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65" r:id="rId2"/>
    <p:sldId id="304" r:id="rId3"/>
    <p:sldId id="267" r:id="rId4"/>
    <p:sldId id="268" r:id="rId5"/>
    <p:sldId id="305" r:id="rId6"/>
    <p:sldId id="306" r:id="rId7"/>
    <p:sldId id="272" r:id="rId8"/>
    <p:sldId id="273" r:id="rId9"/>
    <p:sldId id="310" r:id="rId10"/>
    <p:sldId id="275" r:id="rId11"/>
    <p:sldId id="276" r:id="rId12"/>
    <p:sldId id="277" r:id="rId13"/>
    <p:sldId id="278" r:id="rId14"/>
    <p:sldId id="279" r:id="rId15"/>
    <p:sldId id="280" r:id="rId16"/>
    <p:sldId id="281" r:id="rId17"/>
    <p:sldId id="282" r:id="rId18"/>
    <p:sldId id="283" r:id="rId19"/>
    <p:sldId id="284" r:id="rId20"/>
    <p:sldId id="311"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6" d="100"/>
          <a:sy n="66" d="100"/>
        </p:scale>
        <p:origin x="560" y="32"/>
      </p:cViewPr>
      <p:guideLst/>
    </p:cSldViewPr>
  </p:slideViewPr>
  <p:notesTextViewPr>
    <p:cViewPr>
      <p:scale>
        <a:sx n="1" d="1"/>
        <a:sy n="1" d="1"/>
      </p:scale>
      <p:origin x="0" y="0"/>
    </p:cViewPr>
  </p:notesTextViewPr>
  <p:notesViewPr>
    <p:cSldViewPr snapToGrid="0">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DE69B-A1BC-4BFF-B701-FE6F9142D24F}" type="datetimeFigureOut">
              <a:rPr lang="fr-CH" smtClean="0"/>
              <a:t>02.03.2022</a:t>
            </a:fld>
            <a:endParaRPr lang="fr-CH"/>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9FA9B-0BD2-43D7-B8FF-946830A08B4B}" type="slidenum">
              <a:rPr lang="fr-CH" smtClean="0"/>
              <a:t>‹N°›</a:t>
            </a:fld>
            <a:endParaRPr lang="fr-CH"/>
          </a:p>
        </p:txBody>
      </p:sp>
    </p:spTree>
    <p:extLst>
      <p:ext uri="{BB962C8B-B14F-4D97-AF65-F5344CB8AC3E}">
        <p14:creationId xmlns:p14="http://schemas.microsoft.com/office/powerpoint/2010/main" val="1330400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4DD63-6E40-40CA-8159-38606C95545E}" type="datetimeFigureOut">
              <a:rPr lang="fr-CH" smtClean="0"/>
              <a:t>02.03.2022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F7398-23D0-4D20-89B8-E2AA06F92E47}" type="slidenum">
              <a:rPr lang="fr-CH" smtClean="0"/>
              <a:t>‹N°›</a:t>
            </a:fld>
            <a:endParaRPr lang="fr-CH"/>
          </a:p>
        </p:txBody>
      </p:sp>
    </p:spTree>
    <p:extLst>
      <p:ext uri="{BB962C8B-B14F-4D97-AF65-F5344CB8AC3E}">
        <p14:creationId xmlns:p14="http://schemas.microsoft.com/office/powerpoint/2010/main" val="31646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omg.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ce réservé de l'image des diapositives 1"/>
          <p:cNvSpPr>
            <a:spLocks noGrp="1" noRot="1" noChangeAspect="1" noTextEdit="1"/>
          </p:cNvSpPr>
          <p:nvPr>
            <p:ph type="sldImg"/>
          </p:nvPr>
        </p:nvSpPr>
        <p:spPr>
          <a:ln/>
        </p:spPr>
      </p:sp>
      <p:sp>
        <p:nvSpPr>
          <p:cNvPr id="25603" name="Espace réservé des commentair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BPM : Business Process Management : Gestion des processus métiers </a:t>
            </a:r>
          </a:p>
        </p:txBody>
      </p:sp>
      <p:sp>
        <p:nvSpPr>
          <p:cNvPr id="25604"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1363" indent="-284163" defTabSz="954088">
              <a:defRPr>
                <a:solidFill>
                  <a:schemeClr val="tx1"/>
                </a:solidFill>
                <a:latin typeface="Arial" panose="020B0604020202020204" pitchFamily="34" charset="0"/>
                <a:ea typeface="ＭＳ Ｐゴシック" panose="020B0600070205080204" pitchFamily="34" charset="-128"/>
              </a:defRPr>
            </a:lvl2pPr>
            <a:lvl3pPr marL="1141413" indent="-227013" defTabSz="954088">
              <a:defRPr>
                <a:solidFill>
                  <a:schemeClr val="tx1"/>
                </a:solidFill>
                <a:latin typeface="Arial" panose="020B0604020202020204" pitchFamily="34" charset="0"/>
                <a:ea typeface="ＭＳ Ｐゴシック" panose="020B0600070205080204" pitchFamily="34" charset="-128"/>
              </a:defRPr>
            </a:lvl3pPr>
            <a:lvl4pPr marL="1597025" indent="-227013" defTabSz="954088">
              <a:defRPr>
                <a:solidFill>
                  <a:schemeClr val="tx1"/>
                </a:solidFill>
                <a:latin typeface="Arial" panose="020B0604020202020204" pitchFamily="34" charset="0"/>
                <a:ea typeface="ＭＳ Ｐゴシック" panose="020B0600070205080204" pitchFamily="34" charset="-128"/>
              </a:defRPr>
            </a:lvl4pPr>
            <a:lvl5pPr marL="2054225" indent="-227013" defTabSz="954088">
              <a:defRPr>
                <a:solidFill>
                  <a:schemeClr val="tx1"/>
                </a:solidFill>
                <a:latin typeface="Arial" panose="020B0604020202020204" pitchFamily="34" charset="0"/>
                <a:ea typeface="ＭＳ Ｐゴシック" panose="020B0600070205080204" pitchFamily="34" charset="-128"/>
              </a:defRPr>
            </a:lvl5pPr>
            <a:lvl6pPr marL="25114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686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58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30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755766B-3F69-41BB-B8A8-077EF914EE05}" type="slidenum">
              <a:rPr lang="fr-FR" altLang="en-US" smtClean="0"/>
              <a:pPr/>
              <a:t>19</a:t>
            </a:fld>
            <a:endParaRPr lang="fr-FR" altLang="en-US" smtClean="0"/>
          </a:p>
        </p:txBody>
      </p:sp>
    </p:spTree>
    <p:extLst>
      <p:ext uri="{BB962C8B-B14F-4D97-AF65-F5344CB8AC3E}">
        <p14:creationId xmlns:p14="http://schemas.microsoft.com/office/powerpoint/2010/main" val="2055036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ce réservé de l'image des diapositives 1"/>
          <p:cNvSpPr>
            <a:spLocks noGrp="1" noRot="1" noChangeAspect="1" noTextEdit="1"/>
          </p:cNvSpPr>
          <p:nvPr>
            <p:ph type="sldImg"/>
          </p:nvPr>
        </p:nvSpPr>
        <p:spPr>
          <a:ln/>
        </p:spPr>
      </p:sp>
      <p:sp>
        <p:nvSpPr>
          <p:cNvPr id="27651" name="Espace réservé des commentair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BPM : Business Process Management : Gestion des processus métiers </a:t>
            </a:r>
          </a:p>
        </p:txBody>
      </p:sp>
      <p:sp>
        <p:nvSpPr>
          <p:cNvPr id="27652"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1363" indent="-284163" defTabSz="954088">
              <a:defRPr>
                <a:solidFill>
                  <a:schemeClr val="tx1"/>
                </a:solidFill>
                <a:latin typeface="Arial" panose="020B0604020202020204" pitchFamily="34" charset="0"/>
                <a:ea typeface="ＭＳ Ｐゴシック" panose="020B0600070205080204" pitchFamily="34" charset="-128"/>
              </a:defRPr>
            </a:lvl2pPr>
            <a:lvl3pPr marL="1141413" indent="-227013" defTabSz="954088">
              <a:defRPr>
                <a:solidFill>
                  <a:schemeClr val="tx1"/>
                </a:solidFill>
                <a:latin typeface="Arial" panose="020B0604020202020204" pitchFamily="34" charset="0"/>
                <a:ea typeface="ＭＳ Ｐゴシック" panose="020B0600070205080204" pitchFamily="34" charset="-128"/>
              </a:defRPr>
            </a:lvl3pPr>
            <a:lvl4pPr marL="1597025" indent="-227013" defTabSz="954088">
              <a:defRPr>
                <a:solidFill>
                  <a:schemeClr val="tx1"/>
                </a:solidFill>
                <a:latin typeface="Arial" panose="020B0604020202020204" pitchFamily="34" charset="0"/>
                <a:ea typeface="ＭＳ Ｐゴシック" panose="020B0600070205080204" pitchFamily="34" charset="-128"/>
              </a:defRPr>
            </a:lvl4pPr>
            <a:lvl5pPr marL="2054225" indent="-227013" defTabSz="954088">
              <a:defRPr>
                <a:solidFill>
                  <a:schemeClr val="tx1"/>
                </a:solidFill>
                <a:latin typeface="Arial" panose="020B0604020202020204" pitchFamily="34" charset="0"/>
                <a:ea typeface="ＭＳ Ｐゴシック" panose="020B0600070205080204" pitchFamily="34" charset="-128"/>
              </a:defRPr>
            </a:lvl5pPr>
            <a:lvl6pPr marL="25114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686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58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30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93494A0-F9F9-4296-AD22-5F71FD2A02AB}" type="slidenum">
              <a:rPr lang="fr-FR" altLang="en-US" smtClean="0"/>
              <a:pPr/>
              <a:t>21</a:t>
            </a:fld>
            <a:endParaRPr lang="fr-FR" altLang="en-US" smtClean="0"/>
          </a:p>
        </p:txBody>
      </p:sp>
    </p:spTree>
    <p:extLst>
      <p:ext uri="{BB962C8B-B14F-4D97-AF65-F5344CB8AC3E}">
        <p14:creationId xmlns:p14="http://schemas.microsoft.com/office/powerpoint/2010/main" val="3631519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Espace réservé de l'image des diapositives 1"/>
          <p:cNvSpPr>
            <a:spLocks noGrp="1" noRot="1" noChangeAspect="1" noTextEdit="1"/>
          </p:cNvSpPr>
          <p:nvPr>
            <p:ph type="sldImg"/>
          </p:nvPr>
        </p:nvSpPr>
        <p:spPr>
          <a:ln/>
        </p:spPr>
      </p:sp>
      <p:sp>
        <p:nvSpPr>
          <p:cNvPr id="30723"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De plus en plus d'organisations utilisent le BPMN et dans de plus en plus d'universités, le BPMN est enseigné en tant que matière. Voici les raisons:</a:t>
            </a:r>
          </a:p>
          <a:p>
            <a:r>
              <a:rPr lang="fr-CH" altLang="fr-FR" b="1" smtClean="0">
                <a:latin typeface="Arial" panose="020B0604020202020204" pitchFamily="34" charset="0"/>
                <a:ea typeface="ＭＳ Ｐゴシック" panose="020B0600070205080204" pitchFamily="34" charset="-128"/>
              </a:rPr>
              <a:t>Standard</a:t>
            </a:r>
            <a:endParaRPr lang="fr-CH" altLang="fr-FR" smtClean="0">
              <a:latin typeface="Arial" panose="020B0604020202020204" pitchFamily="34" charset="0"/>
              <a:ea typeface="ＭＳ Ｐゴシック" panose="020B0600070205080204" pitchFamily="34" charset="-128"/>
            </a:endParaRPr>
          </a:p>
          <a:p>
            <a:r>
              <a:rPr lang="fr-CH" altLang="fr-FR" smtClean="0">
                <a:latin typeface="Arial" panose="020B0604020202020204" pitchFamily="34" charset="0"/>
                <a:ea typeface="ＭＳ Ｐゴシック" panose="020B0600070205080204" pitchFamily="34" charset="-128"/>
              </a:rPr>
              <a:t>BPMN n'appartient pas à une certaine entreprise mais à une institution ( </a:t>
            </a:r>
            <a:r>
              <a:rPr lang="fr-CH" altLang="fr-FR" b="1" u="sng" smtClean="0">
                <a:latin typeface="Arial" panose="020B0604020202020204" pitchFamily="34" charset="0"/>
                <a:ea typeface="ＭＳ Ｐゴシック" panose="020B0600070205080204" pitchFamily="34" charset="-128"/>
                <a:hlinkClick r:id="rId3"/>
              </a:rPr>
              <a:t>OMG</a:t>
            </a:r>
            <a:r>
              <a:rPr lang="fr-CH" altLang="fr-FR" smtClean="0">
                <a:latin typeface="Arial" panose="020B0604020202020204" pitchFamily="34" charset="0"/>
                <a:ea typeface="ＭＳ Ｐゴシック" panose="020B0600070205080204" pitchFamily="34" charset="-128"/>
              </a:rPr>
              <a:t> ), qui est déjà établie par le biais d'autres normes mondiales, par exemple UML. La norme est prise en charge par de nombreux produits logiciels; vous êtes moins dépendant des produits d'un fournisseur particulier.</a:t>
            </a:r>
          </a:p>
          <a:p>
            <a:r>
              <a:rPr lang="fr-CH" altLang="fr-FR" b="1" smtClean="0">
                <a:latin typeface="Arial" panose="020B0604020202020204" pitchFamily="34" charset="0"/>
                <a:ea typeface="ＭＳ Ｐゴシック" panose="020B0600070205080204" pitchFamily="34" charset="-128"/>
              </a:rPr>
              <a:t>Simplicité</a:t>
            </a:r>
            <a:endParaRPr lang="fr-CH" altLang="fr-FR" smtClean="0">
              <a:latin typeface="Arial" panose="020B0604020202020204" pitchFamily="34" charset="0"/>
              <a:ea typeface="ＭＳ Ｐゴシック" panose="020B0600070205080204" pitchFamily="34" charset="-128"/>
            </a:endParaRPr>
          </a:p>
          <a:p>
            <a:r>
              <a:rPr lang="fr-CH" altLang="fr-FR" smtClean="0">
                <a:latin typeface="Arial" panose="020B0604020202020204" pitchFamily="34" charset="0"/>
                <a:ea typeface="ＭＳ Ｐゴシック" panose="020B0600070205080204" pitchFamily="34" charset="-128"/>
              </a:rPr>
              <a:t>Le principe derrière BPMN est assez simple, c'est pourquoi vous pouvez commencer à travailler avec cette notation très rapidement.</a:t>
            </a:r>
          </a:p>
          <a:p>
            <a:r>
              <a:rPr lang="fr-CH" altLang="fr-FR" b="1" smtClean="0">
                <a:latin typeface="Arial" panose="020B0604020202020204" pitchFamily="34" charset="0"/>
                <a:ea typeface="ＭＳ Ｐゴシック" panose="020B0600070205080204" pitchFamily="34" charset="-128"/>
              </a:rPr>
              <a:t>Pouvoir d'expression</a:t>
            </a:r>
            <a:endParaRPr lang="fr-CH" altLang="fr-FR" smtClean="0">
              <a:latin typeface="Arial" panose="020B0604020202020204" pitchFamily="34" charset="0"/>
              <a:ea typeface="ＭＳ Ｐゴシック" panose="020B0600070205080204" pitchFamily="34" charset="-128"/>
            </a:endParaRPr>
          </a:p>
          <a:p>
            <a:r>
              <a:rPr lang="fr-CH" altLang="fr-FR" smtClean="0">
                <a:latin typeface="Arial" panose="020B0604020202020204" pitchFamily="34" charset="0"/>
                <a:ea typeface="ＭＳ Ｐゴシック" panose="020B0600070205080204" pitchFamily="34" charset="-128"/>
              </a:rPr>
              <a:t>Si nécessaire, vous pouvez décrire précisément le fonctionnement d'un processus avec BPMN. Cependant, cela est plus difficile que de décrire approximativement le processus. Cette méthode de modélisation précise est possible, mais pas obligatoire.</a:t>
            </a:r>
          </a:p>
          <a:p>
            <a:r>
              <a:rPr lang="fr-CH" altLang="fr-FR" b="1" smtClean="0">
                <a:latin typeface="Arial" panose="020B0604020202020204" pitchFamily="34" charset="0"/>
                <a:ea typeface="ＭＳ Ｐゴシック" panose="020B0600070205080204" pitchFamily="34" charset="-128"/>
              </a:rPr>
              <a:t>Implémentation en informatique</a:t>
            </a:r>
            <a:endParaRPr lang="fr-CH" altLang="fr-FR" smtClean="0">
              <a:latin typeface="Arial" panose="020B0604020202020204" pitchFamily="34" charset="0"/>
              <a:ea typeface="ＭＳ Ｐゴシック" panose="020B0600070205080204" pitchFamily="34" charset="-128"/>
            </a:endParaRPr>
          </a:p>
          <a:p>
            <a:r>
              <a:rPr lang="fr-CH" altLang="fr-FR" smtClean="0">
                <a:latin typeface="Arial" panose="020B0604020202020204" pitchFamily="34" charset="0"/>
                <a:ea typeface="ＭＳ Ｐゴシック" panose="020B0600070205080204" pitchFamily="34" charset="-128"/>
              </a:rPr>
              <a:t>BPMN a été principalement développé pour soutenir la mise en œuvre technique des processus («Process Automation»). Plus l'informatique est importante dans une entreprise, plus l'utilisation du BPMN devient utile.</a:t>
            </a:r>
          </a:p>
          <a:p>
            <a:r>
              <a:rPr lang="fr-CH" altLang="fr-FR" smtClean="0">
                <a:latin typeface="Arial" panose="020B0604020202020204" pitchFamily="34" charset="0"/>
                <a:ea typeface="ＭＳ Ｐゴシック" panose="020B0600070205080204" pitchFamily="34" charset="-128"/>
              </a:rPr>
              <a:t/>
            </a:r>
            <a:br>
              <a:rPr lang="fr-CH" altLang="fr-FR" smtClean="0">
                <a:latin typeface="Arial" panose="020B0604020202020204" pitchFamily="34" charset="0"/>
                <a:ea typeface="ＭＳ Ｐゴシック" panose="020B0600070205080204" pitchFamily="34" charset="-128"/>
              </a:rPr>
            </a:br>
            <a:endParaRPr lang="fr-CH" altLang="fr-FR" smtClean="0">
              <a:latin typeface="Arial" panose="020B0604020202020204" pitchFamily="34" charset="0"/>
              <a:ea typeface="ＭＳ Ｐゴシック" panose="020B0600070205080204" pitchFamily="34" charset="-128"/>
            </a:endParaRPr>
          </a:p>
        </p:txBody>
      </p:sp>
      <p:sp>
        <p:nvSpPr>
          <p:cNvPr id="30724"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40169C9-6C74-4AA1-B31B-14E3F0B92C69}" type="slidenum">
              <a:rPr lang="fr-FR" altLang="en-US" smtClean="0"/>
              <a:pPr/>
              <a:t>23</a:t>
            </a:fld>
            <a:endParaRPr lang="fr-FR" altLang="en-US" smtClean="0"/>
          </a:p>
        </p:txBody>
      </p:sp>
    </p:spTree>
    <p:extLst>
      <p:ext uri="{BB962C8B-B14F-4D97-AF65-F5344CB8AC3E}">
        <p14:creationId xmlns:p14="http://schemas.microsoft.com/office/powerpoint/2010/main" val="513748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Espace réservé de l'image des diapositives 1"/>
          <p:cNvSpPr>
            <a:spLocks noGrp="1" noRot="1" noChangeAspect="1" noTextEdit="1"/>
          </p:cNvSpPr>
          <p:nvPr>
            <p:ph type="sldImg"/>
          </p:nvPr>
        </p:nvSpPr>
        <p:spPr>
          <a:ln/>
        </p:spPr>
      </p:sp>
      <p:sp>
        <p:nvSpPr>
          <p:cNvPr id="36867"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Flux de séquence (ou enchainement dans MEGA) </a:t>
            </a:r>
          </a:p>
          <a:p>
            <a:r>
              <a:rPr lang="fr-CH" altLang="fr-FR" smtClean="0">
                <a:latin typeface="Arial" panose="020B0604020202020204" pitchFamily="34" charset="0"/>
                <a:ea typeface="ＭＳ Ｐゴシック" panose="020B0600070205080204" pitchFamily="34" charset="-128"/>
              </a:rPr>
              <a:t>Flux de message   (ou flux dans MEGA)</a:t>
            </a:r>
          </a:p>
          <a:p>
            <a:endParaRPr lang="fr-CH" altLang="fr-FR" smtClean="0">
              <a:latin typeface="Arial" panose="020B0604020202020204" pitchFamily="34" charset="0"/>
              <a:ea typeface="ＭＳ Ｐゴシック" panose="020B0600070205080204" pitchFamily="34" charset="-128"/>
            </a:endParaRPr>
          </a:p>
        </p:txBody>
      </p:sp>
      <p:sp>
        <p:nvSpPr>
          <p:cNvPr id="36868"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392EDE4-D279-4E45-8F64-C5645A80A99A}" type="slidenum">
              <a:rPr lang="fr-FR" altLang="en-US" smtClean="0"/>
              <a:pPr/>
              <a:t>28</a:t>
            </a:fld>
            <a:endParaRPr lang="fr-FR" altLang="en-US" smtClean="0"/>
          </a:p>
        </p:txBody>
      </p:sp>
    </p:spTree>
    <p:extLst>
      <p:ext uri="{BB962C8B-B14F-4D97-AF65-F5344CB8AC3E}">
        <p14:creationId xmlns:p14="http://schemas.microsoft.com/office/powerpoint/2010/main" val="2571295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Espace réservé de l'image des diapositives 1"/>
          <p:cNvSpPr>
            <a:spLocks noGrp="1" noRot="1" noChangeAspect="1" noTextEdit="1"/>
          </p:cNvSpPr>
          <p:nvPr>
            <p:ph type="sldImg"/>
          </p:nvPr>
        </p:nvSpPr>
        <p:spPr>
          <a:ln/>
        </p:spPr>
      </p:sp>
      <p:sp>
        <p:nvSpPr>
          <p:cNvPr id="38915"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Les piscines (participant dans MEGA)</a:t>
            </a:r>
          </a:p>
        </p:txBody>
      </p:sp>
      <p:sp>
        <p:nvSpPr>
          <p:cNvPr id="38916"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9DECAB6-1BC9-47D2-A898-D68F4653B578}" type="slidenum">
              <a:rPr lang="fr-FR" altLang="en-US" smtClean="0"/>
              <a:pPr/>
              <a:t>29</a:t>
            </a:fld>
            <a:endParaRPr lang="fr-FR" altLang="en-US" smtClean="0"/>
          </a:p>
        </p:txBody>
      </p:sp>
    </p:spTree>
    <p:extLst>
      <p:ext uri="{BB962C8B-B14F-4D97-AF65-F5344CB8AC3E}">
        <p14:creationId xmlns:p14="http://schemas.microsoft.com/office/powerpoint/2010/main" val="851920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ce réservé de l'image des diapositives 1"/>
          <p:cNvSpPr>
            <a:spLocks noGrp="1" noRot="1" noChangeAspect="1" noTextEdit="1"/>
          </p:cNvSpPr>
          <p:nvPr>
            <p:ph type="sldImg"/>
          </p:nvPr>
        </p:nvSpPr>
        <p:spPr>
          <a:ln/>
        </p:spPr>
      </p:sp>
      <p:sp>
        <p:nvSpPr>
          <p:cNvPr id="41987" name="Espace réservé des commentair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Descriptif : modélisation à partager entre humains. On décrit essentiellement le chemin idéal et on omet les cas d'exception. Dans ce cas, on désactive le règlement BPMN. </a:t>
            </a:r>
          </a:p>
          <a:p>
            <a:r>
              <a:rPr lang="fr-CH" altLang="fr-FR" smtClean="0">
                <a:latin typeface="Arial" panose="020B0604020202020204" pitchFamily="34" charset="0"/>
                <a:ea typeface="ＭＳ Ｐゴシック" panose="020B0600070205080204" pitchFamily="34" charset="-128"/>
              </a:rPr>
              <a:t>Analytique : on décrit formellement tout ce que l'on peut décrire : le chemin idéal mais aussi les exceptions. Le règlement BPMN doit être respecté</a:t>
            </a:r>
          </a:p>
          <a:p>
            <a:r>
              <a:rPr lang="fr-CH" altLang="fr-FR" smtClean="0">
                <a:latin typeface="Arial" panose="020B0604020202020204" pitchFamily="34" charset="0"/>
                <a:ea typeface="ＭＳ Ｐゴシック" panose="020B0600070205080204" pitchFamily="34" charset="-128"/>
              </a:rPr>
              <a:t>Exécutable : exécutable par un moteur de workflow : le règlement BPMN doit être respecté. </a:t>
            </a:r>
          </a:p>
        </p:txBody>
      </p:sp>
      <p:sp>
        <p:nvSpPr>
          <p:cNvPr id="41988"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1363" indent="-284163" defTabSz="954088">
              <a:defRPr>
                <a:solidFill>
                  <a:schemeClr val="tx1"/>
                </a:solidFill>
                <a:latin typeface="Arial" panose="020B0604020202020204" pitchFamily="34" charset="0"/>
                <a:ea typeface="ＭＳ Ｐゴシック" panose="020B0600070205080204" pitchFamily="34" charset="-128"/>
              </a:defRPr>
            </a:lvl2pPr>
            <a:lvl3pPr marL="1141413" indent="-227013" defTabSz="954088">
              <a:defRPr>
                <a:solidFill>
                  <a:schemeClr val="tx1"/>
                </a:solidFill>
                <a:latin typeface="Arial" panose="020B0604020202020204" pitchFamily="34" charset="0"/>
                <a:ea typeface="ＭＳ Ｐゴシック" panose="020B0600070205080204" pitchFamily="34" charset="-128"/>
              </a:defRPr>
            </a:lvl3pPr>
            <a:lvl4pPr marL="1597025" indent="-227013" defTabSz="954088">
              <a:defRPr>
                <a:solidFill>
                  <a:schemeClr val="tx1"/>
                </a:solidFill>
                <a:latin typeface="Arial" panose="020B0604020202020204" pitchFamily="34" charset="0"/>
                <a:ea typeface="ＭＳ Ｐゴシック" panose="020B0600070205080204" pitchFamily="34" charset="-128"/>
              </a:defRPr>
            </a:lvl4pPr>
            <a:lvl5pPr marL="2054225" indent="-227013" defTabSz="954088">
              <a:defRPr>
                <a:solidFill>
                  <a:schemeClr val="tx1"/>
                </a:solidFill>
                <a:latin typeface="Arial" panose="020B0604020202020204" pitchFamily="34" charset="0"/>
                <a:ea typeface="ＭＳ Ｐゴシック" panose="020B0600070205080204" pitchFamily="34" charset="-128"/>
              </a:defRPr>
            </a:lvl5pPr>
            <a:lvl6pPr marL="25114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686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58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30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64B9AC3-0CC1-4583-9E6E-4E6189815B6A}" type="slidenum">
              <a:rPr lang="fr-FR" altLang="en-US" smtClean="0"/>
              <a:pPr/>
              <a:t>31</a:t>
            </a:fld>
            <a:endParaRPr lang="fr-FR" altLang="en-US" smtClean="0"/>
          </a:p>
        </p:txBody>
      </p:sp>
    </p:spTree>
    <p:extLst>
      <p:ext uri="{BB962C8B-B14F-4D97-AF65-F5344CB8AC3E}">
        <p14:creationId xmlns:p14="http://schemas.microsoft.com/office/powerpoint/2010/main" val="38804302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158313"/>
            <a:ext cx="9144000" cy="1351649"/>
          </a:xfrm>
        </p:spPr>
        <p:txBody>
          <a:bodyPr anchor="b">
            <a:normAutofit/>
          </a:bodyPr>
          <a:lstStyle>
            <a:lvl1pPr algn="ctr">
              <a:defRPr sz="5400"/>
            </a:lvl1pPr>
          </a:lstStyle>
          <a:p>
            <a:r>
              <a:rPr lang="fr-FR" dirty="0" smtClean="0"/>
              <a:t>Modifiez le style du titre</a:t>
            </a:r>
            <a:endParaRPr lang="fr-CH"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smtClean="0"/>
              <a:t>Modifier le style des sous-titres du masque</a:t>
            </a:r>
            <a:endParaRPr lang="fr-CH"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525" y="323501"/>
            <a:ext cx="3613500" cy="1314000"/>
          </a:xfrm>
          <a:prstGeom prst="rect">
            <a:avLst/>
          </a:prstGeom>
        </p:spPr>
      </p:pic>
      <p:pic>
        <p:nvPicPr>
          <p:cNvPr id="8" name="Imag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6842" y="5692735"/>
            <a:ext cx="1732520" cy="473556"/>
          </a:xfrm>
          <a:prstGeom prst="rect">
            <a:avLst/>
          </a:prstGeom>
        </p:spPr>
      </p:pic>
    </p:spTree>
    <p:extLst>
      <p:ext uri="{BB962C8B-B14F-4D97-AF65-F5344CB8AC3E}">
        <p14:creationId xmlns:p14="http://schemas.microsoft.com/office/powerpoint/2010/main" val="10838048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767273" cy="1281113"/>
          </a:xfrm>
        </p:spPr>
        <p:txBody>
          <a:bodyPr/>
          <a:lstStyle/>
          <a:p>
            <a:r>
              <a:rPr lang="fr-FR" dirty="0" smtClean="0"/>
              <a:t>Modifiez le style du titre</a:t>
            </a:r>
            <a:endParaRPr lang="fr-CH" dirty="0"/>
          </a:p>
        </p:txBody>
      </p:sp>
      <p:sp>
        <p:nvSpPr>
          <p:cNvPr id="3" name="Espace réservé du texte vertical 2"/>
          <p:cNvSpPr>
            <a:spLocks noGrp="1"/>
          </p:cNvSpPr>
          <p:nvPr>
            <p:ph type="body" orient="vert" idx="1"/>
          </p:nvPr>
        </p:nvSpPr>
        <p:spPr>
          <a:xfrm>
            <a:off x="838200" y="1825625"/>
            <a:ext cx="10515600" cy="4117975"/>
          </a:xfrm>
        </p:spPr>
        <p:txBody>
          <a:bodyPr vert="eaVert"/>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02.03.2022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228571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6"/>
            <a:ext cx="1077126" cy="5541152"/>
          </a:xfrm>
        </p:spPr>
        <p:txBody>
          <a:bodyPr vert="eaVert"/>
          <a:lstStyle/>
          <a:p>
            <a:r>
              <a:rPr lang="fr-FR" dirty="0" smtClean="0"/>
              <a:t>Modifiez le style du titre</a:t>
            </a:r>
            <a:endParaRPr lang="fr-CH" dirty="0"/>
          </a:p>
        </p:txBody>
      </p:sp>
      <p:sp>
        <p:nvSpPr>
          <p:cNvPr id="3" name="Espace réservé du texte vertical 2"/>
          <p:cNvSpPr>
            <a:spLocks noGrp="1"/>
          </p:cNvSpPr>
          <p:nvPr>
            <p:ph type="body" orient="vert" idx="1"/>
          </p:nvPr>
        </p:nvSpPr>
        <p:spPr>
          <a:xfrm>
            <a:off x="838200" y="365125"/>
            <a:ext cx="7734300" cy="5541153"/>
          </a:xfrm>
        </p:spPr>
        <p:txBody>
          <a:bodyPr vert="eaVert"/>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02.03.2022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734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12551" cy="1325563"/>
          </a:xfrm>
        </p:spPr>
        <p:txBody>
          <a:bodyPr/>
          <a:lstStyle/>
          <a:p>
            <a:r>
              <a:rPr lang="fr-FR" smtClean="0"/>
              <a:t>Modifiez le style du titre</a:t>
            </a:r>
            <a:endParaRPr lang="fr-CH"/>
          </a:p>
        </p:txBody>
      </p:sp>
      <p:sp>
        <p:nvSpPr>
          <p:cNvPr id="3" name="Espace réservé du contenu 2"/>
          <p:cNvSpPr>
            <a:spLocks noGrp="1"/>
          </p:cNvSpPr>
          <p:nvPr>
            <p:ph idx="1"/>
          </p:nvPr>
        </p:nvSpPr>
        <p:spPr>
          <a:xfrm>
            <a:off x="838200" y="1825626"/>
            <a:ext cx="10515600" cy="4127306"/>
          </a:xfrm>
        </p:spPr>
        <p:txBody>
          <a:bodyPr/>
          <a:lstStyle>
            <a:lvl1pPr marL="228600" indent="-228600">
              <a:buClr>
                <a:srgbClr val="FF0000"/>
              </a:buClr>
              <a:buFont typeface="Wingdings" panose="05000000000000000000" pitchFamily="2" charset="2"/>
              <a:buChar char="§"/>
              <a:defRPr/>
            </a:lvl1pPr>
            <a:lvl2pPr marL="685800" indent="-228600">
              <a:buClrTx/>
              <a:buFont typeface="Wingdings" panose="05000000000000000000" pitchFamily="2" charset="2"/>
              <a:buChar char="§"/>
              <a:defRPr/>
            </a:lvl2pPr>
            <a:lvl3pPr marL="1143000" indent="-228600">
              <a:buClr>
                <a:schemeClr val="bg1">
                  <a:lumMod val="65000"/>
                </a:schemeClr>
              </a:buClr>
              <a:buFont typeface="Wingdings" panose="05000000000000000000" pitchFamily="2" charset="2"/>
              <a:buChar char="§"/>
              <a:defRPr/>
            </a:lvl3pPr>
            <a:lvl4pPr marL="1600200" indent="-228600">
              <a:buClr>
                <a:srgbClr val="FF0000"/>
              </a:buClr>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34654"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02.03.2022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11658750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dirty="0" smtClean="0"/>
              <a:t>Modifiez le style du titre</a:t>
            </a:r>
            <a:endParaRPr lang="fr-CH" dirty="0"/>
          </a:p>
        </p:txBody>
      </p:sp>
      <p:sp>
        <p:nvSpPr>
          <p:cNvPr id="3" name="Espace réservé du texte 2"/>
          <p:cNvSpPr>
            <a:spLocks noGrp="1"/>
          </p:cNvSpPr>
          <p:nvPr>
            <p:ph type="body" idx="1"/>
          </p:nvPr>
        </p:nvSpPr>
        <p:spPr>
          <a:xfrm>
            <a:off x="831850" y="4589464"/>
            <a:ext cx="10515600" cy="137279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Modifier les styles du texte du masque</a:t>
            </a:r>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1850" y="6265732"/>
            <a:ext cx="274955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02.03.2022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4753574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844185" cy="1281113"/>
          </a:xfrm>
        </p:spPr>
        <p:txBody>
          <a:bodyPr/>
          <a:lstStyle/>
          <a:p>
            <a:r>
              <a:rPr lang="fr-FR" dirty="0" smtClean="0"/>
              <a:t>Modifiez le style du titre</a:t>
            </a:r>
            <a:endParaRPr lang="fr-CH" dirty="0"/>
          </a:p>
        </p:txBody>
      </p:sp>
      <p:sp>
        <p:nvSpPr>
          <p:cNvPr id="3" name="Espace réservé du contenu 2"/>
          <p:cNvSpPr>
            <a:spLocks noGrp="1"/>
          </p:cNvSpPr>
          <p:nvPr>
            <p:ph sz="half" idx="1"/>
          </p:nvPr>
        </p:nvSpPr>
        <p:spPr>
          <a:xfrm>
            <a:off x="838200" y="1825625"/>
            <a:ext cx="5181600" cy="4117975"/>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4" name="Espace réservé du contenu 3"/>
          <p:cNvSpPr>
            <a:spLocks noGrp="1"/>
          </p:cNvSpPr>
          <p:nvPr>
            <p:ph sz="half" idx="2"/>
          </p:nvPr>
        </p:nvSpPr>
        <p:spPr>
          <a:xfrm>
            <a:off x="6172200" y="1825625"/>
            <a:ext cx="5181600" cy="4117975"/>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02.03.2022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13569879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8928055" cy="1325563"/>
          </a:xfrm>
        </p:spPr>
        <p:txBody>
          <a:bodyPr/>
          <a:lstStyle/>
          <a:p>
            <a:r>
              <a:rPr lang="fr-FR" dirty="0" smtClean="0"/>
              <a:t>Modifiez le style du titre</a:t>
            </a:r>
            <a:endParaRPr lang="fr-CH" dirty="0"/>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Modifier les styles du texte du masque</a:t>
            </a:r>
          </a:p>
        </p:txBody>
      </p:sp>
      <p:sp>
        <p:nvSpPr>
          <p:cNvPr id="4" name="Espace réservé du contenu 3"/>
          <p:cNvSpPr>
            <a:spLocks noGrp="1"/>
          </p:cNvSpPr>
          <p:nvPr>
            <p:ph sz="half" idx="2"/>
          </p:nvPr>
        </p:nvSpPr>
        <p:spPr>
          <a:xfrm>
            <a:off x="839788" y="2505075"/>
            <a:ext cx="5157787" cy="3457186"/>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Modifier les styles du texte du masque</a:t>
            </a:r>
          </a:p>
        </p:txBody>
      </p:sp>
      <p:sp>
        <p:nvSpPr>
          <p:cNvPr id="6" name="Espace réservé du contenu 5"/>
          <p:cNvSpPr>
            <a:spLocks noGrp="1"/>
          </p:cNvSpPr>
          <p:nvPr>
            <p:ph sz="quarter" idx="4"/>
          </p:nvPr>
        </p:nvSpPr>
        <p:spPr>
          <a:xfrm>
            <a:off x="6172200" y="2505075"/>
            <a:ext cx="5183188" cy="3457186"/>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11"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3"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02.03.2022</a:t>
            </a:fld>
            <a:endParaRPr lang="fr-CH" dirty="0"/>
          </a:p>
        </p:txBody>
      </p:sp>
      <p:sp>
        <p:nvSpPr>
          <p:cNvPr id="14"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14292283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325563"/>
          </a:xfrm>
        </p:spPr>
        <p:txBody>
          <a:bodyPr/>
          <a:lstStyle/>
          <a:p>
            <a:r>
              <a:rPr lang="fr-FR" dirty="0" smtClean="0"/>
              <a:t>Modifiez le style du titre</a:t>
            </a:r>
            <a:endParaRPr lang="fr-CH" dirty="0"/>
          </a:p>
        </p:txBody>
      </p:sp>
      <p:sp>
        <p:nvSpPr>
          <p:cNvPr id="7"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02.03.2022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311698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Triangle rectangle 1"/>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8" name="Espace réservé de la date 3"/>
          <p:cNvSpPr txBox="1">
            <a:spLocks/>
          </p:cNvSpPr>
          <p:nvPr userDrawn="1"/>
        </p:nvSpPr>
        <p:spPr>
          <a:xfrm>
            <a:off x="854579" y="6265732"/>
            <a:ext cx="2726821"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02.03.2022</a:t>
            </a:fld>
            <a:endParaRPr lang="fr-CH" dirty="0"/>
          </a:p>
        </p:txBody>
      </p:sp>
      <p:sp>
        <p:nvSpPr>
          <p:cNvPr id="9" name="Espace réservé du pied de page 4"/>
          <p:cNvSpPr>
            <a:spLocks noGrp="1"/>
          </p:cNvSpPr>
          <p:nvPr>
            <p:ph type="ftr" sz="quarter" idx="11"/>
          </p:nvPr>
        </p:nvSpPr>
        <p:spPr>
          <a:xfrm>
            <a:off x="3963955" y="6265731"/>
            <a:ext cx="4114800" cy="365125"/>
          </a:xfrm>
        </p:spPr>
        <p:txBody>
          <a:bodyPr/>
          <a:lstStyle/>
          <a:p>
            <a:endParaRPr lang="fr-CH" dirty="0"/>
          </a:p>
        </p:txBody>
      </p:sp>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Tree>
    <p:extLst>
      <p:ext uri="{BB962C8B-B14F-4D97-AF65-F5344CB8AC3E}">
        <p14:creationId xmlns:p14="http://schemas.microsoft.com/office/powerpoint/2010/main" val="234658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dirty="0" smtClean="0"/>
              <a:t>Modifiez le style du titre</a:t>
            </a:r>
            <a:endParaRPr lang="fr-CH" dirty="0"/>
          </a:p>
        </p:txBody>
      </p:sp>
      <p:sp>
        <p:nvSpPr>
          <p:cNvPr id="3" name="Espace réservé du contenu 2"/>
          <p:cNvSpPr>
            <a:spLocks noGrp="1"/>
          </p:cNvSpPr>
          <p:nvPr>
            <p:ph idx="1"/>
          </p:nvPr>
        </p:nvSpPr>
        <p:spPr>
          <a:xfrm>
            <a:off x="4892631" y="465138"/>
            <a:ext cx="502049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smtClean="0"/>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02.03.2022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90874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dirty="0" smtClean="0"/>
              <a:t>Modifiez le style du titre</a:t>
            </a:r>
            <a:endParaRPr lang="fr-CH" dirty="0"/>
          </a:p>
        </p:txBody>
      </p:sp>
      <p:sp>
        <p:nvSpPr>
          <p:cNvPr id="3" name="Espace réservé pour une image  2"/>
          <p:cNvSpPr>
            <a:spLocks noGrp="1"/>
          </p:cNvSpPr>
          <p:nvPr>
            <p:ph type="pic" idx="1"/>
          </p:nvPr>
        </p:nvSpPr>
        <p:spPr>
          <a:xfrm>
            <a:off x="5183188" y="457200"/>
            <a:ext cx="4661567"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02.03.2022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6683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82217"/>
            <a:ext cx="8946735" cy="1325563"/>
          </a:xfrm>
          <a:prstGeom prst="rect">
            <a:avLst/>
          </a:prstGeom>
          <a:ln>
            <a:noFill/>
          </a:ln>
        </p:spPr>
        <p:txBody>
          <a:bodyPr vert="horz" lIns="91440" tIns="45720" rIns="91440" bIns="45720" rtlCol="0" anchor="ctr">
            <a:normAutofit/>
          </a:bodyPr>
          <a:lstStyle/>
          <a:p>
            <a:r>
              <a:rPr lang="fr-FR" dirty="0" smtClean="0"/>
              <a:t>Modifiez le style du titre</a:t>
            </a:r>
            <a:endParaRPr lang="fr-CH"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a:t>
            </a:r>
            <a:r>
              <a:rPr lang="fr-FR" dirty="0" err="1" smtClean="0"/>
              <a:t>nive</a:t>
            </a:r>
            <a:endParaRPr lang="fr-FR" dirty="0" smtClean="0"/>
          </a:p>
        </p:txBody>
      </p:sp>
      <p:sp>
        <p:nvSpPr>
          <p:cNvPr id="4" name="Espace réservé de la date 3"/>
          <p:cNvSpPr>
            <a:spLocks noGrp="1"/>
          </p:cNvSpPr>
          <p:nvPr>
            <p:ph type="dt" sz="half" idx="2"/>
          </p:nvPr>
        </p:nvSpPr>
        <p:spPr>
          <a:xfrm>
            <a:off x="838200" y="628798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3539844-2B33-47C0-9B4F-04C2B97F17B7}" type="datetime1">
              <a:rPr lang="fr-CH" smtClean="0"/>
              <a:pPr/>
              <a:t>02.03.2022</a:t>
            </a:fld>
            <a:endParaRPr lang="fr-CH" dirty="0"/>
          </a:p>
        </p:txBody>
      </p:sp>
      <p:sp>
        <p:nvSpPr>
          <p:cNvPr id="5" name="Espace réservé du pied de page 4"/>
          <p:cNvSpPr>
            <a:spLocks noGrp="1"/>
          </p:cNvSpPr>
          <p:nvPr>
            <p:ph type="ftr" sz="quarter" idx="3"/>
          </p:nvPr>
        </p:nvSpPr>
        <p:spPr>
          <a:xfrm>
            <a:off x="4038600" y="628798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fr-CH" dirty="0"/>
          </a:p>
        </p:txBody>
      </p:sp>
      <p:sp>
        <p:nvSpPr>
          <p:cNvPr id="6" name="Espace réservé du numéro de diapositive 5"/>
          <p:cNvSpPr>
            <a:spLocks noGrp="1"/>
          </p:cNvSpPr>
          <p:nvPr>
            <p:ph type="sldNum" sz="quarter" idx="4"/>
          </p:nvPr>
        </p:nvSpPr>
        <p:spPr>
          <a:xfrm>
            <a:off x="8610600" y="6296528"/>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43150CF-46F0-4FEE-9B38-FA518C85AC0E}" type="slidenum">
              <a:rPr lang="fr-CH" smtClean="0"/>
              <a:pPr/>
              <a:t>‹N°›</a:t>
            </a:fld>
            <a:endParaRPr lang="fr-CH" dirty="0"/>
          </a:p>
        </p:txBody>
      </p:sp>
      <p:sp>
        <p:nvSpPr>
          <p:cNvPr id="7" name="Triangle rectangle 6"/>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pic>
        <p:nvPicPr>
          <p:cNvPr id="8" name="Imag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
        <p:nvSpPr>
          <p:cNvPr id="10" name="Rectangle 9"/>
          <p:cNvSpPr/>
          <p:nvPr userDrawn="1"/>
        </p:nvSpPr>
        <p:spPr>
          <a:xfrm>
            <a:off x="0" y="6680389"/>
            <a:ext cx="12192000" cy="184629"/>
          </a:xfrm>
          <a:prstGeom prst="rect">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66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CC000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2B3E52"/>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bg1">
            <a:lumMod val="85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CC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717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7pPr>
      <a:lvl8pPr marL="34861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8pPr>
      <a:lvl9pPr marL="3943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3C4C097E-10A9-468B-AC1C-F4C80A4F645C}" type="slidenum">
              <a:rPr lang="fr-FR" altLang="fr-FR" sz="1400"/>
              <a:pPr>
                <a:spcBef>
                  <a:spcPct val="0"/>
                </a:spcBef>
                <a:buFontTx/>
                <a:buNone/>
              </a:pPr>
              <a:t>1</a:t>
            </a:fld>
            <a:endParaRPr lang="fr-FR" altLang="fr-FR" sz="1400"/>
          </a:p>
        </p:txBody>
      </p:sp>
      <p:sp>
        <p:nvSpPr>
          <p:cNvPr id="4099" name="Rectangle 2"/>
          <p:cNvSpPr>
            <a:spLocks noGrp="1" noChangeArrowheads="1"/>
          </p:cNvSpPr>
          <p:nvPr>
            <p:ph type="ctrTitle"/>
          </p:nvPr>
        </p:nvSpPr>
        <p:spPr>
          <a:xfrm>
            <a:off x="0" y="2213811"/>
            <a:ext cx="12192000" cy="1626669"/>
          </a:xfrm>
          <a:solidFill>
            <a:srgbClr val="FFC000">
              <a:alpha val="79999"/>
            </a:srgbClr>
          </a:solidFill>
        </p:spPr>
        <p:txBody>
          <a:bodyPr/>
          <a:lstStyle/>
          <a:p>
            <a:pPr marL="895350" algn="l" eaLnBrk="1" hangingPunct="1"/>
            <a:r>
              <a:rPr lang="fr-FR" altLang="fr-FR" sz="2800" dirty="0">
                <a:ea typeface="ＭＳ Ｐゴシック" panose="020B0600070205080204" pitchFamily="34" charset="-128"/>
              </a:rPr>
              <a:t>Module 626-1</a:t>
            </a:r>
            <a:r>
              <a:rPr lang="fr-FR" altLang="fr-FR" sz="6600" dirty="0">
                <a:solidFill>
                  <a:schemeClr val="tx1"/>
                </a:solidFill>
                <a:ea typeface="ＭＳ Ｐゴシック" panose="020B0600070205080204" pitchFamily="34" charset="-128"/>
              </a:rPr>
              <a:t/>
            </a:r>
            <a:br>
              <a:rPr lang="fr-FR" altLang="fr-FR" sz="6600" dirty="0">
                <a:solidFill>
                  <a:schemeClr val="tx1"/>
                </a:solidFill>
                <a:ea typeface="ＭＳ Ｐゴシック" panose="020B0600070205080204" pitchFamily="34" charset="-128"/>
              </a:rPr>
            </a:br>
            <a:r>
              <a:rPr lang="fr-FR" altLang="fr-FR" sz="6600" dirty="0">
                <a:solidFill>
                  <a:schemeClr val="tx1"/>
                </a:solidFill>
                <a:ea typeface="ＭＳ Ｐゴシック" panose="020B0600070205080204" pitchFamily="34" charset="-128"/>
              </a:rPr>
              <a:t>Urbanisation</a:t>
            </a:r>
            <a:r>
              <a:rPr lang="fr-FR" altLang="fr-FR" dirty="0">
                <a:solidFill>
                  <a:schemeClr val="tx1"/>
                </a:solidFill>
                <a:ea typeface="ＭＳ Ｐゴシック" panose="020B0600070205080204" pitchFamily="34" charset="-128"/>
              </a:rPr>
              <a:t> </a:t>
            </a:r>
            <a:r>
              <a:rPr lang="fr-FR" altLang="fr-FR" sz="4000" dirty="0">
                <a:solidFill>
                  <a:schemeClr val="tx1"/>
                </a:solidFill>
                <a:ea typeface="ＭＳ Ｐゴシック" panose="020B0600070205080204" pitchFamily="34" charset="-128"/>
              </a:rPr>
              <a:t>des SI</a:t>
            </a:r>
          </a:p>
        </p:txBody>
      </p:sp>
      <p:sp>
        <p:nvSpPr>
          <p:cNvPr id="2052" name="Rectangle 3"/>
          <p:cNvSpPr>
            <a:spLocks noGrp="1" noChangeArrowheads="1"/>
          </p:cNvSpPr>
          <p:nvPr>
            <p:ph type="subTitle" idx="1"/>
          </p:nvPr>
        </p:nvSpPr>
        <p:spPr>
          <a:xfrm>
            <a:off x="0" y="4824882"/>
            <a:ext cx="12192000" cy="503237"/>
          </a:xfrm>
        </p:spPr>
        <p:txBody>
          <a:bodyPr/>
          <a:lstStyle/>
          <a:p>
            <a:pPr marL="895350" algn="l" eaLnBrk="1" hangingPunct="1">
              <a:defRPr/>
            </a:pPr>
            <a:r>
              <a:rPr lang="fr-FR" altLang="fr-FR" sz="2800" dirty="0">
                <a:solidFill>
                  <a:schemeClr val="tx1">
                    <a:lumMod val="65000"/>
                    <a:lumOff val="35000"/>
                  </a:schemeClr>
                </a:solidFill>
              </a:rPr>
              <a:t>Christine Aïdonidis-Flückiger</a:t>
            </a:r>
          </a:p>
        </p:txBody>
      </p:sp>
    </p:spTree>
    <p:extLst>
      <p:ext uri="{BB962C8B-B14F-4D97-AF65-F5344CB8AC3E}">
        <p14:creationId xmlns:p14="http://schemas.microsoft.com/office/powerpoint/2010/main" val="98448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826D2A20-F861-4DA6-A6D3-50C6824059AD}" type="slidenum">
              <a:rPr lang="fr-FR" altLang="en-US" sz="1400"/>
              <a:pPr>
                <a:spcBef>
                  <a:spcPct val="0"/>
                </a:spcBef>
                <a:buFontTx/>
                <a:buNone/>
              </a:pPr>
              <a:t>10</a:t>
            </a:fld>
            <a:endParaRPr lang="fr-FR" altLang="en-US" sz="1400"/>
          </a:p>
        </p:txBody>
      </p:sp>
      <p:sp>
        <p:nvSpPr>
          <p:cNvPr id="15363" name="Text Box 2"/>
          <p:cNvSpPr txBox="1">
            <a:spLocks noChangeArrowheads="1"/>
          </p:cNvSpPr>
          <p:nvPr/>
        </p:nvSpPr>
        <p:spPr bwMode="auto">
          <a:xfrm>
            <a:off x="210019" y="188913"/>
            <a:ext cx="3700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2000" b="1" dirty="0"/>
              <a:t>Organigramme d'acteur</a:t>
            </a:r>
          </a:p>
        </p:txBody>
      </p:sp>
      <p:sp>
        <p:nvSpPr>
          <p:cNvPr id="15364" name="Rectangle 3"/>
          <p:cNvSpPr>
            <a:spLocks noChangeArrowheads="1"/>
          </p:cNvSpPr>
          <p:nvPr/>
        </p:nvSpPr>
        <p:spPr bwMode="auto">
          <a:xfrm>
            <a:off x="808522" y="1190626"/>
            <a:ext cx="10087276"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defRPr/>
            </a:pPr>
            <a:r>
              <a:rPr lang="fr-FR" altLang="en-US" sz="2400" dirty="0"/>
              <a:t>Un </a:t>
            </a:r>
            <a:r>
              <a:rPr lang="fr-FR" altLang="en-US" sz="2400" b="1" dirty="0">
                <a:solidFill>
                  <a:srgbClr val="FF0000"/>
                </a:solidFill>
              </a:rPr>
              <a:t>organigramme d'acteur</a:t>
            </a:r>
            <a:r>
              <a:rPr lang="fr-FR" altLang="en-US" sz="2400" b="1" dirty="0"/>
              <a:t> </a:t>
            </a:r>
            <a:r>
              <a:rPr lang="fr-CH" altLang="en-US" sz="2400" dirty="0"/>
              <a:t>est un </a:t>
            </a:r>
            <a:r>
              <a:rPr lang="fr-CH" altLang="en-US" sz="2400" b="1" dirty="0"/>
              <a:t>arbre</a:t>
            </a:r>
            <a:r>
              <a:rPr lang="fr-CH" altLang="en-US" sz="2400" dirty="0"/>
              <a:t> (ou une pyramide) </a:t>
            </a:r>
            <a:r>
              <a:rPr lang="fr-CH" altLang="en-US" sz="2400" b="1" dirty="0"/>
              <a:t>d'acteurs internes </a:t>
            </a:r>
            <a:r>
              <a:rPr lang="fr-CH" altLang="en-US" sz="2400" dirty="0"/>
              <a:t>à l'entreprise. </a:t>
            </a:r>
          </a:p>
          <a:p>
            <a:pPr eaLnBrk="1" hangingPunct="1">
              <a:spcBef>
                <a:spcPct val="0"/>
              </a:spcBef>
              <a:buFontTx/>
              <a:buNone/>
              <a:defRPr/>
            </a:pPr>
            <a:endParaRPr lang="fr-CH" altLang="en-US" sz="2400" dirty="0"/>
          </a:p>
          <a:p>
            <a:pPr eaLnBrk="1" hangingPunct="1">
              <a:spcBef>
                <a:spcPct val="0"/>
              </a:spcBef>
              <a:buFontTx/>
              <a:buNone/>
              <a:defRPr/>
            </a:pPr>
            <a:r>
              <a:rPr lang="fr-CH" altLang="en-US" sz="2400" dirty="0"/>
              <a:t>Sont représentés sur ce type de diagramme : </a:t>
            </a:r>
          </a:p>
          <a:p>
            <a:pPr marL="342900" indent="-342900">
              <a:spcBef>
                <a:spcPct val="0"/>
              </a:spcBef>
              <a:defRPr/>
            </a:pPr>
            <a:r>
              <a:rPr lang="fr-CH" altLang="en-US" sz="2400" dirty="0"/>
              <a:t>Les acteurs de l'entreprise : les unités organisationnelles et leur découpage en sous-unités (par des boites)</a:t>
            </a:r>
          </a:p>
          <a:p>
            <a:pPr marL="342900" indent="-342900">
              <a:spcBef>
                <a:spcPct val="0"/>
              </a:spcBef>
              <a:defRPr/>
            </a:pPr>
            <a:r>
              <a:rPr lang="fr-CH" altLang="en-US" sz="2400" dirty="0"/>
              <a:t>Les relations hiérarchiques qui permettent la transmission des ordres (par des traits pleins) </a:t>
            </a:r>
          </a:p>
          <a:p>
            <a:pPr marL="342900" indent="-342900">
              <a:spcBef>
                <a:spcPct val="0"/>
              </a:spcBef>
              <a:defRPr/>
            </a:pPr>
            <a:r>
              <a:rPr lang="fr-CH" altLang="en-US" sz="2400" dirty="0"/>
              <a:t>Éventuellement, les responsables des unités organisationnelles, selon le niveau de détail souhaité</a:t>
            </a:r>
          </a:p>
          <a:p>
            <a:pPr eaLnBrk="1" hangingPunct="1">
              <a:spcBef>
                <a:spcPct val="0"/>
              </a:spcBef>
              <a:buFontTx/>
              <a:buNone/>
              <a:defRPr/>
            </a:pPr>
            <a:endParaRPr lang="fr-CH" altLang="en-US" sz="2400" dirty="0"/>
          </a:p>
          <a:p>
            <a:pPr eaLnBrk="1" hangingPunct="1">
              <a:spcBef>
                <a:spcPct val="0"/>
              </a:spcBef>
              <a:buFontTx/>
              <a:buNone/>
              <a:defRPr/>
            </a:pPr>
            <a:r>
              <a:rPr lang="fr-CH" altLang="en-US" sz="2400" dirty="0"/>
              <a:t>Une unité organisationnelle est un département, ou un office, ou un service, sous-services, sections…</a:t>
            </a:r>
          </a:p>
        </p:txBody>
      </p:sp>
    </p:spTree>
    <p:extLst>
      <p:ext uri="{BB962C8B-B14F-4D97-AF65-F5344CB8AC3E}">
        <p14:creationId xmlns:p14="http://schemas.microsoft.com/office/powerpoint/2010/main" val="3330841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ABED8A5-45A5-4DEF-A131-4C2E31020D49}" type="slidenum">
              <a:rPr lang="fr-FR" altLang="en-US" sz="1400"/>
              <a:pPr>
                <a:spcBef>
                  <a:spcPct val="0"/>
                </a:spcBef>
                <a:buFontTx/>
                <a:buNone/>
              </a:pPr>
              <a:t>11</a:t>
            </a:fld>
            <a:endParaRPr lang="fr-FR" altLang="en-US" sz="1400"/>
          </a:p>
        </p:txBody>
      </p:sp>
      <p:sp>
        <p:nvSpPr>
          <p:cNvPr id="5" name="Rectangle 4"/>
          <p:cNvSpPr/>
          <p:nvPr/>
        </p:nvSpPr>
        <p:spPr>
          <a:xfrm>
            <a:off x="904775" y="1773238"/>
            <a:ext cx="10356783" cy="2677656"/>
          </a:xfrm>
          <a:prstGeom prst="rect">
            <a:avLst/>
          </a:prstGeom>
        </p:spPr>
        <p:txBody>
          <a:bodyPr wrap="square">
            <a:spAutoFit/>
          </a:bodyPr>
          <a:lstStyle/>
          <a:p>
            <a:pPr>
              <a:defRPr/>
            </a:pPr>
            <a:r>
              <a:rPr lang="fr-CH" sz="2400" dirty="0">
                <a:solidFill>
                  <a:srgbClr val="555555"/>
                </a:solidFill>
                <a:latin typeface="Arial" panose="020B0604020202020204" pitchFamily="34" charset="0"/>
                <a:cs typeface="Arial" panose="020B0604020202020204" pitchFamily="34" charset="0"/>
              </a:rPr>
              <a:t>L'organigramme </a:t>
            </a:r>
            <a:r>
              <a:rPr lang="fr-CH" sz="2400" dirty="0" smtClean="0">
                <a:solidFill>
                  <a:srgbClr val="555555"/>
                </a:solidFill>
                <a:latin typeface="Arial" panose="020B0604020202020204" pitchFamily="34" charset="0"/>
                <a:cs typeface="Arial" panose="020B0604020202020204" pitchFamily="34" charset="0"/>
              </a:rPr>
              <a:t>d'acteur </a:t>
            </a:r>
            <a:r>
              <a:rPr lang="fr-CH" sz="2400" b="1" dirty="0">
                <a:solidFill>
                  <a:srgbClr val="555555"/>
                </a:solidFill>
                <a:latin typeface="Arial" panose="020B0604020202020204" pitchFamily="34" charset="0"/>
                <a:cs typeface="Arial" panose="020B0604020202020204" pitchFamily="34" charset="0"/>
              </a:rPr>
              <a:t>ne donne pas </a:t>
            </a:r>
            <a:r>
              <a:rPr lang="fr-CH" sz="2400" dirty="0">
                <a:solidFill>
                  <a:srgbClr val="555555"/>
                </a:solidFill>
                <a:latin typeface="Arial" panose="020B0604020202020204" pitchFamily="34" charset="0"/>
                <a:cs typeface="Arial" panose="020B0604020202020204" pitchFamily="34" charset="0"/>
              </a:rPr>
              <a:t>d'information sur la répartition des tâches.</a:t>
            </a:r>
          </a:p>
          <a:p>
            <a:pPr>
              <a:defRPr/>
            </a:pPr>
            <a:endParaRPr lang="fr-CH" sz="2400" dirty="0">
              <a:solidFill>
                <a:srgbClr val="555555"/>
              </a:solidFill>
              <a:latin typeface="Arial" panose="020B0604020202020204" pitchFamily="34" charset="0"/>
              <a:cs typeface="Arial" panose="020B0604020202020204" pitchFamily="34" charset="0"/>
            </a:endParaRPr>
          </a:p>
          <a:p>
            <a:pPr>
              <a:defRPr/>
            </a:pPr>
            <a:r>
              <a:rPr lang="fr-CH" sz="2400" dirty="0">
                <a:solidFill>
                  <a:srgbClr val="555555"/>
                </a:solidFill>
                <a:latin typeface="Arial" panose="020B0604020202020204" pitchFamily="34" charset="0"/>
                <a:cs typeface="Arial" panose="020B0604020202020204" pitchFamily="34" charset="0"/>
              </a:rPr>
              <a:t>C'est une représentation </a:t>
            </a:r>
            <a:r>
              <a:rPr lang="fr-CH" sz="2400" b="1" dirty="0">
                <a:solidFill>
                  <a:srgbClr val="555555"/>
                </a:solidFill>
                <a:latin typeface="Arial" panose="020B0604020202020204" pitchFamily="34" charset="0"/>
                <a:cs typeface="Arial" panose="020B0604020202020204" pitchFamily="34" charset="0"/>
              </a:rPr>
              <a:t>statique</a:t>
            </a:r>
            <a:r>
              <a:rPr lang="fr-CH" sz="2400" dirty="0">
                <a:solidFill>
                  <a:srgbClr val="555555"/>
                </a:solidFill>
                <a:latin typeface="Arial" panose="020B0604020202020204" pitchFamily="34" charset="0"/>
                <a:cs typeface="Arial" panose="020B0604020202020204" pitchFamily="34" charset="0"/>
              </a:rPr>
              <a:t> de l'organisation de l'entreprise.</a:t>
            </a:r>
          </a:p>
          <a:p>
            <a:pPr>
              <a:defRPr/>
            </a:pPr>
            <a:endParaRPr lang="fr-CH" sz="2400" dirty="0">
              <a:solidFill>
                <a:srgbClr val="555555"/>
              </a:solidFill>
              <a:latin typeface="Arial" panose="020B0604020202020204" pitchFamily="34" charset="0"/>
              <a:cs typeface="Arial" panose="020B0604020202020204" pitchFamily="34" charset="0"/>
            </a:endParaRPr>
          </a:p>
          <a:p>
            <a:pPr>
              <a:defRPr/>
            </a:pPr>
            <a:r>
              <a:rPr lang="fr-CH" sz="2400" dirty="0">
                <a:solidFill>
                  <a:srgbClr val="555555"/>
                </a:solidFill>
                <a:latin typeface="Arial" panose="020B0604020202020204" pitchFamily="34" charset="0"/>
                <a:cs typeface="Arial" panose="020B0604020202020204" pitchFamily="34" charset="0"/>
              </a:rPr>
              <a:t>La structure hiérarchique de l'entreprise est </a:t>
            </a:r>
            <a:r>
              <a:rPr lang="fr-CH" sz="2400" b="1" dirty="0">
                <a:solidFill>
                  <a:srgbClr val="555555"/>
                </a:solidFill>
                <a:latin typeface="Arial" panose="020B0604020202020204" pitchFamily="34" charset="0"/>
                <a:cs typeface="Arial" panose="020B0604020202020204" pitchFamily="34" charset="0"/>
              </a:rPr>
              <a:t>très volatile </a:t>
            </a:r>
            <a:r>
              <a:rPr lang="fr-CH" sz="2400" dirty="0">
                <a:solidFill>
                  <a:srgbClr val="555555"/>
                </a:solidFill>
                <a:latin typeface="Arial" panose="020B0604020202020204" pitchFamily="34" charset="0"/>
                <a:cs typeface="Arial" panose="020B0604020202020204" pitchFamily="34" charset="0"/>
              </a:rPr>
              <a:t>donc plus l'organigramme sera détaillé, plus souvent il faudra le mettre à jour.  </a:t>
            </a:r>
            <a:endParaRPr lang="fr-CH" sz="2400" dirty="0">
              <a:latin typeface="Arial" panose="020B0604020202020204" pitchFamily="34" charset="0"/>
              <a:cs typeface="Arial" panose="020B0604020202020204" pitchFamily="34" charset="0"/>
            </a:endParaRPr>
          </a:p>
        </p:txBody>
      </p:sp>
      <p:grpSp>
        <p:nvGrpSpPr>
          <p:cNvPr id="3" name="Groupe 2"/>
          <p:cNvGrpSpPr/>
          <p:nvPr/>
        </p:nvGrpSpPr>
        <p:grpSpPr>
          <a:xfrm>
            <a:off x="130969" y="96969"/>
            <a:ext cx="3700462" cy="1200150"/>
            <a:chOff x="130969" y="96969"/>
            <a:chExt cx="3700462" cy="1200150"/>
          </a:xfrm>
        </p:grpSpPr>
        <p:sp>
          <p:nvSpPr>
            <p:cNvPr id="16387" name="Text Box 2"/>
            <p:cNvSpPr txBox="1">
              <a:spLocks noChangeArrowheads="1"/>
            </p:cNvSpPr>
            <p:nvPr/>
          </p:nvSpPr>
          <p:spPr bwMode="auto">
            <a:xfrm>
              <a:off x="130969" y="96969"/>
              <a:ext cx="3700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2000" b="1" dirty="0"/>
                <a:t>Organigramme d'acteur</a:t>
              </a:r>
            </a:p>
          </p:txBody>
        </p:sp>
        <p:sp>
          <p:nvSpPr>
            <p:cNvPr id="16389" name="Text Box 6"/>
            <p:cNvSpPr txBox="1">
              <a:spLocks noChangeArrowheads="1"/>
            </p:cNvSpPr>
            <p:nvPr/>
          </p:nvSpPr>
          <p:spPr bwMode="auto">
            <a:xfrm>
              <a:off x="130969" y="927231"/>
              <a:ext cx="21891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1800" b="1" dirty="0"/>
                <a:t>Points d'attention </a:t>
              </a:r>
            </a:p>
          </p:txBody>
        </p:sp>
      </p:grpSp>
    </p:spTree>
    <p:extLst>
      <p:ext uri="{BB962C8B-B14F-4D97-AF65-F5344CB8AC3E}">
        <p14:creationId xmlns:p14="http://schemas.microsoft.com/office/powerpoint/2010/main" val="2209722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D7733CA-0939-40E4-9BCB-89BBCF8B1781}" type="slidenum">
              <a:rPr lang="fr-FR" altLang="en-US" sz="1400"/>
              <a:pPr>
                <a:spcBef>
                  <a:spcPct val="0"/>
                </a:spcBef>
                <a:buFontTx/>
                <a:buNone/>
              </a:pPr>
              <a:t>12</a:t>
            </a:fld>
            <a:endParaRPr lang="fr-FR" altLang="en-US" sz="1400"/>
          </a:p>
        </p:txBody>
      </p:sp>
      <p:sp>
        <p:nvSpPr>
          <p:cNvPr id="17411" name="Text Box 2"/>
          <p:cNvSpPr txBox="1">
            <a:spLocks noChangeArrowheads="1"/>
          </p:cNvSpPr>
          <p:nvPr/>
        </p:nvSpPr>
        <p:spPr bwMode="auto">
          <a:xfrm>
            <a:off x="190766" y="188913"/>
            <a:ext cx="3700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2000" b="1" dirty="0"/>
              <a:t>Organigramme d'acteur</a:t>
            </a:r>
          </a:p>
        </p:txBody>
      </p:sp>
      <p:sp>
        <p:nvSpPr>
          <p:cNvPr id="32772" name="Rectangle 3"/>
          <p:cNvSpPr>
            <a:spLocks noChangeArrowheads="1"/>
          </p:cNvSpPr>
          <p:nvPr/>
        </p:nvSpPr>
        <p:spPr bwMode="auto">
          <a:xfrm>
            <a:off x="798897" y="1414463"/>
            <a:ext cx="10366407"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defRPr/>
            </a:pPr>
            <a:r>
              <a:rPr lang="fr-FR" sz="2800" b="1" dirty="0">
                <a:solidFill>
                  <a:srgbClr val="2D2D8A">
                    <a:lumMod val="60000"/>
                    <a:lumOff val="40000"/>
                  </a:srgbClr>
                </a:solidFill>
                <a:latin typeface="Arial" charset="0"/>
                <a:ea typeface="ＭＳ Ｐゴシック" charset="-128"/>
              </a:rPr>
              <a:t>Règles de modélisation [RM xx]</a:t>
            </a:r>
          </a:p>
          <a:p>
            <a:pPr eaLnBrk="1" hangingPunct="1">
              <a:spcBef>
                <a:spcPct val="50000"/>
              </a:spcBef>
              <a:defRPr/>
            </a:pPr>
            <a:r>
              <a:rPr lang="fr-FR" sz="2800" b="1" dirty="0">
                <a:solidFill>
                  <a:srgbClr val="2D2D8A">
                    <a:lumMod val="60000"/>
                    <a:lumOff val="40000"/>
                  </a:srgbClr>
                </a:solidFill>
                <a:latin typeface="Arial" charset="0"/>
                <a:ea typeface="ＭＳ Ｐゴシック" charset="-128"/>
              </a:rPr>
              <a:t>[RM01] </a:t>
            </a:r>
            <a:r>
              <a:rPr lang="fr-FR" sz="2400" dirty="0">
                <a:latin typeface="Arial" charset="0"/>
                <a:ea typeface="ＭＳ Ｐゴシック" charset="-128"/>
              </a:rPr>
              <a:t>U</a:t>
            </a:r>
            <a:r>
              <a:rPr lang="fr-FR" sz="2400" dirty="0">
                <a:latin typeface="Arial" charset="0"/>
                <a:ea typeface="ＭＳ Ｐゴシック" charset="-128"/>
              </a:rPr>
              <a:t>n </a:t>
            </a:r>
            <a:r>
              <a:rPr lang="fr-FR" sz="2400" dirty="0">
                <a:latin typeface="Arial" charset="0"/>
                <a:ea typeface="ＭＳ Ｐゴシック" charset="-128"/>
              </a:rPr>
              <a:t>organigramme d'acteur </a:t>
            </a:r>
            <a:r>
              <a:rPr lang="fr-FR" sz="2400" dirty="0">
                <a:latin typeface="Arial" charset="0"/>
                <a:ea typeface="ＭＳ Ｐゴシック" charset="-128"/>
              </a:rPr>
              <a:t>présente </a:t>
            </a:r>
            <a:r>
              <a:rPr lang="fr-FR" sz="2400" dirty="0">
                <a:latin typeface="Arial" charset="0"/>
                <a:ea typeface="ＭＳ Ｐゴシック" charset="-128"/>
              </a:rPr>
              <a:t>un </a:t>
            </a:r>
            <a:r>
              <a:rPr lang="fr-FR" sz="2400" b="1" dirty="0">
                <a:latin typeface="Arial" charset="0"/>
                <a:ea typeface="ＭＳ Ｐゴシック" charset="-128"/>
              </a:rPr>
              <a:t>arbre d'acteur </a:t>
            </a:r>
            <a:r>
              <a:rPr lang="fr-FR" sz="2400" dirty="0">
                <a:latin typeface="Arial" charset="0"/>
                <a:ea typeface="ＭＳ Ｐゴシック" charset="-128"/>
              </a:rPr>
              <a:t>dont la racine est la structure </a:t>
            </a:r>
            <a:r>
              <a:rPr lang="fr-FR" sz="2400" dirty="0">
                <a:latin typeface="Arial" charset="0"/>
                <a:ea typeface="ＭＳ Ｐゴシック" charset="-128"/>
              </a:rPr>
              <a:t>décrite.</a:t>
            </a:r>
          </a:p>
          <a:p>
            <a:pPr eaLnBrk="1" hangingPunct="1">
              <a:spcBef>
                <a:spcPct val="50000"/>
              </a:spcBef>
              <a:defRPr/>
            </a:pPr>
            <a:r>
              <a:rPr lang="fr-FR" sz="2800" b="1" dirty="0">
                <a:solidFill>
                  <a:srgbClr val="2D2D8A">
                    <a:lumMod val="60000"/>
                    <a:lumOff val="40000"/>
                  </a:srgbClr>
                </a:solidFill>
                <a:latin typeface="Arial" charset="0"/>
                <a:ea typeface="ＭＳ Ｐゴシック" charset="-128"/>
              </a:rPr>
              <a:t>[</a:t>
            </a:r>
            <a:r>
              <a:rPr lang="fr-FR" sz="2800" b="1" dirty="0">
                <a:solidFill>
                  <a:srgbClr val="2D2D8A">
                    <a:lumMod val="60000"/>
                    <a:lumOff val="40000"/>
                  </a:srgbClr>
                </a:solidFill>
                <a:latin typeface="Arial" charset="0"/>
                <a:ea typeface="ＭＳ Ｐゴシック" charset="-128"/>
              </a:rPr>
              <a:t>RM02] </a:t>
            </a:r>
            <a:r>
              <a:rPr lang="fr-FR" sz="2400" dirty="0">
                <a:latin typeface="Arial" charset="0"/>
                <a:ea typeface="ＭＳ Ｐゴシック" charset="-128"/>
              </a:rPr>
              <a:t>Une unité organisationnelle (feuille de l'arbre) ne peut être rattachée qu'à une et une seule unité organisationnelle supérieure.  </a:t>
            </a:r>
            <a:endParaRPr lang="fr-FR" sz="2400" dirty="0">
              <a:latin typeface="Arial" charset="0"/>
              <a:ea typeface="ＭＳ Ｐゴシック" charset="-128"/>
            </a:endParaRPr>
          </a:p>
          <a:p>
            <a:pPr eaLnBrk="1" hangingPunct="1">
              <a:spcBef>
                <a:spcPct val="50000"/>
              </a:spcBef>
              <a:defRPr/>
            </a:pPr>
            <a:r>
              <a:rPr lang="fr-FR" sz="2800" b="1" dirty="0">
                <a:solidFill>
                  <a:srgbClr val="2D2D8A">
                    <a:lumMod val="60000"/>
                    <a:lumOff val="40000"/>
                  </a:srgbClr>
                </a:solidFill>
                <a:latin typeface="Arial" charset="0"/>
                <a:ea typeface="ＭＳ Ｐゴシック" charset="-128"/>
              </a:rPr>
              <a:t>[RM03] </a:t>
            </a:r>
            <a:r>
              <a:rPr lang="fr-FR" sz="2400" dirty="0">
                <a:latin typeface="Arial" charset="0"/>
                <a:ea typeface="ＭＳ Ｐゴシック" charset="-128"/>
              </a:rPr>
              <a:t>U</a:t>
            </a:r>
            <a:r>
              <a:rPr lang="fr-FR" sz="2400" dirty="0">
                <a:latin typeface="Arial" charset="0"/>
                <a:ea typeface="ＭＳ Ｐゴシック" charset="-128"/>
              </a:rPr>
              <a:t>n </a:t>
            </a:r>
            <a:r>
              <a:rPr lang="fr-FR" sz="2400" dirty="0">
                <a:latin typeface="Arial" charset="0"/>
                <a:ea typeface="ＭＳ Ｐゴシック" charset="-128"/>
              </a:rPr>
              <a:t>organigramme d'acteur ne doit mentionner que des </a:t>
            </a:r>
            <a:r>
              <a:rPr lang="fr-FR" sz="2400" b="1" dirty="0">
                <a:latin typeface="Arial" charset="0"/>
                <a:ea typeface="ＭＳ Ｐゴシック" charset="-128"/>
              </a:rPr>
              <a:t>acteurs internes</a:t>
            </a:r>
            <a:r>
              <a:rPr lang="fr-FR" sz="2400" dirty="0">
                <a:latin typeface="Arial" charset="0"/>
                <a:ea typeface="ＭＳ Ｐゴシック" charset="-128"/>
              </a:rPr>
              <a:t>. On ne s'intéresse pas à l'organisation des acteurs externes.  </a:t>
            </a:r>
            <a:r>
              <a:rPr lang="fr-FR" dirty="0">
                <a:latin typeface="Arial" charset="0"/>
                <a:ea typeface="ＭＳ Ｐゴシック" charset="-128"/>
              </a:rPr>
              <a:t> </a:t>
            </a:r>
            <a:endParaRPr lang="fr-FR" dirty="0">
              <a:latin typeface="Arial" charset="0"/>
              <a:ea typeface="ＭＳ Ｐゴシック" charset="-128"/>
            </a:endParaRPr>
          </a:p>
          <a:p>
            <a:pPr eaLnBrk="1" hangingPunct="1">
              <a:defRPr/>
            </a:pPr>
            <a:endParaRPr lang="fr-CH" sz="2400" dirty="0">
              <a:latin typeface="Arial" charset="0"/>
              <a:ea typeface="ＭＳ Ｐゴシック" charset="-128"/>
            </a:endParaRPr>
          </a:p>
        </p:txBody>
      </p:sp>
    </p:spTree>
    <p:extLst>
      <p:ext uri="{BB962C8B-B14F-4D97-AF65-F5344CB8AC3E}">
        <p14:creationId xmlns:p14="http://schemas.microsoft.com/office/powerpoint/2010/main" val="3062380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6302A5CA-D202-4FEC-859F-94E970EAA5C0}" type="slidenum">
              <a:rPr lang="fr-FR" altLang="en-US" sz="1400"/>
              <a:pPr>
                <a:spcBef>
                  <a:spcPct val="0"/>
                </a:spcBef>
                <a:buFontTx/>
                <a:buNone/>
              </a:pPr>
              <a:t>13</a:t>
            </a:fld>
            <a:endParaRPr lang="fr-FR" altLang="en-US" sz="1400"/>
          </a:p>
        </p:txBody>
      </p:sp>
      <p:grpSp>
        <p:nvGrpSpPr>
          <p:cNvPr id="3" name="Groupe 2"/>
          <p:cNvGrpSpPr/>
          <p:nvPr/>
        </p:nvGrpSpPr>
        <p:grpSpPr>
          <a:xfrm>
            <a:off x="212194" y="188913"/>
            <a:ext cx="3602037" cy="1169988"/>
            <a:chOff x="5583105" y="188913"/>
            <a:chExt cx="3602037" cy="1169988"/>
          </a:xfrm>
        </p:grpSpPr>
        <p:sp>
          <p:nvSpPr>
            <p:cNvPr id="18435" name="Text Box 5"/>
            <p:cNvSpPr txBox="1">
              <a:spLocks noChangeArrowheads="1"/>
            </p:cNvSpPr>
            <p:nvPr/>
          </p:nvSpPr>
          <p:spPr bwMode="auto">
            <a:xfrm>
              <a:off x="5583105" y="188913"/>
              <a:ext cx="3602037" cy="800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1800" b="1" dirty="0"/>
                <a:t>Organigramme d'acteur</a:t>
              </a:r>
            </a:p>
          </p:txBody>
        </p:sp>
        <p:sp>
          <p:nvSpPr>
            <p:cNvPr id="18436" name="Text Box 6"/>
            <p:cNvSpPr txBox="1">
              <a:spLocks noChangeArrowheads="1"/>
            </p:cNvSpPr>
            <p:nvPr/>
          </p:nvSpPr>
          <p:spPr bwMode="auto">
            <a:xfrm>
              <a:off x="5583105" y="989014"/>
              <a:ext cx="11969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1800" b="1" dirty="0"/>
                <a:t>Exemple </a:t>
              </a:r>
            </a:p>
          </p:txBody>
        </p:sp>
      </p:grpSp>
      <p:pic>
        <p:nvPicPr>
          <p:cNvPr id="18437" name="Imag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3069" y="1412875"/>
            <a:ext cx="8805862"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9862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a:xfrm>
            <a:off x="0" y="365125"/>
            <a:ext cx="11136429" cy="1325563"/>
          </a:xfrm>
        </p:spPr>
        <p:txBody>
          <a:bodyPr/>
          <a:lstStyle/>
          <a:p>
            <a:pPr algn="ctr"/>
            <a:r>
              <a:rPr lang="fr-CH" altLang="fr-FR"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solidFill>
                  <a:schemeClr val="bg1">
                    <a:lumMod val="75000"/>
                  </a:schemeClr>
                </a:solidFill>
              </a:rPr>
              <a:t>Organigramme d'acteur</a:t>
            </a:r>
          </a:p>
          <a:p>
            <a:pPr>
              <a:defRPr/>
            </a:pPr>
            <a:r>
              <a:rPr lang="fr-CH" dirty="0">
                <a:solidFill>
                  <a:schemeClr val="bg1">
                    <a:lumMod val="75000"/>
                  </a:schemeClr>
                </a:solidFill>
              </a:rPr>
              <a:t>Modéliser les processus métiers selon la norme BPMN </a:t>
            </a:r>
          </a:p>
          <a:p>
            <a:pPr lvl="1">
              <a:defRPr/>
            </a:pPr>
            <a:r>
              <a:rPr lang="fr-CH" dirty="0"/>
              <a:t>Processus </a:t>
            </a:r>
            <a:r>
              <a:rPr lang="fr-CH" dirty="0" smtClean="0"/>
              <a:t>métier</a:t>
            </a:r>
            <a:endParaRPr lang="fr-CH" dirty="0"/>
          </a:p>
          <a:p>
            <a:pPr lvl="1">
              <a:defRPr/>
            </a:pPr>
            <a:r>
              <a:rPr lang="fr-CH" dirty="0">
                <a:solidFill>
                  <a:schemeClr val="bg1">
                    <a:lumMod val="75000"/>
                  </a:schemeClr>
                </a:solidFill>
              </a:rPr>
              <a:t>Introduction à BPMN</a:t>
            </a:r>
          </a:p>
          <a:p>
            <a:pPr lvl="1">
              <a:defRPr/>
            </a:pPr>
            <a:r>
              <a:rPr lang="fr-CH" dirty="0">
                <a:solidFill>
                  <a:schemeClr val="bg1">
                    <a:lumMod val="75000"/>
                  </a:schemeClr>
                </a:solidFill>
              </a:rPr>
              <a:t>Les principaux concepts de BPMN  </a:t>
            </a:r>
          </a:p>
          <a:p>
            <a:pPr lvl="1">
              <a:defRPr/>
            </a:pPr>
            <a:r>
              <a:rPr lang="fr-CH" dirty="0">
                <a:solidFill>
                  <a:schemeClr val="bg1">
                    <a:lumMod val="75000"/>
                  </a:schemeClr>
                </a:solidFill>
              </a:rPr>
              <a:t>Diagramme de processus métier</a:t>
            </a: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19460"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C405FDFC-9E68-475E-8A3D-87FEC85524B9}" type="slidenum">
              <a:rPr lang="fr-FR" altLang="en-US" sz="1400"/>
              <a:pPr>
                <a:spcBef>
                  <a:spcPct val="0"/>
                </a:spcBef>
                <a:buFontTx/>
                <a:buNone/>
              </a:pPr>
              <a:t>14</a:t>
            </a:fld>
            <a:endParaRPr lang="fr-FR" altLang="en-US" sz="1400"/>
          </a:p>
        </p:txBody>
      </p:sp>
    </p:spTree>
    <p:extLst>
      <p:ext uri="{BB962C8B-B14F-4D97-AF65-F5344CB8AC3E}">
        <p14:creationId xmlns:p14="http://schemas.microsoft.com/office/powerpoint/2010/main" val="2411242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19DF3DAA-4714-4B92-B8BB-18FFFC637E95}" type="slidenum">
              <a:rPr lang="fr-FR" altLang="fr-FR" sz="1400"/>
              <a:pPr>
                <a:spcBef>
                  <a:spcPct val="0"/>
                </a:spcBef>
                <a:buFontTx/>
                <a:buNone/>
              </a:pPr>
              <a:t>15</a:t>
            </a:fld>
            <a:endParaRPr lang="fr-FR" altLang="fr-FR" sz="1400"/>
          </a:p>
        </p:txBody>
      </p:sp>
      <p:sp>
        <p:nvSpPr>
          <p:cNvPr id="20483" name="Text Box 4"/>
          <p:cNvSpPr txBox="1">
            <a:spLocks noChangeArrowheads="1"/>
          </p:cNvSpPr>
          <p:nvPr/>
        </p:nvSpPr>
        <p:spPr bwMode="auto">
          <a:xfrm>
            <a:off x="779646" y="1268414"/>
            <a:ext cx="1005840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dirty="0"/>
              <a:t>Un </a:t>
            </a:r>
            <a:r>
              <a:rPr lang="fr-FR" altLang="fr-FR" sz="2800" b="1" dirty="0">
                <a:solidFill>
                  <a:srgbClr val="FF0000"/>
                </a:solidFill>
              </a:rPr>
              <a:t>processus métier</a:t>
            </a:r>
            <a:r>
              <a:rPr lang="fr-FR" altLang="fr-FR" sz="2800" b="1" dirty="0"/>
              <a:t> </a:t>
            </a:r>
            <a:r>
              <a:rPr lang="fr-FR" altLang="fr-FR" sz="2800" dirty="0"/>
              <a:t>est un enchainement ordonné </a:t>
            </a:r>
            <a:r>
              <a:rPr lang="fr-FR" altLang="fr-FR" sz="2800" b="1" dirty="0"/>
              <a:t>d'activités</a:t>
            </a:r>
            <a:r>
              <a:rPr lang="fr-FR" altLang="fr-FR" sz="2800" dirty="0"/>
              <a:t> aboutissant à un </a:t>
            </a:r>
            <a:r>
              <a:rPr lang="fr-FR" altLang="fr-FR" sz="2800" b="1" dirty="0"/>
              <a:t>résultat</a:t>
            </a:r>
            <a:r>
              <a:rPr lang="fr-FR" altLang="fr-FR" sz="2800" dirty="0"/>
              <a:t> déterminé.</a:t>
            </a:r>
          </a:p>
          <a:p>
            <a:pPr eaLnBrk="1" hangingPunct="1">
              <a:spcBef>
                <a:spcPct val="0"/>
              </a:spcBef>
              <a:buFontTx/>
              <a:buNone/>
            </a:pPr>
            <a:endParaRPr lang="fr-FR" altLang="fr-FR" sz="1800" dirty="0"/>
          </a:p>
          <a:p>
            <a:pPr eaLnBrk="1" hangingPunct="1">
              <a:spcBef>
                <a:spcPct val="0"/>
              </a:spcBef>
              <a:buFontTx/>
              <a:buNone/>
            </a:pPr>
            <a:r>
              <a:rPr lang="fr-FR" altLang="fr-FR" sz="2800" dirty="0"/>
              <a:t>Il est déclenché par un </a:t>
            </a:r>
            <a:r>
              <a:rPr lang="fr-FR" altLang="fr-FR" sz="2800" b="1" dirty="0"/>
              <a:t>évènement</a:t>
            </a:r>
            <a:r>
              <a:rPr lang="fr-FR" altLang="fr-FR" sz="2800" dirty="0"/>
              <a:t> qui lui est externe et il fournit des produits ou des services à un </a:t>
            </a:r>
            <a:r>
              <a:rPr lang="fr-FR" altLang="fr-FR" sz="2800" b="1" dirty="0"/>
              <a:t>acteur externe </a:t>
            </a:r>
          </a:p>
        </p:txBody>
      </p:sp>
      <p:sp>
        <p:nvSpPr>
          <p:cNvPr id="20484" name="Text Box 5"/>
          <p:cNvSpPr txBox="1">
            <a:spLocks noChangeArrowheads="1"/>
          </p:cNvSpPr>
          <p:nvPr/>
        </p:nvSpPr>
        <p:spPr bwMode="auto">
          <a:xfrm>
            <a:off x="101445"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Processus</a:t>
            </a:r>
          </a:p>
        </p:txBody>
      </p:sp>
      <p:pic>
        <p:nvPicPr>
          <p:cNvPr id="20486"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7287" y="3368544"/>
            <a:ext cx="7454900"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4471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F1CB501F-6D31-494A-AD9F-8C62591CD0EF}" type="slidenum">
              <a:rPr lang="fr-FR" altLang="fr-FR" sz="1400"/>
              <a:pPr>
                <a:spcBef>
                  <a:spcPct val="0"/>
                </a:spcBef>
                <a:buFontTx/>
                <a:buNone/>
              </a:pPr>
              <a:t>16</a:t>
            </a:fld>
            <a:endParaRPr lang="fr-FR" altLang="fr-FR" sz="1400"/>
          </a:p>
        </p:txBody>
      </p:sp>
      <p:sp>
        <p:nvSpPr>
          <p:cNvPr id="21507" name="Text Box 2"/>
          <p:cNvSpPr txBox="1">
            <a:spLocks noChangeArrowheads="1"/>
          </p:cNvSpPr>
          <p:nvPr/>
        </p:nvSpPr>
        <p:spPr bwMode="auto">
          <a:xfrm>
            <a:off x="837398" y="1268413"/>
            <a:ext cx="10068025"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dirty="0"/>
              <a:t>Un </a:t>
            </a:r>
            <a:r>
              <a:rPr lang="fr-FR" altLang="fr-FR" sz="2800" b="1" dirty="0">
                <a:solidFill>
                  <a:srgbClr val="FF0000"/>
                </a:solidFill>
              </a:rPr>
              <a:t>processus métier</a:t>
            </a:r>
            <a:r>
              <a:rPr lang="fr-FR" altLang="fr-FR" sz="2800" b="1" dirty="0"/>
              <a:t> </a:t>
            </a:r>
            <a:r>
              <a:rPr lang="fr-FR" altLang="fr-FR" sz="2800" dirty="0"/>
              <a:t>se caractérise par :</a:t>
            </a:r>
          </a:p>
          <a:p>
            <a:pPr eaLnBrk="1" hangingPunct="1">
              <a:spcBef>
                <a:spcPct val="0"/>
              </a:spcBef>
              <a:buFontTx/>
              <a:buNone/>
            </a:pPr>
            <a:endParaRPr lang="fr-FR" altLang="fr-FR" sz="2800" dirty="0"/>
          </a:p>
          <a:p>
            <a:pPr eaLnBrk="1" hangingPunct="1">
              <a:spcBef>
                <a:spcPct val="0"/>
              </a:spcBef>
            </a:pPr>
            <a:r>
              <a:rPr lang="fr-FR" altLang="fr-FR" sz="2800" dirty="0"/>
              <a:t> un </a:t>
            </a:r>
            <a:r>
              <a:rPr lang="fr-FR" altLang="fr-FR" sz="2800" b="1" dirty="0"/>
              <a:t>événement déclencheur </a:t>
            </a:r>
            <a:r>
              <a:rPr lang="fr-FR" altLang="fr-FR" sz="2800" dirty="0"/>
              <a:t>en entrée</a:t>
            </a:r>
          </a:p>
          <a:p>
            <a:pPr eaLnBrk="1" hangingPunct="1">
              <a:spcBef>
                <a:spcPct val="0"/>
              </a:spcBef>
              <a:buNone/>
            </a:pPr>
            <a:endParaRPr lang="fr-FR" altLang="fr-FR" sz="2800" dirty="0"/>
          </a:p>
          <a:p>
            <a:pPr eaLnBrk="1" hangingPunct="1">
              <a:spcBef>
                <a:spcPct val="0"/>
              </a:spcBef>
            </a:pPr>
            <a:r>
              <a:rPr lang="fr-FR" altLang="fr-FR" sz="2800" dirty="0"/>
              <a:t> une </a:t>
            </a:r>
            <a:r>
              <a:rPr lang="fr-FR" altLang="fr-FR" sz="2800" b="1" dirty="0"/>
              <a:t>suite d'activités </a:t>
            </a:r>
            <a:r>
              <a:rPr lang="fr-FR" altLang="fr-FR" sz="2800" dirty="0"/>
              <a:t>constituant la chaine des valeurs ajoutées (construction du résultat),</a:t>
            </a:r>
          </a:p>
          <a:p>
            <a:pPr eaLnBrk="1" hangingPunct="1">
              <a:spcBef>
                <a:spcPct val="0"/>
              </a:spcBef>
            </a:pPr>
            <a:endParaRPr lang="fr-FR" altLang="fr-FR" sz="2800" dirty="0"/>
          </a:p>
          <a:p>
            <a:pPr eaLnBrk="1" hangingPunct="1">
              <a:spcBef>
                <a:spcPct val="0"/>
              </a:spcBef>
            </a:pPr>
            <a:r>
              <a:rPr lang="fr-FR" altLang="fr-FR" sz="2800" dirty="0"/>
              <a:t> une fin qui se matérialise par un </a:t>
            </a:r>
            <a:r>
              <a:rPr lang="fr-FR" altLang="fr-FR" sz="2800" b="1" dirty="0"/>
              <a:t>résultat</a:t>
            </a:r>
            <a:r>
              <a:rPr lang="fr-FR" altLang="fr-FR" sz="2800" dirty="0"/>
              <a:t> pour le </a:t>
            </a:r>
            <a:r>
              <a:rPr lang="fr-FR" altLang="fr-FR" sz="2800" b="1" dirty="0"/>
              <a:t>client</a:t>
            </a:r>
            <a:r>
              <a:rPr lang="fr-FR" altLang="fr-FR" sz="2800" dirty="0"/>
              <a:t>, le </a:t>
            </a:r>
            <a:r>
              <a:rPr lang="fr-FR" altLang="fr-FR" sz="2800" b="1" dirty="0"/>
              <a:t>bénéficiaire</a:t>
            </a:r>
            <a:r>
              <a:rPr lang="fr-FR" altLang="fr-FR" sz="2800" dirty="0"/>
              <a:t> du processus.</a:t>
            </a:r>
          </a:p>
        </p:txBody>
      </p:sp>
      <p:sp>
        <p:nvSpPr>
          <p:cNvPr id="21508" name="Text Box 5"/>
          <p:cNvSpPr txBox="1">
            <a:spLocks noChangeArrowheads="1"/>
          </p:cNvSpPr>
          <p:nvPr/>
        </p:nvSpPr>
        <p:spPr bwMode="auto">
          <a:xfrm>
            <a:off x="159198"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Processus</a:t>
            </a:r>
          </a:p>
        </p:txBody>
      </p:sp>
    </p:spTree>
    <p:extLst>
      <p:ext uri="{BB962C8B-B14F-4D97-AF65-F5344CB8AC3E}">
        <p14:creationId xmlns:p14="http://schemas.microsoft.com/office/powerpoint/2010/main" val="2324168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FCD87DDD-2720-4FD4-B06B-4FAE5E997936}" type="slidenum">
              <a:rPr lang="fr-FR" altLang="fr-FR" sz="1400"/>
              <a:pPr>
                <a:spcBef>
                  <a:spcPct val="0"/>
                </a:spcBef>
                <a:buFontTx/>
                <a:buNone/>
              </a:pPr>
              <a:t>17</a:t>
            </a:fld>
            <a:endParaRPr lang="fr-FR" altLang="fr-FR" sz="1400"/>
          </a:p>
        </p:txBody>
      </p:sp>
      <p:sp>
        <p:nvSpPr>
          <p:cNvPr id="22531" name="Text Box 2"/>
          <p:cNvSpPr txBox="1">
            <a:spLocks noChangeArrowheads="1"/>
          </p:cNvSpPr>
          <p:nvPr/>
        </p:nvSpPr>
        <p:spPr bwMode="auto">
          <a:xfrm>
            <a:off x="856648" y="931839"/>
            <a:ext cx="10145028"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dirty="0"/>
              <a:t>La </a:t>
            </a:r>
            <a:r>
              <a:rPr lang="fr-FR" altLang="fr-FR" sz="2800" b="1" dirty="0"/>
              <a:t>norme ISO </a:t>
            </a:r>
            <a:r>
              <a:rPr lang="fr-FR" altLang="fr-FR" sz="2000" dirty="0"/>
              <a:t>(9000 : 2000) </a:t>
            </a:r>
            <a:r>
              <a:rPr lang="fr-FR" altLang="fr-FR" sz="2800" dirty="0"/>
              <a:t>classe les processus en 3 familles </a:t>
            </a:r>
            <a:r>
              <a:rPr lang="fr-FR" altLang="fr-FR" sz="2800" dirty="0" smtClean="0"/>
              <a:t>:</a:t>
            </a:r>
          </a:p>
          <a:p>
            <a:pPr eaLnBrk="1" hangingPunct="1">
              <a:spcBef>
                <a:spcPct val="0"/>
              </a:spcBef>
              <a:buFontTx/>
              <a:buNone/>
            </a:pPr>
            <a:endParaRPr lang="fr-FR" altLang="fr-FR" sz="1100" dirty="0"/>
          </a:p>
          <a:p>
            <a:pPr eaLnBrk="1" hangingPunct="1">
              <a:spcBef>
                <a:spcPct val="0"/>
              </a:spcBef>
            </a:pPr>
            <a:r>
              <a:rPr lang="fr-FR" altLang="fr-FR" sz="2400" dirty="0" smtClean="0"/>
              <a:t> </a:t>
            </a:r>
            <a:r>
              <a:rPr lang="fr-FR" altLang="fr-FR" sz="2400" dirty="0">
                <a:solidFill>
                  <a:srgbClr val="FF0000"/>
                </a:solidFill>
              </a:rPr>
              <a:t>processus opérationnels : </a:t>
            </a:r>
            <a:r>
              <a:rPr lang="fr-FR" altLang="fr-FR" sz="2400" dirty="0"/>
              <a:t>ils contribuent directement à la réalisation des  produits ou services depuis la détection des besoins du client à sa satisfaction</a:t>
            </a:r>
            <a:r>
              <a:rPr lang="fr-FR" altLang="fr-FR" sz="2400" dirty="0" smtClean="0"/>
              <a:t>.</a:t>
            </a:r>
          </a:p>
          <a:p>
            <a:pPr eaLnBrk="1" hangingPunct="1">
              <a:spcBef>
                <a:spcPct val="0"/>
              </a:spcBef>
              <a:buNone/>
            </a:pPr>
            <a:endParaRPr lang="fr-FR" altLang="fr-FR" sz="1100" dirty="0"/>
          </a:p>
          <a:p>
            <a:pPr eaLnBrk="1" hangingPunct="1">
              <a:spcBef>
                <a:spcPct val="0"/>
              </a:spcBef>
            </a:pPr>
            <a:r>
              <a:rPr lang="fr-FR" altLang="fr-FR" sz="2400" dirty="0"/>
              <a:t> </a:t>
            </a:r>
            <a:r>
              <a:rPr lang="fr-FR" altLang="fr-FR" sz="2400" dirty="0">
                <a:solidFill>
                  <a:srgbClr val="FF0000"/>
                </a:solidFill>
              </a:rPr>
              <a:t>processus de soutien</a:t>
            </a:r>
            <a:r>
              <a:rPr lang="fr-FR" altLang="fr-FR" sz="2400" dirty="0"/>
              <a:t> (ou de </a:t>
            </a:r>
            <a:r>
              <a:rPr lang="fr-FR" altLang="fr-FR" sz="2400" dirty="0">
                <a:solidFill>
                  <a:srgbClr val="FF0000"/>
                </a:solidFill>
              </a:rPr>
              <a:t>support</a:t>
            </a:r>
            <a:r>
              <a:rPr lang="fr-FR" altLang="fr-FR" sz="2400" dirty="0"/>
              <a:t>) : ils contribuent au bon déroulement des processus opérationnels en leur apportant les ressources nécessaires. Bien que ne créant pas de valeur directement, ils sont nécessaires au fonctionnement permanent de l'entreprise et à sa </a:t>
            </a:r>
            <a:r>
              <a:rPr lang="fr-FR" altLang="fr-FR" sz="2400" dirty="0" smtClean="0"/>
              <a:t>pérennité</a:t>
            </a:r>
          </a:p>
          <a:p>
            <a:pPr eaLnBrk="1" hangingPunct="1">
              <a:spcBef>
                <a:spcPct val="0"/>
              </a:spcBef>
              <a:buNone/>
            </a:pPr>
            <a:endParaRPr lang="fr-FR" altLang="fr-FR" sz="1100" dirty="0"/>
          </a:p>
          <a:p>
            <a:pPr eaLnBrk="1" hangingPunct="1">
              <a:spcBef>
                <a:spcPct val="0"/>
              </a:spcBef>
            </a:pPr>
            <a:r>
              <a:rPr lang="fr-FR" altLang="fr-FR" sz="2400" dirty="0"/>
              <a:t> </a:t>
            </a:r>
            <a:r>
              <a:rPr lang="fr-FR" altLang="fr-FR" sz="2400" dirty="0">
                <a:solidFill>
                  <a:srgbClr val="FF0000"/>
                </a:solidFill>
              </a:rPr>
              <a:t>processus de pilotage</a:t>
            </a:r>
            <a:r>
              <a:rPr lang="fr-FR" altLang="fr-FR" sz="2400" dirty="0"/>
              <a:t> (ou de </a:t>
            </a:r>
            <a:r>
              <a:rPr lang="fr-FR" altLang="fr-FR" sz="2400" dirty="0">
                <a:solidFill>
                  <a:srgbClr val="FF0000"/>
                </a:solidFill>
              </a:rPr>
              <a:t>management</a:t>
            </a:r>
            <a:r>
              <a:rPr lang="fr-FR" altLang="fr-FR" sz="2400" dirty="0"/>
              <a:t>) : ils contribuent à la détermination de la politique de l'entreprise et au déploiement des objectifs. Ils assurent la cohérence des processus opérationnels et de soutien. Ils sont sous la responsabilité totale de l'équipe dirigeante.</a:t>
            </a:r>
            <a:endParaRPr lang="fr-FR" altLang="fr-FR" dirty="0"/>
          </a:p>
        </p:txBody>
      </p:sp>
      <p:sp>
        <p:nvSpPr>
          <p:cNvPr id="22532" name="Text Box 5"/>
          <p:cNvSpPr txBox="1">
            <a:spLocks noChangeArrowheads="1"/>
          </p:cNvSpPr>
          <p:nvPr/>
        </p:nvSpPr>
        <p:spPr bwMode="auto">
          <a:xfrm>
            <a:off x="159198"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Processus</a:t>
            </a:r>
          </a:p>
        </p:txBody>
      </p:sp>
    </p:spTree>
    <p:extLst>
      <p:ext uri="{BB962C8B-B14F-4D97-AF65-F5344CB8AC3E}">
        <p14:creationId xmlns:p14="http://schemas.microsoft.com/office/powerpoint/2010/main" val="4262717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defRPr/>
            </a:pPr>
            <a:r>
              <a:rPr lang="fr-CH" dirty="0">
                <a:solidFill>
                  <a:schemeClr val="bg1">
                    <a:lumMod val="75000"/>
                  </a:schemeClr>
                </a:solidFill>
              </a:rPr>
              <a:t>Organigramme d'acteur</a:t>
            </a:r>
          </a:p>
          <a:p>
            <a:pPr>
              <a:defRPr/>
            </a:pPr>
            <a:r>
              <a:rPr lang="fr-CH"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t>Introduction à BPMN</a:t>
            </a:r>
          </a:p>
          <a:p>
            <a:pPr lvl="1">
              <a:defRPr/>
            </a:pPr>
            <a:r>
              <a:rPr lang="fr-CH" dirty="0">
                <a:solidFill>
                  <a:schemeClr val="bg1">
                    <a:lumMod val="75000"/>
                  </a:schemeClr>
                </a:solidFill>
              </a:rPr>
              <a:t>Les principaux concepts de BPMN  </a:t>
            </a:r>
          </a:p>
          <a:p>
            <a:pPr lvl="1">
              <a:defRPr/>
            </a:pPr>
            <a:r>
              <a:rPr lang="fr-CH" dirty="0">
                <a:solidFill>
                  <a:schemeClr val="bg1">
                    <a:lumMod val="75000"/>
                  </a:schemeClr>
                </a:solidFill>
              </a:rPr>
              <a:t>Diagramme de processus métier</a:t>
            </a: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23556"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01430779-10F8-48AF-B9C4-EBC9D499340B}" type="slidenum">
              <a:rPr lang="fr-FR" altLang="en-US" sz="1400"/>
              <a:pPr>
                <a:spcBef>
                  <a:spcPct val="0"/>
                </a:spcBef>
                <a:buFontTx/>
                <a:buNone/>
              </a:pPr>
              <a:t>18</a:t>
            </a:fld>
            <a:endParaRPr lang="fr-FR" altLang="en-US" sz="1400"/>
          </a:p>
        </p:txBody>
      </p:sp>
      <p:sp>
        <p:nvSpPr>
          <p:cNvPr id="6" name="Titre 1"/>
          <p:cNvSpPr>
            <a:spLocks noGrp="1"/>
          </p:cNvSpPr>
          <p:nvPr>
            <p:ph type="title"/>
          </p:nvPr>
        </p:nvSpPr>
        <p:spPr>
          <a:xfrm>
            <a:off x="-1" y="365125"/>
            <a:ext cx="11136429" cy="1325563"/>
          </a:xfrm>
        </p:spPr>
        <p:txBody>
          <a:bodyPr/>
          <a:lstStyle/>
          <a:p>
            <a:pPr algn="ctr"/>
            <a:r>
              <a:rPr lang="fr-CH" altLang="fr-FR" dirty="0">
                <a:ea typeface="ＭＳ Ｐゴシック" panose="020B0600070205080204" pitchFamily="34" charset="-128"/>
              </a:rPr>
              <a:t>La cartographie de la couche métier</a:t>
            </a:r>
            <a:endParaRPr lang="fr-CH" altLang="fr-FR" b="1" dirty="0" smtClean="0">
              <a:ea typeface="ＭＳ Ｐゴシック" panose="020B0600070205080204" pitchFamily="34" charset="-128"/>
            </a:endParaRPr>
          </a:p>
        </p:txBody>
      </p:sp>
    </p:spTree>
    <p:extLst>
      <p:ext uri="{BB962C8B-B14F-4D97-AF65-F5344CB8AC3E}">
        <p14:creationId xmlns:p14="http://schemas.microsoft.com/office/powerpoint/2010/main" val="627845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57899" y="560055"/>
            <a:ext cx="10159280" cy="5705677"/>
          </a:xfrm>
        </p:spPr>
        <p:txBody>
          <a:bodyPr>
            <a:noAutofit/>
          </a:bodyPr>
          <a:lstStyle/>
          <a:p>
            <a:pPr marL="0" indent="0">
              <a:lnSpc>
                <a:spcPct val="100000"/>
              </a:lnSpc>
              <a:spcBef>
                <a:spcPts val="600"/>
              </a:spcBef>
              <a:spcAft>
                <a:spcPts val="600"/>
              </a:spcAft>
              <a:buNone/>
              <a:defRPr/>
            </a:pPr>
            <a:r>
              <a:rPr lang="fr-CH" sz="2400" b="1" dirty="0"/>
              <a:t> </a:t>
            </a:r>
            <a:r>
              <a:rPr lang="fr-CH" sz="2400" b="1" dirty="0" smtClean="0"/>
              <a:t>           </a:t>
            </a:r>
            <a:r>
              <a:rPr lang="fr-CH" b="1" dirty="0" smtClean="0"/>
              <a:t>Business </a:t>
            </a:r>
            <a:r>
              <a:rPr lang="fr-CH" b="1" dirty="0" err="1" smtClean="0"/>
              <a:t>Process</a:t>
            </a:r>
            <a:r>
              <a:rPr lang="fr-CH" b="1" dirty="0" smtClean="0"/>
              <a:t> Model Notation</a:t>
            </a:r>
            <a:endParaRPr lang="fr-CH" sz="1800" b="1" dirty="0" smtClean="0"/>
          </a:p>
          <a:p>
            <a:pPr marL="0" indent="0">
              <a:lnSpc>
                <a:spcPct val="100000"/>
              </a:lnSpc>
              <a:spcBef>
                <a:spcPts val="600"/>
              </a:spcBef>
              <a:spcAft>
                <a:spcPts val="600"/>
              </a:spcAft>
              <a:buNone/>
              <a:defRPr/>
            </a:pPr>
            <a:r>
              <a:rPr lang="fr-CH" sz="2400" i="1" dirty="0" smtClean="0"/>
              <a:t>Norme de notation pour la modélisation des processus </a:t>
            </a:r>
          </a:p>
          <a:p>
            <a:pPr marL="0" indent="0">
              <a:lnSpc>
                <a:spcPct val="100000"/>
              </a:lnSpc>
              <a:spcBef>
                <a:spcPts val="600"/>
              </a:spcBef>
              <a:spcAft>
                <a:spcPts val="600"/>
              </a:spcAft>
              <a:buNone/>
              <a:defRPr/>
            </a:pPr>
            <a:r>
              <a:rPr lang="fr-CH" sz="2400" dirty="0" smtClean="0"/>
              <a:t>Norme </a:t>
            </a:r>
            <a:r>
              <a:rPr lang="fr-CH" sz="2400" dirty="0" smtClean="0"/>
              <a:t>internationale gérée depuis 2008 par </a:t>
            </a:r>
            <a:r>
              <a:rPr lang="fr-CH" sz="2400" dirty="0" smtClean="0"/>
              <a:t>l'OMG </a:t>
            </a:r>
          </a:p>
          <a:p>
            <a:pPr marL="0" indent="0">
              <a:lnSpc>
                <a:spcPct val="100000"/>
              </a:lnSpc>
              <a:spcBef>
                <a:spcPts val="600"/>
              </a:spcBef>
              <a:spcAft>
                <a:spcPts val="600"/>
              </a:spcAft>
              <a:buNone/>
              <a:defRPr/>
            </a:pPr>
            <a:endParaRPr lang="fr-CH" sz="1800" dirty="0" smtClean="0"/>
          </a:p>
          <a:p>
            <a:pPr marL="0" indent="0">
              <a:lnSpc>
                <a:spcPct val="100000"/>
              </a:lnSpc>
              <a:spcBef>
                <a:spcPts val="600"/>
              </a:spcBef>
              <a:spcAft>
                <a:spcPts val="600"/>
              </a:spcAft>
              <a:buNone/>
              <a:defRPr/>
            </a:pPr>
            <a:r>
              <a:rPr lang="fr-CH" sz="1800" dirty="0"/>
              <a:t> </a:t>
            </a:r>
            <a:r>
              <a:rPr lang="fr-CH" sz="1800" dirty="0" smtClean="0"/>
              <a:t>                            </a:t>
            </a:r>
            <a:r>
              <a:rPr lang="fr-CH" b="1" dirty="0" smtClean="0"/>
              <a:t>Object </a:t>
            </a:r>
            <a:r>
              <a:rPr lang="fr-CH" b="1" dirty="0" smtClean="0"/>
              <a:t>Management </a:t>
            </a:r>
            <a:r>
              <a:rPr lang="fr-CH" b="1" dirty="0" smtClean="0"/>
              <a:t>Group</a:t>
            </a:r>
            <a:endParaRPr lang="fr-CH" b="1" dirty="0" smtClean="0"/>
          </a:p>
          <a:p>
            <a:pPr marL="0" indent="0">
              <a:lnSpc>
                <a:spcPct val="100000"/>
              </a:lnSpc>
              <a:spcBef>
                <a:spcPts val="600"/>
              </a:spcBef>
              <a:spcAft>
                <a:spcPts val="600"/>
              </a:spcAft>
              <a:buNone/>
              <a:defRPr/>
            </a:pPr>
            <a:r>
              <a:rPr lang="fr-CH" sz="2400" dirty="0" smtClean="0"/>
              <a:t>Association </a:t>
            </a:r>
            <a:r>
              <a:rPr lang="fr-CH" sz="2400" dirty="0" smtClean="0"/>
              <a:t>américaine à but non </a:t>
            </a:r>
            <a:r>
              <a:rPr lang="fr-CH" sz="2400" dirty="0" smtClean="0"/>
              <a:t>lucratif créée en 1989</a:t>
            </a:r>
            <a:endParaRPr lang="fr-CH" sz="2400" dirty="0" smtClean="0"/>
          </a:p>
          <a:p>
            <a:pPr marL="0" indent="0">
              <a:lnSpc>
                <a:spcPct val="100000"/>
              </a:lnSpc>
              <a:spcBef>
                <a:spcPts val="600"/>
              </a:spcBef>
              <a:spcAft>
                <a:spcPts val="600"/>
              </a:spcAft>
              <a:buNone/>
              <a:defRPr/>
            </a:pPr>
            <a:r>
              <a:rPr lang="fr-CH" sz="2400" dirty="0" smtClean="0"/>
              <a:t>Objectif : standardiser </a:t>
            </a:r>
            <a:r>
              <a:rPr lang="fr-CH" sz="2400" dirty="0" smtClean="0"/>
              <a:t>et </a:t>
            </a:r>
            <a:r>
              <a:rPr lang="fr-CH" sz="2400" dirty="0" smtClean="0"/>
              <a:t>promouvoir </a:t>
            </a:r>
            <a:r>
              <a:rPr lang="fr-CH" sz="2400" dirty="0" smtClean="0"/>
              <a:t>le modèle objet sous toutes ses formes (UML, CORBA , ..)</a:t>
            </a:r>
          </a:p>
          <a:p>
            <a:pPr marL="457200" lvl="1" indent="0">
              <a:lnSpc>
                <a:spcPct val="100000"/>
              </a:lnSpc>
              <a:spcBef>
                <a:spcPts val="600"/>
              </a:spcBef>
              <a:spcAft>
                <a:spcPts val="600"/>
              </a:spcAft>
              <a:buNone/>
              <a:defRPr/>
            </a:pPr>
            <a:r>
              <a:rPr lang="fr-CH" dirty="0" smtClean="0"/>
              <a:t>2011 : version 2.0</a:t>
            </a:r>
          </a:p>
          <a:p>
            <a:pPr marL="457200" lvl="1" indent="0">
              <a:lnSpc>
                <a:spcPct val="100000"/>
              </a:lnSpc>
              <a:spcBef>
                <a:spcPts val="600"/>
              </a:spcBef>
              <a:spcAft>
                <a:spcPts val="600"/>
              </a:spcAft>
              <a:buNone/>
              <a:defRPr/>
            </a:pPr>
            <a:r>
              <a:rPr lang="fr-CH" dirty="0" smtClean="0"/>
              <a:t>2013 : version 2.0.2</a:t>
            </a:r>
          </a:p>
          <a:p>
            <a:pPr marL="0" indent="0">
              <a:lnSpc>
                <a:spcPct val="100000"/>
              </a:lnSpc>
              <a:spcBef>
                <a:spcPts val="600"/>
              </a:spcBef>
              <a:spcAft>
                <a:spcPts val="600"/>
              </a:spcAft>
              <a:buNone/>
              <a:defRPr/>
            </a:pPr>
            <a:r>
              <a:rPr lang="fr-CH" sz="2400" dirty="0" smtClean="0"/>
              <a:t>Norme vivante grâce à une communauté très active </a:t>
            </a:r>
            <a:endParaRPr lang="fr-CH" sz="1800" dirty="0" smtClean="0"/>
          </a:p>
        </p:txBody>
      </p:sp>
      <p:sp>
        <p:nvSpPr>
          <p:cNvPr id="24581"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DE2A3A53-B78D-4BBD-8C92-A8F1ED84605B}" type="slidenum">
              <a:rPr lang="fr-FR" altLang="en-US" sz="1400"/>
              <a:pPr>
                <a:spcBef>
                  <a:spcPct val="0"/>
                </a:spcBef>
                <a:buFontTx/>
                <a:buNone/>
              </a:pPr>
              <a:t>19</a:t>
            </a:fld>
            <a:endParaRPr lang="fr-FR" altLang="en-US" sz="1400"/>
          </a:p>
        </p:txBody>
      </p:sp>
      <p:pic>
        <p:nvPicPr>
          <p:cNvPr id="2" name="Image 1"/>
          <p:cNvPicPr>
            <a:picLocks noChangeAspect="1"/>
          </p:cNvPicPr>
          <p:nvPr/>
        </p:nvPicPr>
        <p:blipFill>
          <a:blip r:embed="rId3"/>
          <a:stretch>
            <a:fillRect/>
          </a:stretch>
        </p:blipFill>
        <p:spPr>
          <a:xfrm>
            <a:off x="215860" y="2351168"/>
            <a:ext cx="2474587" cy="908502"/>
          </a:xfrm>
          <a:prstGeom prst="rect">
            <a:avLst/>
          </a:prstGeom>
        </p:spPr>
      </p:pic>
      <p:pic>
        <p:nvPicPr>
          <p:cNvPr id="7" name="Image 6"/>
          <p:cNvPicPr>
            <a:picLocks noChangeAspect="1"/>
          </p:cNvPicPr>
          <p:nvPr/>
        </p:nvPicPr>
        <p:blipFill>
          <a:blip r:embed="rId4"/>
          <a:stretch>
            <a:fillRect/>
          </a:stretch>
        </p:blipFill>
        <p:spPr>
          <a:xfrm>
            <a:off x="88603" y="0"/>
            <a:ext cx="1873346" cy="1162110"/>
          </a:xfrm>
          <a:prstGeom prst="rect">
            <a:avLst/>
          </a:prstGeom>
        </p:spPr>
      </p:pic>
    </p:spTree>
    <p:extLst>
      <p:ext uri="{BB962C8B-B14F-4D97-AF65-F5344CB8AC3E}">
        <p14:creationId xmlns:p14="http://schemas.microsoft.com/office/powerpoint/2010/main" val="4160954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H" altLang="fr-FR" sz="4000" dirty="0">
                <a:ea typeface="ＭＳ Ｐゴシック" panose="020B0600070205080204" pitchFamily="34" charset="-128"/>
              </a:rPr>
              <a:t>La cartographie de la couche métier</a:t>
            </a:r>
            <a:endParaRPr lang="fr-CH" sz="4000" dirty="0"/>
          </a:p>
        </p:txBody>
      </p:sp>
      <p:sp>
        <p:nvSpPr>
          <p:cNvPr id="3" name="Espace réservé du numéro de diapositive 2"/>
          <p:cNvSpPr>
            <a:spLocks noGrp="1"/>
          </p:cNvSpPr>
          <p:nvPr>
            <p:ph type="sldNum" sz="quarter" idx="12"/>
          </p:nvPr>
        </p:nvSpPr>
        <p:spPr/>
        <p:txBody>
          <a:bodyPr/>
          <a:lstStyle/>
          <a:p>
            <a:fld id="{D43150CF-46F0-4FEE-9B38-FA518C85AC0E}" type="slidenum">
              <a:rPr lang="fr-CH" smtClean="0"/>
              <a:t>2</a:t>
            </a:fld>
            <a:endParaRPr lang="fr-CH"/>
          </a:p>
        </p:txBody>
      </p:sp>
      <p:sp>
        <p:nvSpPr>
          <p:cNvPr id="4" name="Espace réservé du pied de page 3"/>
          <p:cNvSpPr>
            <a:spLocks noGrp="1"/>
          </p:cNvSpPr>
          <p:nvPr>
            <p:ph type="ftr" sz="quarter" idx="11"/>
          </p:nvPr>
        </p:nvSpPr>
        <p:spPr/>
        <p:txBody>
          <a:bodyPr/>
          <a:lstStyle/>
          <a:p>
            <a:endParaRPr lang="fr-CH" dirty="0"/>
          </a:p>
        </p:txBody>
      </p:sp>
      <p:sp>
        <p:nvSpPr>
          <p:cNvPr id="5" name="Rectangle 12"/>
          <p:cNvSpPr>
            <a:spLocks noChangeArrowheads="1"/>
          </p:cNvSpPr>
          <p:nvPr/>
        </p:nvSpPr>
        <p:spPr bwMode="auto">
          <a:xfrm>
            <a:off x="7570980" y="5535079"/>
            <a:ext cx="41402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fr-CH" altLang="en-US" sz="1400" dirty="0"/>
              <a:t>Source : Club Urba-EA le modèle en 4 couches</a:t>
            </a:r>
            <a:endParaRPr lang="fr-FR" altLang="en-US" sz="1400" dirty="0"/>
          </a:p>
        </p:txBody>
      </p:sp>
      <p:grpSp>
        <p:nvGrpSpPr>
          <p:cNvPr id="6" name="Groupe 5"/>
          <p:cNvGrpSpPr/>
          <p:nvPr/>
        </p:nvGrpSpPr>
        <p:grpSpPr>
          <a:xfrm>
            <a:off x="492025" y="2205236"/>
            <a:ext cx="11219155" cy="2978602"/>
            <a:chOff x="492025" y="2205236"/>
            <a:chExt cx="11219155" cy="2978602"/>
          </a:xfrm>
        </p:grpSpPr>
        <p:grpSp>
          <p:nvGrpSpPr>
            <p:cNvPr id="7" name="Group 2"/>
            <p:cNvGrpSpPr>
              <a:grpSpLocks/>
            </p:cNvGrpSpPr>
            <p:nvPr/>
          </p:nvGrpSpPr>
          <p:grpSpPr bwMode="auto">
            <a:xfrm>
              <a:off x="4824603" y="2205236"/>
              <a:ext cx="6886577" cy="584200"/>
              <a:chOff x="2295" y="1458"/>
              <a:chExt cx="4338" cy="368"/>
            </a:xfrm>
          </p:grpSpPr>
          <p:sp>
            <p:nvSpPr>
              <p:cNvPr id="21" name="Text Box 3"/>
              <p:cNvSpPr txBox="1">
                <a:spLocks noChangeArrowheads="1"/>
              </p:cNvSpPr>
              <p:nvPr/>
            </p:nvSpPr>
            <p:spPr bwMode="auto">
              <a:xfrm>
                <a:off x="2295" y="1458"/>
                <a:ext cx="174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CH" altLang="en-US" sz="1600" b="1" i="1" dirty="0">
                    <a:solidFill>
                      <a:srgbClr val="3333CC"/>
                    </a:solidFill>
                    <a:cs typeface="Arial" panose="020B0604020202020204" pitchFamily="34" charset="0"/>
                  </a:rPr>
                  <a:t>Quels métiers ?</a:t>
                </a:r>
                <a:r>
                  <a:rPr lang="fr-CH" altLang="en-US" sz="1600" dirty="0">
                    <a:solidFill>
                      <a:srgbClr val="3333CC"/>
                    </a:solidFill>
                    <a:cs typeface="Arial" panose="020B0604020202020204" pitchFamily="34" charset="0"/>
                  </a:rPr>
                  <a:t> </a:t>
                </a:r>
              </a:p>
              <a:p>
                <a:pPr eaLnBrk="1" hangingPunct="1">
                  <a:spcBef>
                    <a:spcPct val="0"/>
                  </a:spcBef>
                  <a:buFontTx/>
                  <a:buNone/>
                </a:pPr>
                <a:r>
                  <a:rPr lang="fr-CH" altLang="en-US" sz="1600" dirty="0">
                    <a:solidFill>
                      <a:srgbClr val="3333CC"/>
                    </a:solidFill>
                    <a:cs typeface="Arial" panose="020B0604020202020204" pitchFamily="34" charset="0"/>
                  </a:rPr>
                  <a:t>Qui fait quoi où comment ?</a:t>
                </a:r>
              </a:p>
            </p:txBody>
          </p:sp>
          <p:sp>
            <p:nvSpPr>
              <p:cNvPr id="22" name="Text Box 4"/>
              <p:cNvSpPr txBox="1">
                <a:spLocks noChangeArrowheads="1"/>
              </p:cNvSpPr>
              <p:nvPr/>
            </p:nvSpPr>
            <p:spPr bwMode="auto">
              <a:xfrm>
                <a:off x="4036" y="1562"/>
                <a:ext cx="259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 typeface="Wingdings" panose="05000000000000000000" pitchFamily="2" charset="2"/>
                  <a:buChar char="Ø"/>
                </a:pPr>
                <a:r>
                  <a:rPr lang="fr-CH" altLang="en-US" sz="1400" b="1" dirty="0">
                    <a:solidFill>
                      <a:schemeClr val="tx1">
                        <a:lumMod val="50000"/>
                        <a:lumOff val="50000"/>
                      </a:schemeClr>
                    </a:solidFill>
                    <a:cs typeface="Arial" panose="020B0604020202020204" pitchFamily="34" charset="0"/>
                  </a:rPr>
                  <a:t>Cartographie métier selon la norme BPMN</a:t>
                </a:r>
                <a:endParaRPr lang="fr-CH" altLang="en-US" sz="1200" dirty="0">
                  <a:solidFill>
                    <a:schemeClr val="tx1">
                      <a:lumMod val="50000"/>
                      <a:lumOff val="50000"/>
                    </a:schemeClr>
                  </a:solidFill>
                  <a:cs typeface="Arial" panose="020B0604020202020204" pitchFamily="34" charset="0"/>
                </a:endParaRPr>
              </a:p>
            </p:txBody>
          </p:sp>
        </p:grpSp>
        <p:grpSp>
          <p:nvGrpSpPr>
            <p:cNvPr id="8" name="Groupe 7"/>
            <p:cNvGrpSpPr/>
            <p:nvPr/>
          </p:nvGrpSpPr>
          <p:grpSpPr>
            <a:xfrm>
              <a:off x="492025" y="2216419"/>
              <a:ext cx="4332821" cy="2967419"/>
              <a:chOff x="909137" y="2557833"/>
              <a:chExt cx="4332821" cy="2967419"/>
            </a:xfrm>
          </p:grpSpPr>
          <p:grpSp>
            <p:nvGrpSpPr>
              <p:cNvPr id="9" name="Groupe 93"/>
              <p:cNvGrpSpPr>
                <a:grpSpLocks/>
              </p:cNvGrpSpPr>
              <p:nvPr/>
            </p:nvGrpSpPr>
            <p:grpSpPr bwMode="auto">
              <a:xfrm>
                <a:off x="909141" y="2557833"/>
                <a:ext cx="4332817" cy="622157"/>
                <a:chOff x="4910614" y="1070369"/>
                <a:chExt cx="3249639" cy="622087"/>
              </a:xfrm>
              <a:solidFill>
                <a:schemeClr val="accent1">
                  <a:lumMod val="75000"/>
                </a:schemeClr>
              </a:solidFill>
            </p:grpSpPr>
            <p:sp>
              <p:nvSpPr>
                <p:cNvPr id="19" name="AutoShape 21"/>
                <p:cNvSpPr>
                  <a:spLocks noChangeArrowheads="1"/>
                </p:cNvSpPr>
                <p:nvPr/>
              </p:nvSpPr>
              <p:spPr bwMode="auto">
                <a:xfrm>
                  <a:off x="4910614" y="1070750"/>
                  <a:ext cx="3249639" cy="622230"/>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20" name="Text Box 9"/>
                <p:cNvSpPr txBox="1">
                  <a:spLocks noChangeArrowheads="1"/>
                </p:cNvSpPr>
                <p:nvPr/>
              </p:nvSpPr>
              <p:spPr bwMode="auto">
                <a:xfrm>
                  <a:off x="6029227" y="1227524"/>
                  <a:ext cx="1012413" cy="307777"/>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fr-CH" altLang="fr-FR" sz="1400" b="1" i="1" dirty="0">
                      <a:solidFill>
                        <a:schemeClr val="bg1"/>
                      </a:solidFill>
                      <a:cs typeface="Arial" charset="0"/>
                    </a:rPr>
                    <a:t>METIER</a:t>
                  </a:r>
                  <a:endParaRPr lang="fr-CH" altLang="fr-FR" sz="1400" b="1" dirty="0">
                    <a:solidFill>
                      <a:schemeClr val="bg1"/>
                    </a:solidFill>
                    <a:cs typeface="Arial" charset="0"/>
                  </a:endParaRPr>
                </a:p>
              </p:txBody>
            </p:sp>
          </p:grpSp>
          <p:grpSp>
            <p:nvGrpSpPr>
              <p:cNvPr id="10" name="Groupe 9"/>
              <p:cNvGrpSpPr/>
              <p:nvPr/>
            </p:nvGrpSpPr>
            <p:grpSpPr bwMode="auto">
              <a:xfrm>
                <a:off x="909141" y="3332502"/>
                <a:ext cx="4332817" cy="622157"/>
                <a:chOff x="4714215" y="1873232"/>
                <a:chExt cx="3249639" cy="622087"/>
              </a:xfrm>
              <a:solidFill>
                <a:schemeClr val="accent5">
                  <a:lumMod val="60000"/>
                  <a:lumOff val="40000"/>
                </a:schemeClr>
              </a:solidFill>
            </p:grpSpPr>
            <p:sp>
              <p:nvSpPr>
                <p:cNvPr id="17" name="AutoShape 21"/>
                <p:cNvSpPr>
                  <a:spLocks noChangeArrowheads="1"/>
                </p:cNvSpPr>
                <p:nvPr/>
              </p:nvSpPr>
              <p:spPr bwMode="auto">
                <a:xfrm>
                  <a:off x="4714215" y="1873232"/>
                  <a:ext cx="3249639" cy="622087"/>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18" name="Text Box 9"/>
                <p:cNvSpPr txBox="1">
                  <a:spLocks noChangeArrowheads="1"/>
                </p:cNvSpPr>
                <p:nvPr/>
              </p:nvSpPr>
              <p:spPr bwMode="auto">
                <a:xfrm>
                  <a:off x="5359654" y="2030387"/>
                  <a:ext cx="1958760" cy="30777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fr-CH" sz="1400" b="1" i="1" dirty="0" smtClean="0">
                      <a:solidFill>
                        <a:schemeClr val="bg1"/>
                      </a:solidFill>
                      <a:cs typeface="Arial" charset="0"/>
                    </a:rPr>
                    <a:t>FONCTIONNELLE</a:t>
                  </a:r>
                  <a:endParaRPr lang="fr-CH" sz="1400" b="1" dirty="0">
                    <a:solidFill>
                      <a:schemeClr val="bg1"/>
                    </a:solidFill>
                    <a:cs typeface="Arial" charset="0"/>
                  </a:endParaRPr>
                </a:p>
              </p:txBody>
            </p:sp>
          </p:grpSp>
          <p:grpSp>
            <p:nvGrpSpPr>
              <p:cNvPr id="11" name="Groupe 10"/>
              <p:cNvGrpSpPr/>
              <p:nvPr/>
            </p:nvGrpSpPr>
            <p:grpSpPr bwMode="auto">
              <a:xfrm>
                <a:off x="909141" y="4129131"/>
                <a:ext cx="4332817" cy="622157"/>
                <a:chOff x="4735117" y="2698053"/>
                <a:chExt cx="3249639" cy="622087"/>
              </a:xfrm>
              <a:solidFill>
                <a:srgbClr val="FFC000"/>
              </a:solidFill>
            </p:grpSpPr>
            <p:sp>
              <p:nvSpPr>
                <p:cNvPr id="15" name="AutoShape 21"/>
                <p:cNvSpPr>
                  <a:spLocks noChangeArrowheads="1"/>
                </p:cNvSpPr>
                <p:nvPr/>
              </p:nvSpPr>
              <p:spPr bwMode="auto">
                <a:xfrm>
                  <a:off x="4735117" y="2698053"/>
                  <a:ext cx="3249639" cy="622087"/>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16" name="Text Box 9"/>
                <p:cNvSpPr txBox="1">
                  <a:spLocks noChangeArrowheads="1"/>
                </p:cNvSpPr>
                <p:nvPr/>
              </p:nvSpPr>
              <p:spPr bwMode="auto">
                <a:xfrm>
                  <a:off x="5658976" y="2855208"/>
                  <a:ext cx="1401920" cy="30777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fr-CH" sz="1400" b="1" i="1" dirty="0" smtClean="0">
                      <a:solidFill>
                        <a:schemeClr val="bg1"/>
                      </a:solidFill>
                      <a:cs typeface="Arial" charset="0"/>
                    </a:rPr>
                    <a:t>APPLICATIVE</a:t>
                  </a:r>
                  <a:endParaRPr lang="fr-CH" sz="1400" b="1" dirty="0">
                    <a:solidFill>
                      <a:schemeClr val="bg1"/>
                    </a:solidFill>
                    <a:cs typeface="Arial" charset="0"/>
                  </a:endParaRPr>
                </a:p>
              </p:txBody>
            </p:sp>
          </p:grpSp>
          <p:grpSp>
            <p:nvGrpSpPr>
              <p:cNvPr id="12" name="Groupe 11"/>
              <p:cNvGrpSpPr/>
              <p:nvPr/>
            </p:nvGrpSpPr>
            <p:grpSpPr>
              <a:xfrm>
                <a:off x="909137" y="4903095"/>
                <a:ext cx="4332814" cy="622157"/>
                <a:chOff x="909137" y="4903095"/>
                <a:chExt cx="4332814" cy="622157"/>
              </a:xfrm>
            </p:grpSpPr>
            <p:sp>
              <p:nvSpPr>
                <p:cNvPr id="13" name="AutoShape 21"/>
                <p:cNvSpPr>
                  <a:spLocks noChangeArrowheads="1"/>
                </p:cNvSpPr>
                <p:nvPr/>
              </p:nvSpPr>
              <p:spPr bwMode="auto">
                <a:xfrm>
                  <a:off x="909137" y="4903095"/>
                  <a:ext cx="4332814" cy="622157"/>
                </a:xfrm>
                <a:prstGeom prst="parallelogram">
                  <a:avLst>
                    <a:gd name="adj" fmla="val 117195"/>
                  </a:avLst>
                </a:prstGeom>
                <a:solidFill>
                  <a:schemeClr val="accent2"/>
                </a:solidFill>
                <a:ln w="12700">
                  <a:noFill/>
                  <a:miter lim="800000"/>
                  <a:headEnd/>
                  <a:tailEnd/>
                </a:ln>
                <a:effectLst/>
              </p:spPr>
              <p:txBody>
                <a:bodyPr wrap="none" anchor="ctr"/>
                <a:lstStyle/>
                <a:p>
                  <a:pPr algn="ctr">
                    <a:defRPr/>
                  </a:pPr>
                  <a:endParaRPr lang="fr-FR" sz="1200">
                    <a:cs typeface="Arial" charset="0"/>
                  </a:endParaRPr>
                </a:p>
              </p:txBody>
            </p:sp>
            <p:sp>
              <p:nvSpPr>
                <p:cNvPr id="14" name="Text Box 9"/>
                <p:cNvSpPr txBox="1">
                  <a:spLocks noChangeArrowheads="1"/>
                </p:cNvSpPr>
                <p:nvPr/>
              </p:nvSpPr>
              <p:spPr bwMode="auto">
                <a:xfrm>
                  <a:off x="1581277" y="5060285"/>
                  <a:ext cx="2990724" cy="307777"/>
                </a:xfrm>
                <a:prstGeom prst="rect">
                  <a:avLst/>
                </a:prstGeom>
                <a:solidFill>
                  <a:schemeClr val="accent2"/>
                </a:solidFill>
                <a:ln>
                  <a:noFill/>
                </a:ln>
                <a:effec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fr-CH" sz="1400" b="1" i="1" dirty="0" smtClean="0">
                      <a:solidFill>
                        <a:schemeClr val="bg1"/>
                      </a:solidFill>
                      <a:cs typeface="Arial" charset="0"/>
                    </a:rPr>
                    <a:t>INFRASTRUCTURE TECHNIQUE</a:t>
                  </a:r>
                  <a:endParaRPr lang="fr-CH" sz="1400" b="1" dirty="0">
                    <a:solidFill>
                      <a:schemeClr val="bg1"/>
                    </a:solidFill>
                    <a:cs typeface="Arial" charset="0"/>
                  </a:endParaRPr>
                </a:p>
              </p:txBody>
            </p:sp>
          </p:grpSp>
        </p:grpSp>
      </p:grpSp>
    </p:spTree>
    <p:extLst>
      <p:ext uri="{BB962C8B-B14F-4D97-AF65-F5344CB8AC3E}">
        <p14:creationId xmlns:p14="http://schemas.microsoft.com/office/powerpoint/2010/main" val="607344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020913"/>
          </a:xfrm>
        </p:spPr>
        <p:txBody>
          <a:bodyPr>
            <a:normAutofit/>
          </a:bodyPr>
          <a:lstStyle/>
          <a:p>
            <a:r>
              <a:rPr lang="fr-CH" sz="4000" dirty="0" smtClean="0"/>
              <a:t>Normes OMG populaires</a:t>
            </a:r>
            <a:endParaRPr lang="fr-CH" sz="4000" dirty="0"/>
          </a:p>
        </p:txBody>
      </p:sp>
      <p:sp>
        <p:nvSpPr>
          <p:cNvPr id="3" name="Espace réservé du numéro de diapositive 2"/>
          <p:cNvSpPr>
            <a:spLocks noGrp="1"/>
          </p:cNvSpPr>
          <p:nvPr>
            <p:ph type="sldNum" sz="quarter" idx="12"/>
          </p:nvPr>
        </p:nvSpPr>
        <p:spPr/>
        <p:txBody>
          <a:bodyPr/>
          <a:lstStyle/>
          <a:p>
            <a:fld id="{D43150CF-46F0-4FEE-9B38-FA518C85AC0E}" type="slidenum">
              <a:rPr lang="fr-CH" smtClean="0"/>
              <a:t>20</a:t>
            </a:fld>
            <a:endParaRPr lang="fr-CH"/>
          </a:p>
        </p:txBody>
      </p:sp>
      <p:sp>
        <p:nvSpPr>
          <p:cNvPr id="4" name="Espace réservé du pied de page 3"/>
          <p:cNvSpPr>
            <a:spLocks noGrp="1"/>
          </p:cNvSpPr>
          <p:nvPr>
            <p:ph type="ftr" sz="quarter" idx="11"/>
          </p:nvPr>
        </p:nvSpPr>
        <p:spPr/>
        <p:txBody>
          <a:bodyPr/>
          <a:lstStyle/>
          <a:p>
            <a:endParaRPr lang="fr-CH" dirty="0"/>
          </a:p>
        </p:txBody>
      </p:sp>
      <p:pic>
        <p:nvPicPr>
          <p:cNvPr id="5" name="Image 4"/>
          <p:cNvPicPr>
            <a:picLocks noChangeAspect="1"/>
          </p:cNvPicPr>
          <p:nvPr/>
        </p:nvPicPr>
        <p:blipFill>
          <a:blip r:embed="rId2"/>
          <a:stretch>
            <a:fillRect/>
          </a:stretch>
        </p:blipFill>
        <p:spPr>
          <a:xfrm>
            <a:off x="838200" y="1690688"/>
            <a:ext cx="8255424" cy="4172164"/>
          </a:xfrm>
          <a:prstGeom prst="rect">
            <a:avLst/>
          </a:prstGeom>
        </p:spPr>
      </p:pic>
    </p:spTree>
    <p:extLst>
      <p:ext uri="{BB962C8B-B14F-4D97-AF65-F5344CB8AC3E}">
        <p14:creationId xmlns:p14="http://schemas.microsoft.com/office/powerpoint/2010/main" val="42261487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1"/>
          <p:cNvSpPr>
            <a:spLocks noGrp="1"/>
          </p:cNvSpPr>
          <p:nvPr>
            <p:ph type="title"/>
          </p:nvPr>
        </p:nvSpPr>
        <p:spPr>
          <a:xfrm>
            <a:off x="818147" y="428208"/>
            <a:ext cx="9392653" cy="863600"/>
          </a:xfrm>
        </p:spPr>
        <p:txBody>
          <a:bodyPr>
            <a:normAutofit/>
          </a:bodyPr>
          <a:lstStyle/>
          <a:p>
            <a:r>
              <a:rPr lang="fr-CH" altLang="fr-FR" sz="4000" dirty="0" smtClean="0">
                <a:ea typeface="ＭＳ Ｐゴシック" panose="020B0600070205080204" pitchFamily="34" charset="-128"/>
              </a:rPr>
              <a:t>BPMN pour quoi ?</a:t>
            </a:r>
          </a:p>
        </p:txBody>
      </p:sp>
      <p:sp>
        <p:nvSpPr>
          <p:cNvPr id="3" name="Espace réservé du contenu 2"/>
          <p:cNvSpPr>
            <a:spLocks noGrp="1"/>
          </p:cNvSpPr>
          <p:nvPr>
            <p:ph idx="1"/>
          </p:nvPr>
        </p:nvSpPr>
        <p:spPr>
          <a:xfrm>
            <a:off x="818147" y="1484396"/>
            <a:ext cx="10535653" cy="4895850"/>
          </a:xfrm>
        </p:spPr>
        <p:txBody>
          <a:bodyPr>
            <a:normAutofit/>
          </a:bodyPr>
          <a:lstStyle/>
          <a:p>
            <a:pPr marL="0" indent="0">
              <a:buNone/>
              <a:defRPr/>
            </a:pPr>
            <a:r>
              <a:rPr lang="fr-CH" b="1" dirty="0"/>
              <a:t>Objectifs de BPMN </a:t>
            </a:r>
            <a:r>
              <a:rPr lang="fr-CH" dirty="0"/>
              <a:t>:</a:t>
            </a:r>
          </a:p>
          <a:p>
            <a:pPr>
              <a:defRPr/>
            </a:pPr>
            <a:r>
              <a:rPr lang="fr-CH" dirty="0"/>
              <a:t>Un </a:t>
            </a:r>
            <a:r>
              <a:rPr lang="fr-CH" b="1" dirty="0"/>
              <a:t>langage commun </a:t>
            </a:r>
            <a:r>
              <a:rPr lang="fr-CH" dirty="0"/>
              <a:t>pour la modélisation des processus </a:t>
            </a:r>
            <a:r>
              <a:rPr lang="fr-CH" dirty="0" smtClean="0"/>
              <a:t>métiers</a:t>
            </a:r>
          </a:p>
          <a:p>
            <a:pPr marL="0" indent="0">
              <a:buNone/>
              <a:defRPr/>
            </a:pPr>
            <a:endParaRPr lang="fr-CH" sz="1400" dirty="0"/>
          </a:p>
          <a:p>
            <a:pPr>
              <a:defRPr/>
            </a:pPr>
            <a:r>
              <a:rPr lang="fr-CH" dirty="0"/>
              <a:t>Proposer un ensemble de modèles pour </a:t>
            </a:r>
            <a:r>
              <a:rPr lang="fr-CH" b="1" dirty="0"/>
              <a:t>favoriser le passage </a:t>
            </a:r>
            <a:r>
              <a:rPr lang="fr-CH" dirty="0"/>
              <a:t>de la modélisation ou </a:t>
            </a:r>
            <a:r>
              <a:rPr lang="fr-CH" b="1" dirty="0"/>
              <a:t>conception</a:t>
            </a:r>
            <a:r>
              <a:rPr lang="fr-CH" dirty="0"/>
              <a:t> des processus vers </a:t>
            </a:r>
            <a:r>
              <a:rPr lang="fr-CH" b="1" dirty="0"/>
              <a:t>l'implémentation</a:t>
            </a:r>
            <a:r>
              <a:rPr lang="fr-CH" dirty="0"/>
              <a:t> et </a:t>
            </a:r>
            <a:r>
              <a:rPr lang="fr-CH" b="1" dirty="0"/>
              <a:t>l'exécution</a:t>
            </a:r>
            <a:r>
              <a:rPr lang="fr-CH" dirty="0"/>
              <a:t> des processus en langage BPEL.  </a:t>
            </a:r>
          </a:p>
        </p:txBody>
      </p:sp>
      <p:sp>
        <p:nvSpPr>
          <p:cNvPr id="26628"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E6A7B89-68CD-4455-B0D1-3CF64AB037F6}" type="slidenum">
              <a:rPr lang="fr-FR" altLang="en-US" sz="1400"/>
              <a:pPr>
                <a:spcBef>
                  <a:spcPct val="0"/>
                </a:spcBef>
                <a:buFontTx/>
                <a:buNone/>
              </a:pPr>
              <a:t>21</a:t>
            </a:fld>
            <a:endParaRPr lang="fr-FR" altLang="en-US" sz="1400"/>
          </a:p>
        </p:txBody>
      </p:sp>
    </p:spTree>
    <p:extLst>
      <p:ext uri="{BB962C8B-B14F-4D97-AF65-F5344CB8AC3E}">
        <p14:creationId xmlns:p14="http://schemas.microsoft.com/office/powerpoint/2010/main" val="155356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1"/>
          <p:cNvSpPr>
            <a:spLocks noGrp="1"/>
          </p:cNvSpPr>
          <p:nvPr>
            <p:ph type="title"/>
          </p:nvPr>
        </p:nvSpPr>
        <p:spPr>
          <a:xfrm>
            <a:off x="770021" y="297331"/>
            <a:ext cx="9440779" cy="1000125"/>
          </a:xfrm>
        </p:spPr>
        <p:txBody>
          <a:bodyPr>
            <a:normAutofit/>
          </a:bodyPr>
          <a:lstStyle/>
          <a:p>
            <a:r>
              <a:rPr lang="fr-CH" altLang="fr-FR" sz="4000" dirty="0" smtClean="0">
                <a:ea typeface="ＭＳ Ｐゴシック" panose="020B0600070205080204" pitchFamily="34" charset="-128"/>
              </a:rPr>
              <a:t>BPMN pour qui ?    </a:t>
            </a:r>
          </a:p>
        </p:txBody>
      </p:sp>
      <p:sp>
        <p:nvSpPr>
          <p:cNvPr id="3" name="Espace réservé du contenu 2"/>
          <p:cNvSpPr>
            <a:spLocks noGrp="1"/>
          </p:cNvSpPr>
          <p:nvPr>
            <p:ph idx="1"/>
          </p:nvPr>
        </p:nvSpPr>
        <p:spPr>
          <a:xfrm>
            <a:off x="770021" y="1480336"/>
            <a:ext cx="10270156" cy="4392612"/>
          </a:xfrm>
        </p:spPr>
        <p:txBody>
          <a:bodyPr>
            <a:normAutofit/>
          </a:bodyPr>
          <a:lstStyle/>
          <a:p>
            <a:pPr marL="0" indent="0">
              <a:buNone/>
              <a:defRPr/>
            </a:pPr>
            <a:r>
              <a:rPr lang="fr-CH" dirty="0" smtClean="0"/>
              <a:t>Tous ceux qui s'intéressent à la </a:t>
            </a:r>
            <a:r>
              <a:rPr lang="fr-CH" b="1" dirty="0" smtClean="0"/>
              <a:t>compréhension</a:t>
            </a:r>
            <a:r>
              <a:rPr lang="fr-CH" dirty="0" smtClean="0"/>
              <a:t> et à </a:t>
            </a:r>
            <a:r>
              <a:rPr lang="fr-CH" b="1" dirty="0" smtClean="0"/>
              <a:t>l'optimisation des processus métiers </a:t>
            </a:r>
            <a:r>
              <a:rPr lang="fr-CH" dirty="0" smtClean="0"/>
              <a:t>:</a:t>
            </a:r>
          </a:p>
          <a:p>
            <a:pPr>
              <a:defRPr/>
            </a:pPr>
            <a:r>
              <a:rPr lang="fr-CH" dirty="0"/>
              <a:t>Les consultants et auditeurs en stratégie d'entreprise</a:t>
            </a:r>
          </a:p>
          <a:p>
            <a:pPr>
              <a:defRPr/>
            </a:pPr>
            <a:r>
              <a:rPr lang="fr-CH" dirty="0"/>
              <a:t>Les analystes métiers ou de processus</a:t>
            </a:r>
          </a:p>
          <a:p>
            <a:pPr>
              <a:defRPr/>
            </a:pPr>
            <a:r>
              <a:rPr lang="fr-CH" dirty="0"/>
              <a:t>Les concepteurs de processus métier</a:t>
            </a:r>
          </a:p>
          <a:p>
            <a:pPr>
              <a:defRPr/>
            </a:pPr>
            <a:r>
              <a:rPr lang="fr-CH" dirty="0"/>
              <a:t>Les urbanistes de SI ou architectes d'entreprise </a:t>
            </a:r>
          </a:p>
          <a:p>
            <a:pPr>
              <a:defRPr/>
            </a:pPr>
            <a:r>
              <a:rPr lang="fr-CH" dirty="0"/>
              <a:t>Tous les managers !!!</a:t>
            </a:r>
          </a:p>
        </p:txBody>
      </p:sp>
      <p:sp>
        <p:nvSpPr>
          <p:cNvPr id="28676"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A405CED-194B-4574-9155-ADC42AD3DC67}" type="slidenum">
              <a:rPr lang="fr-FR" altLang="en-US" sz="1400"/>
              <a:pPr>
                <a:spcBef>
                  <a:spcPct val="0"/>
                </a:spcBef>
                <a:buFontTx/>
                <a:buNone/>
              </a:pPr>
              <a:t>22</a:t>
            </a:fld>
            <a:endParaRPr lang="fr-FR" altLang="en-US" sz="1400"/>
          </a:p>
        </p:txBody>
      </p:sp>
    </p:spTree>
    <p:extLst>
      <p:ext uri="{BB962C8B-B14F-4D97-AF65-F5344CB8AC3E}">
        <p14:creationId xmlns:p14="http://schemas.microsoft.com/office/powerpoint/2010/main" val="1767239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808522" y="169728"/>
            <a:ext cx="9402278" cy="1143000"/>
          </a:xfrm>
        </p:spPr>
        <p:txBody>
          <a:bodyPr>
            <a:normAutofit/>
          </a:bodyPr>
          <a:lstStyle/>
          <a:p>
            <a:r>
              <a:rPr lang="fr-CH" altLang="fr-FR" sz="4000" dirty="0" smtClean="0">
                <a:ea typeface="ＭＳ Ｐゴシック" panose="020B0600070205080204" pitchFamily="34" charset="-128"/>
              </a:rPr>
              <a:t>Pourquoi utiliser BPMN ?</a:t>
            </a:r>
          </a:p>
        </p:txBody>
      </p:sp>
      <p:sp>
        <p:nvSpPr>
          <p:cNvPr id="3" name="Espace réservé du contenu 2"/>
          <p:cNvSpPr>
            <a:spLocks noGrp="1"/>
          </p:cNvSpPr>
          <p:nvPr>
            <p:ph idx="1"/>
          </p:nvPr>
        </p:nvSpPr>
        <p:spPr>
          <a:xfrm>
            <a:off x="808522" y="1484974"/>
            <a:ext cx="10443411" cy="4608512"/>
          </a:xfrm>
        </p:spPr>
        <p:txBody>
          <a:bodyPr>
            <a:noAutofit/>
          </a:bodyPr>
          <a:lstStyle/>
          <a:p>
            <a:pPr marL="0" indent="0">
              <a:buNone/>
              <a:defRPr/>
            </a:pPr>
            <a:r>
              <a:rPr lang="fr-CH" sz="2000" dirty="0"/>
              <a:t>Les entreprises n'ont pas attendu BPMN pour modéliser les processus métiers. </a:t>
            </a:r>
            <a:r>
              <a:rPr lang="fr-CH" sz="2000" dirty="0" smtClean="0"/>
              <a:t>             Par </a:t>
            </a:r>
            <a:r>
              <a:rPr lang="fr-CH" sz="2000" dirty="0"/>
              <a:t>exemple, les diagrammes d'activité UML.  </a:t>
            </a:r>
          </a:p>
          <a:p>
            <a:pPr>
              <a:defRPr/>
            </a:pPr>
            <a:r>
              <a:rPr lang="fr-CH" sz="2000" dirty="0"/>
              <a:t>BPMN est une notation </a:t>
            </a:r>
            <a:r>
              <a:rPr lang="fr-CH" sz="2000" b="1" dirty="0"/>
              <a:t>ciblée métier </a:t>
            </a:r>
            <a:r>
              <a:rPr lang="fr-CH" sz="2000" dirty="0"/>
              <a:t>car conçue pour cela dès le départ</a:t>
            </a:r>
          </a:p>
          <a:p>
            <a:pPr>
              <a:defRPr/>
            </a:pPr>
            <a:r>
              <a:rPr lang="fr-CH" sz="2000" b="1" dirty="0"/>
              <a:t>Norme internationale </a:t>
            </a:r>
          </a:p>
          <a:p>
            <a:pPr>
              <a:defRPr/>
            </a:pPr>
            <a:r>
              <a:rPr lang="fr-CH" sz="2000" b="1" dirty="0"/>
              <a:t>Indépendante </a:t>
            </a:r>
          </a:p>
          <a:p>
            <a:pPr>
              <a:defRPr/>
            </a:pPr>
            <a:r>
              <a:rPr lang="fr-CH" sz="2000" dirty="0"/>
              <a:t>Norme </a:t>
            </a:r>
            <a:r>
              <a:rPr lang="fr-CH" sz="2000" b="1" dirty="0"/>
              <a:t>ouverte</a:t>
            </a:r>
          </a:p>
          <a:p>
            <a:pPr>
              <a:defRPr/>
            </a:pPr>
            <a:r>
              <a:rPr lang="fr-CH" sz="2000" dirty="0"/>
              <a:t>Traduction du formalisme BPMN en BPEL dérivé du XML, interprétable par des moteurs de processus ou de workflow</a:t>
            </a:r>
          </a:p>
          <a:p>
            <a:pPr>
              <a:defRPr/>
            </a:pPr>
            <a:r>
              <a:rPr lang="fr-CH" sz="2000" dirty="0"/>
              <a:t>Groupe de travail de l'OMG est très actif</a:t>
            </a:r>
          </a:p>
          <a:p>
            <a:pPr>
              <a:defRPr/>
            </a:pPr>
            <a:r>
              <a:rPr lang="fr-CH" sz="2000" dirty="0"/>
              <a:t>Utilisation en forte croissance</a:t>
            </a:r>
          </a:p>
          <a:p>
            <a:pPr>
              <a:defRPr/>
            </a:pPr>
            <a:endParaRPr lang="fr-CH" sz="2000" dirty="0"/>
          </a:p>
          <a:p>
            <a:pPr marL="0" indent="0">
              <a:buNone/>
              <a:defRPr/>
            </a:pPr>
            <a:r>
              <a:rPr lang="fr-CH" sz="2000" b="1" dirty="0"/>
              <a:t>=&gt; </a:t>
            </a:r>
            <a:r>
              <a:rPr lang="fr-CH" sz="2000" dirty="0"/>
              <a:t>C'est un </a:t>
            </a:r>
            <a:r>
              <a:rPr lang="fr-CH" sz="2000" b="1" dirty="0"/>
              <a:t>langage commun </a:t>
            </a:r>
            <a:r>
              <a:rPr lang="fr-CH" sz="2000" dirty="0"/>
              <a:t>simple à comprendre</a:t>
            </a:r>
            <a:r>
              <a:rPr lang="fr-CH" sz="2000" b="1" dirty="0"/>
              <a:t>, </a:t>
            </a:r>
            <a:r>
              <a:rPr lang="fr-CH" sz="2000" dirty="0"/>
              <a:t>et qui favorise </a:t>
            </a:r>
            <a:r>
              <a:rPr lang="fr-CH" sz="2000" b="1" dirty="0"/>
              <a:t>l'implémentation </a:t>
            </a:r>
            <a:r>
              <a:rPr lang="fr-CH" sz="2000" dirty="0"/>
              <a:t>et</a:t>
            </a:r>
            <a:r>
              <a:rPr lang="fr-CH" sz="2000" b="1" dirty="0"/>
              <a:t> l'exécution </a:t>
            </a:r>
            <a:r>
              <a:rPr lang="fr-CH" sz="2000" dirty="0"/>
              <a:t>des</a:t>
            </a:r>
            <a:r>
              <a:rPr lang="fr-CH" sz="2000" b="1" dirty="0"/>
              <a:t> </a:t>
            </a:r>
            <a:r>
              <a:rPr lang="fr-CH" sz="2000" dirty="0"/>
              <a:t>processus métiers. </a:t>
            </a:r>
          </a:p>
        </p:txBody>
      </p:sp>
      <p:sp>
        <p:nvSpPr>
          <p:cNvPr id="29700"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35FBF5AA-C8EE-4A63-ABE3-CA7058313A98}" type="slidenum">
              <a:rPr lang="fr-FR" altLang="en-US" sz="1400"/>
              <a:pPr>
                <a:spcBef>
                  <a:spcPct val="0"/>
                </a:spcBef>
                <a:buFontTx/>
                <a:buNone/>
              </a:pPr>
              <a:t>23</a:t>
            </a:fld>
            <a:endParaRPr lang="fr-FR" altLang="en-US" sz="1400"/>
          </a:p>
        </p:txBody>
      </p:sp>
    </p:spTree>
    <p:extLst>
      <p:ext uri="{BB962C8B-B14F-4D97-AF65-F5344CB8AC3E}">
        <p14:creationId xmlns:p14="http://schemas.microsoft.com/office/powerpoint/2010/main" val="3438542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re 1"/>
          <p:cNvSpPr>
            <a:spLocks noGrp="1"/>
          </p:cNvSpPr>
          <p:nvPr>
            <p:ph type="title"/>
          </p:nvPr>
        </p:nvSpPr>
        <p:spPr>
          <a:xfrm>
            <a:off x="808522" y="413103"/>
            <a:ext cx="9402278" cy="863600"/>
          </a:xfrm>
        </p:spPr>
        <p:txBody>
          <a:bodyPr>
            <a:normAutofit/>
          </a:bodyPr>
          <a:lstStyle/>
          <a:p>
            <a:r>
              <a:rPr lang="fr-CH" altLang="fr-FR" sz="4000" dirty="0" smtClean="0">
                <a:ea typeface="ＭＳ Ｐゴシック" panose="020B0600070205080204" pitchFamily="34" charset="-128"/>
              </a:rPr>
              <a:t>BPMN et UML </a:t>
            </a:r>
          </a:p>
        </p:txBody>
      </p:sp>
      <p:sp>
        <p:nvSpPr>
          <p:cNvPr id="31747" name="Espace réservé du contenu 2"/>
          <p:cNvSpPr>
            <a:spLocks noGrp="1"/>
          </p:cNvSpPr>
          <p:nvPr>
            <p:ph idx="1"/>
          </p:nvPr>
        </p:nvSpPr>
        <p:spPr>
          <a:xfrm>
            <a:off x="808522" y="1459581"/>
            <a:ext cx="10545278" cy="4425950"/>
          </a:xfrm>
        </p:spPr>
        <p:txBody>
          <a:bodyPr/>
          <a:lstStyle/>
          <a:p>
            <a:pPr marL="0" indent="0">
              <a:buNone/>
            </a:pPr>
            <a:r>
              <a:rPr lang="fr-CH" altLang="fr-FR" dirty="0">
                <a:ea typeface="ＭＳ Ｐゴシック" panose="020B0600070205080204" pitchFamily="34" charset="-128"/>
              </a:rPr>
              <a:t>BPMN et UML sont élaborées par l'OMG </a:t>
            </a:r>
          </a:p>
          <a:p>
            <a:pPr marL="0" indent="0">
              <a:buNone/>
            </a:pPr>
            <a:r>
              <a:rPr lang="fr-CH" altLang="fr-FR" dirty="0">
                <a:ea typeface="ＭＳ Ｐゴシック" panose="020B0600070205080204" pitchFamily="34" charset="-128"/>
              </a:rPr>
              <a:t>et sont complémentaires : </a:t>
            </a:r>
          </a:p>
          <a:p>
            <a:pPr>
              <a:buFont typeface="Wingdings" panose="05000000000000000000" pitchFamily="2" charset="2"/>
              <a:buChar char="Ø"/>
            </a:pPr>
            <a:r>
              <a:rPr lang="fr-CH" altLang="fr-FR" dirty="0" smtClean="0">
                <a:ea typeface="ＭＳ Ｐゴシック" panose="020B0600070205080204" pitchFamily="34" charset="-128"/>
              </a:rPr>
              <a:t> UML </a:t>
            </a:r>
            <a:r>
              <a:rPr lang="fr-CH" altLang="fr-FR" dirty="0">
                <a:ea typeface="ＭＳ Ｐゴシック" panose="020B0600070205080204" pitchFamily="34" charset="-128"/>
              </a:rPr>
              <a:t>permet l'analyse et la conception d'un système informatique</a:t>
            </a:r>
          </a:p>
          <a:p>
            <a:pPr>
              <a:buFont typeface="Wingdings" panose="05000000000000000000" pitchFamily="2" charset="2"/>
              <a:buChar char="Ø"/>
            </a:pPr>
            <a:r>
              <a:rPr lang="fr-CH" altLang="fr-FR" dirty="0" smtClean="0">
                <a:ea typeface="ＭＳ Ｐゴシック" panose="020B0600070205080204" pitchFamily="34" charset="-128"/>
              </a:rPr>
              <a:t> BPMN </a:t>
            </a:r>
            <a:r>
              <a:rPr lang="fr-CH" altLang="fr-FR" dirty="0">
                <a:ea typeface="ＭＳ Ｐゴシック" panose="020B0600070205080204" pitchFamily="34" charset="-128"/>
              </a:rPr>
              <a:t>vise l'analyse et la conception de processus métiers </a:t>
            </a:r>
          </a:p>
          <a:p>
            <a:pPr marL="0" indent="0">
              <a:buNone/>
            </a:pPr>
            <a:endParaRPr lang="fr-CH" altLang="fr-FR" dirty="0" smtClean="0">
              <a:ea typeface="ＭＳ Ｐゴシック" panose="020B0600070205080204" pitchFamily="34" charset="-128"/>
            </a:endParaRPr>
          </a:p>
          <a:p>
            <a:pPr marL="0" indent="0">
              <a:buNone/>
            </a:pPr>
            <a:r>
              <a:rPr lang="fr-CH" altLang="fr-FR" dirty="0" smtClean="0">
                <a:ea typeface="ＭＳ Ｐゴシック" panose="020B0600070205080204" pitchFamily="34" charset="-128"/>
              </a:rPr>
              <a:t>Diagramme </a:t>
            </a:r>
            <a:r>
              <a:rPr lang="fr-CH" altLang="fr-FR" dirty="0">
                <a:ea typeface="ＭＳ Ｐゴシック" panose="020B0600070205080204" pitchFamily="34" charset="-128"/>
              </a:rPr>
              <a:t>de processus BPMN </a:t>
            </a:r>
            <a:r>
              <a:rPr lang="fr-CH" altLang="fr-FR" dirty="0">
                <a:ea typeface="ＭＳ Ｐゴシック" panose="020B0600070205080204" pitchFamily="34" charset="-128"/>
                <a:sym typeface="Wingdings" panose="05000000000000000000" pitchFamily="2" charset="2"/>
              </a:rPr>
              <a:t> </a:t>
            </a:r>
            <a:r>
              <a:rPr lang="fr-CH" altLang="fr-FR" dirty="0">
                <a:ea typeface="ＭＳ Ｐゴシック" panose="020B0600070205080204" pitchFamily="34" charset="-128"/>
              </a:rPr>
              <a:t> diagramme de cas d'utilisation UML </a:t>
            </a:r>
          </a:p>
          <a:p>
            <a:pPr marL="0" indent="0">
              <a:buNone/>
            </a:pPr>
            <a:endParaRPr lang="fr-CH" altLang="fr-FR" dirty="0">
              <a:ea typeface="ＭＳ Ｐゴシック" panose="020B0600070205080204" pitchFamily="34" charset="-128"/>
            </a:endParaRPr>
          </a:p>
        </p:txBody>
      </p:sp>
      <p:sp>
        <p:nvSpPr>
          <p:cNvPr id="31748"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D01F8E5F-959A-4A50-B3A7-80ACF315B76D}" type="slidenum">
              <a:rPr lang="fr-FR" altLang="en-US" sz="1400"/>
              <a:pPr>
                <a:spcBef>
                  <a:spcPct val="0"/>
                </a:spcBef>
                <a:buFontTx/>
                <a:buNone/>
              </a:pPr>
              <a:t>24</a:t>
            </a:fld>
            <a:endParaRPr lang="fr-FR" altLang="en-US" sz="1400"/>
          </a:p>
        </p:txBody>
      </p:sp>
    </p:spTree>
    <p:extLst>
      <p:ext uri="{BB962C8B-B14F-4D97-AF65-F5344CB8AC3E}">
        <p14:creationId xmlns:p14="http://schemas.microsoft.com/office/powerpoint/2010/main" val="20999828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p:cNvSpPr>
          <p:nvPr>
            <p:ph type="title"/>
          </p:nvPr>
        </p:nvSpPr>
        <p:spPr>
          <a:xfrm>
            <a:off x="838200" y="365125"/>
            <a:ext cx="9778465" cy="1325563"/>
          </a:xfrm>
        </p:spPr>
        <p:txBody>
          <a:bodyPr>
            <a:normAutofit/>
          </a:bodyPr>
          <a:lstStyle/>
          <a:p>
            <a:r>
              <a:rPr lang="fr-CH" altLang="fr-FR" sz="4000"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solidFill>
                  <a:schemeClr val="bg1">
                    <a:lumMod val="75000"/>
                  </a:schemeClr>
                </a:solidFill>
              </a:rPr>
              <a:t>Organigramme d'acteur</a:t>
            </a:r>
          </a:p>
          <a:p>
            <a:pPr>
              <a:defRPr/>
            </a:pPr>
            <a:r>
              <a:rPr lang="fr-CH"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solidFill>
                  <a:schemeClr val="bg1">
                    <a:lumMod val="75000"/>
                  </a:schemeClr>
                </a:solidFill>
              </a:rPr>
              <a:t>Introduction à BPMN</a:t>
            </a:r>
          </a:p>
          <a:p>
            <a:pPr lvl="1">
              <a:defRPr/>
            </a:pPr>
            <a:r>
              <a:rPr lang="fr-CH" dirty="0"/>
              <a:t>Les principaux concepts de BPMN  </a:t>
            </a:r>
          </a:p>
          <a:p>
            <a:pPr lvl="1">
              <a:defRPr/>
            </a:pPr>
            <a:r>
              <a:rPr lang="fr-CH" dirty="0">
                <a:solidFill>
                  <a:schemeClr val="bg1">
                    <a:lumMod val="75000"/>
                  </a:schemeClr>
                </a:solidFill>
              </a:rPr>
              <a:t>Diagramme de processus métier</a:t>
            </a: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3277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DF1F537-2D6B-4D7D-9BCB-D91CDD73C8C1}" type="slidenum">
              <a:rPr lang="fr-FR" altLang="en-US" sz="1400"/>
              <a:pPr>
                <a:spcBef>
                  <a:spcPct val="0"/>
                </a:spcBef>
                <a:buFontTx/>
                <a:buNone/>
              </a:pPr>
              <a:t>25</a:t>
            </a:fld>
            <a:endParaRPr lang="fr-FR" altLang="en-US" sz="1400"/>
          </a:p>
        </p:txBody>
      </p:sp>
    </p:spTree>
    <p:extLst>
      <p:ext uri="{BB962C8B-B14F-4D97-AF65-F5344CB8AC3E}">
        <p14:creationId xmlns:p14="http://schemas.microsoft.com/office/powerpoint/2010/main" val="34417226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1"/>
          <p:cNvSpPr>
            <a:spLocks noGrp="1"/>
          </p:cNvSpPr>
          <p:nvPr>
            <p:ph type="title"/>
          </p:nvPr>
        </p:nvSpPr>
        <p:spPr>
          <a:xfrm>
            <a:off x="860426" y="254853"/>
            <a:ext cx="9350374" cy="998537"/>
          </a:xfrm>
        </p:spPr>
        <p:txBody>
          <a:bodyPr>
            <a:normAutofit/>
          </a:bodyPr>
          <a:lstStyle/>
          <a:p>
            <a:r>
              <a:rPr lang="fr-CH" altLang="fr-FR" sz="4000" dirty="0">
                <a:ea typeface="ＭＳ Ｐゴシック" panose="020B0600070205080204" pitchFamily="34" charset="-128"/>
              </a:rPr>
              <a:t>Les 3 catégories de concepts BPMN </a:t>
            </a:r>
          </a:p>
        </p:txBody>
      </p:sp>
      <p:sp>
        <p:nvSpPr>
          <p:cNvPr id="33795" name="Espace réservé du contenu 2"/>
          <p:cNvSpPr>
            <a:spLocks noGrp="1"/>
          </p:cNvSpPr>
          <p:nvPr>
            <p:ph idx="1"/>
          </p:nvPr>
        </p:nvSpPr>
        <p:spPr>
          <a:xfrm>
            <a:off x="860426" y="1451460"/>
            <a:ext cx="9361487" cy="4895850"/>
          </a:xfrm>
        </p:spPr>
        <p:txBody>
          <a:bodyPr/>
          <a:lstStyle/>
          <a:p>
            <a:pPr marL="0" indent="0">
              <a:buNone/>
            </a:pPr>
            <a:r>
              <a:rPr lang="fr-CH" altLang="fr-FR" sz="2400" dirty="0">
                <a:ea typeface="ＭＳ Ｐゴシック" panose="020B0600070205080204" pitchFamily="34" charset="-128"/>
              </a:rPr>
              <a:t>L'objectif de l'OMG avec BPMN est d'avoir un formalisme </a:t>
            </a:r>
            <a:r>
              <a:rPr lang="fr-CH" altLang="fr-FR" sz="2400" b="1" dirty="0">
                <a:ea typeface="ＭＳ Ｐゴシック" panose="020B0600070205080204" pitchFamily="34" charset="-128"/>
              </a:rPr>
              <a:t>standard</a:t>
            </a:r>
            <a:r>
              <a:rPr lang="fr-CH" altLang="fr-FR" sz="2400" dirty="0">
                <a:ea typeface="ＭＳ Ｐゴシック" panose="020B0600070205080204" pitchFamily="34" charset="-128"/>
              </a:rPr>
              <a:t>, </a:t>
            </a:r>
            <a:r>
              <a:rPr lang="fr-CH" altLang="fr-FR" sz="2400" b="1" dirty="0">
                <a:ea typeface="ＭＳ Ｐゴシック" panose="020B0600070205080204" pitchFamily="34" charset="-128"/>
              </a:rPr>
              <a:t>simple</a:t>
            </a:r>
            <a:r>
              <a:rPr lang="fr-CH" altLang="fr-FR" sz="2400" dirty="0">
                <a:ea typeface="ＭＳ Ｐゴシック" panose="020B0600070205080204" pitchFamily="34" charset="-128"/>
              </a:rPr>
              <a:t> et </a:t>
            </a:r>
            <a:r>
              <a:rPr lang="fr-CH" altLang="fr-FR" sz="2400" b="1" dirty="0" err="1">
                <a:ea typeface="ＭＳ Ｐゴシック" panose="020B0600070205080204" pitchFamily="34" charset="-128"/>
              </a:rPr>
              <a:t>implémentable</a:t>
            </a:r>
            <a:r>
              <a:rPr lang="fr-CH" altLang="fr-FR" sz="2400" dirty="0">
                <a:ea typeface="ＭＳ Ｐゴシック" panose="020B0600070205080204" pitchFamily="34" charset="-128"/>
              </a:rPr>
              <a:t>. </a:t>
            </a:r>
          </a:p>
          <a:p>
            <a:pPr marL="0" indent="0">
              <a:buNone/>
            </a:pPr>
            <a:endParaRPr lang="fr-CH" altLang="fr-FR" sz="2400" dirty="0">
              <a:ea typeface="ＭＳ Ｐゴシック" panose="020B0600070205080204" pitchFamily="34" charset="-128"/>
            </a:endParaRPr>
          </a:p>
          <a:p>
            <a:pPr marL="0" indent="0">
              <a:buNone/>
            </a:pPr>
            <a:r>
              <a:rPr lang="fr-CH" altLang="fr-FR" sz="2400" dirty="0">
                <a:ea typeface="ＭＳ Ｐゴシック" panose="020B0600070205080204" pitchFamily="34" charset="-128"/>
              </a:rPr>
              <a:t>C'est pourquoi il n'existe que 3 catégories d'objets </a:t>
            </a:r>
          </a:p>
          <a:p>
            <a:pPr marL="0" indent="0">
              <a:buNone/>
            </a:pPr>
            <a:r>
              <a:rPr lang="fr-CH" altLang="fr-FR" sz="2400" b="1" dirty="0">
                <a:ea typeface="ＭＳ Ｐゴシック" panose="020B0600070205080204" pitchFamily="34" charset="-128"/>
              </a:rPr>
              <a:t>1. Les objets étapes </a:t>
            </a:r>
            <a:endParaRPr lang="fr-CH" altLang="fr-FR" sz="2400" dirty="0">
              <a:ea typeface="ＭＳ Ｐゴシック" panose="020B0600070205080204" pitchFamily="34" charset="-128"/>
            </a:endParaRPr>
          </a:p>
          <a:p>
            <a:pPr marL="0" indent="0">
              <a:buNone/>
            </a:pPr>
            <a:r>
              <a:rPr lang="fr-CH" altLang="fr-FR" sz="2400" b="1" dirty="0">
                <a:ea typeface="ＭＳ Ｐゴシック" panose="020B0600070205080204" pitchFamily="34" charset="-128"/>
              </a:rPr>
              <a:t>2. Les objets de connexion</a:t>
            </a:r>
            <a:endParaRPr lang="fr-CH" altLang="fr-FR" sz="2400" dirty="0">
              <a:ea typeface="ＭＳ Ｐゴシック" panose="020B0600070205080204" pitchFamily="34" charset="-128"/>
            </a:endParaRPr>
          </a:p>
          <a:p>
            <a:pPr marL="0" indent="0">
              <a:buNone/>
            </a:pPr>
            <a:r>
              <a:rPr lang="fr-CH" altLang="fr-FR" sz="2400" b="1" dirty="0">
                <a:ea typeface="ＭＳ Ｐゴシック" panose="020B0600070205080204" pitchFamily="34" charset="-128"/>
              </a:rPr>
              <a:t>3. Les objets de collaboration</a:t>
            </a:r>
          </a:p>
          <a:p>
            <a:pPr marL="0" indent="0">
              <a:buNone/>
            </a:pPr>
            <a:endParaRPr lang="fr-CH" altLang="fr-FR" sz="2400" b="1" dirty="0">
              <a:ea typeface="ＭＳ Ｐゴシック" panose="020B0600070205080204" pitchFamily="34" charset="-128"/>
            </a:endParaRPr>
          </a:p>
          <a:p>
            <a:pPr marL="0" indent="0">
              <a:buNone/>
            </a:pPr>
            <a:r>
              <a:rPr lang="fr-CH" altLang="fr-FR" sz="2400" b="1" dirty="0">
                <a:ea typeface="ＭＳ Ｐゴシック" panose="020B0600070205080204" pitchFamily="34" charset="-128"/>
              </a:rPr>
              <a:t>Une bonne référence : </a:t>
            </a:r>
            <a:r>
              <a:rPr lang="fr-CH" altLang="fr-FR" sz="2400" dirty="0">
                <a:ea typeface="ＭＳ Ｐゴシック" panose="020B0600070205080204" pitchFamily="34" charset="-128"/>
              </a:rPr>
              <a:t>https://docs.camunda.org/manual/7.14/reference/bpmn20/</a:t>
            </a:r>
          </a:p>
          <a:p>
            <a:pPr marL="0" indent="0">
              <a:buNone/>
            </a:pPr>
            <a:endParaRPr lang="fr-CH" altLang="fr-FR" sz="2400" b="1" dirty="0">
              <a:ea typeface="ＭＳ Ｐゴシック" panose="020B0600070205080204" pitchFamily="34" charset="-128"/>
            </a:endParaRPr>
          </a:p>
        </p:txBody>
      </p:sp>
      <p:sp>
        <p:nvSpPr>
          <p:cNvPr id="33796"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2959804-F94E-428F-ACD8-D0330B7D40C2}" type="slidenum">
              <a:rPr lang="fr-FR" altLang="en-US" sz="1400"/>
              <a:pPr>
                <a:spcBef>
                  <a:spcPct val="0"/>
                </a:spcBef>
                <a:buFontTx/>
                <a:buNone/>
              </a:pPr>
              <a:t>26</a:t>
            </a:fld>
            <a:endParaRPr lang="fr-FR" altLang="en-US" sz="1400"/>
          </a:p>
        </p:txBody>
      </p:sp>
    </p:spTree>
    <p:extLst>
      <p:ext uri="{BB962C8B-B14F-4D97-AF65-F5344CB8AC3E}">
        <p14:creationId xmlns:p14="http://schemas.microsoft.com/office/powerpoint/2010/main" val="42694796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86949" y="1453291"/>
            <a:ext cx="8188777" cy="5177566"/>
          </a:xfrm>
        </p:spPr>
        <p:txBody>
          <a:bodyPr>
            <a:noAutofit/>
          </a:bodyPr>
          <a:lstStyle/>
          <a:p>
            <a:pPr marL="0" indent="0">
              <a:buNone/>
              <a:defRPr/>
            </a:pPr>
            <a:r>
              <a:rPr lang="fr-CH" sz="3200" b="1" dirty="0">
                <a:solidFill>
                  <a:srgbClr val="FF0000"/>
                </a:solidFill>
              </a:rPr>
              <a:t>1. Les objets étapes </a:t>
            </a:r>
            <a:r>
              <a:rPr lang="fr-CH" sz="3200" dirty="0">
                <a:solidFill>
                  <a:srgbClr val="FF0000"/>
                </a:solidFill>
              </a:rPr>
              <a:t> </a:t>
            </a:r>
          </a:p>
          <a:p>
            <a:pPr>
              <a:defRPr/>
            </a:pPr>
            <a:r>
              <a:rPr lang="fr-CH" sz="2400" b="1" dirty="0"/>
              <a:t>Activité</a:t>
            </a:r>
            <a:r>
              <a:rPr lang="fr-CH" sz="2400" dirty="0"/>
              <a:t> action ou ensemble d'actions</a:t>
            </a:r>
          </a:p>
          <a:p>
            <a:pPr lvl="1">
              <a:defRPr/>
            </a:pPr>
            <a:r>
              <a:rPr lang="fr-CH" dirty="0"/>
              <a:t>Tache</a:t>
            </a:r>
          </a:p>
          <a:p>
            <a:pPr lvl="1">
              <a:defRPr/>
            </a:pPr>
            <a:r>
              <a:rPr lang="fr-CH" dirty="0"/>
              <a:t>Sous-processus</a:t>
            </a:r>
          </a:p>
          <a:p>
            <a:pPr>
              <a:defRPr/>
            </a:pPr>
            <a:r>
              <a:rPr lang="fr-CH" sz="2400" b="1" dirty="0"/>
              <a:t>Evénement </a:t>
            </a:r>
            <a:r>
              <a:rPr lang="fr-CH" sz="2400" dirty="0"/>
              <a:t>va </a:t>
            </a:r>
            <a:r>
              <a:rPr lang="fr-CH" altLang="fr-FR" sz="2400" dirty="0">
                <a:ea typeface="ＭＳ Ｐゴシック" panose="020B0600070205080204" pitchFamily="34" charset="-128"/>
              </a:rPr>
              <a:t>déclencher, interrompre ou influencer le déroulement du processus </a:t>
            </a:r>
          </a:p>
          <a:p>
            <a:pPr lvl="1">
              <a:defRPr/>
            </a:pPr>
            <a:r>
              <a:rPr lang="fr-CH" dirty="0"/>
              <a:t>Début</a:t>
            </a:r>
          </a:p>
          <a:p>
            <a:pPr lvl="1">
              <a:defRPr/>
            </a:pPr>
            <a:r>
              <a:rPr lang="fr-CH" dirty="0"/>
              <a:t>Intermédiaire</a:t>
            </a:r>
          </a:p>
          <a:p>
            <a:pPr lvl="1">
              <a:defRPr/>
            </a:pPr>
            <a:r>
              <a:rPr lang="fr-CH" dirty="0"/>
              <a:t>Fin </a:t>
            </a:r>
          </a:p>
          <a:p>
            <a:pPr>
              <a:defRPr/>
            </a:pPr>
            <a:r>
              <a:rPr lang="fr-CH" sz="2400" b="1" dirty="0"/>
              <a:t>Passerelle </a:t>
            </a:r>
            <a:r>
              <a:rPr lang="fr-CH" sz="2400" dirty="0"/>
              <a:t>qui</a:t>
            </a:r>
            <a:r>
              <a:rPr lang="fr-CH" sz="2400" b="1" dirty="0"/>
              <a:t> </a:t>
            </a:r>
            <a:r>
              <a:rPr lang="fr-CH" sz="2400" dirty="0"/>
              <a:t>influence la séquence d'activités </a:t>
            </a:r>
          </a:p>
          <a:p>
            <a:pPr marL="0" indent="0">
              <a:buNone/>
              <a:defRPr/>
            </a:pPr>
            <a:endParaRPr lang="fr-CH" sz="2400" dirty="0"/>
          </a:p>
          <a:p>
            <a:pPr>
              <a:defRPr/>
            </a:pPr>
            <a:endParaRPr lang="fr-CH" sz="2400" dirty="0"/>
          </a:p>
          <a:p>
            <a:pPr>
              <a:defRPr/>
            </a:pPr>
            <a:endParaRPr lang="fr-CH" sz="2400" dirty="0"/>
          </a:p>
          <a:p>
            <a:pPr>
              <a:defRPr/>
            </a:pPr>
            <a:endParaRPr lang="fr-CH" sz="2400" dirty="0"/>
          </a:p>
          <a:p>
            <a:pPr marL="0" indent="0">
              <a:buNone/>
              <a:defRPr/>
            </a:pPr>
            <a:endParaRPr lang="fr-CH" sz="2400" dirty="0"/>
          </a:p>
          <a:p>
            <a:pPr marL="0" indent="0">
              <a:buNone/>
              <a:defRPr/>
            </a:pPr>
            <a:endParaRPr lang="fr-CH" sz="2400" dirty="0"/>
          </a:p>
        </p:txBody>
      </p:sp>
      <p:sp>
        <p:nvSpPr>
          <p:cNvPr id="34819" name="Titre 1"/>
          <p:cNvSpPr>
            <a:spLocks noGrp="1"/>
          </p:cNvSpPr>
          <p:nvPr>
            <p:ph type="title"/>
          </p:nvPr>
        </p:nvSpPr>
        <p:spPr>
          <a:xfrm>
            <a:off x="786949" y="318360"/>
            <a:ext cx="9383027" cy="998537"/>
          </a:xfrm>
        </p:spPr>
        <p:txBody>
          <a:bodyPr>
            <a:noAutofit/>
          </a:bodyPr>
          <a:lstStyle/>
          <a:p>
            <a:r>
              <a:rPr lang="fr-CH" altLang="fr-FR" sz="4000" dirty="0">
                <a:ea typeface="ＭＳ Ｐゴシック" panose="020B0600070205080204" pitchFamily="34" charset="-128"/>
              </a:rPr>
              <a:t>Les 3 catégories de concepts BPMN </a:t>
            </a:r>
          </a:p>
        </p:txBody>
      </p:sp>
      <p:sp>
        <p:nvSpPr>
          <p:cNvPr id="34820"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586CBD4-42FE-4FB7-8094-BFD888BA2748}" type="slidenum">
              <a:rPr lang="fr-FR" altLang="en-US" sz="1400"/>
              <a:pPr>
                <a:spcBef>
                  <a:spcPct val="0"/>
                </a:spcBef>
                <a:buFontTx/>
                <a:buNone/>
              </a:pPr>
              <a:t>27</a:t>
            </a:fld>
            <a:endParaRPr lang="fr-FR" altLang="en-US" sz="1400"/>
          </a:p>
        </p:txBody>
      </p:sp>
      <p:sp>
        <p:nvSpPr>
          <p:cNvPr id="10" name="Rectangle à coins arrondis 9"/>
          <p:cNvSpPr/>
          <p:nvPr/>
        </p:nvSpPr>
        <p:spPr>
          <a:xfrm>
            <a:off x="5718176" y="2492376"/>
            <a:ext cx="1223963" cy="576263"/>
          </a:xfrm>
          <a:prstGeom prst="roundRect">
            <a:avLst/>
          </a:prstGeom>
          <a:noFill/>
          <a:ln>
            <a:solidFill>
              <a:schemeClr val="bg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11" name="Ellipse 10"/>
          <p:cNvSpPr/>
          <p:nvPr/>
        </p:nvSpPr>
        <p:spPr>
          <a:xfrm>
            <a:off x="5970589" y="4149725"/>
            <a:ext cx="720725" cy="647700"/>
          </a:xfrm>
          <a:prstGeom prst="ellipse">
            <a:avLst/>
          </a:prstGeom>
          <a:noFill/>
          <a:ln>
            <a:solidFill>
              <a:schemeClr val="bg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12" name="Losange 11"/>
          <p:cNvSpPr/>
          <p:nvPr/>
        </p:nvSpPr>
        <p:spPr>
          <a:xfrm>
            <a:off x="5970589" y="5630864"/>
            <a:ext cx="720725" cy="822325"/>
          </a:xfrm>
          <a:prstGeom prst="diamond">
            <a:avLst/>
          </a:prstGeom>
          <a:noFill/>
          <a:ln>
            <a:solidFill>
              <a:schemeClr val="bg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Tree>
    <p:extLst>
      <p:ext uri="{BB962C8B-B14F-4D97-AF65-F5344CB8AC3E}">
        <p14:creationId xmlns:p14="http://schemas.microsoft.com/office/powerpoint/2010/main" val="7023951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p:cNvSpPr>
          <p:nvPr>
            <p:ph type="title"/>
          </p:nvPr>
        </p:nvSpPr>
        <p:spPr>
          <a:xfrm>
            <a:off x="827773" y="292167"/>
            <a:ext cx="9383027" cy="998537"/>
          </a:xfrm>
        </p:spPr>
        <p:txBody>
          <a:bodyPr>
            <a:noAutofit/>
          </a:bodyPr>
          <a:lstStyle/>
          <a:p>
            <a:r>
              <a:rPr lang="fr-CH" altLang="fr-FR" sz="4000" dirty="0">
                <a:ea typeface="ＭＳ Ｐゴシック" panose="020B0600070205080204" pitchFamily="34" charset="-128"/>
              </a:rPr>
              <a:t>Les 3 catégories de concepts BPMN </a:t>
            </a:r>
          </a:p>
        </p:txBody>
      </p:sp>
      <p:sp>
        <p:nvSpPr>
          <p:cNvPr id="3" name="Espace réservé du contenu 2"/>
          <p:cNvSpPr>
            <a:spLocks noGrp="1"/>
          </p:cNvSpPr>
          <p:nvPr>
            <p:ph idx="1"/>
          </p:nvPr>
        </p:nvSpPr>
        <p:spPr>
          <a:xfrm>
            <a:off x="827773" y="1552444"/>
            <a:ext cx="6458551" cy="4895850"/>
          </a:xfrm>
        </p:spPr>
        <p:txBody>
          <a:bodyPr>
            <a:noAutofit/>
          </a:bodyPr>
          <a:lstStyle/>
          <a:p>
            <a:pPr marL="0" indent="0">
              <a:buNone/>
              <a:defRPr/>
            </a:pPr>
            <a:r>
              <a:rPr lang="fr-CH" sz="3200" b="1" dirty="0">
                <a:solidFill>
                  <a:srgbClr val="FF0000"/>
                </a:solidFill>
              </a:rPr>
              <a:t>2. Les objets de connexion </a:t>
            </a:r>
            <a:endParaRPr lang="fr-CH" sz="3200" dirty="0">
              <a:solidFill>
                <a:srgbClr val="FF0000"/>
              </a:solidFill>
            </a:endParaRPr>
          </a:p>
          <a:p>
            <a:pPr>
              <a:defRPr/>
            </a:pPr>
            <a:r>
              <a:rPr lang="fr-CH" sz="2400" b="1" dirty="0"/>
              <a:t>Flux de séquence </a:t>
            </a:r>
            <a:r>
              <a:rPr lang="fr-CH" sz="2400" dirty="0"/>
              <a:t>connectent les activités entre elles, et expriment l'ordre d'exécution</a:t>
            </a:r>
          </a:p>
          <a:p>
            <a:pPr>
              <a:defRPr/>
            </a:pPr>
            <a:endParaRPr lang="fr-CH" sz="2400" dirty="0"/>
          </a:p>
          <a:p>
            <a:pPr>
              <a:defRPr/>
            </a:pPr>
            <a:r>
              <a:rPr lang="fr-CH" sz="2400" b="1" dirty="0" smtClean="0"/>
              <a:t>Flux </a:t>
            </a:r>
            <a:r>
              <a:rPr lang="fr-CH" sz="2400" b="1" dirty="0"/>
              <a:t>de message </a:t>
            </a:r>
            <a:r>
              <a:rPr lang="fr-CH" sz="2400" dirty="0"/>
              <a:t>représentent les échanges entre processus</a:t>
            </a:r>
          </a:p>
          <a:p>
            <a:pPr marL="0" indent="0">
              <a:buNone/>
              <a:defRPr/>
            </a:pPr>
            <a:endParaRPr lang="fr-CH" sz="2400" dirty="0"/>
          </a:p>
        </p:txBody>
      </p:sp>
      <p:sp>
        <p:nvSpPr>
          <p:cNvPr id="35844"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1F87F087-5C55-484A-93FC-BEEC11811C19}" type="slidenum">
              <a:rPr lang="fr-FR" altLang="en-US" sz="1400"/>
              <a:pPr>
                <a:spcBef>
                  <a:spcPct val="0"/>
                </a:spcBef>
                <a:buFontTx/>
                <a:buNone/>
              </a:pPr>
              <a:t>28</a:t>
            </a:fld>
            <a:endParaRPr lang="fr-FR" altLang="en-US" sz="1400"/>
          </a:p>
        </p:txBody>
      </p:sp>
      <p:cxnSp>
        <p:nvCxnSpPr>
          <p:cNvPr id="11" name="Connecteur droit avec flèche 10"/>
          <p:cNvCxnSpPr/>
          <p:nvPr/>
        </p:nvCxnSpPr>
        <p:spPr>
          <a:xfrm>
            <a:off x="7564821" y="2477437"/>
            <a:ext cx="1800225" cy="0"/>
          </a:xfrm>
          <a:prstGeom prst="straightConnector1">
            <a:avLst/>
          </a:prstGeom>
          <a:ln w="57150" cap="flat" cmpd="sng" algn="ctr">
            <a:solidFill>
              <a:srgbClr val="FF0000"/>
            </a:solidFill>
            <a:prstDash val="solid"/>
            <a:round/>
            <a:headEnd type="none" w="med" len="med"/>
            <a:tailEnd type="arrow" w="lg" len="lg"/>
          </a:ln>
        </p:spPr>
        <p:style>
          <a:lnRef idx="0">
            <a:scrgbClr r="0" g="0" b="0"/>
          </a:lnRef>
          <a:fillRef idx="0">
            <a:scrgbClr r="0" g="0" b="0"/>
          </a:fillRef>
          <a:effectRef idx="0">
            <a:scrgbClr r="0" g="0" b="0"/>
          </a:effectRef>
          <a:fontRef idx="minor">
            <a:schemeClr val="tx1"/>
          </a:fontRef>
        </p:style>
      </p:cxnSp>
      <p:cxnSp>
        <p:nvCxnSpPr>
          <p:cNvPr id="15" name="Connecteur droit avec flèche 14"/>
          <p:cNvCxnSpPr/>
          <p:nvPr/>
        </p:nvCxnSpPr>
        <p:spPr>
          <a:xfrm>
            <a:off x="7564821" y="3804237"/>
            <a:ext cx="1800225" cy="0"/>
          </a:xfrm>
          <a:prstGeom prst="straightConnector1">
            <a:avLst/>
          </a:prstGeom>
          <a:ln w="57150" cap="flat" cmpd="sng" algn="ctr">
            <a:solidFill>
              <a:srgbClr val="FF0000"/>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877757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re 1"/>
          <p:cNvSpPr>
            <a:spLocks noGrp="1"/>
          </p:cNvSpPr>
          <p:nvPr>
            <p:ph type="title"/>
          </p:nvPr>
        </p:nvSpPr>
        <p:spPr>
          <a:xfrm>
            <a:off x="837398" y="230983"/>
            <a:ext cx="9392653" cy="998537"/>
          </a:xfrm>
        </p:spPr>
        <p:txBody>
          <a:bodyPr>
            <a:noAutofit/>
          </a:bodyPr>
          <a:lstStyle/>
          <a:p>
            <a:r>
              <a:rPr lang="fr-CH" altLang="fr-FR" sz="4000" dirty="0">
                <a:ea typeface="ＭＳ Ｐゴシック" panose="020B0600070205080204" pitchFamily="34" charset="-128"/>
              </a:rPr>
              <a:t>Les 3 catégories de concepts BPMN </a:t>
            </a:r>
          </a:p>
        </p:txBody>
      </p:sp>
      <p:sp>
        <p:nvSpPr>
          <p:cNvPr id="3" name="Espace réservé du contenu 2"/>
          <p:cNvSpPr>
            <a:spLocks noGrp="1"/>
          </p:cNvSpPr>
          <p:nvPr>
            <p:ph idx="1"/>
          </p:nvPr>
        </p:nvSpPr>
        <p:spPr>
          <a:xfrm>
            <a:off x="837398" y="1552444"/>
            <a:ext cx="6015789" cy="4895850"/>
          </a:xfrm>
        </p:spPr>
        <p:txBody>
          <a:bodyPr>
            <a:noAutofit/>
          </a:bodyPr>
          <a:lstStyle/>
          <a:p>
            <a:pPr marL="0" indent="0">
              <a:buNone/>
              <a:defRPr/>
            </a:pPr>
            <a:r>
              <a:rPr lang="fr-CH" sz="3200" b="1" dirty="0">
                <a:solidFill>
                  <a:srgbClr val="FF0000"/>
                </a:solidFill>
              </a:rPr>
              <a:t>3. Les objets de collaboration</a:t>
            </a:r>
          </a:p>
          <a:p>
            <a:pPr>
              <a:defRPr/>
            </a:pPr>
            <a:r>
              <a:rPr lang="fr-CH" sz="2400" dirty="0"/>
              <a:t>Les </a:t>
            </a:r>
            <a:r>
              <a:rPr lang="fr-CH" sz="2400" b="1" dirty="0"/>
              <a:t>piscines et les couloirs </a:t>
            </a:r>
            <a:r>
              <a:rPr lang="fr-CH" sz="2400" dirty="0"/>
              <a:t>définissent les responsabilités au sein d’un processus métier</a:t>
            </a:r>
          </a:p>
          <a:p>
            <a:pPr>
              <a:defRPr/>
            </a:pPr>
            <a:endParaRPr lang="fr-CH" sz="2400" dirty="0"/>
          </a:p>
          <a:p>
            <a:pPr>
              <a:defRPr/>
            </a:pPr>
            <a:endParaRPr lang="fr-CH" sz="2400" dirty="0"/>
          </a:p>
          <a:p>
            <a:pPr>
              <a:defRPr/>
            </a:pPr>
            <a:r>
              <a:rPr lang="fr-CH" sz="2400" dirty="0"/>
              <a:t>Les </a:t>
            </a:r>
            <a:r>
              <a:rPr lang="fr-CH" sz="2400" b="1" dirty="0"/>
              <a:t>artéfacts</a:t>
            </a:r>
            <a:r>
              <a:rPr lang="fr-CH" sz="2400" dirty="0"/>
              <a:t> : objets de données et annotations</a:t>
            </a:r>
          </a:p>
          <a:p>
            <a:pPr marL="0" indent="0">
              <a:buNone/>
              <a:defRPr/>
            </a:pPr>
            <a:endParaRPr lang="fr-CH" sz="2400" dirty="0"/>
          </a:p>
        </p:txBody>
      </p:sp>
      <p:sp>
        <p:nvSpPr>
          <p:cNvPr id="37892"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BF0A10B-438B-41D4-BCBE-98ABFA320684}" type="slidenum">
              <a:rPr lang="fr-FR" altLang="en-US" sz="1400"/>
              <a:pPr>
                <a:spcBef>
                  <a:spcPct val="0"/>
                </a:spcBef>
                <a:buFontTx/>
                <a:buNone/>
              </a:pPr>
              <a:t>29</a:t>
            </a:fld>
            <a:endParaRPr lang="fr-FR" altLang="en-US" sz="1400"/>
          </a:p>
        </p:txBody>
      </p:sp>
      <p:pic>
        <p:nvPicPr>
          <p:cNvPr id="37893" name="Imag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00148" y="1959969"/>
            <a:ext cx="2933700" cy="2091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Imag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00148" y="4252127"/>
            <a:ext cx="12573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3225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Espace réservé du contenu 2"/>
          <p:cNvSpPr>
            <a:spLocks noGrp="1"/>
          </p:cNvSpPr>
          <p:nvPr>
            <p:ph idx="1"/>
          </p:nvPr>
        </p:nvSpPr>
        <p:spPr>
          <a:xfrm>
            <a:off x="838200" y="1825626"/>
            <a:ext cx="10515600" cy="4127306"/>
          </a:xfrm>
        </p:spPr>
        <p:txBody>
          <a:bodyPr>
            <a:normAutofit/>
          </a:bodyPr>
          <a:lstStyle/>
          <a:p>
            <a:r>
              <a:rPr lang="fr-CH" altLang="fr-FR" dirty="0">
                <a:ea typeface="ＭＳ Ｐゴシック" panose="020B0600070205080204" pitchFamily="34" charset="-128"/>
              </a:rPr>
              <a:t>Organigramme d'acteur</a:t>
            </a:r>
          </a:p>
          <a:p>
            <a:r>
              <a:rPr lang="fr-CH" altLang="fr-FR" dirty="0">
                <a:ea typeface="ＭＳ Ｐゴシック" panose="020B0600070205080204" pitchFamily="34" charset="-128"/>
              </a:rPr>
              <a:t>Modéliser les processus métiers selon la norme BPMN </a:t>
            </a:r>
          </a:p>
          <a:p>
            <a:pPr lvl="1"/>
            <a:r>
              <a:rPr lang="fr-CH" altLang="fr-FR" dirty="0">
                <a:ea typeface="ＭＳ Ｐゴシック" panose="020B0600070205080204" pitchFamily="34" charset="-128"/>
              </a:rPr>
              <a:t>Processus métiers </a:t>
            </a:r>
          </a:p>
          <a:p>
            <a:pPr lvl="1"/>
            <a:r>
              <a:rPr lang="fr-CH" altLang="fr-FR" dirty="0">
                <a:ea typeface="ＭＳ Ｐゴシック" panose="020B0600070205080204" pitchFamily="34" charset="-128"/>
              </a:rPr>
              <a:t>Introduction à BPMN</a:t>
            </a:r>
          </a:p>
          <a:p>
            <a:pPr lvl="1"/>
            <a:r>
              <a:rPr lang="fr-CH" altLang="fr-FR" dirty="0">
                <a:ea typeface="ＭＳ Ｐゴシック" panose="020B0600070205080204" pitchFamily="34" charset="-128"/>
              </a:rPr>
              <a:t>Les principaux concepts de BPMN  </a:t>
            </a:r>
          </a:p>
          <a:p>
            <a:pPr lvl="1"/>
            <a:r>
              <a:rPr lang="fr-CH" altLang="fr-FR" dirty="0">
                <a:ea typeface="ＭＳ Ｐゴシック" panose="020B0600070205080204" pitchFamily="34" charset="-128"/>
              </a:rPr>
              <a:t>Diagramme de processus métier</a:t>
            </a:r>
          </a:p>
          <a:p>
            <a:pPr lvl="1"/>
            <a:r>
              <a:rPr lang="fr-CH" altLang="fr-FR" dirty="0">
                <a:ea typeface="ＭＳ Ｐゴシック" panose="020B0600070205080204" pitchFamily="34" charset="-128"/>
              </a:rPr>
              <a:t>Diagramme de processus organisationnel</a:t>
            </a:r>
          </a:p>
          <a:p>
            <a:pPr lvl="1"/>
            <a:r>
              <a:rPr lang="fr-CH" altLang="fr-FR" dirty="0">
                <a:ea typeface="ＭＳ Ｐゴシック" panose="020B0600070205080204" pitchFamily="34" charset="-128"/>
              </a:rPr>
              <a:t>Diagramme de processus fonctionnel</a:t>
            </a:r>
          </a:p>
          <a:p>
            <a:pPr lvl="1"/>
            <a:r>
              <a:rPr lang="fr-CH" altLang="fr-FR" dirty="0">
                <a:ea typeface="ＭＳ Ｐゴシック" panose="020B0600070205080204" pitchFamily="34" charset="-128"/>
              </a:rPr>
              <a:t>Diagramme de processus applicatif</a:t>
            </a:r>
          </a:p>
        </p:txBody>
      </p:sp>
      <p:sp>
        <p:nvSpPr>
          <p:cNvPr id="717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01F43705-462F-48B9-ABED-645418A1283E}" type="slidenum">
              <a:rPr lang="fr-FR" altLang="en-US" sz="1400"/>
              <a:pPr>
                <a:spcBef>
                  <a:spcPct val="0"/>
                </a:spcBef>
                <a:buFontTx/>
                <a:buNone/>
              </a:pPr>
              <a:t>3</a:t>
            </a:fld>
            <a:endParaRPr lang="fr-FR" altLang="en-US" sz="1400"/>
          </a:p>
        </p:txBody>
      </p:sp>
      <p:sp>
        <p:nvSpPr>
          <p:cNvPr id="6" name="Titre 1"/>
          <p:cNvSpPr>
            <a:spLocks noGrp="1"/>
          </p:cNvSpPr>
          <p:nvPr>
            <p:ph type="title"/>
          </p:nvPr>
        </p:nvSpPr>
        <p:spPr/>
        <p:txBody>
          <a:bodyPr>
            <a:normAutofit/>
          </a:bodyPr>
          <a:lstStyle/>
          <a:p>
            <a:r>
              <a:rPr lang="fr-CH" altLang="fr-FR" sz="4000" dirty="0">
                <a:ea typeface="ＭＳ Ｐゴシック" panose="020B0600070205080204" pitchFamily="34" charset="-128"/>
              </a:rPr>
              <a:t>La cartographie de la couche métier</a:t>
            </a:r>
            <a:endParaRPr lang="fr-CH" sz="4000" dirty="0"/>
          </a:p>
        </p:txBody>
      </p:sp>
    </p:spTree>
    <p:extLst>
      <p:ext uri="{BB962C8B-B14F-4D97-AF65-F5344CB8AC3E}">
        <p14:creationId xmlns:p14="http://schemas.microsoft.com/office/powerpoint/2010/main" val="7244158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title"/>
          </p:nvPr>
        </p:nvSpPr>
        <p:spPr>
          <a:xfrm>
            <a:off x="789272" y="403262"/>
            <a:ext cx="9421528" cy="865188"/>
          </a:xfrm>
        </p:spPr>
        <p:txBody>
          <a:bodyPr>
            <a:normAutofit/>
          </a:bodyPr>
          <a:lstStyle/>
          <a:p>
            <a:r>
              <a:rPr lang="fr-CH" altLang="fr-FR" sz="4000" dirty="0">
                <a:ea typeface="ＭＳ Ｐゴシック" panose="020B0600070205080204" pitchFamily="34" charset="-128"/>
              </a:rPr>
              <a:t>Les </a:t>
            </a:r>
            <a:r>
              <a:rPr lang="fr-CH" altLang="fr-FR" sz="4000" dirty="0">
                <a:solidFill>
                  <a:srgbClr val="FF0000"/>
                </a:solidFill>
                <a:ea typeface="ＭＳ Ｐゴシック" panose="020B0600070205080204" pitchFamily="34" charset="-128"/>
              </a:rPr>
              <a:t>marqueurs d'objet </a:t>
            </a:r>
            <a:r>
              <a:rPr lang="fr-CH" altLang="fr-FR" sz="4000" dirty="0">
                <a:ea typeface="ＭＳ Ｐゴシック" panose="020B0600070205080204" pitchFamily="34" charset="-128"/>
              </a:rPr>
              <a:t>BPMN</a:t>
            </a:r>
          </a:p>
        </p:txBody>
      </p:sp>
      <p:sp>
        <p:nvSpPr>
          <p:cNvPr id="39939" name="Espace réservé du contenu 2"/>
          <p:cNvSpPr>
            <a:spLocks noGrp="1"/>
          </p:cNvSpPr>
          <p:nvPr>
            <p:ph idx="1"/>
          </p:nvPr>
        </p:nvSpPr>
        <p:spPr>
          <a:xfrm>
            <a:off x="789272" y="1480469"/>
            <a:ext cx="9421528" cy="1222375"/>
          </a:xfrm>
        </p:spPr>
        <p:txBody>
          <a:bodyPr/>
          <a:lstStyle/>
          <a:p>
            <a:pPr marL="0" indent="0">
              <a:buNone/>
            </a:pPr>
            <a:r>
              <a:rPr lang="fr-CH" altLang="fr-FR" sz="2400" dirty="0">
                <a:ea typeface="ＭＳ Ｐゴシック" panose="020B0600070205080204" pitchFamily="34" charset="-128"/>
              </a:rPr>
              <a:t>Une des  spécificités de BPMN est de pouvoir préciser la nature des objets en leur ajoutant des marqueurs (pictogrammes) </a:t>
            </a:r>
          </a:p>
          <a:p>
            <a:pPr marL="0" indent="0">
              <a:buNone/>
            </a:pPr>
            <a:endParaRPr lang="fr-CH" altLang="fr-FR" sz="2400" dirty="0">
              <a:ea typeface="ＭＳ Ｐゴシック" panose="020B0600070205080204" pitchFamily="34" charset="-128"/>
            </a:endParaRPr>
          </a:p>
        </p:txBody>
      </p:sp>
      <p:sp>
        <p:nvSpPr>
          <p:cNvPr id="39940"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A47E869C-649D-4DC0-90B3-AA548B3B9C9D}" type="slidenum">
              <a:rPr lang="fr-FR" altLang="en-US" sz="1400"/>
              <a:pPr>
                <a:spcBef>
                  <a:spcPct val="0"/>
                </a:spcBef>
                <a:buFontTx/>
                <a:buNone/>
              </a:pPr>
              <a:t>30</a:t>
            </a:fld>
            <a:endParaRPr lang="fr-FR" altLang="en-US" sz="1400"/>
          </a:p>
        </p:txBody>
      </p:sp>
      <p:pic>
        <p:nvPicPr>
          <p:cNvPr id="399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272" y="2408107"/>
            <a:ext cx="5416550"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e 1"/>
          <p:cNvGrpSpPr/>
          <p:nvPr/>
        </p:nvGrpSpPr>
        <p:grpSpPr>
          <a:xfrm>
            <a:off x="8458200" y="2091657"/>
            <a:ext cx="1752600" cy="4264025"/>
            <a:chOff x="8043069" y="2765426"/>
            <a:chExt cx="1752600" cy="4264025"/>
          </a:xfrm>
        </p:grpSpPr>
        <p:sp>
          <p:nvSpPr>
            <p:cNvPr id="5" name="ZoneTexte 4"/>
            <p:cNvSpPr txBox="1"/>
            <p:nvPr/>
          </p:nvSpPr>
          <p:spPr>
            <a:xfrm>
              <a:off x="8223250" y="2765426"/>
              <a:ext cx="1392238" cy="339725"/>
            </a:xfrm>
            <a:prstGeom prst="rect">
              <a:avLst/>
            </a:prstGeom>
            <a:noFill/>
          </p:spPr>
          <p:txBody>
            <a:bodyPr wrap="none">
              <a:spAutoFit/>
            </a:bodyPr>
            <a:lstStyle/>
            <a:p>
              <a:pPr>
                <a:defRPr/>
              </a:pPr>
              <a:r>
                <a:rPr lang="fr-CH" sz="1600" b="1" dirty="0">
                  <a:solidFill>
                    <a:schemeClr val="accent3">
                      <a:lumMod val="50000"/>
                    </a:schemeClr>
                  </a:solidFill>
                  <a:latin typeface="Century Gothic" panose="020B0502020202020204" pitchFamily="34" charset="0"/>
                  <a:ea typeface="ＭＳ Ｐゴシック" charset="-128"/>
                  <a:cs typeface="Calibri" panose="020F0502020204030204" pitchFamily="34" charset="0"/>
                </a:rPr>
                <a:t>Evénements</a:t>
              </a:r>
            </a:p>
          </p:txBody>
        </p:sp>
        <p:pic>
          <p:nvPicPr>
            <p:cNvPr id="39943"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43069" y="3105151"/>
              <a:ext cx="17526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739050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re 1"/>
          <p:cNvSpPr>
            <a:spLocks noGrp="1"/>
          </p:cNvSpPr>
          <p:nvPr>
            <p:ph type="title"/>
          </p:nvPr>
        </p:nvSpPr>
        <p:spPr>
          <a:xfrm>
            <a:off x="818147" y="470770"/>
            <a:ext cx="9392653" cy="792163"/>
          </a:xfrm>
        </p:spPr>
        <p:txBody>
          <a:bodyPr/>
          <a:lstStyle/>
          <a:p>
            <a:r>
              <a:rPr lang="fr-CH" altLang="fr-FR" sz="3600" dirty="0">
                <a:ea typeface="ＭＳ Ｐゴシック" panose="020B0600070205080204" pitchFamily="34" charset="-128"/>
              </a:rPr>
              <a:t>Les 3 niveaux de conformité </a:t>
            </a:r>
          </a:p>
        </p:txBody>
      </p:sp>
      <p:sp>
        <p:nvSpPr>
          <p:cNvPr id="3" name="Espace réservé du contenu 2"/>
          <p:cNvSpPr>
            <a:spLocks noGrp="1"/>
          </p:cNvSpPr>
          <p:nvPr>
            <p:ph idx="1"/>
          </p:nvPr>
        </p:nvSpPr>
        <p:spPr>
          <a:xfrm>
            <a:off x="818147" y="1519107"/>
            <a:ext cx="9392653" cy="5111750"/>
          </a:xfrm>
        </p:spPr>
        <p:txBody>
          <a:bodyPr/>
          <a:lstStyle/>
          <a:p>
            <a:pPr marL="0" indent="0">
              <a:buNone/>
              <a:defRPr/>
            </a:pPr>
            <a:r>
              <a:rPr lang="fr-CH" dirty="0"/>
              <a:t>BPMN divise les concepts en 3 niveaux de conformité </a:t>
            </a:r>
            <a:r>
              <a:rPr lang="fr-CH" dirty="0" smtClean="0"/>
              <a:t>:</a:t>
            </a:r>
          </a:p>
          <a:p>
            <a:pPr marL="0" indent="0">
              <a:buNone/>
              <a:defRPr/>
            </a:pPr>
            <a:endParaRPr lang="fr-CH" sz="1400" dirty="0"/>
          </a:p>
          <a:p>
            <a:pPr lvl="1">
              <a:buFont typeface="Arial" panose="020B0604020202020204" pitchFamily="34" charset="0"/>
              <a:buChar char="•"/>
              <a:defRPr/>
            </a:pPr>
            <a:r>
              <a:rPr lang="fr-CH" b="1" dirty="0">
                <a:solidFill>
                  <a:srgbClr val="FF0000"/>
                </a:solidFill>
              </a:rPr>
              <a:t>Descriptif</a:t>
            </a:r>
            <a:r>
              <a:rPr lang="fr-CH" dirty="0">
                <a:solidFill>
                  <a:srgbClr val="FF0000"/>
                </a:solidFill>
              </a:rPr>
              <a:t> </a:t>
            </a:r>
            <a:r>
              <a:rPr lang="fr-CH" dirty="0"/>
              <a:t>: contient les éléments de base utiles pour la modélisation des processus macroscopiques</a:t>
            </a:r>
          </a:p>
          <a:p>
            <a:pPr lvl="1">
              <a:buFont typeface="Arial" panose="020B0604020202020204" pitchFamily="34" charset="0"/>
              <a:buChar char="•"/>
              <a:defRPr/>
            </a:pPr>
            <a:r>
              <a:rPr lang="fr-CH" b="1" dirty="0">
                <a:solidFill>
                  <a:srgbClr val="FF0000"/>
                </a:solidFill>
              </a:rPr>
              <a:t>Analytique</a:t>
            </a:r>
            <a:r>
              <a:rPr lang="fr-CH" dirty="0"/>
              <a:t> : contient tous les éléments de niveau descriptif + des éléments utilisés pour décrire le comportement des processus </a:t>
            </a:r>
          </a:p>
          <a:p>
            <a:pPr lvl="1">
              <a:buFont typeface="Arial" panose="020B0604020202020204" pitchFamily="34" charset="0"/>
              <a:buChar char="•"/>
              <a:defRPr/>
            </a:pPr>
            <a:r>
              <a:rPr lang="fr-CH" b="1" dirty="0">
                <a:solidFill>
                  <a:srgbClr val="FF0000"/>
                </a:solidFill>
              </a:rPr>
              <a:t>Exécutable</a:t>
            </a:r>
            <a:r>
              <a:rPr lang="fr-CH" dirty="0"/>
              <a:t> : contient tous les attributs nécessaires pour que les processus puissent être exécutés par un moteur de workflow </a:t>
            </a:r>
          </a:p>
          <a:p>
            <a:pPr>
              <a:buFont typeface="Wingdings" panose="05000000000000000000" pitchFamily="2" charset="2"/>
              <a:buChar char="Ø"/>
              <a:defRPr/>
            </a:pPr>
            <a:r>
              <a:rPr lang="fr-CH" sz="2400" dirty="0"/>
              <a:t>Dans ce cours nous </a:t>
            </a:r>
            <a:r>
              <a:rPr lang="fr-CH" sz="2400" b="1" dirty="0"/>
              <a:t>n'aborderons pas</a:t>
            </a:r>
            <a:r>
              <a:rPr lang="fr-CH" sz="2400" dirty="0"/>
              <a:t> le niveau </a:t>
            </a:r>
            <a:r>
              <a:rPr lang="fr-CH" sz="2400" b="1" dirty="0"/>
              <a:t>exécutable</a:t>
            </a:r>
            <a:r>
              <a:rPr lang="fr-CH" sz="2400" dirty="0"/>
              <a:t>.  </a:t>
            </a:r>
            <a:endParaRPr lang="fr-CH" dirty="0" smtClean="0"/>
          </a:p>
        </p:txBody>
      </p:sp>
      <p:sp>
        <p:nvSpPr>
          <p:cNvPr id="40964"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80D6DCB6-E346-45AF-B3D3-16D0687AE438}" type="slidenum">
              <a:rPr lang="fr-FR" altLang="en-US" sz="1400"/>
              <a:pPr>
                <a:spcBef>
                  <a:spcPct val="0"/>
                </a:spcBef>
                <a:buFontTx/>
                <a:buNone/>
              </a:pPr>
              <a:t>31</a:t>
            </a:fld>
            <a:endParaRPr lang="fr-FR" altLang="en-US" sz="1400"/>
          </a:p>
        </p:txBody>
      </p:sp>
    </p:spTree>
    <p:extLst>
      <p:ext uri="{BB962C8B-B14F-4D97-AF65-F5344CB8AC3E}">
        <p14:creationId xmlns:p14="http://schemas.microsoft.com/office/powerpoint/2010/main" val="37583002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re 1"/>
          <p:cNvSpPr>
            <a:spLocks noGrp="1"/>
          </p:cNvSpPr>
          <p:nvPr>
            <p:ph type="title"/>
          </p:nvPr>
        </p:nvSpPr>
        <p:spPr>
          <a:xfrm>
            <a:off x="818148" y="365125"/>
            <a:ext cx="8932604" cy="1325563"/>
          </a:xfrm>
        </p:spPr>
        <p:txBody>
          <a:bodyPr>
            <a:normAutofit/>
          </a:bodyPr>
          <a:lstStyle/>
          <a:p>
            <a:r>
              <a:rPr lang="fr-CH" altLang="fr-FR" sz="4000"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solidFill>
                  <a:schemeClr val="bg1">
                    <a:lumMod val="75000"/>
                  </a:schemeClr>
                </a:solidFill>
              </a:rPr>
              <a:t>Organigramme d'acteur</a:t>
            </a:r>
          </a:p>
          <a:p>
            <a:pPr>
              <a:defRPr/>
            </a:pPr>
            <a:r>
              <a:rPr lang="fr-CH"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solidFill>
                  <a:schemeClr val="bg1">
                    <a:lumMod val="75000"/>
                  </a:schemeClr>
                </a:solidFill>
              </a:rPr>
              <a:t>Introduction à BPMN</a:t>
            </a:r>
          </a:p>
          <a:p>
            <a:pPr lvl="1">
              <a:defRPr/>
            </a:pPr>
            <a:r>
              <a:rPr lang="fr-CH" dirty="0">
                <a:solidFill>
                  <a:schemeClr val="bg1">
                    <a:lumMod val="75000"/>
                  </a:schemeClr>
                </a:solidFill>
              </a:rPr>
              <a:t>Les principaux concepts de BPMN  </a:t>
            </a:r>
          </a:p>
          <a:p>
            <a:pPr lvl="1">
              <a:defRPr/>
            </a:pPr>
            <a:r>
              <a:rPr lang="fr-CH" dirty="0"/>
              <a:t>Diagramme de processus métier</a:t>
            </a: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4301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D7A311C-D0DA-4E3E-A139-4AB31ECB6D19}" type="slidenum">
              <a:rPr lang="fr-FR" altLang="en-US" sz="1400"/>
              <a:pPr>
                <a:spcBef>
                  <a:spcPct val="0"/>
                </a:spcBef>
                <a:buFontTx/>
                <a:buNone/>
              </a:pPr>
              <a:t>32</a:t>
            </a:fld>
            <a:endParaRPr lang="fr-FR" altLang="en-US" sz="1400"/>
          </a:p>
        </p:txBody>
      </p:sp>
      <p:grpSp>
        <p:nvGrpSpPr>
          <p:cNvPr id="43013" name="Groupe 4"/>
          <p:cNvGrpSpPr>
            <a:grpSpLocks/>
          </p:cNvGrpSpPr>
          <p:nvPr/>
        </p:nvGrpSpPr>
        <p:grpSpPr bwMode="auto">
          <a:xfrm>
            <a:off x="7562056" y="4096034"/>
            <a:ext cx="2097088" cy="1439862"/>
            <a:chOff x="6372200" y="4221088"/>
            <a:chExt cx="2096413" cy="1440160"/>
          </a:xfrm>
        </p:grpSpPr>
        <p:sp>
          <p:nvSpPr>
            <p:cNvPr id="2" name="Flèche vers le bas 1"/>
            <p:cNvSpPr/>
            <p:nvPr/>
          </p:nvSpPr>
          <p:spPr>
            <a:xfrm>
              <a:off x="6372200" y="4221088"/>
              <a:ext cx="287246" cy="1440160"/>
            </a:xfrm>
            <a:prstGeom prst="downArrow">
              <a:avLst/>
            </a:prstGeom>
            <a:solidFill>
              <a:schemeClr val="accent2">
                <a:lumMod val="40000"/>
                <a:lumOff val="6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43015" name="ZoneTexte 3"/>
            <p:cNvSpPr txBox="1">
              <a:spLocks noChangeArrowheads="1"/>
            </p:cNvSpPr>
            <p:nvPr/>
          </p:nvSpPr>
          <p:spPr bwMode="auto">
            <a:xfrm>
              <a:off x="6732240" y="4725144"/>
              <a:ext cx="17363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400" dirty="0"/>
                <a:t>Approche top-down</a:t>
              </a:r>
            </a:p>
          </p:txBody>
        </p:sp>
      </p:grpSp>
    </p:spTree>
    <p:extLst>
      <p:ext uri="{BB962C8B-B14F-4D97-AF65-F5344CB8AC3E}">
        <p14:creationId xmlns:p14="http://schemas.microsoft.com/office/powerpoint/2010/main" val="2215310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38B160C6-FCA5-4115-9538-25F647705F8A}" type="slidenum">
              <a:rPr lang="fr-FR" altLang="fr-FR" sz="1400"/>
              <a:pPr>
                <a:spcBef>
                  <a:spcPct val="0"/>
                </a:spcBef>
                <a:buFontTx/>
                <a:buNone/>
              </a:pPr>
              <a:t>33</a:t>
            </a:fld>
            <a:endParaRPr lang="fr-FR" altLang="fr-FR" sz="1400"/>
          </a:p>
        </p:txBody>
      </p:sp>
      <p:sp>
        <p:nvSpPr>
          <p:cNvPr id="44035" name="Text Box 2"/>
          <p:cNvSpPr txBox="1">
            <a:spLocks noChangeArrowheads="1"/>
          </p:cNvSpPr>
          <p:nvPr/>
        </p:nvSpPr>
        <p:spPr bwMode="auto">
          <a:xfrm>
            <a:off x="808523" y="1268413"/>
            <a:ext cx="10048774"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1085850" indent="-34290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b="1" dirty="0"/>
              <a:t>Identifier les processus métier macroscopiques</a:t>
            </a:r>
          </a:p>
          <a:p>
            <a:pPr eaLnBrk="1" hangingPunct="1">
              <a:spcBef>
                <a:spcPct val="0"/>
              </a:spcBef>
              <a:buFontTx/>
              <a:buNone/>
            </a:pPr>
            <a:r>
              <a:rPr lang="fr-FR" altLang="fr-FR" sz="2000" dirty="0"/>
              <a:t> </a:t>
            </a:r>
          </a:p>
          <a:p>
            <a:pPr eaLnBrk="1" hangingPunct="1">
              <a:spcBef>
                <a:spcPct val="0"/>
              </a:spcBef>
              <a:buFontTx/>
              <a:buAutoNum type="arabicPeriod"/>
            </a:pPr>
            <a:r>
              <a:rPr lang="fr-FR" altLang="fr-FR" sz="2400" dirty="0"/>
              <a:t>Identifier les acteurs externes</a:t>
            </a:r>
          </a:p>
          <a:p>
            <a:pPr lvl="2" eaLnBrk="1" hangingPunct="1">
              <a:spcBef>
                <a:spcPct val="0"/>
              </a:spcBef>
            </a:pPr>
            <a:r>
              <a:rPr lang="fr-FR" altLang="fr-FR" sz="1800" dirty="0"/>
              <a:t>les clients et bénéficiaires auxquels l'organisation doit répondre</a:t>
            </a:r>
          </a:p>
          <a:p>
            <a:pPr lvl="2" eaLnBrk="1" hangingPunct="1">
              <a:spcBef>
                <a:spcPct val="0"/>
              </a:spcBef>
            </a:pPr>
            <a:r>
              <a:rPr lang="fr-FR" altLang="fr-FR" sz="1800" dirty="0"/>
              <a:t>les partenaires stratégiques qui fournissent des services ou des ressources clés  </a:t>
            </a:r>
          </a:p>
          <a:p>
            <a:pPr eaLnBrk="1" hangingPunct="1">
              <a:spcBef>
                <a:spcPct val="0"/>
              </a:spcBef>
              <a:buFontTx/>
              <a:buAutoNum type="arabicPeriod"/>
            </a:pPr>
            <a:r>
              <a:rPr lang="fr-FR" altLang="fr-FR" sz="2400" dirty="0"/>
              <a:t>Faire l'inventaire des produits ou services fournis</a:t>
            </a:r>
          </a:p>
          <a:p>
            <a:pPr lvl="2" eaLnBrk="1" hangingPunct="1">
              <a:spcBef>
                <a:spcPct val="0"/>
              </a:spcBef>
            </a:pPr>
            <a:r>
              <a:rPr lang="fr-FR" altLang="fr-FR" sz="1800" dirty="0"/>
              <a:t>Lister les principaux produits et services qui font l'objet d'un engagement formel envers les clients et partenaires </a:t>
            </a:r>
          </a:p>
          <a:p>
            <a:pPr eaLnBrk="1" hangingPunct="1">
              <a:spcBef>
                <a:spcPct val="0"/>
              </a:spcBef>
              <a:buFontTx/>
              <a:buAutoNum type="arabicPeriod"/>
            </a:pPr>
            <a:r>
              <a:rPr lang="fr-FR" altLang="fr-FR" sz="2400" dirty="0"/>
              <a:t>Identifier les processus métiers </a:t>
            </a:r>
          </a:p>
          <a:p>
            <a:pPr lvl="1" eaLnBrk="1" hangingPunct="1">
              <a:spcBef>
                <a:spcPct val="0"/>
              </a:spcBef>
            </a:pPr>
            <a:r>
              <a:rPr lang="fr-FR" altLang="fr-FR" sz="1800" dirty="0"/>
              <a:t>Ce sont les activités mises en place pour fournir les produits et services demandés </a:t>
            </a:r>
          </a:p>
          <a:p>
            <a:pPr eaLnBrk="1" hangingPunct="1">
              <a:spcBef>
                <a:spcPct val="0"/>
              </a:spcBef>
              <a:buFontTx/>
              <a:buAutoNum type="arabicPeriod"/>
            </a:pPr>
            <a:r>
              <a:rPr lang="fr-FR" altLang="fr-FR" sz="2400" dirty="0"/>
              <a:t>Initialiser le diagramme de processus métier</a:t>
            </a:r>
          </a:p>
          <a:p>
            <a:pPr lvl="2" eaLnBrk="1" hangingPunct="1">
              <a:spcBef>
                <a:spcPct val="0"/>
              </a:spcBef>
            </a:pPr>
            <a:r>
              <a:rPr lang="fr-FR" altLang="fr-FR" sz="1800" dirty="0"/>
              <a:t>Au moins 1 participant (acteur)</a:t>
            </a:r>
          </a:p>
          <a:p>
            <a:pPr lvl="2" eaLnBrk="1" hangingPunct="1">
              <a:spcBef>
                <a:spcPct val="0"/>
              </a:spcBef>
            </a:pPr>
            <a:r>
              <a:rPr lang="fr-FR" altLang="fr-FR" sz="1800" dirty="0"/>
              <a:t>Des flux avec des contenus correspondant aux produits et services </a:t>
            </a:r>
          </a:p>
          <a:p>
            <a:pPr lvl="2" eaLnBrk="1" hangingPunct="1">
              <a:spcBef>
                <a:spcPct val="0"/>
              </a:spcBef>
              <a:buFontTx/>
              <a:buNone/>
            </a:pPr>
            <a:endParaRPr lang="fr-FR" altLang="fr-FR" sz="1800" dirty="0"/>
          </a:p>
        </p:txBody>
      </p:sp>
      <p:sp>
        <p:nvSpPr>
          <p:cNvPr id="44036" name="Text Box 5"/>
          <p:cNvSpPr txBox="1">
            <a:spLocks noChangeArrowheads="1"/>
          </p:cNvSpPr>
          <p:nvPr/>
        </p:nvSpPr>
        <p:spPr bwMode="auto">
          <a:xfrm>
            <a:off x="186774" y="154119"/>
            <a:ext cx="3319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Diagramme de Processus</a:t>
            </a:r>
          </a:p>
        </p:txBody>
      </p:sp>
    </p:spTree>
    <p:extLst>
      <p:ext uri="{BB962C8B-B14F-4D97-AF65-F5344CB8AC3E}">
        <p14:creationId xmlns:p14="http://schemas.microsoft.com/office/powerpoint/2010/main" val="21616740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u numéro de diapositive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B8537D2-2E08-4591-B559-C24FCC5C3122}" type="slidenum">
              <a:rPr lang="fr-FR" altLang="en-US" sz="1400"/>
              <a:pPr>
                <a:spcBef>
                  <a:spcPct val="0"/>
                </a:spcBef>
                <a:buFontTx/>
                <a:buNone/>
              </a:pPr>
              <a:t>34</a:t>
            </a:fld>
            <a:endParaRPr lang="fr-FR" altLang="en-US" sz="1400"/>
          </a:p>
        </p:txBody>
      </p:sp>
      <p:sp>
        <p:nvSpPr>
          <p:cNvPr id="45059" name="Text Box 2"/>
          <p:cNvSpPr txBox="1">
            <a:spLocks noChangeArrowheads="1"/>
          </p:cNvSpPr>
          <p:nvPr/>
        </p:nvSpPr>
        <p:spPr bwMode="auto">
          <a:xfrm>
            <a:off x="808522" y="648169"/>
            <a:ext cx="9981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fr-FR" altLang="fr-FR" sz="4000" b="1" dirty="0"/>
              <a:t>Diagramme de processus métier macro </a:t>
            </a:r>
          </a:p>
        </p:txBody>
      </p:sp>
      <p:pic>
        <p:nvPicPr>
          <p:cNvPr id="45060"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5425" y="1941012"/>
            <a:ext cx="5845175" cy="214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22126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re 1"/>
          <p:cNvSpPr>
            <a:spLocks noGrp="1"/>
          </p:cNvSpPr>
          <p:nvPr>
            <p:ph type="title"/>
          </p:nvPr>
        </p:nvSpPr>
        <p:spPr>
          <a:xfrm>
            <a:off x="808522" y="1125370"/>
            <a:ext cx="10385659" cy="647700"/>
          </a:xfrm>
        </p:spPr>
        <p:txBody>
          <a:bodyPr>
            <a:noAutofit/>
          </a:bodyPr>
          <a:lstStyle/>
          <a:p>
            <a:r>
              <a:rPr lang="fr-FR" altLang="fr-FR" sz="2800" dirty="0">
                <a:ea typeface="ＭＳ Ｐゴシック" panose="020B0600070205080204" pitchFamily="34" charset="-128"/>
              </a:rPr>
              <a:t>Décomposer les processus métier en sous-processus</a:t>
            </a:r>
            <a:endParaRPr lang="fr-CH" altLang="fr-FR" sz="2800" dirty="0">
              <a:ea typeface="ＭＳ Ｐゴシック" panose="020B0600070205080204" pitchFamily="34" charset="-128"/>
            </a:endParaRPr>
          </a:p>
        </p:txBody>
      </p:sp>
      <p:sp>
        <p:nvSpPr>
          <p:cNvPr id="3" name="Espace réservé du contenu 2"/>
          <p:cNvSpPr>
            <a:spLocks noGrp="1"/>
          </p:cNvSpPr>
          <p:nvPr>
            <p:ph sz="half" idx="1"/>
          </p:nvPr>
        </p:nvSpPr>
        <p:spPr>
          <a:xfrm>
            <a:off x="808521" y="1992429"/>
            <a:ext cx="6274435" cy="3846397"/>
          </a:xfrm>
        </p:spPr>
        <p:txBody>
          <a:bodyPr>
            <a:normAutofit/>
          </a:bodyPr>
          <a:lstStyle/>
          <a:p>
            <a:pPr marL="182563" indent="-182563">
              <a:spcBef>
                <a:spcPct val="0"/>
              </a:spcBef>
              <a:defRPr/>
            </a:pPr>
            <a:r>
              <a:rPr lang="fr-FR" altLang="fr-FR" sz="2400" dirty="0"/>
              <a:t>Hiérarchie de processus – sous-processus</a:t>
            </a:r>
          </a:p>
          <a:p>
            <a:pPr marL="182563" lvl="2" indent="-182563">
              <a:spcBef>
                <a:spcPct val="0"/>
              </a:spcBef>
              <a:defRPr/>
            </a:pPr>
            <a:endParaRPr lang="fr-FR" altLang="fr-FR" sz="2400" dirty="0"/>
          </a:p>
          <a:p>
            <a:pPr marL="182563" indent="-182563">
              <a:spcBef>
                <a:spcPct val="0"/>
              </a:spcBef>
              <a:defRPr/>
            </a:pPr>
            <a:r>
              <a:rPr lang="fr-FR" altLang="fr-FR" sz="2400" dirty="0"/>
              <a:t>BPMN n'impose pas de règle de décomposition de processus </a:t>
            </a:r>
          </a:p>
          <a:p>
            <a:pPr marL="182563" indent="-182563">
              <a:spcBef>
                <a:spcPct val="0"/>
              </a:spcBef>
              <a:defRPr/>
            </a:pPr>
            <a:endParaRPr lang="fr-FR" altLang="fr-FR" sz="2400" dirty="0"/>
          </a:p>
          <a:p>
            <a:pPr marL="182563" indent="-182563">
              <a:spcBef>
                <a:spcPct val="0"/>
              </a:spcBef>
              <a:defRPr/>
            </a:pPr>
            <a:r>
              <a:rPr lang="fr-FR" altLang="fr-FR" sz="2400" dirty="0"/>
              <a:t>Cependant, une bonne pratique est 3 niveaux de décomposition maximum     </a:t>
            </a:r>
          </a:p>
          <a:p>
            <a:pPr>
              <a:defRPr/>
            </a:pPr>
            <a:endParaRPr lang="fr-CH" sz="2400" dirty="0"/>
          </a:p>
        </p:txBody>
      </p:sp>
      <p:sp>
        <p:nvSpPr>
          <p:cNvPr id="46084"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CDC82858-4DA0-4E01-86AA-DDF76501606E}" type="slidenum">
              <a:rPr lang="fr-FR" altLang="en-US" sz="1400"/>
              <a:pPr>
                <a:spcBef>
                  <a:spcPct val="0"/>
                </a:spcBef>
                <a:buFontTx/>
                <a:buNone/>
              </a:pPr>
              <a:t>35</a:t>
            </a:fld>
            <a:endParaRPr lang="fr-FR" altLang="en-US" sz="1400"/>
          </a:p>
        </p:txBody>
      </p:sp>
      <p:sp>
        <p:nvSpPr>
          <p:cNvPr id="46085" name="Text Box 5"/>
          <p:cNvSpPr txBox="1">
            <a:spLocks noChangeArrowheads="1"/>
          </p:cNvSpPr>
          <p:nvPr/>
        </p:nvSpPr>
        <p:spPr bwMode="auto">
          <a:xfrm>
            <a:off x="129023" y="61912"/>
            <a:ext cx="3319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Diagramme de Processus</a:t>
            </a:r>
          </a:p>
        </p:txBody>
      </p:sp>
      <p:pic>
        <p:nvPicPr>
          <p:cNvPr id="46086"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82957" y="2259014"/>
            <a:ext cx="4508500" cy="213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0119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re 1"/>
          <p:cNvSpPr>
            <a:spLocks noGrp="1"/>
          </p:cNvSpPr>
          <p:nvPr>
            <p:ph type="title"/>
          </p:nvPr>
        </p:nvSpPr>
        <p:spPr>
          <a:xfrm>
            <a:off x="798897" y="389790"/>
            <a:ext cx="9411903" cy="935038"/>
          </a:xfrm>
        </p:spPr>
        <p:txBody>
          <a:bodyPr>
            <a:normAutofit/>
          </a:bodyPr>
          <a:lstStyle/>
          <a:p>
            <a:r>
              <a:rPr lang="fr-CH" altLang="fr-FR" sz="4000" dirty="0">
                <a:ea typeface="ＭＳ Ｐゴシック" panose="020B0600070205080204" pitchFamily="34" charset="-128"/>
              </a:rPr>
              <a:t>Diagramme de processus métier </a:t>
            </a:r>
          </a:p>
        </p:txBody>
      </p:sp>
      <p:sp>
        <p:nvSpPr>
          <p:cNvPr id="47107" name="Espace réservé du contenu 2"/>
          <p:cNvSpPr>
            <a:spLocks noGrp="1"/>
          </p:cNvSpPr>
          <p:nvPr>
            <p:ph idx="1"/>
          </p:nvPr>
        </p:nvSpPr>
        <p:spPr>
          <a:xfrm>
            <a:off x="798897" y="1494106"/>
            <a:ext cx="9411903" cy="4137025"/>
          </a:xfrm>
        </p:spPr>
        <p:txBody>
          <a:bodyPr/>
          <a:lstStyle/>
          <a:p>
            <a:r>
              <a:rPr lang="fr-CH" altLang="fr-FR" dirty="0">
                <a:ea typeface="ＭＳ Ｐゴシック" panose="020B0600070205080204" pitchFamily="34" charset="-128"/>
              </a:rPr>
              <a:t>Est définit pour </a:t>
            </a:r>
            <a:r>
              <a:rPr lang="fr-CH" altLang="fr-FR" b="1" dirty="0">
                <a:ea typeface="ＭＳ Ｐゴシック" panose="020B0600070205080204" pitchFamily="34" charset="-128"/>
              </a:rPr>
              <a:t>un</a:t>
            </a:r>
            <a:r>
              <a:rPr lang="fr-CH" altLang="fr-FR" dirty="0">
                <a:ea typeface="ＭＳ Ｐゴシック" panose="020B0600070205080204" pitchFamily="34" charset="-128"/>
              </a:rPr>
              <a:t> processus </a:t>
            </a:r>
          </a:p>
          <a:p>
            <a:r>
              <a:rPr lang="fr-CH" altLang="fr-FR" dirty="0">
                <a:ea typeface="ＭＳ Ｐゴシック" panose="020B0600070205080204" pitchFamily="34" charset="-128"/>
              </a:rPr>
              <a:t>Identifier les </a:t>
            </a:r>
            <a:r>
              <a:rPr lang="fr-CH" altLang="fr-FR" b="1" dirty="0">
                <a:ea typeface="ＭＳ Ｐゴシック" panose="020B0600070205080204" pitchFamily="34" charset="-128"/>
              </a:rPr>
              <a:t>événements</a:t>
            </a:r>
            <a:r>
              <a:rPr lang="fr-CH" altLang="fr-FR" dirty="0">
                <a:ea typeface="ＭＳ Ｐゴシック" panose="020B0600070205080204" pitchFamily="34" charset="-128"/>
              </a:rPr>
              <a:t>, les </a:t>
            </a:r>
            <a:r>
              <a:rPr lang="fr-CH" altLang="fr-FR" b="1" dirty="0">
                <a:ea typeface="ＭＳ Ｐゴシック" panose="020B0600070205080204" pitchFamily="34" charset="-128"/>
              </a:rPr>
              <a:t>résultats</a:t>
            </a:r>
            <a:r>
              <a:rPr lang="fr-CH" altLang="fr-FR" dirty="0">
                <a:ea typeface="ＭＳ Ｐゴシック" panose="020B0600070205080204" pitchFamily="34" charset="-128"/>
              </a:rPr>
              <a:t> produits et les </a:t>
            </a:r>
            <a:r>
              <a:rPr lang="fr-CH" altLang="fr-FR" b="1" dirty="0">
                <a:ea typeface="ＭＳ Ｐゴシック" panose="020B0600070205080204" pitchFamily="34" charset="-128"/>
              </a:rPr>
              <a:t>interactions</a:t>
            </a:r>
            <a:r>
              <a:rPr lang="fr-CH" altLang="fr-FR" dirty="0">
                <a:ea typeface="ＭＳ Ｐゴシック" panose="020B0600070205080204" pitchFamily="34" charset="-128"/>
              </a:rPr>
              <a:t> avec d'autres  processus </a:t>
            </a:r>
          </a:p>
          <a:p>
            <a:r>
              <a:rPr lang="fr-CH" altLang="fr-FR" dirty="0">
                <a:ea typeface="ＭＳ Ｐゴシック" panose="020B0600070205080204" pitchFamily="34" charset="-128"/>
              </a:rPr>
              <a:t>Décomposer un processus en </a:t>
            </a:r>
            <a:r>
              <a:rPr lang="fr-CH" altLang="fr-FR" b="1" dirty="0">
                <a:ea typeface="ＭＳ Ｐゴシック" panose="020B0600070205080204" pitchFamily="34" charset="-128"/>
              </a:rPr>
              <a:t>sous-processus</a:t>
            </a:r>
          </a:p>
          <a:p>
            <a:r>
              <a:rPr lang="fr-CH" altLang="fr-FR" dirty="0">
                <a:ea typeface="ＭＳ Ｐゴシック" panose="020B0600070205080204" pitchFamily="34" charset="-128"/>
              </a:rPr>
              <a:t>Identifier les </a:t>
            </a:r>
            <a:r>
              <a:rPr lang="fr-CH" altLang="fr-FR" b="1" dirty="0">
                <a:ea typeface="ＭＳ Ｐゴシック" panose="020B0600070205080204" pitchFamily="34" charset="-128"/>
              </a:rPr>
              <a:t>processus organisationnels </a:t>
            </a:r>
            <a:r>
              <a:rPr lang="fr-CH" altLang="fr-FR" dirty="0">
                <a:ea typeface="ＭＳ Ｐゴシック" panose="020B0600070205080204" pitchFamily="34" charset="-128"/>
              </a:rPr>
              <a:t>qui mettent en œuvre le processus  </a:t>
            </a:r>
          </a:p>
        </p:txBody>
      </p:sp>
      <p:sp>
        <p:nvSpPr>
          <p:cNvPr id="47108"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9A57AA7-C9BF-480B-9C0B-8F0D045099AA}" type="slidenum">
              <a:rPr lang="fr-FR" altLang="en-US" sz="1400"/>
              <a:pPr>
                <a:spcBef>
                  <a:spcPct val="0"/>
                </a:spcBef>
                <a:buFontTx/>
                <a:buNone/>
              </a:pPr>
              <a:t>36</a:t>
            </a:fld>
            <a:endParaRPr lang="fr-FR" altLang="en-US" sz="1400"/>
          </a:p>
        </p:txBody>
      </p:sp>
    </p:spTree>
    <p:extLst>
      <p:ext uri="{BB962C8B-B14F-4D97-AF65-F5344CB8AC3E}">
        <p14:creationId xmlns:p14="http://schemas.microsoft.com/office/powerpoint/2010/main" val="22557140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re 1"/>
          <p:cNvSpPr>
            <a:spLocks noGrp="1"/>
          </p:cNvSpPr>
          <p:nvPr>
            <p:ph type="title"/>
          </p:nvPr>
        </p:nvSpPr>
        <p:spPr>
          <a:xfrm>
            <a:off x="818147" y="259882"/>
            <a:ext cx="9952522" cy="1029904"/>
          </a:xfrm>
        </p:spPr>
        <p:txBody>
          <a:bodyPr>
            <a:noAutofit/>
          </a:bodyPr>
          <a:lstStyle/>
          <a:p>
            <a:r>
              <a:rPr lang="fr-CH" altLang="fr-FR" sz="4000" dirty="0">
                <a:ea typeface="ＭＳ Ｐゴシック" panose="020B0600070205080204" pitchFamily="34" charset="-128"/>
              </a:rPr>
              <a:t>La cartographie des processus métiers </a:t>
            </a:r>
          </a:p>
        </p:txBody>
      </p:sp>
      <p:sp>
        <p:nvSpPr>
          <p:cNvPr id="3" name="Espace réservé du contenu 2"/>
          <p:cNvSpPr>
            <a:spLocks noGrp="1"/>
          </p:cNvSpPr>
          <p:nvPr>
            <p:ph idx="1"/>
          </p:nvPr>
        </p:nvSpPr>
        <p:spPr>
          <a:xfrm>
            <a:off x="818147" y="1455520"/>
            <a:ext cx="9403766" cy="4464050"/>
          </a:xfrm>
        </p:spPr>
        <p:txBody>
          <a:bodyPr>
            <a:noAutofit/>
          </a:bodyPr>
          <a:lstStyle/>
          <a:p>
            <a:pPr marL="0" indent="0">
              <a:buNone/>
              <a:defRPr/>
            </a:pPr>
            <a:r>
              <a:rPr lang="fr-CH" sz="2400" dirty="0"/>
              <a:t>Pour vous aider, posez-vous les questions suivantes :</a:t>
            </a:r>
          </a:p>
          <a:p>
            <a:pPr>
              <a:defRPr/>
            </a:pPr>
            <a:r>
              <a:rPr lang="fr-CH" sz="2400" dirty="0"/>
              <a:t>Quel est l’</a:t>
            </a:r>
            <a:r>
              <a:rPr lang="fr-CH" sz="2400" b="1" dirty="0"/>
              <a:t>objectif </a:t>
            </a:r>
            <a:r>
              <a:rPr lang="fr-CH" sz="2400" dirty="0"/>
              <a:t>de mon processus </a:t>
            </a:r>
            <a:r>
              <a:rPr lang="fr-CH" sz="2000" dirty="0"/>
              <a:t>? </a:t>
            </a:r>
          </a:p>
          <a:p>
            <a:pPr marL="400050" lvl="1" indent="0">
              <a:buNone/>
              <a:defRPr/>
            </a:pPr>
            <a:r>
              <a:rPr lang="fr-CH" sz="1800" dirty="0"/>
              <a:t>En quoi contribue-t-il à la création de valeurs pour mon organisation ? </a:t>
            </a:r>
          </a:p>
          <a:p>
            <a:pPr>
              <a:defRPr/>
            </a:pPr>
            <a:r>
              <a:rPr lang="fr-CH" sz="2400" dirty="0"/>
              <a:t>Qu’est-ce qui </a:t>
            </a:r>
            <a:r>
              <a:rPr lang="fr-CH" sz="2400" b="1" dirty="0"/>
              <a:t>déclenche </a:t>
            </a:r>
            <a:r>
              <a:rPr lang="fr-CH" sz="2400" dirty="0"/>
              <a:t>mon processus ? </a:t>
            </a:r>
          </a:p>
          <a:p>
            <a:pPr marL="400050" lvl="1" indent="0">
              <a:buNone/>
              <a:defRPr/>
            </a:pPr>
            <a:r>
              <a:rPr lang="fr-CH" sz="1800" dirty="0"/>
              <a:t>Quels sont le ou les évènements qui démarrent la séquence d’activités. </a:t>
            </a:r>
          </a:p>
          <a:p>
            <a:pPr>
              <a:defRPr/>
            </a:pPr>
            <a:r>
              <a:rPr lang="fr-CH" sz="2400" dirty="0"/>
              <a:t>Quels sont les </a:t>
            </a:r>
            <a:r>
              <a:rPr lang="fr-CH" sz="2400" b="1" dirty="0"/>
              <a:t>résultats </a:t>
            </a:r>
            <a:r>
              <a:rPr lang="fr-CH" sz="2400" dirty="0"/>
              <a:t>attendus ? </a:t>
            </a:r>
          </a:p>
          <a:p>
            <a:pPr marL="400050" lvl="1" indent="0">
              <a:buNone/>
              <a:defRPr/>
            </a:pPr>
            <a:r>
              <a:rPr lang="fr-CH" sz="1800" dirty="0"/>
              <a:t>Quelles sont les différentes fins possibles ? </a:t>
            </a:r>
          </a:p>
          <a:p>
            <a:pPr>
              <a:defRPr/>
            </a:pPr>
            <a:r>
              <a:rPr lang="fr-CH" sz="2400" dirty="0"/>
              <a:t>Quelles sont les </a:t>
            </a:r>
            <a:r>
              <a:rPr lang="fr-CH" sz="2400" b="1" dirty="0"/>
              <a:t>activités</a:t>
            </a:r>
            <a:r>
              <a:rPr lang="fr-CH" sz="2400" b="1" i="1" dirty="0"/>
              <a:t> </a:t>
            </a:r>
            <a:r>
              <a:rPr lang="fr-CH" sz="2400" dirty="0"/>
              <a:t>de mon processus ? </a:t>
            </a:r>
          </a:p>
          <a:p>
            <a:pPr marL="400050" lvl="1" indent="0">
              <a:buNone/>
              <a:defRPr/>
            </a:pPr>
            <a:r>
              <a:rPr lang="fr-CH" sz="1800" dirty="0"/>
              <a:t>Comment s’enchainent-t-elles quand tout se passe bien ? </a:t>
            </a:r>
          </a:p>
          <a:p>
            <a:pPr>
              <a:defRPr/>
            </a:pPr>
            <a:r>
              <a:rPr lang="fr-CH" sz="2000" dirty="0"/>
              <a:t>Q</a:t>
            </a:r>
            <a:r>
              <a:rPr lang="fr-CH" sz="2400" dirty="0"/>
              <a:t>uelles sont les </a:t>
            </a:r>
            <a:r>
              <a:rPr lang="fr-CH" sz="2400" b="1" dirty="0"/>
              <a:t>interactions</a:t>
            </a:r>
            <a:r>
              <a:rPr lang="fr-CH" sz="2400" b="1" i="1" dirty="0"/>
              <a:t> </a:t>
            </a:r>
            <a:r>
              <a:rPr lang="fr-CH" sz="1800" dirty="0"/>
              <a:t>de mon processus avec des acteurs externes ? Ou d’autres processus ? </a:t>
            </a:r>
          </a:p>
        </p:txBody>
      </p:sp>
      <p:sp>
        <p:nvSpPr>
          <p:cNvPr id="48132"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518C556-1AC7-43C7-8099-ED128D4C0F2C}" type="slidenum">
              <a:rPr lang="fr-FR" altLang="en-US" sz="1400"/>
              <a:pPr>
                <a:spcBef>
                  <a:spcPct val="0"/>
                </a:spcBef>
                <a:buFontTx/>
                <a:buNone/>
              </a:pPr>
              <a:t>37</a:t>
            </a:fld>
            <a:endParaRPr lang="fr-FR" altLang="en-US" sz="1400"/>
          </a:p>
        </p:txBody>
      </p:sp>
    </p:spTree>
    <p:extLst>
      <p:ext uri="{BB962C8B-B14F-4D97-AF65-F5344CB8AC3E}">
        <p14:creationId xmlns:p14="http://schemas.microsoft.com/office/powerpoint/2010/main" val="6425846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a:xfrm>
            <a:off x="1981200" y="2636839"/>
            <a:ext cx="8229600" cy="1152525"/>
          </a:xfrm>
        </p:spPr>
        <p:txBody>
          <a:bodyPr>
            <a:normAutofit fontScale="90000"/>
          </a:bodyPr>
          <a:lstStyle/>
          <a:p>
            <a:r>
              <a:rPr lang="fr-CH" altLang="fr-FR" dirty="0" smtClean="0">
                <a:ea typeface="ＭＳ Ｐゴシック" panose="020B0600070205080204" pitchFamily="34" charset="-128"/>
              </a:rPr>
              <a:t>626-1 fin </a:t>
            </a:r>
            <a:r>
              <a:rPr lang="fr-CH" altLang="fr-FR" dirty="0" smtClean="0">
                <a:ea typeface="ＭＳ Ｐゴシック" panose="020B0600070205080204" pitchFamily="34" charset="-128"/>
              </a:rPr>
              <a:t>couche </a:t>
            </a:r>
            <a:r>
              <a:rPr lang="fr-CH" altLang="fr-FR" dirty="0" smtClean="0">
                <a:ea typeface="ＭＳ Ｐゴシック" panose="020B0600070205080204" pitchFamily="34" charset="-128"/>
              </a:rPr>
              <a:t>métier </a:t>
            </a:r>
            <a:r>
              <a:rPr lang="fr-CH" altLang="fr-FR" dirty="0" smtClean="0">
                <a:ea typeface="ＭＳ Ｐゴシック" panose="020B0600070205080204" pitchFamily="34" charset="-128"/>
              </a:rPr>
              <a:t>– part 1 -</a:t>
            </a:r>
            <a:endParaRPr lang="fr-CH" altLang="fr-FR" dirty="0" smtClean="0">
              <a:ea typeface="ＭＳ Ｐゴシック" panose="020B0600070205080204" pitchFamily="34" charset="-128"/>
            </a:endParaRPr>
          </a:p>
        </p:txBody>
      </p:sp>
      <p:sp>
        <p:nvSpPr>
          <p:cNvPr id="49155"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4B2EB91-1ADA-424B-AFE0-EA67FC9D6BA4}" type="slidenum">
              <a:rPr lang="fr-FR" altLang="en-US" sz="1400"/>
              <a:pPr>
                <a:spcBef>
                  <a:spcPct val="0"/>
                </a:spcBef>
                <a:buFontTx/>
                <a:buNone/>
              </a:pPr>
              <a:t>38</a:t>
            </a:fld>
            <a:endParaRPr lang="fr-FR" altLang="en-US" sz="1400"/>
          </a:p>
        </p:txBody>
      </p:sp>
    </p:spTree>
    <p:extLst>
      <p:ext uri="{BB962C8B-B14F-4D97-AF65-F5344CB8AC3E}">
        <p14:creationId xmlns:p14="http://schemas.microsoft.com/office/powerpoint/2010/main" val="3393159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838200" y="365125"/>
            <a:ext cx="9893968" cy="1325563"/>
          </a:xfrm>
        </p:spPr>
        <p:txBody>
          <a:bodyPr>
            <a:normAutofit/>
          </a:bodyPr>
          <a:lstStyle/>
          <a:p>
            <a:r>
              <a:rPr lang="fr-CH" altLang="fr-FR" sz="4000"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t>Organigramme d'acteur</a:t>
            </a:r>
          </a:p>
          <a:p>
            <a:pPr>
              <a:defRPr/>
            </a:pPr>
            <a:r>
              <a:rPr lang="fr-CH"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solidFill>
                  <a:schemeClr val="bg1">
                    <a:lumMod val="75000"/>
                  </a:schemeClr>
                </a:solidFill>
              </a:rPr>
              <a:t>Introduction à BPMN</a:t>
            </a:r>
          </a:p>
          <a:p>
            <a:pPr lvl="1">
              <a:defRPr/>
            </a:pPr>
            <a:r>
              <a:rPr lang="fr-CH" dirty="0">
                <a:solidFill>
                  <a:schemeClr val="bg1">
                    <a:lumMod val="75000"/>
                  </a:schemeClr>
                </a:solidFill>
              </a:rPr>
              <a:t>Les principaux concepts de BPMN  </a:t>
            </a:r>
          </a:p>
          <a:p>
            <a:pPr lvl="1">
              <a:defRPr/>
            </a:pPr>
            <a:r>
              <a:rPr lang="fr-CH" dirty="0">
                <a:solidFill>
                  <a:schemeClr val="bg1">
                    <a:lumMod val="75000"/>
                  </a:schemeClr>
                </a:solidFill>
              </a:rPr>
              <a:t>Diagramme de processus métier</a:t>
            </a: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8196"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E018B14-60B0-4054-8AD5-5D1CAE3F5AF7}" type="slidenum">
              <a:rPr lang="fr-FR" altLang="en-US" sz="1400"/>
              <a:pPr>
                <a:spcBef>
                  <a:spcPct val="0"/>
                </a:spcBef>
                <a:buFontTx/>
                <a:buNone/>
              </a:pPr>
              <a:t>4</a:t>
            </a:fld>
            <a:endParaRPr lang="fr-FR" altLang="en-US" sz="1400"/>
          </a:p>
        </p:txBody>
      </p:sp>
    </p:spTree>
    <p:extLst>
      <p:ext uri="{BB962C8B-B14F-4D97-AF65-F5344CB8AC3E}">
        <p14:creationId xmlns:p14="http://schemas.microsoft.com/office/powerpoint/2010/main" val="4038550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6766"/>
            <a:ext cx="8912551" cy="1093922"/>
          </a:xfrm>
        </p:spPr>
        <p:txBody>
          <a:bodyPr>
            <a:normAutofit/>
          </a:bodyPr>
          <a:lstStyle/>
          <a:p>
            <a:r>
              <a:rPr lang="fr-FR" altLang="en-US" sz="4000" dirty="0" smtClean="0">
                <a:ea typeface="ＭＳ Ｐゴシック" panose="020B0600070205080204" pitchFamily="34" charset="-128"/>
              </a:rPr>
              <a:t>1. Le concept d'ACTEUR</a:t>
            </a:r>
            <a:endParaRPr lang="fr-CH" sz="4000" dirty="0"/>
          </a:p>
        </p:txBody>
      </p:sp>
      <p:sp>
        <p:nvSpPr>
          <p:cNvPr id="3" name="Espace réservé du contenu 2"/>
          <p:cNvSpPr>
            <a:spLocks noGrp="1"/>
          </p:cNvSpPr>
          <p:nvPr>
            <p:ph idx="1"/>
          </p:nvPr>
        </p:nvSpPr>
        <p:spPr/>
        <p:txBody>
          <a:bodyPr>
            <a:normAutofit/>
          </a:bodyPr>
          <a:lstStyle/>
          <a:p>
            <a:pPr>
              <a:spcBef>
                <a:spcPct val="0"/>
              </a:spcBef>
              <a:buNone/>
            </a:pPr>
            <a:r>
              <a:rPr lang="fr-FR" altLang="en-US" sz="2400" dirty="0"/>
              <a:t>Un </a:t>
            </a:r>
            <a:r>
              <a:rPr lang="fr-FR" altLang="en-US" sz="2400" b="1" dirty="0">
                <a:solidFill>
                  <a:srgbClr val="FF0000"/>
                </a:solidFill>
              </a:rPr>
              <a:t>acteur</a:t>
            </a:r>
            <a:r>
              <a:rPr lang="fr-FR" altLang="en-US" sz="2400" dirty="0"/>
              <a:t> représente une personne, un groupe de personnes ou une unité organisationnelle qui intervient dans les processus de l'entreprise. </a:t>
            </a:r>
          </a:p>
          <a:p>
            <a:pPr>
              <a:spcBef>
                <a:spcPct val="0"/>
              </a:spcBef>
              <a:buNone/>
            </a:pPr>
            <a:endParaRPr lang="fr-FR" altLang="en-US" sz="2400" dirty="0"/>
          </a:p>
          <a:p>
            <a:pPr>
              <a:spcBef>
                <a:spcPct val="0"/>
              </a:spcBef>
              <a:buNone/>
            </a:pPr>
            <a:r>
              <a:rPr lang="fr-FR" altLang="en-US" sz="2400" dirty="0"/>
              <a:t>Un acteur peut être interne ou externe à l'entreprise :</a:t>
            </a:r>
          </a:p>
          <a:p>
            <a:pPr>
              <a:spcBef>
                <a:spcPct val="0"/>
              </a:spcBef>
              <a:buNone/>
            </a:pPr>
            <a:endParaRPr lang="fr-FR" altLang="en-US" sz="2400" dirty="0"/>
          </a:p>
          <a:p>
            <a:pPr>
              <a:spcBef>
                <a:spcPct val="0"/>
              </a:spcBef>
              <a:buFontTx/>
              <a:buChar char="-"/>
            </a:pPr>
            <a:r>
              <a:rPr lang="fr-FR" altLang="en-US" sz="2400" dirty="0"/>
              <a:t> Un </a:t>
            </a:r>
            <a:r>
              <a:rPr lang="fr-FR" altLang="en-US" sz="2400" dirty="0">
                <a:solidFill>
                  <a:srgbClr val="FF0000"/>
                </a:solidFill>
              </a:rPr>
              <a:t>acteur interne</a:t>
            </a:r>
            <a:r>
              <a:rPr lang="fr-FR" altLang="en-US" sz="2400" dirty="0"/>
              <a:t> représente un élément de l'organisation de l'entreprise tel qu'une direction, un service ou un poste de travail. Il est défini à un niveau plus ou moins fin en fonction de la précision à fournir sur l'organisation.</a:t>
            </a:r>
          </a:p>
          <a:p>
            <a:pPr>
              <a:spcBef>
                <a:spcPct val="0"/>
              </a:spcBef>
              <a:buFontTx/>
              <a:buChar char="-"/>
            </a:pPr>
            <a:r>
              <a:rPr lang="fr-FR" altLang="en-US" sz="2400" dirty="0"/>
              <a:t>- Un </a:t>
            </a:r>
            <a:r>
              <a:rPr lang="fr-FR" altLang="en-US" sz="2400" dirty="0">
                <a:solidFill>
                  <a:srgbClr val="FF0000"/>
                </a:solidFill>
              </a:rPr>
              <a:t>acteur externe</a:t>
            </a:r>
            <a:r>
              <a:rPr lang="fr-FR" altLang="en-US" sz="2400" dirty="0"/>
              <a:t> représente un organisme qui ne fait pas partie de l'entreprise mais qui échange des flux avec l'entreprise. Ex : client, fournisseur,…</a:t>
            </a:r>
          </a:p>
          <a:p>
            <a:endParaRPr lang="fr-CH" sz="2400"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5</a:t>
            </a:fld>
            <a:endParaRPr lang="fr-CH"/>
          </a:p>
        </p:txBody>
      </p:sp>
      <p:sp>
        <p:nvSpPr>
          <p:cNvPr id="5" name="Espace réservé du pied de page 4"/>
          <p:cNvSpPr>
            <a:spLocks noGrp="1"/>
          </p:cNvSpPr>
          <p:nvPr>
            <p:ph type="ftr" sz="quarter" idx="11"/>
          </p:nvPr>
        </p:nvSpPr>
        <p:spPr/>
        <p:txBody>
          <a:bodyPr/>
          <a:lstStyle/>
          <a:p>
            <a:endParaRPr lang="fr-CH" dirty="0"/>
          </a:p>
        </p:txBody>
      </p:sp>
      <p:sp>
        <p:nvSpPr>
          <p:cNvPr id="6" name="Text Box 5"/>
          <p:cNvSpPr txBox="1">
            <a:spLocks noChangeArrowheads="1"/>
          </p:cNvSpPr>
          <p:nvPr/>
        </p:nvSpPr>
        <p:spPr bwMode="auto">
          <a:xfrm>
            <a:off x="284348" y="192891"/>
            <a:ext cx="26828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r>
              <a:rPr lang="fr-FR" altLang="en-US" sz="2800" b="1" dirty="0"/>
              <a:t>Couche métier</a:t>
            </a:r>
          </a:p>
        </p:txBody>
      </p:sp>
    </p:spTree>
    <p:extLst>
      <p:ext uri="{BB962C8B-B14F-4D97-AF65-F5344CB8AC3E}">
        <p14:creationId xmlns:p14="http://schemas.microsoft.com/office/powerpoint/2010/main" val="2630227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881650"/>
            <a:ext cx="8912551" cy="866788"/>
          </a:xfrm>
        </p:spPr>
        <p:txBody>
          <a:bodyPr>
            <a:normAutofit/>
          </a:bodyPr>
          <a:lstStyle/>
          <a:p>
            <a:r>
              <a:rPr lang="fr-FR" altLang="en-US" sz="4000" dirty="0"/>
              <a:t>Plusieurs types </a:t>
            </a:r>
            <a:r>
              <a:rPr lang="fr-FR" altLang="en-US" sz="4000" dirty="0" smtClean="0"/>
              <a:t>d'</a:t>
            </a:r>
            <a:r>
              <a:rPr lang="fr-FR" altLang="en-US" sz="4000" dirty="0" smtClean="0">
                <a:solidFill>
                  <a:srgbClr val="FF0000"/>
                </a:solidFill>
              </a:rPr>
              <a:t>acteur</a:t>
            </a:r>
            <a:endParaRPr lang="fr-CH" sz="4000" dirty="0"/>
          </a:p>
        </p:txBody>
      </p:sp>
      <p:sp>
        <p:nvSpPr>
          <p:cNvPr id="3" name="Espace réservé du contenu 2"/>
          <p:cNvSpPr>
            <a:spLocks noGrp="1"/>
          </p:cNvSpPr>
          <p:nvPr>
            <p:ph idx="1"/>
          </p:nvPr>
        </p:nvSpPr>
        <p:spPr/>
        <p:txBody>
          <a:bodyPr>
            <a:normAutofit/>
          </a:bodyPr>
          <a:lstStyle/>
          <a:p>
            <a:pPr>
              <a:spcBef>
                <a:spcPct val="0"/>
              </a:spcBef>
              <a:buNone/>
              <a:defRPr/>
            </a:pPr>
            <a:endParaRPr lang="fr-FR" altLang="en-US" sz="2400" dirty="0"/>
          </a:p>
          <a:p>
            <a:pPr marL="355600">
              <a:spcBef>
                <a:spcPct val="0"/>
              </a:spcBef>
              <a:buNone/>
              <a:defRPr/>
            </a:pPr>
            <a:r>
              <a:rPr lang="fr-FR" altLang="en-US" sz="2400" dirty="0"/>
              <a:t>Société : représente une entité juridique comme une filiale ou le siège social d'une entreprise </a:t>
            </a:r>
          </a:p>
          <a:p>
            <a:pPr marL="355600">
              <a:spcBef>
                <a:spcPct val="0"/>
              </a:spcBef>
              <a:buNone/>
              <a:defRPr/>
            </a:pPr>
            <a:endParaRPr lang="fr-FR" altLang="en-US" sz="2400" dirty="0"/>
          </a:p>
          <a:p>
            <a:pPr marL="355600">
              <a:spcBef>
                <a:spcPct val="0"/>
              </a:spcBef>
              <a:buNone/>
              <a:defRPr/>
            </a:pPr>
            <a:r>
              <a:rPr lang="fr-FR" altLang="en-US" sz="2400" dirty="0"/>
              <a:t>Structure : représente un service ou une direction de l'entreprise (ex: département des finances)</a:t>
            </a:r>
          </a:p>
          <a:p>
            <a:pPr marL="355600">
              <a:spcBef>
                <a:spcPct val="0"/>
              </a:spcBef>
              <a:buNone/>
              <a:defRPr/>
            </a:pPr>
            <a:endParaRPr lang="fr-FR" altLang="en-US" sz="2400" dirty="0"/>
          </a:p>
          <a:p>
            <a:pPr marL="355600">
              <a:spcBef>
                <a:spcPct val="0"/>
              </a:spcBef>
              <a:buNone/>
              <a:defRPr/>
            </a:pPr>
            <a:r>
              <a:rPr lang="fr-FR" altLang="en-US" sz="2400" dirty="0"/>
              <a:t>Fonction : représente un poste de travail (ex: responsable commercial)</a:t>
            </a:r>
          </a:p>
          <a:p>
            <a:pPr marL="355600">
              <a:spcBef>
                <a:spcPct val="0"/>
              </a:spcBef>
              <a:buNone/>
              <a:defRPr/>
            </a:pPr>
            <a:endParaRPr lang="fr-FR" altLang="en-US" sz="2400" dirty="0"/>
          </a:p>
          <a:p>
            <a:pPr marL="355600">
              <a:spcBef>
                <a:spcPct val="0"/>
              </a:spcBef>
              <a:buNone/>
              <a:defRPr/>
            </a:pPr>
            <a:r>
              <a:rPr lang="fr-FR" altLang="en-US" sz="2400" dirty="0"/>
              <a:t>Responsable : représente le responsable d'un service ou d'une direction (ex : Directeur de l'administration fiscale</a:t>
            </a:r>
            <a:endParaRPr lang="fr-CH" sz="2400"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6</a:t>
            </a:fld>
            <a:endParaRPr lang="fr-CH"/>
          </a:p>
        </p:txBody>
      </p:sp>
      <p:sp>
        <p:nvSpPr>
          <p:cNvPr id="5" name="Espace réservé du pied de page 4"/>
          <p:cNvSpPr>
            <a:spLocks noGrp="1"/>
          </p:cNvSpPr>
          <p:nvPr>
            <p:ph type="ftr" sz="quarter" idx="11"/>
          </p:nvPr>
        </p:nvSpPr>
        <p:spPr/>
        <p:txBody>
          <a:bodyPr/>
          <a:lstStyle/>
          <a:p>
            <a:endParaRPr lang="fr-CH"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46" y="4465431"/>
            <a:ext cx="43815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09" y="3563245"/>
            <a:ext cx="428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321" y="5159916"/>
            <a:ext cx="38100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271" y="2499037"/>
            <a:ext cx="41910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Box 5"/>
          <p:cNvSpPr txBox="1">
            <a:spLocks noChangeArrowheads="1"/>
          </p:cNvSpPr>
          <p:nvPr/>
        </p:nvSpPr>
        <p:spPr bwMode="auto">
          <a:xfrm>
            <a:off x="130326"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Couche métier</a:t>
            </a:r>
          </a:p>
          <a:p>
            <a:pPr eaLnBrk="1" hangingPunct="1">
              <a:spcBef>
                <a:spcPct val="0"/>
              </a:spcBef>
              <a:buFontTx/>
              <a:buNone/>
            </a:pPr>
            <a:r>
              <a:rPr lang="fr-FR" altLang="en-US" sz="2000" b="1" dirty="0"/>
              <a:t>Acteur</a:t>
            </a:r>
          </a:p>
        </p:txBody>
      </p:sp>
    </p:spTree>
    <p:extLst>
      <p:ext uri="{BB962C8B-B14F-4D97-AF65-F5344CB8AC3E}">
        <p14:creationId xmlns:p14="http://schemas.microsoft.com/office/powerpoint/2010/main" val="3225400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F8B6FD86-7DE6-4451-98CC-F5D564EAE31E}" type="slidenum">
              <a:rPr lang="fr-FR" altLang="en-US" sz="1400"/>
              <a:pPr>
                <a:spcBef>
                  <a:spcPct val="0"/>
                </a:spcBef>
                <a:buFontTx/>
                <a:buNone/>
              </a:pPr>
              <a:t>7</a:t>
            </a:fld>
            <a:endParaRPr lang="fr-FR" altLang="en-US" sz="1400"/>
          </a:p>
        </p:txBody>
      </p:sp>
      <p:grpSp>
        <p:nvGrpSpPr>
          <p:cNvPr id="2" name="Groupe 1"/>
          <p:cNvGrpSpPr/>
          <p:nvPr/>
        </p:nvGrpSpPr>
        <p:grpSpPr>
          <a:xfrm>
            <a:off x="1955800" y="1412875"/>
            <a:ext cx="8280400" cy="3289301"/>
            <a:chOff x="1919288" y="1412875"/>
            <a:chExt cx="8280400" cy="3289301"/>
          </a:xfrm>
        </p:grpSpPr>
        <p:sp>
          <p:nvSpPr>
            <p:cNvPr id="12291" name="Text Box 2"/>
            <p:cNvSpPr txBox="1">
              <a:spLocks noChangeArrowheads="1"/>
            </p:cNvSpPr>
            <p:nvPr/>
          </p:nvSpPr>
          <p:spPr bwMode="auto">
            <a:xfrm>
              <a:off x="1919288" y="1412875"/>
              <a:ext cx="828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dirty="0"/>
                <a:t>Notation :</a:t>
              </a:r>
            </a:p>
          </p:txBody>
        </p:sp>
        <p:pic>
          <p:nvPicPr>
            <p:cNvPr id="122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8" y="2933700"/>
              <a:ext cx="3040062"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3" name="Text Box 6"/>
            <p:cNvSpPr txBox="1">
              <a:spLocks noChangeArrowheads="1"/>
            </p:cNvSpPr>
            <p:nvPr/>
          </p:nvSpPr>
          <p:spPr bwMode="auto">
            <a:xfrm>
              <a:off x="2855913" y="2420938"/>
              <a:ext cx="1784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1800" b="1" dirty="0"/>
                <a:t>Acteur externe</a:t>
              </a:r>
            </a:p>
          </p:txBody>
        </p:sp>
        <p:pic>
          <p:nvPicPr>
            <p:cNvPr id="1229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163" y="2852739"/>
              <a:ext cx="2970212" cy="184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5" name="Text Box 8"/>
            <p:cNvSpPr txBox="1">
              <a:spLocks noChangeArrowheads="1"/>
            </p:cNvSpPr>
            <p:nvPr/>
          </p:nvSpPr>
          <p:spPr bwMode="auto">
            <a:xfrm>
              <a:off x="7535863" y="2420938"/>
              <a:ext cx="173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1800" b="1"/>
                <a:t>Acteur interne</a:t>
              </a:r>
            </a:p>
          </p:txBody>
        </p:sp>
      </p:grpSp>
      <p:sp>
        <p:nvSpPr>
          <p:cNvPr id="12296" name="Text Box 5"/>
          <p:cNvSpPr txBox="1">
            <a:spLocks noChangeArrowheads="1"/>
          </p:cNvSpPr>
          <p:nvPr/>
        </p:nvSpPr>
        <p:spPr bwMode="auto">
          <a:xfrm>
            <a:off x="139953"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Couche métier</a:t>
            </a:r>
          </a:p>
          <a:p>
            <a:pPr eaLnBrk="1" hangingPunct="1">
              <a:spcBef>
                <a:spcPct val="0"/>
              </a:spcBef>
              <a:buFontTx/>
              <a:buNone/>
            </a:pPr>
            <a:r>
              <a:rPr lang="fr-FR" altLang="en-US" sz="2000" b="1" dirty="0"/>
              <a:t>Acteur</a:t>
            </a:r>
          </a:p>
        </p:txBody>
      </p:sp>
    </p:spTree>
    <p:extLst>
      <p:ext uri="{BB962C8B-B14F-4D97-AF65-F5344CB8AC3E}">
        <p14:creationId xmlns:p14="http://schemas.microsoft.com/office/powerpoint/2010/main" val="1667524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1D7B624-E818-4AB4-95B2-103FA554BF4A}" type="slidenum">
              <a:rPr lang="fr-FR" altLang="en-US" sz="1400"/>
              <a:pPr>
                <a:spcBef>
                  <a:spcPct val="0"/>
                </a:spcBef>
                <a:buFontTx/>
                <a:buNone/>
              </a:pPr>
              <a:t>8</a:t>
            </a:fld>
            <a:endParaRPr lang="fr-FR" altLang="en-US" sz="1400"/>
          </a:p>
        </p:txBody>
      </p:sp>
      <p:sp>
        <p:nvSpPr>
          <p:cNvPr id="13315" name="Rectangle 2"/>
          <p:cNvSpPr>
            <a:spLocks noGrp="1" noChangeArrowheads="1"/>
          </p:cNvSpPr>
          <p:nvPr>
            <p:ph type="title"/>
          </p:nvPr>
        </p:nvSpPr>
        <p:spPr>
          <a:xfrm>
            <a:off x="1981200" y="1916114"/>
            <a:ext cx="8229600" cy="1152525"/>
          </a:xfrm>
        </p:spPr>
        <p:txBody>
          <a:bodyPr/>
          <a:lstStyle/>
          <a:p>
            <a:r>
              <a:rPr lang="fr-FR" altLang="en-US" sz="4000" dirty="0">
                <a:ea typeface="ＭＳ Ｐゴシック" panose="020B0600070205080204" pitchFamily="34" charset="-128"/>
              </a:rPr>
              <a:t>2. Cartographier les acteurs</a:t>
            </a:r>
          </a:p>
        </p:txBody>
      </p:sp>
      <p:sp>
        <p:nvSpPr>
          <p:cNvPr id="13316" name="Text Box 3"/>
          <p:cNvSpPr txBox="1">
            <a:spLocks noChangeArrowheads="1"/>
          </p:cNvSpPr>
          <p:nvPr/>
        </p:nvSpPr>
        <p:spPr bwMode="auto">
          <a:xfrm>
            <a:off x="2674220" y="3078264"/>
            <a:ext cx="48816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 typeface="Wingdings" panose="05000000000000000000" pitchFamily="2" charset="2"/>
              <a:buChar char="Ø"/>
            </a:pPr>
            <a:r>
              <a:rPr lang="fr-FR" altLang="en-US" sz="2800" dirty="0"/>
              <a:t>Organigramme d'acteurs</a:t>
            </a:r>
          </a:p>
        </p:txBody>
      </p:sp>
      <p:sp>
        <p:nvSpPr>
          <p:cNvPr id="13317" name="Text Box 5"/>
          <p:cNvSpPr txBox="1">
            <a:spLocks noChangeArrowheads="1"/>
          </p:cNvSpPr>
          <p:nvPr/>
        </p:nvSpPr>
        <p:spPr bwMode="auto">
          <a:xfrm>
            <a:off x="178453" y="169864"/>
            <a:ext cx="268287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r>
              <a:rPr lang="fr-FR" altLang="en-US" sz="2800" b="1" dirty="0"/>
              <a:t>Couche métier</a:t>
            </a:r>
          </a:p>
        </p:txBody>
      </p:sp>
    </p:spTree>
    <p:extLst>
      <p:ext uri="{BB962C8B-B14F-4D97-AF65-F5344CB8AC3E}">
        <p14:creationId xmlns:p14="http://schemas.microsoft.com/office/powerpoint/2010/main" val="3664116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buNone/>
              <a:defRPr/>
            </a:pPr>
            <a:r>
              <a:rPr lang="fr-CH" altLang="en-US" sz="2400" dirty="0">
                <a:solidFill>
                  <a:srgbClr val="555555"/>
                </a:solidFill>
              </a:rPr>
              <a:t>Un </a:t>
            </a:r>
            <a:r>
              <a:rPr lang="fr-FR" altLang="en-US" sz="2400" b="1" dirty="0">
                <a:solidFill>
                  <a:srgbClr val="FF0000"/>
                </a:solidFill>
              </a:rPr>
              <a:t>organigramme d'acteur</a:t>
            </a:r>
            <a:r>
              <a:rPr lang="fr-CH" sz="2400" b="1" dirty="0">
                <a:solidFill>
                  <a:srgbClr val="555555"/>
                </a:solidFill>
              </a:rPr>
              <a:t> </a:t>
            </a:r>
            <a:r>
              <a:rPr lang="fr-CH" sz="2400" dirty="0">
                <a:solidFill>
                  <a:srgbClr val="555555"/>
                </a:solidFill>
              </a:rPr>
              <a:t>est une représentation graphique des liens hiérarchiques d’une entreprise. </a:t>
            </a:r>
          </a:p>
          <a:p>
            <a:pPr>
              <a:defRPr/>
            </a:pPr>
            <a:r>
              <a:rPr lang="fr-CH" sz="2400" dirty="0">
                <a:solidFill>
                  <a:srgbClr val="555555"/>
                </a:solidFill>
              </a:rPr>
              <a:t>Il sert à donner une vue d’ensemble de la répartition des postes et fonctions au sein d’une structure. </a:t>
            </a:r>
          </a:p>
          <a:p>
            <a:pPr>
              <a:defRPr/>
            </a:pPr>
            <a:r>
              <a:rPr lang="fr-CH" sz="2400" dirty="0">
                <a:solidFill>
                  <a:srgbClr val="555555"/>
                </a:solidFill>
              </a:rPr>
              <a:t>Cette cartographie simplifiée permet de visualiser les différentes </a:t>
            </a:r>
            <a:r>
              <a:rPr lang="fr-CH" sz="2400" b="1" dirty="0">
                <a:solidFill>
                  <a:srgbClr val="555555"/>
                </a:solidFill>
              </a:rPr>
              <a:t>relations de commandement </a:t>
            </a:r>
            <a:r>
              <a:rPr lang="fr-CH" sz="2400" dirty="0">
                <a:solidFill>
                  <a:srgbClr val="555555"/>
                </a:solidFill>
              </a:rPr>
              <a:t>ainsi que les rapports de </a:t>
            </a:r>
            <a:r>
              <a:rPr lang="fr-CH" sz="2400" b="1" dirty="0">
                <a:solidFill>
                  <a:srgbClr val="555555"/>
                </a:solidFill>
              </a:rPr>
              <a:t>subordination</a:t>
            </a:r>
            <a:r>
              <a:rPr lang="fr-CH" sz="2400" dirty="0">
                <a:solidFill>
                  <a:srgbClr val="555555"/>
                </a:solidFill>
              </a:rPr>
              <a:t>. </a:t>
            </a:r>
          </a:p>
          <a:p>
            <a:pPr>
              <a:defRPr/>
            </a:pPr>
            <a:r>
              <a:rPr lang="fr-CH" sz="2400" dirty="0">
                <a:solidFill>
                  <a:srgbClr val="555555"/>
                </a:solidFill>
              </a:rPr>
              <a:t>Elle donne une vision simple et claire des structures complexes</a:t>
            </a:r>
            <a:r>
              <a:rPr lang="fr-CH" sz="2400" dirty="0" smtClean="0">
                <a:solidFill>
                  <a:srgbClr val="555555"/>
                </a:solidFill>
              </a:rPr>
              <a:t>.</a:t>
            </a:r>
            <a:endParaRPr lang="fr-CH" sz="2400" dirty="0">
              <a:solidFill>
                <a:srgbClr val="555555"/>
              </a:solidFill>
            </a:endParaRPr>
          </a:p>
          <a:p>
            <a:pPr>
              <a:defRPr/>
            </a:pPr>
            <a:r>
              <a:rPr lang="fr-CH" sz="2400" dirty="0">
                <a:solidFill>
                  <a:srgbClr val="555555"/>
                </a:solidFill>
              </a:rPr>
              <a:t>L'organigramme </a:t>
            </a:r>
            <a:r>
              <a:rPr lang="fr-CH" sz="2400" dirty="0" smtClean="0">
                <a:solidFill>
                  <a:srgbClr val="555555"/>
                </a:solidFill>
              </a:rPr>
              <a:t>d'acteur </a:t>
            </a:r>
            <a:r>
              <a:rPr lang="fr-CH" sz="2400" dirty="0">
                <a:solidFill>
                  <a:srgbClr val="555555"/>
                </a:solidFill>
              </a:rPr>
              <a:t>ne donne pas d'information sur la répartition des tâches.</a:t>
            </a:r>
            <a:endParaRPr lang="fr-CH" sz="2400" dirty="0"/>
          </a:p>
          <a:p>
            <a:endParaRPr lang="fr-CH" sz="2400"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9</a:t>
            </a:fld>
            <a:endParaRPr lang="fr-CH"/>
          </a:p>
        </p:txBody>
      </p:sp>
      <p:sp>
        <p:nvSpPr>
          <p:cNvPr id="5" name="Espace réservé du pied de page 4"/>
          <p:cNvSpPr>
            <a:spLocks noGrp="1"/>
          </p:cNvSpPr>
          <p:nvPr>
            <p:ph type="ftr" sz="quarter" idx="11"/>
          </p:nvPr>
        </p:nvSpPr>
        <p:spPr/>
        <p:txBody>
          <a:bodyPr/>
          <a:lstStyle/>
          <a:p>
            <a:endParaRPr lang="fr-CH" dirty="0"/>
          </a:p>
        </p:txBody>
      </p:sp>
      <p:sp>
        <p:nvSpPr>
          <p:cNvPr id="6" name="Text Box 2"/>
          <p:cNvSpPr txBox="1">
            <a:spLocks noChangeArrowheads="1"/>
          </p:cNvSpPr>
          <p:nvPr/>
        </p:nvSpPr>
        <p:spPr bwMode="auto">
          <a:xfrm>
            <a:off x="200394" y="188913"/>
            <a:ext cx="3700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2000" b="1" dirty="0"/>
              <a:t>Organigramme d'acteur</a:t>
            </a:r>
          </a:p>
        </p:txBody>
      </p:sp>
    </p:spTree>
    <p:extLst>
      <p:ext uri="{BB962C8B-B14F-4D97-AF65-F5344CB8AC3E}">
        <p14:creationId xmlns:p14="http://schemas.microsoft.com/office/powerpoint/2010/main" val="231026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2275</Words>
  <Application>Microsoft Office PowerPoint</Application>
  <PresentationFormat>Grand écran</PresentationFormat>
  <Paragraphs>343</Paragraphs>
  <Slides>38</Slides>
  <Notes>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38</vt:i4>
      </vt:variant>
    </vt:vector>
  </HeadingPairs>
  <TitlesOfParts>
    <vt:vector size="44" baseType="lpstr">
      <vt:lpstr>ＭＳ Ｐゴシック</vt:lpstr>
      <vt:lpstr>Arial</vt:lpstr>
      <vt:lpstr>Calibri</vt:lpstr>
      <vt:lpstr>Century Gothic</vt:lpstr>
      <vt:lpstr>Wingdings</vt:lpstr>
      <vt:lpstr>Thème Office</vt:lpstr>
      <vt:lpstr>Module 626-1 Urbanisation des SI</vt:lpstr>
      <vt:lpstr>La cartographie de la couche métier</vt:lpstr>
      <vt:lpstr>La cartographie de la couche métier</vt:lpstr>
      <vt:lpstr>La cartographie de la couche métier</vt:lpstr>
      <vt:lpstr>1. Le concept d'ACTEUR</vt:lpstr>
      <vt:lpstr>Plusieurs types d'acteur</vt:lpstr>
      <vt:lpstr>Présentation PowerPoint</vt:lpstr>
      <vt:lpstr>2. Cartographier les acteurs</vt:lpstr>
      <vt:lpstr>Présentation PowerPoint</vt:lpstr>
      <vt:lpstr>Présentation PowerPoint</vt:lpstr>
      <vt:lpstr>Présentation PowerPoint</vt:lpstr>
      <vt:lpstr>Présentation PowerPoint</vt:lpstr>
      <vt:lpstr>Présentation PowerPoint</vt:lpstr>
      <vt:lpstr>La cartographie de la couche métier</vt:lpstr>
      <vt:lpstr>Présentation PowerPoint</vt:lpstr>
      <vt:lpstr>Présentation PowerPoint</vt:lpstr>
      <vt:lpstr>Présentation PowerPoint</vt:lpstr>
      <vt:lpstr>La cartographie de la couche métier</vt:lpstr>
      <vt:lpstr>Présentation PowerPoint</vt:lpstr>
      <vt:lpstr>Normes OMG populaires</vt:lpstr>
      <vt:lpstr>BPMN pour quoi ?</vt:lpstr>
      <vt:lpstr>BPMN pour qui ?    </vt:lpstr>
      <vt:lpstr>Pourquoi utiliser BPMN ?</vt:lpstr>
      <vt:lpstr>BPMN et UML </vt:lpstr>
      <vt:lpstr>La cartographie de la couche métier</vt:lpstr>
      <vt:lpstr>Les 3 catégories de concepts BPMN </vt:lpstr>
      <vt:lpstr>Les 3 catégories de concepts BPMN </vt:lpstr>
      <vt:lpstr>Les 3 catégories de concepts BPMN </vt:lpstr>
      <vt:lpstr>Les 3 catégories de concepts BPMN </vt:lpstr>
      <vt:lpstr>Les marqueurs d'objet BPMN</vt:lpstr>
      <vt:lpstr>Les 3 niveaux de conformité </vt:lpstr>
      <vt:lpstr>La cartographie de la couche métier</vt:lpstr>
      <vt:lpstr>Présentation PowerPoint</vt:lpstr>
      <vt:lpstr>Présentation PowerPoint</vt:lpstr>
      <vt:lpstr>Décomposer les processus métier en sous-processus</vt:lpstr>
      <vt:lpstr>Diagramme de processus métier </vt:lpstr>
      <vt:lpstr>La cartographie des processus métiers </vt:lpstr>
      <vt:lpstr>626-1 fin couche métier – part 1 -</vt:lpstr>
    </vt:vector>
  </TitlesOfParts>
  <Company>Haute école de gestion de Genève // HES-SO Genève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Fähndrich Jenny (HES)</dc:creator>
  <cp:lastModifiedBy>Christine Aidonidis</cp:lastModifiedBy>
  <cp:revision>44</cp:revision>
  <dcterms:created xsi:type="dcterms:W3CDTF">2021-09-13T08:54:04Z</dcterms:created>
  <dcterms:modified xsi:type="dcterms:W3CDTF">2022-03-02T14:33:08Z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79649546</vt:i4>
  </property>
  <property fmtid="{D5CDD505-2E9C-101B-9397-08002B2CF9AE}" pid="3" name="_NewReviewCycle">
    <vt:lpwstr/>
  </property>
  <property fmtid="{D5CDD505-2E9C-101B-9397-08002B2CF9AE}" pid="4" name="_EmailSubject">
    <vt:lpwstr>Modèle PPT</vt:lpwstr>
  </property>
  <property fmtid="{D5CDD505-2E9C-101B-9397-08002B2CF9AE}" pid="5" name="_AuthorEmail">
    <vt:lpwstr>alexie.duarte-dasilva@hesge.ch</vt:lpwstr>
  </property>
  <property fmtid="{D5CDD505-2E9C-101B-9397-08002B2CF9AE}" pid="6" name="_AuthorEmailDisplayName">
    <vt:lpwstr>Duarte Da Silva Alexie (HES)</vt:lpwstr>
  </property>
</Properties>
</file>