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7"/>
  </p:notesMasterIdLst>
  <p:handoutMasterIdLst>
    <p:handoutMasterId r:id="rId88"/>
  </p:handoutMasterIdLst>
  <p:sldIdLst>
    <p:sldId id="265" r:id="rId2"/>
    <p:sldId id="304" r:id="rId3"/>
    <p:sldId id="267" r:id="rId4"/>
    <p:sldId id="268" r:id="rId5"/>
    <p:sldId id="305" r:id="rId6"/>
    <p:sldId id="306" r:id="rId7"/>
    <p:sldId id="272" r:id="rId8"/>
    <p:sldId id="273" r:id="rId9"/>
    <p:sldId id="310" r:id="rId10"/>
    <p:sldId id="275" r:id="rId11"/>
    <p:sldId id="276" r:id="rId12"/>
    <p:sldId id="277" r:id="rId13"/>
    <p:sldId id="278" r:id="rId14"/>
    <p:sldId id="279" r:id="rId15"/>
    <p:sldId id="280" r:id="rId16"/>
    <p:sldId id="281" r:id="rId17"/>
    <p:sldId id="282" r:id="rId18"/>
    <p:sldId id="283" r:id="rId19"/>
    <p:sldId id="284" r:id="rId20"/>
    <p:sldId id="311" r:id="rId21"/>
    <p:sldId id="285" r:id="rId22"/>
    <p:sldId id="286" r:id="rId23"/>
    <p:sldId id="287" r:id="rId24"/>
    <p:sldId id="288" r:id="rId25"/>
    <p:sldId id="296" r:id="rId26"/>
    <p:sldId id="297" r:id="rId27"/>
    <p:sldId id="298" r:id="rId28"/>
    <p:sldId id="299" r:id="rId29"/>
    <p:sldId id="300" r:id="rId30"/>
    <p:sldId id="301" r:id="rId31"/>
    <p:sldId id="302" r:id="rId32"/>
    <p:sldId id="337" r:id="rId33"/>
    <p:sldId id="312" r:id="rId34"/>
    <p:sldId id="313" r:id="rId35"/>
    <p:sldId id="314" r:id="rId36"/>
    <p:sldId id="315" r:id="rId37"/>
    <p:sldId id="316" r:id="rId38"/>
    <p:sldId id="317" r:id="rId39"/>
    <p:sldId id="318" r:id="rId40"/>
    <p:sldId id="338" r:id="rId41"/>
    <p:sldId id="320" r:id="rId42"/>
    <p:sldId id="321" r:id="rId43"/>
    <p:sldId id="322" r:id="rId44"/>
    <p:sldId id="323" r:id="rId45"/>
    <p:sldId id="324" r:id="rId46"/>
    <p:sldId id="325" r:id="rId47"/>
    <p:sldId id="326" r:id="rId48"/>
    <p:sldId id="327" r:id="rId49"/>
    <p:sldId id="328" r:id="rId50"/>
    <p:sldId id="329" r:id="rId51"/>
    <p:sldId id="330" r:id="rId52"/>
    <p:sldId id="331" r:id="rId53"/>
    <p:sldId id="332" r:id="rId54"/>
    <p:sldId id="333" r:id="rId55"/>
    <p:sldId id="334" r:id="rId56"/>
    <p:sldId id="335" r:id="rId57"/>
    <p:sldId id="336" r:id="rId58"/>
    <p:sldId id="339" r:id="rId59"/>
    <p:sldId id="360" r:id="rId60"/>
    <p:sldId id="361" r:id="rId61"/>
    <p:sldId id="340" r:id="rId62"/>
    <p:sldId id="341" r:id="rId63"/>
    <p:sldId id="342" r:id="rId64"/>
    <p:sldId id="363" r:id="rId65"/>
    <p:sldId id="364" r:id="rId66"/>
    <p:sldId id="365" r:id="rId67"/>
    <p:sldId id="366" r:id="rId68"/>
    <p:sldId id="367" r:id="rId69"/>
    <p:sldId id="368" r:id="rId70"/>
    <p:sldId id="369" r:id="rId71"/>
    <p:sldId id="370" r:id="rId72"/>
    <p:sldId id="371" r:id="rId73"/>
    <p:sldId id="359" r:id="rId74"/>
    <p:sldId id="373" r:id="rId75"/>
    <p:sldId id="374" r:id="rId76"/>
    <p:sldId id="350" r:id="rId77"/>
    <p:sldId id="351" r:id="rId78"/>
    <p:sldId id="352" r:id="rId79"/>
    <p:sldId id="353" r:id="rId80"/>
    <p:sldId id="372" r:id="rId81"/>
    <p:sldId id="375" r:id="rId82"/>
    <p:sldId id="376" r:id="rId83"/>
    <p:sldId id="377" r:id="rId84"/>
    <p:sldId id="378" r:id="rId85"/>
    <p:sldId id="379" r:id="rId8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3E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33" d="100"/>
          <a:sy n="33" d="100"/>
        </p:scale>
        <p:origin x="1912" y="824"/>
      </p:cViewPr>
      <p:guideLst/>
    </p:cSldViewPr>
  </p:slideViewPr>
  <p:notesTextViewPr>
    <p:cViewPr>
      <p:scale>
        <a:sx n="1" d="1"/>
        <a:sy n="1" d="1"/>
      </p:scale>
      <p:origin x="0" y="0"/>
    </p:cViewPr>
  </p:notesTextViewPr>
  <p:notesViewPr>
    <p:cSldViewPr snapToGrid="0">
      <p:cViewPr varScale="1">
        <p:scale>
          <a:sx n="85" d="100"/>
          <a:sy n="85" d="100"/>
        </p:scale>
        <p:origin x="3804"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handoutMaster" Target="handoutMasters/handout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1BDE69B-A1BC-4BFF-B701-FE6F9142D24F}" type="datetimeFigureOut">
              <a:rPr lang="fr-CH" smtClean="0"/>
              <a:t>24.03.2022</a:t>
            </a:fld>
            <a:endParaRPr lang="fr-CH"/>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79FA9B-0BD2-43D7-B8FF-946830A08B4B}" type="slidenum">
              <a:rPr lang="fr-CH" smtClean="0"/>
              <a:t>‹N°›</a:t>
            </a:fld>
            <a:endParaRPr lang="fr-CH"/>
          </a:p>
        </p:txBody>
      </p:sp>
    </p:spTree>
    <p:extLst>
      <p:ext uri="{BB962C8B-B14F-4D97-AF65-F5344CB8AC3E}">
        <p14:creationId xmlns:p14="http://schemas.microsoft.com/office/powerpoint/2010/main" val="13304003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74DD63-6E40-40CA-8159-38606C95545E}" type="datetimeFigureOut">
              <a:rPr lang="fr-CH" smtClean="0"/>
              <a:t>24.03.2022</a:t>
            </a:fld>
            <a:endParaRPr lang="fr-CH"/>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H"/>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DF7398-23D0-4D20-89B8-E2AA06F92E47}" type="slidenum">
              <a:rPr lang="fr-CH" smtClean="0"/>
              <a:t>‹N°›</a:t>
            </a:fld>
            <a:endParaRPr lang="fr-CH"/>
          </a:p>
        </p:txBody>
      </p:sp>
    </p:spTree>
    <p:extLst>
      <p:ext uri="{BB962C8B-B14F-4D97-AF65-F5344CB8AC3E}">
        <p14:creationId xmlns:p14="http://schemas.microsoft.com/office/powerpoint/2010/main" val="316466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omg.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Espace réservé de l'image des diapositives 1"/>
          <p:cNvSpPr>
            <a:spLocks noGrp="1" noRot="1" noChangeAspect="1" noTextEdit="1"/>
          </p:cNvSpPr>
          <p:nvPr>
            <p:ph type="sldImg"/>
          </p:nvPr>
        </p:nvSpPr>
        <p:spPr>
          <a:ln/>
        </p:spPr>
      </p:sp>
      <p:sp>
        <p:nvSpPr>
          <p:cNvPr id="25603" name="Espace réservé des commentaires 2"/>
          <p:cNvSpPr>
            <a:spLocks noGrp="1"/>
          </p:cNvSpPr>
          <p:nvPr>
            <p:ph type="body" idx="1"/>
          </p:nvPr>
        </p:nvSpPr>
        <p:spPr>
          <a:noFill/>
        </p:spPr>
        <p:txBody>
          <a:bodyPr/>
          <a:lstStyle/>
          <a:p>
            <a:r>
              <a:rPr lang="fr-CH" altLang="fr-FR" smtClean="0">
                <a:latin typeface="Arial" panose="020B0604020202020204" pitchFamily="34" charset="0"/>
                <a:ea typeface="ＭＳ Ｐゴシック" panose="020B0600070205080204" pitchFamily="34" charset="-128"/>
              </a:rPr>
              <a:t>BPM : Business Process Management : Gestion des processus métiers </a:t>
            </a:r>
          </a:p>
        </p:txBody>
      </p:sp>
      <p:sp>
        <p:nvSpPr>
          <p:cNvPr id="25604" name="Espace réservé du numéro de diapositive 3"/>
          <p:cNvSpPr>
            <a:spLocks noGrp="1"/>
          </p:cNvSpPr>
          <p:nvPr>
            <p:ph type="sldNum" sz="quarter" idx="5"/>
          </p:nvPr>
        </p:nvSpPr>
        <p:spPr>
          <a:noFill/>
        </p:spPr>
        <p:txBody>
          <a:bodyPr/>
          <a:lstStyle>
            <a:lvl1pPr defTabSz="954088">
              <a:defRPr>
                <a:solidFill>
                  <a:schemeClr val="tx1"/>
                </a:solidFill>
                <a:latin typeface="Arial" panose="020B0604020202020204" pitchFamily="34" charset="0"/>
                <a:ea typeface="ＭＳ Ｐゴシック" panose="020B0600070205080204" pitchFamily="34" charset="-128"/>
              </a:defRPr>
            </a:lvl1pPr>
            <a:lvl2pPr marL="741363" indent="-284163" defTabSz="954088">
              <a:defRPr>
                <a:solidFill>
                  <a:schemeClr val="tx1"/>
                </a:solidFill>
                <a:latin typeface="Arial" panose="020B0604020202020204" pitchFamily="34" charset="0"/>
                <a:ea typeface="ＭＳ Ｐゴシック" panose="020B0600070205080204" pitchFamily="34" charset="-128"/>
              </a:defRPr>
            </a:lvl2pPr>
            <a:lvl3pPr marL="1141413" indent="-227013" defTabSz="954088">
              <a:defRPr>
                <a:solidFill>
                  <a:schemeClr val="tx1"/>
                </a:solidFill>
                <a:latin typeface="Arial" panose="020B0604020202020204" pitchFamily="34" charset="0"/>
                <a:ea typeface="ＭＳ Ｐゴシック" panose="020B0600070205080204" pitchFamily="34" charset="-128"/>
              </a:defRPr>
            </a:lvl3pPr>
            <a:lvl4pPr marL="1597025" indent="-227013" defTabSz="954088">
              <a:defRPr>
                <a:solidFill>
                  <a:schemeClr val="tx1"/>
                </a:solidFill>
                <a:latin typeface="Arial" panose="020B0604020202020204" pitchFamily="34" charset="0"/>
                <a:ea typeface="ＭＳ Ｐゴシック" panose="020B0600070205080204" pitchFamily="34" charset="-128"/>
              </a:defRPr>
            </a:lvl4pPr>
            <a:lvl5pPr marL="2054225" indent="-227013" defTabSz="954088">
              <a:defRPr>
                <a:solidFill>
                  <a:schemeClr val="tx1"/>
                </a:solidFill>
                <a:latin typeface="Arial" panose="020B0604020202020204" pitchFamily="34" charset="0"/>
                <a:ea typeface="ＭＳ Ｐゴシック" panose="020B0600070205080204" pitchFamily="34" charset="-128"/>
              </a:defRPr>
            </a:lvl5pPr>
            <a:lvl6pPr marL="2511425" indent="-227013"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68625" indent="-227013"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5825" indent="-227013"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3025" indent="-227013"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755766B-3F69-41BB-B8A8-077EF914EE05}" type="slidenum">
              <a:rPr lang="fr-FR" altLang="en-US" smtClean="0"/>
              <a:pPr/>
              <a:t>19</a:t>
            </a:fld>
            <a:endParaRPr lang="fr-FR" altLang="en-US" smtClean="0"/>
          </a:p>
        </p:txBody>
      </p:sp>
    </p:spTree>
    <p:extLst>
      <p:ext uri="{BB962C8B-B14F-4D97-AF65-F5344CB8AC3E}">
        <p14:creationId xmlns:p14="http://schemas.microsoft.com/office/powerpoint/2010/main" val="2055036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Espace réservé de l'image des diapositives 1"/>
          <p:cNvSpPr>
            <a:spLocks noGrp="1" noRot="1" noChangeAspect="1" noTextEdit="1"/>
          </p:cNvSpPr>
          <p:nvPr>
            <p:ph type="sldImg"/>
          </p:nvPr>
        </p:nvSpPr>
        <p:spPr>
          <a:ln/>
        </p:spPr>
      </p:sp>
      <p:sp>
        <p:nvSpPr>
          <p:cNvPr id="67587" name="Espace réservé des notes 2"/>
          <p:cNvSpPr>
            <a:spLocks noGrp="1"/>
          </p:cNvSpPr>
          <p:nvPr>
            <p:ph type="body" idx="1"/>
          </p:nvPr>
        </p:nvSpPr>
        <p:spPr>
          <a:noFill/>
        </p:spPr>
        <p:txBody>
          <a:bodyPr/>
          <a:lstStyle/>
          <a:p>
            <a:r>
              <a:rPr lang="fr-CH" altLang="fr-FR" smtClean="0">
                <a:latin typeface="Arial" panose="020B0604020202020204" pitchFamily="34" charset="0"/>
                <a:ea typeface="ＭＳ Ｐゴシック" panose="020B0600070205080204" pitchFamily="34" charset="-128"/>
              </a:rPr>
              <a:t>L'objet</a:t>
            </a:r>
            <a:r>
              <a:rPr lang="fr-CH" altLang="fr-FR" b="1" smtClean="0">
                <a:latin typeface="Arial" panose="020B0604020202020204" pitchFamily="34" charset="0"/>
                <a:ea typeface="ＭＳ Ｐゴシック" panose="020B0600070205080204" pitchFamily="34" charset="-128"/>
              </a:rPr>
              <a:t> flux </a:t>
            </a:r>
            <a:r>
              <a:rPr lang="fr-CH" altLang="fr-FR" smtClean="0">
                <a:latin typeface="Arial" panose="020B0604020202020204" pitchFamily="34" charset="0"/>
                <a:ea typeface="ＭＳ Ｐゴシック" panose="020B0600070205080204" pitchFamily="34" charset="-128"/>
              </a:rPr>
              <a:t>de MEGA est un flux de message</a:t>
            </a:r>
          </a:p>
        </p:txBody>
      </p:sp>
      <p:sp>
        <p:nvSpPr>
          <p:cNvPr id="67588" name="Espace réservé du numéro de diapositive 3"/>
          <p:cNvSpPr>
            <a:spLocks noGrp="1"/>
          </p:cNvSpPr>
          <p:nvPr>
            <p:ph type="sldNum" sz="quarter" idx="5"/>
          </p:nvPr>
        </p:nvSpPr>
        <p:spPr>
          <a:noFill/>
        </p:spPr>
        <p:txBody>
          <a:bodyPr/>
          <a:lstStyle>
            <a:lvl1pPr defTabSz="954088">
              <a:defRPr>
                <a:solidFill>
                  <a:schemeClr val="tx1"/>
                </a:solidFill>
                <a:latin typeface="Arial" panose="020B0604020202020204" pitchFamily="34" charset="0"/>
                <a:ea typeface="ＭＳ Ｐゴシック" panose="020B0600070205080204" pitchFamily="34" charset="-128"/>
              </a:defRPr>
            </a:lvl1pPr>
            <a:lvl2pPr marL="742950" indent="-285750" defTabSz="954088">
              <a:defRPr>
                <a:solidFill>
                  <a:schemeClr val="tx1"/>
                </a:solidFill>
                <a:latin typeface="Arial" panose="020B0604020202020204" pitchFamily="34" charset="0"/>
                <a:ea typeface="ＭＳ Ｐゴシック" panose="020B0600070205080204" pitchFamily="34" charset="-128"/>
              </a:defRPr>
            </a:lvl2pPr>
            <a:lvl3pPr marL="1143000" indent="-228600" defTabSz="954088">
              <a:defRPr>
                <a:solidFill>
                  <a:schemeClr val="tx1"/>
                </a:solidFill>
                <a:latin typeface="Arial" panose="020B0604020202020204" pitchFamily="34" charset="0"/>
                <a:ea typeface="ＭＳ Ｐゴシック" panose="020B0600070205080204" pitchFamily="34" charset="-128"/>
              </a:defRPr>
            </a:lvl3pPr>
            <a:lvl4pPr marL="1600200" indent="-228600" defTabSz="954088">
              <a:defRPr>
                <a:solidFill>
                  <a:schemeClr val="tx1"/>
                </a:solidFill>
                <a:latin typeface="Arial" panose="020B0604020202020204" pitchFamily="34" charset="0"/>
                <a:ea typeface="ＭＳ Ｐゴシック" panose="020B0600070205080204" pitchFamily="34" charset="-128"/>
              </a:defRPr>
            </a:lvl4pPr>
            <a:lvl5pPr marL="2057400" indent="-228600" defTabSz="954088">
              <a:defRPr>
                <a:solidFill>
                  <a:schemeClr val="tx1"/>
                </a:solidFill>
                <a:latin typeface="Arial" panose="020B0604020202020204" pitchFamily="34" charset="0"/>
                <a:ea typeface="ＭＳ Ｐゴシック" panose="020B0600070205080204" pitchFamily="34" charset="-128"/>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736AD7E-9A3F-4B1F-B4D5-99CEDF82F8A4}" type="slidenum">
              <a:rPr lang="fr-FR" altLang="en-US" smtClean="0"/>
              <a:pPr/>
              <a:t>51</a:t>
            </a:fld>
            <a:endParaRPr lang="fr-FR" altLang="en-US" smtClean="0"/>
          </a:p>
        </p:txBody>
      </p:sp>
    </p:spTree>
    <p:extLst>
      <p:ext uri="{BB962C8B-B14F-4D97-AF65-F5344CB8AC3E}">
        <p14:creationId xmlns:p14="http://schemas.microsoft.com/office/powerpoint/2010/main" val="25627473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Espace réservé de l'image des diapositives 1"/>
          <p:cNvSpPr>
            <a:spLocks noGrp="1" noRot="1" noChangeAspect="1" noTextEdit="1"/>
          </p:cNvSpPr>
          <p:nvPr>
            <p:ph type="sldImg"/>
          </p:nvPr>
        </p:nvSpPr>
        <p:spPr>
          <a:ln/>
        </p:spPr>
      </p:sp>
      <p:sp>
        <p:nvSpPr>
          <p:cNvPr id="76803" name="Espace réservé des notes 2"/>
          <p:cNvSpPr>
            <a:spLocks noGrp="1"/>
          </p:cNvSpPr>
          <p:nvPr>
            <p:ph type="body" idx="1"/>
          </p:nvPr>
        </p:nvSpPr>
        <p:spPr>
          <a:noFill/>
        </p:spPr>
        <p:txBody>
          <a:bodyPr/>
          <a:lstStyle/>
          <a:p>
            <a:r>
              <a:rPr lang="fr-CH" altLang="fr-FR" smtClean="0">
                <a:latin typeface="Arial" panose="020B0604020202020204" pitchFamily="34" charset="0"/>
                <a:ea typeface="ＭＳ Ｐゴシック" panose="020B0600070205080204" pitchFamily="34" charset="-128"/>
              </a:rPr>
              <a:t>Passerelle BPMN = Branchement dans Méga</a:t>
            </a:r>
          </a:p>
        </p:txBody>
      </p:sp>
      <p:sp>
        <p:nvSpPr>
          <p:cNvPr id="76804" name="Espace réservé du numéro de diapositive 3"/>
          <p:cNvSpPr>
            <a:spLocks noGrp="1"/>
          </p:cNvSpPr>
          <p:nvPr>
            <p:ph type="sldNum" sz="quarter" idx="5"/>
          </p:nvPr>
        </p:nvSpPr>
        <p:spPr>
          <a:noFill/>
        </p:spPr>
        <p:txBody>
          <a:bodyPr/>
          <a:lstStyle>
            <a:lvl1pPr defTabSz="954088">
              <a:defRPr>
                <a:solidFill>
                  <a:schemeClr val="tx1"/>
                </a:solidFill>
                <a:latin typeface="Arial" panose="020B0604020202020204" pitchFamily="34" charset="0"/>
                <a:ea typeface="ＭＳ Ｐゴシック" panose="020B0600070205080204" pitchFamily="34" charset="-128"/>
              </a:defRPr>
            </a:lvl1pPr>
            <a:lvl2pPr marL="742950" indent="-285750" defTabSz="954088">
              <a:defRPr>
                <a:solidFill>
                  <a:schemeClr val="tx1"/>
                </a:solidFill>
                <a:latin typeface="Arial" panose="020B0604020202020204" pitchFamily="34" charset="0"/>
                <a:ea typeface="ＭＳ Ｐゴシック" panose="020B0600070205080204" pitchFamily="34" charset="-128"/>
              </a:defRPr>
            </a:lvl2pPr>
            <a:lvl3pPr marL="1143000" indent="-228600" defTabSz="954088">
              <a:defRPr>
                <a:solidFill>
                  <a:schemeClr val="tx1"/>
                </a:solidFill>
                <a:latin typeface="Arial" panose="020B0604020202020204" pitchFamily="34" charset="0"/>
                <a:ea typeface="ＭＳ Ｐゴシック" panose="020B0600070205080204" pitchFamily="34" charset="-128"/>
              </a:defRPr>
            </a:lvl3pPr>
            <a:lvl4pPr marL="1600200" indent="-228600" defTabSz="954088">
              <a:defRPr>
                <a:solidFill>
                  <a:schemeClr val="tx1"/>
                </a:solidFill>
                <a:latin typeface="Arial" panose="020B0604020202020204" pitchFamily="34" charset="0"/>
                <a:ea typeface="ＭＳ Ｐゴシック" panose="020B0600070205080204" pitchFamily="34" charset="-128"/>
              </a:defRPr>
            </a:lvl4pPr>
            <a:lvl5pPr marL="2057400" indent="-228600" defTabSz="954088">
              <a:defRPr>
                <a:solidFill>
                  <a:schemeClr val="tx1"/>
                </a:solidFill>
                <a:latin typeface="Arial" panose="020B0604020202020204" pitchFamily="34" charset="0"/>
                <a:ea typeface="ＭＳ Ｐゴシック" panose="020B0600070205080204" pitchFamily="34" charset="-128"/>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4C3F98E-B287-4B4A-9569-E0E8F332B0A9}" type="slidenum">
              <a:rPr lang="fr-FR" altLang="en-US" smtClean="0"/>
              <a:pPr/>
              <a:t>61</a:t>
            </a:fld>
            <a:endParaRPr lang="fr-FR" altLang="en-US" smtClean="0"/>
          </a:p>
        </p:txBody>
      </p:sp>
    </p:spTree>
    <p:extLst>
      <p:ext uri="{BB962C8B-B14F-4D97-AF65-F5344CB8AC3E}">
        <p14:creationId xmlns:p14="http://schemas.microsoft.com/office/powerpoint/2010/main" val="3222618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Espace réservé de l'image des diapositives 1"/>
          <p:cNvSpPr>
            <a:spLocks noGrp="1" noRot="1" noChangeAspect="1" noTextEdit="1"/>
          </p:cNvSpPr>
          <p:nvPr>
            <p:ph type="sldImg"/>
          </p:nvPr>
        </p:nvSpPr>
        <p:spPr>
          <a:ln/>
        </p:spPr>
      </p:sp>
      <p:sp>
        <p:nvSpPr>
          <p:cNvPr id="78851" name="Espace réservé des notes 2"/>
          <p:cNvSpPr>
            <a:spLocks noGrp="1"/>
          </p:cNvSpPr>
          <p:nvPr>
            <p:ph type="body" idx="1"/>
          </p:nvPr>
        </p:nvSpPr>
        <p:spPr>
          <a:noFill/>
        </p:spPr>
        <p:txBody>
          <a:bodyPr/>
          <a:lstStyle/>
          <a:p>
            <a:r>
              <a:rPr lang="fr-CH" altLang="fr-FR" smtClean="0">
                <a:latin typeface="Arial" panose="020B0604020202020204" pitchFamily="34" charset="0"/>
                <a:ea typeface="ＭＳ Ｐゴシック" panose="020B0600070205080204" pitchFamily="34" charset="-128"/>
              </a:rPr>
              <a:t>Passerelle BPMN = Branchement dans Méga</a:t>
            </a:r>
          </a:p>
        </p:txBody>
      </p:sp>
      <p:sp>
        <p:nvSpPr>
          <p:cNvPr id="78852" name="Espace réservé du numéro de diapositive 3"/>
          <p:cNvSpPr>
            <a:spLocks noGrp="1"/>
          </p:cNvSpPr>
          <p:nvPr>
            <p:ph type="sldNum" sz="quarter" idx="5"/>
          </p:nvPr>
        </p:nvSpPr>
        <p:spPr>
          <a:noFill/>
        </p:spPr>
        <p:txBody>
          <a:bodyPr/>
          <a:lstStyle>
            <a:lvl1pPr defTabSz="954088">
              <a:defRPr>
                <a:solidFill>
                  <a:schemeClr val="tx1"/>
                </a:solidFill>
                <a:latin typeface="Arial" panose="020B0604020202020204" pitchFamily="34" charset="0"/>
                <a:ea typeface="ＭＳ Ｐゴシック" panose="020B0600070205080204" pitchFamily="34" charset="-128"/>
              </a:defRPr>
            </a:lvl1pPr>
            <a:lvl2pPr marL="742950" indent="-285750" defTabSz="954088">
              <a:defRPr>
                <a:solidFill>
                  <a:schemeClr val="tx1"/>
                </a:solidFill>
                <a:latin typeface="Arial" panose="020B0604020202020204" pitchFamily="34" charset="0"/>
                <a:ea typeface="ＭＳ Ｐゴシック" panose="020B0600070205080204" pitchFamily="34" charset="-128"/>
              </a:defRPr>
            </a:lvl2pPr>
            <a:lvl3pPr marL="1143000" indent="-228600" defTabSz="954088">
              <a:defRPr>
                <a:solidFill>
                  <a:schemeClr val="tx1"/>
                </a:solidFill>
                <a:latin typeface="Arial" panose="020B0604020202020204" pitchFamily="34" charset="0"/>
                <a:ea typeface="ＭＳ Ｐゴシック" panose="020B0600070205080204" pitchFamily="34" charset="-128"/>
              </a:defRPr>
            </a:lvl3pPr>
            <a:lvl4pPr marL="1600200" indent="-228600" defTabSz="954088">
              <a:defRPr>
                <a:solidFill>
                  <a:schemeClr val="tx1"/>
                </a:solidFill>
                <a:latin typeface="Arial" panose="020B0604020202020204" pitchFamily="34" charset="0"/>
                <a:ea typeface="ＭＳ Ｐゴシック" panose="020B0600070205080204" pitchFamily="34" charset="-128"/>
              </a:defRPr>
            </a:lvl4pPr>
            <a:lvl5pPr marL="2057400" indent="-228600" defTabSz="954088">
              <a:defRPr>
                <a:solidFill>
                  <a:schemeClr val="tx1"/>
                </a:solidFill>
                <a:latin typeface="Arial" panose="020B0604020202020204" pitchFamily="34" charset="0"/>
                <a:ea typeface="ＭＳ Ｐゴシック" panose="020B0600070205080204" pitchFamily="34" charset="-128"/>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70F8118-281E-4175-9993-E4755D5E7743}" type="slidenum">
              <a:rPr lang="fr-FR" altLang="en-US" smtClean="0"/>
              <a:pPr/>
              <a:t>62</a:t>
            </a:fld>
            <a:endParaRPr lang="fr-FR" altLang="en-US" smtClean="0"/>
          </a:p>
        </p:txBody>
      </p:sp>
    </p:spTree>
    <p:extLst>
      <p:ext uri="{BB962C8B-B14F-4D97-AF65-F5344CB8AC3E}">
        <p14:creationId xmlns:p14="http://schemas.microsoft.com/office/powerpoint/2010/main" val="32705822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Espace réservé de l'image des diapositives 1"/>
          <p:cNvSpPr>
            <a:spLocks noGrp="1" noRot="1" noChangeAspect="1" noTextEdit="1"/>
          </p:cNvSpPr>
          <p:nvPr>
            <p:ph type="sldImg"/>
          </p:nvPr>
        </p:nvSpPr>
        <p:spPr>
          <a:ln/>
        </p:spPr>
      </p:sp>
      <p:sp>
        <p:nvSpPr>
          <p:cNvPr id="83971" name="Espace réservé des notes 2"/>
          <p:cNvSpPr>
            <a:spLocks noGrp="1"/>
          </p:cNvSpPr>
          <p:nvPr>
            <p:ph type="body" idx="1"/>
          </p:nvPr>
        </p:nvSpPr>
        <p:spPr>
          <a:noFill/>
        </p:spPr>
        <p:txBody>
          <a:bodyPr/>
          <a:lstStyle/>
          <a:p>
            <a:endParaRPr lang="fr-CH" altLang="fr-FR" smtClean="0">
              <a:latin typeface="Arial" panose="020B0604020202020204" pitchFamily="34" charset="0"/>
              <a:ea typeface="ＭＳ Ｐゴシック" panose="020B0600070205080204" pitchFamily="34" charset="-128"/>
            </a:endParaRPr>
          </a:p>
        </p:txBody>
      </p:sp>
      <p:sp>
        <p:nvSpPr>
          <p:cNvPr id="83972" name="Espace réservé du numéro de diapositive 3"/>
          <p:cNvSpPr>
            <a:spLocks noGrp="1"/>
          </p:cNvSpPr>
          <p:nvPr>
            <p:ph type="sldNum" sz="quarter" idx="5"/>
          </p:nvPr>
        </p:nvSpPr>
        <p:spPr>
          <a:noFill/>
        </p:spPr>
        <p:txBody>
          <a:bodyPr/>
          <a:lstStyle>
            <a:lvl1pPr defTabSz="954088">
              <a:defRPr>
                <a:solidFill>
                  <a:schemeClr val="tx1"/>
                </a:solidFill>
                <a:latin typeface="Arial" panose="020B0604020202020204" pitchFamily="34" charset="0"/>
                <a:ea typeface="ＭＳ Ｐゴシック" panose="020B0600070205080204" pitchFamily="34" charset="-128"/>
              </a:defRPr>
            </a:lvl1pPr>
            <a:lvl2pPr marL="742950" indent="-285750" defTabSz="954088">
              <a:defRPr>
                <a:solidFill>
                  <a:schemeClr val="tx1"/>
                </a:solidFill>
                <a:latin typeface="Arial" panose="020B0604020202020204" pitchFamily="34" charset="0"/>
                <a:ea typeface="ＭＳ Ｐゴシック" panose="020B0600070205080204" pitchFamily="34" charset="-128"/>
              </a:defRPr>
            </a:lvl2pPr>
            <a:lvl3pPr marL="1143000" indent="-228600" defTabSz="954088">
              <a:defRPr>
                <a:solidFill>
                  <a:schemeClr val="tx1"/>
                </a:solidFill>
                <a:latin typeface="Arial" panose="020B0604020202020204" pitchFamily="34" charset="0"/>
                <a:ea typeface="ＭＳ Ｐゴシック" panose="020B0600070205080204" pitchFamily="34" charset="-128"/>
              </a:defRPr>
            </a:lvl3pPr>
            <a:lvl4pPr marL="1600200" indent="-228600" defTabSz="954088">
              <a:defRPr>
                <a:solidFill>
                  <a:schemeClr val="tx1"/>
                </a:solidFill>
                <a:latin typeface="Arial" panose="020B0604020202020204" pitchFamily="34" charset="0"/>
                <a:ea typeface="ＭＳ Ｐゴシック" panose="020B0600070205080204" pitchFamily="34" charset="-128"/>
              </a:defRPr>
            </a:lvl4pPr>
            <a:lvl5pPr marL="2057400" indent="-228600" defTabSz="954088">
              <a:defRPr>
                <a:solidFill>
                  <a:schemeClr val="tx1"/>
                </a:solidFill>
                <a:latin typeface="Arial" panose="020B0604020202020204" pitchFamily="34" charset="0"/>
                <a:ea typeface="ＭＳ Ｐゴシック" panose="020B0600070205080204" pitchFamily="34" charset="-128"/>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DFD18B6-26A8-4873-A1DC-12ADFF9387CA}" type="slidenum">
              <a:rPr lang="fr-FR" altLang="en-US" smtClean="0"/>
              <a:pPr/>
              <a:t>67</a:t>
            </a:fld>
            <a:endParaRPr lang="fr-FR" altLang="en-US" smtClean="0"/>
          </a:p>
        </p:txBody>
      </p:sp>
    </p:spTree>
    <p:extLst>
      <p:ext uri="{BB962C8B-B14F-4D97-AF65-F5344CB8AC3E}">
        <p14:creationId xmlns:p14="http://schemas.microsoft.com/office/powerpoint/2010/main" val="27878954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Espace réservé de l'image des diapositives 1"/>
          <p:cNvSpPr>
            <a:spLocks noGrp="1" noRot="1" noChangeAspect="1" noTextEdit="1"/>
          </p:cNvSpPr>
          <p:nvPr>
            <p:ph type="sldImg"/>
          </p:nvPr>
        </p:nvSpPr>
        <p:spPr>
          <a:ln/>
        </p:spPr>
      </p:sp>
      <p:sp>
        <p:nvSpPr>
          <p:cNvPr id="87043" name="Espace réservé des notes 2"/>
          <p:cNvSpPr>
            <a:spLocks noGrp="1"/>
          </p:cNvSpPr>
          <p:nvPr>
            <p:ph type="body" idx="1"/>
          </p:nvPr>
        </p:nvSpPr>
        <p:spPr>
          <a:noFill/>
        </p:spPr>
        <p:txBody>
          <a:bodyPr/>
          <a:lstStyle/>
          <a:p>
            <a:endParaRPr lang="fr-CH" altLang="fr-FR" smtClean="0">
              <a:latin typeface="Arial" panose="020B0604020202020204" pitchFamily="34" charset="0"/>
              <a:ea typeface="ＭＳ Ｐゴシック" panose="020B0600070205080204" pitchFamily="34" charset="-128"/>
            </a:endParaRPr>
          </a:p>
        </p:txBody>
      </p:sp>
      <p:sp>
        <p:nvSpPr>
          <p:cNvPr id="87044" name="Espace réservé du numéro de diapositive 3"/>
          <p:cNvSpPr>
            <a:spLocks noGrp="1"/>
          </p:cNvSpPr>
          <p:nvPr>
            <p:ph type="sldNum" sz="quarter" idx="5"/>
          </p:nvPr>
        </p:nvSpPr>
        <p:spPr>
          <a:noFill/>
        </p:spPr>
        <p:txBody>
          <a:bodyPr/>
          <a:lstStyle>
            <a:lvl1pPr defTabSz="954088">
              <a:defRPr>
                <a:solidFill>
                  <a:schemeClr val="tx1"/>
                </a:solidFill>
                <a:latin typeface="Arial" panose="020B0604020202020204" pitchFamily="34" charset="0"/>
                <a:ea typeface="ＭＳ Ｐゴシック" panose="020B0600070205080204" pitchFamily="34" charset="-128"/>
              </a:defRPr>
            </a:lvl1pPr>
            <a:lvl2pPr marL="742950" indent="-285750" defTabSz="954088">
              <a:defRPr>
                <a:solidFill>
                  <a:schemeClr val="tx1"/>
                </a:solidFill>
                <a:latin typeface="Arial" panose="020B0604020202020204" pitchFamily="34" charset="0"/>
                <a:ea typeface="ＭＳ Ｐゴシック" panose="020B0600070205080204" pitchFamily="34" charset="-128"/>
              </a:defRPr>
            </a:lvl2pPr>
            <a:lvl3pPr marL="1143000" indent="-228600" defTabSz="954088">
              <a:defRPr>
                <a:solidFill>
                  <a:schemeClr val="tx1"/>
                </a:solidFill>
                <a:latin typeface="Arial" panose="020B0604020202020204" pitchFamily="34" charset="0"/>
                <a:ea typeface="ＭＳ Ｐゴシック" panose="020B0600070205080204" pitchFamily="34" charset="-128"/>
              </a:defRPr>
            </a:lvl3pPr>
            <a:lvl4pPr marL="1600200" indent="-228600" defTabSz="954088">
              <a:defRPr>
                <a:solidFill>
                  <a:schemeClr val="tx1"/>
                </a:solidFill>
                <a:latin typeface="Arial" panose="020B0604020202020204" pitchFamily="34" charset="0"/>
                <a:ea typeface="ＭＳ Ｐゴシック" panose="020B0600070205080204" pitchFamily="34" charset="-128"/>
              </a:defRPr>
            </a:lvl4pPr>
            <a:lvl5pPr marL="2057400" indent="-228600" defTabSz="954088">
              <a:defRPr>
                <a:solidFill>
                  <a:schemeClr val="tx1"/>
                </a:solidFill>
                <a:latin typeface="Arial" panose="020B0604020202020204" pitchFamily="34" charset="0"/>
                <a:ea typeface="ＭＳ Ｐゴシック" panose="020B0600070205080204" pitchFamily="34" charset="-128"/>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60A034E-98F5-42EB-AD2E-AC1DD7EBE1E2}" type="slidenum">
              <a:rPr lang="fr-FR" altLang="en-US" smtClean="0"/>
              <a:pPr/>
              <a:t>68</a:t>
            </a:fld>
            <a:endParaRPr lang="fr-FR" altLang="en-US" smtClean="0"/>
          </a:p>
        </p:txBody>
      </p:sp>
    </p:spTree>
    <p:extLst>
      <p:ext uri="{BB962C8B-B14F-4D97-AF65-F5344CB8AC3E}">
        <p14:creationId xmlns:p14="http://schemas.microsoft.com/office/powerpoint/2010/main" val="1840667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Espace réservé de l'image des diapositives 1"/>
          <p:cNvSpPr>
            <a:spLocks noGrp="1" noRot="1" noChangeAspect="1" noTextEdit="1"/>
          </p:cNvSpPr>
          <p:nvPr>
            <p:ph type="sldImg"/>
          </p:nvPr>
        </p:nvSpPr>
        <p:spPr>
          <a:ln/>
        </p:spPr>
      </p:sp>
      <p:sp>
        <p:nvSpPr>
          <p:cNvPr id="27651" name="Espace réservé des commentaires 2"/>
          <p:cNvSpPr>
            <a:spLocks noGrp="1"/>
          </p:cNvSpPr>
          <p:nvPr>
            <p:ph type="body" idx="1"/>
          </p:nvPr>
        </p:nvSpPr>
        <p:spPr>
          <a:noFill/>
        </p:spPr>
        <p:txBody>
          <a:bodyPr/>
          <a:lstStyle/>
          <a:p>
            <a:r>
              <a:rPr lang="fr-CH" altLang="fr-FR" smtClean="0">
                <a:latin typeface="Arial" panose="020B0604020202020204" pitchFamily="34" charset="0"/>
                <a:ea typeface="ＭＳ Ｐゴシック" panose="020B0600070205080204" pitchFamily="34" charset="-128"/>
              </a:rPr>
              <a:t>BPM : Business Process Management : Gestion des processus métiers </a:t>
            </a:r>
          </a:p>
        </p:txBody>
      </p:sp>
      <p:sp>
        <p:nvSpPr>
          <p:cNvPr id="27652" name="Espace réservé du numéro de diapositive 3"/>
          <p:cNvSpPr>
            <a:spLocks noGrp="1"/>
          </p:cNvSpPr>
          <p:nvPr>
            <p:ph type="sldNum" sz="quarter" idx="5"/>
          </p:nvPr>
        </p:nvSpPr>
        <p:spPr>
          <a:noFill/>
        </p:spPr>
        <p:txBody>
          <a:bodyPr/>
          <a:lstStyle>
            <a:lvl1pPr defTabSz="954088">
              <a:defRPr>
                <a:solidFill>
                  <a:schemeClr val="tx1"/>
                </a:solidFill>
                <a:latin typeface="Arial" panose="020B0604020202020204" pitchFamily="34" charset="0"/>
                <a:ea typeface="ＭＳ Ｐゴシック" panose="020B0600070205080204" pitchFamily="34" charset="-128"/>
              </a:defRPr>
            </a:lvl1pPr>
            <a:lvl2pPr marL="741363" indent="-284163" defTabSz="954088">
              <a:defRPr>
                <a:solidFill>
                  <a:schemeClr val="tx1"/>
                </a:solidFill>
                <a:latin typeface="Arial" panose="020B0604020202020204" pitchFamily="34" charset="0"/>
                <a:ea typeface="ＭＳ Ｐゴシック" panose="020B0600070205080204" pitchFamily="34" charset="-128"/>
              </a:defRPr>
            </a:lvl2pPr>
            <a:lvl3pPr marL="1141413" indent="-227013" defTabSz="954088">
              <a:defRPr>
                <a:solidFill>
                  <a:schemeClr val="tx1"/>
                </a:solidFill>
                <a:latin typeface="Arial" panose="020B0604020202020204" pitchFamily="34" charset="0"/>
                <a:ea typeface="ＭＳ Ｐゴシック" panose="020B0600070205080204" pitchFamily="34" charset="-128"/>
              </a:defRPr>
            </a:lvl3pPr>
            <a:lvl4pPr marL="1597025" indent="-227013" defTabSz="954088">
              <a:defRPr>
                <a:solidFill>
                  <a:schemeClr val="tx1"/>
                </a:solidFill>
                <a:latin typeface="Arial" panose="020B0604020202020204" pitchFamily="34" charset="0"/>
                <a:ea typeface="ＭＳ Ｐゴシック" panose="020B0600070205080204" pitchFamily="34" charset="-128"/>
              </a:defRPr>
            </a:lvl4pPr>
            <a:lvl5pPr marL="2054225" indent="-227013" defTabSz="954088">
              <a:defRPr>
                <a:solidFill>
                  <a:schemeClr val="tx1"/>
                </a:solidFill>
                <a:latin typeface="Arial" panose="020B0604020202020204" pitchFamily="34" charset="0"/>
                <a:ea typeface="ＭＳ Ｐゴシック" panose="020B0600070205080204" pitchFamily="34" charset="-128"/>
              </a:defRPr>
            </a:lvl5pPr>
            <a:lvl6pPr marL="2511425" indent="-227013"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68625" indent="-227013"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5825" indent="-227013"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3025" indent="-227013"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93494A0-F9F9-4296-AD22-5F71FD2A02AB}" type="slidenum">
              <a:rPr lang="fr-FR" altLang="en-US" smtClean="0"/>
              <a:pPr/>
              <a:t>21</a:t>
            </a:fld>
            <a:endParaRPr lang="fr-FR" altLang="en-US" smtClean="0"/>
          </a:p>
        </p:txBody>
      </p:sp>
    </p:spTree>
    <p:extLst>
      <p:ext uri="{BB962C8B-B14F-4D97-AF65-F5344CB8AC3E}">
        <p14:creationId xmlns:p14="http://schemas.microsoft.com/office/powerpoint/2010/main" val="3631519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Espace réservé de l'image des diapositives 1"/>
          <p:cNvSpPr>
            <a:spLocks noGrp="1" noRot="1" noChangeAspect="1" noTextEdit="1"/>
          </p:cNvSpPr>
          <p:nvPr>
            <p:ph type="sldImg"/>
          </p:nvPr>
        </p:nvSpPr>
        <p:spPr>
          <a:ln/>
        </p:spPr>
      </p:sp>
      <p:sp>
        <p:nvSpPr>
          <p:cNvPr id="30723" name="Espace réservé des notes 2"/>
          <p:cNvSpPr>
            <a:spLocks noGrp="1"/>
          </p:cNvSpPr>
          <p:nvPr>
            <p:ph type="body" idx="1"/>
          </p:nvPr>
        </p:nvSpPr>
        <p:spPr>
          <a:noFill/>
        </p:spPr>
        <p:txBody>
          <a:bodyPr/>
          <a:lstStyle/>
          <a:p>
            <a:r>
              <a:rPr lang="fr-CH" altLang="fr-FR" smtClean="0">
                <a:latin typeface="Arial" panose="020B0604020202020204" pitchFamily="34" charset="0"/>
                <a:ea typeface="ＭＳ Ｐゴシック" panose="020B0600070205080204" pitchFamily="34" charset="-128"/>
              </a:rPr>
              <a:t>De plus en plus d'organisations utilisent le BPMN et dans de plus en plus d'universités, le BPMN est enseigné en tant que matière. Voici les raisons:</a:t>
            </a:r>
          </a:p>
          <a:p>
            <a:r>
              <a:rPr lang="fr-CH" altLang="fr-FR" b="1" smtClean="0">
                <a:latin typeface="Arial" panose="020B0604020202020204" pitchFamily="34" charset="0"/>
                <a:ea typeface="ＭＳ Ｐゴシック" panose="020B0600070205080204" pitchFamily="34" charset="-128"/>
              </a:rPr>
              <a:t>Standard</a:t>
            </a:r>
            <a:endParaRPr lang="fr-CH" altLang="fr-FR" smtClean="0">
              <a:latin typeface="Arial" panose="020B0604020202020204" pitchFamily="34" charset="0"/>
              <a:ea typeface="ＭＳ Ｐゴシック" panose="020B0600070205080204" pitchFamily="34" charset="-128"/>
            </a:endParaRPr>
          </a:p>
          <a:p>
            <a:r>
              <a:rPr lang="fr-CH" altLang="fr-FR" smtClean="0">
                <a:latin typeface="Arial" panose="020B0604020202020204" pitchFamily="34" charset="0"/>
                <a:ea typeface="ＭＳ Ｐゴシック" panose="020B0600070205080204" pitchFamily="34" charset="-128"/>
              </a:rPr>
              <a:t>BPMN n'appartient pas à une certaine entreprise mais à une institution ( </a:t>
            </a:r>
            <a:r>
              <a:rPr lang="fr-CH" altLang="fr-FR" b="1" u="sng" smtClean="0">
                <a:latin typeface="Arial" panose="020B0604020202020204" pitchFamily="34" charset="0"/>
                <a:ea typeface="ＭＳ Ｐゴシック" panose="020B0600070205080204" pitchFamily="34" charset="-128"/>
                <a:hlinkClick r:id="rId3"/>
              </a:rPr>
              <a:t>OMG</a:t>
            </a:r>
            <a:r>
              <a:rPr lang="fr-CH" altLang="fr-FR" smtClean="0">
                <a:latin typeface="Arial" panose="020B0604020202020204" pitchFamily="34" charset="0"/>
                <a:ea typeface="ＭＳ Ｐゴシック" panose="020B0600070205080204" pitchFamily="34" charset="-128"/>
              </a:rPr>
              <a:t> ), qui est déjà établie par le biais d'autres normes mondiales, par exemple UML. La norme est prise en charge par de nombreux produits logiciels; vous êtes moins dépendant des produits d'un fournisseur particulier.</a:t>
            </a:r>
          </a:p>
          <a:p>
            <a:r>
              <a:rPr lang="fr-CH" altLang="fr-FR" b="1" smtClean="0">
                <a:latin typeface="Arial" panose="020B0604020202020204" pitchFamily="34" charset="0"/>
                <a:ea typeface="ＭＳ Ｐゴシック" panose="020B0600070205080204" pitchFamily="34" charset="-128"/>
              </a:rPr>
              <a:t>Simplicité</a:t>
            </a:r>
            <a:endParaRPr lang="fr-CH" altLang="fr-FR" smtClean="0">
              <a:latin typeface="Arial" panose="020B0604020202020204" pitchFamily="34" charset="0"/>
              <a:ea typeface="ＭＳ Ｐゴシック" panose="020B0600070205080204" pitchFamily="34" charset="-128"/>
            </a:endParaRPr>
          </a:p>
          <a:p>
            <a:r>
              <a:rPr lang="fr-CH" altLang="fr-FR" smtClean="0">
                <a:latin typeface="Arial" panose="020B0604020202020204" pitchFamily="34" charset="0"/>
                <a:ea typeface="ＭＳ Ｐゴシック" panose="020B0600070205080204" pitchFamily="34" charset="-128"/>
              </a:rPr>
              <a:t>Le principe derrière BPMN est assez simple, c'est pourquoi vous pouvez commencer à travailler avec cette notation très rapidement.</a:t>
            </a:r>
          </a:p>
          <a:p>
            <a:r>
              <a:rPr lang="fr-CH" altLang="fr-FR" b="1" smtClean="0">
                <a:latin typeface="Arial" panose="020B0604020202020204" pitchFamily="34" charset="0"/>
                <a:ea typeface="ＭＳ Ｐゴシック" panose="020B0600070205080204" pitchFamily="34" charset="-128"/>
              </a:rPr>
              <a:t>Pouvoir d'expression</a:t>
            </a:r>
            <a:endParaRPr lang="fr-CH" altLang="fr-FR" smtClean="0">
              <a:latin typeface="Arial" panose="020B0604020202020204" pitchFamily="34" charset="0"/>
              <a:ea typeface="ＭＳ Ｐゴシック" panose="020B0600070205080204" pitchFamily="34" charset="-128"/>
            </a:endParaRPr>
          </a:p>
          <a:p>
            <a:r>
              <a:rPr lang="fr-CH" altLang="fr-FR" smtClean="0">
                <a:latin typeface="Arial" panose="020B0604020202020204" pitchFamily="34" charset="0"/>
                <a:ea typeface="ＭＳ Ｐゴシック" panose="020B0600070205080204" pitchFamily="34" charset="-128"/>
              </a:rPr>
              <a:t>Si nécessaire, vous pouvez décrire précisément le fonctionnement d'un processus avec BPMN. Cependant, cela est plus difficile que de décrire approximativement le processus. Cette méthode de modélisation précise est possible, mais pas obligatoire.</a:t>
            </a:r>
          </a:p>
          <a:p>
            <a:r>
              <a:rPr lang="fr-CH" altLang="fr-FR" b="1" smtClean="0">
                <a:latin typeface="Arial" panose="020B0604020202020204" pitchFamily="34" charset="0"/>
                <a:ea typeface="ＭＳ Ｐゴシック" panose="020B0600070205080204" pitchFamily="34" charset="-128"/>
              </a:rPr>
              <a:t>Implémentation en informatique</a:t>
            </a:r>
            <a:endParaRPr lang="fr-CH" altLang="fr-FR" smtClean="0">
              <a:latin typeface="Arial" panose="020B0604020202020204" pitchFamily="34" charset="0"/>
              <a:ea typeface="ＭＳ Ｐゴシック" panose="020B0600070205080204" pitchFamily="34" charset="-128"/>
            </a:endParaRPr>
          </a:p>
          <a:p>
            <a:r>
              <a:rPr lang="fr-CH" altLang="fr-FR" smtClean="0">
                <a:latin typeface="Arial" panose="020B0604020202020204" pitchFamily="34" charset="0"/>
                <a:ea typeface="ＭＳ Ｐゴシック" panose="020B0600070205080204" pitchFamily="34" charset="-128"/>
              </a:rPr>
              <a:t>BPMN a été principalement développé pour soutenir la mise en œuvre technique des processus («Process Automation»). Plus l'informatique est importante dans une entreprise, plus l'utilisation du BPMN devient utile.</a:t>
            </a:r>
          </a:p>
          <a:p>
            <a:r>
              <a:rPr lang="fr-CH" altLang="fr-FR" smtClean="0">
                <a:latin typeface="Arial" panose="020B0604020202020204" pitchFamily="34" charset="0"/>
                <a:ea typeface="ＭＳ Ｐゴシック" panose="020B0600070205080204" pitchFamily="34" charset="-128"/>
              </a:rPr>
              <a:t/>
            </a:r>
            <a:br>
              <a:rPr lang="fr-CH" altLang="fr-FR" smtClean="0">
                <a:latin typeface="Arial" panose="020B0604020202020204" pitchFamily="34" charset="0"/>
                <a:ea typeface="ＭＳ Ｐゴシック" panose="020B0600070205080204" pitchFamily="34" charset="-128"/>
              </a:rPr>
            </a:br>
            <a:endParaRPr lang="fr-CH" altLang="fr-FR" smtClean="0">
              <a:latin typeface="Arial" panose="020B0604020202020204" pitchFamily="34" charset="0"/>
              <a:ea typeface="ＭＳ Ｐゴシック" panose="020B0600070205080204" pitchFamily="34" charset="-128"/>
            </a:endParaRPr>
          </a:p>
        </p:txBody>
      </p:sp>
      <p:sp>
        <p:nvSpPr>
          <p:cNvPr id="30724" name="Espace réservé du numéro de diapositive 3"/>
          <p:cNvSpPr>
            <a:spLocks noGrp="1"/>
          </p:cNvSpPr>
          <p:nvPr>
            <p:ph type="sldNum" sz="quarter" idx="5"/>
          </p:nvPr>
        </p:nvSpPr>
        <p:spPr>
          <a:noFill/>
        </p:spPr>
        <p:txBody>
          <a:bodyPr/>
          <a:lstStyle>
            <a:lvl1pPr defTabSz="954088">
              <a:defRPr>
                <a:solidFill>
                  <a:schemeClr val="tx1"/>
                </a:solidFill>
                <a:latin typeface="Arial" panose="020B0604020202020204" pitchFamily="34" charset="0"/>
                <a:ea typeface="ＭＳ Ｐゴシック" panose="020B0600070205080204" pitchFamily="34" charset="-128"/>
              </a:defRPr>
            </a:lvl1pPr>
            <a:lvl2pPr marL="742950" indent="-285750" defTabSz="954088">
              <a:defRPr>
                <a:solidFill>
                  <a:schemeClr val="tx1"/>
                </a:solidFill>
                <a:latin typeface="Arial" panose="020B0604020202020204" pitchFamily="34" charset="0"/>
                <a:ea typeface="ＭＳ Ｐゴシック" panose="020B0600070205080204" pitchFamily="34" charset="-128"/>
              </a:defRPr>
            </a:lvl2pPr>
            <a:lvl3pPr marL="1143000" indent="-228600" defTabSz="954088">
              <a:defRPr>
                <a:solidFill>
                  <a:schemeClr val="tx1"/>
                </a:solidFill>
                <a:latin typeface="Arial" panose="020B0604020202020204" pitchFamily="34" charset="0"/>
                <a:ea typeface="ＭＳ Ｐゴシック" panose="020B0600070205080204" pitchFamily="34" charset="-128"/>
              </a:defRPr>
            </a:lvl3pPr>
            <a:lvl4pPr marL="1600200" indent="-228600" defTabSz="954088">
              <a:defRPr>
                <a:solidFill>
                  <a:schemeClr val="tx1"/>
                </a:solidFill>
                <a:latin typeface="Arial" panose="020B0604020202020204" pitchFamily="34" charset="0"/>
                <a:ea typeface="ＭＳ Ｐゴシック" panose="020B0600070205080204" pitchFamily="34" charset="-128"/>
              </a:defRPr>
            </a:lvl4pPr>
            <a:lvl5pPr marL="2057400" indent="-228600" defTabSz="954088">
              <a:defRPr>
                <a:solidFill>
                  <a:schemeClr val="tx1"/>
                </a:solidFill>
                <a:latin typeface="Arial" panose="020B0604020202020204" pitchFamily="34" charset="0"/>
                <a:ea typeface="ＭＳ Ｐゴシック" panose="020B0600070205080204" pitchFamily="34" charset="-128"/>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40169C9-6C74-4AA1-B31B-14E3F0B92C69}" type="slidenum">
              <a:rPr lang="fr-FR" altLang="en-US" smtClean="0"/>
              <a:pPr/>
              <a:t>23</a:t>
            </a:fld>
            <a:endParaRPr lang="fr-FR" altLang="en-US" smtClean="0"/>
          </a:p>
        </p:txBody>
      </p:sp>
    </p:spTree>
    <p:extLst>
      <p:ext uri="{BB962C8B-B14F-4D97-AF65-F5344CB8AC3E}">
        <p14:creationId xmlns:p14="http://schemas.microsoft.com/office/powerpoint/2010/main" val="513748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Espace réservé de l'image des diapositives 1"/>
          <p:cNvSpPr>
            <a:spLocks noGrp="1" noRot="1" noChangeAspect="1" noTextEdit="1"/>
          </p:cNvSpPr>
          <p:nvPr>
            <p:ph type="sldImg"/>
          </p:nvPr>
        </p:nvSpPr>
        <p:spPr>
          <a:ln/>
        </p:spPr>
      </p:sp>
      <p:sp>
        <p:nvSpPr>
          <p:cNvPr id="36867" name="Espace réservé des notes 2"/>
          <p:cNvSpPr>
            <a:spLocks noGrp="1"/>
          </p:cNvSpPr>
          <p:nvPr>
            <p:ph type="body" idx="1"/>
          </p:nvPr>
        </p:nvSpPr>
        <p:spPr>
          <a:noFill/>
        </p:spPr>
        <p:txBody>
          <a:bodyPr/>
          <a:lstStyle/>
          <a:p>
            <a:r>
              <a:rPr lang="fr-CH" altLang="fr-FR" smtClean="0">
                <a:latin typeface="Arial" panose="020B0604020202020204" pitchFamily="34" charset="0"/>
                <a:ea typeface="ＭＳ Ｐゴシック" panose="020B0600070205080204" pitchFamily="34" charset="-128"/>
              </a:rPr>
              <a:t>Flux de séquence (ou enchainement dans MEGA) </a:t>
            </a:r>
          </a:p>
          <a:p>
            <a:r>
              <a:rPr lang="fr-CH" altLang="fr-FR" smtClean="0">
                <a:latin typeface="Arial" panose="020B0604020202020204" pitchFamily="34" charset="0"/>
                <a:ea typeface="ＭＳ Ｐゴシック" panose="020B0600070205080204" pitchFamily="34" charset="-128"/>
              </a:rPr>
              <a:t>Flux de message   (ou flux dans MEGA)</a:t>
            </a:r>
          </a:p>
          <a:p>
            <a:endParaRPr lang="fr-CH" altLang="fr-FR" smtClean="0">
              <a:latin typeface="Arial" panose="020B0604020202020204" pitchFamily="34" charset="0"/>
              <a:ea typeface="ＭＳ Ｐゴシック" panose="020B0600070205080204" pitchFamily="34" charset="-128"/>
            </a:endParaRPr>
          </a:p>
        </p:txBody>
      </p:sp>
      <p:sp>
        <p:nvSpPr>
          <p:cNvPr id="36868" name="Espace réservé du numéro de diapositive 3"/>
          <p:cNvSpPr>
            <a:spLocks noGrp="1"/>
          </p:cNvSpPr>
          <p:nvPr>
            <p:ph type="sldNum" sz="quarter" idx="5"/>
          </p:nvPr>
        </p:nvSpPr>
        <p:spPr>
          <a:noFill/>
        </p:spPr>
        <p:txBody>
          <a:bodyPr/>
          <a:lstStyle>
            <a:lvl1pPr defTabSz="954088">
              <a:defRPr>
                <a:solidFill>
                  <a:schemeClr val="tx1"/>
                </a:solidFill>
                <a:latin typeface="Arial" panose="020B0604020202020204" pitchFamily="34" charset="0"/>
                <a:ea typeface="ＭＳ Ｐゴシック" panose="020B0600070205080204" pitchFamily="34" charset="-128"/>
              </a:defRPr>
            </a:lvl1pPr>
            <a:lvl2pPr marL="742950" indent="-285750" defTabSz="954088">
              <a:defRPr>
                <a:solidFill>
                  <a:schemeClr val="tx1"/>
                </a:solidFill>
                <a:latin typeface="Arial" panose="020B0604020202020204" pitchFamily="34" charset="0"/>
                <a:ea typeface="ＭＳ Ｐゴシック" panose="020B0600070205080204" pitchFamily="34" charset="-128"/>
              </a:defRPr>
            </a:lvl2pPr>
            <a:lvl3pPr marL="1143000" indent="-228600" defTabSz="954088">
              <a:defRPr>
                <a:solidFill>
                  <a:schemeClr val="tx1"/>
                </a:solidFill>
                <a:latin typeface="Arial" panose="020B0604020202020204" pitchFamily="34" charset="0"/>
                <a:ea typeface="ＭＳ Ｐゴシック" panose="020B0600070205080204" pitchFamily="34" charset="-128"/>
              </a:defRPr>
            </a:lvl3pPr>
            <a:lvl4pPr marL="1600200" indent="-228600" defTabSz="954088">
              <a:defRPr>
                <a:solidFill>
                  <a:schemeClr val="tx1"/>
                </a:solidFill>
                <a:latin typeface="Arial" panose="020B0604020202020204" pitchFamily="34" charset="0"/>
                <a:ea typeface="ＭＳ Ｐゴシック" panose="020B0600070205080204" pitchFamily="34" charset="-128"/>
              </a:defRPr>
            </a:lvl4pPr>
            <a:lvl5pPr marL="2057400" indent="-228600" defTabSz="954088">
              <a:defRPr>
                <a:solidFill>
                  <a:schemeClr val="tx1"/>
                </a:solidFill>
                <a:latin typeface="Arial" panose="020B0604020202020204" pitchFamily="34" charset="0"/>
                <a:ea typeface="ＭＳ Ｐゴシック" panose="020B0600070205080204" pitchFamily="34" charset="-128"/>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392EDE4-D279-4E45-8F64-C5645A80A99A}" type="slidenum">
              <a:rPr lang="fr-FR" altLang="en-US" smtClean="0"/>
              <a:pPr/>
              <a:t>36</a:t>
            </a:fld>
            <a:endParaRPr lang="fr-FR" altLang="en-US" smtClean="0"/>
          </a:p>
        </p:txBody>
      </p:sp>
    </p:spTree>
    <p:extLst>
      <p:ext uri="{BB962C8B-B14F-4D97-AF65-F5344CB8AC3E}">
        <p14:creationId xmlns:p14="http://schemas.microsoft.com/office/powerpoint/2010/main" val="2272291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Espace réservé de l'image des diapositives 1"/>
          <p:cNvSpPr>
            <a:spLocks noGrp="1" noRot="1" noChangeAspect="1" noTextEdit="1"/>
          </p:cNvSpPr>
          <p:nvPr>
            <p:ph type="sldImg"/>
          </p:nvPr>
        </p:nvSpPr>
        <p:spPr>
          <a:ln/>
        </p:spPr>
      </p:sp>
      <p:sp>
        <p:nvSpPr>
          <p:cNvPr id="38915" name="Espace réservé des notes 2"/>
          <p:cNvSpPr>
            <a:spLocks noGrp="1"/>
          </p:cNvSpPr>
          <p:nvPr>
            <p:ph type="body" idx="1"/>
          </p:nvPr>
        </p:nvSpPr>
        <p:spPr>
          <a:noFill/>
        </p:spPr>
        <p:txBody>
          <a:bodyPr/>
          <a:lstStyle/>
          <a:p>
            <a:r>
              <a:rPr lang="fr-CH" altLang="fr-FR" smtClean="0">
                <a:latin typeface="Arial" panose="020B0604020202020204" pitchFamily="34" charset="0"/>
                <a:ea typeface="ＭＳ Ｐゴシック" panose="020B0600070205080204" pitchFamily="34" charset="-128"/>
              </a:rPr>
              <a:t>Les piscines (participant dans MEGA)</a:t>
            </a:r>
          </a:p>
        </p:txBody>
      </p:sp>
      <p:sp>
        <p:nvSpPr>
          <p:cNvPr id="38916" name="Espace réservé du numéro de diapositive 3"/>
          <p:cNvSpPr>
            <a:spLocks noGrp="1"/>
          </p:cNvSpPr>
          <p:nvPr>
            <p:ph type="sldNum" sz="quarter" idx="5"/>
          </p:nvPr>
        </p:nvSpPr>
        <p:spPr>
          <a:noFill/>
        </p:spPr>
        <p:txBody>
          <a:bodyPr/>
          <a:lstStyle>
            <a:lvl1pPr defTabSz="954088">
              <a:defRPr>
                <a:solidFill>
                  <a:schemeClr val="tx1"/>
                </a:solidFill>
                <a:latin typeface="Arial" panose="020B0604020202020204" pitchFamily="34" charset="0"/>
                <a:ea typeface="ＭＳ Ｐゴシック" panose="020B0600070205080204" pitchFamily="34" charset="-128"/>
              </a:defRPr>
            </a:lvl1pPr>
            <a:lvl2pPr marL="742950" indent="-285750" defTabSz="954088">
              <a:defRPr>
                <a:solidFill>
                  <a:schemeClr val="tx1"/>
                </a:solidFill>
                <a:latin typeface="Arial" panose="020B0604020202020204" pitchFamily="34" charset="0"/>
                <a:ea typeface="ＭＳ Ｐゴシック" panose="020B0600070205080204" pitchFamily="34" charset="-128"/>
              </a:defRPr>
            </a:lvl2pPr>
            <a:lvl3pPr marL="1143000" indent="-228600" defTabSz="954088">
              <a:defRPr>
                <a:solidFill>
                  <a:schemeClr val="tx1"/>
                </a:solidFill>
                <a:latin typeface="Arial" panose="020B0604020202020204" pitchFamily="34" charset="0"/>
                <a:ea typeface="ＭＳ Ｐゴシック" panose="020B0600070205080204" pitchFamily="34" charset="-128"/>
              </a:defRPr>
            </a:lvl3pPr>
            <a:lvl4pPr marL="1600200" indent="-228600" defTabSz="954088">
              <a:defRPr>
                <a:solidFill>
                  <a:schemeClr val="tx1"/>
                </a:solidFill>
                <a:latin typeface="Arial" panose="020B0604020202020204" pitchFamily="34" charset="0"/>
                <a:ea typeface="ＭＳ Ｐゴシック" panose="020B0600070205080204" pitchFamily="34" charset="-128"/>
              </a:defRPr>
            </a:lvl4pPr>
            <a:lvl5pPr marL="2057400" indent="-228600" defTabSz="954088">
              <a:defRPr>
                <a:solidFill>
                  <a:schemeClr val="tx1"/>
                </a:solidFill>
                <a:latin typeface="Arial" panose="020B0604020202020204" pitchFamily="34" charset="0"/>
                <a:ea typeface="ＭＳ Ｐゴシック" panose="020B0600070205080204" pitchFamily="34" charset="-128"/>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9DECAB6-1BC9-47D2-A898-D68F4653B578}" type="slidenum">
              <a:rPr lang="fr-FR" altLang="en-US" smtClean="0"/>
              <a:pPr/>
              <a:t>37</a:t>
            </a:fld>
            <a:endParaRPr lang="fr-FR" altLang="en-US" smtClean="0"/>
          </a:p>
        </p:txBody>
      </p:sp>
    </p:spTree>
    <p:extLst>
      <p:ext uri="{BB962C8B-B14F-4D97-AF65-F5344CB8AC3E}">
        <p14:creationId xmlns:p14="http://schemas.microsoft.com/office/powerpoint/2010/main" val="3831355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Espace réservé de l'image des diapositives 1"/>
          <p:cNvSpPr>
            <a:spLocks noGrp="1" noRot="1" noChangeAspect="1" noTextEdit="1"/>
          </p:cNvSpPr>
          <p:nvPr>
            <p:ph type="sldImg"/>
          </p:nvPr>
        </p:nvSpPr>
        <p:spPr>
          <a:ln/>
        </p:spPr>
      </p:sp>
      <p:sp>
        <p:nvSpPr>
          <p:cNvPr id="41987" name="Espace réservé des commentaires 2"/>
          <p:cNvSpPr>
            <a:spLocks noGrp="1"/>
          </p:cNvSpPr>
          <p:nvPr>
            <p:ph type="body" idx="1"/>
          </p:nvPr>
        </p:nvSpPr>
        <p:spPr>
          <a:noFill/>
        </p:spPr>
        <p:txBody>
          <a:bodyPr/>
          <a:lstStyle/>
          <a:p>
            <a:r>
              <a:rPr lang="fr-CH" altLang="fr-FR" smtClean="0">
                <a:latin typeface="Arial" panose="020B0604020202020204" pitchFamily="34" charset="0"/>
                <a:ea typeface="ＭＳ Ｐゴシック" panose="020B0600070205080204" pitchFamily="34" charset="-128"/>
              </a:rPr>
              <a:t>Descriptif : modélisation à partager entre humains. On décrit essentiellement le chemin idéal et on omet les cas d'exception. Dans ce cas, on désactive le règlement BPMN. </a:t>
            </a:r>
          </a:p>
          <a:p>
            <a:r>
              <a:rPr lang="fr-CH" altLang="fr-FR" smtClean="0">
                <a:latin typeface="Arial" panose="020B0604020202020204" pitchFamily="34" charset="0"/>
                <a:ea typeface="ＭＳ Ｐゴシック" panose="020B0600070205080204" pitchFamily="34" charset="-128"/>
              </a:rPr>
              <a:t>Analytique : on décrit formellement tout ce que l'on peut décrire : le chemin idéal mais aussi les exceptions. Le règlement BPMN doit être respecté</a:t>
            </a:r>
          </a:p>
          <a:p>
            <a:r>
              <a:rPr lang="fr-CH" altLang="fr-FR" smtClean="0">
                <a:latin typeface="Arial" panose="020B0604020202020204" pitchFamily="34" charset="0"/>
                <a:ea typeface="ＭＳ Ｐゴシック" panose="020B0600070205080204" pitchFamily="34" charset="-128"/>
              </a:rPr>
              <a:t>Exécutable : exécutable par un moteur de workflow : le règlement BPMN doit être respecté. </a:t>
            </a:r>
          </a:p>
        </p:txBody>
      </p:sp>
      <p:sp>
        <p:nvSpPr>
          <p:cNvPr id="41988" name="Espace réservé du numéro de diapositive 3"/>
          <p:cNvSpPr>
            <a:spLocks noGrp="1"/>
          </p:cNvSpPr>
          <p:nvPr>
            <p:ph type="sldNum" sz="quarter" idx="5"/>
          </p:nvPr>
        </p:nvSpPr>
        <p:spPr>
          <a:noFill/>
        </p:spPr>
        <p:txBody>
          <a:bodyPr/>
          <a:lstStyle>
            <a:lvl1pPr defTabSz="954088">
              <a:defRPr>
                <a:solidFill>
                  <a:schemeClr val="tx1"/>
                </a:solidFill>
                <a:latin typeface="Arial" panose="020B0604020202020204" pitchFamily="34" charset="0"/>
                <a:ea typeface="ＭＳ Ｐゴシック" panose="020B0600070205080204" pitchFamily="34" charset="-128"/>
              </a:defRPr>
            </a:lvl1pPr>
            <a:lvl2pPr marL="741363" indent="-284163" defTabSz="954088">
              <a:defRPr>
                <a:solidFill>
                  <a:schemeClr val="tx1"/>
                </a:solidFill>
                <a:latin typeface="Arial" panose="020B0604020202020204" pitchFamily="34" charset="0"/>
                <a:ea typeface="ＭＳ Ｐゴシック" panose="020B0600070205080204" pitchFamily="34" charset="-128"/>
              </a:defRPr>
            </a:lvl2pPr>
            <a:lvl3pPr marL="1141413" indent="-227013" defTabSz="954088">
              <a:defRPr>
                <a:solidFill>
                  <a:schemeClr val="tx1"/>
                </a:solidFill>
                <a:latin typeface="Arial" panose="020B0604020202020204" pitchFamily="34" charset="0"/>
                <a:ea typeface="ＭＳ Ｐゴシック" panose="020B0600070205080204" pitchFamily="34" charset="-128"/>
              </a:defRPr>
            </a:lvl3pPr>
            <a:lvl4pPr marL="1597025" indent="-227013" defTabSz="954088">
              <a:defRPr>
                <a:solidFill>
                  <a:schemeClr val="tx1"/>
                </a:solidFill>
                <a:latin typeface="Arial" panose="020B0604020202020204" pitchFamily="34" charset="0"/>
                <a:ea typeface="ＭＳ Ｐゴシック" panose="020B0600070205080204" pitchFamily="34" charset="-128"/>
              </a:defRPr>
            </a:lvl4pPr>
            <a:lvl5pPr marL="2054225" indent="-227013" defTabSz="954088">
              <a:defRPr>
                <a:solidFill>
                  <a:schemeClr val="tx1"/>
                </a:solidFill>
                <a:latin typeface="Arial" panose="020B0604020202020204" pitchFamily="34" charset="0"/>
                <a:ea typeface="ＭＳ Ｐゴシック" panose="020B0600070205080204" pitchFamily="34" charset="-128"/>
              </a:defRPr>
            </a:lvl5pPr>
            <a:lvl6pPr marL="2511425" indent="-227013"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68625" indent="-227013"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5825" indent="-227013"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3025" indent="-227013"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64B9AC3-0CC1-4583-9E6E-4E6189815B6A}" type="slidenum">
              <a:rPr lang="fr-FR" altLang="en-US" smtClean="0"/>
              <a:pPr/>
              <a:t>39</a:t>
            </a:fld>
            <a:endParaRPr lang="fr-FR" altLang="en-US" smtClean="0"/>
          </a:p>
        </p:txBody>
      </p:sp>
    </p:spTree>
    <p:extLst>
      <p:ext uri="{BB962C8B-B14F-4D97-AF65-F5344CB8AC3E}">
        <p14:creationId xmlns:p14="http://schemas.microsoft.com/office/powerpoint/2010/main" val="870647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Espace réservé de l'image des diapositives 1"/>
          <p:cNvSpPr>
            <a:spLocks noGrp="1" noRot="1" noChangeAspect="1" noTextEdit="1"/>
          </p:cNvSpPr>
          <p:nvPr>
            <p:ph type="sldImg"/>
          </p:nvPr>
        </p:nvSpPr>
        <p:spPr>
          <a:ln/>
        </p:spPr>
      </p:sp>
      <p:sp>
        <p:nvSpPr>
          <p:cNvPr id="3" name="Espace réservé des notes 2"/>
          <p:cNvSpPr>
            <a:spLocks noGrp="1"/>
          </p:cNvSpPr>
          <p:nvPr>
            <p:ph type="body" idx="1"/>
          </p:nvPr>
        </p:nvSpPr>
        <p:spPr/>
        <p:txBody>
          <a:bodyPr/>
          <a:lstStyle/>
          <a:p>
            <a:pPr>
              <a:defRPr/>
            </a:pPr>
            <a:r>
              <a:rPr lang="fr-CH" b="1" kern="0" dirty="0" smtClean="0"/>
              <a:t>sous-processus</a:t>
            </a:r>
            <a:r>
              <a:rPr lang="fr-CH" kern="0" dirty="0" smtClean="0"/>
              <a:t> : objet méga processus</a:t>
            </a:r>
          </a:p>
          <a:p>
            <a:pPr>
              <a:defRPr/>
            </a:pPr>
            <a:r>
              <a:rPr lang="fr-CH" b="1" kern="0" dirty="0" smtClean="0"/>
              <a:t>tâche</a:t>
            </a:r>
            <a:r>
              <a:rPr lang="fr-CH" kern="0" dirty="0" smtClean="0"/>
              <a:t> : objet méga </a:t>
            </a:r>
            <a:r>
              <a:rPr lang="fr-CH" b="1" kern="0" dirty="0" smtClean="0"/>
              <a:t>opération</a:t>
            </a:r>
            <a:endParaRPr lang="fr-CH" kern="0" dirty="0" smtClean="0"/>
          </a:p>
          <a:p>
            <a:pPr>
              <a:defRPr/>
            </a:pPr>
            <a:endParaRPr lang="fr-CH" dirty="0"/>
          </a:p>
        </p:txBody>
      </p:sp>
      <p:sp>
        <p:nvSpPr>
          <p:cNvPr id="59396" name="Espace réservé du numéro de diapositive 3"/>
          <p:cNvSpPr>
            <a:spLocks noGrp="1"/>
          </p:cNvSpPr>
          <p:nvPr>
            <p:ph type="sldNum" sz="quarter" idx="5"/>
          </p:nvPr>
        </p:nvSpPr>
        <p:spPr>
          <a:noFill/>
        </p:spPr>
        <p:txBody>
          <a:bodyPr/>
          <a:lstStyle>
            <a:lvl1pPr defTabSz="954088">
              <a:defRPr>
                <a:solidFill>
                  <a:schemeClr val="tx1"/>
                </a:solidFill>
                <a:latin typeface="Arial" panose="020B0604020202020204" pitchFamily="34" charset="0"/>
                <a:ea typeface="ＭＳ Ｐゴシック" panose="020B0600070205080204" pitchFamily="34" charset="-128"/>
              </a:defRPr>
            </a:lvl1pPr>
            <a:lvl2pPr marL="742950" indent="-285750" defTabSz="954088">
              <a:defRPr>
                <a:solidFill>
                  <a:schemeClr val="tx1"/>
                </a:solidFill>
                <a:latin typeface="Arial" panose="020B0604020202020204" pitchFamily="34" charset="0"/>
                <a:ea typeface="ＭＳ Ｐゴシック" panose="020B0600070205080204" pitchFamily="34" charset="-128"/>
              </a:defRPr>
            </a:lvl2pPr>
            <a:lvl3pPr marL="1143000" indent="-228600" defTabSz="954088">
              <a:defRPr>
                <a:solidFill>
                  <a:schemeClr val="tx1"/>
                </a:solidFill>
                <a:latin typeface="Arial" panose="020B0604020202020204" pitchFamily="34" charset="0"/>
                <a:ea typeface="ＭＳ Ｐゴシック" panose="020B0600070205080204" pitchFamily="34" charset="-128"/>
              </a:defRPr>
            </a:lvl3pPr>
            <a:lvl4pPr marL="1600200" indent="-228600" defTabSz="954088">
              <a:defRPr>
                <a:solidFill>
                  <a:schemeClr val="tx1"/>
                </a:solidFill>
                <a:latin typeface="Arial" panose="020B0604020202020204" pitchFamily="34" charset="0"/>
                <a:ea typeface="ＭＳ Ｐゴシック" panose="020B0600070205080204" pitchFamily="34" charset="-128"/>
              </a:defRPr>
            </a:lvl4pPr>
            <a:lvl5pPr marL="2057400" indent="-228600" defTabSz="954088">
              <a:defRPr>
                <a:solidFill>
                  <a:schemeClr val="tx1"/>
                </a:solidFill>
                <a:latin typeface="Arial" panose="020B0604020202020204" pitchFamily="34" charset="0"/>
                <a:ea typeface="ＭＳ Ｐゴシック" panose="020B0600070205080204" pitchFamily="34" charset="-128"/>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32D4636-042F-4AA9-9EBC-F7D5747F5D12}" type="slidenum">
              <a:rPr lang="fr-FR" altLang="en-US" smtClean="0"/>
              <a:pPr/>
              <a:t>46</a:t>
            </a:fld>
            <a:endParaRPr lang="fr-FR" altLang="en-US" smtClean="0"/>
          </a:p>
        </p:txBody>
      </p:sp>
    </p:spTree>
    <p:extLst>
      <p:ext uri="{BB962C8B-B14F-4D97-AF65-F5344CB8AC3E}">
        <p14:creationId xmlns:p14="http://schemas.microsoft.com/office/powerpoint/2010/main" val="37096685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Espace réservé de l'image des diapositives 1"/>
          <p:cNvSpPr>
            <a:spLocks noGrp="1" noRot="1" noChangeAspect="1" noTextEdit="1"/>
          </p:cNvSpPr>
          <p:nvPr>
            <p:ph type="sldImg"/>
          </p:nvPr>
        </p:nvSpPr>
        <p:spPr>
          <a:ln/>
        </p:spPr>
      </p:sp>
      <p:sp>
        <p:nvSpPr>
          <p:cNvPr id="63491" name="Espace réservé des notes 2"/>
          <p:cNvSpPr>
            <a:spLocks noGrp="1"/>
          </p:cNvSpPr>
          <p:nvPr>
            <p:ph type="body" idx="1"/>
          </p:nvPr>
        </p:nvSpPr>
        <p:spPr>
          <a:noFill/>
        </p:spPr>
        <p:txBody>
          <a:bodyPr/>
          <a:lstStyle/>
          <a:p>
            <a:endParaRPr lang="fr-CH" altLang="fr-FR" smtClean="0">
              <a:latin typeface="Arial" panose="020B0604020202020204" pitchFamily="34" charset="0"/>
              <a:ea typeface="ＭＳ Ｐゴシック" panose="020B0600070205080204" pitchFamily="34" charset="-128"/>
            </a:endParaRPr>
          </a:p>
        </p:txBody>
      </p:sp>
      <p:sp>
        <p:nvSpPr>
          <p:cNvPr id="63492" name="Espace réservé du numéro de diapositive 3"/>
          <p:cNvSpPr>
            <a:spLocks noGrp="1"/>
          </p:cNvSpPr>
          <p:nvPr>
            <p:ph type="sldNum" sz="quarter" idx="5"/>
          </p:nvPr>
        </p:nvSpPr>
        <p:spPr>
          <a:noFill/>
        </p:spPr>
        <p:txBody>
          <a:bodyPr/>
          <a:lstStyle>
            <a:lvl1pPr defTabSz="954088">
              <a:defRPr>
                <a:solidFill>
                  <a:schemeClr val="tx1"/>
                </a:solidFill>
                <a:latin typeface="Arial" panose="020B0604020202020204" pitchFamily="34" charset="0"/>
                <a:ea typeface="ＭＳ Ｐゴシック" panose="020B0600070205080204" pitchFamily="34" charset="-128"/>
              </a:defRPr>
            </a:lvl1pPr>
            <a:lvl2pPr marL="742950" indent="-285750" defTabSz="954088">
              <a:defRPr>
                <a:solidFill>
                  <a:schemeClr val="tx1"/>
                </a:solidFill>
                <a:latin typeface="Arial" panose="020B0604020202020204" pitchFamily="34" charset="0"/>
                <a:ea typeface="ＭＳ Ｐゴシック" panose="020B0600070205080204" pitchFamily="34" charset="-128"/>
              </a:defRPr>
            </a:lvl2pPr>
            <a:lvl3pPr marL="1143000" indent="-228600" defTabSz="954088">
              <a:defRPr>
                <a:solidFill>
                  <a:schemeClr val="tx1"/>
                </a:solidFill>
                <a:latin typeface="Arial" panose="020B0604020202020204" pitchFamily="34" charset="0"/>
                <a:ea typeface="ＭＳ Ｐゴシック" panose="020B0600070205080204" pitchFamily="34" charset="-128"/>
              </a:defRPr>
            </a:lvl3pPr>
            <a:lvl4pPr marL="1600200" indent="-228600" defTabSz="954088">
              <a:defRPr>
                <a:solidFill>
                  <a:schemeClr val="tx1"/>
                </a:solidFill>
                <a:latin typeface="Arial" panose="020B0604020202020204" pitchFamily="34" charset="0"/>
                <a:ea typeface="ＭＳ Ｐゴシック" panose="020B0600070205080204" pitchFamily="34" charset="-128"/>
              </a:defRPr>
            </a:lvl4pPr>
            <a:lvl5pPr marL="2057400" indent="-228600" defTabSz="954088">
              <a:defRPr>
                <a:solidFill>
                  <a:schemeClr val="tx1"/>
                </a:solidFill>
                <a:latin typeface="Arial" panose="020B0604020202020204" pitchFamily="34" charset="0"/>
                <a:ea typeface="ＭＳ Ｐゴシック" panose="020B0600070205080204" pitchFamily="34" charset="-128"/>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5D355F1-D5F2-4054-BA17-C1CE55F2A274}" type="slidenum">
              <a:rPr lang="fr-FR" altLang="en-US" smtClean="0"/>
              <a:pPr/>
              <a:t>49</a:t>
            </a:fld>
            <a:endParaRPr lang="fr-FR" altLang="en-US" smtClean="0"/>
          </a:p>
        </p:txBody>
      </p:sp>
    </p:spTree>
    <p:extLst>
      <p:ext uri="{BB962C8B-B14F-4D97-AF65-F5344CB8AC3E}">
        <p14:creationId xmlns:p14="http://schemas.microsoft.com/office/powerpoint/2010/main" val="1010395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Espace réservé de l'image des diapositives 1"/>
          <p:cNvSpPr>
            <a:spLocks noGrp="1" noRot="1" noChangeAspect="1" noTextEdit="1"/>
          </p:cNvSpPr>
          <p:nvPr>
            <p:ph type="sldImg"/>
          </p:nvPr>
        </p:nvSpPr>
        <p:spPr>
          <a:ln/>
        </p:spPr>
      </p:sp>
      <p:sp>
        <p:nvSpPr>
          <p:cNvPr id="65539" name="Espace réservé des notes 2"/>
          <p:cNvSpPr>
            <a:spLocks noGrp="1"/>
          </p:cNvSpPr>
          <p:nvPr>
            <p:ph type="body" idx="1"/>
          </p:nvPr>
        </p:nvSpPr>
        <p:spPr>
          <a:noFill/>
        </p:spPr>
        <p:txBody>
          <a:bodyPr/>
          <a:lstStyle/>
          <a:p>
            <a:r>
              <a:rPr lang="fr-CH" altLang="fr-FR" smtClean="0">
                <a:latin typeface="Arial" panose="020B0604020202020204" pitchFamily="34" charset="0"/>
                <a:ea typeface="ＭＳ Ｐゴシック" panose="020B0600070205080204" pitchFamily="34" charset="-128"/>
              </a:rPr>
              <a:t>Un flux de séquence est un objet MEGA enchainement. </a:t>
            </a:r>
          </a:p>
          <a:p>
            <a:endParaRPr lang="fr-CH" altLang="fr-FR" smtClean="0">
              <a:latin typeface="Arial" panose="020B0604020202020204" pitchFamily="34" charset="0"/>
              <a:ea typeface="ＭＳ Ｐゴシック" panose="020B0600070205080204" pitchFamily="34" charset="-128"/>
            </a:endParaRPr>
          </a:p>
        </p:txBody>
      </p:sp>
      <p:sp>
        <p:nvSpPr>
          <p:cNvPr id="65540" name="Espace réservé du numéro de diapositive 3"/>
          <p:cNvSpPr>
            <a:spLocks noGrp="1"/>
          </p:cNvSpPr>
          <p:nvPr>
            <p:ph type="sldNum" sz="quarter" idx="5"/>
          </p:nvPr>
        </p:nvSpPr>
        <p:spPr>
          <a:noFill/>
        </p:spPr>
        <p:txBody>
          <a:bodyPr/>
          <a:lstStyle>
            <a:lvl1pPr defTabSz="954088">
              <a:defRPr>
                <a:solidFill>
                  <a:schemeClr val="tx1"/>
                </a:solidFill>
                <a:latin typeface="Arial" panose="020B0604020202020204" pitchFamily="34" charset="0"/>
                <a:ea typeface="ＭＳ Ｐゴシック" panose="020B0600070205080204" pitchFamily="34" charset="-128"/>
              </a:defRPr>
            </a:lvl1pPr>
            <a:lvl2pPr marL="742950" indent="-285750" defTabSz="954088">
              <a:defRPr>
                <a:solidFill>
                  <a:schemeClr val="tx1"/>
                </a:solidFill>
                <a:latin typeface="Arial" panose="020B0604020202020204" pitchFamily="34" charset="0"/>
                <a:ea typeface="ＭＳ Ｐゴシック" panose="020B0600070205080204" pitchFamily="34" charset="-128"/>
              </a:defRPr>
            </a:lvl2pPr>
            <a:lvl3pPr marL="1143000" indent="-228600" defTabSz="954088">
              <a:defRPr>
                <a:solidFill>
                  <a:schemeClr val="tx1"/>
                </a:solidFill>
                <a:latin typeface="Arial" panose="020B0604020202020204" pitchFamily="34" charset="0"/>
                <a:ea typeface="ＭＳ Ｐゴシック" panose="020B0600070205080204" pitchFamily="34" charset="-128"/>
              </a:defRPr>
            </a:lvl3pPr>
            <a:lvl4pPr marL="1600200" indent="-228600" defTabSz="954088">
              <a:defRPr>
                <a:solidFill>
                  <a:schemeClr val="tx1"/>
                </a:solidFill>
                <a:latin typeface="Arial" panose="020B0604020202020204" pitchFamily="34" charset="0"/>
                <a:ea typeface="ＭＳ Ｐゴシック" panose="020B0600070205080204" pitchFamily="34" charset="-128"/>
              </a:defRPr>
            </a:lvl4pPr>
            <a:lvl5pPr marL="2057400" indent="-228600" defTabSz="954088">
              <a:defRPr>
                <a:solidFill>
                  <a:schemeClr val="tx1"/>
                </a:solidFill>
                <a:latin typeface="Arial" panose="020B0604020202020204" pitchFamily="34" charset="0"/>
                <a:ea typeface="ＭＳ Ｐゴシック" panose="020B0600070205080204" pitchFamily="34" charset="-128"/>
              </a:defRPr>
            </a:lvl5pPr>
            <a:lvl6pPr marL="25146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954088"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A5079AA-6691-4B07-B7B7-8D3C75D5FB70}" type="slidenum">
              <a:rPr lang="fr-FR" altLang="en-US" smtClean="0"/>
              <a:pPr/>
              <a:t>50</a:t>
            </a:fld>
            <a:endParaRPr lang="fr-FR" altLang="en-US" smtClean="0"/>
          </a:p>
        </p:txBody>
      </p:sp>
    </p:spTree>
    <p:extLst>
      <p:ext uri="{BB962C8B-B14F-4D97-AF65-F5344CB8AC3E}">
        <p14:creationId xmlns:p14="http://schemas.microsoft.com/office/powerpoint/2010/main" val="42453688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2158313"/>
            <a:ext cx="9144000" cy="1351649"/>
          </a:xfrm>
        </p:spPr>
        <p:txBody>
          <a:bodyPr anchor="b">
            <a:normAutofit/>
          </a:bodyPr>
          <a:lstStyle>
            <a:lvl1pPr algn="ctr">
              <a:defRPr sz="5400"/>
            </a:lvl1pPr>
          </a:lstStyle>
          <a:p>
            <a:r>
              <a:rPr lang="fr-FR" dirty="0" smtClean="0"/>
              <a:t>Modifiez le style du titre</a:t>
            </a:r>
            <a:endParaRPr lang="fr-CH" dirty="0"/>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smtClean="0"/>
              <a:t>Modifier le style des sous-titres du masque</a:t>
            </a:r>
            <a:endParaRPr lang="fr-CH" dirty="0"/>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6525" y="323501"/>
            <a:ext cx="3613500" cy="1314000"/>
          </a:xfrm>
          <a:prstGeom prst="rect">
            <a:avLst/>
          </a:prstGeom>
        </p:spPr>
      </p:pic>
      <p:pic>
        <p:nvPicPr>
          <p:cNvPr id="8" name="Imag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36842" y="5692735"/>
            <a:ext cx="1732520" cy="473556"/>
          </a:xfrm>
          <a:prstGeom prst="rect">
            <a:avLst/>
          </a:prstGeom>
        </p:spPr>
      </p:pic>
    </p:spTree>
    <p:extLst>
      <p:ext uri="{BB962C8B-B14F-4D97-AF65-F5344CB8AC3E}">
        <p14:creationId xmlns:p14="http://schemas.microsoft.com/office/powerpoint/2010/main" val="108380489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8767273" cy="1281113"/>
          </a:xfrm>
        </p:spPr>
        <p:txBody>
          <a:bodyPr/>
          <a:lstStyle/>
          <a:p>
            <a:r>
              <a:rPr lang="fr-FR" dirty="0" smtClean="0"/>
              <a:t>Modifiez le style du titre</a:t>
            </a:r>
            <a:endParaRPr lang="fr-CH" dirty="0"/>
          </a:p>
        </p:txBody>
      </p:sp>
      <p:sp>
        <p:nvSpPr>
          <p:cNvPr id="3" name="Espace réservé du texte vertical 2"/>
          <p:cNvSpPr>
            <a:spLocks noGrp="1"/>
          </p:cNvSpPr>
          <p:nvPr>
            <p:ph type="body" orient="vert" idx="1"/>
          </p:nvPr>
        </p:nvSpPr>
        <p:spPr>
          <a:xfrm>
            <a:off x="838200" y="1825625"/>
            <a:ext cx="10515600" cy="4117975"/>
          </a:xfrm>
        </p:spPr>
        <p:txBody>
          <a:bodyPr vert="eaVert"/>
          <a:lstStyle/>
          <a:p>
            <a:pPr lvl="0"/>
            <a:r>
              <a:rPr lang="fr-FR" dirty="0" smtClean="0"/>
              <a:t>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CH" dirty="0"/>
          </a:p>
        </p:txBody>
      </p:sp>
      <p:sp>
        <p:nvSpPr>
          <p:cNvPr id="8"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0" name="Espace réservé de la date 3"/>
          <p:cNvSpPr txBox="1">
            <a:spLocks/>
          </p:cNvSpPr>
          <p:nvPr userDrawn="1"/>
        </p:nvSpPr>
        <p:spPr>
          <a:xfrm>
            <a:off x="838200" y="6265732"/>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24.03.2022</a:t>
            </a:fld>
            <a:endParaRPr lang="fr-CH" dirty="0"/>
          </a:p>
        </p:txBody>
      </p:sp>
      <p:sp>
        <p:nvSpPr>
          <p:cNvPr id="11" name="Espace réservé du pied de page 4"/>
          <p:cNvSpPr>
            <a:spLocks noGrp="1"/>
          </p:cNvSpPr>
          <p:nvPr>
            <p:ph type="ftr" sz="quarter" idx="11"/>
          </p:nvPr>
        </p:nvSpPr>
        <p:spPr>
          <a:xfrm>
            <a:off x="3963955" y="6265731"/>
            <a:ext cx="4114800" cy="365125"/>
          </a:xfrm>
        </p:spPr>
        <p:txBody>
          <a:bodyPr/>
          <a:lstStyle/>
          <a:p>
            <a:endParaRPr lang="fr-CH" dirty="0"/>
          </a:p>
        </p:txBody>
      </p:sp>
    </p:spTree>
    <p:extLst>
      <p:ext uri="{BB962C8B-B14F-4D97-AF65-F5344CB8AC3E}">
        <p14:creationId xmlns:p14="http://schemas.microsoft.com/office/powerpoint/2010/main" val="2285718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6"/>
            <a:ext cx="1077126" cy="5541152"/>
          </a:xfrm>
        </p:spPr>
        <p:txBody>
          <a:bodyPr vert="eaVert"/>
          <a:lstStyle/>
          <a:p>
            <a:r>
              <a:rPr lang="fr-FR" dirty="0" smtClean="0"/>
              <a:t>Modifiez le style du titre</a:t>
            </a:r>
            <a:endParaRPr lang="fr-CH" dirty="0"/>
          </a:p>
        </p:txBody>
      </p:sp>
      <p:sp>
        <p:nvSpPr>
          <p:cNvPr id="3" name="Espace réservé du texte vertical 2"/>
          <p:cNvSpPr>
            <a:spLocks noGrp="1"/>
          </p:cNvSpPr>
          <p:nvPr>
            <p:ph type="body" orient="vert" idx="1"/>
          </p:nvPr>
        </p:nvSpPr>
        <p:spPr>
          <a:xfrm>
            <a:off x="838200" y="365125"/>
            <a:ext cx="7734300" cy="5541153"/>
          </a:xfrm>
        </p:spPr>
        <p:txBody>
          <a:bodyPr vert="eaVert"/>
          <a:lstStyle/>
          <a:p>
            <a:pPr lvl="0"/>
            <a:r>
              <a:rPr lang="fr-FR" dirty="0" smtClean="0"/>
              <a:t>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CH" dirty="0"/>
          </a:p>
        </p:txBody>
      </p:sp>
      <p:sp>
        <p:nvSpPr>
          <p:cNvPr id="8"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0" name="Espace réservé de la date 3"/>
          <p:cNvSpPr txBox="1">
            <a:spLocks/>
          </p:cNvSpPr>
          <p:nvPr userDrawn="1"/>
        </p:nvSpPr>
        <p:spPr>
          <a:xfrm>
            <a:off x="838200" y="6265732"/>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24.03.2022</a:t>
            </a:fld>
            <a:endParaRPr lang="fr-CH" dirty="0"/>
          </a:p>
        </p:txBody>
      </p:sp>
      <p:sp>
        <p:nvSpPr>
          <p:cNvPr id="11" name="Espace réservé du pied de page 4"/>
          <p:cNvSpPr>
            <a:spLocks noGrp="1"/>
          </p:cNvSpPr>
          <p:nvPr>
            <p:ph type="ftr" sz="quarter" idx="11"/>
          </p:nvPr>
        </p:nvSpPr>
        <p:spPr>
          <a:xfrm>
            <a:off x="3963955" y="6265731"/>
            <a:ext cx="4114800" cy="365125"/>
          </a:xfrm>
        </p:spPr>
        <p:txBody>
          <a:bodyPr/>
          <a:lstStyle/>
          <a:p>
            <a:endParaRPr lang="fr-CH" dirty="0"/>
          </a:p>
        </p:txBody>
      </p:sp>
    </p:spTree>
    <p:extLst>
      <p:ext uri="{BB962C8B-B14F-4D97-AF65-F5344CB8AC3E}">
        <p14:creationId xmlns:p14="http://schemas.microsoft.com/office/powerpoint/2010/main" val="73456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8912551" cy="1325563"/>
          </a:xfrm>
        </p:spPr>
        <p:txBody>
          <a:bodyPr/>
          <a:lstStyle/>
          <a:p>
            <a:r>
              <a:rPr lang="fr-FR" smtClean="0"/>
              <a:t>Modifiez le style du titre</a:t>
            </a:r>
            <a:endParaRPr lang="fr-CH"/>
          </a:p>
        </p:txBody>
      </p:sp>
      <p:sp>
        <p:nvSpPr>
          <p:cNvPr id="3" name="Espace réservé du contenu 2"/>
          <p:cNvSpPr>
            <a:spLocks noGrp="1"/>
          </p:cNvSpPr>
          <p:nvPr>
            <p:ph idx="1"/>
          </p:nvPr>
        </p:nvSpPr>
        <p:spPr>
          <a:xfrm>
            <a:off x="838200" y="1825626"/>
            <a:ext cx="10515600" cy="4127306"/>
          </a:xfrm>
        </p:spPr>
        <p:txBody>
          <a:bodyPr/>
          <a:lstStyle>
            <a:lvl1pPr marL="228600" indent="-228600">
              <a:buClr>
                <a:srgbClr val="FF0000"/>
              </a:buClr>
              <a:buFont typeface="Wingdings" panose="05000000000000000000" pitchFamily="2" charset="2"/>
              <a:buChar char="§"/>
              <a:defRPr/>
            </a:lvl1pPr>
            <a:lvl2pPr marL="685800" indent="-228600">
              <a:buClrTx/>
              <a:buFont typeface="Wingdings" panose="05000000000000000000" pitchFamily="2" charset="2"/>
              <a:buChar char="§"/>
              <a:defRPr/>
            </a:lvl2pPr>
            <a:lvl3pPr marL="1143000" indent="-228600">
              <a:buClr>
                <a:schemeClr val="bg1">
                  <a:lumMod val="65000"/>
                </a:schemeClr>
              </a:buClr>
              <a:buFont typeface="Wingdings" panose="05000000000000000000" pitchFamily="2" charset="2"/>
              <a:buChar char="§"/>
              <a:defRPr/>
            </a:lvl3pPr>
            <a:lvl4pPr marL="1600200" indent="-228600">
              <a:buClr>
                <a:srgbClr val="FF0000"/>
              </a:buClr>
              <a:buFont typeface="Arial" panose="020B0604020202020204" pitchFamily="34" charset="0"/>
              <a:buChar char="•"/>
              <a:defRPr/>
            </a:lvl4pPr>
            <a:lvl5pPr marL="2057400" indent="-228600">
              <a:buClrTx/>
              <a:buFont typeface="Arial" panose="020B0604020202020204" pitchFamily="34" charset="0"/>
              <a:buChar char="•"/>
              <a:defRPr/>
            </a:lvl5pPr>
          </a:lstStyle>
          <a:p>
            <a:pPr lvl="0"/>
            <a:r>
              <a:rPr lang="fr-FR" dirty="0" smtClean="0"/>
              <a:t>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CH" dirty="0"/>
          </a:p>
        </p:txBody>
      </p:sp>
      <p:sp>
        <p:nvSpPr>
          <p:cNvPr id="6"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9" name="Espace réservé de la date 3"/>
          <p:cNvSpPr txBox="1">
            <a:spLocks/>
          </p:cNvSpPr>
          <p:nvPr userDrawn="1"/>
        </p:nvSpPr>
        <p:spPr>
          <a:xfrm>
            <a:off x="838200" y="6265732"/>
            <a:ext cx="2734654"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24.03.2022</a:t>
            </a:fld>
            <a:endParaRPr lang="fr-CH" dirty="0"/>
          </a:p>
        </p:txBody>
      </p:sp>
      <p:sp>
        <p:nvSpPr>
          <p:cNvPr id="10" name="Espace réservé du pied de page 4"/>
          <p:cNvSpPr>
            <a:spLocks noGrp="1"/>
          </p:cNvSpPr>
          <p:nvPr>
            <p:ph type="ftr" sz="quarter" idx="11"/>
          </p:nvPr>
        </p:nvSpPr>
        <p:spPr>
          <a:xfrm>
            <a:off x="3963955" y="6265731"/>
            <a:ext cx="4114800" cy="365125"/>
          </a:xfrm>
        </p:spPr>
        <p:txBody>
          <a:bodyPr/>
          <a:lstStyle/>
          <a:p>
            <a:endParaRPr lang="fr-CH" dirty="0"/>
          </a:p>
        </p:txBody>
      </p:sp>
    </p:spTree>
    <p:extLst>
      <p:ext uri="{BB962C8B-B14F-4D97-AF65-F5344CB8AC3E}">
        <p14:creationId xmlns:p14="http://schemas.microsoft.com/office/powerpoint/2010/main" val="116587507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dirty="0" smtClean="0"/>
              <a:t>Modifiez le style du titre</a:t>
            </a:r>
            <a:endParaRPr lang="fr-CH" dirty="0"/>
          </a:p>
        </p:txBody>
      </p:sp>
      <p:sp>
        <p:nvSpPr>
          <p:cNvPr id="3" name="Espace réservé du texte 2"/>
          <p:cNvSpPr>
            <a:spLocks noGrp="1"/>
          </p:cNvSpPr>
          <p:nvPr>
            <p:ph type="body" idx="1"/>
          </p:nvPr>
        </p:nvSpPr>
        <p:spPr>
          <a:xfrm>
            <a:off x="831850" y="4589464"/>
            <a:ext cx="10515600" cy="137279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dirty="0" smtClean="0"/>
              <a:t>Modifier les styles du texte du masque</a:t>
            </a:r>
          </a:p>
        </p:txBody>
      </p:sp>
      <p:sp>
        <p:nvSpPr>
          <p:cNvPr id="8"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0" name="Espace réservé de la date 3"/>
          <p:cNvSpPr txBox="1">
            <a:spLocks/>
          </p:cNvSpPr>
          <p:nvPr userDrawn="1"/>
        </p:nvSpPr>
        <p:spPr>
          <a:xfrm>
            <a:off x="831850" y="6265732"/>
            <a:ext cx="274955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24.03.2022</a:t>
            </a:fld>
            <a:endParaRPr lang="fr-CH" dirty="0"/>
          </a:p>
        </p:txBody>
      </p:sp>
      <p:sp>
        <p:nvSpPr>
          <p:cNvPr id="11" name="Espace réservé du pied de page 4"/>
          <p:cNvSpPr>
            <a:spLocks noGrp="1"/>
          </p:cNvSpPr>
          <p:nvPr>
            <p:ph type="ftr" sz="quarter" idx="11"/>
          </p:nvPr>
        </p:nvSpPr>
        <p:spPr>
          <a:xfrm>
            <a:off x="3963955" y="6265731"/>
            <a:ext cx="4114800" cy="365125"/>
          </a:xfrm>
        </p:spPr>
        <p:txBody>
          <a:bodyPr/>
          <a:lstStyle/>
          <a:p>
            <a:endParaRPr lang="fr-CH" dirty="0"/>
          </a:p>
        </p:txBody>
      </p:sp>
    </p:spTree>
    <p:extLst>
      <p:ext uri="{BB962C8B-B14F-4D97-AF65-F5344CB8AC3E}">
        <p14:creationId xmlns:p14="http://schemas.microsoft.com/office/powerpoint/2010/main" val="47535749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8844185" cy="1281113"/>
          </a:xfrm>
        </p:spPr>
        <p:txBody>
          <a:bodyPr/>
          <a:lstStyle/>
          <a:p>
            <a:r>
              <a:rPr lang="fr-FR" dirty="0" smtClean="0"/>
              <a:t>Modifiez le style du titre</a:t>
            </a:r>
            <a:endParaRPr lang="fr-CH" dirty="0"/>
          </a:p>
        </p:txBody>
      </p:sp>
      <p:sp>
        <p:nvSpPr>
          <p:cNvPr id="3" name="Espace réservé du contenu 2"/>
          <p:cNvSpPr>
            <a:spLocks noGrp="1"/>
          </p:cNvSpPr>
          <p:nvPr>
            <p:ph sz="half" idx="1"/>
          </p:nvPr>
        </p:nvSpPr>
        <p:spPr>
          <a:xfrm>
            <a:off x="838200" y="1825625"/>
            <a:ext cx="5181600" cy="4117975"/>
          </a:xfrm>
        </p:spPr>
        <p:txBody>
          <a:bodyPr/>
          <a:lstStyle/>
          <a:p>
            <a:pPr lvl="0"/>
            <a:r>
              <a:rPr lang="fr-FR" dirty="0" smtClean="0"/>
              <a:t>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CH" dirty="0"/>
          </a:p>
        </p:txBody>
      </p:sp>
      <p:sp>
        <p:nvSpPr>
          <p:cNvPr id="4" name="Espace réservé du contenu 3"/>
          <p:cNvSpPr>
            <a:spLocks noGrp="1"/>
          </p:cNvSpPr>
          <p:nvPr>
            <p:ph sz="half" idx="2"/>
          </p:nvPr>
        </p:nvSpPr>
        <p:spPr>
          <a:xfrm>
            <a:off x="6172200" y="1825625"/>
            <a:ext cx="5181600" cy="4117975"/>
          </a:xfrm>
        </p:spPr>
        <p:txBody>
          <a:bodyPr/>
          <a:lstStyle/>
          <a:p>
            <a:pPr lvl="0"/>
            <a:r>
              <a:rPr lang="fr-FR" dirty="0" smtClean="0"/>
              <a:t>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CH" dirty="0"/>
          </a:p>
        </p:txBody>
      </p:sp>
      <p:sp>
        <p:nvSpPr>
          <p:cNvPr id="9"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1" name="Espace réservé de la date 3"/>
          <p:cNvSpPr txBox="1">
            <a:spLocks/>
          </p:cNvSpPr>
          <p:nvPr userDrawn="1"/>
        </p:nvSpPr>
        <p:spPr>
          <a:xfrm>
            <a:off x="838200" y="6265732"/>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24.03.2022</a:t>
            </a:fld>
            <a:endParaRPr lang="fr-CH" dirty="0"/>
          </a:p>
        </p:txBody>
      </p:sp>
      <p:sp>
        <p:nvSpPr>
          <p:cNvPr id="12" name="Espace réservé du pied de page 4"/>
          <p:cNvSpPr>
            <a:spLocks noGrp="1"/>
          </p:cNvSpPr>
          <p:nvPr>
            <p:ph type="ftr" sz="quarter" idx="11"/>
          </p:nvPr>
        </p:nvSpPr>
        <p:spPr>
          <a:xfrm>
            <a:off x="3963955" y="6265731"/>
            <a:ext cx="4114800" cy="365125"/>
          </a:xfrm>
        </p:spPr>
        <p:txBody>
          <a:bodyPr/>
          <a:lstStyle/>
          <a:p>
            <a:endParaRPr lang="fr-CH" dirty="0"/>
          </a:p>
        </p:txBody>
      </p:sp>
    </p:spTree>
    <p:extLst>
      <p:ext uri="{BB962C8B-B14F-4D97-AF65-F5344CB8AC3E}">
        <p14:creationId xmlns:p14="http://schemas.microsoft.com/office/powerpoint/2010/main" val="135698793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8928055" cy="1325563"/>
          </a:xfrm>
        </p:spPr>
        <p:txBody>
          <a:bodyPr/>
          <a:lstStyle/>
          <a:p>
            <a:r>
              <a:rPr lang="fr-FR" dirty="0" smtClean="0"/>
              <a:t>Modifiez le style du titre</a:t>
            </a:r>
            <a:endParaRPr lang="fr-CH" dirty="0"/>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smtClean="0"/>
              <a:t>Modifier les styles du texte du masque</a:t>
            </a:r>
          </a:p>
        </p:txBody>
      </p:sp>
      <p:sp>
        <p:nvSpPr>
          <p:cNvPr id="4" name="Espace réservé du contenu 3"/>
          <p:cNvSpPr>
            <a:spLocks noGrp="1"/>
          </p:cNvSpPr>
          <p:nvPr>
            <p:ph sz="half" idx="2"/>
          </p:nvPr>
        </p:nvSpPr>
        <p:spPr>
          <a:xfrm>
            <a:off x="839788" y="2505075"/>
            <a:ext cx="5157787" cy="3457186"/>
          </a:xfrm>
        </p:spPr>
        <p:txBody>
          <a:bodyPr/>
          <a:lstStyle/>
          <a:p>
            <a:pPr lvl="0"/>
            <a:r>
              <a:rPr lang="fr-FR" dirty="0" smtClean="0"/>
              <a:t>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CH" dirty="0"/>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smtClean="0"/>
              <a:t>Modifier les styles du texte du masque</a:t>
            </a:r>
          </a:p>
        </p:txBody>
      </p:sp>
      <p:sp>
        <p:nvSpPr>
          <p:cNvPr id="6" name="Espace réservé du contenu 5"/>
          <p:cNvSpPr>
            <a:spLocks noGrp="1"/>
          </p:cNvSpPr>
          <p:nvPr>
            <p:ph sz="quarter" idx="4"/>
          </p:nvPr>
        </p:nvSpPr>
        <p:spPr>
          <a:xfrm>
            <a:off x="6172200" y="2505075"/>
            <a:ext cx="5183188" cy="3457186"/>
          </a:xfrm>
        </p:spPr>
        <p:txBody>
          <a:bodyPr/>
          <a:lstStyle/>
          <a:p>
            <a:pPr lvl="0"/>
            <a:r>
              <a:rPr lang="fr-FR" dirty="0" smtClean="0"/>
              <a:t>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CH" dirty="0"/>
          </a:p>
        </p:txBody>
      </p:sp>
      <p:sp>
        <p:nvSpPr>
          <p:cNvPr id="11"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3" name="Espace réservé de la date 3"/>
          <p:cNvSpPr txBox="1">
            <a:spLocks/>
          </p:cNvSpPr>
          <p:nvPr userDrawn="1"/>
        </p:nvSpPr>
        <p:spPr>
          <a:xfrm>
            <a:off x="839788" y="6265732"/>
            <a:ext cx="2741612"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24.03.2022</a:t>
            </a:fld>
            <a:endParaRPr lang="fr-CH" dirty="0"/>
          </a:p>
        </p:txBody>
      </p:sp>
      <p:sp>
        <p:nvSpPr>
          <p:cNvPr id="14" name="Espace réservé du pied de page 4"/>
          <p:cNvSpPr>
            <a:spLocks noGrp="1"/>
          </p:cNvSpPr>
          <p:nvPr>
            <p:ph type="ftr" sz="quarter" idx="11"/>
          </p:nvPr>
        </p:nvSpPr>
        <p:spPr>
          <a:xfrm>
            <a:off x="3963955" y="6265731"/>
            <a:ext cx="4114800" cy="365125"/>
          </a:xfrm>
        </p:spPr>
        <p:txBody>
          <a:bodyPr/>
          <a:lstStyle/>
          <a:p>
            <a:endParaRPr lang="fr-CH" dirty="0"/>
          </a:p>
        </p:txBody>
      </p:sp>
    </p:spTree>
    <p:extLst>
      <p:ext uri="{BB962C8B-B14F-4D97-AF65-F5344CB8AC3E}">
        <p14:creationId xmlns:p14="http://schemas.microsoft.com/office/powerpoint/2010/main" val="142922838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8963826" cy="1325563"/>
          </a:xfrm>
        </p:spPr>
        <p:txBody>
          <a:bodyPr/>
          <a:lstStyle/>
          <a:p>
            <a:r>
              <a:rPr lang="fr-FR" dirty="0" smtClean="0"/>
              <a:t>Modifiez le style du titre</a:t>
            </a:r>
            <a:endParaRPr lang="fr-CH" dirty="0"/>
          </a:p>
        </p:txBody>
      </p:sp>
      <p:sp>
        <p:nvSpPr>
          <p:cNvPr id="7"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9" name="Espace réservé de la date 3"/>
          <p:cNvSpPr txBox="1">
            <a:spLocks/>
          </p:cNvSpPr>
          <p:nvPr userDrawn="1"/>
        </p:nvSpPr>
        <p:spPr>
          <a:xfrm>
            <a:off x="838200" y="6265732"/>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24.03.2022</a:t>
            </a:fld>
            <a:endParaRPr lang="fr-CH" dirty="0"/>
          </a:p>
        </p:txBody>
      </p:sp>
      <p:sp>
        <p:nvSpPr>
          <p:cNvPr id="10" name="Espace réservé du pied de page 4"/>
          <p:cNvSpPr>
            <a:spLocks noGrp="1"/>
          </p:cNvSpPr>
          <p:nvPr>
            <p:ph type="ftr" sz="quarter" idx="11"/>
          </p:nvPr>
        </p:nvSpPr>
        <p:spPr>
          <a:xfrm>
            <a:off x="3963955" y="6265731"/>
            <a:ext cx="4114800" cy="365125"/>
          </a:xfrm>
        </p:spPr>
        <p:txBody>
          <a:bodyPr/>
          <a:lstStyle/>
          <a:p>
            <a:endParaRPr lang="fr-CH" dirty="0"/>
          </a:p>
        </p:txBody>
      </p:sp>
    </p:spTree>
    <p:extLst>
      <p:ext uri="{BB962C8B-B14F-4D97-AF65-F5344CB8AC3E}">
        <p14:creationId xmlns:p14="http://schemas.microsoft.com/office/powerpoint/2010/main" val="311698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Triangle rectangle 1"/>
          <p:cNvSpPr/>
          <p:nvPr userDrawn="1"/>
        </p:nvSpPr>
        <p:spPr>
          <a:xfrm rot="10800000">
            <a:off x="9373298" y="-1"/>
            <a:ext cx="2818701" cy="2223083"/>
          </a:xfrm>
          <a:prstGeom prst="rtTriangle">
            <a:avLst/>
          </a:prstGeom>
          <a:solidFill>
            <a:srgbClr val="2B3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6"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8" name="Espace réservé de la date 3"/>
          <p:cNvSpPr txBox="1">
            <a:spLocks/>
          </p:cNvSpPr>
          <p:nvPr userDrawn="1"/>
        </p:nvSpPr>
        <p:spPr>
          <a:xfrm>
            <a:off x="854579" y="6265732"/>
            <a:ext cx="2726821"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24.03.2022</a:t>
            </a:fld>
            <a:endParaRPr lang="fr-CH" dirty="0"/>
          </a:p>
        </p:txBody>
      </p:sp>
      <p:sp>
        <p:nvSpPr>
          <p:cNvPr id="9" name="Espace réservé du pied de page 4"/>
          <p:cNvSpPr>
            <a:spLocks noGrp="1"/>
          </p:cNvSpPr>
          <p:nvPr>
            <p:ph type="ftr" sz="quarter" idx="11"/>
          </p:nvPr>
        </p:nvSpPr>
        <p:spPr>
          <a:xfrm>
            <a:off x="3963955" y="6265731"/>
            <a:ext cx="4114800" cy="365125"/>
          </a:xfrm>
        </p:spPr>
        <p:txBody>
          <a:bodyPr/>
          <a:lstStyle/>
          <a:p>
            <a:endParaRPr lang="fr-CH" dirty="0"/>
          </a:p>
        </p:txBody>
      </p:sp>
      <p:pic>
        <p:nvPicPr>
          <p:cNvPr id="3" name="Imag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87472" y="370842"/>
            <a:ext cx="1332656" cy="483347"/>
          </a:xfrm>
          <a:prstGeom prst="rect">
            <a:avLst/>
          </a:prstGeom>
        </p:spPr>
      </p:pic>
    </p:spTree>
    <p:extLst>
      <p:ext uri="{BB962C8B-B14F-4D97-AF65-F5344CB8AC3E}">
        <p14:creationId xmlns:p14="http://schemas.microsoft.com/office/powerpoint/2010/main" val="2346582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dirty="0" smtClean="0"/>
              <a:t>Modifiez le style du titre</a:t>
            </a:r>
            <a:endParaRPr lang="fr-CH" dirty="0"/>
          </a:p>
        </p:txBody>
      </p:sp>
      <p:sp>
        <p:nvSpPr>
          <p:cNvPr id="3" name="Espace réservé du contenu 2"/>
          <p:cNvSpPr>
            <a:spLocks noGrp="1"/>
          </p:cNvSpPr>
          <p:nvPr>
            <p:ph idx="1"/>
          </p:nvPr>
        </p:nvSpPr>
        <p:spPr>
          <a:xfrm>
            <a:off x="4892631" y="465138"/>
            <a:ext cx="502049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dirty="0" smtClean="0"/>
              <a:t>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CH" dirty="0"/>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dirty="0" smtClean="0"/>
              <a:t>Modifier les styles du texte du masque</a:t>
            </a:r>
          </a:p>
        </p:txBody>
      </p:sp>
      <p:sp>
        <p:nvSpPr>
          <p:cNvPr id="9"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1" name="Espace réservé de la date 3"/>
          <p:cNvSpPr txBox="1">
            <a:spLocks/>
          </p:cNvSpPr>
          <p:nvPr userDrawn="1"/>
        </p:nvSpPr>
        <p:spPr>
          <a:xfrm>
            <a:off x="839788" y="6265732"/>
            <a:ext cx="2741612"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24.03.2022</a:t>
            </a:fld>
            <a:endParaRPr lang="fr-CH" dirty="0"/>
          </a:p>
        </p:txBody>
      </p:sp>
      <p:sp>
        <p:nvSpPr>
          <p:cNvPr id="12" name="Espace réservé du pied de page 4"/>
          <p:cNvSpPr>
            <a:spLocks noGrp="1"/>
          </p:cNvSpPr>
          <p:nvPr>
            <p:ph type="ftr" sz="quarter" idx="11"/>
          </p:nvPr>
        </p:nvSpPr>
        <p:spPr>
          <a:xfrm>
            <a:off x="3963955" y="6265731"/>
            <a:ext cx="4114800" cy="365125"/>
          </a:xfrm>
        </p:spPr>
        <p:txBody>
          <a:bodyPr/>
          <a:lstStyle/>
          <a:p>
            <a:endParaRPr lang="fr-CH" dirty="0"/>
          </a:p>
        </p:txBody>
      </p:sp>
    </p:spTree>
    <p:extLst>
      <p:ext uri="{BB962C8B-B14F-4D97-AF65-F5344CB8AC3E}">
        <p14:creationId xmlns:p14="http://schemas.microsoft.com/office/powerpoint/2010/main" val="908748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dirty="0" smtClean="0"/>
              <a:t>Modifiez le style du titre</a:t>
            </a:r>
            <a:endParaRPr lang="fr-CH" dirty="0"/>
          </a:p>
        </p:txBody>
      </p:sp>
      <p:sp>
        <p:nvSpPr>
          <p:cNvPr id="3" name="Espace réservé pour une image  2"/>
          <p:cNvSpPr>
            <a:spLocks noGrp="1"/>
          </p:cNvSpPr>
          <p:nvPr>
            <p:ph type="pic" idx="1"/>
          </p:nvPr>
        </p:nvSpPr>
        <p:spPr>
          <a:xfrm>
            <a:off x="5183188" y="457200"/>
            <a:ext cx="4661567"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dirty="0"/>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9"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1" name="Espace réservé de la date 3"/>
          <p:cNvSpPr txBox="1">
            <a:spLocks/>
          </p:cNvSpPr>
          <p:nvPr userDrawn="1"/>
        </p:nvSpPr>
        <p:spPr>
          <a:xfrm>
            <a:off x="839788" y="6265732"/>
            <a:ext cx="2741612"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24.03.2022</a:t>
            </a:fld>
            <a:endParaRPr lang="fr-CH" dirty="0"/>
          </a:p>
        </p:txBody>
      </p:sp>
      <p:sp>
        <p:nvSpPr>
          <p:cNvPr id="12" name="Espace réservé du pied de page 4"/>
          <p:cNvSpPr>
            <a:spLocks noGrp="1"/>
          </p:cNvSpPr>
          <p:nvPr>
            <p:ph type="ftr" sz="quarter" idx="11"/>
          </p:nvPr>
        </p:nvSpPr>
        <p:spPr>
          <a:xfrm>
            <a:off x="3963955" y="6265731"/>
            <a:ext cx="4114800" cy="365125"/>
          </a:xfrm>
        </p:spPr>
        <p:txBody>
          <a:bodyPr/>
          <a:lstStyle/>
          <a:p>
            <a:endParaRPr lang="fr-CH" dirty="0"/>
          </a:p>
        </p:txBody>
      </p:sp>
    </p:spTree>
    <p:extLst>
      <p:ext uri="{BB962C8B-B14F-4D97-AF65-F5344CB8AC3E}">
        <p14:creationId xmlns:p14="http://schemas.microsoft.com/office/powerpoint/2010/main" val="66837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82217"/>
            <a:ext cx="8946735" cy="1325563"/>
          </a:xfrm>
          <a:prstGeom prst="rect">
            <a:avLst/>
          </a:prstGeom>
          <a:ln>
            <a:noFill/>
          </a:ln>
        </p:spPr>
        <p:txBody>
          <a:bodyPr vert="horz" lIns="91440" tIns="45720" rIns="91440" bIns="45720" rtlCol="0" anchor="ctr">
            <a:normAutofit/>
          </a:bodyPr>
          <a:lstStyle/>
          <a:p>
            <a:r>
              <a:rPr lang="fr-FR" dirty="0" smtClean="0"/>
              <a:t>Modifiez le style du titre</a:t>
            </a:r>
            <a:endParaRPr lang="fr-CH" dirty="0"/>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dirty="0" smtClean="0"/>
              <a:t>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a:t>
            </a:r>
            <a:r>
              <a:rPr lang="fr-FR" dirty="0" err="1" smtClean="0"/>
              <a:t>nive</a:t>
            </a:r>
            <a:endParaRPr lang="fr-FR" dirty="0" smtClean="0"/>
          </a:p>
        </p:txBody>
      </p:sp>
      <p:sp>
        <p:nvSpPr>
          <p:cNvPr id="4" name="Espace réservé de la date 3"/>
          <p:cNvSpPr>
            <a:spLocks noGrp="1"/>
          </p:cNvSpPr>
          <p:nvPr>
            <p:ph type="dt" sz="half" idx="2"/>
          </p:nvPr>
        </p:nvSpPr>
        <p:spPr>
          <a:xfrm>
            <a:off x="838200" y="6287982"/>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83539844-2B33-47C0-9B4F-04C2B97F17B7}" type="datetime1">
              <a:rPr lang="fr-CH" smtClean="0"/>
              <a:pPr/>
              <a:t>24.03.2022</a:t>
            </a:fld>
            <a:endParaRPr lang="fr-CH" dirty="0"/>
          </a:p>
        </p:txBody>
      </p:sp>
      <p:sp>
        <p:nvSpPr>
          <p:cNvPr id="5" name="Espace réservé du pied de page 4"/>
          <p:cNvSpPr>
            <a:spLocks noGrp="1"/>
          </p:cNvSpPr>
          <p:nvPr>
            <p:ph type="ftr" sz="quarter" idx="3"/>
          </p:nvPr>
        </p:nvSpPr>
        <p:spPr>
          <a:xfrm>
            <a:off x="4038600" y="6287982"/>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endParaRPr lang="fr-CH" dirty="0"/>
          </a:p>
        </p:txBody>
      </p:sp>
      <p:sp>
        <p:nvSpPr>
          <p:cNvPr id="6" name="Espace réservé du numéro de diapositive 5"/>
          <p:cNvSpPr>
            <a:spLocks noGrp="1"/>
          </p:cNvSpPr>
          <p:nvPr>
            <p:ph type="sldNum" sz="quarter" idx="4"/>
          </p:nvPr>
        </p:nvSpPr>
        <p:spPr>
          <a:xfrm>
            <a:off x="8610600" y="6296528"/>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D43150CF-46F0-4FEE-9B38-FA518C85AC0E}" type="slidenum">
              <a:rPr lang="fr-CH" smtClean="0"/>
              <a:pPr/>
              <a:t>‹N°›</a:t>
            </a:fld>
            <a:endParaRPr lang="fr-CH" dirty="0"/>
          </a:p>
        </p:txBody>
      </p:sp>
      <p:sp>
        <p:nvSpPr>
          <p:cNvPr id="7" name="Triangle rectangle 6"/>
          <p:cNvSpPr/>
          <p:nvPr userDrawn="1"/>
        </p:nvSpPr>
        <p:spPr>
          <a:xfrm rot="10800000">
            <a:off x="9373298" y="-1"/>
            <a:ext cx="2818701" cy="2223083"/>
          </a:xfrm>
          <a:prstGeom prst="rtTriangle">
            <a:avLst/>
          </a:prstGeom>
          <a:solidFill>
            <a:srgbClr val="2B3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latin typeface="Arial" panose="020B0604020202020204" pitchFamily="34" charset="0"/>
              <a:cs typeface="Arial" panose="020B0604020202020204" pitchFamily="34" charset="0"/>
            </a:endParaRPr>
          </a:p>
        </p:txBody>
      </p:sp>
      <p:pic>
        <p:nvPicPr>
          <p:cNvPr id="8" name="Image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687472" y="370842"/>
            <a:ext cx="1332656" cy="483347"/>
          </a:xfrm>
          <a:prstGeom prst="rect">
            <a:avLst/>
          </a:prstGeom>
        </p:spPr>
      </p:pic>
      <p:sp>
        <p:nvSpPr>
          <p:cNvPr id="10" name="Rectangle 9"/>
          <p:cNvSpPr/>
          <p:nvPr userDrawn="1"/>
        </p:nvSpPr>
        <p:spPr>
          <a:xfrm>
            <a:off x="0" y="6680389"/>
            <a:ext cx="12192000" cy="184629"/>
          </a:xfrm>
          <a:prstGeom prst="rect">
            <a:avLst/>
          </a:prstGeom>
          <a:solidFill>
            <a:srgbClr val="2B3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4661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b="1" kern="1200">
          <a:solidFill>
            <a:srgbClr val="2B3E54"/>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Clr>
          <a:srgbClr val="CC000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Clr>
          <a:srgbClr val="2B3E52"/>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Clr>
          <a:schemeClr val="bg1">
            <a:lumMod val="85000"/>
          </a:schemeClr>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rgbClr val="CC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Tx/>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717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7pPr>
      <a:lvl8pPr marL="34861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8pPr>
      <a:lvl9pPr marL="3943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docs.camunda.org/manual/7.14/reference/bpmn20/"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4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6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6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7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noChangeArrowheads="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fr-FR" sz="1400"/>
              <a:t>Page : </a:t>
            </a:r>
            <a:fld id="{3C4C097E-10A9-468B-AC1C-F4C80A4F645C}" type="slidenum">
              <a:rPr lang="fr-FR" altLang="fr-FR" sz="1400"/>
              <a:pPr>
                <a:spcBef>
                  <a:spcPct val="0"/>
                </a:spcBef>
                <a:buFontTx/>
                <a:buNone/>
              </a:pPr>
              <a:t>1</a:t>
            </a:fld>
            <a:endParaRPr lang="fr-FR" altLang="fr-FR" sz="1400"/>
          </a:p>
        </p:txBody>
      </p:sp>
      <p:sp>
        <p:nvSpPr>
          <p:cNvPr id="4099" name="Rectangle 2"/>
          <p:cNvSpPr>
            <a:spLocks noGrp="1" noChangeArrowheads="1"/>
          </p:cNvSpPr>
          <p:nvPr>
            <p:ph type="ctrTitle"/>
          </p:nvPr>
        </p:nvSpPr>
        <p:spPr>
          <a:xfrm>
            <a:off x="0" y="2213811"/>
            <a:ext cx="12192000" cy="1626669"/>
          </a:xfrm>
          <a:solidFill>
            <a:srgbClr val="FFC000">
              <a:alpha val="79999"/>
            </a:srgbClr>
          </a:solidFill>
        </p:spPr>
        <p:txBody>
          <a:bodyPr/>
          <a:lstStyle/>
          <a:p>
            <a:pPr marL="895350" algn="l" eaLnBrk="1" hangingPunct="1"/>
            <a:r>
              <a:rPr lang="fr-FR" altLang="fr-FR" sz="2800" dirty="0">
                <a:ea typeface="ＭＳ Ｐゴシック" panose="020B0600070205080204" pitchFamily="34" charset="-128"/>
              </a:rPr>
              <a:t>Module 626-1</a:t>
            </a:r>
            <a:r>
              <a:rPr lang="fr-FR" altLang="fr-FR" sz="6600" dirty="0">
                <a:solidFill>
                  <a:schemeClr val="tx1"/>
                </a:solidFill>
                <a:ea typeface="ＭＳ Ｐゴシック" panose="020B0600070205080204" pitchFamily="34" charset="-128"/>
              </a:rPr>
              <a:t/>
            </a:r>
            <a:br>
              <a:rPr lang="fr-FR" altLang="fr-FR" sz="6600" dirty="0">
                <a:solidFill>
                  <a:schemeClr val="tx1"/>
                </a:solidFill>
                <a:ea typeface="ＭＳ Ｐゴシック" panose="020B0600070205080204" pitchFamily="34" charset="-128"/>
              </a:rPr>
            </a:br>
            <a:r>
              <a:rPr lang="fr-FR" altLang="fr-FR" sz="6600" dirty="0">
                <a:solidFill>
                  <a:schemeClr val="tx1"/>
                </a:solidFill>
                <a:ea typeface="ＭＳ Ｐゴシック" panose="020B0600070205080204" pitchFamily="34" charset="-128"/>
              </a:rPr>
              <a:t>Urbanisation</a:t>
            </a:r>
            <a:r>
              <a:rPr lang="fr-FR" altLang="fr-FR" dirty="0">
                <a:solidFill>
                  <a:schemeClr val="tx1"/>
                </a:solidFill>
                <a:ea typeface="ＭＳ Ｐゴシック" panose="020B0600070205080204" pitchFamily="34" charset="-128"/>
              </a:rPr>
              <a:t> </a:t>
            </a:r>
            <a:r>
              <a:rPr lang="fr-FR" altLang="fr-FR" sz="4000" dirty="0">
                <a:solidFill>
                  <a:schemeClr val="tx1"/>
                </a:solidFill>
                <a:ea typeface="ＭＳ Ｐゴシック" panose="020B0600070205080204" pitchFamily="34" charset="-128"/>
              </a:rPr>
              <a:t>des SI</a:t>
            </a:r>
          </a:p>
        </p:txBody>
      </p:sp>
      <p:sp>
        <p:nvSpPr>
          <p:cNvPr id="2052" name="Rectangle 3"/>
          <p:cNvSpPr>
            <a:spLocks noGrp="1" noChangeArrowheads="1"/>
          </p:cNvSpPr>
          <p:nvPr>
            <p:ph type="subTitle" idx="1"/>
          </p:nvPr>
        </p:nvSpPr>
        <p:spPr>
          <a:xfrm>
            <a:off x="0" y="4824882"/>
            <a:ext cx="12192000" cy="503237"/>
          </a:xfrm>
        </p:spPr>
        <p:txBody>
          <a:bodyPr/>
          <a:lstStyle/>
          <a:p>
            <a:pPr marL="895350" algn="l" eaLnBrk="1" hangingPunct="1">
              <a:defRPr/>
            </a:pPr>
            <a:r>
              <a:rPr lang="fr-FR" altLang="fr-FR" sz="2800" dirty="0">
                <a:solidFill>
                  <a:schemeClr val="tx1">
                    <a:lumMod val="65000"/>
                    <a:lumOff val="35000"/>
                  </a:schemeClr>
                </a:solidFill>
              </a:rPr>
              <a:t>Christine Aïdonidis-Flückiger</a:t>
            </a:r>
          </a:p>
        </p:txBody>
      </p:sp>
    </p:spTree>
    <p:extLst>
      <p:ext uri="{BB962C8B-B14F-4D97-AF65-F5344CB8AC3E}">
        <p14:creationId xmlns:p14="http://schemas.microsoft.com/office/powerpoint/2010/main" val="984480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826D2A20-F861-4DA6-A6D3-50C6824059AD}" type="slidenum">
              <a:rPr lang="fr-FR" altLang="en-US" sz="1400"/>
              <a:pPr>
                <a:spcBef>
                  <a:spcPct val="0"/>
                </a:spcBef>
                <a:buFontTx/>
                <a:buNone/>
              </a:pPr>
              <a:t>10</a:t>
            </a:fld>
            <a:endParaRPr lang="fr-FR" altLang="en-US" sz="1400"/>
          </a:p>
        </p:txBody>
      </p:sp>
      <p:sp>
        <p:nvSpPr>
          <p:cNvPr id="15363" name="Text Box 2"/>
          <p:cNvSpPr txBox="1">
            <a:spLocks noChangeArrowheads="1"/>
          </p:cNvSpPr>
          <p:nvPr/>
        </p:nvSpPr>
        <p:spPr bwMode="auto">
          <a:xfrm>
            <a:off x="210019" y="188913"/>
            <a:ext cx="3700462"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en-US" sz="2800" b="1" dirty="0"/>
              <a:t>Cartographie métier</a:t>
            </a:r>
          </a:p>
          <a:p>
            <a:pPr eaLnBrk="1" hangingPunct="1">
              <a:spcBef>
                <a:spcPct val="0"/>
              </a:spcBef>
              <a:buFontTx/>
              <a:buNone/>
            </a:pPr>
            <a:r>
              <a:rPr lang="fr-FR" altLang="en-US" sz="2000" b="1" dirty="0"/>
              <a:t>Organigramme d'acteur</a:t>
            </a:r>
          </a:p>
        </p:txBody>
      </p:sp>
      <p:sp>
        <p:nvSpPr>
          <p:cNvPr id="15364" name="Rectangle 3"/>
          <p:cNvSpPr>
            <a:spLocks noChangeArrowheads="1"/>
          </p:cNvSpPr>
          <p:nvPr/>
        </p:nvSpPr>
        <p:spPr bwMode="auto">
          <a:xfrm>
            <a:off x="808522" y="1190626"/>
            <a:ext cx="10087276" cy="489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FontTx/>
              <a:buNone/>
              <a:defRPr/>
            </a:pPr>
            <a:r>
              <a:rPr lang="fr-FR" altLang="en-US" sz="2400" dirty="0"/>
              <a:t>Un </a:t>
            </a:r>
            <a:r>
              <a:rPr lang="fr-FR" altLang="en-US" sz="2400" b="1" dirty="0">
                <a:solidFill>
                  <a:srgbClr val="FF0000"/>
                </a:solidFill>
              </a:rPr>
              <a:t>organigramme d'acteur</a:t>
            </a:r>
            <a:r>
              <a:rPr lang="fr-FR" altLang="en-US" sz="2400" b="1" dirty="0"/>
              <a:t> </a:t>
            </a:r>
            <a:r>
              <a:rPr lang="fr-CH" altLang="en-US" sz="2400" dirty="0"/>
              <a:t>est un </a:t>
            </a:r>
            <a:r>
              <a:rPr lang="fr-CH" altLang="en-US" sz="2400" b="1" dirty="0"/>
              <a:t>arbre</a:t>
            </a:r>
            <a:r>
              <a:rPr lang="fr-CH" altLang="en-US" sz="2400" dirty="0"/>
              <a:t> (ou une pyramide) </a:t>
            </a:r>
            <a:r>
              <a:rPr lang="fr-CH" altLang="en-US" sz="2400" b="1" dirty="0"/>
              <a:t>d'acteurs internes </a:t>
            </a:r>
            <a:r>
              <a:rPr lang="fr-CH" altLang="en-US" sz="2400" dirty="0"/>
              <a:t>à l'entreprise. </a:t>
            </a:r>
          </a:p>
          <a:p>
            <a:pPr eaLnBrk="1" hangingPunct="1">
              <a:spcBef>
                <a:spcPct val="0"/>
              </a:spcBef>
              <a:buFontTx/>
              <a:buNone/>
              <a:defRPr/>
            </a:pPr>
            <a:endParaRPr lang="fr-CH" altLang="en-US" sz="2400" dirty="0"/>
          </a:p>
          <a:p>
            <a:pPr eaLnBrk="1" hangingPunct="1">
              <a:spcBef>
                <a:spcPct val="0"/>
              </a:spcBef>
              <a:buFontTx/>
              <a:buNone/>
              <a:defRPr/>
            </a:pPr>
            <a:r>
              <a:rPr lang="fr-CH" altLang="en-US" sz="2400" dirty="0"/>
              <a:t>Sont représentés sur ce type de diagramme : </a:t>
            </a:r>
          </a:p>
          <a:p>
            <a:pPr marL="342900" indent="-342900">
              <a:spcBef>
                <a:spcPct val="0"/>
              </a:spcBef>
              <a:defRPr/>
            </a:pPr>
            <a:r>
              <a:rPr lang="fr-CH" altLang="en-US" sz="2400" dirty="0"/>
              <a:t>Les acteurs de l'entreprise : les unités organisationnelles et leur découpage en sous-unités (par des boites)</a:t>
            </a:r>
          </a:p>
          <a:p>
            <a:pPr marL="342900" indent="-342900">
              <a:spcBef>
                <a:spcPct val="0"/>
              </a:spcBef>
              <a:defRPr/>
            </a:pPr>
            <a:r>
              <a:rPr lang="fr-CH" altLang="en-US" sz="2400" dirty="0"/>
              <a:t>Les relations hiérarchiques qui permettent la transmission des ordres (par des traits pleins) </a:t>
            </a:r>
          </a:p>
          <a:p>
            <a:pPr marL="342900" indent="-342900">
              <a:spcBef>
                <a:spcPct val="0"/>
              </a:spcBef>
              <a:defRPr/>
            </a:pPr>
            <a:r>
              <a:rPr lang="fr-CH" altLang="en-US" sz="2400" dirty="0"/>
              <a:t>Éventuellement, les responsables des unités organisationnelles, selon le niveau de détail souhaité</a:t>
            </a:r>
          </a:p>
          <a:p>
            <a:pPr eaLnBrk="1" hangingPunct="1">
              <a:spcBef>
                <a:spcPct val="0"/>
              </a:spcBef>
              <a:buFontTx/>
              <a:buNone/>
              <a:defRPr/>
            </a:pPr>
            <a:endParaRPr lang="fr-CH" altLang="en-US" sz="2400" dirty="0"/>
          </a:p>
          <a:p>
            <a:pPr eaLnBrk="1" hangingPunct="1">
              <a:spcBef>
                <a:spcPct val="0"/>
              </a:spcBef>
              <a:buFontTx/>
              <a:buNone/>
              <a:defRPr/>
            </a:pPr>
            <a:r>
              <a:rPr lang="fr-CH" altLang="en-US" sz="2400" dirty="0"/>
              <a:t>Une unité organisationnelle est un département, ou un office, ou un service, sous-services, sections…</a:t>
            </a:r>
          </a:p>
        </p:txBody>
      </p:sp>
    </p:spTree>
    <p:extLst>
      <p:ext uri="{BB962C8B-B14F-4D97-AF65-F5344CB8AC3E}">
        <p14:creationId xmlns:p14="http://schemas.microsoft.com/office/powerpoint/2010/main" val="33308419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7ABED8A5-45A5-4DEF-A131-4C2E31020D49}" type="slidenum">
              <a:rPr lang="fr-FR" altLang="en-US" sz="1400"/>
              <a:pPr>
                <a:spcBef>
                  <a:spcPct val="0"/>
                </a:spcBef>
                <a:buFontTx/>
                <a:buNone/>
              </a:pPr>
              <a:t>11</a:t>
            </a:fld>
            <a:endParaRPr lang="fr-FR" altLang="en-US" sz="1400"/>
          </a:p>
        </p:txBody>
      </p:sp>
      <p:sp>
        <p:nvSpPr>
          <p:cNvPr id="5" name="Rectangle 4"/>
          <p:cNvSpPr/>
          <p:nvPr/>
        </p:nvSpPr>
        <p:spPr>
          <a:xfrm>
            <a:off x="904775" y="1773238"/>
            <a:ext cx="10356783" cy="2677656"/>
          </a:xfrm>
          <a:prstGeom prst="rect">
            <a:avLst/>
          </a:prstGeom>
        </p:spPr>
        <p:txBody>
          <a:bodyPr wrap="square">
            <a:spAutoFit/>
          </a:bodyPr>
          <a:lstStyle/>
          <a:p>
            <a:pPr>
              <a:defRPr/>
            </a:pPr>
            <a:r>
              <a:rPr lang="fr-CH" sz="2400" dirty="0">
                <a:solidFill>
                  <a:srgbClr val="555555"/>
                </a:solidFill>
                <a:latin typeface="Arial" panose="020B0604020202020204" pitchFamily="34" charset="0"/>
                <a:cs typeface="Arial" panose="020B0604020202020204" pitchFamily="34" charset="0"/>
              </a:rPr>
              <a:t>L'organigramme </a:t>
            </a:r>
            <a:r>
              <a:rPr lang="fr-CH" sz="2400" dirty="0" smtClean="0">
                <a:solidFill>
                  <a:srgbClr val="555555"/>
                </a:solidFill>
                <a:latin typeface="Arial" panose="020B0604020202020204" pitchFamily="34" charset="0"/>
                <a:cs typeface="Arial" panose="020B0604020202020204" pitchFamily="34" charset="0"/>
              </a:rPr>
              <a:t>d'acteur </a:t>
            </a:r>
            <a:r>
              <a:rPr lang="fr-CH" sz="2400" b="1" dirty="0">
                <a:solidFill>
                  <a:srgbClr val="555555"/>
                </a:solidFill>
                <a:latin typeface="Arial" panose="020B0604020202020204" pitchFamily="34" charset="0"/>
                <a:cs typeface="Arial" panose="020B0604020202020204" pitchFamily="34" charset="0"/>
              </a:rPr>
              <a:t>ne donne pas </a:t>
            </a:r>
            <a:r>
              <a:rPr lang="fr-CH" sz="2400" dirty="0">
                <a:solidFill>
                  <a:srgbClr val="555555"/>
                </a:solidFill>
                <a:latin typeface="Arial" panose="020B0604020202020204" pitchFamily="34" charset="0"/>
                <a:cs typeface="Arial" panose="020B0604020202020204" pitchFamily="34" charset="0"/>
              </a:rPr>
              <a:t>d'information sur la répartition des tâches.</a:t>
            </a:r>
          </a:p>
          <a:p>
            <a:pPr>
              <a:defRPr/>
            </a:pPr>
            <a:endParaRPr lang="fr-CH" sz="2400" dirty="0">
              <a:solidFill>
                <a:srgbClr val="555555"/>
              </a:solidFill>
              <a:latin typeface="Arial" panose="020B0604020202020204" pitchFamily="34" charset="0"/>
              <a:cs typeface="Arial" panose="020B0604020202020204" pitchFamily="34" charset="0"/>
            </a:endParaRPr>
          </a:p>
          <a:p>
            <a:pPr>
              <a:defRPr/>
            </a:pPr>
            <a:r>
              <a:rPr lang="fr-CH" sz="2400" dirty="0">
                <a:solidFill>
                  <a:srgbClr val="555555"/>
                </a:solidFill>
                <a:latin typeface="Arial" panose="020B0604020202020204" pitchFamily="34" charset="0"/>
                <a:cs typeface="Arial" panose="020B0604020202020204" pitchFamily="34" charset="0"/>
              </a:rPr>
              <a:t>C'est une représentation </a:t>
            </a:r>
            <a:r>
              <a:rPr lang="fr-CH" sz="2400" b="1" dirty="0">
                <a:solidFill>
                  <a:srgbClr val="555555"/>
                </a:solidFill>
                <a:latin typeface="Arial" panose="020B0604020202020204" pitchFamily="34" charset="0"/>
                <a:cs typeface="Arial" panose="020B0604020202020204" pitchFamily="34" charset="0"/>
              </a:rPr>
              <a:t>statique</a:t>
            </a:r>
            <a:r>
              <a:rPr lang="fr-CH" sz="2400" dirty="0">
                <a:solidFill>
                  <a:srgbClr val="555555"/>
                </a:solidFill>
                <a:latin typeface="Arial" panose="020B0604020202020204" pitchFamily="34" charset="0"/>
                <a:cs typeface="Arial" panose="020B0604020202020204" pitchFamily="34" charset="0"/>
              </a:rPr>
              <a:t> de l'organisation de l'entreprise.</a:t>
            </a:r>
          </a:p>
          <a:p>
            <a:pPr>
              <a:defRPr/>
            </a:pPr>
            <a:endParaRPr lang="fr-CH" sz="2400" dirty="0">
              <a:solidFill>
                <a:srgbClr val="555555"/>
              </a:solidFill>
              <a:latin typeface="Arial" panose="020B0604020202020204" pitchFamily="34" charset="0"/>
              <a:cs typeface="Arial" panose="020B0604020202020204" pitchFamily="34" charset="0"/>
            </a:endParaRPr>
          </a:p>
          <a:p>
            <a:pPr>
              <a:defRPr/>
            </a:pPr>
            <a:r>
              <a:rPr lang="fr-CH" sz="2400" dirty="0">
                <a:solidFill>
                  <a:srgbClr val="555555"/>
                </a:solidFill>
                <a:latin typeface="Arial" panose="020B0604020202020204" pitchFamily="34" charset="0"/>
                <a:cs typeface="Arial" panose="020B0604020202020204" pitchFamily="34" charset="0"/>
              </a:rPr>
              <a:t>La structure hiérarchique de l'entreprise est </a:t>
            </a:r>
            <a:r>
              <a:rPr lang="fr-CH" sz="2400" b="1" dirty="0">
                <a:solidFill>
                  <a:srgbClr val="555555"/>
                </a:solidFill>
                <a:latin typeface="Arial" panose="020B0604020202020204" pitchFamily="34" charset="0"/>
                <a:cs typeface="Arial" panose="020B0604020202020204" pitchFamily="34" charset="0"/>
              </a:rPr>
              <a:t>très volatile </a:t>
            </a:r>
            <a:r>
              <a:rPr lang="fr-CH" sz="2400" dirty="0">
                <a:solidFill>
                  <a:srgbClr val="555555"/>
                </a:solidFill>
                <a:latin typeface="Arial" panose="020B0604020202020204" pitchFamily="34" charset="0"/>
                <a:cs typeface="Arial" panose="020B0604020202020204" pitchFamily="34" charset="0"/>
              </a:rPr>
              <a:t>donc plus l'organigramme sera détaillé, plus souvent il faudra le mettre à jour.  </a:t>
            </a:r>
            <a:endParaRPr lang="fr-CH" sz="2400" dirty="0">
              <a:latin typeface="Arial" panose="020B0604020202020204" pitchFamily="34" charset="0"/>
              <a:cs typeface="Arial" panose="020B0604020202020204" pitchFamily="34" charset="0"/>
            </a:endParaRPr>
          </a:p>
        </p:txBody>
      </p:sp>
      <p:grpSp>
        <p:nvGrpSpPr>
          <p:cNvPr id="3" name="Groupe 2"/>
          <p:cNvGrpSpPr/>
          <p:nvPr/>
        </p:nvGrpSpPr>
        <p:grpSpPr>
          <a:xfrm>
            <a:off x="130969" y="96969"/>
            <a:ext cx="3700462" cy="1200150"/>
            <a:chOff x="130969" y="96969"/>
            <a:chExt cx="3700462" cy="1200150"/>
          </a:xfrm>
        </p:grpSpPr>
        <p:sp>
          <p:nvSpPr>
            <p:cNvPr id="16387" name="Text Box 2"/>
            <p:cNvSpPr txBox="1">
              <a:spLocks noChangeArrowheads="1"/>
            </p:cNvSpPr>
            <p:nvPr/>
          </p:nvSpPr>
          <p:spPr bwMode="auto">
            <a:xfrm>
              <a:off x="130969" y="96969"/>
              <a:ext cx="3700462"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en-US" sz="2800" b="1" dirty="0"/>
                <a:t>Cartographie métier</a:t>
              </a:r>
            </a:p>
            <a:p>
              <a:pPr eaLnBrk="1" hangingPunct="1">
                <a:spcBef>
                  <a:spcPct val="0"/>
                </a:spcBef>
                <a:buFontTx/>
                <a:buNone/>
              </a:pPr>
              <a:r>
                <a:rPr lang="fr-FR" altLang="en-US" sz="2000" b="1" dirty="0"/>
                <a:t>Organigramme d'acteur</a:t>
              </a:r>
            </a:p>
          </p:txBody>
        </p:sp>
        <p:sp>
          <p:nvSpPr>
            <p:cNvPr id="16389" name="Text Box 6"/>
            <p:cNvSpPr txBox="1">
              <a:spLocks noChangeArrowheads="1"/>
            </p:cNvSpPr>
            <p:nvPr/>
          </p:nvSpPr>
          <p:spPr bwMode="auto">
            <a:xfrm>
              <a:off x="130969" y="927231"/>
              <a:ext cx="2189162"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en-US" sz="1800" b="1" dirty="0"/>
                <a:t>Points d'attention </a:t>
              </a:r>
            </a:p>
          </p:txBody>
        </p:sp>
      </p:grpSp>
    </p:spTree>
    <p:extLst>
      <p:ext uri="{BB962C8B-B14F-4D97-AF65-F5344CB8AC3E}">
        <p14:creationId xmlns:p14="http://schemas.microsoft.com/office/powerpoint/2010/main" val="22097223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ED7733CA-0939-40E4-9BCB-89BBCF8B1781}" type="slidenum">
              <a:rPr lang="fr-FR" altLang="en-US" sz="1400"/>
              <a:pPr>
                <a:spcBef>
                  <a:spcPct val="0"/>
                </a:spcBef>
                <a:buFontTx/>
                <a:buNone/>
              </a:pPr>
              <a:t>12</a:t>
            </a:fld>
            <a:endParaRPr lang="fr-FR" altLang="en-US" sz="1400"/>
          </a:p>
        </p:txBody>
      </p:sp>
      <p:sp>
        <p:nvSpPr>
          <p:cNvPr id="17411" name="Text Box 2"/>
          <p:cNvSpPr txBox="1">
            <a:spLocks noChangeArrowheads="1"/>
          </p:cNvSpPr>
          <p:nvPr/>
        </p:nvSpPr>
        <p:spPr bwMode="auto">
          <a:xfrm>
            <a:off x="190766" y="188913"/>
            <a:ext cx="3700462"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en-US" sz="2800" b="1" dirty="0"/>
              <a:t>Cartographie métier</a:t>
            </a:r>
          </a:p>
          <a:p>
            <a:pPr eaLnBrk="1" hangingPunct="1">
              <a:spcBef>
                <a:spcPct val="0"/>
              </a:spcBef>
              <a:buFontTx/>
              <a:buNone/>
            </a:pPr>
            <a:r>
              <a:rPr lang="fr-FR" altLang="en-US" sz="2000" b="1" dirty="0"/>
              <a:t>Organigramme d'acteur</a:t>
            </a:r>
          </a:p>
        </p:txBody>
      </p:sp>
      <p:sp>
        <p:nvSpPr>
          <p:cNvPr id="32772" name="Rectangle 3"/>
          <p:cNvSpPr>
            <a:spLocks noChangeArrowheads="1"/>
          </p:cNvSpPr>
          <p:nvPr/>
        </p:nvSpPr>
        <p:spPr bwMode="auto">
          <a:xfrm>
            <a:off x="798897" y="1414463"/>
            <a:ext cx="10366407" cy="3939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defRPr/>
            </a:pPr>
            <a:r>
              <a:rPr lang="fr-FR" sz="2800" b="1" dirty="0">
                <a:solidFill>
                  <a:srgbClr val="2D2D8A">
                    <a:lumMod val="60000"/>
                    <a:lumOff val="40000"/>
                  </a:srgbClr>
                </a:solidFill>
                <a:latin typeface="Arial" charset="0"/>
                <a:ea typeface="ＭＳ Ｐゴシック" charset="-128"/>
              </a:rPr>
              <a:t>Règles de modélisation [RM xx]</a:t>
            </a:r>
          </a:p>
          <a:p>
            <a:pPr eaLnBrk="1" hangingPunct="1">
              <a:spcBef>
                <a:spcPct val="50000"/>
              </a:spcBef>
              <a:defRPr/>
            </a:pPr>
            <a:r>
              <a:rPr lang="fr-FR" sz="2800" b="1" dirty="0">
                <a:solidFill>
                  <a:srgbClr val="2D2D8A">
                    <a:lumMod val="60000"/>
                    <a:lumOff val="40000"/>
                  </a:srgbClr>
                </a:solidFill>
                <a:latin typeface="Arial" charset="0"/>
                <a:ea typeface="ＭＳ Ｐゴシック" charset="-128"/>
              </a:rPr>
              <a:t>[RM01] </a:t>
            </a:r>
            <a:r>
              <a:rPr lang="fr-FR" sz="2400" dirty="0">
                <a:latin typeface="Arial" charset="0"/>
                <a:ea typeface="ＭＳ Ｐゴシック" charset="-128"/>
              </a:rPr>
              <a:t>Un organigramme d'acteur présente un </a:t>
            </a:r>
            <a:r>
              <a:rPr lang="fr-FR" sz="2400" b="1" dirty="0">
                <a:latin typeface="Arial" charset="0"/>
                <a:ea typeface="ＭＳ Ｐゴシック" charset="-128"/>
              </a:rPr>
              <a:t>arbre d'acteur </a:t>
            </a:r>
            <a:r>
              <a:rPr lang="fr-FR" sz="2400" dirty="0">
                <a:latin typeface="Arial" charset="0"/>
                <a:ea typeface="ＭＳ Ｐゴシック" charset="-128"/>
              </a:rPr>
              <a:t>dont la racine est la structure décrite.</a:t>
            </a:r>
          </a:p>
          <a:p>
            <a:pPr eaLnBrk="1" hangingPunct="1">
              <a:spcBef>
                <a:spcPct val="50000"/>
              </a:spcBef>
              <a:defRPr/>
            </a:pPr>
            <a:r>
              <a:rPr lang="fr-FR" sz="2800" b="1" dirty="0">
                <a:solidFill>
                  <a:srgbClr val="2D2D8A">
                    <a:lumMod val="60000"/>
                    <a:lumOff val="40000"/>
                  </a:srgbClr>
                </a:solidFill>
                <a:latin typeface="Arial" charset="0"/>
                <a:ea typeface="ＭＳ Ｐゴシック" charset="-128"/>
              </a:rPr>
              <a:t>[RM02] </a:t>
            </a:r>
            <a:r>
              <a:rPr lang="fr-FR" sz="2400" dirty="0">
                <a:latin typeface="Arial" charset="0"/>
                <a:ea typeface="ＭＳ Ｐゴシック" charset="-128"/>
              </a:rPr>
              <a:t>Une unité organisationnelle (feuille de l'arbre) ne peut être rattachée qu'à une et une seule unité organisationnelle supérieure.  </a:t>
            </a:r>
          </a:p>
          <a:p>
            <a:pPr eaLnBrk="1" hangingPunct="1">
              <a:spcBef>
                <a:spcPct val="50000"/>
              </a:spcBef>
              <a:defRPr/>
            </a:pPr>
            <a:r>
              <a:rPr lang="fr-FR" sz="2800" b="1" dirty="0">
                <a:solidFill>
                  <a:srgbClr val="2D2D8A">
                    <a:lumMod val="60000"/>
                    <a:lumOff val="40000"/>
                  </a:srgbClr>
                </a:solidFill>
                <a:latin typeface="Arial" charset="0"/>
                <a:ea typeface="ＭＳ Ｐゴシック" charset="-128"/>
              </a:rPr>
              <a:t>[RM03] </a:t>
            </a:r>
            <a:r>
              <a:rPr lang="fr-FR" sz="2400" dirty="0">
                <a:latin typeface="Arial" charset="0"/>
                <a:ea typeface="ＭＳ Ｐゴシック" charset="-128"/>
              </a:rPr>
              <a:t>Un organigramme d'acteur ne doit mentionner que des </a:t>
            </a:r>
            <a:r>
              <a:rPr lang="fr-FR" sz="2400" b="1" dirty="0">
                <a:latin typeface="Arial" charset="0"/>
                <a:ea typeface="ＭＳ Ｐゴシック" charset="-128"/>
              </a:rPr>
              <a:t>acteurs internes</a:t>
            </a:r>
            <a:r>
              <a:rPr lang="fr-FR" sz="2400" dirty="0">
                <a:latin typeface="Arial" charset="0"/>
                <a:ea typeface="ＭＳ Ｐゴシック" charset="-128"/>
              </a:rPr>
              <a:t>. On ne s'intéresse pas à l'organisation des acteurs externes.  </a:t>
            </a:r>
            <a:r>
              <a:rPr lang="fr-FR" dirty="0">
                <a:latin typeface="Arial" charset="0"/>
                <a:ea typeface="ＭＳ Ｐゴシック" charset="-128"/>
              </a:rPr>
              <a:t> </a:t>
            </a:r>
          </a:p>
          <a:p>
            <a:pPr eaLnBrk="1" hangingPunct="1">
              <a:defRPr/>
            </a:pPr>
            <a:endParaRPr lang="fr-CH" sz="2400" dirty="0">
              <a:latin typeface="Arial" charset="0"/>
              <a:ea typeface="ＭＳ Ｐゴシック" charset="-128"/>
            </a:endParaRPr>
          </a:p>
        </p:txBody>
      </p:sp>
    </p:spTree>
    <p:extLst>
      <p:ext uri="{BB962C8B-B14F-4D97-AF65-F5344CB8AC3E}">
        <p14:creationId xmlns:p14="http://schemas.microsoft.com/office/powerpoint/2010/main" val="30623804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6302A5CA-D202-4FEC-859F-94E970EAA5C0}" type="slidenum">
              <a:rPr lang="fr-FR" altLang="en-US" sz="1400"/>
              <a:pPr>
                <a:spcBef>
                  <a:spcPct val="0"/>
                </a:spcBef>
                <a:buFontTx/>
                <a:buNone/>
              </a:pPr>
              <a:t>13</a:t>
            </a:fld>
            <a:endParaRPr lang="fr-FR" altLang="en-US" sz="1400"/>
          </a:p>
        </p:txBody>
      </p:sp>
      <p:grpSp>
        <p:nvGrpSpPr>
          <p:cNvPr id="3" name="Groupe 2"/>
          <p:cNvGrpSpPr/>
          <p:nvPr/>
        </p:nvGrpSpPr>
        <p:grpSpPr>
          <a:xfrm>
            <a:off x="212194" y="188913"/>
            <a:ext cx="3602037" cy="1169988"/>
            <a:chOff x="5583105" y="188913"/>
            <a:chExt cx="3602037" cy="1169988"/>
          </a:xfrm>
        </p:grpSpPr>
        <p:sp>
          <p:nvSpPr>
            <p:cNvPr id="18435" name="Text Box 5"/>
            <p:cNvSpPr txBox="1">
              <a:spLocks noChangeArrowheads="1"/>
            </p:cNvSpPr>
            <p:nvPr/>
          </p:nvSpPr>
          <p:spPr bwMode="auto">
            <a:xfrm>
              <a:off x="5583105" y="188913"/>
              <a:ext cx="3602037" cy="8001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en-US" sz="2800" b="1" dirty="0"/>
                <a:t>Cartographie métier</a:t>
              </a:r>
            </a:p>
            <a:p>
              <a:pPr eaLnBrk="1" hangingPunct="1">
                <a:spcBef>
                  <a:spcPct val="0"/>
                </a:spcBef>
                <a:buFontTx/>
                <a:buNone/>
              </a:pPr>
              <a:r>
                <a:rPr lang="fr-FR" altLang="en-US" sz="1800" b="1" dirty="0"/>
                <a:t>Organigramme d'acteur</a:t>
              </a:r>
            </a:p>
          </p:txBody>
        </p:sp>
        <p:sp>
          <p:nvSpPr>
            <p:cNvPr id="18436" name="Text Box 6"/>
            <p:cNvSpPr txBox="1">
              <a:spLocks noChangeArrowheads="1"/>
            </p:cNvSpPr>
            <p:nvPr/>
          </p:nvSpPr>
          <p:spPr bwMode="auto">
            <a:xfrm>
              <a:off x="5583105" y="989014"/>
              <a:ext cx="119697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en-US" sz="1800" b="1" dirty="0"/>
                <a:t>Exemple </a:t>
              </a:r>
            </a:p>
          </p:txBody>
        </p:sp>
      </p:grpSp>
      <p:pic>
        <p:nvPicPr>
          <p:cNvPr id="18437" name="Imag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93069" y="1412875"/>
            <a:ext cx="8805862" cy="431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98624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re 1"/>
          <p:cNvSpPr>
            <a:spLocks noGrp="1"/>
          </p:cNvSpPr>
          <p:nvPr>
            <p:ph type="title"/>
          </p:nvPr>
        </p:nvSpPr>
        <p:spPr>
          <a:xfrm>
            <a:off x="0" y="365125"/>
            <a:ext cx="11136429" cy="1325563"/>
          </a:xfrm>
        </p:spPr>
        <p:txBody>
          <a:bodyPr>
            <a:normAutofit/>
          </a:bodyPr>
          <a:lstStyle/>
          <a:p>
            <a:pPr algn="ctr"/>
            <a:r>
              <a:rPr lang="fr-CH" altLang="fr-FR" sz="4000" b="1" dirty="0" smtClean="0">
                <a:ea typeface="ＭＳ Ｐゴシック" panose="020B0600070205080204" pitchFamily="34" charset="-128"/>
              </a:rPr>
              <a:t>La cartographie de la couche métier</a:t>
            </a:r>
          </a:p>
        </p:txBody>
      </p:sp>
      <p:sp>
        <p:nvSpPr>
          <p:cNvPr id="3" name="Espace réservé du contenu 2"/>
          <p:cNvSpPr>
            <a:spLocks noGrp="1"/>
          </p:cNvSpPr>
          <p:nvPr>
            <p:ph idx="1"/>
          </p:nvPr>
        </p:nvSpPr>
        <p:spPr/>
        <p:txBody>
          <a:bodyPr>
            <a:normAutofit/>
          </a:bodyPr>
          <a:lstStyle/>
          <a:p>
            <a:pPr>
              <a:defRPr/>
            </a:pPr>
            <a:r>
              <a:rPr lang="fr-CH" dirty="0">
                <a:solidFill>
                  <a:schemeClr val="bg1">
                    <a:lumMod val="75000"/>
                  </a:schemeClr>
                </a:solidFill>
              </a:rPr>
              <a:t>Organigramme d'acteur</a:t>
            </a:r>
          </a:p>
          <a:p>
            <a:pPr>
              <a:defRPr/>
            </a:pPr>
            <a:r>
              <a:rPr lang="fr-CH" dirty="0">
                <a:solidFill>
                  <a:schemeClr val="bg1">
                    <a:lumMod val="75000"/>
                  </a:schemeClr>
                </a:solidFill>
              </a:rPr>
              <a:t>Modéliser les processus métiers selon la norme BPMN </a:t>
            </a:r>
          </a:p>
          <a:p>
            <a:pPr lvl="1">
              <a:defRPr/>
            </a:pPr>
            <a:r>
              <a:rPr lang="fr-CH" dirty="0"/>
              <a:t>Processus </a:t>
            </a:r>
            <a:r>
              <a:rPr lang="fr-CH" dirty="0" smtClean="0"/>
              <a:t>métier</a:t>
            </a:r>
            <a:endParaRPr lang="fr-CH" dirty="0"/>
          </a:p>
          <a:p>
            <a:pPr lvl="1">
              <a:defRPr/>
            </a:pPr>
            <a:r>
              <a:rPr lang="fr-CH" dirty="0">
                <a:solidFill>
                  <a:schemeClr val="bg1">
                    <a:lumMod val="75000"/>
                  </a:schemeClr>
                </a:solidFill>
              </a:rPr>
              <a:t>Introduction à BPMN</a:t>
            </a:r>
          </a:p>
          <a:p>
            <a:pPr lvl="1">
              <a:defRPr/>
            </a:pPr>
            <a:r>
              <a:rPr lang="fr-CH" dirty="0">
                <a:solidFill>
                  <a:schemeClr val="bg1">
                    <a:lumMod val="75000"/>
                  </a:schemeClr>
                </a:solidFill>
              </a:rPr>
              <a:t>Les principaux concepts de BPMN  </a:t>
            </a:r>
          </a:p>
          <a:p>
            <a:pPr lvl="1">
              <a:defRPr/>
            </a:pPr>
            <a:r>
              <a:rPr lang="fr-CH" dirty="0">
                <a:solidFill>
                  <a:schemeClr val="bg1">
                    <a:lumMod val="75000"/>
                  </a:schemeClr>
                </a:solidFill>
              </a:rPr>
              <a:t>Diagramme de processus métier</a:t>
            </a:r>
          </a:p>
          <a:p>
            <a:pPr lvl="1">
              <a:defRPr/>
            </a:pPr>
            <a:r>
              <a:rPr lang="fr-CH" dirty="0">
                <a:solidFill>
                  <a:schemeClr val="bg1">
                    <a:lumMod val="75000"/>
                  </a:schemeClr>
                </a:solidFill>
              </a:rPr>
              <a:t>Diagramme de processus organisationnel</a:t>
            </a:r>
          </a:p>
          <a:p>
            <a:pPr lvl="1">
              <a:defRPr/>
            </a:pPr>
            <a:r>
              <a:rPr lang="fr-CH" dirty="0">
                <a:solidFill>
                  <a:schemeClr val="bg1">
                    <a:lumMod val="75000"/>
                  </a:schemeClr>
                </a:solidFill>
              </a:rPr>
              <a:t>Diagramme de processus fonctionnel</a:t>
            </a:r>
          </a:p>
          <a:p>
            <a:pPr lvl="1">
              <a:defRPr/>
            </a:pPr>
            <a:r>
              <a:rPr lang="fr-CH" dirty="0">
                <a:solidFill>
                  <a:schemeClr val="bg1">
                    <a:lumMod val="75000"/>
                  </a:schemeClr>
                </a:solidFill>
              </a:rPr>
              <a:t>Diagramme de processus applicatif</a:t>
            </a:r>
          </a:p>
        </p:txBody>
      </p:sp>
      <p:sp>
        <p:nvSpPr>
          <p:cNvPr id="19460"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C405FDFC-9E68-475E-8A3D-87FEC85524B9}" type="slidenum">
              <a:rPr lang="fr-FR" altLang="en-US" sz="1400"/>
              <a:pPr>
                <a:spcBef>
                  <a:spcPct val="0"/>
                </a:spcBef>
                <a:buFontTx/>
                <a:buNone/>
              </a:pPr>
              <a:t>14</a:t>
            </a:fld>
            <a:endParaRPr lang="fr-FR" altLang="en-US" sz="1400"/>
          </a:p>
        </p:txBody>
      </p:sp>
    </p:spTree>
    <p:extLst>
      <p:ext uri="{BB962C8B-B14F-4D97-AF65-F5344CB8AC3E}">
        <p14:creationId xmlns:p14="http://schemas.microsoft.com/office/powerpoint/2010/main" val="24112427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fr-FR" sz="1400"/>
              <a:t>Page : </a:t>
            </a:r>
            <a:fld id="{19DF3DAA-4714-4B92-B8BB-18FFFC637E95}" type="slidenum">
              <a:rPr lang="fr-FR" altLang="fr-FR" sz="1400"/>
              <a:pPr>
                <a:spcBef>
                  <a:spcPct val="0"/>
                </a:spcBef>
                <a:buFontTx/>
                <a:buNone/>
              </a:pPr>
              <a:t>15</a:t>
            </a:fld>
            <a:endParaRPr lang="fr-FR" altLang="fr-FR" sz="1400"/>
          </a:p>
        </p:txBody>
      </p:sp>
      <p:sp>
        <p:nvSpPr>
          <p:cNvPr id="20483" name="Text Box 4"/>
          <p:cNvSpPr txBox="1">
            <a:spLocks noChangeArrowheads="1"/>
          </p:cNvSpPr>
          <p:nvPr/>
        </p:nvSpPr>
        <p:spPr bwMode="auto">
          <a:xfrm>
            <a:off x="779646" y="1268414"/>
            <a:ext cx="10058400"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fr-FR" sz="2800" dirty="0"/>
              <a:t>Un </a:t>
            </a:r>
            <a:r>
              <a:rPr lang="fr-FR" altLang="fr-FR" sz="2800" b="1" dirty="0">
                <a:solidFill>
                  <a:srgbClr val="FF0000"/>
                </a:solidFill>
              </a:rPr>
              <a:t>processus métier</a:t>
            </a:r>
            <a:r>
              <a:rPr lang="fr-FR" altLang="fr-FR" sz="2800" b="1" dirty="0"/>
              <a:t> </a:t>
            </a:r>
            <a:r>
              <a:rPr lang="fr-FR" altLang="fr-FR" sz="2800" dirty="0"/>
              <a:t>est un enchainement ordonné </a:t>
            </a:r>
            <a:r>
              <a:rPr lang="fr-FR" altLang="fr-FR" sz="2800" b="1" dirty="0"/>
              <a:t>d'activités</a:t>
            </a:r>
            <a:r>
              <a:rPr lang="fr-FR" altLang="fr-FR" sz="2800" dirty="0"/>
              <a:t> aboutissant à un </a:t>
            </a:r>
            <a:r>
              <a:rPr lang="fr-FR" altLang="fr-FR" sz="2800" b="1" dirty="0"/>
              <a:t>résultat</a:t>
            </a:r>
            <a:r>
              <a:rPr lang="fr-FR" altLang="fr-FR" sz="2800" dirty="0"/>
              <a:t> déterminé.</a:t>
            </a:r>
          </a:p>
          <a:p>
            <a:pPr eaLnBrk="1" hangingPunct="1">
              <a:spcBef>
                <a:spcPct val="0"/>
              </a:spcBef>
              <a:buFontTx/>
              <a:buNone/>
            </a:pPr>
            <a:endParaRPr lang="fr-FR" altLang="fr-FR" sz="1800" dirty="0"/>
          </a:p>
          <a:p>
            <a:pPr eaLnBrk="1" hangingPunct="1">
              <a:spcBef>
                <a:spcPct val="0"/>
              </a:spcBef>
              <a:buFontTx/>
              <a:buNone/>
            </a:pPr>
            <a:r>
              <a:rPr lang="fr-FR" altLang="fr-FR" sz="2800" dirty="0"/>
              <a:t>Il est déclenché par un </a:t>
            </a:r>
            <a:r>
              <a:rPr lang="fr-FR" altLang="fr-FR" sz="2800" b="1" dirty="0"/>
              <a:t>évènement</a:t>
            </a:r>
            <a:r>
              <a:rPr lang="fr-FR" altLang="fr-FR" sz="2800" dirty="0"/>
              <a:t> qui lui est externe et il fournit des produits ou des services à un </a:t>
            </a:r>
            <a:r>
              <a:rPr lang="fr-FR" altLang="fr-FR" sz="2800" b="1" dirty="0"/>
              <a:t>acteur externe </a:t>
            </a:r>
          </a:p>
        </p:txBody>
      </p:sp>
      <p:sp>
        <p:nvSpPr>
          <p:cNvPr id="20484" name="Text Box 5"/>
          <p:cNvSpPr txBox="1">
            <a:spLocks noChangeArrowheads="1"/>
          </p:cNvSpPr>
          <p:nvPr/>
        </p:nvSpPr>
        <p:spPr bwMode="auto">
          <a:xfrm>
            <a:off x="101445" y="115888"/>
            <a:ext cx="2682875"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fr-FR" sz="2800" b="1" dirty="0"/>
              <a:t>Couche métier</a:t>
            </a:r>
          </a:p>
          <a:p>
            <a:pPr eaLnBrk="1" hangingPunct="1">
              <a:spcBef>
                <a:spcPct val="0"/>
              </a:spcBef>
              <a:buFontTx/>
              <a:buNone/>
            </a:pPr>
            <a:r>
              <a:rPr lang="fr-FR" altLang="fr-FR" sz="2000" b="1" dirty="0"/>
              <a:t>Processus</a:t>
            </a:r>
          </a:p>
        </p:txBody>
      </p:sp>
      <p:pic>
        <p:nvPicPr>
          <p:cNvPr id="20486"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87287" y="3368544"/>
            <a:ext cx="7454900" cy="273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44713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fr-FR" sz="1400"/>
              <a:t>Page : </a:t>
            </a:r>
            <a:fld id="{F1CB501F-6D31-494A-AD9F-8C62591CD0EF}" type="slidenum">
              <a:rPr lang="fr-FR" altLang="fr-FR" sz="1400"/>
              <a:pPr>
                <a:spcBef>
                  <a:spcPct val="0"/>
                </a:spcBef>
                <a:buFontTx/>
                <a:buNone/>
              </a:pPr>
              <a:t>16</a:t>
            </a:fld>
            <a:endParaRPr lang="fr-FR" altLang="fr-FR" sz="1400"/>
          </a:p>
        </p:txBody>
      </p:sp>
      <p:sp>
        <p:nvSpPr>
          <p:cNvPr id="21507" name="Text Box 2"/>
          <p:cNvSpPr txBox="1">
            <a:spLocks noChangeArrowheads="1"/>
          </p:cNvSpPr>
          <p:nvPr/>
        </p:nvSpPr>
        <p:spPr bwMode="auto">
          <a:xfrm>
            <a:off x="837398" y="1268413"/>
            <a:ext cx="10068025" cy="3935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fr-FR" sz="2800" dirty="0"/>
              <a:t>Un </a:t>
            </a:r>
            <a:r>
              <a:rPr lang="fr-FR" altLang="fr-FR" sz="2800" b="1" dirty="0">
                <a:solidFill>
                  <a:srgbClr val="FF0000"/>
                </a:solidFill>
              </a:rPr>
              <a:t>processus métier</a:t>
            </a:r>
            <a:r>
              <a:rPr lang="fr-FR" altLang="fr-FR" sz="2800" b="1" dirty="0"/>
              <a:t> </a:t>
            </a:r>
            <a:r>
              <a:rPr lang="fr-FR" altLang="fr-FR" sz="2800" dirty="0"/>
              <a:t>se caractérise par :</a:t>
            </a:r>
          </a:p>
          <a:p>
            <a:pPr eaLnBrk="1" hangingPunct="1">
              <a:spcBef>
                <a:spcPct val="0"/>
              </a:spcBef>
              <a:buFontTx/>
              <a:buNone/>
            </a:pPr>
            <a:endParaRPr lang="fr-FR" altLang="fr-FR" sz="2800" dirty="0"/>
          </a:p>
          <a:p>
            <a:pPr eaLnBrk="1" hangingPunct="1">
              <a:spcBef>
                <a:spcPct val="0"/>
              </a:spcBef>
            </a:pPr>
            <a:r>
              <a:rPr lang="fr-FR" altLang="fr-FR" sz="2800" dirty="0"/>
              <a:t> un </a:t>
            </a:r>
            <a:r>
              <a:rPr lang="fr-FR" altLang="fr-FR" sz="2800" b="1" dirty="0"/>
              <a:t>événement déclencheur </a:t>
            </a:r>
            <a:r>
              <a:rPr lang="fr-FR" altLang="fr-FR" sz="2800" dirty="0"/>
              <a:t>en entrée</a:t>
            </a:r>
          </a:p>
          <a:p>
            <a:pPr eaLnBrk="1" hangingPunct="1">
              <a:spcBef>
                <a:spcPct val="0"/>
              </a:spcBef>
              <a:buNone/>
            </a:pPr>
            <a:endParaRPr lang="fr-FR" altLang="fr-FR" sz="2800" dirty="0"/>
          </a:p>
          <a:p>
            <a:pPr eaLnBrk="1" hangingPunct="1">
              <a:spcBef>
                <a:spcPct val="0"/>
              </a:spcBef>
            </a:pPr>
            <a:r>
              <a:rPr lang="fr-FR" altLang="fr-FR" sz="2800" dirty="0"/>
              <a:t> une </a:t>
            </a:r>
            <a:r>
              <a:rPr lang="fr-FR" altLang="fr-FR" sz="2800" b="1" dirty="0"/>
              <a:t>suite d'activités </a:t>
            </a:r>
            <a:r>
              <a:rPr lang="fr-FR" altLang="fr-FR" sz="2800" dirty="0"/>
              <a:t>constituant la chaine des valeurs ajoutées (construction du résultat),</a:t>
            </a:r>
          </a:p>
          <a:p>
            <a:pPr eaLnBrk="1" hangingPunct="1">
              <a:spcBef>
                <a:spcPct val="0"/>
              </a:spcBef>
            </a:pPr>
            <a:endParaRPr lang="fr-FR" altLang="fr-FR" sz="2800" dirty="0"/>
          </a:p>
          <a:p>
            <a:pPr eaLnBrk="1" hangingPunct="1">
              <a:spcBef>
                <a:spcPct val="0"/>
              </a:spcBef>
            </a:pPr>
            <a:r>
              <a:rPr lang="fr-FR" altLang="fr-FR" sz="2800" dirty="0"/>
              <a:t> une fin qui se matérialise par un </a:t>
            </a:r>
            <a:r>
              <a:rPr lang="fr-FR" altLang="fr-FR" sz="2800" b="1" dirty="0"/>
              <a:t>résultat</a:t>
            </a:r>
            <a:r>
              <a:rPr lang="fr-FR" altLang="fr-FR" sz="2800" dirty="0"/>
              <a:t> pour le </a:t>
            </a:r>
            <a:r>
              <a:rPr lang="fr-FR" altLang="fr-FR" sz="2800" b="1" dirty="0"/>
              <a:t>client</a:t>
            </a:r>
            <a:r>
              <a:rPr lang="fr-FR" altLang="fr-FR" sz="2800" dirty="0"/>
              <a:t>, le </a:t>
            </a:r>
            <a:r>
              <a:rPr lang="fr-FR" altLang="fr-FR" sz="2800" b="1" dirty="0"/>
              <a:t>bénéficiaire</a:t>
            </a:r>
            <a:r>
              <a:rPr lang="fr-FR" altLang="fr-FR" sz="2800" dirty="0"/>
              <a:t> du processus.</a:t>
            </a:r>
          </a:p>
        </p:txBody>
      </p:sp>
      <p:sp>
        <p:nvSpPr>
          <p:cNvPr id="21508" name="Text Box 5"/>
          <p:cNvSpPr txBox="1">
            <a:spLocks noChangeArrowheads="1"/>
          </p:cNvSpPr>
          <p:nvPr/>
        </p:nvSpPr>
        <p:spPr bwMode="auto">
          <a:xfrm>
            <a:off x="159198" y="115888"/>
            <a:ext cx="2682875"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fr-FR" sz="2800" b="1" dirty="0"/>
              <a:t>Couche métier</a:t>
            </a:r>
          </a:p>
          <a:p>
            <a:pPr eaLnBrk="1" hangingPunct="1">
              <a:spcBef>
                <a:spcPct val="0"/>
              </a:spcBef>
              <a:buFontTx/>
              <a:buNone/>
            </a:pPr>
            <a:r>
              <a:rPr lang="fr-FR" altLang="fr-FR" sz="2000" b="1" dirty="0"/>
              <a:t>Processus</a:t>
            </a:r>
          </a:p>
        </p:txBody>
      </p:sp>
    </p:spTree>
    <p:extLst>
      <p:ext uri="{BB962C8B-B14F-4D97-AF65-F5344CB8AC3E}">
        <p14:creationId xmlns:p14="http://schemas.microsoft.com/office/powerpoint/2010/main" val="23241683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fr-FR" sz="1400"/>
              <a:t>Page : </a:t>
            </a:r>
            <a:fld id="{FCD87DDD-2720-4FD4-B06B-4FAE5E997936}" type="slidenum">
              <a:rPr lang="fr-FR" altLang="fr-FR" sz="1400"/>
              <a:pPr>
                <a:spcBef>
                  <a:spcPct val="0"/>
                </a:spcBef>
                <a:buFontTx/>
                <a:buNone/>
              </a:pPr>
              <a:t>17</a:t>
            </a:fld>
            <a:endParaRPr lang="fr-FR" altLang="fr-FR" sz="1400"/>
          </a:p>
        </p:txBody>
      </p:sp>
      <p:sp>
        <p:nvSpPr>
          <p:cNvPr id="22531" name="Text Box 2"/>
          <p:cNvSpPr txBox="1">
            <a:spLocks noChangeArrowheads="1"/>
          </p:cNvSpPr>
          <p:nvPr/>
        </p:nvSpPr>
        <p:spPr bwMode="auto">
          <a:xfrm>
            <a:off x="856648" y="931839"/>
            <a:ext cx="10145028" cy="5663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fr-FR" sz="2800" dirty="0"/>
              <a:t>La </a:t>
            </a:r>
            <a:r>
              <a:rPr lang="fr-FR" altLang="fr-FR" sz="2800" b="1" dirty="0"/>
              <a:t>norme ISO </a:t>
            </a:r>
            <a:r>
              <a:rPr lang="fr-FR" altLang="fr-FR" sz="2000" dirty="0"/>
              <a:t>(9000 : 2000) </a:t>
            </a:r>
            <a:r>
              <a:rPr lang="fr-FR" altLang="fr-FR" sz="2800" dirty="0"/>
              <a:t>classe les processus en 3 familles </a:t>
            </a:r>
            <a:r>
              <a:rPr lang="fr-FR" altLang="fr-FR" sz="2800" dirty="0" smtClean="0"/>
              <a:t>:</a:t>
            </a:r>
          </a:p>
          <a:p>
            <a:pPr eaLnBrk="1" hangingPunct="1">
              <a:spcBef>
                <a:spcPct val="0"/>
              </a:spcBef>
              <a:buFontTx/>
              <a:buNone/>
            </a:pPr>
            <a:endParaRPr lang="fr-FR" altLang="fr-FR" sz="1100" dirty="0"/>
          </a:p>
          <a:p>
            <a:pPr eaLnBrk="1" hangingPunct="1">
              <a:spcBef>
                <a:spcPct val="0"/>
              </a:spcBef>
            </a:pPr>
            <a:r>
              <a:rPr lang="fr-FR" altLang="fr-FR" sz="2400" dirty="0" smtClean="0"/>
              <a:t> </a:t>
            </a:r>
            <a:r>
              <a:rPr lang="fr-FR" altLang="fr-FR" sz="2400" dirty="0">
                <a:solidFill>
                  <a:srgbClr val="FF0000"/>
                </a:solidFill>
              </a:rPr>
              <a:t>processus opérationnels : </a:t>
            </a:r>
            <a:r>
              <a:rPr lang="fr-FR" altLang="fr-FR" sz="2400" dirty="0"/>
              <a:t>ils contribuent directement à la réalisation des  produits ou services depuis la détection des besoins du client à sa satisfaction</a:t>
            </a:r>
            <a:r>
              <a:rPr lang="fr-FR" altLang="fr-FR" sz="2400" dirty="0" smtClean="0"/>
              <a:t>.</a:t>
            </a:r>
          </a:p>
          <a:p>
            <a:pPr eaLnBrk="1" hangingPunct="1">
              <a:spcBef>
                <a:spcPct val="0"/>
              </a:spcBef>
              <a:buNone/>
            </a:pPr>
            <a:endParaRPr lang="fr-FR" altLang="fr-FR" sz="1100" dirty="0"/>
          </a:p>
          <a:p>
            <a:pPr eaLnBrk="1" hangingPunct="1">
              <a:spcBef>
                <a:spcPct val="0"/>
              </a:spcBef>
            </a:pPr>
            <a:r>
              <a:rPr lang="fr-FR" altLang="fr-FR" sz="2400" dirty="0"/>
              <a:t> </a:t>
            </a:r>
            <a:r>
              <a:rPr lang="fr-FR" altLang="fr-FR" sz="2400" dirty="0">
                <a:solidFill>
                  <a:srgbClr val="FF0000"/>
                </a:solidFill>
              </a:rPr>
              <a:t>processus de soutien</a:t>
            </a:r>
            <a:r>
              <a:rPr lang="fr-FR" altLang="fr-FR" sz="2400" dirty="0"/>
              <a:t> (ou de </a:t>
            </a:r>
            <a:r>
              <a:rPr lang="fr-FR" altLang="fr-FR" sz="2400" dirty="0">
                <a:solidFill>
                  <a:srgbClr val="FF0000"/>
                </a:solidFill>
              </a:rPr>
              <a:t>support</a:t>
            </a:r>
            <a:r>
              <a:rPr lang="fr-FR" altLang="fr-FR" sz="2400" dirty="0"/>
              <a:t>) : ils contribuent au bon déroulement des processus opérationnels en leur apportant les ressources nécessaires. Bien que ne créant pas de valeur directement, ils sont nécessaires au fonctionnement permanent de l'entreprise et à sa </a:t>
            </a:r>
            <a:r>
              <a:rPr lang="fr-FR" altLang="fr-FR" sz="2400" dirty="0" smtClean="0"/>
              <a:t>pérennité</a:t>
            </a:r>
          </a:p>
          <a:p>
            <a:pPr eaLnBrk="1" hangingPunct="1">
              <a:spcBef>
                <a:spcPct val="0"/>
              </a:spcBef>
              <a:buNone/>
            </a:pPr>
            <a:endParaRPr lang="fr-FR" altLang="fr-FR" sz="1100" dirty="0"/>
          </a:p>
          <a:p>
            <a:pPr eaLnBrk="1" hangingPunct="1">
              <a:spcBef>
                <a:spcPct val="0"/>
              </a:spcBef>
            </a:pPr>
            <a:r>
              <a:rPr lang="fr-FR" altLang="fr-FR" sz="2400" dirty="0"/>
              <a:t> </a:t>
            </a:r>
            <a:r>
              <a:rPr lang="fr-FR" altLang="fr-FR" sz="2400" dirty="0">
                <a:solidFill>
                  <a:srgbClr val="FF0000"/>
                </a:solidFill>
              </a:rPr>
              <a:t>processus de pilotage</a:t>
            </a:r>
            <a:r>
              <a:rPr lang="fr-FR" altLang="fr-FR" sz="2400" dirty="0"/>
              <a:t> (ou de </a:t>
            </a:r>
            <a:r>
              <a:rPr lang="fr-FR" altLang="fr-FR" sz="2400" dirty="0">
                <a:solidFill>
                  <a:srgbClr val="FF0000"/>
                </a:solidFill>
              </a:rPr>
              <a:t>management</a:t>
            </a:r>
            <a:r>
              <a:rPr lang="fr-FR" altLang="fr-FR" sz="2400" dirty="0"/>
              <a:t>) : ils contribuent à la détermination de la politique de l'entreprise et au déploiement des objectifs. Ils assurent la cohérence des processus opérationnels et de soutien. Ils sont sous la responsabilité totale de l'équipe dirigeante.</a:t>
            </a:r>
            <a:endParaRPr lang="fr-FR" altLang="fr-FR" dirty="0"/>
          </a:p>
        </p:txBody>
      </p:sp>
      <p:sp>
        <p:nvSpPr>
          <p:cNvPr id="22532" name="Text Box 5"/>
          <p:cNvSpPr txBox="1">
            <a:spLocks noChangeArrowheads="1"/>
          </p:cNvSpPr>
          <p:nvPr/>
        </p:nvSpPr>
        <p:spPr bwMode="auto">
          <a:xfrm>
            <a:off x="159198" y="115888"/>
            <a:ext cx="2682875"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fr-FR" sz="2800" b="1" dirty="0"/>
              <a:t>Couche métier</a:t>
            </a:r>
          </a:p>
          <a:p>
            <a:pPr eaLnBrk="1" hangingPunct="1">
              <a:spcBef>
                <a:spcPct val="0"/>
              </a:spcBef>
              <a:buFontTx/>
              <a:buNone/>
            </a:pPr>
            <a:r>
              <a:rPr lang="fr-FR" altLang="fr-FR" sz="2000" b="1" dirty="0"/>
              <a:t>Processus</a:t>
            </a:r>
          </a:p>
        </p:txBody>
      </p:sp>
    </p:spTree>
    <p:extLst>
      <p:ext uri="{BB962C8B-B14F-4D97-AF65-F5344CB8AC3E}">
        <p14:creationId xmlns:p14="http://schemas.microsoft.com/office/powerpoint/2010/main" val="42627178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a:defRPr/>
            </a:pPr>
            <a:r>
              <a:rPr lang="fr-CH" sz="2400" dirty="0">
                <a:solidFill>
                  <a:schemeClr val="bg1">
                    <a:lumMod val="75000"/>
                  </a:schemeClr>
                </a:solidFill>
              </a:rPr>
              <a:t>Organigramme d'acteur</a:t>
            </a:r>
          </a:p>
          <a:p>
            <a:pPr>
              <a:defRPr/>
            </a:pPr>
            <a:r>
              <a:rPr lang="fr-CH" sz="2400" dirty="0">
                <a:solidFill>
                  <a:schemeClr val="bg1">
                    <a:lumMod val="75000"/>
                  </a:schemeClr>
                </a:solidFill>
              </a:rPr>
              <a:t>Modéliser les processus métiers selon la norme BPMN </a:t>
            </a:r>
          </a:p>
          <a:p>
            <a:pPr lvl="1">
              <a:defRPr/>
            </a:pPr>
            <a:r>
              <a:rPr lang="fr-CH" dirty="0">
                <a:solidFill>
                  <a:schemeClr val="bg1">
                    <a:lumMod val="75000"/>
                  </a:schemeClr>
                </a:solidFill>
              </a:rPr>
              <a:t>Processus métiers </a:t>
            </a:r>
          </a:p>
          <a:p>
            <a:pPr lvl="1">
              <a:defRPr/>
            </a:pPr>
            <a:r>
              <a:rPr lang="fr-CH" dirty="0"/>
              <a:t>Introduction à BPMN</a:t>
            </a:r>
          </a:p>
          <a:p>
            <a:pPr lvl="1">
              <a:defRPr/>
            </a:pPr>
            <a:r>
              <a:rPr lang="fr-CH" dirty="0">
                <a:solidFill>
                  <a:schemeClr val="bg1">
                    <a:lumMod val="75000"/>
                  </a:schemeClr>
                </a:solidFill>
              </a:rPr>
              <a:t>Les principaux concepts de BPMN  </a:t>
            </a:r>
          </a:p>
          <a:p>
            <a:pPr lvl="1">
              <a:defRPr/>
            </a:pPr>
            <a:r>
              <a:rPr lang="fr-CH" dirty="0">
                <a:solidFill>
                  <a:schemeClr val="bg1">
                    <a:lumMod val="75000"/>
                  </a:schemeClr>
                </a:solidFill>
              </a:rPr>
              <a:t>Diagramme de processus métier</a:t>
            </a:r>
          </a:p>
          <a:p>
            <a:pPr lvl="1">
              <a:defRPr/>
            </a:pPr>
            <a:r>
              <a:rPr lang="fr-CH" dirty="0">
                <a:solidFill>
                  <a:schemeClr val="bg1">
                    <a:lumMod val="75000"/>
                  </a:schemeClr>
                </a:solidFill>
              </a:rPr>
              <a:t>Diagramme de processus organisationnel</a:t>
            </a:r>
          </a:p>
          <a:p>
            <a:pPr lvl="1">
              <a:defRPr/>
            </a:pPr>
            <a:r>
              <a:rPr lang="fr-CH" dirty="0">
                <a:solidFill>
                  <a:schemeClr val="bg1">
                    <a:lumMod val="75000"/>
                  </a:schemeClr>
                </a:solidFill>
              </a:rPr>
              <a:t>Diagramme de processus fonctionnel</a:t>
            </a:r>
          </a:p>
          <a:p>
            <a:pPr lvl="1">
              <a:defRPr/>
            </a:pPr>
            <a:r>
              <a:rPr lang="fr-CH" dirty="0">
                <a:solidFill>
                  <a:schemeClr val="bg1">
                    <a:lumMod val="75000"/>
                  </a:schemeClr>
                </a:solidFill>
              </a:rPr>
              <a:t>Diagramme de processus applicatif</a:t>
            </a:r>
          </a:p>
        </p:txBody>
      </p:sp>
      <p:sp>
        <p:nvSpPr>
          <p:cNvPr id="23556"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01430779-10F8-48AF-B9C4-EBC9D499340B}" type="slidenum">
              <a:rPr lang="fr-FR" altLang="en-US" sz="1400"/>
              <a:pPr>
                <a:spcBef>
                  <a:spcPct val="0"/>
                </a:spcBef>
                <a:buFontTx/>
                <a:buNone/>
              </a:pPr>
              <a:t>18</a:t>
            </a:fld>
            <a:endParaRPr lang="fr-FR" altLang="en-US" sz="1400"/>
          </a:p>
        </p:txBody>
      </p:sp>
      <p:sp>
        <p:nvSpPr>
          <p:cNvPr id="6" name="Titre 1"/>
          <p:cNvSpPr>
            <a:spLocks noGrp="1"/>
          </p:cNvSpPr>
          <p:nvPr>
            <p:ph type="title"/>
          </p:nvPr>
        </p:nvSpPr>
        <p:spPr>
          <a:xfrm>
            <a:off x="-1" y="365125"/>
            <a:ext cx="11136429" cy="1325563"/>
          </a:xfrm>
        </p:spPr>
        <p:txBody>
          <a:bodyPr>
            <a:normAutofit/>
          </a:bodyPr>
          <a:lstStyle/>
          <a:p>
            <a:pPr algn="ctr"/>
            <a:r>
              <a:rPr lang="fr-CH" altLang="fr-FR" sz="4000" dirty="0">
                <a:ea typeface="ＭＳ Ｐゴシック" panose="020B0600070205080204" pitchFamily="34" charset="-128"/>
              </a:rPr>
              <a:t>La cartographie de la couche métier</a:t>
            </a:r>
            <a:endParaRPr lang="fr-CH" altLang="fr-FR" sz="4000" b="1" dirty="0" smtClean="0">
              <a:ea typeface="ＭＳ Ｐゴシック" panose="020B0600070205080204" pitchFamily="34" charset="-128"/>
            </a:endParaRPr>
          </a:p>
        </p:txBody>
      </p:sp>
    </p:spTree>
    <p:extLst>
      <p:ext uri="{BB962C8B-B14F-4D97-AF65-F5344CB8AC3E}">
        <p14:creationId xmlns:p14="http://schemas.microsoft.com/office/powerpoint/2010/main" val="6278453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957899" y="560055"/>
            <a:ext cx="10159280" cy="5705677"/>
          </a:xfrm>
        </p:spPr>
        <p:txBody>
          <a:bodyPr>
            <a:noAutofit/>
          </a:bodyPr>
          <a:lstStyle/>
          <a:p>
            <a:pPr marL="0" indent="0">
              <a:lnSpc>
                <a:spcPct val="100000"/>
              </a:lnSpc>
              <a:spcBef>
                <a:spcPts val="600"/>
              </a:spcBef>
              <a:spcAft>
                <a:spcPts val="600"/>
              </a:spcAft>
              <a:buNone/>
              <a:defRPr/>
            </a:pPr>
            <a:r>
              <a:rPr lang="fr-CH" sz="2400" b="1" dirty="0"/>
              <a:t> </a:t>
            </a:r>
            <a:r>
              <a:rPr lang="fr-CH" sz="2400" b="1" dirty="0" smtClean="0"/>
              <a:t>           </a:t>
            </a:r>
            <a:r>
              <a:rPr lang="fr-CH" b="1" dirty="0" smtClean="0"/>
              <a:t>Business </a:t>
            </a:r>
            <a:r>
              <a:rPr lang="fr-CH" b="1" dirty="0" err="1" smtClean="0"/>
              <a:t>Process</a:t>
            </a:r>
            <a:r>
              <a:rPr lang="fr-CH" b="1" dirty="0" smtClean="0"/>
              <a:t> Model Notation</a:t>
            </a:r>
            <a:endParaRPr lang="fr-CH" sz="1800" b="1" dirty="0" smtClean="0"/>
          </a:p>
          <a:p>
            <a:pPr marL="0" indent="0">
              <a:lnSpc>
                <a:spcPct val="100000"/>
              </a:lnSpc>
              <a:spcBef>
                <a:spcPts val="600"/>
              </a:spcBef>
              <a:spcAft>
                <a:spcPts val="600"/>
              </a:spcAft>
              <a:buNone/>
              <a:defRPr/>
            </a:pPr>
            <a:r>
              <a:rPr lang="fr-CH" sz="2400" i="1" dirty="0" smtClean="0"/>
              <a:t>Norme de notation pour la modélisation des processus </a:t>
            </a:r>
          </a:p>
          <a:p>
            <a:pPr marL="0" indent="0">
              <a:lnSpc>
                <a:spcPct val="100000"/>
              </a:lnSpc>
              <a:spcBef>
                <a:spcPts val="600"/>
              </a:spcBef>
              <a:spcAft>
                <a:spcPts val="600"/>
              </a:spcAft>
              <a:buNone/>
              <a:defRPr/>
            </a:pPr>
            <a:r>
              <a:rPr lang="fr-CH" sz="2400" dirty="0" smtClean="0"/>
              <a:t>Norme internationale gérée depuis 2008 par l'OMG </a:t>
            </a:r>
          </a:p>
          <a:p>
            <a:pPr marL="0" indent="0">
              <a:lnSpc>
                <a:spcPct val="100000"/>
              </a:lnSpc>
              <a:spcBef>
                <a:spcPts val="600"/>
              </a:spcBef>
              <a:spcAft>
                <a:spcPts val="600"/>
              </a:spcAft>
              <a:buNone/>
              <a:defRPr/>
            </a:pPr>
            <a:endParaRPr lang="fr-CH" sz="1800" dirty="0" smtClean="0"/>
          </a:p>
          <a:p>
            <a:pPr marL="0" indent="0">
              <a:lnSpc>
                <a:spcPct val="100000"/>
              </a:lnSpc>
              <a:spcBef>
                <a:spcPts val="600"/>
              </a:spcBef>
              <a:spcAft>
                <a:spcPts val="600"/>
              </a:spcAft>
              <a:buNone/>
              <a:defRPr/>
            </a:pPr>
            <a:r>
              <a:rPr lang="fr-CH" sz="1800" dirty="0"/>
              <a:t> </a:t>
            </a:r>
            <a:r>
              <a:rPr lang="fr-CH" sz="1800" dirty="0" smtClean="0"/>
              <a:t>                            </a:t>
            </a:r>
            <a:r>
              <a:rPr lang="fr-CH" b="1" dirty="0" smtClean="0"/>
              <a:t>Object Management Group</a:t>
            </a:r>
          </a:p>
          <a:p>
            <a:pPr marL="0" indent="0">
              <a:lnSpc>
                <a:spcPct val="100000"/>
              </a:lnSpc>
              <a:spcBef>
                <a:spcPts val="600"/>
              </a:spcBef>
              <a:spcAft>
                <a:spcPts val="600"/>
              </a:spcAft>
              <a:buNone/>
              <a:defRPr/>
            </a:pPr>
            <a:r>
              <a:rPr lang="fr-CH" sz="2400" dirty="0" smtClean="0"/>
              <a:t>Association américaine à but non lucratif créée en 1989</a:t>
            </a:r>
          </a:p>
          <a:p>
            <a:pPr marL="0" indent="0">
              <a:lnSpc>
                <a:spcPct val="100000"/>
              </a:lnSpc>
              <a:spcBef>
                <a:spcPts val="600"/>
              </a:spcBef>
              <a:spcAft>
                <a:spcPts val="600"/>
              </a:spcAft>
              <a:buNone/>
              <a:defRPr/>
            </a:pPr>
            <a:r>
              <a:rPr lang="fr-CH" sz="2400" dirty="0" smtClean="0"/>
              <a:t>Objectif : standardiser et promouvoir le modèle objet sous toutes ses formes (UML, CORBA , ..)</a:t>
            </a:r>
          </a:p>
          <a:p>
            <a:pPr marL="457200" lvl="1" indent="0">
              <a:lnSpc>
                <a:spcPct val="100000"/>
              </a:lnSpc>
              <a:spcBef>
                <a:spcPts val="600"/>
              </a:spcBef>
              <a:spcAft>
                <a:spcPts val="600"/>
              </a:spcAft>
              <a:buNone/>
              <a:defRPr/>
            </a:pPr>
            <a:r>
              <a:rPr lang="fr-CH" dirty="0" smtClean="0"/>
              <a:t>2011 : version 2.0</a:t>
            </a:r>
          </a:p>
          <a:p>
            <a:pPr marL="457200" lvl="1" indent="0">
              <a:lnSpc>
                <a:spcPct val="100000"/>
              </a:lnSpc>
              <a:spcBef>
                <a:spcPts val="600"/>
              </a:spcBef>
              <a:spcAft>
                <a:spcPts val="600"/>
              </a:spcAft>
              <a:buNone/>
              <a:defRPr/>
            </a:pPr>
            <a:r>
              <a:rPr lang="fr-CH" dirty="0" smtClean="0"/>
              <a:t>2013 : version 2.0.2</a:t>
            </a:r>
          </a:p>
          <a:p>
            <a:pPr marL="0" indent="0">
              <a:lnSpc>
                <a:spcPct val="100000"/>
              </a:lnSpc>
              <a:spcBef>
                <a:spcPts val="600"/>
              </a:spcBef>
              <a:spcAft>
                <a:spcPts val="600"/>
              </a:spcAft>
              <a:buNone/>
              <a:defRPr/>
            </a:pPr>
            <a:r>
              <a:rPr lang="fr-CH" sz="2400" dirty="0" smtClean="0"/>
              <a:t>Norme vivante grâce à une communauté très active </a:t>
            </a:r>
            <a:endParaRPr lang="fr-CH" sz="1800" dirty="0" smtClean="0"/>
          </a:p>
        </p:txBody>
      </p:sp>
      <p:sp>
        <p:nvSpPr>
          <p:cNvPr id="24581"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DE2A3A53-B78D-4BBD-8C92-A8F1ED84605B}" type="slidenum">
              <a:rPr lang="fr-FR" altLang="en-US" sz="1400"/>
              <a:pPr>
                <a:spcBef>
                  <a:spcPct val="0"/>
                </a:spcBef>
                <a:buFontTx/>
                <a:buNone/>
              </a:pPr>
              <a:t>19</a:t>
            </a:fld>
            <a:endParaRPr lang="fr-FR" altLang="en-US" sz="1400"/>
          </a:p>
        </p:txBody>
      </p:sp>
      <p:pic>
        <p:nvPicPr>
          <p:cNvPr id="2" name="Image 1"/>
          <p:cNvPicPr>
            <a:picLocks noChangeAspect="1"/>
          </p:cNvPicPr>
          <p:nvPr/>
        </p:nvPicPr>
        <p:blipFill>
          <a:blip r:embed="rId3"/>
          <a:stretch>
            <a:fillRect/>
          </a:stretch>
        </p:blipFill>
        <p:spPr>
          <a:xfrm>
            <a:off x="215860" y="2351168"/>
            <a:ext cx="2474587" cy="908502"/>
          </a:xfrm>
          <a:prstGeom prst="rect">
            <a:avLst/>
          </a:prstGeom>
        </p:spPr>
      </p:pic>
      <p:pic>
        <p:nvPicPr>
          <p:cNvPr id="7" name="Image 6"/>
          <p:cNvPicPr>
            <a:picLocks noChangeAspect="1"/>
          </p:cNvPicPr>
          <p:nvPr/>
        </p:nvPicPr>
        <p:blipFill>
          <a:blip r:embed="rId4"/>
          <a:stretch>
            <a:fillRect/>
          </a:stretch>
        </p:blipFill>
        <p:spPr>
          <a:xfrm>
            <a:off x="88603" y="0"/>
            <a:ext cx="1873346" cy="1162110"/>
          </a:xfrm>
          <a:prstGeom prst="rect">
            <a:avLst/>
          </a:prstGeom>
        </p:spPr>
      </p:pic>
    </p:spTree>
    <p:extLst>
      <p:ext uri="{BB962C8B-B14F-4D97-AF65-F5344CB8AC3E}">
        <p14:creationId xmlns:p14="http://schemas.microsoft.com/office/powerpoint/2010/main" val="41609541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CH" altLang="fr-FR" sz="4000" dirty="0">
                <a:ea typeface="ＭＳ Ｐゴシック" panose="020B0600070205080204" pitchFamily="34" charset="-128"/>
              </a:rPr>
              <a:t>La cartographie de la couche métier</a:t>
            </a:r>
            <a:endParaRPr lang="fr-CH" sz="4000" dirty="0"/>
          </a:p>
        </p:txBody>
      </p:sp>
      <p:sp>
        <p:nvSpPr>
          <p:cNvPr id="3" name="Espace réservé du numéro de diapositive 2"/>
          <p:cNvSpPr>
            <a:spLocks noGrp="1"/>
          </p:cNvSpPr>
          <p:nvPr>
            <p:ph type="sldNum" sz="quarter" idx="12"/>
          </p:nvPr>
        </p:nvSpPr>
        <p:spPr/>
        <p:txBody>
          <a:bodyPr/>
          <a:lstStyle/>
          <a:p>
            <a:fld id="{D43150CF-46F0-4FEE-9B38-FA518C85AC0E}" type="slidenum">
              <a:rPr lang="fr-CH" smtClean="0"/>
              <a:t>2</a:t>
            </a:fld>
            <a:endParaRPr lang="fr-CH"/>
          </a:p>
        </p:txBody>
      </p:sp>
      <p:sp>
        <p:nvSpPr>
          <p:cNvPr id="4" name="Espace réservé du pied de page 3"/>
          <p:cNvSpPr>
            <a:spLocks noGrp="1"/>
          </p:cNvSpPr>
          <p:nvPr>
            <p:ph type="ftr" sz="quarter" idx="11"/>
          </p:nvPr>
        </p:nvSpPr>
        <p:spPr/>
        <p:txBody>
          <a:bodyPr/>
          <a:lstStyle/>
          <a:p>
            <a:endParaRPr lang="fr-CH" dirty="0"/>
          </a:p>
        </p:txBody>
      </p:sp>
      <p:sp>
        <p:nvSpPr>
          <p:cNvPr id="5" name="Rectangle 12"/>
          <p:cNvSpPr>
            <a:spLocks noChangeArrowheads="1"/>
          </p:cNvSpPr>
          <p:nvPr/>
        </p:nvSpPr>
        <p:spPr bwMode="auto">
          <a:xfrm>
            <a:off x="7570980" y="5535079"/>
            <a:ext cx="4140200"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FontTx/>
              <a:buNone/>
            </a:pPr>
            <a:r>
              <a:rPr lang="fr-CH" altLang="en-US" sz="1400" dirty="0"/>
              <a:t>Source : Club Urba-EA le modèle en 4 couches</a:t>
            </a:r>
            <a:endParaRPr lang="fr-FR" altLang="en-US" sz="1400" dirty="0"/>
          </a:p>
        </p:txBody>
      </p:sp>
      <p:grpSp>
        <p:nvGrpSpPr>
          <p:cNvPr id="6" name="Groupe 5"/>
          <p:cNvGrpSpPr/>
          <p:nvPr/>
        </p:nvGrpSpPr>
        <p:grpSpPr>
          <a:xfrm>
            <a:off x="492025" y="2205236"/>
            <a:ext cx="11219155" cy="2978602"/>
            <a:chOff x="492025" y="2205236"/>
            <a:chExt cx="11219155" cy="2978602"/>
          </a:xfrm>
        </p:grpSpPr>
        <p:grpSp>
          <p:nvGrpSpPr>
            <p:cNvPr id="7" name="Group 2"/>
            <p:cNvGrpSpPr>
              <a:grpSpLocks/>
            </p:cNvGrpSpPr>
            <p:nvPr/>
          </p:nvGrpSpPr>
          <p:grpSpPr bwMode="auto">
            <a:xfrm>
              <a:off x="4824603" y="2205236"/>
              <a:ext cx="6886577" cy="584200"/>
              <a:chOff x="2295" y="1458"/>
              <a:chExt cx="4338" cy="368"/>
            </a:xfrm>
          </p:grpSpPr>
          <p:sp>
            <p:nvSpPr>
              <p:cNvPr id="21" name="Text Box 3"/>
              <p:cNvSpPr txBox="1">
                <a:spLocks noChangeArrowheads="1"/>
              </p:cNvSpPr>
              <p:nvPr/>
            </p:nvSpPr>
            <p:spPr bwMode="auto">
              <a:xfrm>
                <a:off x="2295" y="1458"/>
                <a:ext cx="174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CH" altLang="en-US" sz="1600" b="1" i="1" dirty="0">
                    <a:solidFill>
                      <a:srgbClr val="3333CC"/>
                    </a:solidFill>
                    <a:cs typeface="Arial" panose="020B0604020202020204" pitchFamily="34" charset="0"/>
                  </a:rPr>
                  <a:t>Quels métiers ?</a:t>
                </a:r>
                <a:r>
                  <a:rPr lang="fr-CH" altLang="en-US" sz="1600" dirty="0">
                    <a:solidFill>
                      <a:srgbClr val="3333CC"/>
                    </a:solidFill>
                    <a:cs typeface="Arial" panose="020B0604020202020204" pitchFamily="34" charset="0"/>
                  </a:rPr>
                  <a:t> </a:t>
                </a:r>
              </a:p>
              <a:p>
                <a:pPr eaLnBrk="1" hangingPunct="1">
                  <a:spcBef>
                    <a:spcPct val="0"/>
                  </a:spcBef>
                  <a:buFontTx/>
                  <a:buNone/>
                </a:pPr>
                <a:r>
                  <a:rPr lang="fr-CH" altLang="en-US" sz="1600" dirty="0">
                    <a:solidFill>
                      <a:srgbClr val="3333CC"/>
                    </a:solidFill>
                    <a:cs typeface="Arial" panose="020B0604020202020204" pitchFamily="34" charset="0"/>
                  </a:rPr>
                  <a:t>Qui fait quoi où comment ?</a:t>
                </a:r>
              </a:p>
            </p:txBody>
          </p:sp>
          <p:sp>
            <p:nvSpPr>
              <p:cNvPr id="22" name="Text Box 4"/>
              <p:cNvSpPr txBox="1">
                <a:spLocks noChangeArrowheads="1"/>
              </p:cNvSpPr>
              <p:nvPr/>
            </p:nvSpPr>
            <p:spPr bwMode="auto">
              <a:xfrm>
                <a:off x="4036" y="1562"/>
                <a:ext cx="2597"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 typeface="Wingdings" panose="05000000000000000000" pitchFamily="2" charset="2"/>
                  <a:buChar char="Ø"/>
                </a:pPr>
                <a:r>
                  <a:rPr lang="fr-CH" altLang="en-US" sz="1400" b="1" dirty="0">
                    <a:solidFill>
                      <a:schemeClr val="tx1">
                        <a:lumMod val="50000"/>
                        <a:lumOff val="50000"/>
                      </a:schemeClr>
                    </a:solidFill>
                    <a:cs typeface="Arial" panose="020B0604020202020204" pitchFamily="34" charset="0"/>
                  </a:rPr>
                  <a:t>Cartographie métier selon la norme BPMN</a:t>
                </a:r>
                <a:endParaRPr lang="fr-CH" altLang="en-US" sz="1200" dirty="0">
                  <a:solidFill>
                    <a:schemeClr val="tx1">
                      <a:lumMod val="50000"/>
                      <a:lumOff val="50000"/>
                    </a:schemeClr>
                  </a:solidFill>
                  <a:cs typeface="Arial" panose="020B0604020202020204" pitchFamily="34" charset="0"/>
                </a:endParaRPr>
              </a:p>
            </p:txBody>
          </p:sp>
        </p:grpSp>
        <p:grpSp>
          <p:nvGrpSpPr>
            <p:cNvPr id="8" name="Groupe 7"/>
            <p:cNvGrpSpPr/>
            <p:nvPr/>
          </p:nvGrpSpPr>
          <p:grpSpPr>
            <a:xfrm>
              <a:off x="492025" y="2216419"/>
              <a:ext cx="4332821" cy="2967419"/>
              <a:chOff x="909137" y="2557833"/>
              <a:chExt cx="4332821" cy="2967419"/>
            </a:xfrm>
          </p:grpSpPr>
          <p:grpSp>
            <p:nvGrpSpPr>
              <p:cNvPr id="9" name="Groupe 93"/>
              <p:cNvGrpSpPr>
                <a:grpSpLocks/>
              </p:cNvGrpSpPr>
              <p:nvPr/>
            </p:nvGrpSpPr>
            <p:grpSpPr bwMode="auto">
              <a:xfrm>
                <a:off x="909141" y="2557833"/>
                <a:ext cx="4332817" cy="622157"/>
                <a:chOff x="4910614" y="1070369"/>
                <a:chExt cx="3249639" cy="622087"/>
              </a:xfrm>
              <a:solidFill>
                <a:schemeClr val="accent1">
                  <a:lumMod val="75000"/>
                </a:schemeClr>
              </a:solidFill>
            </p:grpSpPr>
            <p:sp>
              <p:nvSpPr>
                <p:cNvPr id="19" name="AutoShape 21"/>
                <p:cNvSpPr>
                  <a:spLocks noChangeArrowheads="1"/>
                </p:cNvSpPr>
                <p:nvPr/>
              </p:nvSpPr>
              <p:spPr bwMode="auto">
                <a:xfrm>
                  <a:off x="4910614" y="1070750"/>
                  <a:ext cx="3249639" cy="622230"/>
                </a:xfrm>
                <a:prstGeom prst="parallelogram">
                  <a:avLst>
                    <a:gd name="adj" fmla="val 117195"/>
                  </a:avLst>
                </a:prstGeom>
                <a:grpFill/>
                <a:ln w="12700">
                  <a:noFill/>
                  <a:miter lim="800000"/>
                  <a:headEnd/>
                  <a:tailEnd/>
                </a:ln>
                <a:effectLst/>
              </p:spPr>
              <p:txBody>
                <a:bodyPr wrap="none" anchor="ctr"/>
                <a:lstStyle/>
                <a:p>
                  <a:pPr algn="ctr">
                    <a:defRPr/>
                  </a:pPr>
                  <a:endParaRPr lang="fr-FR" sz="1200">
                    <a:cs typeface="Arial" charset="0"/>
                  </a:endParaRPr>
                </a:p>
              </p:txBody>
            </p:sp>
            <p:sp>
              <p:nvSpPr>
                <p:cNvPr id="20" name="Text Box 9"/>
                <p:cNvSpPr txBox="1">
                  <a:spLocks noChangeArrowheads="1"/>
                </p:cNvSpPr>
                <p:nvPr/>
              </p:nvSpPr>
              <p:spPr bwMode="auto">
                <a:xfrm>
                  <a:off x="6029227" y="1227524"/>
                  <a:ext cx="1012413" cy="307777"/>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r>
                    <a:rPr lang="fr-CH" altLang="fr-FR" sz="1400" b="1" i="1" dirty="0">
                      <a:solidFill>
                        <a:schemeClr val="bg1"/>
                      </a:solidFill>
                      <a:cs typeface="Arial" charset="0"/>
                    </a:rPr>
                    <a:t>METIER</a:t>
                  </a:r>
                  <a:endParaRPr lang="fr-CH" altLang="fr-FR" sz="1400" b="1" dirty="0">
                    <a:solidFill>
                      <a:schemeClr val="bg1"/>
                    </a:solidFill>
                    <a:cs typeface="Arial" charset="0"/>
                  </a:endParaRPr>
                </a:p>
              </p:txBody>
            </p:sp>
          </p:grpSp>
          <p:grpSp>
            <p:nvGrpSpPr>
              <p:cNvPr id="10" name="Groupe 9"/>
              <p:cNvGrpSpPr/>
              <p:nvPr/>
            </p:nvGrpSpPr>
            <p:grpSpPr bwMode="auto">
              <a:xfrm>
                <a:off x="909141" y="3332502"/>
                <a:ext cx="4332817" cy="622157"/>
                <a:chOff x="4714215" y="1873232"/>
                <a:chExt cx="3249639" cy="622087"/>
              </a:xfrm>
              <a:solidFill>
                <a:schemeClr val="accent5">
                  <a:lumMod val="60000"/>
                  <a:lumOff val="40000"/>
                </a:schemeClr>
              </a:solidFill>
            </p:grpSpPr>
            <p:sp>
              <p:nvSpPr>
                <p:cNvPr id="17" name="AutoShape 21"/>
                <p:cNvSpPr>
                  <a:spLocks noChangeArrowheads="1"/>
                </p:cNvSpPr>
                <p:nvPr/>
              </p:nvSpPr>
              <p:spPr bwMode="auto">
                <a:xfrm>
                  <a:off x="4714215" y="1873232"/>
                  <a:ext cx="3249639" cy="622087"/>
                </a:xfrm>
                <a:prstGeom prst="parallelogram">
                  <a:avLst>
                    <a:gd name="adj" fmla="val 117195"/>
                  </a:avLst>
                </a:prstGeom>
                <a:grpFill/>
                <a:ln w="12700">
                  <a:noFill/>
                  <a:miter lim="800000"/>
                  <a:headEnd/>
                  <a:tailEnd/>
                </a:ln>
                <a:effectLst/>
              </p:spPr>
              <p:txBody>
                <a:bodyPr wrap="none" anchor="ctr"/>
                <a:lstStyle/>
                <a:p>
                  <a:pPr algn="ctr">
                    <a:defRPr/>
                  </a:pPr>
                  <a:endParaRPr lang="fr-FR" sz="1200">
                    <a:cs typeface="Arial" charset="0"/>
                  </a:endParaRPr>
                </a:p>
              </p:txBody>
            </p:sp>
            <p:sp>
              <p:nvSpPr>
                <p:cNvPr id="18" name="Text Box 9"/>
                <p:cNvSpPr txBox="1">
                  <a:spLocks noChangeArrowheads="1"/>
                </p:cNvSpPr>
                <p:nvPr/>
              </p:nvSpPr>
              <p:spPr bwMode="auto">
                <a:xfrm>
                  <a:off x="5359654" y="2030387"/>
                  <a:ext cx="1958760" cy="307777"/>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fr-CH" sz="1400" b="1" i="1" dirty="0" smtClean="0">
                      <a:solidFill>
                        <a:schemeClr val="bg1"/>
                      </a:solidFill>
                      <a:cs typeface="Arial" charset="0"/>
                    </a:rPr>
                    <a:t>FONCTIONNELLE</a:t>
                  </a:r>
                  <a:endParaRPr lang="fr-CH" sz="1400" b="1" dirty="0">
                    <a:solidFill>
                      <a:schemeClr val="bg1"/>
                    </a:solidFill>
                    <a:cs typeface="Arial" charset="0"/>
                  </a:endParaRPr>
                </a:p>
              </p:txBody>
            </p:sp>
          </p:grpSp>
          <p:grpSp>
            <p:nvGrpSpPr>
              <p:cNvPr id="11" name="Groupe 10"/>
              <p:cNvGrpSpPr/>
              <p:nvPr/>
            </p:nvGrpSpPr>
            <p:grpSpPr bwMode="auto">
              <a:xfrm>
                <a:off x="909141" y="4129131"/>
                <a:ext cx="4332817" cy="622157"/>
                <a:chOff x="4735117" y="2698053"/>
                <a:chExt cx="3249639" cy="622087"/>
              </a:xfrm>
              <a:solidFill>
                <a:srgbClr val="FFC000"/>
              </a:solidFill>
            </p:grpSpPr>
            <p:sp>
              <p:nvSpPr>
                <p:cNvPr id="15" name="AutoShape 21"/>
                <p:cNvSpPr>
                  <a:spLocks noChangeArrowheads="1"/>
                </p:cNvSpPr>
                <p:nvPr/>
              </p:nvSpPr>
              <p:spPr bwMode="auto">
                <a:xfrm>
                  <a:off x="4735117" y="2698053"/>
                  <a:ext cx="3249639" cy="622087"/>
                </a:xfrm>
                <a:prstGeom prst="parallelogram">
                  <a:avLst>
                    <a:gd name="adj" fmla="val 117195"/>
                  </a:avLst>
                </a:prstGeom>
                <a:grpFill/>
                <a:ln w="12700">
                  <a:noFill/>
                  <a:miter lim="800000"/>
                  <a:headEnd/>
                  <a:tailEnd/>
                </a:ln>
                <a:effectLst/>
              </p:spPr>
              <p:txBody>
                <a:bodyPr wrap="none" anchor="ctr"/>
                <a:lstStyle/>
                <a:p>
                  <a:pPr algn="ctr">
                    <a:defRPr/>
                  </a:pPr>
                  <a:endParaRPr lang="fr-FR" sz="1200">
                    <a:cs typeface="Arial" charset="0"/>
                  </a:endParaRPr>
                </a:p>
              </p:txBody>
            </p:sp>
            <p:sp>
              <p:nvSpPr>
                <p:cNvPr id="16" name="Text Box 9"/>
                <p:cNvSpPr txBox="1">
                  <a:spLocks noChangeArrowheads="1"/>
                </p:cNvSpPr>
                <p:nvPr/>
              </p:nvSpPr>
              <p:spPr bwMode="auto">
                <a:xfrm>
                  <a:off x="5658976" y="2855208"/>
                  <a:ext cx="1401920" cy="307777"/>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fr-CH" sz="1400" b="1" i="1" dirty="0" smtClean="0">
                      <a:solidFill>
                        <a:schemeClr val="bg1"/>
                      </a:solidFill>
                      <a:cs typeface="Arial" charset="0"/>
                    </a:rPr>
                    <a:t>APPLICATIVE</a:t>
                  </a:r>
                  <a:endParaRPr lang="fr-CH" sz="1400" b="1" dirty="0">
                    <a:solidFill>
                      <a:schemeClr val="bg1"/>
                    </a:solidFill>
                    <a:cs typeface="Arial" charset="0"/>
                  </a:endParaRPr>
                </a:p>
              </p:txBody>
            </p:sp>
          </p:grpSp>
          <p:grpSp>
            <p:nvGrpSpPr>
              <p:cNvPr id="12" name="Groupe 11"/>
              <p:cNvGrpSpPr/>
              <p:nvPr/>
            </p:nvGrpSpPr>
            <p:grpSpPr>
              <a:xfrm>
                <a:off x="909137" y="4903095"/>
                <a:ext cx="4332814" cy="622157"/>
                <a:chOff x="909137" y="4903095"/>
                <a:chExt cx="4332814" cy="622157"/>
              </a:xfrm>
            </p:grpSpPr>
            <p:sp>
              <p:nvSpPr>
                <p:cNvPr id="13" name="AutoShape 21"/>
                <p:cNvSpPr>
                  <a:spLocks noChangeArrowheads="1"/>
                </p:cNvSpPr>
                <p:nvPr/>
              </p:nvSpPr>
              <p:spPr bwMode="auto">
                <a:xfrm>
                  <a:off x="909137" y="4903095"/>
                  <a:ext cx="4332814" cy="622157"/>
                </a:xfrm>
                <a:prstGeom prst="parallelogram">
                  <a:avLst>
                    <a:gd name="adj" fmla="val 117195"/>
                  </a:avLst>
                </a:prstGeom>
                <a:solidFill>
                  <a:schemeClr val="accent2"/>
                </a:solidFill>
                <a:ln w="12700">
                  <a:noFill/>
                  <a:miter lim="800000"/>
                  <a:headEnd/>
                  <a:tailEnd/>
                </a:ln>
                <a:effectLst/>
              </p:spPr>
              <p:txBody>
                <a:bodyPr wrap="none" anchor="ctr"/>
                <a:lstStyle/>
                <a:p>
                  <a:pPr algn="ctr">
                    <a:defRPr/>
                  </a:pPr>
                  <a:endParaRPr lang="fr-FR" sz="1200">
                    <a:cs typeface="Arial" charset="0"/>
                  </a:endParaRPr>
                </a:p>
              </p:txBody>
            </p:sp>
            <p:sp>
              <p:nvSpPr>
                <p:cNvPr id="14" name="Text Box 9"/>
                <p:cNvSpPr txBox="1">
                  <a:spLocks noChangeArrowheads="1"/>
                </p:cNvSpPr>
                <p:nvPr/>
              </p:nvSpPr>
              <p:spPr bwMode="auto">
                <a:xfrm>
                  <a:off x="1581277" y="5060285"/>
                  <a:ext cx="2990724" cy="307777"/>
                </a:xfrm>
                <a:prstGeom prst="rect">
                  <a:avLst/>
                </a:prstGeom>
                <a:solidFill>
                  <a:schemeClr val="accent2"/>
                </a:solidFill>
                <a:ln>
                  <a:noFill/>
                </a:ln>
                <a:effec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fr-CH" sz="1400" b="1" i="1" dirty="0" smtClean="0">
                      <a:solidFill>
                        <a:schemeClr val="bg1"/>
                      </a:solidFill>
                      <a:cs typeface="Arial" charset="0"/>
                    </a:rPr>
                    <a:t>INFRASTRUCTURE TECHNIQUE</a:t>
                  </a:r>
                  <a:endParaRPr lang="fr-CH" sz="1400" b="1" dirty="0">
                    <a:solidFill>
                      <a:schemeClr val="bg1"/>
                    </a:solidFill>
                    <a:cs typeface="Arial" charset="0"/>
                  </a:endParaRPr>
                </a:p>
              </p:txBody>
            </p:sp>
          </p:grpSp>
        </p:grpSp>
      </p:grpSp>
    </p:spTree>
    <p:extLst>
      <p:ext uri="{BB962C8B-B14F-4D97-AF65-F5344CB8AC3E}">
        <p14:creationId xmlns:p14="http://schemas.microsoft.com/office/powerpoint/2010/main" val="6073448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8963826" cy="1020913"/>
          </a:xfrm>
        </p:spPr>
        <p:txBody>
          <a:bodyPr>
            <a:normAutofit/>
          </a:bodyPr>
          <a:lstStyle/>
          <a:p>
            <a:r>
              <a:rPr lang="fr-CH" sz="4000" dirty="0" smtClean="0"/>
              <a:t>Normes OMG populaires</a:t>
            </a:r>
            <a:endParaRPr lang="fr-CH" sz="4000" dirty="0"/>
          </a:p>
        </p:txBody>
      </p:sp>
      <p:sp>
        <p:nvSpPr>
          <p:cNvPr id="3" name="Espace réservé du numéro de diapositive 2"/>
          <p:cNvSpPr>
            <a:spLocks noGrp="1"/>
          </p:cNvSpPr>
          <p:nvPr>
            <p:ph type="sldNum" sz="quarter" idx="12"/>
          </p:nvPr>
        </p:nvSpPr>
        <p:spPr/>
        <p:txBody>
          <a:bodyPr/>
          <a:lstStyle/>
          <a:p>
            <a:fld id="{D43150CF-46F0-4FEE-9B38-FA518C85AC0E}" type="slidenum">
              <a:rPr lang="fr-CH" smtClean="0"/>
              <a:t>20</a:t>
            </a:fld>
            <a:endParaRPr lang="fr-CH"/>
          </a:p>
        </p:txBody>
      </p:sp>
      <p:sp>
        <p:nvSpPr>
          <p:cNvPr id="4" name="Espace réservé du pied de page 3"/>
          <p:cNvSpPr>
            <a:spLocks noGrp="1"/>
          </p:cNvSpPr>
          <p:nvPr>
            <p:ph type="ftr" sz="quarter" idx="11"/>
          </p:nvPr>
        </p:nvSpPr>
        <p:spPr/>
        <p:txBody>
          <a:bodyPr/>
          <a:lstStyle/>
          <a:p>
            <a:endParaRPr lang="fr-CH" dirty="0"/>
          </a:p>
        </p:txBody>
      </p:sp>
      <p:pic>
        <p:nvPicPr>
          <p:cNvPr id="5" name="Image 4"/>
          <p:cNvPicPr>
            <a:picLocks noChangeAspect="1"/>
          </p:cNvPicPr>
          <p:nvPr/>
        </p:nvPicPr>
        <p:blipFill>
          <a:blip r:embed="rId2"/>
          <a:stretch>
            <a:fillRect/>
          </a:stretch>
        </p:blipFill>
        <p:spPr>
          <a:xfrm>
            <a:off x="838200" y="1690688"/>
            <a:ext cx="8255424" cy="4172164"/>
          </a:xfrm>
          <a:prstGeom prst="rect">
            <a:avLst/>
          </a:prstGeom>
        </p:spPr>
      </p:pic>
    </p:spTree>
    <p:extLst>
      <p:ext uri="{BB962C8B-B14F-4D97-AF65-F5344CB8AC3E}">
        <p14:creationId xmlns:p14="http://schemas.microsoft.com/office/powerpoint/2010/main" val="42261487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re 1"/>
          <p:cNvSpPr>
            <a:spLocks noGrp="1"/>
          </p:cNvSpPr>
          <p:nvPr>
            <p:ph type="title"/>
          </p:nvPr>
        </p:nvSpPr>
        <p:spPr>
          <a:xfrm>
            <a:off x="818147" y="428208"/>
            <a:ext cx="9392653" cy="863600"/>
          </a:xfrm>
        </p:spPr>
        <p:txBody>
          <a:bodyPr>
            <a:normAutofit/>
          </a:bodyPr>
          <a:lstStyle/>
          <a:p>
            <a:r>
              <a:rPr lang="fr-CH" altLang="fr-FR" sz="4000" dirty="0" smtClean="0">
                <a:ea typeface="ＭＳ Ｐゴシック" panose="020B0600070205080204" pitchFamily="34" charset="-128"/>
              </a:rPr>
              <a:t>BPMN pour quoi ?</a:t>
            </a:r>
          </a:p>
        </p:txBody>
      </p:sp>
      <p:sp>
        <p:nvSpPr>
          <p:cNvPr id="3" name="Espace réservé du contenu 2"/>
          <p:cNvSpPr>
            <a:spLocks noGrp="1"/>
          </p:cNvSpPr>
          <p:nvPr>
            <p:ph idx="1"/>
          </p:nvPr>
        </p:nvSpPr>
        <p:spPr>
          <a:xfrm>
            <a:off x="818147" y="1484396"/>
            <a:ext cx="10535653" cy="4895850"/>
          </a:xfrm>
        </p:spPr>
        <p:txBody>
          <a:bodyPr>
            <a:normAutofit/>
          </a:bodyPr>
          <a:lstStyle/>
          <a:p>
            <a:pPr marL="0" indent="0">
              <a:buNone/>
              <a:defRPr/>
            </a:pPr>
            <a:r>
              <a:rPr lang="fr-CH" b="1" dirty="0"/>
              <a:t>Objectifs de BPMN </a:t>
            </a:r>
            <a:r>
              <a:rPr lang="fr-CH" dirty="0"/>
              <a:t>:</a:t>
            </a:r>
          </a:p>
          <a:p>
            <a:pPr>
              <a:defRPr/>
            </a:pPr>
            <a:r>
              <a:rPr lang="fr-CH" dirty="0"/>
              <a:t>Un </a:t>
            </a:r>
            <a:r>
              <a:rPr lang="fr-CH" b="1" dirty="0"/>
              <a:t>langage commun </a:t>
            </a:r>
            <a:r>
              <a:rPr lang="fr-CH" dirty="0"/>
              <a:t>pour la modélisation des processus </a:t>
            </a:r>
            <a:r>
              <a:rPr lang="fr-CH" dirty="0" smtClean="0"/>
              <a:t>métiers</a:t>
            </a:r>
          </a:p>
          <a:p>
            <a:pPr marL="0" indent="0">
              <a:buNone/>
              <a:defRPr/>
            </a:pPr>
            <a:endParaRPr lang="fr-CH" sz="1400" dirty="0"/>
          </a:p>
          <a:p>
            <a:pPr>
              <a:defRPr/>
            </a:pPr>
            <a:r>
              <a:rPr lang="fr-CH" dirty="0"/>
              <a:t>Proposer un ensemble de modèles pour </a:t>
            </a:r>
            <a:r>
              <a:rPr lang="fr-CH" b="1" dirty="0"/>
              <a:t>favoriser le passage </a:t>
            </a:r>
            <a:r>
              <a:rPr lang="fr-CH" dirty="0"/>
              <a:t>de la modélisation ou </a:t>
            </a:r>
            <a:r>
              <a:rPr lang="fr-CH" b="1" dirty="0"/>
              <a:t>conception</a:t>
            </a:r>
            <a:r>
              <a:rPr lang="fr-CH" dirty="0"/>
              <a:t> des processus vers </a:t>
            </a:r>
            <a:r>
              <a:rPr lang="fr-CH" b="1" dirty="0"/>
              <a:t>l'implémentation</a:t>
            </a:r>
            <a:r>
              <a:rPr lang="fr-CH" dirty="0"/>
              <a:t> et </a:t>
            </a:r>
            <a:r>
              <a:rPr lang="fr-CH" b="1" dirty="0"/>
              <a:t>l'exécution</a:t>
            </a:r>
            <a:r>
              <a:rPr lang="fr-CH" dirty="0"/>
              <a:t> des processus en langage BPEL.  </a:t>
            </a:r>
          </a:p>
        </p:txBody>
      </p:sp>
      <p:sp>
        <p:nvSpPr>
          <p:cNvPr id="26628"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9E6A7B89-68CD-4455-B0D1-3CF64AB037F6}" type="slidenum">
              <a:rPr lang="fr-FR" altLang="en-US" sz="1400"/>
              <a:pPr>
                <a:spcBef>
                  <a:spcPct val="0"/>
                </a:spcBef>
                <a:buFontTx/>
                <a:buNone/>
              </a:pPr>
              <a:t>21</a:t>
            </a:fld>
            <a:endParaRPr lang="fr-FR" altLang="en-US" sz="1400"/>
          </a:p>
        </p:txBody>
      </p:sp>
    </p:spTree>
    <p:extLst>
      <p:ext uri="{BB962C8B-B14F-4D97-AF65-F5344CB8AC3E}">
        <p14:creationId xmlns:p14="http://schemas.microsoft.com/office/powerpoint/2010/main" val="1553562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re 1"/>
          <p:cNvSpPr>
            <a:spLocks noGrp="1"/>
          </p:cNvSpPr>
          <p:nvPr>
            <p:ph type="title"/>
          </p:nvPr>
        </p:nvSpPr>
        <p:spPr>
          <a:xfrm>
            <a:off x="770021" y="297331"/>
            <a:ext cx="9440779" cy="1000125"/>
          </a:xfrm>
        </p:spPr>
        <p:txBody>
          <a:bodyPr>
            <a:normAutofit/>
          </a:bodyPr>
          <a:lstStyle/>
          <a:p>
            <a:r>
              <a:rPr lang="fr-CH" altLang="fr-FR" sz="4000" dirty="0" smtClean="0">
                <a:ea typeface="ＭＳ Ｐゴシック" panose="020B0600070205080204" pitchFamily="34" charset="-128"/>
              </a:rPr>
              <a:t>BPMN pour qui ?    </a:t>
            </a:r>
          </a:p>
        </p:txBody>
      </p:sp>
      <p:sp>
        <p:nvSpPr>
          <p:cNvPr id="3" name="Espace réservé du contenu 2"/>
          <p:cNvSpPr>
            <a:spLocks noGrp="1"/>
          </p:cNvSpPr>
          <p:nvPr>
            <p:ph idx="1"/>
          </p:nvPr>
        </p:nvSpPr>
        <p:spPr>
          <a:xfrm>
            <a:off x="770021" y="1480336"/>
            <a:ext cx="10270156" cy="4392612"/>
          </a:xfrm>
        </p:spPr>
        <p:txBody>
          <a:bodyPr>
            <a:normAutofit/>
          </a:bodyPr>
          <a:lstStyle/>
          <a:p>
            <a:pPr marL="0" indent="0">
              <a:buNone/>
              <a:defRPr/>
            </a:pPr>
            <a:r>
              <a:rPr lang="fr-CH" dirty="0" smtClean="0"/>
              <a:t>Tous ceux qui s'intéressent à la </a:t>
            </a:r>
            <a:r>
              <a:rPr lang="fr-CH" b="1" dirty="0" smtClean="0"/>
              <a:t>compréhension</a:t>
            </a:r>
            <a:r>
              <a:rPr lang="fr-CH" dirty="0" smtClean="0"/>
              <a:t> et à </a:t>
            </a:r>
            <a:r>
              <a:rPr lang="fr-CH" b="1" dirty="0" smtClean="0"/>
              <a:t>l'optimisation des processus métiers </a:t>
            </a:r>
            <a:r>
              <a:rPr lang="fr-CH" dirty="0" smtClean="0"/>
              <a:t>:</a:t>
            </a:r>
          </a:p>
          <a:p>
            <a:pPr>
              <a:defRPr/>
            </a:pPr>
            <a:r>
              <a:rPr lang="fr-CH" dirty="0"/>
              <a:t>Les consultants et auditeurs en stratégie d'entreprise</a:t>
            </a:r>
          </a:p>
          <a:p>
            <a:pPr>
              <a:defRPr/>
            </a:pPr>
            <a:r>
              <a:rPr lang="fr-CH" dirty="0"/>
              <a:t>Les analystes métiers ou de processus</a:t>
            </a:r>
          </a:p>
          <a:p>
            <a:pPr>
              <a:defRPr/>
            </a:pPr>
            <a:r>
              <a:rPr lang="fr-CH" dirty="0"/>
              <a:t>Les concepteurs de processus métier</a:t>
            </a:r>
          </a:p>
          <a:p>
            <a:pPr>
              <a:defRPr/>
            </a:pPr>
            <a:r>
              <a:rPr lang="fr-CH" dirty="0"/>
              <a:t>Les urbanistes de SI ou architectes d'entreprise </a:t>
            </a:r>
          </a:p>
          <a:p>
            <a:pPr>
              <a:defRPr/>
            </a:pPr>
            <a:r>
              <a:rPr lang="fr-CH" dirty="0"/>
              <a:t>Tous les managers !!!</a:t>
            </a:r>
          </a:p>
        </p:txBody>
      </p:sp>
      <p:sp>
        <p:nvSpPr>
          <p:cNvPr id="28676"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7A405CED-194B-4574-9155-ADC42AD3DC67}" type="slidenum">
              <a:rPr lang="fr-FR" altLang="en-US" sz="1400"/>
              <a:pPr>
                <a:spcBef>
                  <a:spcPct val="0"/>
                </a:spcBef>
                <a:buFontTx/>
                <a:buNone/>
              </a:pPr>
              <a:t>22</a:t>
            </a:fld>
            <a:endParaRPr lang="fr-FR" altLang="en-US" sz="1400"/>
          </a:p>
        </p:txBody>
      </p:sp>
    </p:spTree>
    <p:extLst>
      <p:ext uri="{BB962C8B-B14F-4D97-AF65-F5344CB8AC3E}">
        <p14:creationId xmlns:p14="http://schemas.microsoft.com/office/powerpoint/2010/main" val="17672396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re 1"/>
          <p:cNvSpPr>
            <a:spLocks noGrp="1"/>
          </p:cNvSpPr>
          <p:nvPr>
            <p:ph type="title"/>
          </p:nvPr>
        </p:nvSpPr>
        <p:spPr>
          <a:xfrm>
            <a:off x="808522" y="169728"/>
            <a:ext cx="9402278" cy="1143000"/>
          </a:xfrm>
        </p:spPr>
        <p:txBody>
          <a:bodyPr>
            <a:normAutofit/>
          </a:bodyPr>
          <a:lstStyle/>
          <a:p>
            <a:r>
              <a:rPr lang="fr-CH" altLang="fr-FR" sz="4000" dirty="0" smtClean="0">
                <a:ea typeface="ＭＳ Ｐゴシック" panose="020B0600070205080204" pitchFamily="34" charset="-128"/>
              </a:rPr>
              <a:t>Pourquoi utiliser BPMN ?</a:t>
            </a:r>
          </a:p>
        </p:txBody>
      </p:sp>
      <p:sp>
        <p:nvSpPr>
          <p:cNvPr id="3" name="Espace réservé du contenu 2"/>
          <p:cNvSpPr>
            <a:spLocks noGrp="1"/>
          </p:cNvSpPr>
          <p:nvPr>
            <p:ph idx="1"/>
          </p:nvPr>
        </p:nvSpPr>
        <p:spPr>
          <a:xfrm>
            <a:off x="808522" y="1484974"/>
            <a:ext cx="10443411" cy="4608512"/>
          </a:xfrm>
        </p:spPr>
        <p:txBody>
          <a:bodyPr>
            <a:noAutofit/>
          </a:bodyPr>
          <a:lstStyle/>
          <a:p>
            <a:pPr marL="0" indent="0">
              <a:buNone/>
              <a:defRPr/>
            </a:pPr>
            <a:r>
              <a:rPr lang="fr-CH" sz="2000" dirty="0"/>
              <a:t>Les entreprises n'ont pas attendu BPMN pour modéliser les processus métiers. </a:t>
            </a:r>
            <a:r>
              <a:rPr lang="fr-CH" sz="2000" dirty="0" smtClean="0"/>
              <a:t>             Par </a:t>
            </a:r>
            <a:r>
              <a:rPr lang="fr-CH" sz="2000" dirty="0"/>
              <a:t>exemple, les diagrammes d'activité UML.  </a:t>
            </a:r>
          </a:p>
          <a:p>
            <a:pPr>
              <a:defRPr/>
            </a:pPr>
            <a:r>
              <a:rPr lang="fr-CH" sz="2000" dirty="0"/>
              <a:t>BPMN est une notation </a:t>
            </a:r>
            <a:r>
              <a:rPr lang="fr-CH" sz="2000" b="1" dirty="0"/>
              <a:t>ciblée métier </a:t>
            </a:r>
            <a:r>
              <a:rPr lang="fr-CH" sz="2000" dirty="0"/>
              <a:t>car conçue pour cela dès le départ</a:t>
            </a:r>
          </a:p>
          <a:p>
            <a:pPr>
              <a:defRPr/>
            </a:pPr>
            <a:r>
              <a:rPr lang="fr-CH" sz="2000" b="1" dirty="0"/>
              <a:t>Norme internationale </a:t>
            </a:r>
          </a:p>
          <a:p>
            <a:pPr>
              <a:defRPr/>
            </a:pPr>
            <a:r>
              <a:rPr lang="fr-CH" sz="2000" b="1" dirty="0"/>
              <a:t>Indépendante </a:t>
            </a:r>
          </a:p>
          <a:p>
            <a:pPr>
              <a:defRPr/>
            </a:pPr>
            <a:r>
              <a:rPr lang="fr-CH" sz="2000" dirty="0"/>
              <a:t>Norme </a:t>
            </a:r>
            <a:r>
              <a:rPr lang="fr-CH" sz="2000" b="1" dirty="0"/>
              <a:t>ouverte</a:t>
            </a:r>
          </a:p>
          <a:p>
            <a:pPr>
              <a:defRPr/>
            </a:pPr>
            <a:r>
              <a:rPr lang="fr-CH" sz="2000" dirty="0"/>
              <a:t>Traduction du formalisme BPMN en BPEL dérivé du XML, interprétable par des moteurs de processus ou de workflow</a:t>
            </a:r>
          </a:p>
          <a:p>
            <a:pPr>
              <a:defRPr/>
            </a:pPr>
            <a:r>
              <a:rPr lang="fr-CH" sz="2000" dirty="0"/>
              <a:t>Groupe de travail de l'OMG est très actif</a:t>
            </a:r>
          </a:p>
          <a:p>
            <a:pPr>
              <a:defRPr/>
            </a:pPr>
            <a:r>
              <a:rPr lang="fr-CH" sz="2000" dirty="0"/>
              <a:t>Utilisation en forte croissance</a:t>
            </a:r>
          </a:p>
          <a:p>
            <a:pPr>
              <a:defRPr/>
            </a:pPr>
            <a:endParaRPr lang="fr-CH" sz="2000" dirty="0"/>
          </a:p>
          <a:p>
            <a:pPr marL="0" indent="0">
              <a:buNone/>
              <a:defRPr/>
            </a:pPr>
            <a:r>
              <a:rPr lang="fr-CH" sz="2000" b="1" dirty="0"/>
              <a:t>=&gt; </a:t>
            </a:r>
            <a:r>
              <a:rPr lang="fr-CH" sz="2000" dirty="0"/>
              <a:t>C'est un </a:t>
            </a:r>
            <a:r>
              <a:rPr lang="fr-CH" sz="2000" b="1" dirty="0"/>
              <a:t>langage commun </a:t>
            </a:r>
            <a:r>
              <a:rPr lang="fr-CH" sz="2000" dirty="0"/>
              <a:t>simple à comprendre</a:t>
            </a:r>
            <a:r>
              <a:rPr lang="fr-CH" sz="2000" b="1" dirty="0"/>
              <a:t>, </a:t>
            </a:r>
            <a:r>
              <a:rPr lang="fr-CH" sz="2000" dirty="0"/>
              <a:t>et qui favorise </a:t>
            </a:r>
            <a:r>
              <a:rPr lang="fr-CH" sz="2000" b="1" dirty="0"/>
              <a:t>l'implémentation </a:t>
            </a:r>
            <a:r>
              <a:rPr lang="fr-CH" sz="2000" dirty="0"/>
              <a:t>et</a:t>
            </a:r>
            <a:r>
              <a:rPr lang="fr-CH" sz="2000" b="1" dirty="0"/>
              <a:t> l'exécution </a:t>
            </a:r>
            <a:r>
              <a:rPr lang="fr-CH" sz="2000" dirty="0"/>
              <a:t>des</a:t>
            </a:r>
            <a:r>
              <a:rPr lang="fr-CH" sz="2000" b="1" dirty="0"/>
              <a:t> </a:t>
            </a:r>
            <a:r>
              <a:rPr lang="fr-CH" sz="2000" dirty="0"/>
              <a:t>processus métiers. </a:t>
            </a:r>
          </a:p>
        </p:txBody>
      </p:sp>
      <p:sp>
        <p:nvSpPr>
          <p:cNvPr id="29700"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35FBF5AA-C8EE-4A63-ABE3-CA7058313A98}" type="slidenum">
              <a:rPr lang="fr-FR" altLang="en-US" sz="1400"/>
              <a:pPr>
                <a:spcBef>
                  <a:spcPct val="0"/>
                </a:spcBef>
                <a:buFontTx/>
                <a:buNone/>
              </a:pPr>
              <a:t>23</a:t>
            </a:fld>
            <a:endParaRPr lang="fr-FR" altLang="en-US" sz="1400"/>
          </a:p>
        </p:txBody>
      </p:sp>
    </p:spTree>
    <p:extLst>
      <p:ext uri="{BB962C8B-B14F-4D97-AF65-F5344CB8AC3E}">
        <p14:creationId xmlns:p14="http://schemas.microsoft.com/office/powerpoint/2010/main" val="34385420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re 1"/>
          <p:cNvSpPr>
            <a:spLocks noGrp="1"/>
          </p:cNvSpPr>
          <p:nvPr>
            <p:ph type="title"/>
          </p:nvPr>
        </p:nvSpPr>
        <p:spPr>
          <a:xfrm>
            <a:off x="808522" y="413103"/>
            <a:ext cx="9402278" cy="863600"/>
          </a:xfrm>
        </p:spPr>
        <p:txBody>
          <a:bodyPr>
            <a:normAutofit/>
          </a:bodyPr>
          <a:lstStyle/>
          <a:p>
            <a:r>
              <a:rPr lang="fr-CH" altLang="fr-FR" sz="4000" dirty="0" smtClean="0">
                <a:ea typeface="ＭＳ Ｐゴシック" panose="020B0600070205080204" pitchFamily="34" charset="-128"/>
              </a:rPr>
              <a:t>BPMN et UML </a:t>
            </a:r>
          </a:p>
        </p:txBody>
      </p:sp>
      <p:sp>
        <p:nvSpPr>
          <p:cNvPr id="31747" name="Espace réservé du contenu 2"/>
          <p:cNvSpPr>
            <a:spLocks noGrp="1"/>
          </p:cNvSpPr>
          <p:nvPr>
            <p:ph idx="1"/>
          </p:nvPr>
        </p:nvSpPr>
        <p:spPr>
          <a:xfrm>
            <a:off x="808522" y="1459581"/>
            <a:ext cx="10545278" cy="4425950"/>
          </a:xfrm>
        </p:spPr>
        <p:txBody>
          <a:bodyPr/>
          <a:lstStyle/>
          <a:p>
            <a:pPr marL="0" indent="0">
              <a:buNone/>
            </a:pPr>
            <a:r>
              <a:rPr lang="fr-CH" altLang="fr-FR" dirty="0">
                <a:ea typeface="ＭＳ Ｐゴシック" panose="020B0600070205080204" pitchFamily="34" charset="-128"/>
              </a:rPr>
              <a:t>BPMN et UML sont élaborées par l'OMG </a:t>
            </a:r>
          </a:p>
          <a:p>
            <a:pPr marL="0" indent="0">
              <a:buNone/>
            </a:pPr>
            <a:r>
              <a:rPr lang="fr-CH" altLang="fr-FR" dirty="0">
                <a:ea typeface="ＭＳ Ｐゴシック" panose="020B0600070205080204" pitchFamily="34" charset="-128"/>
              </a:rPr>
              <a:t>et sont complémentaires : </a:t>
            </a:r>
          </a:p>
          <a:p>
            <a:pPr>
              <a:buFont typeface="Wingdings" panose="05000000000000000000" pitchFamily="2" charset="2"/>
              <a:buChar char="Ø"/>
            </a:pPr>
            <a:r>
              <a:rPr lang="fr-CH" altLang="fr-FR" dirty="0" smtClean="0">
                <a:ea typeface="ＭＳ Ｐゴシック" panose="020B0600070205080204" pitchFamily="34" charset="-128"/>
              </a:rPr>
              <a:t> UML </a:t>
            </a:r>
            <a:r>
              <a:rPr lang="fr-CH" altLang="fr-FR" dirty="0">
                <a:ea typeface="ＭＳ Ｐゴシック" panose="020B0600070205080204" pitchFamily="34" charset="-128"/>
              </a:rPr>
              <a:t>permet l'analyse et la conception d'un système informatique</a:t>
            </a:r>
          </a:p>
          <a:p>
            <a:pPr>
              <a:buFont typeface="Wingdings" panose="05000000000000000000" pitchFamily="2" charset="2"/>
              <a:buChar char="Ø"/>
            </a:pPr>
            <a:r>
              <a:rPr lang="fr-CH" altLang="fr-FR" dirty="0" smtClean="0">
                <a:ea typeface="ＭＳ Ｐゴシック" panose="020B0600070205080204" pitchFamily="34" charset="-128"/>
              </a:rPr>
              <a:t> BPMN </a:t>
            </a:r>
            <a:r>
              <a:rPr lang="fr-CH" altLang="fr-FR" dirty="0">
                <a:ea typeface="ＭＳ Ｐゴシック" panose="020B0600070205080204" pitchFamily="34" charset="-128"/>
              </a:rPr>
              <a:t>vise l'analyse et la conception de processus métiers </a:t>
            </a:r>
          </a:p>
          <a:p>
            <a:pPr marL="0" indent="0">
              <a:buNone/>
            </a:pPr>
            <a:endParaRPr lang="fr-CH" altLang="fr-FR" dirty="0" smtClean="0">
              <a:ea typeface="ＭＳ Ｐゴシック" panose="020B0600070205080204" pitchFamily="34" charset="-128"/>
            </a:endParaRPr>
          </a:p>
          <a:p>
            <a:pPr marL="0" indent="0">
              <a:buNone/>
            </a:pPr>
            <a:r>
              <a:rPr lang="fr-CH" altLang="fr-FR" dirty="0" smtClean="0">
                <a:ea typeface="ＭＳ Ｐゴシック" panose="020B0600070205080204" pitchFamily="34" charset="-128"/>
              </a:rPr>
              <a:t>Diagramme </a:t>
            </a:r>
            <a:r>
              <a:rPr lang="fr-CH" altLang="fr-FR" dirty="0">
                <a:ea typeface="ＭＳ Ｐゴシック" panose="020B0600070205080204" pitchFamily="34" charset="-128"/>
              </a:rPr>
              <a:t>de processus BPMN </a:t>
            </a:r>
            <a:r>
              <a:rPr lang="fr-CH" altLang="fr-FR" dirty="0">
                <a:ea typeface="ＭＳ Ｐゴシック" panose="020B0600070205080204" pitchFamily="34" charset="-128"/>
                <a:sym typeface="Wingdings" panose="05000000000000000000" pitchFamily="2" charset="2"/>
              </a:rPr>
              <a:t> </a:t>
            </a:r>
            <a:r>
              <a:rPr lang="fr-CH" altLang="fr-FR" dirty="0">
                <a:ea typeface="ＭＳ Ｐゴシック" panose="020B0600070205080204" pitchFamily="34" charset="-128"/>
              </a:rPr>
              <a:t> diagramme de cas d'utilisation UML </a:t>
            </a:r>
          </a:p>
          <a:p>
            <a:pPr marL="0" indent="0">
              <a:buNone/>
            </a:pPr>
            <a:endParaRPr lang="fr-CH" altLang="fr-FR" dirty="0">
              <a:ea typeface="ＭＳ Ｐゴシック" panose="020B0600070205080204" pitchFamily="34" charset="-128"/>
            </a:endParaRPr>
          </a:p>
        </p:txBody>
      </p:sp>
      <p:sp>
        <p:nvSpPr>
          <p:cNvPr id="31748"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D01F8E5F-959A-4A50-B3A7-80ACF315B76D}" type="slidenum">
              <a:rPr lang="fr-FR" altLang="en-US" sz="1400"/>
              <a:pPr>
                <a:spcBef>
                  <a:spcPct val="0"/>
                </a:spcBef>
                <a:buFontTx/>
                <a:buNone/>
              </a:pPr>
              <a:t>24</a:t>
            </a:fld>
            <a:endParaRPr lang="fr-FR" altLang="en-US" sz="1400"/>
          </a:p>
        </p:txBody>
      </p:sp>
    </p:spTree>
    <p:extLst>
      <p:ext uri="{BB962C8B-B14F-4D97-AF65-F5344CB8AC3E}">
        <p14:creationId xmlns:p14="http://schemas.microsoft.com/office/powerpoint/2010/main" val="20999828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re 1"/>
          <p:cNvSpPr>
            <a:spLocks noGrp="1"/>
          </p:cNvSpPr>
          <p:nvPr>
            <p:ph type="title"/>
          </p:nvPr>
        </p:nvSpPr>
        <p:spPr>
          <a:xfrm>
            <a:off x="818148" y="365125"/>
            <a:ext cx="8932604" cy="1325563"/>
          </a:xfrm>
        </p:spPr>
        <p:txBody>
          <a:bodyPr>
            <a:normAutofit/>
          </a:bodyPr>
          <a:lstStyle/>
          <a:p>
            <a:r>
              <a:rPr lang="fr-CH" altLang="fr-FR" sz="4000" b="1" dirty="0" smtClean="0">
                <a:ea typeface="ＭＳ Ｐゴシック" panose="020B0600070205080204" pitchFamily="34" charset="-128"/>
              </a:rPr>
              <a:t>La cartographie de la couche métier</a:t>
            </a:r>
          </a:p>
        </p:txBody>
      </p:sp>
      <p:sp>
        <p:nvSpPr>
          <p:cNvPr id="3" name="Espace réservé du contenu 2"/>
          <p:cNvSpPr>
            <a:spLocks noGrp="1"/>
          </p:cNvSpPr>
          <p:nvPr>
            <p:ph idx="1"/>
          </p:nvPr>
        </p:nvSpPr>
        <p:spPr/>
        <p:txBody>
          <a:bodyPr>
            <a:normAutofit/>
          </a:bodyPr>
          <a:lstStyle/>
          <a:p>
            <a:pPr>
              <a:defRPr/>
            </a:pPr>
            <a:r>
              <a:rPr lang="fr-CH" dirty="0">
                <a:solidFill>
                  <a:schemeClr val="bg1">
                    <a:lumMod val="75000"/>
                  </a:schemeClr>
                </a:solidFill>
              </a:rPr>
              <a:t>Organigramme d'acteur</a:t>
            </a:r>
          </a:p>
          <a:p>
            <a:pPr>
              <a:defRPr/>
            </a:pPr>
            <a:r>
              <a:rPr lang="fr-CH" dirty="0">
                <a:solidFill>
                  <a:schemeClr val="bg1">
                    <a:lumMod val="75000"/>
                  </a:schemeClr>
                </a:solidFill>
              </a:rPr>
              <a:t>Modéliser les processus métiers selon la norme BPMN </a:t>
            </a:r>
          </a:p>
          <a:p>
            <a:pPr lvl="1">
              <a:defRPr/>
            </a:pPr>
            <a:r>
              <a:rPr lang="fr-CH" dirty="0">
                <a:solidFill>
                  <a:schemeClr val="bg1">
                    <a:lumMod val="75000"/>
                  </a:schemeClr>
                </a:solidFill>
              </a:rPr>
              <a:t>Processus métiers </a:t>
            </a:r>
          </a:p>
          <a:p>
            <a:pPr lvl="1">
              <a:defRPr/>
            </a:pPr>
            <a:r>
              <a:rPr lang="fr-CH" dirty="0">
                <a:solidFill>
                  <a:schemeClr val="bg1">
                    <a:lumMod val="75000"/>
                  </a:schemeClr>
                </a:solidFill>
              </a:rPr>
              <a:t>Introduction à BPMN</a:t>
            </a:r>
          </a:p>
          <a:p>
            <a:pPr lvl="1">
              <a:defRPr/>
            </a:pPr>
            <a:r>
              <a:rPr lang="fr-CH" dirty="0">
                <a:solidFill>
                  <a:schemeClr val="bg1">
                    <a:lumMod val="75000"/>
                  </a:schemeClr>
                </a:solidFill>
              </a:rPr>
              <a:t>Les principaux concepts de BPMN  </a:t>
            </a:r>
          </a:p>
          <a:p>
            <a:pPr lvl="1">
              <a:defRPr/>
            </a:pPr>
            <a:r>
              <a:rPr lang="fr-CH" dirty="0"/>
              <a:t>Diagramme de processus métier</a:t>
            </a:r>
          </a:p>
          <a:p>
            <a:pPr lvl="1">
              <a:defRPr/>
            </a:pPr>
            <a:r>
              <a:rPr lang="fr-CH" dirty="0">
                <a:solidFill>
                  <a:schemeClr val="bg1">
                    <a:lumMod val="75000"/>
                  </a:schemeClr>
                </a:solidFill>
              </a:rPr>
              <a:t>Diagramme de processus organisationnel</a:t>
            </a:r>
          </a:p>
          <a:p>
            <a:pPr lvl="1">
              <a:defRPr/>
            </a:pPr>
            <a:r>
              <a:rPr lang="fr-CH" dirty="0">
                <a:solidFill>
                  <a:schemeClr val="bg1">
                    <a:lumMod val="75000"/>
                  </a:schemeClr>
                </a:solidFill>
              </a:rPr>
              <a:t>Diagramme de processus fonctionnel</a:t>
            </a:r>
          </a:p>
          <a:p>
            <a:pPr lvl="1">
              <a:defRPr/>
            </a:pPr>
            <a:r>
              <a:rPr lang="fr-CH" dirty="0">
                <a:solidFill>
                  <a:schemeClr val="bg1">
                    <a:lumMod val="75000"/>
                  </a:schemeClr>
                </a:solidFill>
              </a:rPr>
              <a:t>Diagramme de processus applicatif</a:t>
            </a:r>
          </a:p>
        </p:txBody>
      </p:sp>
      <p:sp>
        <p:nvSpPr>
          <p:cNvPr id="43012"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5D7A311C-D0DA-4E3E-A139-4AB31ECB6D19}" type="slidenum">
              <a:rPr lang="fr-FR" altLang="en-US" sz="1400"/>
              <a:pPr>
                <a:spcBef>
                  <a:spcPct val="0"/>
                </a:spcBef>
                <a:buFontTx/>
                <a:buNone/>
              </a:pPr>
              <a:t>25</a:t>
            </a:fld>
            <a:endParaRPr lang="fr-FR" altLang="en-US" sz="1400"/>
          </a:p>
        </p:txBody>
      </p:sp>
      <p:grpSp>
        <p:nvGrpSpPr>
          <p:cNvPr id="43013" name="Groupe 4"/>
          <p:cNvGrpSpPr>
            <a:grpSpLocks/>
          </p:cNvGrpSpPr>
          <p:nvPr/>
        </p:nvGrpSpPr>
        <p:grpSpPr bwMode="auto">
          <a:xfrm>
            <a:off x="7562056" y="4096034"/>
            <a:ext cx="2097088" cy="1439862"/>
            <a:chOff x="6372200" y="4221088"/>
            <a:chExt cx="2096413" cy="1440160"/>
          </a:xfrm>
        </p:grpSpPr>
        <p:sp>
          <p:nvSpPr>
            <p:cNvPr id="2" name="Flèche vers le bas 1"/>
            <p:cNvSpPr/>
            <p:nvPr/>
          </p:nvSpPr>
          <p:spPr>
            <a:xfrm>
              <a:off x="6372200" y="4221088"/>
              <a:ext cx="287246" cy="1440160"/>
            </a:xfrm>
            <a:prstGeom prst="downArrow">
              <a:avLst/>
            </a:prstGeom>
            <a:solidFill>
              <a:schemeClr val="accent2">
                <a:lumMod val="40000"/>
                <a:lumOff val="60000"/>
              </a:schemeClr>
            </a:solidFill>
            <a:ln>
              <a:solidFill>
                <a:schemeClr val="bg2">
                  <a:lumMod val="7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CH"/>
            </a:p>
          </p:txBody>
        </p:sp>
        <p:sp>
          <p:nvSpPr>
            <p:cNvPr id="43015" name="ZoneTexte 3"/>
            <p:cNvSpPr txBox="1">
              <a:spLocks noChangeArrowheads="1"/>
            </p:cNvSpPr>
            <p:nvPr/>
          </p:nvSpPr>
          <p:spPr bwMode="auto">
            <a:xfrm>
              <a:off x="6732240" y="4725144"/>
              <a:ext cx="173637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CH" altLang="fr-FR" sz="1400" dirty="0"/>
                <a:t>Approche top-down</a:t>
              </a:r>
            </a:p>
          </p:txBody>
        </p:sp>
      </p:grpSp>
    </p:spTree>
    <p:extLst>
      <p:ext uri="{BB962C8B-B14F-4D97-AF65-F5344CB8AC3E}">
        <p14:creationId xmlns:p14="http://schemas.microsoft.com/office/powerpoint/2010/main" val="22153105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fr-FR" sz="1400"/>
              <a:t>Page : </a:t>
            </a:r>
            <a:fld id="{38B160C6-FCA5-4115-9538-25F647705F8A}" type="slidenum">
              <a:rPr lang="fr-FR" altLang="fr-FR" sz="1400"/>
              <a:pPr>
                <a:spcBef>
                  <a:spcPct val="0"/>
                </a:spcBef>
                <a:buFontTx/>
                <a:buNone/>
              </a:pPr>
              <a:t>26</a:t>
            </a:fld>
            <a:endParaRPr lang="fr-FR" altLang="fr-FR" sz="1400"/>
          </a:p>
        </p:txBody>
      </p:sp>
      <p:sp>
        <p:nvSpPr>
          <p:cNvPr id="44035" name="Text Box 2"/>
          <p:cNvSpPr txBox="1">
            <a:spLocks noChangeArrowheads="1"/>
          </p:cNvSpPr>
          <p:nvPr/>
        </p:nvSpPr>
        <p:spPr bwMode="auto">
          <a:xfrm>
            <a:off x="808523" y="1268413"/>
            <a:ext cx="10048774" cy="4585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1085850" indent="-34290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fr-FR" b="1" dirty="0"/>
              <a:t>Identifier les processus métier macroscopiques</a:t>
            </a:r>
          </a:p>
          <a:p>
            <a:pPr eaLnBrk="1" hangingPunct="1">
              <a:spcBef>
                <a:spcPct val="0"/>
              </a:spcBef>
              <a:buFontTx/>
              <a:buNone/>
            </a:pPr>
            <a:r>
              <a:rPr lang="fr-FR" altLang="fr-FR" sz="2000" dirty="0"/>
              <a:t> </a:t>
            </a:r>
          </a:p>
          <a:p>
            <a:pPr eaLnBrk="1" hangingPunct="1">
              <a:spcBef>
                <a:spcPct val="0"/>
              </a:spcBef>
              <a:buFontTx/>
              <a:buAutoNum type="arabicPeriod"/>
            </a:pPr>
            <a:r>
              <a:rPr lang="fr-FR" altLang="fr-FR" sz="2400" dirty="0"/>
              <a:t>Identifier les acteurs externes</a:t>
            </a:r>
          </a:p>
          <a:p>
            <a:pPr lvl="2" eaLnBrk="1" hangingPunct="1">
              <a:spcBef>
                <a:spcPct val="0"/>
              </a:spcBef>
            </a:pPr>
            <a:r>
              <a:rPr lang="fr-FR" altLang="fr-FR" sz="1800" dirty="0"/>
              <a:t>les clients et bénéficiaires auxquels l'organisation doit répondre</a:t>
            </a:r>
          </a:p>
          <a:p>
            <a:pPr lvl="2" eaLnBrk="1" hangingPunct="1">
              <a:spcBef>
                <a:spcPct val="0"/>
              </a:spcBef>
            </a:pPr>
            <a:r>
              <a:rPr lang="fr-FR" altLang="fr-FR" sz="1800" dirty="0"/>
              <a:t>les partenaires stratégiques qui fournissent des services ou des ressources clés  </a:t>
            </a:r>
          </a:p>
          <a:p>
            <a:pPr eaLnBrk="1" hangingPunct="1">
              <a:spcBef>
                <a:spcPct val="0"/>
              </a:spcBef>
              <a:buFontTx/>
              <a:buAutoNum type="arabicPeriod"/>
            </a:pPr>
            <a:r>
              <a:rPr lang="fr-FR" altLang="fr-FR" sz="2400" dirty="0"/>
              <a:t>Faire l'inventaire des produits ou services fournis</a:t>
            </a:r>
          </a:p>
          <a:p>
            <a:pPr lvl="2" eaLnBrk="1" hangingPunct="1">
              <a:spcBef>
                <a:spcPct val="0"/>
              </a:spcBef>
            </a:pPr>
            <a:r>
              <a:rPr lang="fr-FR" altLang="fr-FR" sz="1800" dirty="0"/>
              <a:t>Lister les principaux produits et services qui font l'objet d'un engagement formel envers les clients et partenaires </a:t>
            </a:r>
          </a:p>
          <a:p>
            <a:pPr eaLnBrk="1" hangingPunct="1">
              <a:spcBef>
                <a:spcPct val="0"/>
              </a:spcBef>
              <a:buFontTx/>
              <a:buAutoNum type="arabicPeriod"/>
            </a:pPr>
            <a:r>
              <a:rPr lang="fr-FR" altLang="fr-FR" sz="2400" dirty="0"/>
              <a:t>Identifier les processus métiers </a:t>
            </a:r>
          </a:p>
          <a:p>
            <a:pPr lvl="1" eaLnBrk="1" hangingPunct="1">
              <a:spcBef>
                <a:spcPct val="0"/>
              </a:spcBef>
            </a:pPr>
            <a:r>
              <a:rPr lang="fr-FR" altLang="fr-FR" sz="1800" dirty="0"/>
              <a:t>Ce sont les activités mises en place pour fournir les produits et services demandés </a:t>
            </a:r>
          </a:p>
          <a:p>
            <a:pPr eaLnBrk="1" hangingPunct="1">
              <a:spcBef>
                <a:spcPct val="0"/>
              </a:spcBef>
              <a:buFontTx/>
              <a:buAutoNum type="arabicPeriod"/>
            </a:pPr>
            <a:r>
              <a:rPr lang="fr-FR" altLang="fr-FR" sz="2400" dirty="0"/>
              <a:t>Initialiser le diagramme de processus métier</a:t>
            </a:r>
          </a:p>
          <a:p>
            <a:pPr lvl="2" eaLnBrk="1" hangingPunct="1">
              <a:spcBef>
                <a:spcPct val="0"/>
              </a:spcBef>
            </a:pPr>
            <a:r>
              <a:rPr lang="fr-FR" altLang="fr-FR" sz="1800" dirty="0"/>
              <a:t>Au moins 1 participant (acteur)</a:t>
            </a:r>
          </a:p>
          <a:p>
            <a:pPr lvl="2" eaLnBrk="1" hangingPunct="1">
              <a:spcBef>
                <a:spcPct val="0"/>
              </a:spcBef>
            </a:pPr>
            <a:r>
              <a:rPr lang="fr-FR" altLang="fr-FR" sz="1800" dirty="0"/>
              <a:t>Des flux avec des contenus correspondant aux produits et services </a:t>
            </a:r>
          </a:p>
          <a:p>
            <a:pPr lvl="2" eaLnBrk="1" hangingPunct="1">
              <a:spcBef>
                <a:spcPct val="0"/>
              </a:spcBef>
              <a:buFontTx/>
              <a:buNone/>
            </a:pPr>
            <a:endParaRPr lang="fr-FR" altLang="fr-FR" sz="1800" dirty="0"/>
          </a:p>
        </p:txBody>
      </p:sp>
      <p:sp>
        <p:nvSpPr>
          <p:cNvPr id="44036" name="Text Box 5"/>
          <p:cNvSpPr txBox="1">
            <a:spLocks noChangeArrowheads="1"/>
          </p:cNvSpPr>
          <p:nvPr/>
        </p:nvSpPr>
        <p:spPr bwMode="auto">
          <a:xfrm>
            <a:off x="186774" y="154119"/>
            <a:ext cx="3319462"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fr-FR" sz="2800" b="1" dirty="0"/>
              <a:t>Couche métier</a:t>
            </a:r>
          </a:p>
          <a:p>
            <a:pPr eaLnBrk="1" hangingPunct="1">
              <a:spcBef>
                <a:spcPct val="0"/>
              </a:spcBef>
              <a:buFontTx/>
              <a:buNone/>
            </a:pPr>
            <a:r>
              <a:rPr lang="fr-FR" altLang="fr-FR" sz="2000" b="1" dirty="0"/>
              <a:t>Diagramme de Processus</a:t>
            </a:r>
          </a:p>
        </p:txBody>
      </p:sp>
    </p:spTree>
    <p:extLst>
      <p:ext uri="{BB962C8B-B14F-4D97-AF65-F5344CB8AC3E}">
        <p14:creationId xmlns:p14="http://schemas.microsoft.com/office/powerpoint/2010/main" val="21616740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Espace réservé du numéro de diapositive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2B8537D2-2E08-4591-B559-C24FCC5C3122}" type="slidenum">
              <a:rPr lang="fr-FR" altLang="en-US" sz="1400"/>
              <a:pPr>
                <a:spcBef>
                  <a:spcPct val="0"/>
                </a:spcBef>
                <a:buFontTx/>
                <a:buNone/>
              </a:pPr>
              <a:t>27</a:t>
            </a:fld>
            <a:endParaRPr lang="fr-FR" altLang="en-US" sz="1400"/>
          </a:p>
        </p:txBody>
      </p:sp>
      <p:sp>
        <p:nvSpPr>
          <p:cNvPr id="45059" name="Text Box 2"/>
          <p:cNvSpPr txBox="1">
            <a:spLocks noChangeArrowheads="1"/>
          </p:cNvSpPr>
          <p:nvPr/>
        </p:nvSpPr>
        <p:spPr bwMode="auto">
          <a:xfrm>
            <a:off x="808522" y="648169"/>
            <a:ext cx="9981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fr-FR" altLang="fr-FR" sz="4000" b="1" dirty="0"/>
              <a:t>Diagramme de processus métier macro </a:t>
            </a:r>
          </a:p>
        </p:txBody>
      </p:sp>
      <p:pic>
        <p:nvPicPr>
          <p:cNvPr id="45060"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65425" y="1941012"/>
            <a:ext cx="5845175" cy="214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22126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re 1"/>
          <p:cNvSpPr>
            <a:spLocks noGrp="1"/>
          </p:cNvSpPr>
          <p:nvPr>
            <p:ph type="title"/>
          </p:nvPr>
        </p:nvSpPr>
        <p:spPr>
          <a:xfrm>
            <a:off x="808522" y="1125370"/>
            <a:ext cx="10385659" cy="647700"/>
          </a:xfrm>
        </p:spPr>
        <p:txBody>
          <a:bodyPr>
            <a:noAutofit/>
          </a:bodyPr>
          <a:lstStyle/>
          <a:p>
            <a:r>
              <a:rPr lang="fr-FR" altLang="fr-FR" sz="2800" dirty="0">
                <a:ea typeface="ＭＳ Ｐゴシック" panose="020B0600070205080204" pitchFamily="34" charset="-128"/>
              </a:rPr>
              <a:t>Décomposer les processus métier en sous-processus</a:t>
            </a:r>
            <a:endParaRPr lang="fr-CH" altLang="fr-FR" sz="2800" dirty="0">
              <a:ea typeface="ＭＳ Ｐゴシック" panose="020B0600070205080204" pitchFamily="34" charset="-128"/>
            </a:endParaRPr>
          </a:p>
        </p:txBody>
      </p:sp>
      <p:sp>
        <p:nvSpPr>
          <p:cNvPr id="3" name="Espace réservé du contenu 2"/>
          <p:cNvSpPr>
            <a:spLocks noGrp="1"/>
          </p:cNvSpPr>
          <p:nvPr>
            <p:ph sz="half" idx="1"/>
          </p:nvPr>
        </p:nvSpPr>
        <p:spPr>
          <a:xfrm>
            <a:off x="808521" y="1992429"/>
            <a:ext cx="6274435" cy="3846397"/>
          </a:xfrm>
        </p:spPr>
        <p:txBody>
          <a:bodyPr>
            <a:normAutofit/>
          </a:bodyPr>
          <a:lstStyle/>
          <a:p>
            <a:pPr marL="182563" indent="-182563">
              <a:spcBef>
                <a:spcPct val="0"/>
              </a:spcBef>
              <a:defRPr/>
            </a:pPr>
            <a:r>
              <a:rPr lang="fr-FR" altLang="fr-FR" sz="2400" dirty="0"/>
              <a:t>Hiérarchie de processus – sous-processus</a:t>
            </a:r>
          </a:p>
          <a:p>
            <a:pPr marL="182563" lvl="2" indent="-182563">
              <a:spcBef>
                <a:spcPct val="0"/>
              </a:spcBef>
              <a:defRPr/>
            </a:pPr>
            <a:endParaRPr lang="fr-FR" altLang="fr-FR" sz="2400" dirty="0"/>
          </a:p>
          <a:p>
            <a:pPr marL="182563" indent="-182563">
              <a:spcBef>
                <a:spcPct val="0"/>
              </a:spcBef>
              <a:defRPr/>
            </a:pPr>
            <a:r>
              <a:rPr lang="fr-FR" altLang="fr-FR" sz="2400" dirty="0"/>
              <a:t>BPMN n'impose pas de règle de décomposition de processus </a:t>
            </a:r>
          </a:p>
          <a:p>
            <a:pPr marL="182563" indent="-182563">
              <a:spcBef>
                <a:spcPct val="0"/>
              </a:spcBef>
              <a:defRPr/>
            </a:pPr>
            <a:endParaRPr lang="fr-FR" altLang="fr-FR" sz="2400" dirty="0"/>
          </a:p>
          <a:p>
            <a:pPr marL="182563" indent="-182563">
              <a:spcBef>
                <a:spcPct val="0"/>
              </a:spcBef>
              <a:defRPr/>
            </a:pPr>
            <a:r>
              <a:rPr lang="fr-FR" altLang="fr-FR" sz="2400" dirty="0"/>
              <a:t>Cependant, une bonne pratique est 3 niveaux de décomposition maximum     </a:t>
            </a:r>
          </a:p>
          <a:p>
            <a:pPr>
              <a:defRPr/>
            </a:pPr>
            <a:endParaRPr lang="fr-CH" sz="2400" dirty="0"/>
          </a:p>
        </p:txBody>
      </p:sp>
      <p:sp>
        <p:nvSpPr>
          <p:cNvPr id="46084"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CDC82858-4DA0-4E01-86AA-DDF76501606E}" type="slidenum">
              <a:rPr lang="fr-FR" altLang="en-US" sz="1400"/>
              <a:pPr>
                <a:spcBef>
                  <a:spcPct val="0"/>
                </a:spcBef>
                <a:buFontTx/>
                <a:buNone/>
              </a:pPr>
              <a:t>28</a:t>
            </a:fld>
            <a:endParaRPr lang="fr-FR" altLang="en-US" sz="1400"/>
          </a:p>
        </p:txBody>
      </p:sp>
      <p:sp>
        <p:nvSpPr>
          <p:cNvPr id="46085" name="Text Box 5"/>
          <p:cNvSpPr txBox="1">
            <a:spLocks noChangeArrowheads="1"/>
          </p:cNvSpPr>
          <p:nvPr/>
        </p:nvSpPr>
        <p:spPr bwMode="auto">
          <a:xfrm>
            <a:off x="129023" y="61912"/>
            <a:ext cx="3319462"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fr-FR" sz="2800" b="1" dirty="0"/>
              <a:t>Couche métier</a:t>
            </a:r>
          </a:p>
          <a:p>
            <a:pPr eaLnBrk="1" hangingPunct="1">
              <a:spcBef>
                <a:spcPct val="0"/>
              </a:spcBef>
              <a:buFontTx/>
              <a:buNone/>
            </a:pPr>
            <a:r>
              <a:rPr lang="fr-FR" altLang="fr-FR" sz="2000" b="1" dirty="0"/>
              <a:t>Diagramme de Processus</a:t>
            </a:r>
          </a:p>
        </p:txBody>
      </p:sp>
      <p:pic>
        <p:nvPicPr>
          <p:cNvPr id="46086"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82957" y="2259014"/>
            <a:ext cx="4508500" cy="213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80119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re 1"/>
          <p:cNvSpPr>
            <a:spLocks noGrp="1"/>
          </p:cNvSpPr>
          <p:nvPr>
            <p:ph type="title"/>
          </p:nvPr>
        </p:nvSpPr>
        <p:spPr>
          <a:xfrm>
            <a:off x="798897" y="389790"/>
            <a:ext cx="9411903" cy="935038"/>
          </a:xfrm>
        </p:spPr>
        <p:txBody>
          <a:bodyPr>
            <a:normAutofit/>
          </a:bodyPr>
          <a:lstStyle/>
          <a:p>
            <a:r>
              <a:rPr lang="fr-CH" altLang="fr-FR" sz="4000" dirty="0">
                <a:ea typeface="ＭＳ Ｐゴシック" panose="020B0600070205080204" pitchFamily="34" charset="-128"/>
              </a:rPr>
              <a:t>Diagramme de processus métier </a:t>
            </a:r>
          </a:p>
        </p:txBody>
      </p:sp>
      <p:sp>
        <p:nvSpPr>
          <p:cNvPr id="47107" name="Espace réservé du contenu 2"/>
          <p:cNvSpPr>
            <a:spLocks noGrp="1"/>
          </p:cNvSpPr>
          <p:nvPr>
            <p:ph idx="1"/>
          </p:nvPr>
        </p:nvSpPr>
        <p:spPr>
          <a:xfrm>
            <a:off x="798897" y="1494106"/>
            <a:ext cx="9411903" cy="4137025"/>
          </a:xfrm>
        </p:spPr>
        <p:txBody>
          <a:bodyPr/>
          <a:lstStyle/>
          <a:p>
            <a:r>
              <a:rPr lang="fr-CH" altLang="fr-FR" dirty="0">
                <a:ea typeface="ＭＳ Ｐゴシック" panose="020B0600070205080204" pitchFamily="34" charset="-128"/>
              </a:rPr>
              <a:t>Est définit pour </a:t>
            </a:r>
            <a:r>
              <a:rPr lang="fr-CH" altLang="fr-FR" b="1" dirty="0">
                <a:ea typeface="ＭＳ Ｐゴシック" panose="020B0600070205080204" pitchFamily="34" charset="-128"/>
              </a:rPr>
              <a:t>un</a:t>
            </a:r>
            <a:r>
              <a:rPr lang="fr-CH" altLang="fr-FR" dirty="0">
                <a:ea typeface="ＭＳ Ｐゴシック" panose="020B0600070205080204" pitchFamily="34" charset="-128"/>
              </a:rPr>
              <a:t> processus </a:t>
            </a:r>
          </a:p>
          <a:p>
            <a:r>
              <a:rPr lang="fr-CH" altLang="fr-FR" dirty="0">
                <a:ea typeface="ＭＳ Ｐゴシック" panose="020B0600070205080204" pitchFamily="34" charset="-128"/>
              </a:rPr>
              <a:t>Identifier les </a:t>
            </a:r>
            <a:r>
              <a:rPr lang="fr-CH" altLang="fr-FR" b="1" dirty="0">
                <a:ea typeface="ＭＳ Ｐゴシック" panose="020B0600070205080204" pitchFamily="34" charset="-128"/>
              </a:rPr>
              <a:t>événements</a:t>
            </a:r>
            <a:r>
              <a:rPr lang="fr-CH" altLang="fr-FR" dirty="0">
                <a:ea typeface="ＭＳ Ｐゴシック" panose="020B0600070205080204" pitchFamily="34" charset="-128"/>
              </a:rPr>
              <a:t>, les </a:t>
            </a:r>
            <a:r>
              <a:rPr lang="fr-CH" altLang="fr-FR" b="1" dirty="0">
                <a:ea typeface="ＭＳ Ｐゴシック" panose="020B0600070205080204" pitchFamily="34" charset="-128"/>
              </a:rPr>
              <a:t>résultats</a:t>
            </a:r>
            <a:r>
              <a:rPr lang="fr-CH" altLang="fr-FR" dirty="0">
                <a:ea typeface="ＭＳ Ｐゴシック" panose="020B0600070205080204" pitchFamily="34" charset="-128"/>
              </a:rPr>
              <a:t> produits et les </a:t>
            </a:r>
            <a:r>
              <a:rPr lang="fr-CH" altLang="fr-FR" b="1" dirty="0">
                <a:ea typeface="ＭＳ Ｐゴシック" panose="020B0600070205080204" pitchFamily="34" charset="-128"/>
              </a:rPr>
              <a:t>interactions</a:t>
            </a:r>
            <a:r>
              <a:rPr lang="fr-CH" altLang="fr-FR" dirty="0">
                <a:ea typeface="ＭＳ Ｐゴシック" panose="020B0600070205080204" pitchFamily="34" charset="-128"/>
              </a:rPr>
              <a:t> avec d'autres  processus </a:t>
            </a:r>
          </a:p>
          <a:p>
            <a:r>
              <a:rPr lang="fr-CH" altLang="fr-FR" dirty="0">
                <a:ea typeface="ＭＳ Ｐゴシック" panose="020B0600070205080204" pitchFamily="34" charset="-128"/>
              </a:rPr>
              <a:t>Décomposer un processus en </a:t>
            </a:r>
            <a:r>
              <a:rPr lang="fr-CH" altLang="fr-FR" b="1" dirty="0">
                <a:ea typeface="ＭＳ Ｐゴシック" panose="020B0600070205080204" pitchFamily="34" charset="-128"/>
              </a:rPr>
              <a:t>sous-processus</a:t>
            </a:r>
          </a:p>
          <a:p>
            <a:r>
              <a:rPr lang="fr-CH" altLang="fr-FR" dirty="0">
                <a:ea typeface="ＭＳ Ｐゴシック" panose="020B0600070205080204" pitchFamily="34" charset="-128"/>
              </a:rPr>
              <a:t>Identifier les </a:t>
            </a:r>
            <a:r>
              <a:rPr lang="fr-CH" altLang="fr-FR" b="1" dirty="0">
                <a:ea typeface="ＭＳ Ｐゴシック" panose="020B0600070205080204" pitchFamily="34" charset="-128"/>
              </a:rPr>
              <a:t>processus organisationnels </a:t>
            </a:r>
            <a:r>
              <a:rPr lang="fr-CH" altLang="fr-FR" dirty="0">
                <a:ea typeface="ＭＳ Ｐゴシック" panose="020B0600070205080204" pitchFamily="34" charset="-128"/>
              </a:rPr>
              <a:t>qui mettent en œuvre le processus  </a:t>
            </a:r>
          </a:p>
        </p:txBody>
      </p:sp>
      <p:sp>
        <p:nvSpPr>
          <p:cNvPr id="47108"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99A57AA7-C9BF-480B-9C0B-8F0D045099AA}" type="slidenum">
              <a:rPr lang="fr-FR" altLang="en-US" sz="1400"/>
              <a:pPr>
                <a:spcBef>
                  <a:spcPct val="0"/>
                </a:spcBef>
                <a:buFontTx/>
                <a:buNone/>
              </a:pPr>
              <a:t>29</a:t>
            </a:fld>
            <a:endParaRPr lang="fr-FR" altLang="en-US" sz="1400"/>
          </a:p>
        </p:txBody>
      </p:sp>
    </p:spTree>
    <p:extLst>
      <p:ext uri="{BB962C8B-B14F-4D97-AF65-F5344CB8AC3E}">
        <p14:creationId xmlns:p14="http://schemas.microsoft.com/office/powerpoint/2010/main" val="22557140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Espace réservé du contenu 2"/>
          <p:cNvSpPr>
            <a:spLocks noGrp="1"/>
          </p:cNvSpPr>
          <p:nvPr>
            <p:ph idx="1"/>
          </p:nvPr>
        </p:nvSpPr>
        <p:spPr>
          <a:xfrm>
            <a:off x="838200" y="1825626"/>
            <a:ext cx="10515600" cy="4127306"/>
          </a:xfrm>
        </p:spPr>
        <p:txBody>
          <a:bodyPr>
            <a:normAutofit/>
          </a:bodyPr>
          <a:lstStyle/>
          <a:p>
            <a:r>
              <a:rPr lang="fr-CH" altLang="fr-FR" dirty="0">
                <a:ea typeface="ＭＳ Ｐゴシック" panose="020B0600070205080204" pitchFamily="34" charset="-128"/>
              </a:rPr>
              <a:t>Organigramme d'acteur</a:t>
            </a:r>
          </a:p>
          <a:p>
            <a:r>
              <a:rPr lang="fr-CH" altLang="fr-FR" dirty="0">
                <a:ea typeface="ＭＳ Ｐゴシック" panose="020B0600070205080204" pitchFamily="34" charset="-128"/>
              </a:rPr>
              <a:t>Modéliser les processus métiers selon la norme BPMN </a:t>
            </a:r>
          </a:p>
          <a:p>
            <a:pPr lvl="1"/>
            <a:r>
              <a:rPr lang="fr-CH" altLang="fr-FR" dirty="0">
                <a:ea typeface="ＭＳ Ｐゴシック" panose="020B0600070205080204" pitchFamily="34" charset="-128"/>
              </a:rPr>
              <a:t>Processus métiers </a:t>
            </a:r>
          </a:p>
          <a:p>
            <a:pPr lvl="1"/>
            <a:r>
              <a:rPr lang="fr-CH" altLang="fr-FR" dirty="0">
                <a:ea typeface="ＭＳ Ｐゴシック" panose="020B0600070205080204" pitchFamily="34" charset="-128"/>
              </a:rPr>
              <a:t>Introduction à BPMN</a:t>
            </a:r>
          </a:p>
          <a:p>
            <a:pPr lvl="1"/>
            <a:r>
              <a:rPr lang="fr-CH" altLang="fr-FR" dirty="0">
                <a:ea typeface="ＭＳ Ｐゴシック" panose="020B0600070205080204" pitchFamily="34" charset="-128"/>
              </a:rPr>
              <a:t>Les principaux concepts de BPMN  </a:t>
            </a:r>
          </a:p>
          <a:p>
            <a:pPr lvl="1"/>
            <a:r>
              <a:rPr lang="fr-CH" altLang="fr-FR" dirty="0">
                <a:ea typeface="ＭＳ Ｐゴシック" panose="020B0600070205080204" pitchFamily="34" charset="-128"/>
              </a:rPr>
              <a:t>Diagramme de processus métier</a:t>
            </a:r>
          </a:p>
          <a:p>
            <a:pPr lvl="1"/>
            <a:r>
              <a:rPr lang="fr-CH" altLang="fr-FR" dirty="0">
                <a:ea typeface="ＭＳ Ｐゴシック" panose="020B0600070205080204" pitchFamily="34" charset="-128"/>
              </a:rPr>
              <a:t>Diagramme de processus organisationnel</a:t>
            </a:r>
          </a:p>
          <a:p>
            <a:pPr lvl="1"/>
            <a:r>
              <a:rPr lang="fr-CH" altLang="fr-FR" dirty="0">
                <a:ea typeface="ＭＳ Ｐゴシック" panose="020B0600070205080204" pitchFamily="34" charset="-128"/>
              </a:rPr>
              <a:t>Diagramme de processus fonctionnel</a:t>
            </a:r>
          </a:p>
          <a:p>
            <a:pPr lvl="1"/>
            <a:r>
              <a:rPr lang="fr-CH" altLang="fr-FR" dirty="0">
                <a:ea typeface="ＭＳ Ｐゴシック" panose="020B0600070205080204" pitchFamily="34" charset="-128"/>
              </a:rPr>
              <a:t>Diagramme de processus applicatif</a:t>
            </a:r>
          </a:p>
        </p:txBody>
      </p:sp>
      <p:sp>
        <p:nvSpPr>
          <p:cNvPr id="7172"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01F43705-462F-48B9-ABED-645418A1283E}" type="slidenum">
              <a:rPr lang="fr-FR" altLang="en-US" sz="1400"/>
              <a:pPr>
                <a:spcBef>
                  <a:spcPct val="0"/>
                </a:spcBef>
                <a:buFontTx/>
                <a:buNone/>
              </a:pPr>
              <a:t>3</a:t>
            </a:fld>
            <a:endParaRPr lang="fr-FR" altLang="en-US" sz="1400"/>
          </a:p>
        </p:txBody>
      </p:sp>
      <p:sp>
        <p:nvSpPr>
          <p:cNvPr id="6" name="Titre 1"/>
          <p:cNvSpPr>
            <a:spLocks noGrp="1"/>
          </p:cNvSpPr>
          <p:nvPr>
            <p:ph type="title"/>
          </p:nvPr>
        </p:nvSpPr>
        <p:spPr/>
        <p:txBody>
          <a:bodyPr>
            <a:normAutofit/>
          </a:bodyPr>
          <a:lstStyle/>
          <a:p>
            <a:r>
              <a:rPr lang="fr-CH" altLang="fr-FR" sz="4000" dirty="0">
                <a:ea typeface="ＭＳ Ｐゴシック" panose="020B0600070205080204" pitchFamily="34" charset="-128"/>
              </a:rPr>
              <a:t>La cartographie de la couche métier</a:t>
            </a:r>
            <a:endParaRPr lang="fr-CH" sz="4000" dirty="0"/>
          </a:p>
        </p:txBody>
      </p:sp>
    </p:spTree>
    <p:extLst>
      <p:ext uri="{BB962C8B-B14F-4D97-AF65-F5344CB8AC3E}">
        <p14:creationId xmlns:p14="http://schemas.microsoft.com/office/powerpoint/2010/main" val="7244158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re 1"/>
          <p:cNvSpPr>
            <a:spLocks noGrp="1"/>
          </p:cNvSpPr>
          <p:nvPr>
            <p:ph type="title"/>
          </p:nvPr>
        </p:nvSpPr>
        <p:spPr>
          <a:xfrm>
            <a:off x="818147" y="259882"/>
            <a:ext cx="9952522" cy="1029904"/>
          </a:xfrm>
        </p:spPr>
        <p:txBody>
          <a:bodyPr>
            <a:noAutofit/>
          </a:bodyPr>
          <a:lstStyle/>
          <a:p>
            <a:r>
              <a:rPr lang="fr-CH" altLang="fr-FR" sz="4000" dirty="0">
                <a:ea typeface="ＭＳ Ｐゴシック" panose="020B0600070205080204" pitchFamily="34" charset="-128"/>
              </a:rPr>
              <a:t>La cartographie des processus métiers </a:t>
            </a:r>
          </a:p>
        </p:txBody>
      </p:sp>
      <p:sp>
        <p:nvSpPr>
          <p:cNvPr id="3" name="Espace réservé du contenu 2"/>
          <p:cNvSpPr>
            <a:spLocks noGrp="1"/>
          </p:cNvSpPr>
          <p:nvPr>
            <p:ph idx="1"/>
          </p:nvPr>
        </p:nvSpPr>
        <p:spPr>
          <a:xfrm>
            <a:off x="818147" y="1455520"/>
            <a:ext cx="9403766" cy="4464050"/>
          </a:xfrm>
        </p:spPr>
        <p:txBody>
          <a:bodyPr>
            <a:noAutofit/>
          </a:bodyPr>
          <a:lstStyle/>
          <a:p>
            <a:pPr marL="0" indent="0">
              <a:buNone/>
              <a:defRPr/>
            </a:pPr>
            <a:r>
              <a:rPr lang="fr-CH" sz="2400" dirty="0"/>
              <a:t>Pour vous aider, posez-vous les questions suivantes :</a:t>
            </a:r>
          </a:p>
          <a:p>
            <a:pPr>
              <a:defRPr/>
            </a:pPr>
            <a:r>
              <a:rPr lang="fr-CH" sz="2400" dirty="0"/>
              <a:t>Quel est l’</a:t>
            </a:r>
            <a:r>
              <a:rPr lang="fr-CH" sz="2400" b="1" dirty="0"/>
              <a:t>objectif </a:t>
            </a:r>
            <a:r>
              <a:rPr lang="fr-CH" sz="2400" dirty="0"/>
              <a:t>de mon processus </a:t>
            </a:r>
            <a:r>
              <a:rPr lang="fr-CH" sz="2000" dirty="0"/>
              <a:t>? </a:t>
            </a:r>
          </a:p>
          <a:p>
            <a:pPr marL="400050" lvl="1" indent="0">
              <a:buNone/>
              <a:defRPr/>
            </a:pPr>
            <a:r>
              <a:rPr lang="fr-CH" sz="1800" dirty="0"/>
              <a:t>En quoi contribue-t-il à la création de valeurs pour mon organisation ? </a:t>
            </a:r>
          </a:p>
          <a:p>
            <a:pPr>
              <a:defRPr/>
            </a:pPr>
            <a:r>
              <a:rPr lang="fr-CH" sz="2400" dirty="0"/>
              <a:t>Qu’est-ce qui </a:t>
            </a:r>
            <a:r>
              <a:rPr lang="fr-CH" sz="2400" b="1" dirty="0"/>
              <a:t>déclenche </a:t>
            </a:r>
            <a:r>
              <a:rPr lang="fr-CH" sz="2400" dirty="0"/>
              <a:t>mon processus ? </a:t>
            </a:r>
          </a:p>
          <a:p>
            <a:pPr marL="400050" lvl="1" indent="0">
              <a:buNone/>
              <a:defRPr/>
            </a:pPr>
            <a:r>
              <a:rPr lang="fr-CH" sz="1800" dirty="0"/>
              <a:t>Quels sont le ou les évènements qui démarrent la séquence d’activités. </a:t>
            </a:r>
          </a:p>
          <a:p>
            <a:pPr>
              <a:defRPr/>
            </a:pPr>
            <a:r>
              <a:rPr lang="fr-CH" sz="2400" dirty="0"/>
              <a:t>Quels sont les </a:t>
            </a:r>
            <a:r>
              <a:rPr lang="fr-CH" sz="2400" b="1" dirty="0"/>
              <a:t>résultats </a:t>
            </a:r>
            <a:r>
              <a:rPr lang="fr-CH" sz="2400" dirty="0"/>
              <a:t>attendus ? </a:t>
            </a:r>
          </a:p>
          <a:p>
            <a:pPr marL="400050" lvl="1" indent="0">
              <a:buNone/>
              <a:defRPr/>
            </a:pPr>
            <a:r>
              <a:rPr lang="fr-CH" sz="1800" dirty="0"/>
              <a:t>Quelles sont les différentes fins possibles ? </a:t>
            </a:r>
          </a:p>
          <a:p>
            <a:pPr>
              <a:defRPr/>
            </a:pPr>
            <a:r>
              <a:rPr lang="fr-CH" sz="2400" dirty="0"/>
              <a:t>Quelles sont les </a:t>
            </a:r>
            <a:r>
              <a:rPr lang="fr-CH" sz="2400" b="1" dirty="0"/>
              <a:t>activités</a:t>
            </a:r>
            <a:r>
              <a:rPr lang="fr-CH" sz="2400" b="1" i="1" dirty="0"/>
              <a:t> </a:t>
            </a:r>
            <a:r>
              <a:rPr lang="fr-CH" sz="2400" dirty="0"/>
              <a:t>de mon processus ? </a:t>
            </a:r>
          </a:p>
          <a:p>
            <a:pPr marL="400050" lvl="1" indent="0">
              <a:buNone/>
              <a:defRPr/>
            </a:pPr>
            <a:r>
              <a:rPr lang="fr-CH" sz="1800" dirty="0"/>
              <a:t>Comment s’enchainent-t-elles quand tout se passe bien ? </a:t>
            </a:r>
          </a:p>
          <a:p>
            <a:pPr>
              <a:defRPr/>
            </a:pPr>
            <a:r>
              <a:rPr lang="fr-CH" sz="2000" dirty="0"/>
              <a:t>Q</a:t>
            </a:r>
            <a:r>
              <a:rPr lang="fr-CH" sz="2400" dirty="0"/>
              <a:t>uelles sont les </a:t>
            </a:r>
            <a:r>
              <a:rPr lang="fr-CH" sz="2400" b="1" dirty="0"/>
              <a:t>interactions</a:t>
            </a:r>
            <a:r>
              <a:rPr lang="fr-CH" sz="2400" b="1" i="1" dirty="0"/>
              <a:t> </a:t>
            </a:r>
            <a:r>
              <a:rPr lang="fr-CH" sz="1800" dirty="0"/>
              <a:t>de mon processus avec des acteurs externes ? Ou d’autres processus ? </a:t>
            </a:r>
          </a:p>
        </p:txBody>
      </p:sp>
      <p:sp>
        <p:nvSpPr>
          <p:cNvPr id="48132"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7518C556-1AC7-43C7-8099-ED128D4C0F2C}" type="slidenum">
              <a:rPr lang="fr-FR" altLang="en-US" sz="1400"/>
              <a:pPr>
                <a:spcBef>
                  <a:spcPct val="0"/>
                </a:spcBef>
                <a:buFontTx/>
                <a:buNone/>
              </a:pPr>
              <a:t>30</a:t>
            </a:fld>
            <a:endParaRPr lang="fr-FR" altLang="en-US" sz="1400"/>
          </a:p>
        </p:txBody>
      </p:sp>
    </p:spTree>
    <p:extLst>
      <p:ext uri="{BB962C8B-B14F-4D97-AF65-F5344CB8AC3E}">
        <p14:creationId xmlns:p14="http://schemas.microsoft.com/office/powerpoint/2010/main" val="6425846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re 1"/>
          <p:cNvSpPr>
            <a:spLocks noGrp="1"/>
          </p:cNvSpPr>
          <p:nvPr>
            <p:ph type="title"/>
          </p:nvPr>
        </p:nvSpPr>
        <p:spPr>
          <a:xfrm>
            <a:off x="1981200" y="2636839"/>
            <a:ext cx="8229600" cy="1152525"/>
          </a:xfrm>
        </p:spPr>
        <p:txBody>
          <a:bodyPr>
            <a:normAutofit fontScale="90000"/>
          </a:bodyPr>
          <a:lstStyle/>
          <a:p>
            <a:r>
              <a:rPr lang="fr-CH" altLang="fr-FR" dirty="0" smtClean="0">
                <a:ea typeface="ＭＳ Ｐゴシック" panose="020B0600070205080204" pitchFamily="34" charset="-128"/>
              </a:rPr>
              <a:t>626-1 fin couche métier – part 1 -</a:t>
            </a:r>
          </a:p>
        </p:txBody>
      </p:sp>
      <p:sp>
        <p:nvSpPr>
          <p:cNvPr id="49155" name="Espace réservé du numéro de diapositive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E4B2EB91-1ADA-424B-AFE0-EA67FC9D6BA4}" type="slidenum">
              <a:rPr lang="fr-FR" altLang="en-US" sz="1400"/>
              <a:pPr>
                <a:spcBef>
                  <a:spcPct val="0"/>
                </a:spcBef>
                <a:buFontTx/>
                <a:buNone/>
              </a:pPr>
              <a:t>31</a:t>
            </a:fld>
            <a:endParaRPr lang="fr-FR" altLang="en-US" sz="1400"/>
          </a:p>
        </p:txBody>
      </p:sp>
    </p:spTree>
    <p:extLst>
      <p:ext uri="{BB962C8B-B14F-4D97-AF65-F5344CB8AC3E}">
        <p14:creationId xmlns:p14="http://schemas.microsoft.com/office/powerpoint/2010/main" val="33931599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re 1"/>
          <p:cNvSpPr>
            <a:spLocks noGrp="1"/>
          </p:cNvSpPr>
          <p:nvPr>
            <p:ph type="title"/>
          </p:nvPr>
        </p:nvSpPr>
        <p:spPr>
          <a:xfrm>
            <a:off x="1981200" y="2636839"/>
            <a:ext cx="8229600" cy="1152525"/>
          </a:xfrm>
        </p:spPr>
        <p:txBody>
          <a:bodyPr>
            <a:normAutofit/>
          </a:bodyPr>
          <a:lstStyle/>
          <a:p>
            <a:r>
              <a:rPr lang="fr-CH" altLang="fr-FR" dirty="0" smtClean="0">
                <a:ea typeface="ＭＳ Ｐゴシック" panose="020B0600070205080204" pitchFamily="34" charset="-128"/>
              </a:rPr>
              <a:t>626-1 couche métier – part 2 -</a:t>
            </a:r>
          </a:p>
        </p:txBody>
      </p:sp>
      <p:sp>
        <p:nvSpPr>
          <p:cNvPr id="49155" name="Espace réservé du numéro de diapositive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E4B2EB91-1ADA-424B-AFE0-EA67FC9D6BA4}" type="slidenum">
              <a:rPr lang="fr-FR" altLang="en-US" sz="1400"/>
              <a:pPr>
                <a:spcBef>
                  <a:spcPct val="0"/>
                </a:spcBef>
                <a:buFontTx/>
                <a:buNone/>
              </a:pPr>
              <a:t>32</a:t>
            </a:fld>
            <a:endParaRPr lang="fr-FR" altLang="en-US" sz="1400"/>
          </a:p>
        </p:txBody>
      </p:sp>
    </p:spTree>
    <p:extLst>
      <p:ext uri="{BB962C8B-B14F-4D97-AF65-F5344CB8AC3E}">
        <p14:creationId xmlns:p14="http://schemas.microsoft.com/office/powerpoint/2010/main" val="28415866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re 1"/>
          <p:cNvSpPr>
            <a:spLocks noGrp="1"/>
          </p:cNvSpPr>
          <p:nvPr>
            <p:ph type="title"/>
          </p:nvPr>
        </p:nvSpPr>
        <p:spPr>
          <a:xfrm>
            <a:off x="838200" y="343663"/>
            <a:ext cx="9778465" cy="1325563"/>
          </a:xfrm>
        </p:spPr>
        <p:txBody>
          <a:bodyPr>
            <a:normAutofit/>
          </a:bodyPr>
          <a:lstStyle/>
          <a:p>
            <a:r>
              <a:rPr lang="fr-CH" altLang="fr-FR" sz="4000" b="1" dirty="0" smtClean="0">
                <a:ea typeface="ＭＳ Ｐゴシック" panose="020B0600070205080204" pitchFamily="34" charset="-128"/>
              </a:rPr>
              <a:t>La cartographie de la couche métier</a:t>
            </a:r>
          </a:p>
        </p:txBody>
      </p:sp>
      <p:sp>
        <p:nvSpPr>
          <p:cNvPr id="3" name="Espace réservé du contenu 2"/>
          <p:cNvSpPr>
            <a:spLocks noGrp="1"/>
          </p:cNvSpPr>
          <p:nvPr>
            <p:ph idx="1"/>
          </p:nvPr>
        </p:nvSpPr>
        <p:spPr/>
        <p:txBody>
          <a:bodyPr>
            <a:normAutofit/>
          </a:bodyPr>
          <a:lstStyle/>
          <a:p>
            <a:pPr>
              <a:defRPr/>
            </a:pPr>
            <a:r>
              <a:rPr lang="fr-CH" dirty="0">
                <a:solidFill>
                  <a:schemeClr val="bg1">
                    <a:lumMod val="75000"/>
                  </a:schemeClr>
                </a:solidFill>
              </a:rPr>
              <a:t>Organigramme d'acteur</a:t>
            </a:r>
          </a:p>
          <a:p>
            <a:pPr>
              <a:defRPr/>
            </a:pPr>
            <a:r>
              <a:rPr lang="fr-CH" dirty="0">
                <a:solidFill>
                  <a:schemeClr val="bg1">
                    <a:lumMod val="75000"/>
                  </a:schemeClr>
                </a:solidFill>
              </a:rPr>
              <a:t>Modéliser les processus métiers selon la norme BPMN </a:t>
            </a:r>
          </a:p>
          <a:p>
            <a:pPr lvl="1">
              <a:defRPr/>
            </a:pPr>
            <a:r>
              <a:rPr lang="fr-CH" dirty="0">
                <a:solidFill>
                  <a:schemeClr val="bg1">
                    <a:lumMod val="75000"/>
                  </a:schemeClr>
                </a:solidFill>
              </a:rPr>
              <a:t>Processus métiers </a:t>
            </a:r>
          </a:p>
          <a:p>
            <a:pPr lvl="1">
              <a:defRPr/>
            </a:pPr>
            <a:r>
              <a:rPr lang="fr-CH" dirty="0">
                <a:solidFill>
                  <a:schemeClr val="bg1">
                    <a:lumMod val="75000"/>
                  </a:schemeClr>
                </a:solidFill>
              </a:rPr>
              <a:t>Introduction à BPMN</a:t>
            </a:r>
          </a:p>
          <a:p>
            <a:pPr lvl="1">
              <a:defRPr/>
            </a:pPr>
            <a:r>
              <a:rPr lang="fr-CH" dirty="0" smtClean="0">
                <a:solidFill>
                  <a:schemeClr val="bg1">
                    <a:lumMod val="75000"/>
                  </a:schemeClr>
                </a:solidFill>
              </a:rPr>
              <a:t>Diagramme </a:t>
            </a:r>
            <a:r>
              <a:rPr lang="fr-CH" dirty="0">
                <a:solidFill>
                  <a:schemeClr val="bg1">
                    <a:lumMod val="75000"/>
                  </a:schemeClr>
                </a:solidFill>
              </a:rPr>
              <a:t>de processus </a:t>
            </a:r>
            <a:r>
              <a:rPr lang="fr-CH" dirty="0" smtClean="0">
                <a:solidFill>
                  <a:schemeClr val="bg1">
                    <a:lumMod val="75000"/>
                  </a:schemeClr>
                </a:solidFill>
              </a:rPr>
              <a:t>métier</a:t>
            </a:r>
          </a:p>
          <a:p>
            <a:pPr lvl="1">
              <a:defRPr/>
            </a:pPr>
            <a:r>
              <a:rPr lang="fr-CH" dirty="0"/>
              <a:t>Les principaux concepts de BPMN  </a:t>
            </a:r>
            <a:endParaRPr lang="fr-CH" dirty="0">
              <a:solidFill>
                <a:schemeClr val="bg1">
                  <a:lumMod val="75000"/>
                </a:schemeClr>
              </a:solidFill>
            </a:endParaRPr>
          </a:p>
          <a:p>
            <a:pPr lvl="1">
              <a:defRPr/>
            </a:pPr>
            <a:r>
              <a:rPr lang="fr-CH" dirty="0">
                <a:solidFill>
                  <a:schemeClr val="bg1">
                    <a:lumMod val="75000"/>
                  </a:schemeClr>
                </a:solidFill>
              </a:rPr>
              <a:t>Diagramme de processus organisationnel</a:t>
            </a:r>
          </a:p>
          <a:p>
            <a:pPr lvl="1">
              <a:defRPr/>
            </a:pPr>
            <a:r>
              <a:rPr lang="fr-CH" dirty="0">
                <a:solidFill>
                  <a:schemeClr val="bg1">
                    <a:lumMod val="75000"/>
                  </a:schemeClr>
                </a:solidFill>
              </a:rPr>
              <a:t>Diagramme de processus fonctionnel</a:t>
            </a:r>
          </a:p>
          <a:p>
            <a:pPr lvl="1">
              <a:defRPr/>
            </a:pPr>
            <a:r>
              <a:rPr lang="fr-CH" dirty="0">
                <a:solidFill>
                  <a:schemeClr val="bg1">
                    <a:lumMod val="75000"/>
                  </a:schemeClr>
                </a:solidFill>
              </a:rPr>
              <a:t>Diagramme de processus applicatif</a:t>
            </a:r>
          </a:p>
        </p:txBody>
      </p:sp>
      <p:sp>
        <p:nvSpPr>
          <p:cNvPr id="32772"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2DF1F537-2D6B-4D7D-9BCB-D91CDD73C8C1}" type="slidenum">
              <a:rPr lang="fr-FR" altLang="en-US" sz="1400"/>
              <a:pPr>
                <a:spcBef>
                  <a:spcPct val="0"/>
                </a:spcBef>
                <a:buFontTx/>
                <a:buNone/>
              </a:pPr>
              <a:t>33</a:t>
            </a:fld>
            <a:endParaRPr lang="fr-FR" altLang="en-US" sz="1400"/>
          </a:p>
        </p:txBody>
      </p:sp>
    </p:spTree>
    <p:extLst>
      <p:ext uri="{BB962C8B-B14F-4D97-AF65-F5344CB8AC3E}">
        <p14:creationId xmlns:p14="http://schemas.microsoft.com/office/powerpoint/2010/main" val="21934948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re 1"/>
          <p:cNvSpPr>
            <a:spLocks noGrp="1"/>
          </p:cNvSpPr>
          <p:nvPr>
            <p:ph type="title"/>
          </p:nvPr>
        </p:nvSpPr>
        <p:spPr>
          <a:xfrm>
            <a:off x="871539" y="300573"/>
            <a:ext cx="9350374" cy="998537"/>
          </a:xfrm>
        </p:spPr>
        <p:txBody>
          <a:bodyPr>
            <a:normAutofit/>
          </a:bodyPr>
          <a:lstStyle/>
          <a:p>
            <a:r>
              <a:rPr lang="fr-CH" altLang="fr-FR" sz="4000" dirty="0">
                <a:ea typeface="ＭＳ Ｐゴシック" panose="020B0600070205080204" pitchFamily="34" charset="-128"/>
              </a:rPr>
              <a:t>Les 3 catégories de concepts BPMN </a:t>
            </a:r>
          </a:p>
        </p:txBody>
      </p:sp>
      <p:sp>
        <p:nvSpPr>
          <p:cNvPr id="33795" name="Espace réservé du contenu 2"/>
          <p:cNvSpPr>
            <a:spLocks noGrp="1"/>
          </p:cNvSpPr>
          <p:nvPr>
            <p:ph idx="1"/>
          </p:nvPr>
        </p:nvSpPr>
        <p:spPr>
          <a:xfrm>
            <a:off x="860426" y="1451460"/>
            <a:ext cx="9361487" cy="4895850"/>
          </a:xfrm>
        </p:spPr>
        <p:txBody>
          <a:bodyPr/>
          <a:lstStyle/>
          <a:p>
            <a:pPr marL="0" indent="0">
              <a:buNone/>
            </a:pPr>
            <a:r>
              <a:rPr lang="fr-CH" altLang="fr-FR" sz="2400" dirty="0">
                <a:ea typeface="ＭＳ Ｐゴシック" panose="020B0600070205080204" pitchFamily="34" charset="-128"/>
              </a:rPr>
              <a:t>L'objectif de l'OMG avec BPMN est d'avoir un formalisme </a:t>
            </a:r>
            <a:r>
              <a:rPr lang="fr-CH" altLang="fr-FR" sz="2400" b="1" dirty="0">
                <a:ea typeface="ＭＳ Ｐゴシック" panose="020B0600070205080204" pitchFamily="34" charset="-128"/>
              </a:rPr>
              <a:t>standard</a:t>
            </a:r>
            <a:r>
              <a:rPr lang="fr-CH" altLang="fr-FR" sz="2400" dirty="0">
                <a:ea typeface="ＭＳ Ｐゴシック" panose="020B0600070205080204" pitchFamily="34" charset="-128"/>
              </a:rPr>
              <a:t>, </a:t>
            </a:r>
            <a:r>
              <a:rPr lang="fr-CH" altLang="fr-FR" sz="2400" b="1" dirty="0">
                <a:ea typeface="ＭＳ Ｐゴシック" panose="020B0600070205080204" pitchFamily="34" charset="-128"/>
              </a:rPr>
              <a:t>simple</a:t>
            </a:r>
            <a:r>
              <a:rPr lang="fr-CH" altLang="fr-FR" sz="2400" dirty="0">
                <a:ea typeface="ＭＳ Ｐゴシック" panose="020B0600070205080204" pitchFamily="34" charset="-128"/>
              </a:rPr>
              <a:t> et </a:t>
            </a:r>
            <a:r>
              <a:rPr lang="fr-CH" altLang="fr-FR" sz="2400" b="1" dirty="0">
                <a:ea typeface="ＭＳ Ｐゴシック" panose="020B0600070205080204" pitchFamily="34" charset="-128"/>
              </a:rPr>
              <a:t>implémentable</a:t>
            </a:r>
            <a:r>
              <a:rPr lang="fr-CH" altLang="fr-FR" sz="2400" dirty="0">
                <a:ea typeface="ＭＳ Ｐゴシック" panose="020B0600070205080204" pitchFamily="34" charset="-128"/>
              </a:rPr>
              <a:t>. </a:t>
            </a:r>
          </a:p>
          <a:p>
            <a:pPr marL="0" indent="0">
              <a:buNone/>
            </a:pPr>
            <a:endParaRPr lang="fr-CH" altLang="fr-FR" sz="2400" dirty="0">
              <a:ea typeface="ＭＳ Ｐゴシック" panose="020B0600070205080204" pitchFamily="34" charset="-128"/>
            </a:endParaRPr>
          </a:p>
          <a:p>
            <a:pPr marL="0" indent="0">
              <a:buNone/>
            </a:pPr>
            <a:r>
              <a:rPr lang="fr-CH" altLang="fr-FR" sz="2400" dirty="0">
                <a:ea typeface="ＭＳ Ｐゴシック" panose="020B0600070205080204" pitchFamily="34" charset="-128"/>
              </a:rPr>
              <a:t>C'est pourquoi il n'existe que 3 catégories d'objets </a:t>
            </a:r>
          </a:p>
          <a:p>
            <a:pPr marL="0" indent="0">
              <a:buNone/>
            </a:pPr>
            <a:r>
              <a:rPr lang="fr-CH" altLang="fr-FR" sz="2400" b="1" dirty="0">
                <a:ea typeface="ＭＳ Ｐゴシック" panose="020B0600070205080204" pitchFamily="34" charset="-128"/>
              </a:rPr>
              <a:t>1. Les </a:t>
            </a:r>
            <a:r>
              <a:rPr lang="fr-CH" altLang="fr-FR" sz="2400" b="1" dirty="0">
                <a:solidFill>
                  <a:srgbClr val="FF0000"/>
                </a:solidFill>
                <a:ea typeface="ＭＳ Ｐゴシック" panose="020B0600070205080204" pitchFamily="34" charset="-128"/>
              </a:rPr>
              <a:t>objets étapes</a:t>
            </a:r>
            <a:r>
              <a:rPr lang="fr-CH" altLang="fr-FR" sz="2400" b="1" dirty="0">
                <a:ea typeface="ＭＳ Ｐゴシック" panose="020B0600070205080204" pitchFamily="34" charset="-128"/>
              </a:rPr>
              <a:t> </a:t>
            </a:r>
            <a:endParaRPr lang="fr-CH" altLang="fr-FR" sz="2400" dirty="0">
              <a:ea typeface="ＭＳ Ｐゴシック" panose="020B0600070205080204" pitchFamily="34" charset="-128"/>
            </a:endParaRPr>
          </a:p>
          <a:p>
            <a:pPr marL="0" indent="0">
              <a:buNone/>
            </a:pPr>
            <a:r>
              <a:rPr lang="fr-CH" altLang="fr-FR" sz="2400" b="1" dirty="0">
                <a:ea typeface="ＭＳ Ｐゴシック" panose="020B0600070205080204" pitchFamily="34" charset="-128"/>
              </a:rPr>
              <a:t>2. Les </a:t>
            </a:r>
            <a:r>
              <a:rPr lang="fr-CH" altLang="fr-FR" sz="2400" b="1" dirty="0">
                <a:solidFill>
                  <a:srgbClr val="FF0000"/>
                </a:solidFill>
                <a:ea typeface="ＭＳ Ｐゴシック" panose="020B0600070205080204" pitchFamily="34" charset="-128"/>
              </a:rPr>
              <a:t>objets de connexion</a:t>
            </a:r>
            <a:endParaRPr lang="fr-CH" altLang="fr-FR" sz="2400" dirty="0">
              <a:solidFill>
                <a:srgbClr val="FF0000"/>
              </a:solidFill>
              <a:ea typeface="ＭＳ Ｐゴシック" panose="020B0600070205080204" pitchFamily="34" charset="-128"/>
            </a:endParaRPr>
          </a:p>
          <a:p>
            <a:pPr marL="0" indent="0">
              <a:buNone/>
            </a:pPr>
            <a:r>
              <a:rPr lang="fr-CH" altLang="fr-FR" sz="2400" b="1" dirty="0">
                <a:ea typeface="ＭＳ Ｐゴシック" panose="020B0600070205080204" pitchFamily="34" charset="-128"/>
              </a:rPr>
              <a:t>3. Les </a:t>
            </a:r>
            <a:r>
              <a:rPr lang="fr-CH" altLang="fr-FR" sz="2400" b="1" dirty="0">
                <a:solidFill>
                  <a:srgbClr val="FF0000"/>
                </a:solidFill>
                <a:ea typeface="ＭＳ Ｐゴシック" panose="020B0600070205080204" pitchFamily="34" charset="-128"/>
              </a:rPr>
              <a:t>objets de collaboration</a:t>
            </a:r>
          </a:p>
          <a:p>
            <a:pPr marL="0" indent="0">
              <a:buNone/>
            </a:pPr>
            <a:endParaRPr lang="fr-CH" altLang="fr-FR" sz="2400" b="1" dirty="0">
              <a:ea typeface="ＭＳ Ｐゴシック" panose="020B0600070205080204" pitchFamily="34" charset="-128"/>
            </a:endParaRPr>
          </a:p>
          <a:p>
            <a:pPr marL="0" indent="0">
              <a:buNone/>
            </a:pPr>
            <a:r>
              <a:rPr lang="fr-CH" altLang="fr-FR" sz="2400" b="1" dirty="0">
                <a:ea typeface="ＭＳ Ｐゴシック" panose="020B0600070205080204" pitchFamily="34" charset="-128"/>
              </a:rPr>
              <a:t>Une bonne référence : </a:t>
            </a:r>
            <a:r>
              <a:rPr lang="fr-CH" altLang="fr-FR" sz="2400" dirty="0">
                <a:ea typeface="ＭＳ Ｐゴシック" panose="020B0600070205080204" pitchFamily="34" charset="-128"/>
                <a:hlinkClick r:id="rId2"/>
              </a:rPr>
              <a:t>https://docs.camunda.org/manual/7.14/reference/bpmn20</a:t>
            </a:r>
            <a:r>
              <a:rPr lang="fr-CH" altLang="fr-FR" sz="2400" dirty="0" smtClean="0">
                <a:ea typeface="ＭＳ Ｐゴシック" panose="020B0600070205080204" pitchFamily="34" charset="-128"/>
                <a:hlinkClick r:id="rId2"/>
              </a:rPr>
              <a:t>/</a:t>
            </a:r>
            <a:endParaRPr lang="fr-CH" altLang="fr-FR" sz="2400" dirty="0" smtClean="0">
              <a:ea typeface="ＭＳ Ｐゴシック" panose="020B0600070205080204" pitchFamily="34" charset="-128"/>
            </a:endParaRPr>
          </a:p>
          <a:p>
            <a:pPr marL="0" indent="0">
              <a:buNone/>
            </a:pPr>
            <a:endParaRPr lang="fr-CH" altLang="fr-FR" sz="2400" dirty="0">
              <a:ea typeface="ＭＳ Ｐゴシック" panose="020B0600070205080204" pitchFamily="34" charset="-128"/>
            </a:endParaRPr>
          </a:p>
          <a:p>
            <a:pPr marL="0" indent="0">
              <a:buNone/>
            </a:pPr>
            <a:endParaRPr lang="fr-CH" altLang="fr-FR" sz="2400" b="1" dirty="0">
              <a:ea typeface="ＭＳ Ｐゴシック" panose="020B0600070205080204" pitchFamily="34" charset="-128"/>
            </a:endParaRPr>
          </a:p>
        </p:txBody>
      </p:sp>
      <p:sp>
        <p:nvSpPr>
          <p:cNvPr id="33796"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52959804-F94E-428F-ACD8-D0330B7D40C2}" type="slidenum">
              <a:rPr lang="fr-FR" altLang="en-US" sz="1400"/>
              <a:pPr>
                <a:spcBef>
                  <a:spcPct val="0"/>
                </a:spcBef>
                <a:buFontTx/>
                <a:buNone/>
              </a:pPr>
              <a:t>34</a:t>
            </a:fld>
            <a:endParaRPr lang="fr-FR" altLang="en-US" sz="1400"/>
          </a:p>
        </p:txBody>
      </p:sp>
    </p:spTree>
    <p:extLst>
      <p:ext uri="{BB962C8B-B14F-4D97-AF65-F5344CB8AC3E}">
        <p14:creationId xmlns:p14="http://schemas.microsoft.com/office/powerpoint/2010/main" val="3883073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24090" y="1453291"/>
            <a:ext cx="8188777" cy="5177566"/>
          </a:xfrm>
        </p:spPr>
        <p:txBody>
          <a:bodyPr>
            <a:noAutofit/>
          </a:bodyPr>
          <a:lstStyle/>
          <a:p>
            <a:pPr marL="0" indent="0">
              <a:buNone/>
              <a:defRPr/>
            </a:pPr>
            <a:r>
              <a:rPr lang="fr-CH" sz="3200" b="1" dirty="0">
                <a:solidFill>
                  <a:srgbClr val="FF0000"/>
                </a:solidFill>
              </a:rPr>
              <a:t>1. Les objets étapes </a:t>
            </a:r>
            <a:r>
              <a:rPr lang="fr-CH" sz="3200" dirty="0">
                <a:solidFill>
                  <a:srgbClr val="FF0000"/>
                </a:solidFill>
              </a:rPr>
              <a:t> </a:t>
            </a:r>
          </a:p>
          <a:p>
            <a:pPr>
              <a:defRPr/>
            </a:pPr>
            <a:r>
              <a:rPr lang="fr-CH" sz="2400" b="1" dirty="0"/>
              <a:t>Activité</a:t>
            </a:r>
            <a:r>
              <a:rPr lang="fr-CH" sz="2400" dirty="0"/>
              <a:t> action ou ensemble d'actions</a:t>
            </a:r>
          </a:p>
          <a:p>
            <a:pPr lvl="1">
              <a:defRPr/>
            </a:pPr>
            <a:r>
              <a:rPr lang="fr-CH" dirty="0"/>
              <a:t>Tache</a:t>
            </a:r>
          </a:p>
          <a:p>
            <a:pPr lvl="1">
              <a:defRPr/>
            </a:pPr>
            <a:r>
              <a:rPr lang="fr-CH" dirty="0"/>
              <a:t>Sous-processus</a:t>
            </a:r>
          </a:p>
          <a:p>
            <a:pPr>
              <a:defRPr/>
            </a:pPr>
            <a:r>
              <a:rPr lang="fr-CH" sz="2400" b="1" dirty="0"/>
              <a:t>Evénement </a:t>
            </a:r>
            <a:r>
              <a:rPr lang="fr-CH" sz="2400" dirty="0"/>
              <a:t>va </a:t>
            </a:r>
            <a:r>
              <a:rPr lang="fr-CH" altLang="fr-FR" sz="2400" dirty="0">
                <a:ea typeface="ＭＳ Ｐゴシック" panose="020B0600070205080204" pitchFamily="34" charset="-128"/>
              </a:rPr>
              <a:t>déclencher, interrompre ou influencer le déroulement du processus </a:t>
            </a:r>
          </a:p>
          <a:p>
            <a:pPr lvl="1">
              <a:defRPr/>
            </a:pPr>
            <a:r>
              <a:rPr lang="fr-CH" dirty="0"/>
              <a:t>Début</a:t>
            </a:r>
          </a:p>
          <a:p>
            <a:pPr lvl="1">
              <a:defRPr/>
            </a:pPr>
            <a:r>
              <a:rPr lang="fr-CH" dirty="0"/>
              <a:t>Intermédiaire</a:t>
            </a:r>
          </a:p>
          <a:p>
            <a:pPr lvl="1">
              <a:defRPr/>
            </a:pPr>
            <a:r>
              <a:rPr lang="fr-CH" dirty="0"/>
              <a:t>Fin </a:t>
            </a:r>
          </a:p>
          <a:p>
            <a:pPr>
              <a:defRPr/>
            </a:pPr>
            <a:r>
              <a:rPr lang="fr-CH" sz="2400" b="1" dirty="0"/>
              <a:t>Passerelle </a:t>
            </a:r>
            <a:r>
              <a:rPr lang="fr-CH" sz="2400" dirty="0"/>
              <a:t>qui</a:t>
            </a:r>
            <a:r>
              <a:rPr lang="fr-CH" sz="2400" b="1" dirty="0"/>
              <a:t> </a:t>
            </a:r>
            <a:r>
              <a:rPr lang="fr-CH" sz="2400" dirty="0"/>
              <a:t>influence la séquence d'activités </a:t>
            </a:r>
          </a:p>
          <a:p>
            <a:pPr marL="0" indent="0">
              <a:buNone/>
              <a:defRPr/>
            </a:pPr>
            <a:endParaRPr lang="fr-CH" sz="2400" dirty="0"/>
          </a:p>
          <a:p>
            <a:pPr>
              <a:defRPr/>
            </a:pPr>
            <a:endParaRPr lang="fr-CH" sz="2400" dirty="0"/>
          </a:p>
          <a:p>
            <a:pPr>
              <a:defRPr/>
            </a:pPr>
            <a:endParaRPr lang="fr-CH" sz="2400" dirty="0"/>
          </a:p>
          <a:p>
            <a:pPr>
              <a:defRPr/>
            </a:pPr>
            <a:endParaRPr lang="fr-CH" sz="2400" dirty="0"/>
          </a:p>
          <a:p>
            <a:pPr marL="0" indent="0">
              <a:buNone/>
              <a:defRPr/>
            </a:pPr>
            <a:endParaRPr lang="fr-CH" sz="2400" dirty="0"/>
          </a:p>
          <a:p>
            <a:pPr marL="0" indent="0">
              <a:buNone/>
              <a:defRPr/>
            </a:pPr>
            <a:endParaRPr lang="fr-CH" sz="2400" dirty="0"/>
          </a:p>
        </p:txBody>
      </p:sp>
      <p:sp>
        <p:nvSpPr>
          <p:cNvPr id="34819" name="Titre 1"/>
          <p:cNvSpPr>
            <a:spLocks noGrp="1"/>
          </p:cNvSpPr>
          <p:nvPr>
            <p:ph type="title"/>
          </p:nvPr>
        </p:nvSpPr>
        <p:spPr>
          <a:xfrm>
            <a:off x="824090" y="277086"/>
            <a:ext cx="9383027" cy="998537"/>
          </a:xfrm>
        </p:spPr>
        <p:txBody>
          <a:bodyPr>
            <a:noAutofit/>
          </a:bodyPr>
          <a:lstStyle/>
          <a:p>
            <a:r>
              <a:rPr lang="fr-CH" altLang="fr-FR" sz="4000" dirty="0">
                <a:ea typeface="ＭＳ Ｐゴシック" panose="020B0600070205080204" pitchFamily="34" charset="-128"/>
              </a:rPr>
              <a:t>Les 3 catégories de concepts BPMN </a:t>
            </a:r>
          </a:p>
        </p:txBody>
      </p:sp>
      <p:sp>
        <p:nvSpPr>
          <p:cNvPr id="34820"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5586CBD4-42FE-4FB7-8094-BFD888BA2748}" type="slidenum">
              <a:rPr lang="fr-FR" altLang="en-US" sz="1400"/>
              <a:pPr>
                <a:spcBef>
                  <a:spcPct val="0"/>
                </a:spcBef>
                <a:buFontTx/>
                <a:buNone/>
              </a:pPr>
              <a:t>35</a:t>
            </a:fld>
            <a:endParaRPr lang="fr-FR" altLang="en-US" sz="1400"/>
          </a:p>
        </p:txBody>
      </p:sp>
      <p:sp>
        <p:nvSpPr>
          <p:cNvPr id="10" name="Rectangle à coins arrondis 9"/>
          <p:cNvSpPr/>
          <p:nvPr/>
        </p:nvSpPr>
        <p:spPr>
          <a:xfrm>
            <a:off x="5718176" y="2492376"/>
            <a:ext cx="1223963" cy="576263"/>
          </a:xfrm>
          <a:prstGeom prst="roundRect">
            <a:avLst/>
          </a:prstGeom>
          <a:noFill/>
          <a:ln>
            <a:solidFill>
              <a:schemeClr val="bg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CH"/>
          </a:p>
        </p:txBody>
      </p:sp>
      <p:sp>
        <p:nvSpPr>
          <p:cNvPr id="11" name="Ellipse 10"/>
          <p:cNvSpPr/>
          <p:nvPr/>
        </p:nvSpPr>
        <p:spPr>
          <a:xfrm>
            <a:off x="5970589" y="4149725"/>
            <a:ext cx="720725" cy="647700"/>
          </a:xfrm>
          <a:prstGeom prst="ellipse">
            <a:avLst/>
          </a:prstGeom>
          <a:noFill/>
          <a:ln>
            <a:solidFill>
              <a:schemeClr val="bg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CH"/>
          </a:p>
        </p:txBody>
      </p:sp>
      <p:sp>
        <p:nvSpPr>
          <p:cNvPr id="12" name="Losange 11"/>
          <p:cNvSpPr/>
          <p:nvPr/>
        </p:nvSpPr>
        <p:spPr>
          <a:xfrm>
            <a:off x="5970589" y="5630864"/>
            <a:ext cx="720725" cy="822325"/>
          </a:xfrm>
          <a:prstGeom prst="diamond">
            <a:avLst/>
          </a:prstGeom>
          <a:noFill/>
          <a:ln>
            <a:solidFill>
              <a:schemeClr val="bg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CH"/>
          </a:p>
        </p:txBody>
      </p:sp>
    </p:spTree>
    <p:extLst>
      <p:ext uri="{BB962C8B-B14F-4D97-AF65-F5344CB8AC3E}">
        <p14:creationId xmlns:p14="http://schemas.microsoft.com/office/powerpoint/2010/main" val="30473731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re 1"/>
          <p:cNvSpPr>
            <a:spLocks noGrp="1"/>
          </p:cNvSpPr>
          <p:nvPr>
            <p:ph type="title"/>
          </p:nvPr>
        </p:nvSpPr>
        <p:spPr>
          <a:xfrm>
            <a:off x="827773" y="316232"/>
            <a:ext cx="9383027" cy="998537"/>
          </a:xfrm>
        </p:spPr>
        <p:txBody>
          <a:bodyPr>
            <a:noAutofit/>
          </a:bodyPr>
          <a:lstStyle/>
          <a:p>
            <a:r>
              <a:rPr lang="fr-CH" altLang="fr-FR" sz="4000" dirty="0">
                <a:ea typeface="ＭＳ Ｐゴシック" panose="020B0600070205080204" pitchFamily="34" charset="-128"/>
              </a:rPr>
              <a:t>Les 3 catégories de concepts BPMN </a:t>
            </a:r>
          </a:p>
        </p:txBody>
      </p:sp>
      <p:sp>
        <p:nvSpPr>
          <p:cNvPr id="3" name="Espace réservé du contenu 2"/>
          <p:cNvSpPr>
            <a:spLocks noGrp="1"/>
          </p:cNvSpPr>
          <p:nvPr>
            <p:ph idx="1"/>
          </p:nvPr>
        </p:nvSpPr>
        <p:spPr>
          <a:xfrm>
            <a:off x="827773" y="1552444"/>
            <a:ext cx="6458551" cy="4895850"/>
          </a:xfrm>
        </p:spPr>
        <p:txBody>
          <a:bodyPr>
            <a:noAutofit/>
          </a:bodyPr>
          <a:lstStyle/>
          <a:p>
            <a:pPr marL="0" indent="0">
              <a:buNone/>
              <a:defRPr/>
            </a:pPr>
            <a:r>
              <a:rPr lang="fr-CH" sz="3200" b="1" dirty="0">
                <a:solidFill>
                  <a:srgbClr val="FF0000"/>
                </a:solidFill>
              </a:rPr>
              <a:t>2. Les objets de connexion </a:t>
            </a:r>
            <a:endParaRPr lang="fr-CH" sz="3200" dirty="0">
              <a:solidFill>
                <a:srgbClr val="FF0000"/>
              </a:solidFill>
            </a:endParaRPr>
          </a:p>
          <a:p>
            <a:pPr>
              <a:defRPr/>
            </a:pPr>
            <a:r>
              <a:rPr lang="fr-CH" sz="2400" b="1" dirty="0"/>
              <a:t>Flux de séquence </a:t>
            </a:r>
            <a:r>
              <a:rPr lang="fr-CH" sz="2400" dirty="0"/>
              <a:t>connectent les activités entre elles, et expriment l'ordre d'exécution</a:t>
            </a:r>
          </a:p>
          <a:p>
            <a:pPr>
              <a:defRPr/>
            </a:pPr>
            <a:endParaRPr lang="fr-CH" sz="2400" dirty="0"/>
          </a:p>
          <a:p>
            <a:pPr>
              <a:defRPr/>
            </a:pPr>
            <a:r>
              <a:rPr lang="fr-CH" sz="2400" b="1" dirty="0" smtClean="0"/>
              <a:t>Flux </a:t>
            </a:r>
            <a:r>
              <a:rPr lang="fr-CH" sz="2400" b="1" dirty="0"/>
              <a:t>de message </a:t>
            </a:r>
            <a:r>
              <a:rPr lang="fr-CH" sz="2400" dirty="0"/>
              <a:t>représentent les échanges entre processus</a:t>
            </a:r>
          </a:p>
          <a:p>
            <a:pPr marL="0" indent="0">
              <a:buNone/>
              <a:defRPr/>
            </a:pPr>
            <a:endParaRPr lang="fr-CH" sz="2400" dirty="0"/>
          </a:p>
        </p:txBody>
      </p:sp>
      <p:sp>
        <p:nvSpPr>
          <p:cNvPr id="35844"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1F87F087-5C55-484A-93FC-BEEC11811C19}" type="slidenum">
              <a:rPr lang="fr-FR" altLang="en-US" sz="1400"/>
              <a:pPr>
                <a:spcBef>
                  <a:spcPct val="0"/>
                </a:spcBef>
                <a:buFontTx/>
                <a:buNone/>
              </a:pPr>
              <a:t>36</a:t>
            </a:fld>
            <a:endParaRPr lang="fr-FR" altLang="en-US" sz="1400"/>
          </a:p>
        </p:txBody>
      </p:sp>
      <p:cxnSp>
        <p:nvCxnSpPr>
          <p:cNvPr id="11" name="Connecteur droit avec flèche 10"/>
          <p:cNvCxnSpPr/>
          <p:nvPr/>
        </p:nvCxnSpPr>
        <p:spPr>
          <a:xfrm>
            <a:off x="7564821" y="2477437"/>
            <a:ext cx="1800225" cy="0"/>
          </a:xfrm>
          <a:prstGeom prst="straightConnector1">
            <a:avLst/>
          </a:prstGeom>
          <a:ln w="57150" cap="flat" cmpd="sng" algn="ctr">
            <a:solidFill>
              <a:srgbClr val="FF0000"/>
            </a:solidFill>
            <a:prstDash val="solid"/>
            <a:round/>
            <a:headEnd type="none" w="med" len="med"/>
            <a:tailEnd type="arrow" w="lg" len="lg"/>
          </a:ln>
        </p:spPr>
        <p:style>
          <a:lnRef idx="0">
            <a:scrgbClr r="0" g="0" b="0"/>
          </a:lnRef>
          <a:fillRef idx="0">
            <a:scrgbClr r="0" g="0" b="0"/>
          </a:fillRef>
          <a:effectRef idx="0">
            <a:scrgbClr r="0" g="0" b="0"/>
          </a:effectRef>
          <a:fontRef idx="minor">
            <a:schemeClr val="tx1"/>
          </a:fontRef>
        </p:style>
      </p:cxnSp>
      <p:cxnSp>
        <p:nvCxnSpPr>
          <p:cNvPr id="15" name="Connecteur droit avec flèche 14"/>
          <p:cNvCxnSpPr/>
          <p:nvPr/>
        </p:nvCxnSpPr>
        <p:spPr>
          <a:xfrm>
            <a:off x="7564821" y="3804237"/>
            <a:ext cx="1800225" cy="0"/>
          </a:xfrm>
          <a:prstGeom prst="straightConnector1">
            <a:avLst/>
          </a:prstGeom>
          <a:ln w="57150" cap="flat" cmpd="sng" algn="ctr">
            <a:solidFill>
              <a:srgbClr val="FF0000"/>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9031211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re 1"/>
          <p:cNvSpPr>
            <a:spLocks noGrp="1"/>
          </p:cNvSpPr>
          <p:nvPr>
            <p:ph type="title"/>
          </p:nvPr>
        </p:nvSpPr>
        <p:spPr>
          <a:xfrm>
            <a:off x="837398" y="318629"/>
            <a:ext cx="9392653" cy="998537"/>
          </a:xfrm>
        </p:spPr>
        <p:txBody>
          <a:bodyPr>
            <a:noAutofit/>
          </a:bodyPr>
          <a:lstStyle/>
          <a:p>
            <a:r>
              <a:rPr lang="fr-CH" altLang="fr-FR" sz="4000" dirty="0">
                <a:ea typeface="ＭＳ Ｐゴシック" panose="020B0600070205080204" pitchFamily="34" charset="-128"/>
              </a:rPr>
              <a:t>Les 3 catégories de concepts BPMN </a:t>
            </a:r>
          </a:p>
        </p:txBody>
      </p:sp>
      <p:sp>
        <p:nvSpPr>
          <p:cNvPr id="3" name="Espace réservé du contenu 2"/>
          <p:cNvSpPr>
            <a:spLocks noGrp="1"/>
          </p:cNvSpPr>
          <p:nvPr>
            <p:ph idx="1"/>
          </p:nvPr>
        </p:nvSpPr>
        <p:spPr>
          <a:xfrm>
            <a:off x="837398" y="1552444"/>
            <a:ext cx="6015789" cy="4895850"/>
          </a:xfrm>
        </p:spPr>
        <p:txBody>
          <a:bodyPr>
            <a:noAutofit/>
          </a:bodyPr>
          <a:lstStyle/>
          <a:p>
            <a:pPr marL="0" indent="0">
              <a:buNone/>
              <a:defRPr/>
            </a:pPr>
            <a:r>
              <a:rPr lang="fr-CH" sz="3200" b="1" dirty="0">
                <a:solidFill>
                  <a:srgbClr val="FF0000"/>
                </a:solidFill>
              </a:rPr>
              <a:t>3. Les objets de collaboration</a:t>
            </a:r>
          </a:p>
          <a:p>
            <a:pPr>
              <a:defRPr/>
            </a:pPr>
            <a:r>
              <a:rPr lang="fr-CH" sz="2400" dirty="0"/>
              <a:t>Les </a:t>
            </a:r>
            <a:r>
              <a:rPr lang="fr-CH" sz="2400" b="1" dirty="0"/>
              <a:t>piscines et les couloirs </a:t>
            </a:r>
            <a:r>
              <a:rPr lang="fr-CH" sz="2400" dirty="0"/>
              <a:t>définissent les responsabilités au sein d’un processus métier</a:t>
            </a:r>
          </a:p>
          <a:p>
            <a:pPr>
              <a:defRPr/>
            </a:pPr>
            <a:endParaRPr lang="fr-CH" sz="2400" dirty="0"/>
          </a:p>
          <a:p>
            <a:pPr>
              <a:defRPr/>
            </a:pPr>
            <a:endParaRPr lang="fr-CH" sz="2400" dirty="0"/>
          </a:p>
          <a:p>
            <a:pPr>
              <a:defRPr/>
            </a:pPr>
            <a:r>
              <a:rPr lang="fr-CH" sz="2400" dirty="0"/>
              <a:t>Les </a:t>
            </a:r>
            <a:r>
              <a:rPr lang="fr-CH" sz="2400" b="1" dirty="0"/>
              <a:t>artéfacts</a:t>
            </a:r>
            <a:r>
              <a:rPr lang="fr-CH" sz="2400" dirty="0"/>
              <a:t> : objets de données et annotations</a:t>
            </a:r>
          </a:p>
          <a:p>
            <a:pPr marL="0" indent="0">
              <a:buNone/>
              <a:defRPr/>
            </a:pPr>
            <a:endParaRPr lang="fr-CH" sz="2400" dirty="0"/>
          </a:p>
        </p:txBody>
      </p:sp>
      <p:sp>
        <p:nvSpPr>
          <p:cNvPr id="37892" name="Espace réservé du numéro de diapositive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7BF0A10B-438B-41D4-BCBE-98ABFA320684}" type="slidenum">
              <a:rPr lang="fr-FR" altLang="en-US" sz="1400"/>
              <a:pPr>
                <a:spcBef>
                  <a:spcPct val="0"/>
                </a:spcBef>
                <a:buFontTx/>
                <a:buNone/>
              </a:pPr>
              <a:t>37</a:t>
            </a:fld>
            <a:endParaRPr lang="fr-FR" altLang="en-US" sz="1400"/>
          </a:p>
        </p:txBody>
      </p:sp>
      <p:pic>
        <p:nvPicPr>
          <p:cNvPr id="37893" name="Imag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00148" y="1959969"/>
            <a:ext cx="2933700" cy="2091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4" name="Image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00148" y="4252127"/>
            <a:ext cx="1257300"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62466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re 1"/>
          <p:cNvSpPr>
            <a:spLocks noGrp="1"/>
          </p:cNvSpPr>
          <p:nvPr>
            <p:ph type="title"/>
          </p:nvPr>
        </p:nvSpPr>
        <p:spPr>
          <a:xfrm>
            <a:off x="789272" y="403262"/>
            <a:ext cx="9421528" cy="865188"/>
          </a:xfrm>
        </p:spPr>
        <p:txBody>
          <a:bodyPr>
            <a:normAutofit/>
          </a:bodyPr>
          <a:lstStyle/>
          <a:p>
            <a:r>
              <a:rPr lang="fr-CH" altLang="fr-FR" sz="4000" dirty="0">
                <a:ea typeface="ＭＳ Ｐゴシック" panose="020B0600070205080204" pitchFamily="34" charset="-128"/>
              </a:rPr>
              <a:t>Les </a:t>
            </a:r>
            <a:r>
              <a:rPr lang="fr-CH" altLang="fr-FR" sz="4000" dirty="0">
                <a:solidFill>
                  <a:srgbClr val="FF0000"/>
                </a:solidFill>
                <a:ea typeface="ＭＳ Ｐゴシック" panose="020B0600070205080204" pitchFamily="34" charset="-128"/>
              </a:rPr>
              <a:t>marqueurs d'objet </a:t>
            </a:r>
            <a:r>
              <a:rPr lang="fr-CH" altLang="fr-FR" sz="4000" dirty="0">
                <a:ea typeface="ＭＳ Ｐゴシック" panose="020B0600070205080204" pitchFamily="34" charset="-128"/>
              </a:rPr>
              <a:t>BPMN</a:t>
            </a:r>
          </a:p>
        </p:txBody>
      </p:sp>
      <p:sp>
        <p:nvSpPr>
          <p:cNvPr id="39939" name="Espace réservé du contenu 2"/>
          <p:cNvSpPr>
            <a:spLocks noGrp="1"/>
          </p:cNvSpPr>
          <p:nvPr>
            <p:ph idx="1"/>
          </p:nvPr>
        </p:nvSpPr>
        <p:spPr>
          <a:xfrm>
            <a:off x="789272" y="1480469"/>
            <a:ext cx="9421528" cy="1222375"/>
          </a:xfrm>
        </p:spPr>
        <p:txBody>
          <a:bodyPr/>
          <a:lstStyle/>
          <a:p>
            <a:pPr marL="0" indent="0">
              <a:buNone/>
            </a:pPr>
            <a:r>
              <a:rPr lang="fr-CH" altLang="fr-FR" sz="2400" dirty="0">
                <a:ea typeface="ＭＳ Ｐゴシック" panose="020B0600070205080204" pitchFamily="34" charset="-128"/>
              </a:rPr>
              <a:t>Une des  spécificités de BPMN est de pouvoir préciser la </a:t>
            </a:r>
            <a:r>
              <a:rPr lang="fr-CH" altLang="fr-FR" sz="2400" b="1" dirty="0">
                <a:ea typeface="ＭＳ Ｐゴシック" panose="020B0600070205080204" pitchFamily="34" charset="-128"/>
              </a:rPr>
              <a:t>nature des objets</a:t>
            </a:r>
            <a:r>
              <a:rPr lang="fr-CH" altLang="fr-FR" sz="2400" dirty="0">
                <a:ea typeface="ＭＳ Ｐゴシック" panose="020B0600070205080204" pitchFamily="34" charset="-128"/>
              </a:rPr>
              <a:t> en leur ajoutant des </a:t>
            </a:r>
            <a:r>
              <a:rPr lang="fr-CH" altLang="fr-FR" sz="2400" b="1" dirty="0">
                <a:ea typeface="ＭＳ Ｐゴシック" panose="020B0600070205080204" pitchFamily="34" charset="-128"/>
              </a:rPr>
              <a:t>marqueurs</a:t>
            </a:r>
            <a:r>
              <a:rPr lang="fr-CH" altLang="fr-FR" sz="2400" dirty="0">
                <a:ea typeface="ＭＳ Ｐゴシック" panose="020B0600070205080204" pitchFamily="34" charset="-128"/>
              </a:rPr>
              <a:t> (pictogrammes) </a:t>
            </a:r>
          </a:p>
          <a:p>
            <a:pPr marL="0" indent="0">
              <a:buNone/>
            </a:pPr>
            <a:endParaRPr lang="fr-CH" altLang="fr-FR" sz="2400" dirty="0">
              <a:ea typeface="ＭＳ Ｐゴシック" panose="020B0600070205080204" pitchFamily="34" charset="-128"/>
            </a:endParaRPr>
          </a:p>
        </p:txBody>
      </p:sp>
      <p:sp>
        <p:nvSpPr>
          <p:cNvPr id="39940"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A47E869C-649D-4DC0-90B3-AA548B3B9C9D}" type="slidenum">
              <a:rPr lang="fr-FR" altLang="en-US" sz="1400"/>
              <a:pPr>
                <a:spcBef>
                  <a:spcPct val="0"/>
                </a:spcBef>
                <a:buFontTx/>
                <a:buNone/>
              </a:pPr>
              <a:t>38</a:t>
            </a:fld>
            <a:endParaRPr lang="fr-FR" altLang="en-US" sz="1400"/>
          </a:p>
        </p:txBody>
      </p:sp>
      <p:pic>
        <p:nvPicPr>
          <p:cNvPr id="3994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272" y="2408107"/>
            <a:ext cx="5416550" cy="3857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 name="Groupe 1"/>
          <p:cNvGrpSpPr/>
          <p:nvPr/>
        </p:nvGrpSpPr>
        <p:grpSpPr>
          <a:xfrm>
            <a:off x="8458200" y="2091657"/>
            <a:ext cx="1752600" cy="4264025"/>
            <a:chOff x="8043069" y="2765426"/>
            <a:chExt cx="1752600" cy="4264025"/>
          </a:xfrm>
        </p:grpSpPr>
        <p:sp>
          <p:nvSpPr>
            <p:cNvPr id="5" name="ZoneTexte 4"/>
            <p:cNvSpPr txBox="1"/>
            <p:nvPr/>
          </p:nvSpPr>
          <p:spPr>
            <a:xfrm>
              <a:off x="8223250" y="2765426"/>
              <a:ext cx="1392238" cy="339725"/>
            </a:xfrm>
            <a:prstGeom prst="rect">
              <a:avLst/>
            </a:prstGeom>
            <a:noFill/>
          </p:spPr>
          <p:txBody>
            <a:bodyPr wrap="none">
              <a:spAutoFit/>
            </a:bodyPr>
            <a:lstStyle/>
            <a:p>
              <a:pPr>
                <a:defRPr/>
              </a:pPr>
              <a:r>
                <a:rPr lang="fr-CH" sz="1600" b="1" dirty="0">
                  <a:solidFill>
                    <a:schemeClr val="accent3">
                      <a:lumMod val="50000"/>
                    </a:schemeClr>
                  </a:solidFill>
                  <a:latin typeface="Century Gothic" panose="020B0502020202020204" pitchFamily="34" charset="0"/>
                  <a:ea typeface="ＭＳ Ｐゴシック" charset="-128"/>
                  <a:cs typeface="Calibri" panose="020F0502020204030204" pitchFamily="34" charset="0"/>
                </a:rPr>
                <a:t>Evénements</a:t>
              </a:r>
            </a:p>
          </p:txBody>
        </p:sp>
        <p:pic>
          <p:nvPicPr>
            <p:cNvPr id="39943" name="Imag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043069" y="3105151"/>
              <a:ext cx="1752600" cy="392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3442051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re 1"/>
          <p:cNvSpPr>
            <a:spLocks noGrp="1"/>
          </p:cNvSpPr>
          <p:nvPr>
            <p:ph type="title"/>
          </p:nvPr>
        </p:nvSpPr>
        <p:spPr>
          <a:xfrm>
            <a:off x="818147" y="470770"/>
            <a:ext cx="9392653" cy="792163"/>
          </a:xfrm>
        </p:spPr>
        <p:txBody>
          <a:bodyPr/>
          <a:lstStyle/>
          <a:p>
            <a:r>
              <a:rPr lang="fr-CH" altLang="fr-FR" sz="3600" dirty="0">
                <a:ea typeface="ＭＳ Ｐゴシック" panose="020B0600070205080204" pitchFamily="34" charset="-128"/>
              </a:rPr>
              <a:t>Les 3 niveaux de conformité </a:t>
            </a:r>
          </a:p>
        </p:txBody>
      </p:sp>
      <p:sp>
        <p:nvSpPr>
          <p:cNvPr id="3" name="Espace réservé du contenu 2"/>
          <p:cNvSpPr>
            <a:spLocks noGrp="1"/>
          </p:cNvSpPr>
          <p:nvPr>
            <p:ph idx="1"/>
          </p:nvPr>
        </p:nvSpPr>
        <p:spPr>
          <a:xfrm>
            <a:off x="818147" y="1519107"/>
            <a:ext cx="9392653" cy="5111750"/>
          </a:xfrm>
        </p:spPr>
        <p:txBody>
          <a:bodyPr/>
          <a:lstStyle/>
          <a:p>
            <a:pPr marL="0" indent="0">
              <a:buNone/>
              <a:defRPr/>
            </a:pPr>
            <a:r>
              <a:rPr lang="fr-CH" dirty="0"/>
              <a:t>BPMN divise les concepts en 3 niveaux de conformité </a:t>
            </a:r>
            <a:r>
              <a:rPr lang="fr-CH" dirty="0" smtClean="0"/>
              <a:t>:</a:t>
            </a:r>
          </a:p>
          <a:p>
            <a:pPr marL="0" indent="0">
              <a:buNone/>
              <a:defRPr/>
            </a:pPr>
            <a:endParaRPr lang="fr-CH" sz="1400" dirty="0"/>
          </a:p>
          <a:p>
            <a:pPr lvl="1">
              <a:buFont typeface="Arial" panose="020B0604020202020204" pitchFamily="34" charset="0"/>
              <a:buChar char="•"/>
              <a:defRPr/>
            </a:pPr>
            <a:r>
              <a:rPr lang="fr-CH" b="1" dirty="0">
                <a:solidFill>
                  <a:srgbClr val="FF0000"/>
                </a:solidFill>
              </a:rPr>
              <a:t>Descriptif</a:t>
            </a:r>
            <a:r>
              <a:rPr lang="fr-CH" dirty="0">
                <a:solidFill>
                  <a:srgbClr val="FF0000"/>
                </a:solidFill>
              </a:rPr>
              <a:t> </a:t>
            </a:r>
            <a:r>
              <a:rPr lang="fr-CH" dirty="0"/>
              <a:t>: contient les éléments de base utiles pour la modélisation des processus macroscopiques</a:t>
            </a:r>
          </a:p>
          <a:p>
            <a:pPr lvl="1">
              <a:buFont typeface="Arial" panose="020B0604020202020204" pitchFamily="34" charset="0"/>
              <a:buChar char="•"/>
              <a:defRPr/>
            </a:pPr>
            <a:r>
              <a:rPr lang="fr-CH" b="1" dirty="0">
                <a:solidFill>
                  <a:srgbClr val="FF0000"/>
                </a:solidFill>
              </a:rPr>
              <a:t>Analytique</a:t>
            </a:r>
            <a:r>
              <a:rPr lang="fr-CH" dirty="0"/>
              <a:t> : contient tous les éléments de niveau descriptif + des éléments utilisés pour décrire le comportement des processus </a:t>
            </a:r>
          </a:p>
          <a:p>
            <a:pPr lvl="1">
              <a:buFont typeface="Arial" panose="020B0604020202020204" pitchFamily="34" charset="0"/>
              <a:buChar char="•"/>
              <a:defRPr/>
            </a:pPr>
            <a:r>
              <a:rPr lang="fr-CH" b="1" dirty="0">
                <a:solidFill>
                  <a:srgbClr val="FF0000"/>
                </a:solidFill>
              </a:rPr>
              <a:t>Exécutable</a:t>
            </a:r>
            <a:r>
              <a:rPr lang="fr-CH" dirty="0"/>
              <a:t> : contient tous les attributs nécessaires pour que les processus puissent être exécutés par un moteur de workflow </a:t>
            </a:r>
          </a:p>
          <a:p>
            <a:pPr>
              <a:buFont typeface="Wingdings" panose="05000000000000000000" pitchFamily="2" charset="2"/>
              <a:buChar char="Ø"/>
              <a:defRPr/>
            </a:pPr>
            <a:r>
              <a:rPr lang="fr-CH" sz="2400" dirty="0"/>
              <a:t>Dans ce cours nous </a:t>
            </a:r>
            <a:r>
              <a:rPr lang="fr-CH" sz="2400" b="1" dirty="0"/>
              <a:t>n'aborderons pas</a:t>
            </a:r>
            <a:r>
              <a:rPr lang="fr-CH" sz="2400" dirty="0"/>
              <a:t> le niveau </a:t>
            </a:r>
            <a:r>
              <a:rPr lang="fr-CH" sz="2400" b="1" dirty="0"/>
              <a:t>exécutable</a:t>
            </a:r>
            <a:r>
              <a:rPr lang="fr-CH" sz="2400" dirty="0"/>
              <a:t>.  </a:t>
            </a:r>
            <a:endParaRPr lang="fr-CH" dirty="0" smtClean="0"/>
          </a:p>
        </p:txBody>
      </p:sp>
      <p:sp>
        <p:nvSpPr>
          <p:cNvPr id="40964"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80D6DCB6-E346-45AF-B3D3-16D0687AE438}" type="slidenum">
              <a:rPr lang="fr-FR" altLang="en-US" sz="1400"/>
              <a:pPr>
                <a:spcBef>
                  <a:spcPct val="0"/>
                </a:spcBef>
                <a:buFontTx/>
                <a:buNone/>
              </a:pPr>
              <a:t>39</a:t>
            </a:fld>
            <a:endParaRPr lang="fr-FR" altLang="en-US" sz="1400"/>
          </a:p>
        </p:txBody>
      </p:sp>
    </p:spTree>
    <p:extLst>
      <p:ext uri="{BB962C8B-B14F-4D97-AF65-F5344CB8AC3E}">
        <p14:creationId xmlns:p14="http://schemas.microsoft.com/office/powerpoint/2010/main" val="7752055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re 1"/>
          <p:cNvSpPr>
            <a:spLocks noGrp="1"/>
          </p:cNvSpPr>
          <p:nvPr>
            <p:ph type="title"/>
          </p:nvPr>
        </p:nvSpPr>
        <p:spPr>
          <a:xfrm>
            <a:off x="838200" y="365125"/>
            <a:ext cx="9893968" cy="1325563"/>
          </a:xfrm>
        </p:spPr>
        <p:txBody>
          <a:bodyPr>
            <a:normAutofit/>
          </a:bodyPr>
          <a:lstStyle/>
          <a:p>
            <a:r>
              <a:rPr lang="fr-CH" altLang="fr-FR" sz="4000" b="1" dirty="0" smtClean="0">
                <a:ea typeface="ＭＳ Ｐゴシック" panose="020B0600070205080204" pitchFamily="34" charset="-128"/>
              </a:rPr>
              <a:t>La cartographie de la couche métier</a:t>
            </a:r>
          </a:p>
        </p:txBody>
      </p:sp>
      <p:sp>
        <p:nvSpPr>
          <p:cNvPr id="3" name="Espace réservé du contenu 2"/>
          <p:cNvSpPr>
            <a:spLocks noGrp="1"/>
          </p:cNvSpPr>
          <p:nvPr>
            <p:ph idx="1"/>
          </p:nvPr>
        </p:nvSpPr>
        <p:spPr/>
        <p:txBody>
          <a:bodyPr>
            <a:normAutofit/>
          </a:bodyPr>
          <a:lstStyle/>
          <a:p>
            <a:pPr>
              <a:defRPr/>
            </a:pPr>
            <a:r>
              <a:rPr lang="fr-CH" dirty="0"/>
              <a:t>Organigramme d'acteur</a:t>
            </a:r>
          </a:p>
          <a:p>
            <a:pPr>
              <a:defRPr/>
            </a:pPr>
            <a:r>
              <a:rPr lang="fr-CH" dirty="0">
                <a:solidFill>
                  <a:schemeClr val="bg1">
                    <a:lumMod val="75000"/>
                  </a:schemeClr>
                </a:solidFill>
              </a:rPr>
              <a:t>Modéliser les processus métiers selon la norme BPMN </a:t>
            </a:r>
          </a:p>
          <a:p>
            <a:pPr lvl="1">
              <a:defRPr/>
            </a:pPr>
            <a:r>
              <a:rPr lang="fr-CH" dirty="0">
                <a:solidFill>
                  <a:schemeClr val="bg1">
                    <a:lumMod val="75000"/>
                  </a:schemeClr>
                </a:solidFill>
              </a:rPr>
              <a:t>Processus métiers </a:t>
            </a:r>
          </a:p>
          <a:p>
            <a:pPr lvl="1">
              <a:defRPr/>
            </a:pPr>
            <a:r>
              <a:rPr lang="fr-CH" dirty="0">
                <a:solidFill>
                  <a:schemeClr val="bg1">
                    <a:lumMod val="75000"/>
                  </a:schemeClr>
                </a:solidFill>
              </a:rPr>
              <a:t>Introduction à BPMN</a:t>
            </a:r>
          </a:p>
          <a:p>
            <a:pPr lvl="1">
              <a:defRPr/>
            </a:pPr>
            <a:r>
              <a:rPr lang="fr-CH" dirty="0">
                <a:solidFill>
                  <a:schemeClr val="bg1">
                    <a:lumMod val="75000"/>
                  </a:schemeClr>
                </a:solidFill>
              </a:rPr>
              <a:t>Les principaux concepts de BPMN  </a:t>
            </a:r>
          </a:p>
          <a:p>
            <a:pPr lvl="1">
              <a:defRPr/>
            </a:pPr>
            <a:r>
              <a:rPr lang="fr-CH" dirty="0">
                <a:solidFill>
                  <a:schemeClr val="bg1">
                    <a:lumMod val="75000"/>
                  </a:schemeClr>
                </a:solidFill>
              </a:rPr>
              <a:t>Diagramme de processus métier</a:t>
            </a:r>
          </a:p>
          <a:p>
            <a:pPr lvl="1">
              <a:defRPr/>
            </a:pPr>
            <a:r>
              <a:rPr lang="fr-CH" dirty="0">
                <a:solidFill>
                  <a:schemeClr val="bg1">
                    <a:lumMod val="75000"/>
                  </a:schemeClr>
                </a:solidFill>
              </a:rPr>
              <a:t>Diagramme de processus organisationnel</a:t>
            </a:r>
          </a:p>
          <a:p>
            <a:pPr lvl="1">
              <a:defRPr/>
            </a:pPr>
            <a:r>
              <a:rPr lang="fr-CH" dirty="0">
                <a:solidFill>
                  <a:schemeClr val="bg1">
                    <a:lumMod val="75000"/>
                  </a:schemeClr>
                </a:solidFill>
              </a:rPr>
              <a:t>Diagramme de processus fonctionnel</a:t>
            </a:r>
          </a:p>
          <a:p>
            <a:pPr lvl="1">
              <a:defRPr/>
            </a:pPr>
            <a:r>
              <a:rPr lang="fr-CH" dirty="0">
                <a:solidFill>
                  <a:schemeClr val="bg1">
                    <a:lumMod val="75000"/>
                  </a:schemeClr>
                </a:solidFill>
              </a:rPr>
              <a:t>Diagramme de processus applicatif</a:t>
            </a:r>
          </a:p>
        </p:txBody>
      </p:sp>
      <p:sp>
        <p:nvSpPr>
          <p:cNvPr id="8196"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9E018B14-60B0-4054-8AD5-5D1CAE3F5AF7}" type="slidenum">
              <a:rPr lang="fr-FR" altLang="en-US" sz="1400"/>
              <a:pPr>
                <a:spcBef>
                  <a:spcPct val="0"/>
                </a:spcBef>
                <a:buFontTx/>
                <a:buNone/>
              </a:pPr>
              <a:t>4</a:t>
            </a:fld>
            <a:endParaRPr lang="fr-FR" altLang="en-US" sz="1400"/>
          </a:p>
        </p:txBody>
      </p:sp>
    </p:spTree>
    <p:extLst>
      <p:ext uri="{BB962C8B-B14F-4D97-AF65-F5344CB8AC3E}">
        <p14:creationId xmlns:p14="http://schemas.microsoft.com/office/powerpoint/2010/main" val="40385501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re 1"/>
          <p:cNvSpPr>
            <a:spLocks noGrp="1"/>
          </p:cNvSpPr>
          <p:nvPr>
            <p:ph type="title"/>
          </p:nvPr>
        </p:nvSpPr>
        <p:spPr>
          <a:xfrm>
            <a:off x="838200" y="343663"/>
            <a:ext cx="9778465" cy="1325563"/>
          </a:xfrm>
        </p:spPr>
        <p:txBody>
          <a:bodyPr>
            <a:normAutofit/>
          </a:bodyPr>
          <a:lstStyle/>
          <a:p>
            <a:r>
              <a:rPr lang="fr-CH" altLang="fr-FR" sz="4000" b="1" dirty="0" smtClean="0">
                <a:ea typeface="ＭＳ Ｐゴシック" panose="020B0600070205080204" pitchFamily="34" charset="-128"/>
              </a:rPr>
              <a:t>La cartographie de la couche métier</a:t>
            </a:r>
          </a:p>
        </p:txBody>
      </p:sp>
      <p:sp>
        <p:nvSpPr>
          <p:cNvPr id="3" name="Espace réservé du contenu 2"/>
          <p:cNvSpPr>
            <a:spLocks noGrp="1"/>
          </p:cNvSpPr>
          <p:nvPr>
            <p:ph idx="1"/>
          </p:nvPr>
        </p:nvSpPr>
        <p:spPr/>
        <p:txBody>
          <a:bodyPr>
            <a:normAutofit/>
          </a:bodyPr>
          <a:lstStyle/>
          <a:p>
            <a:pPr>
              <a:defRPr/>
            </a:pPr>
            <a:r>
              <a:rPr lang="fr-CH" dirty="0">
                <a:solidFill>
                  <a:schemeClr val="bg1">
                    <a:lumMod val="75000"/>
                  </a:schemeClr>
                </a:solidFill>
              </a:rPr>
              <a:t>Organigramme d'acteur</a:t>
            </a:r>
          </a:p>
          <a:p>
            <a:pPr>
              <a:defRPr/>
            </a:pPr>
            <a:r>
              <a:rPr lang="fr-CH" dirty="0">
                <a:solidFill>
                  <a:schemeClr val="bg1">
                    <a:lumMod val="75000"/>
                  </a:schemeClr>
                </a:solidFill>
              </a:rPr>
              <a:t>Modéliser les processus métiers selon la norme BPMN </a:t>
            </a:r>
          </a:p>
          <a:p>
            <a:pPr lvl="1">
              <a:defRPr/>
            </a:pPr>
            <a:r>
              <a:rPr lang="fr-CH" dirty="0">
                <a:solidFill>
                  <a:schemeClr val="bg1">
                    <a:lumMod val="75000"/>
                  </a:schemeClr>
                </a:solidFill>
              </a:rPr>
              <a:t>Processus métiers </a:t>
            </a:r>
          </a:p>
          <a:p>
            <a:pPr lvl="1">
              <a:defRPr/>
            </a:pPr>
            <a:r>
              <a:rPr lang="fr-CH" dirty="0">
                <a:solidFill>
                  <a:schemeClr val="bg1">
                    <a:lumMod val="75000"/>
                  </a:schemeClr>
                </a:solidFill>
              </a:rPr>
              <a:t>Introduction à BPMN</a:t>
            </a:r>
          </a:p>
          <a:p>
            <a:pPr lvl="1">
              <a:defRPr/>
            </a:pPr>
            <a:r>
              <a:rPr lang="fr-CH" dirty="0" smtClean="0">
                <a:solidFill>
                  <a:schemeClr val="bg1">
                    <a:lumMod val="75000"/>
                  </a:schemeClr>
                </a:solidFill>
              </a:rPr>
              <a:t>Diagramme </a:t>
            </a:r>
            <a:r>
              <a:rPr lang="fr-CH" dirty="0">
                <a:solidFill>
                  <a:schemeClr val="bg1">
                    <a:lumMod val="75000"/>
                  </a:schemeClr>
                </a:solidFill>
              </a:rPr>
              <a:t>de processus </a:t>
            </a:r>
            <a:r>
              <a:rPr lang="fr-CH" dirty="0" smtClean="0">
                <a:solidFill>
                  <a:schemeClr val="bg1">
                    <a:lumMod val="75000"/>
                  </a:schemeClr>
                </a:solidFill>
              </a:rPr>
              <a:t>métier</a:t>
            </a:r>
          </a:p>
          <a:p>
            <a:pPr lvl="1">
              <a:defRPr/>
            </a:pPr>
            <a:r>
              <a:rPr lang="fr-CH" dirty="0">
                <a:solidFill>
                  <a:schemeClr val="bg1">
                    <a:lumMod val="75000"/>
                  </a:schemeClr>
                </a:solidFill>
              </a:rPr>
              <a:t>Les principaux concepts de BPMN  </a:t>
            </a:r>
          </a:p>
          <a:p>
            <a:pPr lvl="1">
              <a:defRPr/>
            </a:pPr>
            <a:r>
              <a:rPr lang="fr-CH" dirty="0"/>
              <a:t>Diagramme de processus organisationnel</a:t>
            </a:r>
          </a:p>
          <a:p>
            <a:pPr lvl="1">
              <a:defRPr/>
            </a:pPr>
            <a:r>
              <a:rPr lang="fr-CH" dirty="0">
                <a:solidFill>
                  <a:schemeClr val="bg1">
                    <a:lumMod val="75000"/>
                  </a:schemeClr>
                </a:solidFill>
              </a:rPr>
              <a:t>Diagramme de processus fonctionnel</a:t>
            </a:r>
          </a:p>
          <a:p>
            <a:pPr lvl="1">
              <a:defRPr/>
            </a:pPr>
            <a:r>
              <a:rPr lang="fr-CH" dirty="0">
                <a:solidFill>
                  <a:schemeClr val="bg1">
                    <a:lumMod val="75000"/>
                  </a:schemeClr>
                </a:solidFill>
              </a:rPr>
              <a:t>Diagramme de processus applicatif</a:t>
            </a:r>
          </a:p>
        </p:txBody>
      </p:sp>
      <p:sp>
        <p:nvSpPr>
          <p:cNvPr id="32772"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2DF1F537-2D6B-4D7D-9BCB-D91CDD73C8C1}" type="slidenum">
              <a:rPr lang="fr-FR" altLang="en-US" sz="1400"/>
              <a:pPr>
                <a:spcBef>
                  <a:spcPct val="0"/>
                </a:spcBef>
                <a:buFontTx/>
                <a:buNone/>
              </a:pPr>
              <a:t>40</a:t>
            </a:fld>
            <a:endParaRPr lang="fr-FR" altLang="en-US" sz="1400"/>
          </a:p>
        </p:txBody>
      </p:sp>
    </p:spTree>
    <p:extLst>
      <p:ext uri="{BB962C8B-B14F-4D97-AF65-F5344CB8AC3E}">
        <p14:creationId xmlns:p14="http://schemas.microsoft.com/office/powerpoint/2010/main" val="192135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re 1"/>
          <p:cNvSpPr>
            <a:spLocks noGrp="1"/>
          </p:cNvSpPr>
          <p:nvPr>
            <p:ph type="title"/>
          </p:nvPr>
        </p:nvSpPr>
        <p:spPr>
          <a:xfrm>
            <a:off x="896112" y="420755"/>
            <a:ext cx="9369552" cy="863600"/>
          </a:xfrm>
        </p:spPr>
        <p:txBody>
          <a:bodyPr>
            <a:noAutofit/>
          </a:bodyPr>
          <a:lstStyle/>
          <a:p>
            <a:r>
              <a:rPr lang="fr-CH" altLang="fr-FR" sz="4000" dirty="0">
                <a:ea typeface="ＭＳ Ｐゴシック" panose="020B0600070205080204" pitchFamily="34" charset="-128"/>
              </a:rPr>
              <a:t>Les différents types de processus </a:t>
            </a:r>
          </a:p>
        </p:txBody>
      </p:sp>
      <p:sp>
        <p:nvSpPr>
          <p:cNvPr id="53251" name="Espace réservé du numéro de diapositive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BC3C9928-EA35-4822-B5F5-05AAA5463A3A}" type="slidenum">
              <a:rPr lang="fr-FR" altLang="en-US" sz="1400"/>
              <a:pPr>
                <a:spcBef>
                  <a:spcPct val="0"/>
                </a:spcBef>
                <a:buFontTx/>
                <a:buNone/>
              </a:pPr>
              <a:t>41</a:t>
            </a:fld>
            <a:endParaRPr lang="fr-FR" altLang="en-US" sz="1400"/>
          </a:p>
        </p:txBody>
      </p:sp>
      <p:pic>
        <p:nvPicPr>
          <p:cNvPr id="5325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3351" y="1844676"/>
            <a:ext cx="1749425" cy="798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325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2314" y="3808413"/>
            <a:ext cx="1368425" cy="989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325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4314" y="3808413"/>
            <a:ext cx="1558925" cy="989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325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16951" y="3808413"/>
            <a:ext cx="1558925" cy="989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Connecteur droit avec flèche 4"/>
          <p:cNvCxnSpPr>
            <a:stCxn id="53252" idx="2"/>
            <a:endCxn id="53254" idx="0"/>
          </p:cNvCxnSpPr>
          <p:nvPr/>
        </p:nvCxnSpPr>
        <p:spPr>
          <a:xfrm flipH="1">
            <a:off x="6073775" y="2643189"/>
            <a:ext cx="14288" cy="1165225"/>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Connecteur en angle 10"/>
          <p:cNvCxnSpPr>
            <a:stCxn id="53252" idx="1"/>
            <a:endCxn id="53253" idx="0"/>
          </p:cNvCxnSpPr>
          <p:nvPr/>
        </p:nvCxnSpPr>
        <p:spPr>
          <a:xfrm rot="10800000" flipV="1">
            <a:off x="2676526" y="2244725"/>
            <a:ext cx="2536825" cy="1563688"/>
          </a:xfrm>
          <a:prstGeom prst="bentConnector2">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Connecteur en angle 15"/>
          <p:cNvCxnSpPr>
            <a:stCxn id="53252" idx="3"/>
            <a:endCxn id="53255" idx="0"/>
          </p:cNvCxnSpPr>
          <p:nvPr/>
        </p:nvCxnSpPr>
        <p:spPr>
          <a:xfrm>
            <a:off x="6962775" y="2244725"/>
            <a:ext cx="2433638" cy="1563688"/>
          </a:xfrm>
          <a:prstGeom prst="bentConnector2">
            <a:avLst/>
          </a:prstGeom>
          <a:ln w="28575">
            <a:solidFill>
              <a:srgbClr val="008000"/>
            </a:solidFill>
            <a:tailEnd type="arrow"/>
          </a:ln>
        </p:spPr>
        <p:style>
          <a:lnRef idx="1">
            <a:schemeClr val="accent1"/>
          </a:lnRef>
          <a:fillRef idx="0">
            <a:schemeClr val="accent1"/>
          </a:fillRef>
          <a:effectRef idx="0">
            <a:schemeClr val="accent1"/>
          </a:effectRef>
          <a:fontRef idx="minor">
            <a:schemeClr val="tx1"/>
          </a:fontRef>
        </p:style>
      </p:cxnSp>
      <p:sp>
        <p:nvSpPr>
          <p:cNvPr id="53259" name="ZoneTexte 17"/>
          <p:cNvSpPr txBox="1">
            <a:spLocks noChangeArrowheads="1"/>
          </p:cNvSpPr>
          <p:nvPr/>
        </p:nvSpPr>
        <p:spPr bwMode="auto">
          <a:xfrm>
            <a:off x="2676525" y="1874839"/>
            <a:ext cx="21717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CH" altLang="fr-FR" sz="1800"/>
              <a:t>Est implémenté par</a:t>
            </a:r>
          </a:p>
        </p:txBody>
      </p:sp>
      <p:sp>
        <p:nvSpPr>
          <p:cNvPr id="53260" name="ZoneTexte 22"/>
          <p:cNvSpPr txBox="1">
            <a:spLocks noChangeArrowheads="1"/>
          </p:cNvSpPr>
          <p:nvPr/>
        </p:nvSpPr>
        <p:spPr bwMode="auto">
          <a:xfrm>
            <a:off x="7235825" y="1874839"/>
            <a:ext cx="2108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CH" altLang="fr-FR" sz="1800"/>
              <a:t>Est automatisé par</a:t>
            </a:r>
          </a:p>
        </p:txBody>
      </p:sp>
      <p:sp>
        <p:nvSpPr>
          <p:cNvPr id="53261" name="ZoneTexte 23"/>
          <p:cNvSpPr txBox="1">
            <a:spLocks noChangeArrowheads="1"/>
          </p:cNvSpPr>
          <p:nvPr/>
        </p:nvSpPr>
        <p:spPr bwMode="auto">
          <a:xfrm>
            <a:off x="4687889" y="2906713"/>
            <a:ext cx="15192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CH" altLang="fr-FR" sz="1800"/>
              <a:t>Fonctionne ainsi</a:t>
            </a:r>
          </a:p>
        </p:txBody>
      </p:sp>
      <p:cxnSp>
        <p:nvCxnSpPr>
          <p:cNvPr id="20" name="Connecteur droit avec flèche 19"/>
          <p:cNvCxnSpPr>
            <a:stCxn id="53254" idx="1"/>
            <a:endCxn id="53253" idx="3"/>
          </p:cNvCxnSpPr>
          <p:nvPr/>
        </p:nvCxnSpPr>
        <p:spPr>
          <a:xfrm flipH="1">
            <a:off x="3360739" y="4302125"/>
            <a:ext cx="1933575" cy="0"/>
          </a:xfrm>
          <a:prstGeom prst="straightConnector1">
            <a:avLst/>
          </a:prstGeom>
          <a:ln w="28575">
            <a:solidFill>
              <a:srgbClr val="C00000"/>
            </a:solidFill>
            <a:tailEnd type="arrow"/>
          </a:ln>
        </p:spPr>
        <p:style>
          <a:lnRef idx="1">
            <a:schemeClr val="dk1"/>
          </a:lnRef>
          <a:fillRef idx="0">
            <a:schemeClr val="dk1"/>
          </a:fillRef>
          <a:effectRef idx="0">
            <a:schemeClr val="dk1"/>
          </a:effectRef>
          <a:fontRef idx="minor">
            <a:schemeClr val="tx1"/>
          </a:fontRef>
        </p:style>
      </p:cxnSp>
      <p:sp>
        <p:nvSpPr>
          <p:cNvPr id="53263" name="ZoneTexte 26"/>
          <p:cNvSpPr txBox="1">
            <a:spLocks noChangeArrowheads="1"/>
          </p:cNvSpPr>
          <p:nvPr/>
        </p:nvSpPr>
        <p:spPr bwMode="auto">
          <a:xfrm>
            <a:off x="3287713" y="3924300"/>
            <a:ext cx="20891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CH" altLang="fr-FR" sz="1600"/>
              <a:t>Est contextualisé par</a:t>
            </a:r>
          </a:p>
        </p:txBody>
      </p:sp>
      <p:sp>
        <p:nvSpPr>
          <p:cNvPr id="53264" name="ZoneTexte 29"/>
          <p:cNvSpPr txBox="1">
            <a:spLocks noChangeArrowheads="1"/>
          </p:cNvSpPr>
          <p:nvPr/>
        </p:nvSpPr>
        <p:spPr bwMode="auto">
          <a:xfrm>
            <a:off x="8472489" y="5084763"/>
            <a:ext cx="20161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CH" altLang="fr-FR" sz="1800" i="1"/>
              <a:t>Workflow exécutable par  un moteur de processus</a:t>
            </a:r>
          </a:p>
        </p:txBody>
      </p:sp>
      <p:sp>
        <p:nvSpPr>
          <p:cNvPr id="53265" name="ZoneTexte 30"/>
          <p:cNvSpPr txBox="1">
            <a:spLocks noChangeArrowheads="1"/>
          </p:cNvSpPr>
          <p:nvPr/>
        </p:nvSpPr>
        <p:spPr bwMode="auto">
          <a:xfrm>
            <a:off x="4943475" y="5084763"/>
            <a:ext cx="23050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CH" altLang="fr-FR" sz="1800" i="1"/>
              <a:t>Modèles de référence indépendants de l'organisation</a:t>
            </a:r>
          </a:p>
        </p:txBody>
      </p:sp>
      <p:grpSp>
        <p:nvGrpSpPr>
          <p:cNvPr id="2" name="Groupe 1"/>
          <p:cNvGrpSpPr>
            <a:grpSpLocks/>
          </p:cNvGrpSpPr>
          <p:nvPr/>
        </p:nvGrpSpPr>
        <p:grpSpPr bwMode="auto">
          <a:xfrm>
            <a:off x="3360739" y="1844675"/>
            <a:ext cx="7056437" cy="4440238"/>
            <a:chOff x="1836738" y="1844675"/>
            <a:chExt cx="7056437" cy="4440238"/>
          </a:xfrm>
        </p:grpSpPr>
        <p:sp>
          <p:nvSpPr>
            <p:cNvPr id="22" name="Rectangle 21"/>
            <p:cNvSpPr/>
            <p:nvPr/>
          </p:nvSpPr>
          <p:spPr>
            <a:xfrm>
              <a:off x="1836738" y="2708275"/>
              <a:ext cx="7056437" cy="3576638"/>
            </a:xfrm>
            <a:prstGeom prst="rect">
              <a:avLst/>
            </a:prstGeom>
            <a:solidFill>
              <a:srgbClr val="F8F8F8">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CH"/>
            </a:p>
          </p:txBody>
        </p:sp>
        <p:sp>
          <p:nvSpPr>
            <p:cNvPr id="33" name="Rectangle 32"/>
            <p:cNvSpPr/>
            <p:nvPr/>
          </p:nvSpPr>
          <p:spPr>
            <a:xfrm>
              <a:off x="5438775" y="1844675"/>
              <a:ext cx="3454400" cy="863600"/>
            </a:xfrm>
            <a:prstGeom prst="rect">
              <a:avLst/>
            </a:prstGeom>
            <a:solidFill>
              <a:srgbClr val="F8F8F8">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CH"/>
            </a:p>
          </p:txBody>
        </p:sp>
      </p:grpSp>
      <p:sp>
        <p:nvSpPr>
          <p:cNvPr id="53266" name="ZoneTexte 28"/>
          <p:cNvSpPr txBox="1">
            <a:spLocks noChangeArrowheads="1"/>
          </p:cNvSpPr>
          <p:nvPr/>
        </p:nvSpPr>
        <p:spPr bwMode="auto">
          <a:xfrm>
            <a:off x="1660526" y="5084763"/>
            <a:ext cx="23034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CH" altLang="fr-FR" sz="1800" i="1" dirty="0"/>
              <a:t>Description du travail au quotidien </a:t>
            </a:r>
          </a:p>
        </p:txBody>
      </p:sp>
    </p:spTree>
    <p:extLst>
      <p:ext uri="{BB962C8B-B14F-4D97-AF65-F5344CB8AC3E}">
        <p14:creationId xmlns:p14="http://schemas.microsoft.com/office/powerpoint/2010/main" val="40435292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re 1"/>
          <p:cNvSpPr>
            <a:spLocks noGrp="1"/>
          </p:cNvSpPr>
          <p:nvPr>
            <p:ph type="title"/>
          </p:nvPr>
        </p:nvSpPr>
        <p:spPr>
          <a:xfrm>
            <a:off x="1981200" y="1115129"/>
            <a:ext cx="8229600" cy="720725"/>
          </a:xfrm>
        </p:spPr>
        <p:txBody>
          <a:bodyPr>
            <a:normAutofit/>
          </a:bodyPr>
          <a:lstStyle/>
          <a:p>
            <a:r>
              <a:rPr lang="fr-CH" altLang="fr-FR" sz="3600" dirty="0">
                <a:solidFill>
                  <a:srgbClr val="FF0000"/>
                </a:solidFill>
                <a:ea typeface="ＭＳ Ｐゴシック" panose="020B0600070205080204" pitchFamily="34" charset="-128"/>
              </a:rPr>
              <a:t>Processus organisationnel </a:t>
            </a:r>
          </a:p>
        </p:txBody>
      </p:sp>
      <p:sp>
        <p:nvSpPr>
          <p:cNvPr id="54275" name="Espace réservé du contenu 2"/>
          <p:cNvSpPr>
            <a:spLocks noGrp="1"/>
          </p:cNvSpPr>
          <p:nvPr>
            <p:ph idx="1"/>
          </p:nvPr>
        </p:nvSpPr>
        <p:spPr>
          <a:xfrm>
            <a:off x="868680" y="2011681"/>
            <a:ext cx="9342120" cy="4078224"/>
          </a:xfrm>
        </p:spPr>
        <p:txBody>
          <a:bodyPr/>
          <a:lstStyle/>
          <a:p>
            <a:pPr marL="0" indent="0">
              <a:buNone/>
            </a:pPr>
            <a:r>
              <a:rPr lang="fr-CH" altLang="fr-FR" dirty="0">
                <a:ea typeface="ＭＳ Ｐゴシック" panose="020B0600070205080204" pitchFamily="34" charset="-128"/>
              </a:rPr>
              <a:t>Un </a:t>
            </a:r>
            <a:r>
              <a:rPr lang="fr-CH" altLang="fr-FR" dirty="0">
                <a:solidFill>
                  <a:srgbClr val="FF0000"/>
                </a:solidFill>
                <a:ea typeface="ＭＳ Ｐゴシック" panose="020B0600070205080204" pitchFamily="34" charset="-128"/>
              </a:rPr>
              <a:t>processus organisationnel </a:t>
            </a:r>
            <a:r>
              <a:rPr lang="fr-CH" altLang="fr-FR" dirty="0">
                <a:ea typeface="ＭＳ Ｐゴシック" panose="020B0600070205080204" pitchFamily="34" charset="-128"/>
              </a:rPr>
              <a:t>est un ensemble d'activités (opérations) </a:t>
            </a:r>
            <a:r>
              <a:rPr lang="fr-CH" altLang="fr-FR" b="1" dirty="0">
                <a:ea typeface="ＭＳ Ｐゴシック" panose="020B0600070205080204" pitchFamily="34" charset="-128"/>
              </a:rPr>
              <a:t>réalisées par des acteurs </a:t>
            </a:r>
            <a:r>
              <a:rPr lang="fr-CH" altLang="fr-FR" dirty="0">
                <a:ea typeface="ＭＳ Ｐゴシック" panose="020B0600070205080204" pitchFamily="34" charset="-128"/>
              </a:rPr>
              <a:t>de l'entreprise en vue de produire un résultat.</a:t>
            </a:r>
          </a:p>
          <a:p>
            <a:pPr marL="0" indent="0">
              <a:buNone/>
            </a:pPr>
            <a:r>
              <a:rPr lang="fr-CH" altLang="fr-FR" dirty="0">
                <a:ea typeface="ＭＳ Ｐゴシック" panose="020B0600070205080204" pitchFamily="34" charset="-128"/>
              </a:rPr>
              <a:t>Un processus organisationnel est décrit par une </a:t>
            </a:r>
            <a:r>
              <a:rPr lang="fr-FR" altLang="en-US" dirty="0">
                <a:ea typeface="ＭＳ Ｐゴシック" panose="020B0600070205080204" pitchFamily="34" charset="-128"/>
              </a:rPr>
              <a:t>succession d'opérations déclenchée par la réception d'un événement et produit au moins un résultat.</a:t>
            </a:r>
          </a:p>
          <a:p>
            <a:pPr marL="0" indent="0">
              <a:buNone/>
            </a:pPr>
            <a:r>
              <a:rPr lang="fr-FR" altLang="en-US" dirty="0">
                <a:ea typeface="ＭＳ Ｐゴシック" panose="020B0600070205080204" pitchFamily="34" charset="-128"/>
              </a:rPr>
              <a:t>Un processus organisationnel décrit la marche à suivre pour mettre en œuvre tout ou partie d'un processus.</a:t>
            </a:r>
          </a:p>
          <a:p>
            <a:pPr marL="0" indent="0">
              <a:buNone/>
            </a:pPr>
            <a:endParaRPr lang="fr-FR" altLang="en-US" dirty="0">
              <a:ea typeface="ＭＳ Ｐゴシック" panose="020B0600070205080204" pitchFamily="34" charset="-128"/>
            </a:endParaRPr>
          </a:p>
          <a:p>
            <a:pPr marL="0" indent="0">
              <a:buNone/>
            </a:pPr>
            <a:endParaRPr lang="fr-CH" altLang="fr-FR" dirty="0">
              <a:ea typeface="ＭＳ Ｐゴシック" panose="020B0600070205080204" pitchFamily="34" charset="-128"/>
            </a:endParaRPr>
          </a:p>
        </p:txBody>
      </p:sp>
      <p:sp>
        <p:nvSpPr>
          <p:cNvPr id="54276"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D002BB85-37F6-4D6B-9AD3-5893708E47D8}" type="slidenum">
              <a:rPr lang="fr-FR" altLang="en-US" sz="1400"/>
              <a:pPr>
                <a:spcBef>
                  <a:spcPct val="0"/>
                </a:spcBef>
                <a:buFontTx/>
                <a:buNone/>
              </a:pPr>
              <a:t>42</a:t>
            </a:fld>
            <a:endParaRPr lang="fr-FR" altLang="en-US" sz="1400"/>
          </a:p>
        </p:txBody>
      </p:sp>
      <p:sp>
        <p:nvSpPr>
          <p:cNvPr id="54277" name="Text Box 6"/>
          <p:cNvSpPr txBox="1">
            <a:spLocks noChangeArrowheads="1"/>
          </p:cNvSpPr>
          <p:nvPr/>
        </p:nvSpPr>
        <p:spPr bwMode="auto">
          <a:xfrm>
            <a:off x="142559" y="97792"/>
            <a:ext cx="3462337"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en-US" sz="2800" b="1" dirty="0"/>
              <a:t>Couche métier</a:t>
            </a:r>
          </a:p>
          <a:p>
            <a:pPr eaLnBrk="1" hangingPunct="1">
              <a:spcBef>
                <a:spcPct val="0"/>
              </a:spcBef>
              <a:buFontTx/>
              <a:buNone/>
            </a:pPr>
            <a:r>
              <a:rPr lang="fr-FR" altLang="en-US" sz="2000" b="1" dirty="0"/>
              <a:t>Processus organisationnel</a:t>
            </a:r>
          </a:p>
        </p:txBody>
      </p:sp>
    </p:spTree>
    <p:extLst>
      <p:ext uri="{BB962C8B-B14F-4D97-AF65-F5344CB8AC3E}">
        <p14:creationId xmlns:p14="http://schemas.microsoft.com/office/powerpoint/2010/main" val="302940144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77651805-10D3-49F2-A033-B12B65D6CD6A}" type="slidenum">
              <a:rPr lang="fr-FR" altLang="en-US" sz="1400"/>
              <a:pPr>
                <a:spcBef>
                  <a:spcPct val="0"/>
                </a:spcBef>
                <a:buFontTx/>
                <a:buNone/>
              </a:pPr>
              <a:t>43</a:t>
            </a:fld>
            <a:endParaRPr lang="fr-FR" altLang="en-US" sz="1400"/>
          </a:p>
        </p:txBody>
      </p:sp>
      <p:sp>
        <p:nvSpPr>
          <p:cNvPr id="55299" name="Text Box 2"/>
          <p:cNvSpPr txBox="1">
            <a:spLocks noChangeArrowheads="1"/>
          </p:cNvSpPr>
          <p:nvPr/>
        </p:nvSpPr>
        <p:spPr bwMode="auto">
          <a:xfrm>
            <a:off x="713232" y="1773239"/>
            <a:ext cx="9630919" cy="415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en-US" sz="2400" dirty="0"/>
              <a:t>Un </a:t>
            </a:r>
            <a:r>
              <a:rPr lang="fr-FR" altLang="en-US" sz="2400" dirty="0">
                <a:solidFill>
                  <a:srgbClr val="FF0000"/>
                </a:solidFill>
              </a:rPr>
              <a:t>processus</a:t>
            </a:r>
            <a:r>
              <a:rPr lang="fr-FR" altLang="en-US" sz="2400" dirty="0"/>
              <a:t> </a:t>
            </a:r>
            <a:r>
              <a:rPr lang="fr-FR" altLang="en-US" sz="2400" dirty="0">
                <a:solidFill>
                  <a:srgbClr val="FF0000"/>
                </a:solidFill>
              </a:rPr>
              <a:t>métier</a:t>
            </a:r>
            <a:r>
              <a:rPr lang="fr-FR" altLang="en-US" sz="2400" dirty="0"/>
              <a:t> permet la description de ce que fait l'entreprise. Il décrit le </a:t>
            </a:r>
            <a:r>
              <a:rPr lang="fr-FR" altLang="en-US" sz="2400" b="1" dirty="0"/>
              <a:t>Quoi ?</a:t>
            </a:r>
          </a:p>
          <a:p>
            <a:pPr eaLnBrk="1" hangingPunct="1">
              <a:spcBef>
                <a:spcPct val="0"/>
              </a:spcBef>
              <a:buFontTx/>
              <a:buNone/>
            </a:pPr>
            <a:endParaRPr lang="fr-FR" altLang="en-US" sz="2400" dirty="0"/>
          </a:p>
          <a:p>
            <a:pPr eaLnBrk="1" hangingPunct="1">
              <a:spcBef>
                <a:spcPct val="0"/>
              </a:spcBef>
              <a:buFontTx/>
              <a:buNone/>
            </a:pPr>
            <a:r>
              <a:rPr lang="fr-FR" altLang="en-US" sz="2400" dirty="0"/>
              <a:t>Un </a:t>
            </a:r>
            <a:r>
              <a:rPr lang="fr-FR" altLang="en-US" sz="2400" dirty="0">
                <a:solidFill>
                  <a:srgbClr val="FF0000"/>
                </a:solidFill>
              </a:rPr>
              <a:t>processus organisationnel </a:t>
            </a:r>
            <a:r>
              <a:rPr lang="fr-FR" altLang="en-US" sz="2400" dirty="0"/>
              <a:t>décrit comment l'entreprise est organisée pour effectuer les opérations nécessaires à son fonctionnement. </a:t>
            </a:r>
          </a:p>
          <a:p>
            <a:pPr eaLnBrk="1" hangingPunct="1">
              <a:spcBef>
                <a:spcPct val="0"/>
              </a:spcBef>
              <a:buFontTx/>
              <a:buNone/>
            </a:pPr>
            <a:r>
              <a:rPr lang="fr-FR" altLang="en-US" sz="2400" dirty="0"/>
              <a:t>Il décrit le </a:t>
            </a:r>
            <a:r>
              <a:rPr lang="fr-FR" altLang="en-US" sz="2400" b="1" dirty="0"/>
              <a:t>Qui fait quoi, Quand, Comment et Où?</a:t>
            </a:r>
          </a:p>
          <a:p>
            <a:pPr eaLnBrk="1" hangingPunct="1">
              <a:spcBef>
                <a:spcPct val="0"/>
              </a:spcBef>
              <a:buFontTx/>
              <a:buNone/>
            </a:pPr>
            <a:endParaRPr lang="fr-FR" altLang="en-US" sz="2400" b="1" dirty="0"/>
          </a:p>
          <a:p>
            <a:pPr eaLnBrk="1" hangingPunct="1">
              <a:spcBef>
                <a:spcPct val="0"/>
              </a:spcBef>
              <a:buFontTx/>
              <a:buNone/>
            </a:pPr>
            <a:r>
              <a:rPr lang="fr-FR" altLang="en-US" sz="2400" dirty="0"/>
              <a:t>Donc, un processus métier peut être mis en œuvre par </a:t>
            </a:r>
            <a:r>
              <a:rPr lang="fr-FR" altLang="en-US" sz="2400" b="1" dirty="0"/>
              <a:t>plusieurs</a:t>
            </a:r>
            <a:r>
              <a:rPr lang="fr-FR" altLang="en-US" sz="2400" dirty="0"/>
              <a:t> processus organisationnels.</a:t>
            </a:r>
          </a:p>
          <a:p>
            <a:pPr eaLnBrk="1" hangingPunct="1">
              <a:spcBef>
                <a:spcPct val="0"/>
              </a:spcBef>
              <a:buFontTx/>
              <a:buNone/>
            </a:pPr>
            <a:endParaRPr lang="fr-FR" altLang="en-US" sz="2400" dirty="0"/>
          </a:p>
        </p:txBody>
      </p:sp>
      <p:sp>
        <p:nvSpPr>
          <p:cNvPr id="55301" name="Titre 1"/>
          <p:cNvSpPr>
            <a:spLocks noGrp="1"/>
          </p:cNvSpPr>
          <p:nvPr>
            <p:ph type="title"/>
          </p:nvPr>
        </p:nvSpPr>
        <p:spPr>
          <a:xfrm>
            <a:off x="1981200" y="1052514"/>
            <a:ext cx="8229600" cy="720725"/>
          </a:xfrm>
        </p:spPr>
        <p:txBody>
          <a:bodyPr/>
          <a:lstStyle/>
          <a:p>
            <a:r>
              <a:rPr lang="fr-CH" altLang="fr-FR" sz="2800" dirty="0">
                <a:solidFill>
                  <a:srgbClr val="FF0000"/>
                </a:solidFill>
                <a:ea typeface="ＭＳ Ｐゴシック" panose="020B0600070205080204" pitchFamily="34" charset="-128"/>
              </a:rPr>
              <a:t>Processus métier # processus organisationnel </a:t>
            </a:r>
          </a:p>
        </p:txBody>
      </p:sp>
      <p:sp>
        <p:nvSpPr>
          <p:cNvPr id="6" name="Text Box 6"/>
          <p:cNvSpPr txBox="1">
            <a:spLocks noChangeArrowheads="1"/>
          </p:cNvSpPr>
          <p:nvPr/>
        </p:nvSpPr>
        <p:spPr bwMode="auto">
          <a:xfrm>
            <a:off x="142559" y="97792"/>
            <a:ext cx="3462337"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en-US" sz="2800" b="1" dirty="0"/>
              <a:t>Couche métier</a:t>
            </a:r>
          </a:p>
          <a:p>
            <a:pPr eaLnBrk="1" hangingPunct="1">
              <a:spcBef>
                <a:spcPct val="0"/>
              </a:spcBef>
              <a:buFontTx/>
              <a:buNone/>
            </a:pPr>
            <a:r>
              <a:rPr lang="fr-FR" altLang="en-US" sz="2000" b="1" dirty="0"/>
              <a:t>Processus organisationnel</a:t>
            </a:r>
          </a:p>
        </p:txBody>
      </p:sp>
    </p:spTree>
    <p:extLst>
      <p:ext uri="{BB962C8B-B14F-4D97-AF65-F5344CB8AC3E}">
        <p14:creationId xmlns:p14="http://schemas.microsoft.com/office/powerpoint/2010/main" val="196865060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Espace réservé du numéro de diapositive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7923EBD3-233A-4D92-8D31-A5140F54172C}" type="slidenum">
              <a:rPr lang="fr-FR" altLang="en-US" sz="1400"/>
              <a:pPr>
                <a:spcBef>
                  <a:spcPct val="0"/>
                </a:spcBef>
                <a:buFontTx/>
                <a:buNone/>
              </a:pPr>
              <a:t>44</a:t>
            </a:fld>
            <a:endParaRPr lang="fr-FR" altLang="en-US" sz="1400"/>
          </a:p>
        </p:txBody>
      </p:sp>
      <p:pic>
        <p:nvPicPr>
          <p:cNvPr id="56323"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68097" y="2635782"/>
            <a:ext cx="4572000"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4" name="Imag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91402" y="1927561"/>
            <a:ext cx="4584700" cy="349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5" name="ZoneTexte 3"/>
          <p:cNvSpPr txBox="1">
            <a:spLocks noChangeArrowheads="1"/>
          </p:cNvSpPr>
          <p:nvPr/>
        </p:nvSpPr>
        <p:spPr bwMode="auto">
          <a:xfrm>
            <a:off x="929361" y="1297559"/>
            <a:ext cx="103332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CH" altLang="fr-FR" sz="2400" dirty="0"/>
              <a:t>Ici, 1 processus métier est mis en œuvre par 3 processus organisationnels</a:t>
            </a:r>
          </a:p>
        </p:txBody>
      </p:sp>
      <p:sp>
        <p:nvSpPr>
          <p:cNvPr id="56327" name="ZoneTexte 6"/>
          <p:cNvSpPr txBox="1">
            <a:spLocks noChangeArrowheads="1"/>
          </p:cNvSpPr>
          <p:nvPr/>
        </p:nvSpPr>
        <p:spPr bwMode="auto">
          <a:xfrm>
            <a:off x="5218114" y="789877"/>
            <a:ext cx="20217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CH" altLang="fr-FR" sz="2800" b="1" dirty="0"/>
              <a:t>Illustration</a:t>
            </a:r>
          </a:p>
        </p:txBody>
      </p:sp>
      <p:sp>
        <p:nvSpPr>
          <p:cNvPr id="8" name="Text Box 6"/>
          <p:cNvSpPr txBox="1">
            <a:spLocks noChangeArrowheads="1"/>
          </p:cNvSpPr>
          <p:nvPr/>
        </p:nvSpPr>
        <p:spPr bwMode="auto">
          <a:xfrm>
            <a:off x="142559" y="97792"/>
            <a:ext cx="3462337"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en-US" sz="2800" b="1" dirty="0"/>
              <a:t>Couche métier</a:t>
            </a:r>
          </a:p>
          <a:p>
            <a:pPr eaLnBrk="1" hangingPunct="1">
              <a:spcBef>
                <a:spcPct val="0"/>
              </a:spcBef>
              <a:buFontTx/>
              <a:buNone/>
            </a:pPr>
            <a:r>
              <a:rPr lang="fr-FR" altLang="en-US" sz="2000" b="1" dirty="0"/>
              <a:t>Processus organisationnel</a:t>
            </a:r>
          </a:p>
        </p:txBody>
      </p:sp>
    </p:spTree>
    <p:extLst>
      <p:ext uri="{BB962C8B-B14F-4D97-AF65-F5344CB8AC3E}">
        <p14:creationId xmlns:p14="http://schemas.microsoft.com/office/powerpoint/2010/main" val="7835817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re 1"/>
          <p:cNvSpPr>
            <a:spLocks noGrp="1"/>
          </p:cNvSpPr>
          <p:nvPr>
            <p:ph type="title"/>
          </p:nvPr>
        </p:nvSpPr>
        <p:spPr>
          <a:xfrm>
            <a:off x="356617" y="515212"/>
            <a:ext cx="10076244" cy="792162"/>
          </a:xfrm>
        </p:spPr>
        <p:txBody>
          <a:bodyPr>
            <a:noAutofit/>
          </a:bodyPr>
          <a:lstStyle/>
          <a:p>
            <a:r>
              <a:rPr lang="fr-CH" altLang="fr-FR" sz="3600" dirty="0">
                <a:ea typeface="ＭＳ Ｐゴシック" panose="020B0600070205080204" pitchFamily="34" charset="-128"/>
              </a:rPr>
              <a:t>Diagramme de processus organisationnel </a:t>
            </a:r>
          </a:p>
        </p:txBody>
      </p:sp>
      <p:sp>
        <p:nvSpPr>
          <p:cNvPr id="3" name="Espace réservé du contenu 2"/>
          <p:cNvSpPr>
            <a:spLocks noGrp="1"/>
          </p:cNvSpPr>
          <p:nvPr>
            <p:ph idx="1"/>
          </p:nvPr>
        </p:nvSpPr>
        <p:spPr>
          <a:xfrm>
            <a:off x="786384" y="1773239"/>
            <a:ext cx="9424416" cy="4352925"/>
          </a:xfrm>
        </p:spPr>
        <p:txBody>
          <a:bodyPr/>
          <a:lstStyle/>
          <a:p>
            <a:pPr marL="0" indent="0">
              <a:buNone/>
              <a:defRPr/>
            </a:pPr>
            <a:r>
              <a:rPr lang="fr-CH" dirty="0" smtClean="0"/>
              <a:t>Ce diagramme décrit </a:t>
            </a:r>
            <a:r>
              <a:rPr lang="fr-CH" dirty="0"/>
              <a:t>un processus organisationnel.</a:t>
            </a:r>
          </a:p>
          <a:p>
            <a:pPr marL="0" indent="0">
              <a:buNone/>
              <a:defRPr/>
            </a:pPr>
            <a:r>
              <a:rPr lang="fr-CH" dirty="0"/>
              <a:t>Il présente : </a:t>
            </a:r>
          </a:p>
          <a:p>
            <a:pPr>
              <a:defRPr/>
            </a:pPr>
            <a:r>
              <a:rPr lang="fr-CH" dirty="0"/>
              <a:t>l'enchainement des opérations réalisées,</a:t>
            </a:r>
          </a:p>
          <a:p>
            <a:pPr>
              <a:defRPr/>
            </a:pPr>
            <a:r>
              <a:rPr lang="fr-CH" dirty="0"/>
              <a:t>les événements qui se produisent </a:t>
            </a:r>
          </a:p>
          <a:p>
            <a:pPr>
              <a:defRPr/>
            </a:pPr>
            <a:r>
              <a:rPr lang="fr-CH" dirty="0"/>
              <a:t>les conditions d'enchainement </a:t>
            </a:r>
          </a:p>
          <a:p>
            <a:pPr>
              <a:defRPr/>
            </a:pPr>
            <a:r>
              <a:rPr lang="fr-CH" dirty="0"/>
              <a:t>les participants qui exécutent ces opérations et de les assigner aux acteurs de l'organisation</a:t>
            </a:r>
          </a:p>
        </p:txBody>
      </p:sp>
      <p:sp>
        <p:nvSpPr>
          <p:cNvPr id="57348"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53CCB711-AAF3-40AE-B8E2-DCDAD7AADC1D}" type="slidenum">
              <a:rPr lang="fr-FR" altLang="en-US" sz="1400"/>
              <a:pPr>
                <a:spcBef>
                  <a:spcPct val="0"/>
                </a:spcBef>
                <a:buFontTx/>
                <a:buNone/>
              </a:pPr>
              <a:t>45</a:t>
            </a:fld>
            <a:endParaRPr lang="fr-FR" altLang="en-US" sz="1400"/>
          </a:p>
        </p:txBody>
      </p:sp>
    </p:spTree>
    <p:extLst>
      <p:ext uri="{BB962C8B-B14F-4D97-AF65-F5344CB8AC3E}">
        <p14:creationId xmlns:p14="http://schemas.microsoft.com/office/powerpoint/2010/main" val="149072363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re 1"/>
          <p:cNvSpPr>
            <a:spLocks noGrp="1"/>
          </p:cNvSpPr>
          <p:nvPr>
            <p:ph type="title"/>
          </p:nvPr>
        </p:nvSpPr>
        <p:spPr>
          <a:xfrm>
            <a:off x="0" y="517525"/>
            <a:ext cx="10048875" cy="792163"/>
          </a:xfrm>
          <a:solidFill>
            <a:srgbClr val="FFFF00"/>
          </a:solidFill>
        </p:spPr>
        <p:txBody>
          <a:bodyPr/>
          <a:lstStyle/>
          <a:p>
            <a:pPr algn="ctr"/>
            <a:r>
              <a:rPr lang="fr-CH" altLang="fr-FR" sz="3600" dirty="0">
                <a:ea typeface="ＭＳ Ｐゴシック" panose="020B0600070205080204" pitchFamily="34" charset="-128"/>
              </a:rPr>
              <a:t>Les activités dans la norme BPMN</a:t>
            </a:r>
          </a:p>
        </p:txBody>
      </p:sp>
      <p:sp>
        <p:nvSpPr>
          <p:cNvPr id="58371" name="Espace réservé du contenu 2"/>
          <p:cNvSpPr>
            <a:spLocks noGrp="1"/>
          </p:cNvSpPr>
          <p:nvPr>
            <p:ph idx="1"/>
          </p:nvPr>
        </p:nvSpPr>
        <p:spPr>
          <a:xfrm>
            <a:off x="1096566" y="1773238"/>
            <a:ext cx="8952309" cy="792162"/>
          </a:xfrm>
        </p:spPr>
        <p:txBody>
          <a:bodyPr/>
          <a:lstStyle/>
          <a:p>
            <a:pPr marL="0" indent="0">
              <a:buNone/>
            </a:pPr>
            <a:r>
              <a:rPr lang="fr-CH" altLang="fr-FR" sz="2000" dirty="0">
                <a:ea typeface="ＭＳ Ｐゴシック" panose="020B0600070205080204" pitchFamily="34" charset="-128"/>
              </a:rPr>
              <a:t>Dans la norme BPMN, une </a:t>
            </a:r>
            <a:r>
              <a:rPr lang="fr-CH" altLang="fr-FR" sz="2000" b="1" dirty="0">
                <a:ea typeface="ＭＳ Ｐゴシック" panose="020B0600070205080204" pitchFamily="34" charset="-128"/>
              </a:rPr>
              <a:t>activité</a:t>
            </a:r>
            <a:r>
              <a:rPr lang="fr-CH" altLang="fr-FR" sz="2000" dirty="0">
                <a:ea typeface="ＭＳ Ｐゴシック" panose="020B0600070205080204" pitchFamily="34" charset="-128"/>
              </a:rPr>
              <a:t> est une action, une unité de travail réalisée au cours d'un processus avec un début et une fin. </a:t>
            </a:r>
          </a:p>
        </p:txBody>
      </p:sp>
      <p:sp>
        <p:nvSpPr>
          <p:cNvPr id="58372"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9C79C631-75E9-47F6-A540-9E890DA7FEDD}" type="slidenum">
              <a:rPr lang="fr-FR" altLang="en-US" sz="1400"/>
              <a:pPr>
                <a:spcBef>
                  <a:spcPct val="0"/>
                </a:spcBef>
                <a:buFontTx/>
                <a:buNone/>
              </a:pPr>
              <a:t>46</a:t>
            </a:fld>
            <a:endParaRPr lang="fr-FR" altLang="en-US" sz="1400"/>
          </a:p>
        </p:txBody>
      </p:sp>
      <p:sp>
        <p:nvSpPr>
          <p:cNvPr id="58373" name="Espace réservé du contenu 2"/>
          <p:cNvSpPr txBox="1">
            <a:spLocks/>
          </p:cNvSpPr>
          <p:nvPr/>
        </p:nvSpPr>
        <p:spPr bwMode="auto">
          <a:xfrm>
            <a:off x="1096566" y="2636838"/>
            <a:ext cx="8778954" cy="396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buFontTx/>
              <a:buNone/>
            </a:pPr>
            <a:r>
              <a:rPr lang="fr-CH" altLang="fr-FR" sz="2000" dirty="0"/>
              <a:t>2 cas : </a:t>
            </a:r>
          </a:p>
          <a:p>
            <a:pPr>
              <a:buFontTx/>
              <a:buAutoNum type="arabicPeriod"/>
            </a:pPr>
            <a:r>
              <a:rPr lang="fr-CH" altLang="fr-FR" sz="2000" dirty="0"/>
              <a:t>Soit cette activité est </a:t>
            </a:r>
            <a:r>
              <a:rPr lang="fr-CH" altLang="fr-FR" sz="2000" b="1" dirty="0"/>
              <a:t>décomposable</a:t>
            </a:r>
            <a:r>
              <a:rPr lang="fr-CH" altLang="fr-FR" sz="2000" dirty="0"/>
              <a:t>, BPMN parle de </a:t>
            </a:r>
            <a:r>
              <a:rPr lang="fr-CH" altLang="fr-FR" sz="2000" b="1" dirty="0"/>
              <a:t>sous-processus</a:t>
            </a:r>
            <a:r>
              <a:rPr lang="fr-CH" altLang="fr-FR" sz="2000" dirty="0"/>
              <a:t> </a:t>
            </a:r>
          </a:p>
          <a:p>
            <a:pPr>
              <a:buFontTx/>
              <a:buNone/>
            </a:pPr>
            <a:r>
              <a:rPr lang="fr-CH" altLang="fr-FR" sz="2000" dirty="0"/>
              <a:t>et donc peut être décrit par un diagramme de processus</a:t>
            </a:r>
          </a:p>
          <a:p>
            <a:pPr>
              <a:buFontTx/>
              <a:buNone/>
            </a:pPr>
            <a:r>
              <a:rPr lang="fr-CH" altLang="fr-FR" sz="2000" dirty="0"/>
              <a:t> </a:t>
            </a:r>
          </a:p>
          <a:p>
            <a:pPr>
              <a:buFontTx/>
              <a:buAutoNum type="arabicPeriod" startAt="2"/>
            </a:pPr>
            <a:r>
              <a:rPr lang="fr-CH" altLang="fr-FR" sz="2000" dirty="0"/>
              <a:t>Soit cette activité est </a:t>
            </a:r>
            <a:r>
              <a:rPr lang="fr-CH" altLang="fr-FR" sz="2000" b="1" dirty="0"/>
              <a:t>élémentaire</a:t>
            </a:r>
            <a:r>
              <a:rPr lang="fr-CH" altLang="fr-FR" sz="2000" dirty="0"/>
              <a:t> ou atomique et donc non décomposable et BPMN parle de </a:t>
            </a:r>
            <a:r>
              <a:rPr lang="fr-CH" altLang="fr-FR" sz="2000" b="1" dirty="0"/>
              <a:t>tâche</a:t>
            </a:r>
            <a:r>
              <a:rPr lang="fr-CH" altLang="fr-FR" sz="2000" dirty="0"/>
              <a:t> </a:t>
            </a:r>
          </a:p>
          <a:p>
            <a:pPr>
              <a:buFontTx/>
              <a:buNone/>
            </a:pPr>
            <a:r>
              <a:rPr lang="fr-CH" altLang="fr-FR" sz="2000" dirty="0"/>
              <a:t>Et donc</a:t>
            </a:r>
            <a:r>
              <a:rPr lang="fr-CH" altLang="fr-FR" sz="2000" b="1" dirty="0"/>
              <a:t> ne peut pas </a:t>
            </a:r>
            <a:r>
              <a:rPr lang="fr-CH" altLang="fr-FR" sz="2000" dirty="0"/>
              <a:t>être décrit par un diagramme</a:t>
            </a:r>
          </a:p>
          <a:p>
            <a:endParaRPr lang="fr-CH" altLang="fr-FR" sz="2000" dirty="0"/>
          </a:p>
          <a:p>
            <a:pPr>
              <a:buFontTx/>
              <a:buNone/>
            </a:pPr>
            <a:r>
              <a:rPr lang="fr-CH" altLang="fr-FR" sz="2000" dirty="0"/>
              <a:t>Convention de nommage : Processus, sous-processus et tâche commencent par un verbe à l'infinitif </a:t>
            </a:r>
          </a:p>
          <a:p>
            <a:pPr>
              <a:buFontTx/>
              <a:buNone/>
            </a:pPr>
            <a:endParaRPr lang="fr-CH" altLang="fr-FR" sz="2000" dirty="0"/>
          </a:p>
          <a:p>
            <a:endParaRPr lang="fr-CH" altLang="fr-FR" sz="2000" dirty="0"/>
          </a:p>
        </p:txBody>
      </p:sp>
      <p:pic>
        <p:nvPicPr>
          <p:cNvPr id="58374" name="Imag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832975" y="3028950"/>
            <a:ext cx="149225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5" name="Imag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858375" y="4170172"/>
            <a:ext cx="146685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226283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Espace réservé du numéro de diapositive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185CB594-B5FE-4502-AA35-1777D7B78183}" type="slidenum">
              <a:rPr lang="fr-FR" altLang="en-US" sz="1400"/>
              <a:pPr>
                <a:spcBef>
                  <a:spcPct val="0"/>
                </a:spcBef>
                <a:buFontTx/>
                <a:buNone/>
              </a:pPr>
              <a:t>47</a:t>
            </a:fld>
            <a:endParaRPr lang="fr-FR" altLang="en-US" sz="1400"/>
          </a:p>
        </p:txBody>
      </p:sp>
      <p:sp>
        <p:nvSpPr>
          <p:cNvPr id="60419" name="Titre 1"/>
          <p:cNvSpPr>
            <a:spLocks noGrp="1"/>
          </p:cNvSpPr>
          <p:nvPr>
            <p:ph type="title"/>
          </p:nvPr>
        </p:nvSpPr>
        <p:spPr>
          <a:xfrm>
            <a:off x="1" y="490856"/>
            <a:ext cx="10003536" cy="792163"/>
          </a:xfrm>
          <a:solidFill>
            <a:srgbClr val="FFFF00"/>
          </a:solidFill>
        </p:spPr>
        <p:txBody>
          <a:bodyPr/>
          <a:lstStyle/>
          <a:p>
            <a:pPr algn="ctr"/>
            <a:r>
              <a:rPr lang="fr-CH" altLang="fr-FR" sz="3600">
                <a:ea typeface="ＭＳ Ｐゴシック" panose="020B0600070205080204" pitchFamily="34" charset="-128"/>
              </a:rPr>
              <a:t>Les marqueurs d'activités</a:t>
            </a:r>
          </a:p>
        </p:txBody>
      </p:sp>
      <p:pic>
        <p:nvPicPr>
          <p:cNvPr id="60420" name="Imag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0753" y="1601656"/>
            <a:ext cx="3965576" cy="503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695474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Espace réservé du numéro de diapositive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37A1FF86-75A2-469F-87FF-30180E71AFC8}" type="slidenum">
              <a:rPr lang="fr-FR" altLang="en-US" sz="1400"/>
              <a:pPr>
                <a:spcBef>
                  <a:spcPct val="0"/>
                </a:spcBef>
                <a:buFontTx/>
                <a:buNone/>
              </a:pPr>
              <a:t>48</a:t>
            </a:fld>
            <a:endParaRPr lang="fr-FR" altLang="en-US" sz="1400"/>
          </a:p>
        </p:txBody>
      </p:sp>
      <p:sp>
        <p:nvSpPr>
          <p:cNvPr id="61443" name="Titre 1"/>
          <p:cNvSpPr>
            <a:spLocks noGrp="1"/>
          </p:cNvSpPr>
          <p:nvPr>
            <p:ph type="title"/>
          </p:nvPr>
        </p:nvSpPr>
        <p:spPr>
          <a:xfrm>
            <a:off x="0" y="501190"/>
            <a:ext cx="10042526" cy="792163"/>
          </a:xfrm>
          <a:solidFill>
            <a:srgbClr val="FFFF00"/>
          </a:solidFill>
        </p:spPr>
        <p:txBody>
          <a:bodyPr/>
          <a:lstStyle/>
          <a:p>
            <a:pPr algn="ctr"/>
            <a:r>
              <a:rPr lang="fr-CH" altLang="fr-FR" sz="3600" dirty="0">
                <a:ea typeface="ＭＳ Ｐゴシック" panose="020B0600070205080204" pitchFamily="34" charset="-128"/>
              </a:rPr>
              <a:t>Les marqueurs de tâches </a:t>
            </a:r>
          </a:p>
        </p:txBody>
      </p:sp>
      <p:pic>
        <p:nvPicPr>
          <p:cNvPr id="61444"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31951" y="1557338"/>
            <a:ext cx="2879725" cy="473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1445" name="Groupe 12"/>
          <p:cNvGrpSpPr>
            <a:grpSpLocks/>
          </p:cNvGrpSpPr>
          <p:nvPr/>
        </p:nvGrpSpPr>
        <p:grpSpPr bwMode="auto">
          <a:xfrm>
            <a:off x="5100639" y="1844676"/>
            <a:ext cx="4941887" cy="949325"/>
            <a:chOff x="3635896" y="2204864"/>
            <a:chExt cx="4942022" cy="948440"/>
          </a:xfrm>
        </p:grpSpPr>
        <p:pic>
          <p:nvPicPr>
            <p:cNvPr id="61454" name="Imag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35896" y="2204864"/>
              <a:ext cx="1162110" cy="876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55" name="ZoneTexte 5"/>
            <p:cNvSpPr txBox="1">
              <a:spLocks noChangeArrowheads="1"/>
            </p:cNvSpPr>
            <p:nvPr/>
          </p:nvSpPr>
          <p:spPr bwMode="auto">
            <a:xfrm>
              <a:off x="4798006" y="2223819"/>
              <a:ext cx="3779912" cy="929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tabLst>
                  <a:tab pos="6191250" algn="l"/>
                </a:tabLst>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tabLst>
                  <a:tab pos="619125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tabLst>
                  <a:tab pos="619125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tabLst>
                  <a:tab pos="6191250" algn="l"/>
                </a:tabLst>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tabLst>
                  <a:tab pos="6191250" algn="l"/>
                </a:tabLst>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tabLst>
                  <a:tab pos="6191250" algn="l"/>
                </a:tabLst>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tabLst>
                  <a:tab pos="6191250" algn="l"/>
                </a:tabLst>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tabLst>
                  <a:tab pos="6191250" algn="l"/>
                </a:tabLst>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tabLst>
                  <a:tab pos="6191250" algn="l"/>
                </a:tabLst>
                <a:defRPr sz="2000">
                  <a:solidFill>
                    <a:schemeClr val="tx1"/>
                  </a:solidFill>
                  <a:latin typeface="Arial" panose="020B0604020202020204" pitchFamily="34" charset="0"/>
                  <a:ea typeface="ＭＳ Ｐゴシック" panose="020B0600070205080204" pitchFamily="34" charset="-128"/>
                </a:defRPr>
              </a:lvl9pPr>
            </a:lstStyle>
            <a:p>
              <a:pPr>
                <a:lnSpc>
                  <a:spcPct val="80000"/>
                </a:lnSpc>
                <a:spcBef>
                  <a:spcPct val="0"/>
                </a:spcBef>
                <a:buFontTx/>
                <a:buNone/>
              </a:pPr>
              <a:r>
                <a:rPr lang="fr-CH" altLang="fr-FR" sz="1600" b="1" dirty="0"/>
                <a:t>Usager</a:t>
              </a:r>
              <a:r>
                <a:rPr lang="fr-CH" altLang="fr-FR" sz="1600" dirty="0"/>
                <a:t> : action réalisée par un humain en interaction avec une application informatique</a:t>
              </a:r>
            </a:p>
            <a:p>
              <a:pPr>
                <a:spcBef>
                  <a:spcPct val="0"/>
                </a:spcBef>
                <a:buFontTx/>
                <a:buNone/>
              </a:pPr>
              <a:endParaRPr lang="fr-CH" altLang="fr-FR" sz="1600" dirty="0"/>
            </a:p>
          </p:txBody>
        </p:sp>
      </p:grpSp>
      <p:grpSp>
        <p:nvGrpSpPr>
          <p:cNvPr id="61446" name="Groupe 13"/>
          <p:cNvGrpSpPr>
            <a:grpSpLocks/>
          </p:cNvGrpSpPr>
          <p:nvPr/>
        </p:nvGrpSpPr>
        <p:grpSpPr bwMode="auto">
          <a:xfrm>
            <a:off x="5100639" y="2781300"/>
            <a:ext cx="5253037" cy="1022350"/>
            <a:chOff x="3646406" y="3586573"/>
            <a:chExt cx="5252529" cy="1022403"/>
          </a:xfrm>
        </p:grpSpPr>
        <p:sp>
          <p:nvSpPr>
            <p:cNvPr id="61452" name="Rectangle 7"/>
            <p:cNvSpPr>
              <a:spLocks noChangeArrowheads="1"/>
            </p:cNvSpPr>
            <p:nvPr/>
          </p:nvSpPr>
          <p:spPr bwMode="auto">
            <a:xfrm>
              <a:off x="4798006" y="3728735"/>
              <a:ext cx="4100929" cy="880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nSpc>
                  <a:spcPct val="80000"/>
                </a:lnSpc>
                <a:spcBef>
                  <a:spcPct val="0"/>
                </a:spcBef>
                <a:buFontTx/>
                <a:buNone/>
              </a:pPr>
              <a:r>
                <a:rPr lang="fr-CH" altLang="fr-FR" sz="1600" b="1"/>
                <a:t>Service</a:t>
              </a:r>
              <a:r>
                <a:rPr lang="fr-CH" altLang="fr-FR" sz="1600"/>
                <a:t>  : action automatisée sans intervention humaine, on ne connait pas le contenu de l'application mais on connait les résultats produits</a:t>
              </a:r>
            </a:p>
          </p:txBody>
        </p:sp>
        <p:pic>
          <p:nvPicPr>
            <p:cNvPr id="61453" name="Imag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46406" y="3586573"/>
              <a:ext cx="1168460" cy="1022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1447" name="Groupe 14"/>
          <p:cNvGrpSpPr>
            <a:grpSpLocks/>
          </p:cNvGrpSpPr>
          <p:nvPr/>
        </p:nvGrpSpPr>
        <p:grpSpPr bwMode="auto">
          <a:xfrm>
            <a:off x="5032376" y="3860800"/>
            <a:ext cx="5311775" cy="933450"/>
            <a:chOff x="3576552" y="5042245"/>
            <a:chExt cx="5312401" cy="933498"/>
          </a:xfrm>
        </p:grpSpPr>
        <p:pic>
          <p:nvPicPr>
            <p:cNvPr id="61450" name="Image 10"/>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576552" y="5042245"/>
              <a:ext cx="1238314" cy="933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51" name="Rectangle 11"/>
            <p:cNvSpPr>
              <a:spLocks noChangeArrowheads="1"/>
            </p:cNvSpPr>
            <p:nvPr/>
          </p:nvSpPr>
          <p:spPr bwMode="auto">
            <a:xfrm>
              <a:off x="4788024" y="5157192"/>
              <a:ext cx="4100929" cy="48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nSpc>
                  <a:spcPct val="80000"/>
                </a:lnSpc>
                <a:spcBef>
                  <a:spcPct val="0"/>
                </a:spcBef>
                <a:buFontTx/>
                <a:buNone/>
              </a:pPr>
              <a:r>
                <a:rPr lang="fr-CH" altLang="fr-FR" sz="1600" b="1"/>
                <a:t>Manuel</a:t>
              </a:r>
              <a:r>
                <a:rPr lang="fr-CH" altLang="fr-FR" sz="1600"/>
                <a:t> : action manuelle effectuée par un humain </a:t>
              </a:r>
            </a:p>
          </p:txBody>
        </p:sp>
      </p:grpSp>
      <p:pic>
        <p:nvPicPr>
          <p:cNvPr id="61448" name="Image 15"/>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110163" y="4852988"/>
            <a:ext cx="11303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9" name="Rectangle 16"/>
          <p:cNvSpPr>
            <a:spLocks noChangeArrowheads="1"/>
          </p:cNvSpPr>
          <p:nvPr/>
        </p:nvSpPr>
        <p:spPr bwMode="auto">
          <a:xfrm>
            <a:off x="6240463" y="5013326"/>
            <a:ext cx="4100512"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nSpc>
                <a:spcPct val="80000"/>
              </a:lnSpc>
              <a:spcBef>
                <a:spcPct val="0"/>
              </a:spcBef>
              <a:buFontTx/>
              <a:buNone/>
            </a:pPr>
            <a:r>
              <a:rPr lang="fr-CH" altLang="fr-FR" sz="1600" b="1"/>
              <a:t>Règles métier</a:t>
            </a:r>
            <a:r>
              <a:rPr lang="fr-CH" altLang="fr-FR" sz="1600"/>
              <a:t> : ce type de tâche est utilisé uniquement pour appliquer des règles métiers (de calcul par ex.)  </a:t>
            </a:r>
          </a:p>
        </p:txBody>
      </p:sp>
    </p:spTree>
    <p:extLst>
      <p:ext uri="{BB962C8B-B14F-4D97-AF65-F5344CB8AC3E}">
        <p14:creationId xmlns:p14="http://schemas.microsoft.com/office/powerpoint/2010/main" val="293147499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re 1"/>
          <p:cNvSpPr>
            <a:spLocks noGrp="1"/>
          </p:cNvSpPr>
          <p:nvPr>
            <p:ph type="title"/>
          </p:nvPr>
        </p:nvSpPr>
        <p:spPr>
          <a:xfrm>
            <a:off x="0" y="462028"/>
            <a:ext cx="9950450" cy="792163"/>
          </a:xfrm>
          <a:solidFill>
            <a:srgbClr val="FFFF00"/>
          </a:solidFill>
        </p:spPr>
        <p:txBody>
          <a:bodyPr/>
          <a:lstStyle/>
          <a:p>
            <a:pPr algn="ctr"/>
            <a:r>
              <a:rPr lang="fr-CH" altLang="fr-FR" sz="3600" dirty="0">
                <a:ea typeface="ＭＳ Ｐゴシック" panose="020B0600070205080204" pitchFamily="34" charset="-128"/>
              </a:rPr>
              <a:t>Piscine et couloir</a:t>
            </a:r>
          </a:p>
        </p:txBody>
      </p:sp>
      <p:sp>
        <p:nvSpPr>
          <p:cNvPr id="67587" name="Espace réservé du contenu 2"/>
          <p:cNvSpPr>
            <a:spLocks noGrp="1"/>
          </p:cNvSpPr>
          <p:nvPr>
            <p:ph idx="1"/>
          </p:nvPr>
        </p:nvSpPr>
        <p:spPr>
          <a:xfrm>
            <a:off x="1981200" y="1700213"/>
            <a:ext cx="4978400" cy="5021262"/>
          </a:xfrm>
        </p:spPr>
        <p:txBody>
          <a:bodyPr/>
          <a:lstStyle/>
          <a:p>
            <a:pPr>
              <a:defRPr/>
            </a:pPr>
            <a:r>
              <a:rPr lang="fr-CH" altLang="fr-FR" sz="2000" b="1" dirty="0">
                <a:ea typeface="ＭＳ Ｐゴシック" panose="020B0600070205080204" pitchFamily="34" charset="-128"/>
              </a:rPr>
              <a:t>Piscine</a:t>
            </a:r>
            <a:r>
              <a:rPr lang="fr-CH" altLang="fr-FR" sz="2000" dirty="0">
                <a:ea typeface="ＭＳ Ｐゴシック" panose="020B0600070205080204" pitchFamily="34" charset="-128"/>
              </a:rPr>
              <a:t> indique le responsable du déroulement des activités (acteur interne). Il assume le contrôle du processus et attribue les tâches (</a:t>
            </a:r>
            <a:r>
              <a:rPr lang="fr-CH" sz="2000" dirty="0"/>
              <a:t>chef d'orchestre) c'est pourquoi ce type de processus est appelé «orchestration».</a:t>
            </a:r>
          </a:p>
          <a:p>
            <a:pPr marL="0" indent="0">
              <a:buNone/>
              <a:defRPr/>
            </a:pPr>
            <a:endParaRPr lang="fr-CH" altLang="fr-FR" sz="1000" dirty="0">
              <a:ea typeface="ＭＳ Ｐゴシック" panose="020B0600070205080204" pitchFamily="34" charset="-128"/>
            </a:endParaRPr>
          </a:p>
          <a:p>
            <a:pPr>
              <a:defRPr/>
            </a:pPr>
            <a:r>
              <a:rPr lang="fr-CH" altLang="fr-FR" sz="2000" b="1" dirty="0">
                <a:ea typeface="ＭＳ Ｐゴシック" panose="020B0600070205080204" pitchFamily="34" charset="-128"/>
              </a:rPr>
              <a:t>Couloir</a:t>
            </a:r>
            <a:r>
              <a:rPr lang="fr-CH" altLang="fr-FR" sz="2000" dirty="0">
                <a:ea typeface="ＭＳ Ｐゴシック" panose="020B0600070205080204" pitchFamily="34" charset="-128"/>
              </a:rPr>
              <a:t> indique qui réalise les activités. Subdivision optionnelle de la piscine. Un acteur interne aussi</a:t>
            </a:r>
          </a:p>
          <a:p>
            <a:pPr>
              <a:defRPr/>
            </a:pPr>
            <a:endParaRPr lang="fr-CH" altLang="fr-FR" sz="1000" b="1" dirty="0">
              <a:ea typeface="ＭＳ Ｐゴシック" panose="020B0600070205080204" pitchFamily="34" charset="-128"/>
            </a:endParaRPr>
          </a:p>
          <a:p>
            <a:pPr>
              <a:defRPr/>
            </a:pPr>
            <a:r>
              <a:rPr lang="fr-CH" altLang="fr-FR" sz="2000" b="1" dirty="0">
                <a:ea typeface="ＭＳ Ｐゴシック" panose="020B0600070205080204" pitchFamily="34" charset="-128"/>
              </a:rPr>
              <a:t>Piscine collapsée </a:t>
            </a:r>
            <a:r>
              <a:rPr lang="fr-CH" altLang="fr-FR" sz="2000" dirty="0">
                <a:ea typeface="ＭＳ Ｐゴシック" panose="020B0600070205080204" pitchFamily="34" charset="-128"/>
              </a:rPr>
              <a:t>permet de modéliser un participant externe (acteur ou processus) qui échange des flux avec le processus décrit mais dont on ne connait pas la séquence d'activités.   </a:t>
            </a:r>
          </a:p>
        </p:txBody>
      </p:sp>
      <p:sp>
        <p:nvSpPr>
          <p:cNvPr id="62468"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D4CD9AE5-1FB0-4162-BF8D-862A9434AC1C}" type="slidenum">
              <a:rPr lang="fr-FR" altLang="en-US" sz="1400"/>
              <a:pPr>
                <a:spcBef>
                  <a:spcPct val="0"/>
                </a:spcBef>
                <a:buFontTx/>
                <a:buNone/>
              </a:pPr>
              <a:t>49</a:t>
            </a:fld>
            <a:endParaRPr lang="fr-FR" altLang="en-US" sz="1400"/>
          </a:p>
        </p:txBody>
      </p:sp>
      <p:pic>
        <p:nvPicPr>
          <p:cNvPr id="62469" name="Imag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69113" y="1989138"/>
            <a:ext cx="3835400"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0" name="Imag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959600" y="5422900"/>
            <a:ext cx="299085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08077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596766"/>
            <a:ext cx="8912551" cy="1093922"/>
          </a:xfrm>
        </p:spPr>
        <p:txBody>
          <a:bodyPr>
            <a:normAutofit/>
          </a:bodyPr>
          <a:lstStyle/>
          <a:p>
            <a:r>
              <a:rPr lang="fr-FR" altLang="en-US" sz="4000" dirty="0" smtClean="0">
                <a:ea typeface="ＭＳ Ｐゴシック" panose="020B0600070205080204" pitchFamily="34" charset="-128"/>
              </a:rPr>
              <a:t>1. Le concept d'ACTEUR</a:t>
            </a:r>
            <a:endParaRPr lang="fr-CH" sz="4000" dirty="0"/>
          </a:p>
        </p:txBody>
      </p:sp>
      <p:sp>
        <p:nvSpPr>
          <p:cNvPr id="3" name="Espace réservé du contenu 2"/>
          <p:cNvSpPr>
            <a:spLocks noGrp="1"/>
          </p:cNvSpPr>
          <p:nvPr>
            <p:ph idx="1"/>
          </p:nvPr>
        </p:nvSpPr>
        <p:spPr/>
        <p:txBody>
          <a:bodyPr>
            <a:normAutofit/>
          </a:bodyPr>
          <a:lstStyle/>
          <a:p>
            <a:pPr>
              <a:spcBef>
                <a:spcPct val="0"/>
              </a:spcBef>
              <a:buNone/>
            </a:pPr>
            <a:r>
              <a:rPr lang="fr-FR" altLang="en-US" sz="2400" dirty="0"/>
              <a:t>Un </a:t>
            </a:r>
            <a:r>
              <a:rPr lang="fr-FR" altLang="en-US" sz="2400" b="1" dirty="0">
                <a:solidFill>
                  <a:srgbClr val="FF0000"/>
                </a:solidFill>
              </a:rPr>
              <a:t>acteur</a:t>
            </a:r>
            <a:r>
              <a:rPr lang="fr-FR" altLang="en-US" sz="2400" dirty="0"/>
              <a:t> représente une personne, un groupe de personnes ou une unité organisationnelle qui intervient dans les processus de l'entreprise. </a:t>
            </a:r>
          </a:p>
          <a:p>
            <a:pPr>
              <a:spcBef>
                <a:spcPct val="0"/>
              </a:spcBef>
              <a:buNone/>
            </a:pPr>
            <a:endParaRPr lang="fr-FR" altLang="en-US" sz="2400" dirty="0"/>
          </a:p>
          <a:p>
            <a:pPr>
              <a:spcBef>
                <a:spcPct val="0"/>
              </a:spcBef>
              <a:buNone/>
            </a:pPr>
            <a:r>
              <a:rPr lang="fr-FR" altLang="en-US" sz="2400" dirty="0"/>
              <a:t>Un acteur peut être interne ou externe à l'entreprise :</a:t>
            </a:r>
          </a:p>
          <a:p>
            <a:pPr>
              <a:spcBef>
                <a:spcPct val="0"/>
              </a:spcBef>
              <a:buNone/>
            </a:pPr>
            <a:endParaRPr lang="fr-FR" altLang="en-US" sz="2400" dirty="0"/>
          </a:p>
          <a:p>
            <a:pPr>
              <a:spcBef>
                <a:spcPct val="0"/>
              </a:spcBef>
              <a:buFontTx/>
              <a:buChar char="-"/>
            </a:pPr>
            <a:r>
              <a:rPr lang="fr-FR" altLang="en-US" sz="2400" dirty="0"/>
              <a:t> Un </a:t>
            </a:r>
            <a:r>
              <a:rPr lang="fr-FR" altLang="en-US" sz="2400" dirty="0">
                <a:solidFill>
                  <a:srgbClr val="FF0000"/>
                </a:solidFill>
              </a:rPr>
              <a:t>acteur interne</a:t>
            </a:r>
            <a:r>
              <a:rPr lang="fr-FR" altLang="en-US" sz="2400" dirty="0"/>
              <a:t> représente un élément de l'organisation de l'entreprise tel qu'une direction, un service ou un poste de travail. Il est défini à un niveau plus ou moins fin en fonction de la précision à fournir sur l'organisation.</a:t>
            </a:r>
          </a:p>
          <a:p>
            <a:pPr>
              <a:spcBef>
                <a:spcPct val="0"/>
              </a:spcBef>
              <a:buFontTx/>
              <a:buChar char="-"/>
            </a:pPr>
            <a:r>
              <a:rPr lang="fr-FR" altLang="en-US" sz="2400" dirty="0"/>
              <a:t>- Un </a:t>
            </a:r>
            <a:r>
              <a:rPr lang="fr-FR" altLang="en-US" sz="2400" dirty="0">
                <a:solidFill>
                  <a:srgbClr val="FF0000"/>
                </a:solidFill>
              </a:rPr>
              <a:t>acteur externe</a:t>
            </a:r>
            <a:r>
              <a:rPr lang="fr-FR" altLang="en-US" sz="2400" dirty="0"/>
              <a:t> représente un organisme qui ne fait pas partie de l'entreprise mais qui échange des flux avec l'entreprise. Ex : client, fournisseur,…</a:t>
            </a:r>
          </a:p>
          <a:p>
            <a:endParaRPr lang="fr-CH" sz="2400" dirty="0"/>
          </a:p>
        </p:txBody>
      </p:sp>
      <p:sp>
        <p:nvSpPr>
          <p:cNvPr id="4" name="Espace réservé du numéro de diapositive 3"/>
          <p:cNvSpPr>
            <a:spLocks noGrp="1"/>
          </p:cNvSpPr>
          <p:nvPr>
            <p:ph type="sldNum" sz="quarter" idx="12"/>
          </p:nvPr>
        </p:nvSpPr>
        <p:spPr/>
        <p:txBody>
          <a:bodyPr/>
          <a:lstStyle/>
          <a:p>
            <a:fld id="{D43150CF-46F0-4FEE-9B38-FA518C85AC0E}" type="slidenum">
              <a:rPr lang="fr-CH" smtClean="0"/>
              <a:t>5</a:t>
            </a:fld>
            <a:endParaRPr lang="fr-CH"/>
          </a:p>
        </p:txBody>
      </p:sp>
      <p:sp>
        <p:nvSpPr>
          <p:cNvPr id="5" name="Espace réservé du pied de page 4"/>
          <p:cNvSpPr>
            <a:spLocks noGrp="1"/>
          </p:cNvSpPr>
          <p:nvPr>
            <p:ph type="ftr" sz="quarter" idx="11"/>
          </p:nvPr>
        </p:nvSpPr>
        <p:spPr/>
        <p:txBody>
          <a:bodyPr/>
          <a:lstStyle/>
          <a:p>
            <a:endParaRPr lang="fr-CH" dirty="0"/>
          </a:p>
        </p:txBody>
      </p:sp>
      <p:sp>
        <p:nvSpPr>
          <p:cNvPr id="6" name="Text Box 5"/>
          <p:cNvSpPr txBox="1">
            <a:spLocks noChangeArrowheads="1"/>
          </p:cNvSpPr>
          <p:nvPr/>
        </p:nvSpPr>
        <p:spPr bwMode="auto">
          <a:xfrm>
            <a:off x="284348" y="192891"/>
            <a:ext cx="268287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0"/>
              </a:spcBef>
              <a:buFontTx/>
              <a:buNone/>
            </a:pPr>
            <a:r>
              <a:rPr lang="fr-FR" altLang="en-US" sz="2800" b="1" dirty="0"/>
              <a:t>Couche métier</a:t>
            </a:r>
          </a:p>
        </p:txBody>
      </p:sp>
    </p:spTree>
    <p:extLst>
      <p:ext uri="{BB962C8B-B14F-4D97-AF65-F5344CB8AC3E}">
        <p14:creationId xmlns:p14="http://schemas.microsoft.com/office/powerpoint/2010/main" val="26302275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re 1"/>
          <p:cNvSpPr>
            <a:spLocks noGrp="1"/>
          </p:cNvSpPr>
          <p:nvPr>
            <p:ph type="title"/>
          </p:nvPr>
        </p:nvSpPr>
        <p:spPr>
          <a:xfrm>
            <a:off x="0" y="545847"/>
            <a:ext cx="10067544" cy="720725"/>
          </a:xfrm>
          <a:solidFill>
            <a:srgbClr val="FFFF00"/>
          </a:solidFill>
        </p:spPr>
        <p:txBody>
          <a:bodyPr/>
          <a:lstStyle/>
          <a:p>
            <a:pPr algn="ctr"/>
            <a:r>
              <a:rPr lang="fr-CH" altLang="fr-FR" sz="3200">
                <a:ea typeface="ＭＳ Ｐゴシック" panose="020B0600070205080204" pitchFamily="34" charset="-128"/>
              </a:rPr>
              <a:t>Flux de séquence </a:t>
            </a:r>
          </a:p>
        </p:txBody>
      </p:sp>
      <p:sp>
        <p:nvSpPr>
          <p:cNvPr id="64515"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64B01374-D629-443F-A3EA-3B9E5B7D01D1}" type="slidenum">
              <a:rPr lang="fr-FR" altLang="en-US" sz="1400"/>
              <a:pPr>
                <a:spcBef>
                  <a:spcPct val="0"/>
                </a:spcBef>
                <a:buFontTx/>
                <a:buNone/>
              </a:pPr>
              <a:t>50</a:t>
            </a:fld>
            <a:endParaRPr lang="fr-FR" altLang="en-US" sz="1400"/>
          </a:p>
        </p:txBody>
      </p:sp>
      <p:sp>
        <p:nvSpPr>
          <p:cNvPr id="5" name="Espace réservé du contenu 2"/>
          <p:cNvSpPr>
            <a:spLocks noGrp="1"/>
          </p:cNvSpPr>
          <p:nvPr>
            <p:ph idx="1"/>
          </p:nvPr>
        </p:nvSpPr>
        <p:spPr>
          <a:xfrm>
            <a:off x="832104" y="1600201"/>
            <a:ext cx="9378696" cy="4665531"/>
          </a:xfrm>
        </p:spPr>
        <p:txBody>
          <a:bodyPr>
            <a:noAutofit/>
          </a:bodyPr>
          <a:lstStyle/>
          <a:p>
            <a:pPr>
              <a:defRPr/>
            </a:pPr>
            <a:r>
              <a:rPr lang="fr-CH" sz="2400" dirty="0"/>
              <a:t>C'est un lien entre 2 activités d'un processus ou entre un événement et une activité dans un processus. Il indique un lien de séquence </a:t>
            </a:r>
          </a:p>
          <a:p>
            <a:pPr>
              <a:defRPr/>
            </a:pPr>
            <a:r>
              <a:rPr lang="fr-CH" sz="2400" dirty="0"/>
              <a:t>Deux activités successives doivent être reliées entre elles par un enchainement. </a:t>
            </a:r>
          </a:p>
          <a:p>
            <a:pPr>
              <a:defRPr/>
            </a:pPr>
            <a:r>
              <a:rPr lang="fr-CH" sz="2400" b="1" dirty="0">
                <a:solidFill>
                  <a:schemeClr val="accent1">
                    <a:lumMod val="75000"/>
                  </a:schemeClr>
                </a:solidFill>
              </a:rPr>
              <a:t>[RM04] Un flux de séquence ne doit pas sortir des frontières du processus (la piscine) , il est obligatoirement interne au processus.</a:t>
            </a:r>
          </a:p>
          <a:p>
            <a:pPr>
              <a:defRPr/>
            </a:pPr>
            <a:r>
              <a:rPr lang="fr-CH" sz="2400" dirty="0"/>
              <a:t>Les interactions avec l'extérieur du processus sont modélisées par des flux de message</a:t>
            </a:r>
          </a:p>
        </p:txBody>
      </p:sp>
      <p:cxnSp>
        <p:nvCxnSpPr>
          <p:cNvPr id="7" name="Connecteur droit avec flèche 6"/>
          <p:cNvCxnSpPr/>
          <p:nvPr/>
        </p:nvCxnSpPr>
        <p:spPr>
          <a:xfrm>
            <a:off x="8610600" y="887603"/>
            <a:ext cx="863600" cy="0"/>
          </a:xfrm>
          <a:prstGeom prst="straightConnector1">
            <a:avLst/>
          </a:prstGeom>
          <a:ln w="38100">
            <a:solidFill>
              <a:schemeClr val="tx1">
                <a:lumMod val="85000"/>
                <a:lumOff val="15000"/>
              </a:schemeClr>
            </a:solidFill>
            <a:tailEnd type="arrow"/>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92098046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re 1"/>
          <p:cNvSpPr>
            <a:spLocks noGrp="1"/>
          </p:cNvSpPr>
          <p:nvPr>
            <p:ph type="title"/>
          </p:nvPr>
        </p:nvSpPr>
        <p:spPr>
          <a:xfrm>
            <a:off x="0" y="527559"/>
            <a:ext cx="10210800" cy="720725"/>
          </a:xfrm>
          <a:solidFill>
            <a:srgbClr val="FFFF00"/>
          </a:solidFill>
        </p:spPr>
        <p:txBody>
          <a:bodyPr/>
          <a:lstStyle/>
          <a:p>
            <a:pPr algn="ctr"/>
            <a:r>
              <a:rPr lang="fr-CH" altLang="fr-FR" sz="3200">
                <a:ea typeface="ＭＳ Ｐゴシック" panose="020B0600070205080204" pitchFamily="34" charset="-128"/>
              </a:rPr>
              <a:t>Flux de message </a:t>
            </a:r>
          </a:p>
        </p:txBody>
      </p:sp>
      <p:sp>
        <p:nvSpPr>
          <p:cNvPr id="66563"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93E9B676-7766-4217-A219-EF7739BE1947}" type="slidenum">
              <a:rPr lang="fr-FR" altLang="en-US" sz="1400"/>
              <a:pPr>
                <a:spcBef>
                  <a:spcPct val="0"/>
                </a:spcBef>
                <a:buFontTx/>
                <a:buNone/>
              </a:pPr>
              <a:t>51</a:t>
            </a:fld>
            <a:endParaRPr lang="fr-FR" altLang="en-US" sz="1400"/>
          </a:p>
        </p:txBody>
      </p:sp>
      <p:sp>
        <p:nvSpPr>
          <p:cNvPr id="5" name="Espace réservé du contenu 2"/>
          <p:cNvSpPr>
            <a:spLocks noGrp="1"/>
          </p:cNvSpPr>
          <p:nvPr>
            <p:ph idx="1"/>
          </p:nvPr>
        </p:nvSpPr>
        <p:spPr>
          <a:xfrm>
            <a:off x="1060704" y="1600201"/>
            <a:ext cx="9150096" cy="4924425"/>
          </a:xfrm>
        </p:spPr>
        <p:txBody>
          <a:bodyPr>
            <a:noAutofit/>
          </a:bodyPr>
          <a:lstStyle/>
          <a:p>
            <a:pPr>
              <a:defRPr/>
            </a:pPr>
            <a:r>
              <a:rPr lang="fr-CH" sz="2400" dirty="0"/>
              <a:t>Le flux de message permet de modéliser la circulation d'information entre le processus et son environnement c’est-à-dire avec les participants externes au processus, ou avec d'autres processus </a:t>
            </a:r>
          </a:p>
          <a:p>
            <a:pPr marL="0" indent="0">
              <a:buNone/>
              <a:defRPr/>
            </a:pPr>
            <a:endParaRPr lang="fr-CH" sz="2400" b="1" dirty="0">
              <a:solidFill>
                <a:schemeClr val="accent6">
                  <a:lumMod val="60000"/>
                  <a:lumOff val="40000"/>
                </a:schemeClr>
              </a:solidFill>
            </a:endParaRPr>
          </a:p>
          <a:p>
            <a:pPr>
              <a:defRPr/>
            </a:pPr>
            <a:r>
              <a:rPr lang="fr-CH" sz="2400" b="1" dirty="0">
                <a:solidFill>
                  <a:schemeClr val="accent1">
                    <a:lumMod val="75000"/>
                  </a:schemeClr>
                </a:solidFill>
              </a:rPr>
              <a:t>[RM05] Un flux (de message) sort des frontières du processus (la piscine)</a:t>
            </a:r>
          </a:p>
          <a:p>
            <a:pPr marL="0" indent="0">
              <a:buNone/>
              <a:defRPr/>
            </a:pPr>
            <a:endParaRPr lang="fr-CH" sz="2400" dirty="0"/>
          </a:p>
          <a:p>
            <a:pPr>
              <a:defRPr/>
            </a:pPr>
            <a:r>
              <a:rPr lang="fr-CH" sz="2400" dirty="0"/>
              <a:t>Il est recommandé de décrire le </a:t>
            </a:r>
            <a:r>
              <a:rPr lang="fr-CH" sz="2400" b="1" dirty="0"/>
              <a:t>contenu</a:t>
            </a:r>
            <a:r>
              <a:rPr lang="fr-CH" sz="2400" dirty="0"/>
              <a:t> du flux c’est-à-dire les informations portées par le flux </a:t>
            </a:r>
            <a:r>
              <a:rPr lang="fr-CH" sz="2400" b="1" dirty="0"/>
              <a:t> </a:t>
            </a:r>
          </a:p>
        </p:txBody>
      </p:sp>
      <p:grpSp>
        <p:nvGrpSpPr>
          <p:cNvPr id="13" name="Groupe 5"/>
          <p:cNvGrpSpPr>
            <a:grpSpLocks/>
          </p:cNvGrpSpPr>
          <p:nvPr/>
        </p:nvGrpSpPr>
        <p:grpSpPr bwMode="auto">
          <a:xfrm>
            <a:off x="8847074" y="829183"/>
            <a:ext cx="792163" cy="117475"/>
            <a:chOff x="5795963" y="5013325"/>
            <a:chExt cx="792162" cy="117475"/>
          </a:xfrm>
        </p:grpSpPr>
        <p:cxnSp>
          <p:nvCxnSpPr>
            <p:cNvPr id="14" name="Connecteur droit avec flèche 13"/>
            <p:cNvCxnSpPr/>
            <p:nvPr/>
          </p:nvCxnSpPr>
          <p:spPr>
            <a:xfrm>
              <a:off x="5940426" y="5072063"/>
              <a:ext cx="647699" cy="0"/>
            </a:xfrm>
            <a:prstGeom prst="straightConnector1">
              <a:avLst/>
            </a:prstGeom>
            <a:noFill/>
            <a:ln w="25400" cap="flat" cmpd="sng" algn="ctr">
              <a:solidFill>
                <a:srgbClr val="000000"/>
              </a:solidFill>
              <a:prstDash val="sysDash"/>
              <a:tailEnd type="arrow"/>
            </a:ln>
            <a:effectLst>
              <a:outerShdw blurRad="40000" dist="20000" dir="5400000" rotWithShape="0">
                <a:srgbClr val="000000">
                  <a:alpha val="38000"/>
                </a:srgbClr>
              </a:outerShdw>
            </a:effectLst>
          </p:spPr>
        </p:cxnSp>
        <p:sp>
          <p:nvSpPr>
            <p:cNvPr id="15" name="Organigramme : Connecteur 14"/>
            <p:cNvSpPr/>
            <p:nvPr/>
          </p:nvSpPr>
          <p:spPr>
            <a:xfrm>
              <a:off x="5795963" y="5013325"/>
              <a:ext cx="144463" cy="117475"/>
            </a:xfrm>
            <a:prstGeom prst="flowChartConnector">
              <a:avLst/>
            </a:prstGeom>
            <a:solidFill>
              <a:srgbClr val="FFFFFF"/>
            </a:solidFill>
            <a:ln w="12700" cap="flat" cmpd="sng" algn="ctr">
              <a:solidFill>
                <a:srgbClr val="000000"/>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fr-CH" sz="1800" b="0" i="0" u="none" strike="noStrike" kern="0" cap="none" spc="0" normalizeH="0" baseline="0" noProof="0">
                <a:ln>
                  <a:noFill/>
                </a:ln>
                <a:solidFill>
                  <a:srgbClr val="000000"/>
                </a:solidFill>
                <a:effectLst/>
                <a:uLnTx/>
                <a:uFillTx/>
                <a:latin typeface="Arial"/>
                <a:ea typeface="+mn-ea"/>
                <a:cs typeface="+mn-cs"/>
              </a:endParaRPr>
            </a:p>
          </p:txBody>
        </p:sp>
      </p:grpSp>
    </p:spTree>
    <p:extLst>
      <p:ext uri="{BB962C8B-B14F-4D97-AF65-F5344CB8AC3E}">
        <p14:creationId xmlns:p14="http://schemas.microsoft.com/office/powerpoint/2010/main" val="204195631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re 1"/>
          <p:cNvSpPr>
            <a:spLocks noGrp="1"/>
          </p:cNvSpPr>
          <p:nvPr>
            <p:ph type="title"/>
          </p:nvPr>
        </p:nvSpPr>
        <p:spPr>
          <a:xfrm>
            <a:off x="0" y="514350"/>
            <a:ext cx="10049256" cy="720725"/>
          </a:xfrm>
          <a:solidFill>
            <a:srgbClr val="FFFF00"/>
          </a:solidFill>
        </p:spPr>
        <p:txBody>
          <a:bodyPr/>
          <a:lstStyle/>
          <a:p>
            <a:pPr algn="ctr"/>
            <a:r>
              <a:rPr lang="fr-CH" altLang="fr-FR" sz="3200" dirty="0">
                <a:ea typeface="ＭＳ Ｐゴシック" panose="020B0600070205080204" pitchFamily="34" charset="-128"/>
              </a:rPr>
              <a:t>Décrire les interactions </a:t>
            </a:r>
          </a:p>
        </p:txBody>
      </p:sp>
      <p:sp>
        <p:nvSpPr>
          <p:cNvPr id="68611"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59AC508D-084F-4961-9987-7366686D9056}" type="slidenum">
              <a:rPr lang="fr-FR" altLang="en-US" sz="1400"/>
              <a:pPr>
                <a:spcBef>
                  <a:spcPct val="0"/>
                </a:spcBef>
                <a:buFontTx/>
                <a:buNone/>
              </a:pPr>
              <a:t>52</a:t>
            </a:fld>
            <a:endParaRPr lang="fr-FR" altLang="en-US" sz="1400"/>
          </a:p>
        </p:txBody>
      </p:sp>
      <p:sp>
        <p:nvSpPr>
          <p:cNvPr id="48132" name="Espace réservé du contenu 2"/>
          <p:cNvSpPr>
            <a:spLocks noGrp="1"/>
          </p:cNvSpPr>
          <p:nvPr>
            <p:ph idx="1"/>
          </p:nvPr>
        </p:nvSpPr>
        <p:spPr>
          <a:xfrm>
            <a:off x="804672" y="1600201"/>
            <a:ext cx="9406128" cy="4924425"/>
          </a:xfrm>
        </p:spPr>
        <p:txBody>
          <a:bodyPr/>
          <a:lstStyle/>
          <a:p>
            <a:pPr marL="0" indent="0">
              <a:buNone/>
              <a:defRPr/>
            </a:pPr>
            <a:r>
              <a:rPr lang="fr-CH" altLang="fr-FR" sz="2400" dirty="0">
                <a:ea typeface="ＭＳ Ｐゴシック" pitchFamily="34" charset="-128"/>
              </a:rPr>
              <a:t>Ne pas confondre flux et enchainement : </a:t>
            </a:r>
          </a:p>
          <a:p>
            <a:pPr>
              <a:defRPr/>
            </a:pPr>
            <a:r>
              <a:rPr lang="fr-CH" altLang="fr-FR" sz="2400" dirty="0">
                <a:ea typeface="ＭＳ Ｐゴシック" pitchFamily="34" charset="-128"/>
              </a:rPr>
              <a:t>Les </a:t>
            </a:r>
            <a:r>
              <a:rPr lang="fr-CH" altLang="fr-FR" sz="2400" b="1" dirty="0">
                <a:ea typeface="ＭＳ Ｐゴシック" pitchFamily="34" charset="-128"/>
              </a:rPr>
              <a:t>flux de message </a:t>
            </a:r>
            <a:r>
              <a:rPr lang="fr-CH" altLang="fr-FR" sz="2400" dirty="0">
                <a:ea typeface="ＭＳ Ｐゴシック" pitchFamily="34" charset="-128"/>
              </a:rPr>
              <a:t>font circuler l'information </a:t>
            </a:r>
          </a:p>
          <a:p>
            <a:pPr>
              <a:defRPr/>
            </a:pPr>
            <a:r>
              <a:rPr lang="fr-CH" altLang="fr-FR" sz="2400" dirty="0">
                <a:ea typeface="ＭＳ Ｐゴシック" pitchFamily="34" charset="-128"/>
              </a:rPr>
              <a:t>Les </a:t>
            </a:r>
            <a:r>
              <a:rPr lang="fr-CH" altLang="fr-FR" sz="2400" b="1" dirty="0">
                <a:ea typeface="ＭＳ Ｐゴシック" pitchFamily="34" charset="-128"/>
              </a:rPr>
              <a:t>flux de séquence </a:t>
            </a:r>
            <a:r>
              <a:rPr lang="fr-CH" altLang="fr-FR" sz="2400" dirty="0">
                <a:ea typeface="ＭＳ Ｐゴシック" pitchFamily="34" charset="-128"/>
              </a:rPr>
              <a:t>donnent une vue séquentielle du déroulement des activités </a:t>
            </a:r>
          </a:p>
          <a:p>
            <a:pPr marL="0" indent="0">
              <a:buNone/>
              <a:defRPr/>
            </a:pPr>
            <a:endParaRPr lang="fr-CH" altLang="fr-FR" sz="2400" dirty="0">
              <a:ea typeface="ＭＳ Ｐゴシック" pitchFamily="34" charset="-128"/>
            </a:endParaRPr>
          </a:p>
          <a:p>
            <a:pPr marL="0" indent="0">
              <a:buNone/>
              <a:defRPr/>
            </a:pPr>
            <a:r>
              <a:rPr lang="fr-CH" altLang="fr-FR" sz="2400" dirty="0">
                <a:ea typeface="ＭＳ Ｐゴシック" pitchFamily="34" charset="-128"/>
              </a:rPr>
              <a:t>Ne pas représenter l'exhaustivité des messages qui circulent, </a:t>
            </a:r>
            <a:endParaRPr lang="fr-CH" altLang="fr-FR" sz="2400" dirty="0" smtClean="0">
              <a:ea typeface="ＭＳ Ｐゴシック" pitchFamily="34" charset="-128"/>
            </a:endParaRPr>
          </a:p>
          <a:p>
            <a:pPr marL="0" indent="0">
              <a:buNone/>
              <a:defRPr/>
            </a:pPr>
            <a:r>
              <a:rPr lang="fr-CH" altLang="fr-FR" sz="2400" dirty="0" smtClean="0">
                <a:ea typeface="ＭＳ Ｐゴシック" pitchFamily="34" charset="-128"/>
              </a:rPr>
              <a:t>ne </a:t>
            </a:r>
            <a:r>
              <a:rPr lang="fr-CH" altLang="fr-FR" sz="2400" dirty="0">
                <a:ea typeface="ＭＳ Ｐゴシック" pitchFamily="34" charset="-128"/>
              </a:rPr>
              <a:t>choisir que ceux qui sont pertinents vis-à-vis de l'objectif de modélisation.</a:t>
            </a:r>
          </a:p>
        </p:txBody>
      </p:sp>
      <p:cxnSp>
        <p:nvCxnSpPr>
          <p:cNvPr id="6" name="Connecteur droit avec flèche 5"/>
          <p:cNvCxnSpPr/>
          <p:nvPr/>
        </p:nvCxnSpPr>
        <p:spPr>
          <a:xfrm>
            <a:off x="8937308" y="682689"/>
            <a:ext cx="863600" cy="0"/>
          </a:xfrm>
          <a:prstGeom prst="straightConnector1">
            <a:avLst/>
          </a:prstGeom>
          <a:ln w="28575">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3" name="Groupe 5"/>
          <p:cNvGrpSpPr>
            <a:grpSpLocks/>
          </p:cNvGrpSpPr>
          <p:nvPr/>
        </p:nvGrpSpPr>
        <p:grpSpPr bwMode="auto">
          <a:xfrm>
            <a:off x="8973027" y="874712"/>
            <a:ext cx="792162" cy="117475"/>
            <a:chOff x="5795963" y="5013325"/>
            <a:chExt cx="792162" cy="117475"/>
          </a:xfrm>
        </p:grpSpPr>
        <p:cxnSp>
          <p:nvCxnSpPr>
            <p:cNvPr id="14" name="Connecteur droit avec flèche 13"/>
            <p:cNvCxnSpPr/>
            <p:nvPr/>
          </p:nvCxnSpPr>
          <p:spPr>
            <a:xfrm>
              <a:off x="5940425" y="5072062"/>
              <a:ext cx="647700" cy="0"/>
            </a:xfrm>
            <a:prstGeom prst="straightConnector1">
              <a:avLst/>
            </a:prstGeom>
            <a:noFill/>
            <a:ln w="25400" cap="flat" cmpd="sng" algn="ctr">
              <a:solidFill>
                <a:srgbClr val="000000"/>
              </a:solidFill>
              <a:prstDash val="sysDash"/>
              <a:tailEnd type="arrow"/>
            </a:ln>
            <a:effectLst>
              <a:outerShdw blurRad="40000" dist="20000" dir="5400000" rotWithShape="0">
                <a:srgbClr val="000000">
                  <a:alpha val="38000"/>
                </a:srgbClr>
              </a:outerShdw>
            </a:effectLst>
          </p:spPr>
        </p:cxnSp>
        <p:sp>
          <p:nvSpPr>
            <p:cNvPr id="15" name="Organigramme : Connecteur 14"/>
            <p:cNvSpPr/>
            <p:nvPr/>
          </p:nvSpPr>
          <p:spPr>
            <a:xfrm>
              <a:off x="5795963" y="5013325"/>
              <a:ext cx="144462" cy="117475"/>
            </a:xfrm>
            <a:prstGeom prst="flowChartConnector">
              <a:avLst/>
            </a:prstGeom>
            <a:solidFill>
              <a:srgbClr val="FFFFFF"/>
            </a:solidFill>
            <a:ln w="12700" cap="flat" cmpd="sng" algn="ctr">
              <a:solidFill>
                <a:srgbClr val="000000"/>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fr-CH" sz="1800" b="0" i="0" u="none" strike="noStrike" kern="0" cap="none" spc="0" normalizeH="0" baseline="0" noProof="0">
                <a:ln>
                  <a:noFill/>
                </a:ln>
                <a:solidFill>
                  <a:srgbClr val="000000"/>
                </a:solidFill>
                <a:effectLst/>
                <a:uLnTx/>
                <a:uFillTx/>
                <a:latin typeface="Arial"/>
                <a:ea typeface="+mn-ea"/>
                <a:cs typeface="+mn-cs"/>
              </a:endParaRPr>
            </a:p>
          </p:txBody>
        </p:sp>
      </p:grpSp>
    </p:spTree>
    <p:extLst>
      <p:ext uri="{BB962C8B-B14F-4D97-AF65-F5344CB8AC3E}">
        <p14:creationId xmlns:p14="http://schemas.microsoft.com/office/powerpoint/2010/main" val="76579802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re 1"/>
          <p:cNvSpPr>
            <a:spLocks noGrp="1"/>
          </p:cNvSpPr>
          <p:nvPr>
            <p:ph type="title"/>
          </p:nvPr>
        </p:nvSpPr>
        <p:spPr>
          <a:xfrm>
            <a:off x="9844" y="618745"/>
            <a:ext cx="10210800" cy="720725"/>
          </a:xfrm>
          <a:solidFill>
            <a:srgbClr val="FFFF00"/>
          </a:solidFill>
        </p:spPr>
        <p:txBody>
          <a:bodyPr/>
          <a:lstStyle/>
          <a:p>
            <a:pPr algn="ctr"/>
            <a:r>
              <a:rPr lang="fr-CH" altLang="fr-FR" sz="3200" dirty="0">
                <a:ea typeface="ＭＳ Ｐゴシック" panose="020B0600070205080204" pitchFamily="34" charset="-128"/>
              </a:rPr>
              <a:t>Evénement  </a:t>
            </a:r>
          </a:p>
        </p:txBody>
      </p:sp>
      <p:sp>
        <p:nvSpPr>
          <p:cNvPr id="69635"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75AE7603-E501-476E-804D-C381E3A113B8}" type="slidenum">
              <a:rPr lang="fr-FR" altLang="en-US" sz="1400"/>
              <a:pPr>
                <a:spcBef>
                  <a:spcPct val="0"/>
                </a:spcBef>
                <a:buFontTx/>
                <a:buNone/>
              </a:pPr>
              <a:t>53</a:t>
            </a:fld>
            <a:endParaRPr lang="fr-FR" altLang="en-US" sz="1400"/>
          </a:p>
        </p:txBody>
      </p:sp>
      <p:sp>
        <p:nvSpPr>
          <p:cNvPr id="5" name="Espace réservé du contenu 2"/>
          <p:cNvSpPr>
            <a:spLocks noGrp="1"/>
          </p:cNvSpPr>
          <p:nvPr>
            <p:ph idx="1"/>
          </p:nvPr>
        </p:nvSpPr>
        <p:spPr>
          <a:xfrm>
            <a:off x="832104" y="1600201"/>
            <a:ext cx="8216646" cy="4924425"/>
          </a:xfrm>
        </p:spPr>
        <p:txBody>
          <a:bodyPr>
            <a:noAutofit/>
          </a:bodyPr>
          <a:lstStyle/>
          <a:p>
            <a:pPr marL="0" indent="0">
              <a:buNone/>
              <a:defRPr/>
            </a:pPr>
            <a:r>
              <a:rPr lang="fr-CH" sz="2400" b="1" dirty="0"/>
              <a:t>3 Natures</a:t>
            </a:r>
            <a:r>
              <a:rPr lang="fr-CH" sz="2400" dirty="0"/>
              <a:t> d'événements (niveau descriptif) :  </a:t>
            </a:r>
          </a:p>
          <a:p>
            <a:pPr>
              <a:defRPr/>
            </a:pPr>
            <a:r>
              <a:rPr lang="fr-CH" sz="2200" b="1" dirty="0"/>
              <a:t>DÉBUT</a:t>
            </a:r>
            <a:r>
              <a:rPr lang="fr-CH" sz="2200" dirty="0"/>
              <a:t> : déclenche le processus</a:t>
            </a:r>
          </a:p>
          <a:p>
            <a:pPr lvl="1">
              <a:defRPr/>
            </a:pPr>
            <a:r>
              <a:rPr lang="fr-CH" sz="1800" dirty="0"/>
              <a:t>indique quand et comment un processus démarre</a:t>
            </a:r>
          </a:p>
          <a:p>
            <a:pPr lvl="1">
              <a:defRPr/>
            </a:pPr>
            <a:r>
              <a:rPr lang="fr-CH" sz="1800" b="1" dirty="0"/>
              <a:t>obligatoire et unique </a:t>
            </a:r>
            <a:r>
              <a:rPr lang="fr-CH" sz="1800" dirty="0"/>
              <a:t>au sein d'un processus</a:t>
            </a:r>
          </a:p>
          <a:p>
            <a:pPr lvl="1">
              <a:defRPr/>
            </a:pPr>
            <a:endParaRPr lang="fr-CH" sz="1800" dirty="0"/>
          </a:p>
          <a:p>
            <a:pPr>
              <a:defRPr/>
            </a:pPr>
            <a:r>
              <a:rPr lang="fr-CH" sz="2200" b="1" dirty="0"/>
              <a:t>FIN</a:t>
            </a:r>
            <a:r>
              <a:rPr lang="fr-CH" sz="2200" dirty="0"/>
              <a:t> : est émis par le processus</a:t>
            </a:r>
          </a:p>
          <a:p>
            <a:pPr lvl="1">
              <a:defRPr/>
            </a:pPr>
            <a:r>
              <a:rPr lang="fr-CH" sz="1800" dirty="0"/>
              <a:t>indique la fin d'un processus et ne peut pas avoir de suite </a:t>
            </a:r>
          </a:p>
          <a:p>
            <a:pPr lvl="1">
              <a:defRPr/>
            </a:pPr>
            <a:r>
              <a:rPr lang="fr-CH" sz="1800" b="1" dirty="0"/>
              <a:t>obligatoire</a:t>
            </a:r>
            <a:r>
              <a:rPr lang="fr-CH" sz="1800" dirty="0"/>
              <a:t> mais peuvent être </a:t>
            </a:r>
            <a:r>
              <a:rPr lang="fr-CH" sz="1800" b="1" dirty="0"/>
              <a:t>multiples</a:t>
            </a:r>
            <a:r>
              <a:rPr lang="fr-CH" sz="1800" dirty="0"/>
              <a:t> dans un processus</a:t>
            </a:r>
          </a:p>
          <a:p>
            <a:pPr lvl="1">
              <a:defRPr/>
            </a:pPr>
            <a:r>
              <a:rPr lang="fr-CH" sz="1800" dirty="0"/>
              <a:t>On distinguera les fins avec erreurs ou anomalies</a:t>
            </a:r>
          </a:p>
          <a:p>
            <a:pPr marL="457200" lvl="1" indent="0">
              <a:buNone/>
              <a:defRPr/>
            </a:pPr>
            <a:endParaRPr lang="fr-CH" sz="1800" dirty="0"/>
          </a:p>
          <a:p>
            <a:pPr>
              <a:defRPr/>
            </a:pPr>
            <a:r>
              <a:rPr lang="fr-CH" sz="2200" b="1" dirty="0"/>
              <a:t>INTERMÉDIAIRE</a:t>
            </a:r>
            <a:r>
              <a:rPr lang="fr-CH" sz="2200" dirty="0"/>
              <a:t> : le processus attend l'arrivée d'un événement pour continuer</a:t>
            </a:r>
          </a:p>
          <a:p>
            <a:pPr marL="0" indent="0">
              <a:buNone/>
              <a:defRPr/>
            </a:pPr>
            <a:endParaRPr lang="fr-CH" sz="2400" b="1" dirty="0">
              <a:solidFill>
                <a:schemeClr val="accent6">
                  <a:lumMod val="60000"/>
                  <a:lumOff val="40000"/>
                </a:schemeClr>
              </a:solidFill>
            </a:endParaRPr>
          </a:p>
          <a:p>
            <a:pPr marL="0" indent="0">
              <a:buNone/>
              <a:defRPr/>
            </a:pPr>
            <a:endParaRPr lang="fr-CH" sz="2200" dirty="0"/>
          </a:p>
        </p:txBody>
      </p:sp>
      <p:sp>
        <p:nvSpPr>
          <p:cNvPr id="3" name="Ellipse 2"/>
          <p:cNvSpPr/>
          <p:nvPr/>
        </p:nvSpPr>
        <p:spPr>
          <a:xfrm>
            <a:off x="9621966" y="704471"/>
            <a:ext cx="503237" cy="504825"/>
          </a:xfrm>
          <a:prstGeom prst="ellipse">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CH"/>
          </a:p>
        </p:txBody>
      </p:sp>
      <p:grpSp>
        <p:nvGrpSpPr>
          <p:cNvPr id="69638" name="Groupe 8"/>
          <p:cNvGrpSpPr>
            <a:grpSpLocks/>
          </p:cNvGrpSpPr>
          <p:nvPr/>
        </p:nvGrpSpPr>
        <p:grpSpPr bwMode="auto">
          <a:xfrm>
            <a:off x="9444039" y="2060575"/>
            <a:ext cx="865187" cy="801688"/>
            <a:chOff x="7920250" y="2060848"/>
            <a:chExt cx="864339" cy="801380"/>
          </a:xfrm>
        </p:grpSpPr>
        <p:sp>
          <p:nvSpPr>
            <p:cNvPr id="7" name="Ellipse 6"/>
            <p:cNvSpPr/>
            <p:nvPr/>
          </p:nvSpPr>
          <p:spPr>
            <a:xfrm>
              <a:off x="8101048" y="2060848"/>
              <a:ext cx="502744" cy="504631"/>
            </a:xfrm>
            <a:prstGeom prst="ellipse">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CH"/>
            </a:p>
          </p:txBody>
        </p:sp>
        <p:sp>
          <p:nvSpPr>
            <p:cNvPr id="69644" name="ZoneTexte 5"/>
            <p:cNvSpPr txBox="1">
              <a:spLocks noChangeArrowheads="1"/>
            </p:cNvSpPr>
            <p:nvPr/>
          </p:nvSpPr>
          <p:spPr bwMode="auto">
            <a:xfrm>
              <a:off x="7920250" y="2492896"/>
              <a:ext cx="86433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CH" altLang="fr-FR" sz="1800"/>
                <a:t>Début </a:t>
              </a:r>
            </a:p>
          </p:txBody>
        </p:sp>
      </p:grpSp>
      <p:grpSp>
        <p:nvGrpSpPr>
          <p:cNvPr id="69639" name="Groupe 10"/>
          <p:cNvGrpSpPr>
            <a:grpSpLocks/>
          </p:cNvGrpSpPr>
          <p:nvPr/>
        </p:nvGrpSpPr>
        <p:grpSpPr bwMode="auto">
          <a:xfrm>
            <a:off x="9591676" y="3573463"/>
            <a:ext cx="569913" cy="836612"/>
            <a:chOff x="8067726" y="3176972"/>
            <a:chExt cx="569387" cy="837384"/>
          </a:xfrm>
        </p:grpSpPr>
        <p:sp>
          <p:nvSpPr>
            <p:cNvPr id="8" name="Ellipse 7"/>
            <p:cNvSpPr/>
            <p:nvPr/>
          </p:nvSpPr>
          <p:spPr>
            <a:xfrm>
              <a:off x="8101033" y="3176972"/>
              <a:ext cx="502773" cy="503701"/>
            </a:xfrm>
            <a:prstGeom prst="ellipse">
              <a:avLst/>
            </a:prstGeom>
            <a:noFill/>
            <a:ln w="571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CH"/>
            </a:p>
          </p:txBody>
        </p:sp>
        <p:sp>
          <p:nvSpPr>
            <p:cNvPr id="69642" name="ZoneTexte 9"/>
            <p:cNvSpPr txBox="1">
              <a:spLocks noChangeArrowheads="1"/>
            </p:cNvSpPr>
            <p:nvPr/>
          </p:nvSpPr>
          <p:spPr bwMode="auto">
            <a:xfrm>
              <a:off x="8067726" y="3645024"/>
              <a:ext cx="5693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CH" altLang="fr-FR" sz="1800"/>
                <a:t>Fin </a:t>
              </a:r>
            </a:p>
          </p:txBody>
        </p:sp>
      </p:grpSp>
      <p:pic>
        <p:nvPicPr>
          <p:cNvPr id="69640"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486901" y="5168901"/>
            <a:ext cx="779463"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801525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re 1"/>
          <p:cNvSpPr>
            <a:spLocks noGrp="1"/>
          </p:cNvSpPr>
          <p:nvPr>
            <p:ph type="title"/>
          </p:nvPr>
        </p:nvSpPr>
        <p:spPr>
          <a:xfrm>
            <a:off x="0" y="546101"/>
            <a:ext cx="10128251" cy="720725"/>
          </a:xfrm>
          <a:solidFill>
            <a:srgbClr val="FFFF00"/>
          </a:solidFill>
        </p:spPr>
        <p:txBody>
          <a:bodyPr/>
          <a:lstStyle/>
          <a:p>
            <a:pPr algn="ctr"/>
            <a:r>
              <a:rPr lang="fr-CH" altLang="fr-FR" sz="3200">
                <a:ea typeface="ＭＳ Ｐゴシック" panose="020B0600070205080204" pitchFamily="34" charset="-128"/>
              </a:rPr>
              <a:t>Evénement  </a:t>
            </a:r>
          </a:p>
        </p:txBody>
      </p:sp>
      <p:sp>
        <p:nvSpPr>
          <p:cNvPr id="70659"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E08DAB53-5035-4EEF-85EC-504E0D8B9A5F}" type="slidenum">
              <a:rPr lang="fr-FR" altLang="en-US" sz="1400"/>
              <a:pPr>
                <a:spcBef>
                  <a:spcPct val="0"/>
                </a:spcBef>
                <a:buFontTx/>
                <a:buNone/>
              </a:pPr>
              <a:t>54</a:t>
            </a:fld>
            <a:endParaRPr lang="fr-FR" altLang="en-US" sz="1400"/>
          </a:p>
        </p:txBody>
      </p:sp>
      <p:sp>
        <p:nvSpPr>
          <p:cNvPr id="5" name="Espace réservé du contenu 2"/>
          <p:cNvSpPr>
            <a:spLocks noGrp="1"/>
          </p:cNvSpPr>
          <p:nvPr>
            <p:ph idx="1"/>
          </p:nvPr>
        </p:nvSpPr>
        <p:spPr>
          <a:xfrm>
            <a:off x="822960" y="1600201"/>
            <a:ext cx="8225790" cy="4924425"/>
          </a:xfrm>
        </p:spPr>
        <p:txBody>
          <a:bodyPr>
            <a:noAutofit/>
          </a:bodyPr>
          <a:lstStyle/>
          <a:p>
            <a:pPr marL="0" indent="0">
              <a:buNone/>
              <a:defRPr/>
            </a:pPr>
            <a:r>
              <a:rPr lang="fr-CH" sz="2400" b="1" dirty="0">
                <a:solidFill>
                  <a:schemeClr val="accent1">
                    <a:lumMod val="75000"/>
                  </a:schemeClr>
                </a:solidFill>
              </a:rPr>
              <a:t>[RM06] : un processus est obligatoirement déclenché par un événement de type début unique</a:t>
            </a:r>
          </a:p>
          <a:p>
            <a:pPr marL="0" indent="0">
              <a:buNone/>
              <a:defRPr/>
            </a:pPr>
            <a:endParaRPr lang="fr-CH" sz="2400" b="1" dirty="0">
              <a:solidFill>
                <a:schemeClr val="accent1">
                  <a:lumMod val="75000"/>
                </a:schemeClr>
              </a:solidFill>
            </a:endParaRPr>
          </a:p>
          <a:p>
            <a:pPr marL="0" indent="0">
              <a:buNone/>
              <a:defRPr/>
            </a:pPr>
            <a:r>
              <a:rPr lang="fr-CH" sz="2400" b="1" dirty="0">
                <a:solidFill>
                  <a:schemeClr val="accent1">
                    <a:lumMod val="75000"/>
                  </a:schemeClr>
                </a:solidFill>
              </a:rPr>
              <a:t>[RM07] : un processus prend fin obligatoirement par au moins un événement de type fin. </a:t>
            </a:r>
          </a:p>
          <a:p>
            <a:pPr marL="0" indent="0">
              <a:buNone/>
              <a:defRPr/>
            </a:pPr>
            <a:endParaRPr lang="fr-CH" sz="2400" b="1" dirty="0">
              <a:solidFill>
                <a:schemeClr val="accent6">
                  <a:lumMod val="60000"/>
                  <a:lumOff val="40000"/>
                </a:schemeClr>
              </a:solidFill>
            </a:endParaRPr>
          </a:p>
          <a:p>
            <a:pPr marL="0" indent="0">
              <a:buNone/>
              <a:defRPr/>
            </a:pPr>
            <a:r>
              <a:rPr lang="fr-CH" sz="2400" b="1" dirty="0"/>
              <a:t>Convention : </a:t>
            </a:r>
            <a:r>
              <a:rPr lang="fr-CH" sz="2400" dirty="0"/>
              <a:t>s'il y a plusieurs événements de fin, on doit les distinguer par un libellé explicite de la cause de la fin.</a:t>
            </a:r>
          </a:p>
          <a:p>
            <a:pPr marL="0" indent="0">
              <a:buNone/>
              <a:defRPr/>
            </a:pPr>
            <a:r>
              <a:rPr lang="fr-CH" sz="2400" b="1" dirty="0">
                <a:solidFill>
                  <a:schemeClr val="accent6">
                    <a:lumMod val="60000"/>
                    <a:lumOff val="40000"/>
                  </a:schemeClr>
                </a:solidFill>
              </a:rPr>
              <a:t> </a:t>
            </a:r>
          </a:p>
          <a:p>
            <a:pPr marL="0" indent="0">
              <a:buNone/>
              <a:defRPr/>
            </a:pPr>
            <a:endParaRPr lang="fr-CH" sz="2400" b="1" dirty="0">
              <a:solidFill>
                <a:schemeClr val="accent6">
                  <a:lumMod val="60000"/>
                  <a:lumOff val="40000"/>
                </a:schemeClr>
              </a:solidFill>
            </a:endParaRPr>
          </a:p>
          <a:p>
            <a:pPr marL="0" indent="0">
              <a:buNone/>
              <a:defRPr/>
            </a:pPr>
            <a:endParaRPr lang="fr-CH" sz="2200" dirty="0"/>
          </a:p>
        </p:txBody>
      </p:sp>
      <p:sp>
        <p:nvSpPr>
          <p:cNvPr id="3" name="Ellipse 2"/>
          <p:cNvSpPr/>
          <p:nvPr/>
        </p:nvSpPr>
        <p:spPr>
          <a:xfrm>
            <a:off x="9480866" y="676276"/>
            <a:ext cx="503237" cy="504825"/>
          </a:xfrm>
          <a:prstGeom prst="ellipse">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CH"/>
          </a:p>
        </p:txBody>
      </p:sp>
      <p:grpSp>
        <p:nvGrpSpPr>
          <p:cNvPr id="70662" name="Groupe 8"/>
          <p:cNvGrpSpPr>
            <a:grpSpLocks/>
          </p:cNvGrpSpPr>
          <p:nvPr/>
        </p:nvGrpSpPr>
        <p:grpSpPr bwMode="auto">
          <a:xfrm>
            <a:off x="9299891" y="1797116"/>
            <a:ext cx="865187" cy="801688"/>
            <a:chOff x="7920250" y="2060848"/>
            <a:chExt cx="864339" cy="801380"/>
          </a:xfrm>
        </p:grpSpPr>
        <p:sp>
          <p:nvSpPr>
            <p:cNvPr id="7" name="Ellipse 6"/>
            <p:cNvSpPr/>
            <p:nvPr/>
          </p:nvSpPr>
          <p:spPr>
            <a:xfrm>
              <a:off x="8101048" y="2060848"/>
              <a:ext cx="502744" cy="504631"/>
            </a:xfrm>
            <a:prstGeom prst="ellipse">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CH"/>
            </a:p>
          </p:txBody>
        </p:sp>
        <p:sp>
          <p:nvSpPr>
            <p:cNvPr id="70668" name="ZoneTexte 5"/>
            <p:cNvSpPr txBox="1">
              <a:spLocks noChangeArrowheads="1"/>
            </p:cNvSpPr>
            <p:nvPr/>
          </p:nvSpPr>
          <p:spPr bwMode="auto">
            <a:xfrm>
              <a:off x="7920250" y="2492896"/>
              <a:ext cx="86433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CH" altLang="fr-FR" sz="1800" dirty="0"/>
                <a:t>Début </a:t>
              </a:r>
            </a:p>
          </p:txBody>
        </p:sp>
      </p:grpSp>
      <p:grpSp>
        <p:nvGrpSpPr>
          <p:cNvPr id="70663" name="Groupe 10"/>
          <p:cNvGrpSpPr>
            <a:grpSpLocks/>
          </p:cNvGrpSpPr>
          <p:nvPr/>
        </p:nvGrpSpPr>
        <p:grpSpPr bwMode="auto">
          <a:xfrm>
            <a:off x="9447528" y="2932179"/>
            <a:ext cx="569913" cy="836612"/>
            <a:chOff x="8067726" y="3176972"/>
            <a:chExt cx="569387" cy="837384"/>
          </a:xfrm>
        </p:grpSpPr>
        <p:sp>
          <p:nvSpPr>
            <p:cNvPr id="8" name="Ellipse 7"/>
            <p:cNvSpPr/>
            <p:nvPr/>
          </p:nvSpPr>
          <p:spPr>
            <a:xfrm>
              <a:off x="8101033" y="3176972"/>
              <a:ext cx="502773" cy="503701"/>
            </a:xfrm>
            <a:prstGeom prst="ellipse">
              <a:avLst/>
            </a:prstGeom>
            <a:noFill/>
            <a:ln w="571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CH"/>
            </a:p>
          </p:txBody>
        </p:sp>
        <p:sp>
          <p:nvSpPr>
            <p:cNvPr id="70666" name="ZoneTexte 9"/>
            <p:cNvSpPr txBox="1">
              <a:spLocks noChangeArrowheads="1"/>
            </p:cNvSpPr>
            <p:nvPr/>
          </p:nvSpPr>
          <p:spPr bwMode="auto">
            <a:xfrm>
              <a:off x="8067726" y="3645024"/>
              <a:ext cx="5693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CH" altLang="fr-FR" sz="1800"/>
                <a:t>Fin </a:t>
              </a:r>
            </a:p>
          </p:txBody>
        </p:sp>
      </p:grpSp>
      <p:pic>
        <p:nvPicPr>
          <p:cNvPr id="70664"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342753" y="4062413"/>
            <a:ext cx="779463"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635170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006E5149-7F2B-43F5-AB7F-E9BA4E8DCF5C}" type="slidenum">
              <a:rPr lang="fr-FR" altLang="en-US" sz="1400"/>
              <a:pPr>
                <a:spcBef>
                  <a:spcPct val="0"/>
                </a:spcBef>
                <a:buFontTx/>
                <a:buNone/>
              </a:pPr>
              <a:t>55</a:t>
            </a:fld>
            <a:endParaRPr lang="fr-FR" altLang="en-US" sz="1400"/>
          </a:p>
        </p:txBody>
      </p:sp>
      <p:sp>
        <p:nvSpPr>
          <p:cNvPr id="5" name="Espace réservé du contenu 2"/>
          <p:cNvSpPr>
            <a:spLocks noGrp="1"/>
          </p:cNvSpPr>
          <p:nvPr>
            <p:ph idx="1"/>
          </p:nvPr>
        </p:nvSpPr>
        <p:spPr>
          <a:xfrm>
            <a:off x="832104" y="1600201"/>
            <a:ext cx="8714232" cy="4924425"/>
          </a:xfrm>
        </p:spPr>
        <p:txBody>
          <a:bodyPr>
            <a:noAutofit/>
          </a:bodyPr>
          <a:lstStyle/>
          <a:p>
            <a:pPr marL="0" indent="0">
              <a:spcBef>
                <a:spcPts val="0"/>
              </a:spcBef>
              <a:buNone/>
              <a:defRPr/>
            </a:pPr>
            <a:r>
              <a:rPr lang="fr-CH" sz="2200" b="1" dirty="0"/>
              <a:t>Les 3 principaux types </a:t>
            </a:r>
            <a:r>
              <a:rPr lang="fr-CH" sz="2200" dirty="0"/>
              <a:t>d'événements :  </a:t>
            </a:r>
          </a:p>
          <a:p>
            <a:pPr>
              <a:defRPr/>
            </a:pPr>
            <a:r>
              <a:rPr lang="fr-CH" sz="2200" b="1" dirty="0"/>
              <a:t>Aucun</a:t>
            </a:r>
            <a:r>
              <a:rPr lang="fr-CH" sz="2200" dirty="0"/>
              <a:t> : </a:t>
            </a:r>
          </a:p>
          <a:p>
            <a:pPr lvl="1">
              <a:defRPr/>
            </a:pPr>
            <a:r>
              <a:rPr lang="fr-CH" sz="1800" dirty="0"/>
              <a:t>Début : aucun déclenchement n'est défini </a:t>
            </a:r>
          </a:p>
          <a:p>
            <a:pPr lvl="1">
              <a:defRPr/>
            </a:pPr>
            <a:r>
              <a:rPr lang="fr-CH" sz="1800" dirty="0"/>
              <a:t>Fin : aucune information résultat n'est envoyée à la fin du processus </a:t>
            </a:r>
          </a:p>
          <a:p>
            <a:pPr lvl="1">
              <a:defRPr/>
            </a:pPr>
            <a:r>
              <a:rPr lang="fr-CH" sz="1800" dirty="0"/>
              <a:t>Attente : on ne sait pas ce que le processus attend, mais le traitement est suspendu…   </a:t>
            </a:r>
          </a:p>
          <a:p>
            <a:pPr>
              <a:defRPr/>
            </a:pPr>
            <a:r>
              <a:rPr lang="fr-CH" sz="2200" b="1" dirty="0"/>
              <a:t>Message</a:t>
            </a:r>
            <a:r>
              <a:rPr lang="fr-CH" sz="2200" dirty="0"/>
              <a:t> : </a:t>
            </a:r>
          </a:p>
          <a:p>
            <a:pPr lvl="1">
              <a:defRPr/>
            </a:pPr>
            <a:r>
              <a:rPr lang="fr-CH" sz="1800" dirty="0"/>
              <a:t>Début : le processus démarre à la réception d'un message provenant de l'extérieur du processus, peu importe son support (oral, courrier, email,…) </a:t>
            </a:r>
          </a:p>
          <a:p>
            <a:pPr lvl="1">
              <a:defRPr/>
            </a:pPr>
            <a:r>
              <a:rPr lang="fr-CH" sz="1800" dirty="0"/>
              <a:t>Fin : un message est envoyé lorsque l'événement de fin est atteint</a:t>
            </a:r>
          </a:p>
          <a:p>
            <a:pPr lvl="1">
              <a:defRPr/>
            </a:pPr>
            <a:r>
              <a:rPr lang="fr-CH" sz="1800" dirty="0"/>
              <a:t>Attente : un message est attendu pour continuer le processus </a:t>
            </a:r>
          </a:p>
        </p:txBody>
      </p:sp>
      <p:pic>
        <p:nvPicPr>
          <p:cNvPr id="71686"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7788" y="1906843"/>
            <a:ext cx="1693947" cy="5266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687"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4610" y="3519804"/>
            <a:ext cx="1600302" cy="4761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itre 1"/>
          <p:cNvSpPr txBox="1">
            <a:spLocks/>
          </p:cNvSpPr>
          <p:nvPr/>
        </p:nvSpPr>
        <p:spPr>
          <a:xfrm>
            <a:off x="0" y="546101"/>
            <a:ext cx="10128251" cy="720725"/>
          </a:xfrm>
          <a:prstGeom prst="rect">
            <a:avLst/>
          </a:prstGeom>
          <a:solidFill>
            <a:srgbClr val="FFFF00"/>
          </a:solidFill>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2B3E54"/>
                </a:solidFill>
                <a:latin typeface="Arial" panose="020B0604020202020204" pitchFamily="34" charset="0"/>
                <a:ea typeface="+mj-ea"/>
                <a:cs typeface="Arial" panose="020B0604020202020204" pitchFamily="34" charset="0"/>
              </a:defRPr>
            </a:lvl1pPr>
          </a:lstStyle>
          <a:p>
            <a:pPr algn="ctr"/>
            <a:r>
              <a:rPr lang="fr-CH" altLang="fr-FR" sz="3200" smtClean="0">
                <a:ea typeface="ＭＳ Ｐゴシック" panose="020B0600070205080204" pitchFamily="34" charset="-128"/>
              </a:rPr>
              <a:t>Evénement  </a:t>
            </a:r>
            <a:endParaRPr lang="fr-CH" altLang="fr-FR" sz="3200">
              <a:ea typeface="ＭＳ Ｐゴシック" panose="020B0600070205080204" pitchFamily="34" charset="-128"/>
            </a:endParaRPr>
          </a:p>
        </p:txBody>
      </p:sp>
      <p:sp>
        <p:nvSpPr>
          <p:cNvPr id="10" name="Ellipse 9"/>
          <p:cNvSpPr/>
          <p:nvPr/>
        </p:nvSpPr>
        <p:spPr>
          <a:xfrm>
            <a:off x="9480866" y="676276"/>
            <a:ext cx="503237" cy="504825"/>
          </a:xfrm>
          <a:prstGeom prst="ellipse">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CH"/>
          </a:p>
        </p:txBody>
      </p:sp>
    </p:spTree>
    <p:extLst>
      <p:ext uri="{BB962C8B-B14F-4D97-AF65-F5344CB8AC3E}">
        <p14:creationId xmlns:p14="http://schemas.microsoft.com/office/powerpoint/2010/main" val="178920104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52322074-43DE-4C47-85EB-A0DDF116BBB3}" type="slidenum">
              <a:rPr lang="fr-FR" altLang="en-US" sz="1400"/>
              <a:pPr>
                <a:spcBef>
                  <a:spcPct val="0"/>
                </a:spcBef>
                <a:buFontTx/>
                <a:buNone/>
              </a:pPr>
              <a:t>56</a:t>
            </a:fld>
            <a:endParaRPr lang="fr-FR" altLang="en-US" sz="1400"/>
          </a:p>
        </p:txBody>
      </p:sp>
      <p:sp>
        <p:nvSpPr>
          <p:cNvPr id="72708" name="Espace réservé du contenu 2"/>
          <p:cNvSpPr>
            <a:spLocks noGrp="1"/>
          </p:cNvSpPr>
          <p:nvPr>
            <p:ph idx="1"/>
          </p:nvPr>
        </p:nvSpPr>
        <p:spPr>
          <a:xfrm>
            <a:off x="804672" y="1600201"/>
            <a:ext cx="8244078" cy="4924425"/>
          </a:xfrm>
        </p:spPr>
        <p:txBody>
          <a:bodyPr/>
          <a:lstStyle/>
          <a:p>
            <a:r>
              <a:rPr lang="fr-CH" altLang="fr-FR" sz="2200" b="1" dirty="0">
                <a:ea typeface="ＭＳ Ｐゴシック" panose="020B0600070205080204" pitchFamily="34" charset="-128"/>
              </a:rPr>
              <a:t>Temporel</a:t>
            </a:r>
            <a:r>
              <a:rPr lang="fr-CH" altLang="fr-FR" sz="2200" dirty="0">
                <a:ea typeface="ＭＳ Ｐゴシック" panose="020B0600070205080204" pitchFamily="34" charset="-128"/>
              </a:rPr>
              <a:t> :  </a:t>
            </a:r>
          </a:p>
          <a:p>
            <a:pPr lvl="1"/>
            <a:r>
              <a:rPr lang="fr-CH" altLang="fr-FR" sz="1800" dirty="0">
                <a:ea typeface="ＭＳ Ｐゴシック" panose="020B0600070205080204" pitchFamily="34" charset="-128"/>
              </a:rPr>
              <a:t>Correspond à une indication temporelle : une date, une heure ou une périodicité. </a:t>
            </a:r>
          </a:p>
          <a:p>
            <a:pPr lvl="1"/>
            <a:r>
              <a:rPr lang="fr-CH" altLang="fr-FR" sz="1800" dirty="0">
                <a:ea typeface="ＭＳ Ｐゴシック" panose="020B0600070205080204" pitchFamily="34" charset="-128"/>
              </a:rPr>
              <a:t>Le processus démarre ou se poursuit ou s'arrête lorsque la condition temporelle est vérifiée.</a:t>
            </a:r>
          </a:p>
          <a:p>
            <a:pPr lvl="1"/>
            <a:r>
              <a:rPr lang="fr-CH" altLang="fr-FR" sz="1800" dirty="0">
                <a:ea typeface="ＭＳ Ｐゴシック" panose="020B0600070205080204" pitchFamily="34" charset="-128"/>
              </a:rPr>
              <a:t>Doit être qualifié d'un libellé explicite. </a:t>
            </a:r>
          </a:p>
        </p:txBody>
      </p:sp>
      <p:pic>
        <p:nvPicPr>
          <p:cNvPr id="7271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0664" y="1475683"/>
            <a:ext cx="1747996" cy="5200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itre 1"/>
          <p:cNvSpPr txBox="1">
            <a:spLocks/>
          </p:cNvSpPr>
          <p:nvPr/>
        </p:nvSpPr>
        <p:spPr>
          <a:xfrm>
            <a:off x="0" y="546101"/>
            <a:ext cx="10128251" cy="720725"/>
          </a:xfrm>
          <a:prstGeom prst="rect">
            <a:avLst/>
          </a:prstGeom>
          <a:solidFill>
            <a:srgbClr val="FFFF00"/>
          </a:solidFill>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2B3E54"/>
                </a:solidFill>
                <a:latin typeface="Arial" panose="020B0604020202020204" pitchFamily="34" charset="0"/>
                <a:ea typeface="+mj-ea"/>
                <a:cs typeface="Arial" panose="020B0604020202020204" pitchFamily="34" charset="0"/>
              </a:defRPr>
            </a:lvl1pPr>
          </a:lstStyle>
          <a:p>
            <a:pPr algn="ctr"/>
            <a:r>
              <a:rPr lang="fr-CH" altLang="fr-FR" sz="3200" smtClean="0">
                <a:ea typeface="ＭＳ Ｐゴシック" panose="020B0600070205080204" pitchFamily="34" charset="-128"/>
              </a:rPr>
              <a:t>Evénement  </a:t>
            </a:r>
            <a:endParaRPr lang="fr-CH" altLang="fr-FR" sz="3200">
              <a:ea typeface="ＭＳ Ｐゴシック" panose="020B0600070205080204" pitchFamily="34" charset="-128"/>
            </a:endParaRPr>
          </a:p>
        </p:txBody>
      </p:sp>
      <p:sp>
        <p:nvSpPr>
          <p:cNvPr id="9" name="Ellipse 8"/>
          <p:cNvSpPr/>
          <p:nvPr/>
        </p:nvSpPr>
        <p:spPr>
          <a:xfrm>
            <a:off x="9480866" y="676276"/>
            <a:ext cx="503237" cy="504825"/>
          </a:xfrm>
          <a:prstGeom prst="ellipse">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CH"/>
          </a:p>
        </p:txBody>
      </p:sp>
    </p:spTree>
    <p:extLst>
      <p:ext uri="{BB962C8B-B14F-4D97-AF65-F5344CB8AC3E}">
        <p14:creationId xmlns:p14="http://schemas.microsoft.com/office/powerpoint/2010/main" val="132319134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re 1"/>
          <p:cNvSpPr>
            <a:spLocks noGrp="1"/>
          </p:cNvSpPr>
          <p:nvPr>
            <p:ph type="title"/>
          </p:nvPr>
        </p:nvSpPr>
        <p:spPr>
          <a:xfrm>
            <a:off x="1981200" y="2708275"/>
            <a:ext cx="8229600" cy="1657350"/>
          </a:xfrm>
        </p:spPr>
        <p:txBody>
          <a:bodyPr>
            <a:normAutofit fontScale="90000"/>
          </a:bodyPr>
          <a:lstStyle/>
          <a:p>
            <a:r>
              <a:rPr lang="fr-CH" altLang="fr-FR" dirty="0" smtClean="0">
                <a:ea typeface="ＭＳ Ｐゴシック" panose="020B0600070205080204" pitchFamily="34" charset="-128"/>
              </a:rPr>
              <a:t>626-1 couche métier – fin part 2 - </a:t>
            </a:r>
            <a:br>
              <a:rPr lang="fr-CH" altLang="fr-FR" dirty="0" smtClean="0">
                <a:ea typeface="ＭＳ Ｐゴシック" panose="020B0600070205080204" pitchFamily="34" charset="-128"/>
              </a:rPr>
            </a:br>
            <a:r>
              <a:rPr lang="fr-CH" altLang="fr-FR" dirty="0" smtClean="0">
                <a:ea typeface="ＭＳ Ｐゴシック" panose="020B0600070205080204" pitchFamily="34" charset="-128"/>
              </a:rPr>
              <a:t/>
            </a:r>
            <a:br>
              <a:rPr lang="fr-CH" altLang="fr-FR" dirty="0" smtClean="0">
                <a:ea typeface="ＭＳ Ｐゴシック" panose="020B0600070205080204" pitchFamily="34" charset="-128"/>
              </a:rPr>
            </a:br>
            <a:endParaRPr lang="fr-CH" altLang="fr-FR" dirty="0" smtClean="0">
              <a:ea typeface="ＭＳ Ｐゴシック" panose="020B0600070205080204" pitchFamily="34" charset="-128"/>
            </a:endParaRPr>
          </a:p>
        </p:txBody>
      </p:sp>
      <p:sp>
        <p:nvSpPr>
          <p:cNvPr id="73731" name="Espace réservé du numéro de diapositive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2F8C9502-B971-4D90-8CAE-8A32A8AC6828}" type="slidenum">
              <a:rPr lang="fr-FR" altLang="en-US" sz="1400"/>
              <a:pPr>
                <a:spcBef>
                  <a:spcPct val="0"/>
                </a:spcBef>
                <a:buFontTx/>
                <a:buNone/>
              </a:pPr>
              <a:t>57</a:t>
            </a:fld>
            <a:endParaRPr lang="fr-FR" altLang="en-US" sz="1400"/>
          </a:p>
        </p:txBody>
      </p:sp>
    </p:spTree>
    <p:extLst>
      <p:ext uri="{BB962C8B-B14F-4D97-AF65-F5344CB8AC3E}">
        <p14:creationId xmlns:p14="http://schemas.microsoft.com/office/powerpoint/2010/main" val="200732139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re 1"/>
          <p:cNvSpPr>
            <a:spLocks noGrp="1"/>
          </p:cNvSpPr>
          <p:nvPr>
            <p:ph type="title"/>
          </p:nvPr>
        </p:nvSpPr>
        <p:spPr>
          <a:xfrm>
            <a:off x="1981200" y="2636839"/>
            <a:ext cx="8229600" cy="1152525"/>
          </a:xfrm>
        </p:spPr>
        <p:txBody>
          <a:bodyPr>
            <a:normAutofit/>
          </a:bodyPr>
          <a:lstStyle/>
          <a:p>
            <a:r>
              <a:rPr lang="fr-CH" altLang="fr-FR" dirty="0" smtClean="0">
                <a:ea typeface="ＭＳ Ｐゴシック" panose="020B0600070205080204" pitchFamily="34" charset="-128"/>
              </a:rPr>
              <a:t>626-1 couche métier – part 3 -</a:t>
            </a:r>
          </a:p>
        </p:txBody>
      </p:sp>
      <p:sp>
        <p:nvSpPr>
          <p:cNvPr id="49155" name="Espace réservé du numéro de diapositive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E4B2EB91-1ADA-424B-AFE0-EA67FC9D6BA4}" type="slidenum">
              <a:rPr lang="fr-FR" altLang="en-US" sz="1400"/>
              <a:pPr>
                <a:spcBef>
                  <a:spcPct val="0"/>
                </a:spcBef>
                <a:buFontTx/>
                <a:buNone/>
              </a:pPr>
              <a:t>58</a:t>
            </a:fld>
            <a:endParaRPr lang="fr-FR" altLang="en-US" sz="1400"/>
          </a:p>
        </p:txBody>
      </p:sp>
    </p:spTree>
    <p:extLst>
      <p:ext uri="{BB962C8B-B14F-4D97-AF65-F5344CB8AC3E}">
        <p14:creationId xmlns:p14="http://schemas.microsoft.com/office/powerpoint/2010/main" val="321494910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re 1"/>
          <p:cNvSpPr>
            <a:spLocks noGrp="1"/>
          </p:cNvSpPr>
          <p:nvPr>
            <p:ph type="title"/>
          </p:nvPr>
        </p:nvSpPr>
        <p:spPr>
          <a:xfrm>
            <a:off x="0" y="692151"/>
            <a:ext cx="10210800" cy="720725"/>
          </a:xfrm>
          <a:solidFill>
            <a:srgbClr val="FFFF00"/>
          </a:solidFill>
        </p:spPr>
        <p:txBody>
          <a:bodyPr/>
          <a:lstStyle/>
          <a:p>
            <a:pPr algn="ctr"/>
            <a:r>
              <a:rPr lang="fr-CH" altLang="fr-FR" sz="3200">
                <a:ea typeface="ＭＳ Ｐゴシック" panose="020B0600070205080204" pitchFamily="34" charset="-128"/>
              </a:rPr>
              <a:t>Evénement  de type signal </a:t>
            </a:r>
          </a:p>
        </p:txBody>
      </p:sp>
      <p:sp>
        <p:nvSpPr>
          <p:cNvPr id="111619"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B578173E-D55D-418A-9F98-F6D3186C9C24}" type="slidenum">
              <a:rPr lang="fr-FR" altLang="en-US" sz="1400"/>
              <a:pPr>
                <a:spcBef>
                  <a:spcPct val="0"/>
                </a:spcBef>
                <a:buFontTx/>
                <a:buNone/>
              </a:pPr>
              <a:t>59</a:t>
            </a:fld>
            <a:endParaRPr lang="fr-FR" altLang="en-US" sz="1400"/>
          </a:p>
        </p:txBody>
      </p:sp>
      <p:sp>
        <p:nvSpPr>
          <p:cNvPr id="5" name="Espace réservé du contenu 2"/>
          <p:cNvSpPr>
            <a:spLocks noGrp="1"/>
          </p:cNvSpPr>
          <p:nvPr>
            <p:ph idx="1"/>
          </p:nvPr>
        </p:nvSpPr>
        <p:spPr>
          <a:xfrm>
            <a:off x="777240" y="1600201"/>
            <a:ext cx="8563610" cy="4665531"/>
          </a:xfrm>
        </p:spPr>
        <p:txBody>
          <a:bodyPr>
            <a:noAutofit/>
          </a:bodyPr>
          <a:lstStyle/>
          <a:p>
            <a:pPr marL="0" indent="0">
              <a:buNone/>
              <a:defRPr/>
            </a:pPr>
            <a:r>
              <a:rPr lang="fr-CH" sz="2400" dirty="0"/>
              <a:t>Le symbole d'un signal est un triangle. </a:t>
            </a:r>
          </a:p>
          <a:p>
            <a:pPr marL="0" indent="0">
              <a:buNone/>
              <a:defRPr/>
            </a:pPr>
            <a:r>
              <a:rPr lang="fr-CH" sz="2400" dirty="0"/>
              <a:t>La différence essentielle entre un signal et un message : </a:t>
            </a:r>
          </a:p>
          <a:p>
            <a:pPr lvl="1">
              <a:defRPr/>
            </a:pPr>
            <a:r>
              <a:rPr lang="fr-CH" sz="2000" dirty="0"/>
              <a:t>le message est toujours adressé à un destinataire spécifique et porte une information. </a:t>
            </a:r>
          </a:p>
          <a:p>
            <a:pPr lvl="1">
              <a:defRPr/>
            </a:pPr>
            <a:r>
              <a:rPr lang="fr-CH" sz="2000" dirty="0"/>
              <a:t>un signal est relativement non dirigé, et c'est souvent un stimuli sensoriel, visuel ou auditif. Il ne porte pas une information à proprement dit mais c'est son interprétation qui donne une information. Par exemple, le client arrive, le réveil sonne, le client lève la main pour appeler le serveur. </a:t>
            </a:r>
          </a:p>
          <a:p>
            <a:pPr marL="457200" lvl="1" indent="0">
              <a:buNone/>
              <a:defRPr/>
            </a:pPr>
            <a:endParaRPr lang="fr-CH" sz="1800" dirty="0"/>
          </a:p>
        </p:txBody>
      </p:sp>
      <p:sp>
        <p:nvSpPr>
          <p:cNvPr id="3" name="Ellipse 2"/>
          <p:cNvSpPr/>
          <p:nvPr/>
        </p:nvSpPr>
        <p:spPr>
          <a:xfrm>
            <a:off x="9625014" y="783401"/>
            <a:ext cx="503237" cy="504825"/>
          </a:xfrm>
          <a:prstGeom prst="ellipse">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CH"/>
          </a:p>
        </p:txBody>
      </p:sp>
      <p:pic>
        <p:nvPicPr>
          <p:cNvPr id="111622" name="Imag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67714" y="1600201"/>
            <a:ext cx="150812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0408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881650"/>
            <a:ext cx="8912551" cy="866788"/>
          </a:xfrm>
        </p:spPr>
        <p:txBody>
          <a:bodyPr>
            <a:normAutofit/>
          </a:bodyPr>
          <a:lstStyle/>
          <a:p>
            <a:r>
              <a:rPr lang="fr-FR" altLang="en-US" sz="4000" dirty="0"/>
              <a:t>Plusieurs types </a:t>
            </a:r>
            <a:r>
              <a:rPr lang="fr-FR" altLang="en-US" sz="4000" dirty="0" smtClean="0"/>
              <a:t>d'</a:t>
            </a:r>
            <a:r>
              <a:rPr lang="fr-FR" altLang="en-US" sz="4000" dirty="0" smtClean="0">
                <a:solidFill>
                  <a:srgbClr val="FF0000"/>
                </a:solidFill>
              </a:rPr>
              <a:t>acteur</a:t>
            </a:r>
            <a:endParaRPr lang="fr-CH" sz="4000" dirty="0"/>
          </a:p>
        </p:txBody>
      </p:sp>
      <p:sp>
        <p:nvSpPr>
          <p:cNvPr id="3" name="Espace réservé du contenu 2"/>
          <p:cNvSpPr>
            <a:spLocks noGrp="1"/>
          </p:cNvSpPr>
          <p:nvPr>
            <p:ph idx="1"/>
          </p:nvPr>
        </p:nvSpPr>
        <p:spPr/>
        <p:txBody>
          <a:bodyPr>
            <a:normAutofit/>
          </a:bodyPr>
          <a:lstStyle/>
          <a:p>
            <a:pPr>
              <a:spcBef>
                <a:spcPct val="0"/>
              </a:spcBef>
              <a:buNone/>
              <a:defRPr/>
            </a:pPr>
            <a:endParaRPr lang="fr-FR" altLang="en-US" sz="2400" dirty="0"/>
          </a:p>
          <a:p>
            <a:pPr marL="355600">
              <a:spcBef>
                <a:spcPct val="0"/>
              </a:spcBef>
              <a:buNone/>
              <a:defRPr/>
            </a:pPr>
            <a:r>
              <a:rPr lang="fr-FR" altLang="en-US" sz="2400" dirty="0"/>
              <a:t>Société : représente une entité juridique comme une filiale ou le siège social d'une entreprise </a:t>
            </a:r>
          </a:p>
          <a:p>
            <a:pPr marL="355600">
              <a:spcBef>
                <a:spcPct val="0"/>
              </a:spcBef>
              <a:buNone/>
              <a:defRPr/>
            </a:pPr>
            <a:endParaRPr lang="fr-FR" altLang="en-US" sz="2400" dirty="0"/>
          </a:p>
          <a:p>
            <a:pPr marL="355600">
              <a:spcBef>
                <a:spcPct val="0"/>
              </a:spcBef>
              <a:buNone/>
              <a:defRPr/>
            </a:pPr>
            <a:r>
              <a:rPr lang="fr-FR" altLang="en-US" sz="2400" dirty="0"/>
              <a:t>Structure : représente un service ou une direction de l'entreprise (ex: département des finances)</a:t>
            </a:r>
          </a:p>
          <a:p>
            <a:pPr marL="355600">
              <a:spcBef>
                <a:spcPct val="0"/>
              </a:spcBef>
              <a:buNone/>
              <a:defRPr/>
            </a:pPr>
            <a:endParaRPr lang="fr-FR" altLang="en-US" sz="2400" dirty="0"/>
          </a:p>
          <a:p>
            <a:pPr marL="355600">
              <a:spcBef>
                <a:spcPct val="0"/>
              </a:spcBef>
              <a:buNone/>
              <a:defRPr/>
            </a:pPr>
            <a:r>
              <a:rPr lang="fr-FR" altLang="en-US" sz="2400" dirty="0"/>
              <a:t>Fonction : représente un poste de travail (ex: responsable commercial)</a:t>
            </a:r>
          </a:p>
          <a:p>
            <a:pPr marL="355600">
              <a:spcBef>
                <a:spcPct val="0"/>
              </a:spcBef>
              <a:buNone/>
              <a:defRPr/>
            </a:pPr>
            <a:endParaRPr lang="fr-FR" altLang="en-US" sz="2400" dirty="0"/>
          </a:p>
          <a:p>
            <a:pPr marL="355600">
              <a:spcBef>
                <a:spcPct val="0"/>
              </a:spcBef>
              <a:buNone/>
              <a:defRPr/>
            </a:pPr>
            <a:r>
              <a:rPr lang="fr-FR" altLang="en-US" sz="2400" dirty="0"/>
              <a:t>Responsable : représente le responsable d'un service ou d'une direction (ex : Directeur de l'administration fiscale</a:t>
            </a:r>
            <a:endParaRPr lang="fr-CH" sz="2400" dirty="0"/>
          </a:p>
        </p:txBody>
      </p:sp>
      <p:sp>
        <p:nvSpPr>
          <p:cNvPr id="4" name="Espace réservé du numéro de diapositive 3"/>
          <p:cNvSpPr>
            <a:spLocks noGrp="1"/>
          </p:cNvSpPr>
          <p:nvPr>
            <p:ph type="sldNum" sz="quarter" idx="12"/>
          </p:nvPr>
        </p:nvSpPr>
        <p:spPr/>
        <p:txBody>
          <a:bodyPr/>
          <a:lstStyle/>
          <a:p>
            <a:fld id="{D43150CF-46F0-4FEE-9B38-FA518C85AC0E}" type="slidenum">
              <a:rPr lang="fr-CH" smtClean="0"/>
              <a:t>6</a:t>
            </a:fld>
            <a:endParaRPr lang="fr-CH"/>
          </a:p>
        </p:txBody>
      </p:sp>
      <p:sp>
        <p:nvSpPr>
          <p:cNvPr id="5" name="Espace réservé du pied de page 4"/>
          <p:cNvSpPr>
            <a:spLocks noGrp="1"/>
          </p:cNvSpPr>
          <p:nvPr>
            <p:ph type="ftr" sz="quarter" idx="11"/>
          </p:nvPr>
        </p:nvSpPr>
        <p:spPr/>
        <p:txBody>
          <a:bodyPr/>
          <a:lstStyle/>
          <a:p>
            <a:endParaRPr lang="fr-CH"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746" y="4465431"/>
            <a:ext cx="438150" cy="48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509" y="3563245"/>
            <a:ext cx="428625"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321" y="5159916"/>
            <a:ext cx="381000" cy="41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271" y="2499037"/>
            <a:ext cx="419100"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 Box 5"/>
          <p:cNvSpPr txBox="1">
            <a:spLocks noChangeArrowheads="1"/>
          </p:cNvSpPr>
          <p:nvPr/>
        </p:nvSpPr>
        <p:spPr bwMode="auto">
          <a:xfrm>
            <a:off x="130326" y="115888"/>
            <a:ext cx="2682875"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en-US" sz="2800" b="1" dirty="0"/>
              <a:t>Couche métier</a:t>
            </a:r>
          </a:p>
          <a:p>
            <a:pPr eaLnBrk="1" hangingPunct="1">
              <a:spcBef>
                <a:spcPct val="0"/>
              </a:spcBef>
              <a:buFontTx/>
              <a:buNone/>
            </a:pPr>
            <a:r>
              <a:rPr lang="fr-FR" altLang="en-US" sz="2000" b="1" dirty="0"/>
              <a:t>Acteur</a:t>
            </a:r>
          </a:p>
        </p:txBody>
      </p:sp>
    </p:spTree>
    <p:extLst>
      <p:ext uri="{BB962C8B-B14F-4D97-AF65-F5344CB8AC3E}">
        <p14:creationId xmlns:p14="http://schemas.microsoft.com/office/powerpoint/2010/main" val="322540069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re 1"/>
          <p:cNvSpPr>
            <a:spLocks noGrp="1"/>
          </p:cNvSpPr>
          <p:nvPr>
            <p:ph type="title"/>
          </p:nvPr>
        </p:nvSpPr>
        <p:spPr>
          <a:xfrm>
            <a:off x="9844" y="618745"/>
            <a:ext cx="10210800" cy="720725"/>
          </a:xfrm>
          <a:solidFill>
            <a:srgbClr val="FFFF00"/>
          </a:solidFill>
        </p:spPr>
        <p:txBody>
          <a:bodyPr/>
          <a:lstStyle/>
          <a:p>
            <a:pPr algn="ctr"/>
            <a:r>
              <a:rPr lang="fr-CH" altLang="fr-FR" sz="3200" dirty="0" smtClean="0">
                <a:ea typeface="ＭＳ Ｐゴシック" panose="020B0600070205080204" pitchFamily="34" charset="-128"/>
              </a:rPr>
              <a:t>Evénements  Synthèse</a:t>
            </a:r>
            <a:endParaRPr lang="fr-CH" altLang="fr-FR" sz="3200" dirty="0">
              <a:ea typeface="ＭＳ Ｐゴシック" panose="020B0600070205080204" pitchFamily="34" charset="-128"/>
            </a:endParaRPr>
          </a:p>
        </p:txBody>
      </p:sp>
      <p:sp>
        <p:nvSpPr>
          <p:cNvPr id="69635"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75AE7603-E501-476E-804D-C381E3A113B8}" type="slidenum">
              <a:rPr lang="fr-FR" altLang="en-US" sz="1400"/>
              <a:pPr>
                <a:spcBef>
                  <a:spcPct val="0"/>
                </a:spcBef>
                <a:buFontTx/>
                <a:buNone/>
              </a:pPr>
              <a:t>60</a:t>
            </a:fld>
            <a:endParaRPr lang="fr-FR" altLang="en-US" sz="1400"/>
          </a:p>
        </p:txBody>
      </p:sp>
      <p:sp>
        <p:nvSpPr>
          <p:cNvPr id="5" name="Espace réservé du contenu 2"/>
          <p:cNvSpPr>
            <a:spLocks noGrp="1"/>
          </p:cNvSpPr>
          <p:nvPr>
            <p:ph idx="1"/>
          </p:nvPr>
        </p:nvSpPr>
        <p:spPr>
          <a:xfrm>
            <a:off x="832104" y="1600201"/>
            <a:ext cx="6743448" cy="4924425"/>
          </a:xfrm>
        </p:spPr>
        <p:txBody>
          <a:bodyPr>
            <a:noAutofit/>
          </a:bodyPr>
          <a:lstStyle/>
          <a:p>
            <a:pPr marL="0" indent="0">
              <a:buNone/>
              <a:defRPr/>
            </a:pPr>
            <a:r>
              <a:rPr lang="fr-CH" sz="2400" b="1" dirty="0"/>
              <a:t>3 Natures</a:t>
            </a:r>
            <a:r>
              <a:rPr lang="fr-CH" sz="2400" dirty="0"/>
              <a:t> d'événements (niveau descriptif) :  </a:t>
            </a:r>
          </a:p>
          <a:p>
            <a:pPr>
              <a:defRPr/>
            </a:pPr>
            <a:r>
              <a:rPr lang="fr-CH" sz="2200" b="1" dirty="0"/>
              <a:t>DÉBUT</a:t>
            </a:r>
            <a:r>
              <a:rPr lang="fr-CH" sz="2200" dirty="0"/>
              <a:t> : déclenche le processus</a:t>
            </a:r>
          </a:p>
          <a:p>
            <a:pPr lvl="1">
              <a:defRPr/>
            </a:pPr>
            <a:r>
              <a:rPr lang="fr-CH" sz="1800" dirty="0"/>
              <a:t>indique quand et comment un processus démarre</a:t>
            </a:r>
          </a:p>
          <a:p>
            <a:pPr lvl="1">
              <a:defRPr/>
            </a:pPr>
            <a:r>
              <a:rPr lang="fr-CH" sz="1800" b="1" dirty="0"/>
              <a:t>obligatoire et unique </a:t>
            </a:r>
            <a:r>
              <a:rPr lang="fr-CH" sz="1800" dirty="0"/>
              <a:t>au sein d'un processus</a:t>
            </a:r>
          </a:p>
          <a:p>
            <a:pPr lvl="1">
              <a:defRPr/>
            </a:pPr>
            <a:endParaRPr lang="fr-CH" sz="1800" dirty="0"/>
          </a:p>
          <a:p>
            <a:pPr>
              <a:defRPr/>
            </a:pPr>
            <a:r>
              <a:rPr lang="fr-CH" sz="2200" b="1" dirty="0"/>
              <a:t>FIN</a:t>
            </a:r>
            <a:r>
              <a:rPr lang="fr-CH" sz="2200" dirty="0"/>
              <a:t> : est émis par le processus</a:t>
            </a:r>
          </a:p>
          <a:p>
            <a:pPr lvl="1">
              <a:defRPr/>
            </a:pPr>
            <a:r>
              <a:rPr lang="fr-CH" sz="1800" dirty="0"/>
              <a:t>indique la fin d'un processus et ne peut pas avoir de suite </a:t>
            </a:r>
          </a:p>
          <a:p>
            <a:pPr lvl="1">
              <a:defRPr/>
            </a:pPr>
            <a:r>
              <a:rPr lang="fr-CH" sz="1800" b="1" dirty="0"/>
              <a:t>obligatoire</a:t>
            </a:r>
            <a:r>
              <a:rPr lang="fr-CH" sz="1800" dirty="0"/>
              <a:t> mais peuvent être </a:t>
            </a:r>
            <a:r>
              <a:rPr lang="fr-CH" sz="1800" b="1" dirty="0"/>
              <a:t>multiples</a:t>
            </a:r>
            <a:r>
              <a:rPr lang="fr-CH" sz="1800" dirty="0"/>
              <a:t> dans un processus</a:t>
            </a:r>
          </a:p>
          <a:p>
            <a:pPr lvl="1">
              <a:defRPr/>
            </a:pPr>
            <a:r>
              <a:rPr lang="fr-CH" sz="1800" dirty="0"/>
              <a:t>On distinguera les fins avec erreurs ou anomalies</a:t>
            </a:r>
          </a:p>
          <a:p>
            <a:pPr marL="457200" lvl="1" indent="0">
              <a:buNone/>
              <a:defRPr/>
            </a:pPr>
            <a:endParaRPr lang="fr-CH" sz="1800" dirty="0"/>
          </a:p>
          <a:p>
            <a:pPr>
              <a:defRPr/>
            </a:pPr>
            <a:r>
              <a:rPr lang="fr-CH" sz="2200" b="1" dirty="0"/>
              <a:t>INTERMÉDIAIRE</a:t>
            </a:r>
            <a:r>
              <a:rPr lang="fr-CH" sz="2200" dirty="0"/>
              <a:t> : le processus attend l'arrivée d'un événement pour continuer</a:t>
            </a:r>
          </a:p>
          <a:p>
            <a:pPr marL="0" indent="0">
              <a:buNone/>
              <a:defRPr/>
            </a:pPr>
            <a:endParaRPr lang="fr-CH" sz="2400" b="1" dirty="0">
              <a:solidFill>
                <a:schemeClr val="accent6">
                  <a:lumMod val="60000"/>
                  <a:lumOff val="40000"/>
                </a:schemeClr>
              </a:solidFill>
            </a:endParaRPr>
          </a:p>
          <a:p>
            <a:pPr marL="0" indent="0">
              <a:buNone/>
              <a:defRPr/>
            </a:pPr>
            <a:endParaRPr lang="fr-CH" sz="2200" dirty="0"/>
          </a:p>
        </p:txBody>
      </p:sp>
      <p:sp>
        <p:nvSpPr>
          <p:cNvPr id="3" name="Ellipse 2"/>
          <p:cNvSpPr/>
          <p:nvPr/>
        </p:nvSpPr>
        <p:spPr>
          <a:xfrm>
            <a:off x="9621966" y="704471"/>
            <a:ext cx="503237" cy="504825"/>
          </a:xfrm>
          <a:prstGeom prst="ellipse">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CH"/>
          </a:p>
        </p:txBody>
      </p:sp>
      <p:grpSp>
        <p:nvGrpSpPr>
          <p:cNvPr id="69638" name="Groupe 8"/>
          <p:cNvGrpSpPr>
            <a:grpSpLocks/>
          </p:cNvGrpSpPr>
          <p:nvPr/>
        </p:nvGrpSpPr>
        <p:grpSpPr bwMode="auto">
          <a:xfrm>
            <a:off x="7496367" y="2060575"/>
            <a:ext cx="865187" cy="801688"/>
            <a:chOff x="7920250" y="2060848"/>
            <a:chExt cx="864339" cy="801380"/>
          </a:xfrm>
        </p:grpSpPr>
        <p:sp>
          <p:nvSpPr>
            <p:cNvPr id="7" name="Ellipse 6"/>
            <p:cNvSpPr/>
            <p:nvPr/>
          </p:nvSpPr>
          <p:spPr>
            <a:xfrm>
              <a:off x="8101048" y="2060848"/>
              <a:ext cx="502744" cy="504631"/>
            </a:xfrm>
            <a:prstGeom prst="ellipse">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CH"/>
            </a:p>
          </p:txBody>
        </p:sp>
        <p:sp>
          <p:nvSpPr>
            <p:cNvPr id="69644" name="ZoneTexte 5"/>
            <p:cNvSpPr txBox="1">
              <a:spLocks noChangeArrowheads="1"/>
            </p:cNvSpPr>
            <p:nvPr/>
          </p:nvSpPr>
          <p:spPr bwMode="auto">
            <a:xfrm>
              <a:off x="7920250" y="2492896"/>
              <a:ext cx="86433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CH" altLang="fr-FR" sz="1800"/>
                <a:t>Début </a:t>
              </a:r>
            </a:p>
          </p:txBody>
        </p:sp>
      </p:grpSp>
      <p:grpSp>
        <p:nvGrpSpPr>
          <p:cNvPr id="69639" name="Groupe 10"/>
          <p:cNvGrpSpPr>
            <a:grpSpLocks/>
          </p:cNvGrpSpPr>
          <p:nvPr/>
        </p:nvGrpSpPr>
        <p:grpSpPr bwMode="auto">
          <a:xfrm>
            <a:off x="7644004" y="3573463"/>
            <a:ext cx="569913" cy="836612"/>
            <a:chOff x="8067726" y="3176972"/>
            <a:chExt cx="569387" cy="837384"/>
          </a:xfrm>
        </p:grpSpPr>
        <p:sp>
          <p:nvSpPr>
            <p:cNvPr id="8" name="Ellipse 7"/>
            <p:cNvSpPr/>
            <p:nvPr/>
          </p:nvSpPr>
          <p:spPr>
            <a:xfrm>
              <a:off x="8101033" y="3176972"/>
              <a:ext cx="502773" cy="503701"/>
            </a:xfrm>
            <a:prstGeom prst="ellipse">
              <a:avLst/>
            </a:prstGeom>
            <a:noFill/>
            <a:ln w="571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CH"/>
            </a:p>
          </p:txBody>
        </p:sp>
        <p:sp>
          <p:nvSpPr>
            <p:cNvPr id="69642" name="ZoneTexte 9"/>
            <p:cNvSpPr txBox="1">
              <a:spLocks noChangeArrowheads="1"/>
            </p:cNvSpPr>
            <p:nvPr/>
          </p:nvSpPr>
          <p:spPr bwMode="auto">
            <a:xfrm>
              <a:off x="8067726" y="3645024"/>
              <a:ext cx="5693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CH" altLang="fr-FR" sz="1800"/>
                <a:t>Fin </a:t>
              </a:r>
            </a:p>
          </p:txBody>
        </p:sp>
      </p:grpSp>
      <p:pic>
        <p:nvPicPr>
          <p:cNvPr id="69640"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39229" y="5168901"/>
            <a:ext cx="779463"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ZoneTexte 1"/>
          <p:cNvSpPr txBox="1"/>
          <p:nvPr/>
        </p:nvSpPr>
        <p:spPr>
          <a:xfrm>
            <a:off x="9464995" y="1488050"/>
            <a:ext cx="1307987" cy="461665"/>
          </a:xfrm>
          <a:prstGeom prst="rect">
            <a:avLst/>
          </a:prstGeom>
          <a:noFill/>
        </p:spPr>
        <p:txBody>
          <a:bodyPr wrap="none" rtlCol="0">
            <a:spAutoFit/>
          </a:bodyPr>
          <a:lstStyle/>
          <a:p>
            <a:r>
              <a:rPr lang="fr-CH" sz="2400" b="1" dirty="0" smtClean="0">
                <a:latin typeface="Arial" panose="020B0604020202020204" pitchFamily="34" charset="0"/>
                <a:cs typeface="Arial" panose="020B0604020202020204" pitchFamily="34" charset="0"/>
              </a:rPr>
              <a:t>4 Types</a:t>
            </a:r>
            <a:endParaRPr lang="fr-CH" sz="2400" b="1" dirty="0">
              <a:latin typeface="Arial" panose="020B0604020202020204" pitchFamily="34" charset="0"/>
              <a:cs typeface="Arial" panose="020B0604020202020204" pitchFamily="34" charset="0"/>
            </a:endParaRPr>
          </a:p>
        </p:txBody>
      </p:sp>
      <p:pic>
        <p:nvPicPr>
          <p:cNvPr id="6" name="Image 5"/>
          <p:cNvPicPr>
            <a:picLocks noChangeAspect="1"/>
          </p:cNvPicPr>
          <p:nvPr/>
        </p:nvPicPr>
        <p:blipFill>
          <a:blip r:embed="rId3"/>
          <a:stretch>
            <a:fillRect/>
          </a:stretch>
        </p:blipFill>
        <p:spPr>
          <a:xfrm>
            <a:off x="8910412" y="1949715"/>
            <a:ext cx="2854201" cy="738155"/>
          </a:xfrm>
          <a:prstGeom prst="rect">
            <a:avLst/>
          </a:prstGeom>
        </p:spPr>
      </p:pic>
      <p:pic>
        <p:nvPicPr>
          <p:cNvPr id="9" name="Image 8"/>
          <p:cNvPicPr>
            <a:picLocks noChangeAspect="1"/>
          </p:cNvPicPr>
          <p:nvPr/>
        </p:nvPicPr>
        <p:blipFill>
          <a:blip r:embed="rId4"/>
          <a:stretch>
            <a:fillRect/>
          </a:stretch>
        </p:blipFill>
        <p:spPr>
          <a:xfrm>
            <a:off x="8910412" y="3436084"/>
            <a:ext cx="2854201" cy="779927"/>
          </a:xfrm>
          <a:prstGeom prst="rect">
            <a:avLst/>
          </a:prstGeom>
        </p:spPr>
      </p:pic>
      <p:pic>
        <p:nvPicPr>
          <p:cNvPr id="10" name="Image 9"/>
          <p:cNvPicPr>
            <a:picLocks noChangeAspect="1"/>
          </p:cNvPicPr>
          <p:nvPr/>
        </p:nvPicPr>
        <p:blipFill>
          <a:blip r:embed="rId5"/>
          <a:stretch>
            <a:fillRect/>
          </a:stretch>
        </p:blipFill>
        <p:spPr>
          <a:xfrm>
            <a:off x="8847136" y="5137089"/>
            <a:ext cx="2980753" cy="788223"/>
          </a:xfrm>
          <a:prstGeom prst="rect">
            <a:avLst/>
          </a:prstGeom>
        </p:spPr>
      </p:pic>
    </p:spTree>
    <p:extLst>
      <p:ext uri="{BB962C8B-B14F-4D97-AF65-F5344CB8AC3E}">
        <p14:creationId xmlns:p14="http://schemas.microsoft.com/office/powerpoint/2010/main" val="376219801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re 1"/>
          <p:cNvSpPr>
            <a:spLocks noGrp="1"/>
          </p:cNvSpPr>
          <p:nvPr>
            <p:ph type="title"/>
          </p:nvPr>
        </p:nvSpPr>
        <p:spPr>
          <a:xfrm>
            <a:off x="0" y="692151"/>
            <a:ext cx="10210800" cy="720725"/>
          </a:xfrm>
          <a:solidFill>
            <a:srgbClr val="FFFF00"/>
          </a:solidFill>
        </p:spPr>
        <p:txBody>
          <a:bodyPr/>
          <a:lstStyle/>
          <a:p>
            <a:pPr algn="ctr"/>
            <a:r>
              <a:rPr lang="fr-CH" altLang="fr-FR" sz="3200" dirty="0">
                <a:ea typeface="ＭＳ Ｐゴシック" panose="020B0600070205080204" pitchFamily="34" charset="-128"/>
              </a:rPr>
              <a:t>Passerelle (ou branchement)</a:t>
            </a:r>
          </a:p>
        </p:txBody>
      </p:sp>
      <p:sp>
        <p:nvSpPr>
          <p:cNvPr id="75779"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E25102D5-2727-493D-89C8-F17C1B1F228F}" type="slidenum">
              <a:rPr lang="fr-FR" altLang="en-US" sz="1400"/>
              <a:pPr>
                <a:spcBef>
                  <a:spcPct val="0"/>
                </a:spcBef>
                <a:buFontTx/>
                <a:buNone/>
              </a:pPr>
              <a:t>61</a:t>
            </a:fld>
            <a:endParaRPr lang="fr-FR" altLang="en-US" sz="1400"/>
          </a:p>
        </p:txBody>
      </p:sp>
      <p:sp>
        <p:nvSpPr>
          <p:cNvPr id="5" name="Espace réservé du contenu 2"/>
          <p:cNvSpPr>
            <a:spLocks noGrp="1"/>
          </p:cNvSpPr>
          <p:nvPr>
            <p:ph idx="1"/>
          </p:nvPr>
        </p:nvSpPr>
        <p:spPr>
          <a:xfrm>
            <a:off x="795528" y="1600201"/>
            <a:ext cx="9415271" cy="4924425"/>
          </a:xfrm>
        </p:spPr>
        <p:txBody>
          <a:bodyPr>
            <a:noAutofit/>
          </a:bodyPr>
          <a:lstStyle/>
          <a:p>
            <a:pPr>
              <a:defRPr/>
            </a:pPr>
            <a:r>
              <a:rPr lang="fr-CH" sz="2400" dirty="0"/>
              <a:t>Une passerelle dans BPMN est un objet de modélisation essentiel dans la norme BPMN. </a:t>
            </a:r>
          </a:p>
          <a:p>
            <a:pPr>
              <a:defRPr/>
            </a:pPr>
            <a:r>
              <a:rPr lang="fr-CH" sz="2400" dirty="0"/>
              <a:t>Elle sert à contrôler des flux de séquence qui convergent ou qui divergent à l'intérieur d'un processus.</a:t>
            </a:r>
          </a:p>
          <a:p>
            <a:pPr>
              <a:defRPr/>
            </a:pPr>
            <a:r>
              <a:rPr lang="fr-CH" sz="2400" dirty="0"/>
              <a:t>Une passerelle n’effectue aucune tâche, c’est juste un lieu où une décision est prise en fonction du flux d’entrée. </a:t>
            </a:r>
          </a:p>
          <a:p>
            <a:pPr>
              <a:defRPr/>
            </a:pPr>
            <a:r>
              <a:rPr lang="fr-CH" sz="2400" dirty="0"/>
              <a:t>Le symbole à l’intérieur du losange sert à identifier le comportement de la passerelle.</a:t>
            </a:r>
          </a:p>
          <a:p>
            <a:pPr marL="0" indent="0">
              <a:buNone/>
              <a:defRPr/>
            </a:pPr>
            <a:endParaRPr lang="fr-CH" altLang="fr-FR" sz="2000" dirty="0">
              <a:solidFill>
                <a:schemeClr val="tx2"/>
              </a:solidFill>
              <a:ea typeface="ＭＳ Ｐゴシック" pitchFamily="34" charset="-128"/>
            </a:endParaRPr>
          </a:p>
          <a:p>
            <a:pPr marL="0" indent="0">
              <a:buNone/>
              <a:defRPr/>
            </a:pPr>
            <a:endParaRPr lang="fr-CH" altLang="fr-FR" sz="2000" dirty="0">
              <a:solidFill>
                <a:schemeClr val="tx2"/>
              </a:solidFill>
              <a:ea typeface="ＭＳ Ｐゴシック" pitchFamily="34" charset="-128"/>
            </a:endParaRPr>
          </a:p>
          <a:p>
            <a:pPr marL="0" indent="0">
              <a:buNone/>
              <a:defRPr/>
            </a:pPr>
            <a:endParaRPr lang="fr-CH" sz="2000" dirty="0"/>
          </a:p>
        </p:txBody>
      </p:sp>
      <p:sp>
        <p:nvSpPr>
          <p:cNvPr id="2" name="Losange 1"/>
          <p:cNvSpPr/>
          <p:nvPr/>
        </p:nvSpPr>
        <p:spPr>
          <a:xfrm>
            <a:off x="9475280" y="764382"/>
            <a:ext cx="576262" cy="576262"/>
          </a:xfrm>
          <a:prstGeom prst="diamond">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fr-CH"/>
          </a:p>
        </p:txBody>
      </p:sp>
    </p:spTree>
    <p:extLst>
      <p:ext uri="{BB962C8B-B14F-4D97-AF65-F5344CB8AC3E}">
        <p14:creationId xmlns:p14="http://schemas.microsoft.com/office/powerpoint/2010/main" val="278373980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2"/>
          <p:cNvSpPr>
            <a:spLocks noGrp="1"/>
          </p:cNvSpPr>
          <p:nvPr>
            <p:ph idx="1"/>
          </p:nvPr>
        </p:nvSpPr>
        <p:spPr>
          <a:xfrm>
            <a:off x="795528" y="1600201"/>
            <a:ext cx="9948671" cy="4924425"/>
          </a:xfrm>
        </p:spPr>
        <p:txBody>
          <a:bodyPr>
            <a:noAutofit/>
          </a:bodyPr>
          <a:lstStyle/>
          <a:p>
            <a:pPr>
              <a:defRPr/>
            </a:pPr>
            <a:r>
              <a:rPr lang="fr-CH" sz="2400" dirty="0"/>
              <a:t>La passerelle permet de ne laisser aucune ambiguïté sur la séquence du flux. </a:t>
            </a:r>
          </a:p>
          <a:p>
            <a:pPr>
              <a:defRPr/>
            </a:pPr>
            <a:r>
              <a:rPr lang="fr-CH" sz="2400" dirty="0"/>
              <a:t>C'est pourquoi </a:t>
            </a:r>
            <a:r>
              <a:rPr lang="fr-CH" sz="2400" b="1" dirty="0">
                <a:solidFill>
                  <a:schemeClr val="accent1">
                    <a:lumMod val="75000"/>
                  </a:schemeClr>
                </a:solidFill>
              </a:rPr>
              <a:t>[RM08] : l’arrivée ou le départ de plus qu’un flux doit passer obligatoirement par une passerelle et ne pas être directement relié à une tâche. </a:t>
            </a:r>
          </a:p>
          <a:p>
            <a:pPr>
              <a:defRPr/>
            </a:pPr>
            <a:r>
              <a:rPr lang="fr-CH" altLang="fr-FR" sz="2400" dirty="0">
                <a:solidFill>
                  <a:schemeClr val="tx2"/>
                </a:solidFill>
                <a:ea typeface="ＭＳ Ｐゴシック" pitchFamily="34" charset="-128"/>
              </a:rPr>
              <a:t>Après une tâche, une passerelle permet de diviser un flux en 2 ou plusieurs chemins (autres flux de séquence)</a:t>
            </a:r>
          </a:p>
          <a:p>
            <a:pPr>
              <a:defRPr/>
            </a:pPr>
            <a:r>
              <a:rPr lang="fr-CH" altLang="fr-FR" sz="2400" dirty="0">
                <a:solidFill>
                  <a:schemeClr val="tx2"/>
                </a:solidFill>
                <a:ea typeface="ＭＳ Ｐゴシック" pitchFamily="34" charset="-128"/>
              </a:rPr>
              <a:t>Avant une tâche, une passerelle permet de rassembler plusieurs chemins en 1 seul pour déclencher la tâche   </a:t>
            </a:r>
          </a:p>
          <a:p>
            <a:pPr marL="0" indent="0">
              <a:buNone/>
              <a:defRPr/>
            </a:pPr>
            <a:endParaRPr lang="fr-CH" sz="2400" dirty="0"/>
          </a:p>
        </p:txBody>
      </p:sp>
      <p:pic>
        <p:nvPicPr>
          <p:cNvPr id="77827" name="Imag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83560" y="4714842"/>
            <a:ext cx="4070240" cy="1862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8" name="Titre 1"/>
          <p:cNvSpPr>
            <a:spLocks noGrp="1"/>
          </p:cNvSpPr>
          <p:nvPr>
            <p:ph type="title"/>
          </p:nvPr>
        </p:nvSpPr>
        <p:spPr>
          <a:xfrm>
            <a:off x="0" y="692151"/>
            <a:ext cx="10210800" cy="720725"/>
          </a:xfrm>
          <a:solidFill>
            <a:srgbClr val="FFFF00"/>
          </a:solidFill>
        </p:spPr>
        <p:txBody>
          <a:bodyPr/>
          <a:lstStyle/>
          <a:p>
            <a:pPr algn="ctr"/>
            <a:r>
              <a:rPr lang="fr-CH" altLang="fr-FR" sz="3200">
                <a:ea typeface="ＭＳ Ｐゴシック" panose="020B0600070205080204" pitchFamily="34" charset="-128"/>
              </a:rPr>
              <a:t>Passerelle (ou branchement) </a:t>
            </a:r>
          </a:p>
        </p:txBody>
      </p:sp>
      <p:sp>
        <p:nvSpPr>
          <p:cNvPr id="77829"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2EB98ECF-D759-474D-8CD6-7C47FB409B7F}" type="slidenum">
              <a:rPr lang="fr-FR" altLang="en-US" sz="1400"/>
              <a:pPr>
                <a:spcBef>
                  <a:spcPct val="0"/>
                </a:spcBef>
                <a:buFontTx/>
                <a:buNone/>
              </a:pPr>
              <a:t>62</a:t>
            </a:fld>
            <a:endParaRPr lang="fr-FR" altLang="en-US" sz="1400"/>
          </a:p>
        </p:txBody>
      </p:sp>
      <p:sp>
        <p:nvSpPr>
          <p:cNvPr id="2" name="Losange 1"/>
          <p:cNvSpPr/>
          <p:nvPr/>
        </p:nvSpPr>
        <p:spPr>
          <a:xfrm>
            <a:off x="9511856" y="764382"/>
            <a:ext cx="576262" cy="576262"/>
          </a:xfrm>
          <a:prstGeom prst="diamond">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fr-CH"/>
          </a:p>
        </p:txBody>
      </p:sp>
    </p:spTree>
    <p:extLst>
      <p:ext uri="{BB962C8B-B14F-4D97-AF65-F5344CB8AC3E}">
        <p14:creationId xmlns:p14="http://schemas.microsoft.com/office/powerpoint/2010/main" val="742844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re 1"/>
          <p:cNvSpPr>
            <a:spLocks noGrp="1"/>
          </p:cNvSpPr>
          <p:nvPr>
            <p:ph type="title"/>
          </p:nvPr>
        </p:nvSpPr>
        <p:spPr>
          <a:xfrm>
            <a:off x="0" y="692151"/>
            <a:ext cx="10210800" cy="720725"/>
          </a:xfrm>
          <a:solidFill>
            <a:srgbClr val="FFFF00"/>
          </a:solidFill>
        </p:spPr>
        <p:txBody>
          <a:bodyPr/>
          <a:lstStyle/>
          <a:p>
            <a:pPr algn="ctr"/>
            <a:r>
              <a:rPr lang="fr-CH" altLang="fr-FR" sz="3200" dirty="0">
                <a:ea typeface="ＭＳ Ｐゴシック" panose="020B0600070205080204" pitchFamily="34" charset="-128"/>
              </a:rPr>
              <a:t>Passerelle (ou branchement) </a:t>
            </a:r>
          </a:p>
        </p:txBody>
      </p:sp>
      <p:sp>
        <p:nvSpPr>
          <p:cNvPr id="79875"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4BB00487-77E4-43AD-B9E7-1D3F092733C8}" type="slidenum">
              <a:rPr lang="fr-FR" altLang="en-US" sz="1400"/>
              <a:pPr>
                <a:spcBef>
                  <a:spcPct val="0"/>
                </a:spcBef>
                <a:buFontTx/>
                <a:buNone/>
              </a:pPr>
              <a:t>63</a:t>
            </a:fld>
            <a:endParaRPr lang="fr-FR" altLang="en-US" sz="1400"/>
          </a:p>
        </p:txBody>
      </p:sp>
      <p:sp>
        <p:nvSpPr>
          <p:cNvPr id="16" name="Losange 15"/>
          <p:cNvSpPr/>
          <p:nvPr/>
        </p:nvSpPr>
        <p:spPr>
          <a:xfrm>
            <a:off x="9493568" y="764382"/>
            <a:ext cx="576262" cy="576262"/>
          </a:xfrm>
          <a:prstGeom prst="diamond">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fr-CH"/>
          </a:p>
        </p:txBody>
      </p:sp>
      <p:grpSp>
        <p:nvGrpSpPr>
          <p:cNvPr id="79877" name="Groupe 6"/>
          <p:cNvGrpSpPr>
            <a:grpSpLocks/>
          </p:cNvGrpSpPr>
          <p:nvPr/>
        </p:nvGrpSpPr>
        <p:grpSpPr bwMode="auto">
          <a:xfrm>
            <a:off x="3603625" y="1484313"/>
            <a:ext cx="4984750" cy="2501900"/>
            <a:chOff x="2079497" y="2177985"/>
            <a:chExt cx="4985006" cy="2502029"/>
          </a:xfrm>
        </p:grpSpPr>
        <p:pic>
          <p:nvPicPr>
            <p:cNvPr id="79883" name="Imag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79497" y="2177985"/>
              <a:ext cx="4985006" cy="2502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9884" name="Groupe 5"/>
            <p:cNvGrpSpPr>
              <a:grpSpLocks/>
            </p:cNvGrpSpPr>
            <p:nvPr/>
          </p:nvGrpSpPr>
          <p:grpSpPr bwMode="auto">
            <a:xfrm>
              <a:off x="5435600" y="2807059"/>
              <a:ext cx="626018" cy="998406"/>
              <a:chOff x="5435600" y="2807059"/>
              <a:chExt cx="626018" cy="998406"/>
            </a:xfrm>
          </p:grpSpPr>
          <p:sp>
            <p:nvSpPr>
              <p:cNvPr id="2" name="Ellipse 1"/>
              <p:cNvSpPr/>
              <p:nvPr/>
            </p:nvSpPr>
            <p:spPr bwMode="auto">
              <a:xfrm>
                <a:off x="5435644" y="3176573"/>
                <a:ext cx="625507" cy="628682"/>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CH"/>
              </a:p>
            </p:txBody>
          </p:sp>
          <p:sp>
            <p:nvSpPr>
              <p:cNvPr id="79886" name="ZoneTexte 3"/>
              <p:cNvSpPr txBox="1">
                <a:spLocks noChangeArrowheads="1"/>
              </p:cNvSpPr>
              <p:nvPr/>
            </p:nvSpPr>
            <p:spPr bwMode="auto">
              <a:xfrm>
                <a:off x="5483152" y="2807059"/>
                <a:ext cx="5309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CH" altLang="fr-FR" sz="1800" b="1">
                    <a:solidFill>
                      <a:srgbClr val="FF0000"/>
                    </a:solidFill>
                  </a:rPr>
                  <a:t>KO</a:t>
                </a:r>
              </a:p>
            </p:txBody>
          </p:sp>
        </p:grpSp>
      </p:grpSp>
      <p:grpSp>
        <p:nvGrpSpPr>
          <p:cNvPr id="79878" name="Groupe 11"/>
          <p:cNvGrpSpPr>
            <a:grpSpLocks/>
          </p:cNvGrpSpPr>
          <p:nvPr/>
        </p:nvGrpSpPr>
        <p:grpSpPr bwMode="auto">
          <a:xfrm>
            <a:off x="3575050" y="3798888"/>
            <a:ext cx="3506788" cy="2768600"/>
            <a:chOff x="2819310" y="4158251"/>
            <a:chExt cx="3505380" cy="2768742"/>
          </a:xfrm>
        </p:grpSpPr>
        <p:pic>
          <p:nvPicPr>
            <p:cNvPr id="79879" name="Imag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19310" y="4158251"/>
              <a:ext cx="3505380" cy="2768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9880" name="Groupe 10"/>
            <p:cNvGrpSpPr>
              <a:grpSpLocks/>
            </p:cNvGrpSpPr>
            <p:nvPr/>
          </p:nvGrpSpPr>
          <p:grpSpPr bwMode="auto">
            <a:xfrm>
              <a:off x="4017990" y="4725144"/>
              <a:ext cx="626018" cy="1008112"/>
              <a:chOff x="4017990" y="4725144"/>
              <a:chExt cx="626018" cy="1008112"/>
            </a:xfrm>
          </p:grpSpPr>
          <p:sp>
            <p:nvSpPr>
              <p:cNvPr id="20" name="Ellipse 19"/>
              <p:cNvSpPr/>
              <p:nvPr/>
            </p:nvSpPr>
            <p:spPr bwMode="auto">
              <a:xfrm>
                <a:off x="4017392" y="5104450"/>
                <a:ext cx="626811" cy="628682"/>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CH"/>
              </a:p>
            </p:txBody>
          </p:sp>
          <p:sp>
            <p:nvSpPr>
              <p:cNvPr id="79882" name="ZoneTexte 3"/>
              <p:cNvSpPr txBox="1">
                <a:spLocks noChangeArrowheads="1"/>
              </p:cNvSpPr>
              <p:nvPr/>
            </p:nvSpPr>
            <p:spPr bwMode="auto">
              <a:xfrm>
                <a:off x="4041085" y="4725144"/>
                <a:ext cx="5309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CH" altLang="fr-FR" sz="1800" b="1">
                    <a:solidFill>
                      <a:srgbClr val="FF0000"/>
                    </a:solidFill>
                  </a:rPr>
                  <a:t>KO</a:t>
                </a:r>
              </a:p>
            </p:txBody>
          </p:sp>
        </p:grpSp>
      </p:grpSp>
    </p:spTree>
    <p:extLst>
      <p:ext uri="{BB962C8B-B14F-4D97-AF65-F5344CB8AC3E}">
        <p14:creationId xmlns:p14="http://schemas.microsoft.com/office/powerpoint/2010/main" val="287822958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re 1"/>
          <p:cNvSpPr>
            <a:spLocks noGrp="1"/>
          </p:cNvSpPr>
          <p:nvPr>
            <p:ph type="title"/>
          </p:nvPr>
        </p:nvSpPr>
        <p:spPr>
          <a:xfrm>
            <a:off x="0" y="692151"/>
            <a:ext cx="10210800" cy="720725"/>
          </a:xfrm>
          <a:solidFill>
            <a:srgbClr val="FFFF00"/>
          </a:solidFill>
        </p:spPr>
        <p:txBody>
          <a:bodyPr/>
          <a:lstStyle/>
          <a:p>
            <a:pPr algn="ctr"/>
            <a:r>
              <a:rPr lang="fr-CH" altLang="fr-FR" sz="3200" dirty="0">
                <a:ea typeface="ＭＳ Ｐゴシック" panose="020B0600070205080204" pitchFamily="34" charset="-128"/>
              </a:rPr>
              <a:t>Passerelle</a:t>
            </a:r>
          </a:p>
        </p:txBody>
      </p:sp>
      <p:sp>
        <p:nvSpPr>
          <p:cNvPr id="80899"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7BDDA3B2-A71E-47C5-A28A-0F5231F9C4B0}" type="slidenum">
              <a:rPr lang="fr-FR" altLang="en-US" sz="1400"/>
              <a:pPr>
                <a:spcBef>
                  <a:spcPct val="0"/>
                </a:spcBef>
                <a:buFontTx/>
                <a:buNone/>
              </a:pPr>
              <a:t>64</a:t>
            </a:fld>
            <a:endParaRPr lang="fr-FR" altLang="en-US" sz="1400"/>
          </a:p>
        </p:txBody>
      </p:sp>
      <p:sp>
        <p:nvSpPr>
          <p:cNvPr id="77828" name="Espace réservé du contenu 2"/>
          <p:cNvSpPr>
            <a:spLocks noGrp="1"/>
          </p:cNvSpPr>
          <p:nvPr>
            <p:ph idx="1"/>
          </p:nvPr>
        </p:nvSpPr>
        <p:spPr>
          <a:xfrm>
            <a:off x="786384" y="1600201"/>
            <a:ext cx="10113264" cy="4924425"/>
          </a:xfrm>
        </p:spPr>
        <p:txBody>
          <a:bodyPr/>
          <a:lstStyle/>
          <a:p>
            <a:pPr marL="0" indent="0">
              <a:buNone/>
              <a:defRPr/>
            </a:pPr>
            <a:r>
              <a:rPr lang="fr-CH" altLang="fr-FR" sz="2400" dirty="0">
                <a:ea typeface="ＭＳ Ｐゴシック" panose="020B0600070205080204" pitchFamily="34" charset="-128"/>
              </a:rPr>
              <a:t>BPMN propose 5 types de passerelles différentes : </a:t>
            </a:r>
          </a:p>
          <a:p>
            <a:pPr lvl="1">
              <a:lnSpc>
                <a:spcPct val="150000"/>
              </a:lnSpc>
              <a:defRPr/>
            </a:pPr>
            <a:r>
              <a:rPr lang="fr-CH" altLang="fr-FR" b="1" dirty="0">
                <a:ea typeface="ＭＳ Ｐゴシック" panose="020B0600070205080204" pitchFamily="34" charset="-128"/>
              </a:rPr>
              <a:t>Exclusive (OU exclusif)</a:t>
            </a:r>
          </a:p>
          <a:p>
            <a:pPr lvl="1">
              <a:lnSpc>
                <a:spcPct val="150000"/>
              </a:lnSpc>
              <a:defRPr/>
            </a:pPr>
            <a:r>
              <a:rPr lang="fr-CH" altLang="fr-FR" b="1" dirty="0">
                <a:ea typeface="ＭＳ Ｐゴシック" panose="020B0600070205080204" pitchFamily="34" charset="-128"/>
              </a:rPr>
              <a:t>Parallèle (ET)</a:t>
            </a:r>
          </a:p>
          <a:p>
            <a:pPr lvl="1">
              <a:lnSpc>
                <a:spcPct val="150000"/>
              </a:lnSpc>
              <a:defRPr/>
            </a:pPr>
            <a:r>
              <a:rPr lang="fr-CH" altLang="fr-FR" b="1" dirty="0">
                <a:ea typeface="ＭＳ Ｐゴシック" panose="020B0600070205080204" pitchFamily="34" charset="-128"/>
              </a:rPr>
              <a:t>Inclusive (OU inclusif) </a:t>
            </a:r>
          </a:p>
          <a:p>
            <a:pPr lvl="1">
              <a:lnSpc>
                <a:spcPct val="150000"/>
              </a:lnSpc>
              <a:defRPr/>
            </a:pPr>
            <a:r>
              <a:rPr lang="fr-CH" altLang="fr-FR" b="1" dirty="0">
                <a:ea typeface="ＭＳ Ｐゴシック" panose="020B0600070205080204" pitchFamily="34" charset="-128"/>
              </a:rPr>
              <a:t>Basée sur les événements </a:t>
            </a:r>
          </a:p>
          <a:p>
            <a:pPr lvl="1">
              <a:lnSpc>
                <a:spcPct val="150000"/>
              </a:lnSpc>
              <a:defRPr/>
            </a:pPr>
            <a:r>
              <a:rPr lang="fr-CH" altLang="fr-FR" b="1" dirty="0">
                <a:ea typeface="ＭＳ Ｐゴシック" panose="020B0600070205080204" pitchFamily="34" charset="-128"/>
              </a:rPr>
              <a:t>Complexe </a:t>
            </a:r>
          </a:p>
          <a:p>
            <a:pPr marL="57150" indent="0">
              <a:lnSpc>
                <a:spcPct val="150000"/>
              </a:lnSpc>
              <a:buNone/>
              <a:defRPr/>
            </a:pPr>
            <a:r>
              <a:rPr lang="fr-CH" altLang="fr-FR" sz="2400" dirty="0">
                <a:ea typeface="ＭＳ Ｐゴシック" panose="020B0600070205080204" pitchFamily="34" charset="-128"/>
              </a:rPr>
              <a:t>La passerelle de type complexe n'est pas abordée dans ce cours   </a:t>
            </a:r>
          </a:p>
          <a:p>
            <a:pPr lvl="1">
              <a:defRPr/>
            </a:pPr>
            <a:endParaRPr lang="fr-CH" altLang="fr-FR" sz="2000" dirty="0">
              <a:ea typeface="ＭＳ Ｐゴシック" panose="020B0600070205080204" pitchFamily="34" charset="-128"/>
            </a:endParaRPr>
          </a:p>
          <a:p>
            <a:pPr marL="0" indent="0">
              <a:buNone/>
              <a:defRPr/>
            </a:pPr>
            <a:endParaRPr lang="fr-CH" altLang="fr-FR" sz="2000" dirty="0">
              <a:ea typeface="ＭＳ Ｐゴシック" panose="020B0600070205080204" pitchFamily="34" charset="-128"/>
            </a:endParaRPr>
          </a:p>
          <a:p>
            <a:pPr marL="0" indent="0">
              <a:buNone/>
              <a:defRPr/>
            </a:pPr>
            <a:endParaRPr lang="fr-CH" altLang="fr-FR" sz="2000" dirty="0">
              <a:ea typeface="ＭＳ Ｐゴシック" panose="020B0600070205080204" pitchFamily="34" charset="-128"/>
            </a:endParaRPr>
          </a:p>
        </p:txBody>
      </p:sp>
      <p:sp>
        <p:nvSpPr>
          <p:cNvPr id="2" name="Losange 1"/>
          <p:cNvSpPr/>
          <p:nvPr/>
        </p:nvSpPr>
        <p:spPr>
          <a:xfrm>
            <a:off x="9484424" y="764382"/>
            <a:ext cx="576262" cy="576262"/>
          </a:xfrm>
          <a:prstGeom prst="diamond">
            <a:avLst/>
          </a:prstGeom>
          <a:ln/>
        </p:spPr>
        <p:style>
          <a:lnRef idx="2">
            <a:schemeClr val="dk1"/>
          </a:lnRef>
          <a:fillRef idx="1">
            <a:schemeClr val="lt1"/>
          </a:fillRef>
          <a:effectRef idx="0">
            <a:schemeClr val="dk1"/>
          </a:effectRef>
          <a:fontRef idx="minor">
            <a:schemeClr val="dk1"/>
          </a:fontRef>
        </p:style>
        <p:txBody>
          <a:bodyPr anchor="ctr"/>
          <a:lstStyle/>
          <a:p>
            <a:pPr algn="ctr">
              <a:defRPr/>
            </a:pPr>
            <a:endParaRPr lang="fr-CH"/>
          </a:p>
        </p:txBody>
      </p:sp>
      <p:pic>
        <p:nvPicPr>
          <p:cNvPr id="3" name="Image 2"/>
          <p:cNvPicPr>
            <a:picLocks noChangeAspect="1"/>
          </p:cNvPicPr>
          <p:nvPr/>
        </p:nvPicPr>
        <p:blipFill>
          <a:blip r:embed="rId2"/>
          <a:stretch>
            <a:fillRect/>
          </a:stretch>
        </p:blipFill>
        <p:spPr>
          <a:xfrm>
            <a:off x="716281" y="1951170"/>
            <a:ext cx="760456" cy="3224334"/>
          </a:xfrm>
          <a:prstGeom prst="rect">
            <a:avLst/>
          </a:prstGeom>
        </p:spPr>
      </p:pic>
    </p:spTree>
    <p:extLst>
      <p:ext uri="{BB962C8B-B14F-4D97-AF65-F5344CB8AC3E}">
        <p14:creationId xmlns:p14="http://schemas.microsoft.com/office/powerpoint/2010/main" val="143988258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Titre 1"/>
          <p:cNvSpPr>
            <a:spLocks noGrp="1"/>
          </p:cNvSpPr>
          <p:nvPr>
            <p:ph type="title"/>
          </p:nvPr>
        </p:nvSpPr>
        <p:spPr>
          <a:xfrm>
            <a:off x="0" y="692151"/>
            <a:ext cx="10210800" cy="720725"/>
          </a:xfrm>
          <a:solidFill>
            <a:srgbClr val="FFFF00"/>
          </a:solidFill>
        </p:spPr>
        <p:txBody>
          <a:bodyPr/>
          <a:lstStyle/>
          <a:p>
            <a:pPr algn="ctr"/>
            <a:r>
              <a:rPr lang="fr-CH" altLang="fr-FR" sz="3200">
                <a:ea typeface="ＭＳ Ｐゴシック" panose="020B0600070205080204" pitchFamily="34" charset="-128"/>
              </a:rPr>
              <a:t>Passerelle exclusive </a:t>
            </a:r>
          </a:p>
        </p:txBody>
      </p:sp>
      <p:sp>
        <p:nvSpPr>
          <p:cNvPr id="5" name="Espace réservé du contenu 2"/>
          <p:cNvSpPr>
            <a:spLocks noGrp="1"/>
          </p:cNvSpPr>
          <p:nvPr>
            <p:ph idx="1"/>
          </p:nvPr>
        </p:nvSpPr>
        <p:spPr>
          <a:xfrm>
            <a:off x="896112" y="1520825"/>
            <a:ext cx="9314688" cy="4787900"/>
          </a:xfrm>
        </p:spPr>
        <p:txBody>
          <a:bodyPr>
            <a:noAutofit/>
          </a:bodyPr>
          <a:lstStyle/>
          <a:p>
            <a:pPr marL="0" indent="0">
              <a:buNone/>
              <a:defRPr/>
            </a:pPr>
            <a:r>
              <a:rPr lang="fr-CH" dirty="0"/>
              <a:t>Passerelle</a:t>
            </a:r>
            <a:r>
              <a:rPr lang="fr-CH" b="1" dirty="0"/>
              <a:t> OU</a:t>
            </a:r>
            <a:r>
              <a:rPr lang="fr-CH" sz="2400" dirty="0"/>
              <a:t>  </a:t>
            </a:r>
            <a:r>
              <a:rPr lang="fr-CH" b="1" dirty="0"/>
              <a:t>exclusif</a:t>
            </a:r>
          </a:p>
          <a:p>
            <a:pPr>
              <a:defRPr/>
            </a:pPr>
            <a:r>
              <a:rPr lang="fr-CH" sz="2400" b="1" dirty="0"/>
              <a:t>1 seul </a:t>
            </a:r>
            <a:r>
              <a:rPr lang="fr-CH" sz="2400" dirty="0"/>
              <a:t>des trajets qui suivent est exécutée en fonction de la valeur de la condition</a:t>
            </a:r>
          </a:p>
          <a:p>
            <a:pPr>
              <a:defRPr/>
            </a:pPr>
            <a:r>
              <a:rPr lang="fr-CH" sz="2400" dirty="0"/>
              <a:t>La condition doit être explicite et sans ambiguïté</a:t>
            </a:r>
          </a:p>
          <a:p>
            <a:pPr>
              <a:defRPr/>
            </a:pPr>
            <a:r>
              <a:rPr lang="fr-CH" sz="2400" dirty="0"/>
              <a:t>On note sur les flux de séquence les critères des différents chemins possibles </a:t>
            </a:r>
            <a:endParaRPr lang="fr-CH" sz="2000" dirty="0"/>
          </a:p>
          <a:p>
            <a:pPr marL="0" indent="0">
              <a:buNone/>
              <a:defRPr/>
            </a:pPr>
            <a:endParaRPr lang="fr-CH" sz="2000" dirty="0"/>
          </a:p>
        </p:txBody>
      </p:sp>
      <p:pic>
        <p:nvPicPr>
          <p:cNvPr id="2" name="Image 1"/>
          <p:cNvPicPr>
            <a:picLocks noChangeAspect="1"/>
          </p:cNvPicPr>
          <p:nvPr/>
        </p:nvPicPr>
        <p:blipFill>
          <a:blip r:embed="rId2"/>
          <a:stretch>
            <a:fillRect/>
          </a:stretch>
        </p:blipFill>
        <p:spPr>
          <a:xfrm>
            <a:off x="208723" y="1412876"/>
            <a:ext cx="754445" cy="792549"/>
          </a:xfrm>
          <a:prstGeom prst="rect">
            <a:avLst/>
          </a:prstGeom>
        </p:spPr>
      </p:pic>
    </p:spTree>
    <p:extLst>
      <p:ext uri="{BB962C8B-B14F-4D97-AF65-F5344CB8AC3E}">
        <p14:creationId xmlns:p14="http://schemas.microsoft.com/office/powerpoint/2010/main" val="378742911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itre 1"/>
          <p:cNvSpPr>
            <a:spLocks noGrp="1"/>
          </p:cNvSpPr>
          <p:nvPr>
            <p:ph type="title"/>
          </p:nvPr>
        </p:nvSpPr>
        <p:spPr>
          <a:xfrm>
            <a:off x="0" y="692151"/>
            <a:ext cx="10210800" cy="720725"/>
          </a:xfrm>
          <a:solidFill>
            <a:srgbClr val="FFFF00"/>
          </a:solidFill>
        </p:spPr>
        <p:txBody>
          <a:bodyPr/>
          <a:lstStyle/>
          <a:p>
            <a:pPr algn="ctr"/>
            <a:r>
              <a:rPr lang="fr-CH" altLang="fr-FR" sz="3200">
                <a:ea typeface="ＭＳ Ｐゴシック" panose="020B0600070205080204" pitchFamily="34" charset="-128"/>
              </a:rPr>
              <a:t>Passerelle inclusive</a:t>
            </a:r>
          </a:p>
        </p:txBody>
      </p:sp>
      <p:sp>
        <p:nvSpPr>
          <p:cNvPr id="84996"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BB2C6F87-E6D9-4572-9588-44DCD99D4D59}" type="slidenum">
              <a:rPr lang="fr-FR" altLang="en-US" sz="1400"/>
              <a:pPr>
                <a:spcBef>
                  <a:spcPct val="0"/>
                </a:spcBef>
                <a:buFontTx/>
                <a:buNone/>
              </a:pPr>
              <a:t>66</a:t>
            </a:fld>
            <a:endParaRPr lang="fr-FR" altLang="en-US" sz="1400"/>
          </a:p>
        </p:txBody>
      </p:sp>
      <p:sp>
        <p:nvSpPr>
          <p:cNvPr id="5" name="Espace réservé du contenu 2"/>
          <p:cNvSpPr>
            <a:spLocks noGrp="1"/>
          </p:cNvSpPr>
          <p:nvPr>
            <p:ph idx="1"/>
          </p:nvPr>
        </p:nvSpPr>
        <p:spPr>
          <a:xfrm>
            <a:off x="877824" y="1600201"/>
            <a:ext cx="9332976" cy="4924425"/>
          </a:xfrm>
        </p:spPr>
        <p:txBody>
          <a:bodyPr>
            <a:noAutofit/>
          </a:bodyPr>
          <a:lstStyle/>
          <a:p>
            <a:pPr marL="0" indent="0">
              <a:buNone/>
              <a:defRPr/>
            </a:pPr>
            <a:r>
              <a:rPr lang="fr-CH" sz="2400" dirty="0"/>
              <a:t>Passerelle </a:t>
            </a:r>
            <a:r>
              <a:rPr lang="fr-CH" sz="2400" b="1" dirty="0"/>
              <a:t>OU INCLUSIF</a:t>
            </a:r>
            <a:r>
              <a:rPr lang="fr-CH" sz="2400" dirty="0"/>
              <a:t> </a:t>
            </a:r>
            <a:endParaRPr lang="fr-CH" altLang="fr-FR" sz="2200" dirty="0">
              <a:ea typeface="ＭＳ Ｐゴシック" pitchFamily="34" charset="-128"/>
            </a:endParaRPr>
          </a:p>
          <a:p>
            <a:pPr marL="400050">
              <a:defRPr/>
            </a:pPr>
            <a:r>
              <a:rPr lang="fr-CH" sz="2400" b="1" dirty="0"/>
              <a:t>1 ou plusieurs </a:t>
            </a:r>
            <a:r>
              <a:rPr lang="fr-CH" sz="2200" dirty="0"/>
              <a:t>: En fonction de la condition, la séquence continue sur 1, plusieurs ou toutes les branches.</a:t>
            </a:r>
          </a:p>
          <a:p>
            <a:pPr marL="400050">
              <a:defRPr/>
            </a:pPr>
            <a:r>
              <a:rPr lang="fr-CH" sz="2200" dirty="0"/>
              <a:t>La condition doit être explicite  </a:t>
            </a:r>
          </a:p>
          <a:p>
            <a:pPr marL="0" indent="0">
              <a:buNone/>
              <a:defRPr/>
            </a:pPr>
            <a:r>
              <a:rPr lang="fr-CH" sz="2200" dirty="0">
                <a:solidFill>
                  <a:srgbClr val="0070C0"/>
                </a:solidFill>
              </a:rPr>
              <a:t> </a:t>
            </a:r>
            <a:endParaRPr lang="fr-CH" sz="2200" dirty="0"/>
          </a:p>
          <a:p>
            <a:pPr lvl="1">
              <a:defRPr/>
            </a:pPr>
            <a:endParaRPr lang="fr-CH" sz="1800" dirty="0"/>
          </a:p>
          <a:p>
            <a:pPr marL="0" indent="0">
              <a:buNone/>
              <a:defRPr/>
            </a:pPr>
            <a:endParaRPr lang="fr-CH" sz="1800" dirty="0"/>
          </a:p>
          <a:p>
            <a:pPr marL="0" indent="0">
              <a:buNone/>
              <a:defRPr/>
            </a:pPr>
            <a:endParaRPr lang="fr-CH" sz="1800" dirty="0"/>
          </a:p>
        </p:txBody>
      </p:sp>
      <p:pic>
        <p:nvPicPr>
          <p:cNvPr id="84998"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14850" y="3357563"/>
            <a:ext cx="3162300" cy="277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Image 1"/>
          <p:cNvPicPr>
            <a:picLocks noChangeAspect="1"/>
          </p:cNvPicPr>
          <p:nvPr/>
        </p:nvPicPr>
        <p:blipFill>
          <a:blip r:embed="rId3"/>
          <a:stretch>
            <a:fillRect/>
          </a:stretch>
        </p:blipFill>
        <p:spPr>
          <a:xfrm>
            <a:off x="191227" y="1412875"/>
            <a:ext cx="800169" cy="762066"/>
          </a:xfrm>
          <a:prstGeom prst="rect">
            <a:avLst/>
          </a:prstGeom>
        </p:spPr>
      </p:pic>
    </p:spTree>
    <p:extLst>
      <p:ext uri="{BB962C8B-B14F-4D97-AF65-F5344CB8AC3E}">
        <p14:creationId xmlns:p14="http://schemas.microsoft.com/office/powerpoint/2010/main" val="49912945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Titre 1"/>
          <p:cNvSpPr>
            <a:spLocks noGrp="1"/>
          </p:cNvSpPr>
          <p:nvPr>
            <p:ph type="title"/>
          </p:nvPr>
        </p:nvSpPr>
        <p:spPr>
          <a:xfrm>
            <a:off x="0" y="692151"/>
            <a:ext cx="10210800" cy="720725"/>
          </a:xfrm>
          <a:solidFill>
            <a:srgbClr val="FFFF00"/>
          </a:solidFill>
        </p:spPr>
        <p:txBody>
          <a:bodyPr/>
          <a:lstStyle/>
          <a:p>
            <a:pPr algn="ctr"/>
            <a:r>
              <a:rPr lang="fr-CH" altLang="fr-FR" sz="3200" dirty="0">
                <a:ea typeface="ＭＳ Ｐゴシック" panose="020B0600070205080204" pitchFamily="34" charset="-128"/>
              </a:rPr>
              <a:t>Passerelle parallèle </a:t>
            </a:r>
          </a:p>
        </p:txBody>
      </p:sp>
      <p:sp>
        <p:nvSpPr>
          <p:cNvPr id="82948"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3A7F8695-5B90-4588-A51F-78D055AD5313}" type="slidenum">
              <a:rPr lang="fr-FR" altLang="en-US" sz="1400"/>
              <a:pPr>
                <a:spcBef>
                  <a:spcPct val="0"/>
                </a:spcBef>
                <a:buFontTx/>
                <a:buNone/>
              </a:pPr>
              <a:t>67</a:t>
            </a:fld>
            <a:endParaRPr lang="fr-FR" altLang="en-US" sz="1400"/>
          </a:p>
        </p:txBody>
      </p:sp>
      <p:sp>
        <p:nvSpPr>
          <p:cNvPr id="5" name="Espace réservé du contenu 2"/>
          <p:cNvSpPr>
            <a:spLocks noGrp="1"/>
          </p:cNvSpPr>
          <p:nvPr>
            <p:ph idx="1"/>
          </p:nvPr>
        </p:nvSpPr>
        <p:spPr>
          <a:xfrm>
            <a:off x="859536" y="1557339"/>
            <a:ext cx="9340152" cy="5184775"/>
          </a:xfrm>
        </p:spPr>
        <p:txBody>
          <a:bodyPr>
            <a:noAutofit/>
          </a:bodyPr>
          <a:lstStyle/>
          <a:p>
            <a:pPr marL="0" indent="0">
              <a:buNone/>
              <a:defRPr/>
            </a:pPr>
            <a:r>
              <a:rPr lang="fr-CH" sz="2400" dirty="0"/>
              <a:t>Passerelle</a:t>
            </a:r>
            <a:r>
              <a:rPr lang="fr-CH" sz="2400" b="1" dirty="0"/>
              <a:t> ET</a:t>
            </a:r>
            <a:r>
              <a:rPr lang="fr-CH" sz="2200" dirty="0"/>
              <a:t> : </a:t>
            </a:r>
          </a:p>
          <a:p>
            <a:pPr>
              <a:defRPr/>
            </a:pPr>
            <a:r>
              <a:rPr lang="fr-CH" sz="2200" dirty="0"/>
              <a:t>le processus suit simultanément tous les trajets parallèles.</a:t>
            </a:r>
          </a:p>
          <a:p>
            <a:pPr>
              <a:defRPr/>
            </a:pPr>
            <a:r>
              <a:rPr lang="fr-CH" sz="2200" dirty="0"/>
              <a:t>Placé après une tâche, la passerelle parallèle sépare le flux de séquence en plusieurs flux de séquence qui tournent en même temps. </a:t>
            </a:r>
          </a:p>
          <a:p>
            <a:pPr>
              <a:defRPr/>
            </a:pPr>
            <a:r>
              <a:rPr lang="fr-CH" sz="2200" dirty="0"/>
              <a:t>Placé avant une tâche, la passerelle parallèle permet la réunion de plusieurs flux de séquence et attend que toutes les séquences d’arrivée soient terminées avant de toutes les associer en un seul flux de sortie.</a:t>
            </a:r>
          </a:p>
          <a:p>
            <a:pPr marL="0" indent="0">
              <a:buNone/>
              <a:defRPr/>
            </a:pPr>
            <a:r>
              <a:rPr lang="fr-CH" sz="2200" dirty="0">
                <a:solidFill>
                  <a:srgbClr val="0070C0"/>
                </a:solidFill>
              </a:rPr>
              <a:t> </a:t>
            </a:r>
            <a:endParaRPr lang="fr-CH" sz="2200" dirty="0"/>
          </a:p>
          <a:p>
            <a:pPr marL="0" indent="0">
              <a:buNone/>
              <a:defRPr/>
            </a:pPr>
            <a:endParaRPr lang="fr-CH" sz="1800" dirty="0"/>
          </a:p>
        </p:txBody>
      </p:sp>
      <p:pic>
        <p:nvPicPr>
          <p:cNvPr id="82950" name="Imag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68775" y="4254691"/>
            <a:ext cx="3854450" cy="205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Image 1"/>
          <p:cNvPicPr>
            <a:picLocks noChangeAspect="1"/>
          </p:cNvPicPr>
          <p:nvPr/>
        </p:nvPicPr>
        <p:blipFill>
          <a:blip r:embed="rId4"/>
          <a:stretch>
            <a:fillRect/>
          </a:stretch>
        </p:blipFill>
        <p:spPr>
          <a:xfrm>
            <a:off x="126455" y="1412876"/>
            <a:ext cx="838273" cy="777307"/>
          </a:xfrm>
          <a:prstGeom prst="rect">
            <a:avLst/>
          </a:prstGeom>
        </p:spPr>
      </p:pic>
    </p:spTree>
    <p:extLst>
      <p:ext uri="{BB962C8B-B14F-4D97-AF65-F5344CB8AC3E}">
        <p14:creationId xmlns:p14="http://schemas.microsoft.com/office/powerpoint/2010/main" val="327416200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Titre 1"/>
          <p:cNvSpPr>
            <a:spLocks noGrp="1"/>
          </p:cNvSpPr>
          <p:nvPr>
            <p:ph type="title"/>
          </p:nvPr>
        </p:nvSpPr>
        <p:spPr>
          <a:xfrm>
            <a:off x="0" y="692151"/>
            <a:ext cx="10210800" cy="720725"/>
          </a:xfrm>
          <a:solidFill>
            <a:srgbClr val="FFFF00"/>
          </a:solidFill>
        </p:spPr>
        <p:txBody>
          <a:bodyPr/>
          <a:lstStyle/>
          <a:p>
            <a:pPr algn="ctr"/>
            <a:r>
              <a:rPr lang="fr-CH" altLang="fr-FR" sz="3200">
                <a:ea typeface="ＭＳ Ｐゴシック" panose="020B0600070205080204" pitchFamily="34" charset="-128"/>
              </a:rPr>
              <a:t>Passerelle basée sur les événements</a:t>
            </a:r>
          </a:p>
        </p:txBody>
      </p:sp>
      <p:sp>
        <p:nvSpPr>
          <p:cNvPr id="86020"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2512A0C0-FA50-4EC3-A3B4-C941D3DFB09E}" type="slidenum">
              <a:rPr lang="fr-FR" altLang="en-US" sz="1400"/>
              <a:pPr>
                <a:spcBef>
                  <a:spcPct val="0"/>
                </a:spcBef>
                <a:buFontTx/>
                <a:buNone/>
              </a:pPr>
              <a:t>68</a:t>
            </a:fld>
            <a:endParaRPr lang="fr-FR" altLang="en-US" sz="1400"/>
          </a:p>
        </p:txBody>
      </p:sp>
      <p:sp>
        <p:nvSpPr>
          <p:cNvPr id="5" name="Espace réservé du contenu 2"/>
          <p:cNvSpPr>
            <a:spLocks noGrp="1"/>
          </p:cNvSpPr>
          <p:nvPr>
            <p:ph idx="1"/>
          </p:nvPr>
        </p:nvSpPr>
        <p:spPr>
          <a:xfrm>
            <a:off x="868680" y="1600201"/>
            <a:ext cx="9342120" cy="4924425"/>
          </a:xfrm>
        </p:spPr>
        <p:txBody>
          <a:bodyPr>
            <a:noAutofit/>
          </a:bodyPr>
          <a:lstStyle/>
          <a:p>
            <a:pPr marL="0" indent="0">
              <a:buNone/>
              <a:defRPr/>
            </a:pPr>
            <a:r>
              <a:rPr lang="fr-CH" sz="2000" dirty="0"/>
              <a:t>Passerelle </a:t>
            </a:r>
            <a:r>
              <a:rPr lang="fr-CH" sz="2000" b="1" dirty="0"/>
              <a:t>OU exclusif + attente d'un événement</a:t>
            </a:r>
            <a:r>
              <a:rPr lang="fr-CH" sz="2000" dirty="0"/>
              <a:t> </a:t>
            </a:r>
            <a:endParaRPr lang="fr-CH" altLang="fr-FR" sz="2000" dirty="0">
              <a:ea typeface="ＭＳ Ｐゴシック" pitchFamily="34" charset="-128"/>
            </a:endParaRPr>
          </a:p>
          <a:p>
            <a:pPr marL="400050">
              <a:defRPr/>
            </a:pPr>
            <a:r>
              <a:rPr lang="fr-CH" sz="2000" dirty="0"/>
              <a:t>La passerelle basée sur les événements permet de prendre une décision en fonction des événements.</a:t>
            </a:r>
          </a:p>
          <a:p>
            <a:pPr marL="400050">
              <a:defRPr/>
            </a:pPr>
            <a:r>
              <a:rPr lang="fr-CH" sz="2000" dirty="0"/>
              <a:t>Chaque flux de séquence sortant de la passerelle doit être connecté à un événement intermédiaire. </a:t>
            </a:r>
          </a:p>
          <a:p>
            <a:pPr marL="400050">
              <a:defRPr/>
            </a:pPr>
            <a:r>
              <a:rPr lang="fr-CH" sz="2000" dirty="0"/>
              <a:t>Lorsque l'exécution du processus atteint une passerelle basée sur les événements, la passerelle agit comme un état d'attente: l'exécution est suspendue, et attend qu'un des événements intermédiaires se produit. </a:t>
            </a:r>
          </a:p>
          <a:p>
            <a:pPr marL="400050">
              <a:defRPr/>
            </a:pPr>
            <a:r>
              <a:rPr lang="fr-CH" sz="2000" dirty="0"/>
              <a:t>L'arrivée d'un évènement intermédiaire déclenchera un des chemins du processus.</a:t>
            </a:r>
          </a:p>
          <a:p>
            <a:pPr lvl="1">
              <a:defRPr/>
            </a:pPr>
            <a:endParaRPr lang="fr-CH" sz="2000" dirty="0"/>
          </a:p>
          <a:p>
            <a:pPr marL="0" indent="0">
              <a:buNone/>
              <a:defRPr/>
            </a:pPr>
            <a:endParaRPr lang="fr-CH" sz="1600" dirty="0"/>
          </a:p>
          <a:p>
            <a:pPr marL="0" indent="0">
              <a:buNone/>
              <a:defRPr/>
            </a:pPr>
            <a:endParaRPr lang="fr-CH" sz="1600" dirty="0"/>
          </a:p>
        </p:txBody>
      </p:sp>
      <p:pic>
        <p:nvPicPr>
          <p:cNvPr id="86022" name="Imag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89918" y="4709982"/>
            <a:ext cx="3294062"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Image 1"/>
          <p:cNvPicPr>
            <a:picLocks noChangeAspect="1"/>
          </p:cNvPicPr>
          <p:nvPr/>
        </p:nvPicPr>
        <p:blipFill>
          <a:blip r:embed="rId4"/>
          <a:stretch>
            <a:fillRect/>
          </a:stretch>
        </p:blipFill>
        <p:spPr>
          <a:xfrm>
            <a:off x="141697" y="1412876"/>
            <a:ext cx="807790" cy="815411"/>
          </a:xfrm>
          <a:prstGeom prst="rect">
            <a:avLst/>
          </a:prstGeom>
        </p:spPr>
      </p:pic>
    </p:spTree>
    <p:extLst>
      <p:ext uri="{BB962C8B-B14F-4D97-AF65-F5344CB8AC3E}">
        <p14:creationId xmlns:p14="http://schemas.microsoft.com/office/powerpoint/2010/main" val="334648182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Espace réservé du numéro de diapositive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BA81CBC2-3BBC-4DF6-9110-CE666720337A}" type="slidenum">
              <a:rPr lang="fr-FR" altLang="en-US" sz="1400"/>
              <a:pPr>
                <a:spcBef>
                  <a:spcPct val="0"/>
                </a:spcBef>
                <a:buFontTx/>
                <a:buNone/>
              </a:pPr>
              <a:t>69</a:t>
            </a:fld>
            <a:endParaRPr lang="fr-FR" altLang="en-US" sz="1400"/>
          </a:p>
        </p:txBody>
      </p:sp>
      <p:sp>
        <p:nvSpPr>
          <p:cNvPr id="6" name="Titre 1"/>
          <p:cNvSpPr txBox="1">
            <a:spLocks/>
          </p:cNvSpPr>
          <p:nvPr/>
        </p:nvSpPr>
        <p:spPr bwMode="auto">
          <a:xfrm>
            <a:off x="0" y="692151"/>
            <a:ext cx="10210800" cy="7207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chemeClr val="tx2"/>
                </a:solidFill>
                <a:latin typeface="+mj-lt"/>
                <a:ea typeface="ＭＳ Ｐゴシック" charset="-128"/>
                <a:cs typeface="+mj-cs"/>
              </a:defRPr>
            </a:lvl1pPr>
            <a:lvl2pPr algn="ctr" rtl="0" eaLnBrk="0" fontAlgn="base" hangingPunct="0">
              <a:spcBef>
                <a:spcPct val="0"/>
              </a:spcBef>
              <a:spcAft>
                <a:spcPct val="0"/>
              </a:spcAft>
              <a:defRPr sz="4400">
                <a:solidFill>
                  <a:schemeClr val="tx2"/>
                </a:solidFill>
                <a:latin typeface="Arial" charset="0"/>
                <a:ea typeface="ＭＳ Ｐゴシック" charset="-128"/>
              </a:defRPr>
            </a:lvl2pPr>
            <a:lvl3pPr algn="ctr" rtl="0" eaLnBrk="0" fontAlgn="base" hangingPunct="0">
              <a:spcBef>
                <a:spcPct val="0"/>
              </a:spcBef>
              <a:spcAft>
                <a:spcPct val="0"/>
              </a:spcAft>
              <a:defRPr sz="4400">
                <a:solidFill>
                  <a:schemeClr val="tx2"/>
                </a:solidFill>
                <a:latin typeface="Arial" charset="0"/>
                <a:ea typeface="ＭＳ Ｐゴシック" charset="-128"/>
              </a:defRPr>
            </a:lvl3pPr>
            <a:lvl4pPr algn="ctr" rtl="0" eaLnBrk="0" fontAlgn="base" hangingPunct="0">
              <a:spcBef>
                <a:spcPct val="0"/>
              </a:spcBef>
              <a:spcAft>
                <a:spcPct val="0"/>
              </a:spcAft>
              <a:defRPr sz="4400">
                <a:solidFill>
                  <a:schemeClr val="tx2"/>
                </a:solidFill>
                <a:latin typeface="Arial" charset="0"/>
                <a:ea typeface="ＭＳ Ｐゴシック" charset="-128"/>
              </a:defRPr>
            </a:lvl4pPr>
            <a:lvl5pPr algn="ctr" rtl="0" eaLnBrk="0" fontAlgn="base" hangingPunct="0">
              <a:spcBef>
                <a:spcPct val="0"/>
              </a:spcBef>
              <a:spcAft>
                <a:spcPct val="0"/>
              </a:spcAft>
              <a:defRPr sz="4400">
                <a:solidFill>
                  <a:schemeClr val="tx2"/>
                </a:solidFill>
                <a:latin typeface="Arial" charset="0"/>
                <a:ea typeface="ＭＳ Ｐゴシック"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a:defRPr/>
            </a:pPr>
            <a:r>
              <a:rPr lang="fr-CH" altLang="fr-FR" sz="3200" b="1" kern="0">
                <a:latin typeface="Arial" panose="020B0604020202020204" pitchFamily="34" charset="0"/>
                <a:ea typeface="ＭＳ Ｐゴシック" panose="020B0600070205080204" pitchFamily="34" charset="-128"/>
                <a:cs typeface="Arial" panose="020B0604020202020204" pitchFamily="34" charset="0"/>
              </a:rPr>
              <a:t>Passerelle basée sur les événements</a:t>
            </a:r>
            <a:endParaRPr lang="fr-CH" altLang="fr-FR" sz="3200" b="1" kern="0" dirty="0">
              <a:latin typeface="Arial" panose="020B0604020202020204" pitchFamily="34" charset="0"/>
              <a:ea typeface="ＭＳ Ｐゴシック" panose="020B0600070205080204" pitchFamily="34" charset="-128"/>
              <a:cs typeface="Arial" panose="020B0604020202020204" pitchFamily="34" charset="0"/>
            </a:endParaRPr>
          </a:p>
        </p:txBody>
      </p:sp>
      <p:sp>
        <p:nvSpPr>
          <p:cNvPr id="88069" name="ZoneTexte 6"/>
          <p:cNvSpPr txBox="1">
            <a:spLocks noChangeArrowheads="1"/>
          </p:cNvSpPr>
          <p:nvPr/>
        </p:nvSpPr>
        <p:spPr bwMode="auto">
          <a:xfrm>
            <a:off x="1436688" y="1717675"/>
            <a:ext cx="13843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CH" altLang="fr-FR" sz="2400" dirty="0"/>
              <a:t>Exemple</a:t>
            </a:r>
          </a:p>
        </p:txBody>
      </p:sp>
      <p:pic>
        <p:nvPicPr>
          <p:cNvPr id="88070" name="Imag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24113" y="2484438"/>
            <a:ext cx="7343775" cy="346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Image 1"/>
          <p:cNvPicPr>
            <a:picLocks noChangeAspect="1"/>
          </p:cNvPicPr>
          <p:nvPr/>
        </p:nvPicPr>
        <p:blipFill>
          <a:blip r:embed="rId3"/>
          <a:stretch>
            <a:fillRect/>
          </a:stretch>
        </p:blipFill>
        <p:spPr>
          <a:xfrm>
            <a:off x="251425" y="1412876"/>
            <a:ext cx="807790" cy="815411"/>
          </a:xfrm>
          <a:prstGeom prst="rect">
            <a:avLst/>
          </a:prstGeom>
        </p:spPr>
      </p:pic>
    </p:spTree>
    <p:extLst>
      <p:ext uri="{BB962C8B-B14F-4D97-AF65-F5344CB8AC3E}">
        <p14:creationId xmlns:p14="http://schemas.microsoft.com/office/powerpoint/2010/main" val="1329014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F8B6FD86-7DE6-4451-98CC-F5D564EAE31E}" type="slidenum">
              <a:rPr lang="fr-FR" altLang="en-US" sz="1400"/>
              <a:pPr>
                <a:spcBef>
                  <a:spcPct val="0"/>
                </a:spcBef>
                <a:buFontTx/>
                <a:buNone/>
              </a:pPr>
              <a:t>7</a:t>
            </a:fld>
            <a:endParaRPr lang="fr-FR" altLang="en-US" sz="1400"/>
          </a:p>
        </p:txBody>
      </p:sp>
      <p:grpSp>
        <p:nvGrpSpPr>
          <p:cNvPr id="2" name="Groupe 1"/>
          <p:cNvGrpSpPr/>
          <p:nvPr/>
        </p:nvGrpSpPr>
        <p:grpSpPr>
          <a:xfrm>
            <a:off x="1955800" y="1412875"/>
            <a:ext cx="8280400" cy="3289301"/>
            <a:chOff x="1919288" y="1412875"/>
            <a:chExt cx="8280400" cy="3289301"/>
          </a:xfrm>
        </p:grpSpPr>
        <p:sp>
          <p:nvSpPr>
            <p:cNvPr id="12291" name="Text Box 2"/>
            <p:cNvSpPr txBox="1">
              <a:spLocks noChangeArrowheads="1"/>
            </p:cNvSpPr>
            <p:nvPr/>
          </p:nvSpPr>
          <p:spPr bwMode="auto">
            <a:xfrm>
              <a:off x="1919288" y="1412875"/>
              <a:ext cx="8280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en-US" dirty="0"/>
                <a:t>Notation :</a:t>
              </a:r>
            </a:p>
          </p:txBody>
        </p:sp>
        <p:pic>
          <p:nvPicPr>
            <p:cNvPr id="1229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5188" y="2933700"/>
              <a:ext cx="3040062" cy="168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93" name="Text Box 6"/>
            <p:cNvSpPr txBox="1">
              <a:spLocks noChangeArrowheads="1"/>
            </p:cNvSpPr>
            <p:nvPr/>
          </p:nvSpPr>
          <p:spPr bwMode="auto">
            <a:xfrm>
              <a:off x="2855913" y="2420938"/>
              <a:ext cx="1784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en-US" sz="1800" b="1" dirty="0"/>
                <a:t>Acteur externe</a:t>
              </a:r>
            </a:p>
          </p:txBody>
        </p:sp>
        <p:pic>
          <p:nvPicPr>
            <p:cNvPr id="1229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8163" y="2852739"/>
              <a:ext cx="2970212" cy="184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95" name="Text Box 8"/>
            <p:cNvSpPr txBox="1">
              <a:spLocks noChangeArrowheads="1"/>
            </p:cNvSpPr>
            <p:nvPr/>
          </p:nvSpPr>
          <p:spPr bwMode="auto">
            <a:xfrm>
              <a:off x="7535863" y="2420938"/>
              <a:ext cx="1733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en-US" sz="1800" b="1"/>
                <a:t>Acteur interne</a:t>
              </a:r>
            </a:p>
          </p:txBody>
        </p:sp>
      </p:grpSp>
      <p:sp>
        <p:nvSpPr>
          <p:cNvPr id="12296" name="Text Box 5"/>
          <p:cNvSpPr txBox="1">
            <a:spLocks noChangeArrowheads="1"/>
          </p:cNvSpPr>
          <p:nvPr/>
        </p:nvSpPr>
        <p:spPr bwMode="auto">
          <a:xfrm>
            <a:off x="139953" y="115888"/>
            <a:ext cx="2682875"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en-US" sz="2800" b="1" dirty="0"/>
              <a:t>Couche métier</a:t>
            </a:r>
          </a:p>
          <a:p>
            <a:pPr eaLnBrk="1" hangingPunct="1">
              <a:spcBef>
                <a:spcPct val="0"/>
              </a:spcBef>
              <a:buFontTx/>
              <a:buNone/>
            </a:pPr>
            <a:r>
              <a:rPr lang="fr-FR" altLang="en-US" sz="2000" b="1" dirty="0"/>
              <a:t>Acteur</a:t>
            </a:r>
          </a:p>
        </p:txBody>
      </p:sp>
    </p:spTree>
    <p:extLst>
      <p:ext uri="{BB962C8B-B14F-4D97-AF65-F5344CB8AC3E}">
        <p14:creationId xmlns:p14="http://schemas.microsoft.com/office/powerpoint/2010/main" val="166752465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768096" y="1628776"/>
            <a:ext cx="9442704" cy="936625"/>
          </a:xfrm>
        </p:spPr>
        <p:txBody>
          <a:bodyPr>
            <a:normAutofit/>
          </a:bodyPr>
          <a:lstStyle/>
          <a:p>
            <a:pPr marL="0" indent="0">
              <a:buNone/>
              <a:defRPr/>
            </a:pPr>
            <a:r>
              <a:rPr lang="fr-CH" sz="2000" b="1" dirty="0">
                <a:solidFill>
                  <a:schemeClr val="accent1">
                    <a:lumMod val="75000"/>
                  </a:schemeClr>
                </a:solidFill>
              </a:rPr>
              <a:t>[RM09] </a:t>
            </a:r>
            <a:r>
              <a:rPr lang="fr-CH" sz="2000" dirty="0">
                <a:solidFill>
                  <a:schemeClr val="accent1">
                    <a:lumMod val="75000"/>
                  </a:schemeClr>
                </a:solidFill>
              </a:rPr>
              <a:t>: une passerelle ne doit pas servir à la fois à réunir et à diviser le flux. Dans ce cas, on modélise 2 passerelles à la suite</a:t>
            </a:r>
          </a:p>
          <a:p>
            <a:pPr marL="0" indent="0">
              <a:buNone/>
              <a:defRPr/>
            </a:pPr>
            <a:endParaRPr lang="fr-CH" sz="2000" dirty="0"/>
          </a:p>
        </p:txBody>
      </p:sp>
      <p:sp>
        <p:nvSpPr>
          <p:cNvPr id="89091"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D532F08A-8738-4C18-8937-CA88A3B6D1A5}" type="slidenum">
              <a:rPr lang="fr-FR" altLang="en-US" sz="1400"/>
              <a:pPr>
                <a:spcBef>
                  <a:spcPct val="0"/>
                </a:spcBef>
                <a:buFontTx/>
                <a:buNone/>
              </a:pPr>
              <a:t>70</a:t>
            </a:fld>
            <a:endParaRPr lang="fr-FR" altLang="en-US" sz="1400"/>
          </a:p>
        </p:txBody>
      </p:sp>
      <p:sp>
        <p:nvSpPr>
          <p:cNvPr id="5" name="Titre 1"/>
          <p:cNvSpPr txBox="1">
            <a:spLocks/>
          </p:cNvSpPr>
          <p:nvPr/>
        </p:nvSpPr>
        <p:spPr bwMode="auto">
          <a:xfrm>
            <a:off x="0" y="692151"/>
            <a:ext cx="10210800" cy="720725"/>
          </a:xfrm>
          <a:prstGeom prst="rect">
            <a:avLst/>
          </a:prstGeom>
          <a:solidFill>
            <a:srgbClr val="FFFF00"/>
          </a:solidFill>
          <a:ln>
            <a:noFill/>
          </a:ln>
          <a:extLst/>
        </p:spPr>
        <p:txBody>
          <a:bodyPr anchor="ctr"/>
          <a:lstStyle>
            <a:lvl1pPr algn="ctr" rtl="0" eaLnBrk="0" fontAlgn="base" hangingPunct="0">
              <a:spcBef>
                <a:spcPct val="0"/>
              </a:spcBef>
              <a:spcAft>
                <a:spcPct val="0"/>
              </a:spcAft>
              <a:defRPr sz="4400">
                <a:solidFill>
                  <a:schemeClr val="tx2"/>
                </a:solidFill>
                <a:latin typeface="+mj-lt"/>
                <a:ea typeface="ＭＳ Ｐゴシック" charset="-128"/>
                <a:cs typeface="+mj-cs"/>
              </a:defRPr>
            </a:lvl1pPr>
            <a:lvl2pPr algn="ctr" rtl="0" eaLnBrk="0" fontAlgn="base" hangingPunct="0">
              <a:spcBef>
                <a:spcPct val="0"/>
              </a:spcBef>
              <a:spcAft>
                <a:spcPct val="0"/>
              </a:spcAft>
              <a:defRPr sz="4400">
                <a:solidFill>
                  <a:schemeClr val="tx2"/>
                </a:solidFill>
                <a:latin typeface="Arial" charset="0"/>
                <a:ea typeface="ＭＳ Ｐゴシック" charset="-128"/>
              </a:defRPr>
            </a:lvl2pPr>
            <a:lvl3pPr algn="ctr" rtl="0" eaLnBrk="0" fontAlgn="base" hangingPunct="0">
              <a:spcBef>
                <a:spcPct val="0"/>
              </a:spcBef>
              <a:spcAft>
                <a:spcPct val="0"/>
              </a:spcAft>
              <a:defRPr sz="4400">
                <a:solidFill>
                  <a:schemeClr val="tx2"/>
                </a:solidFill>
                <a:latin typeface="Arial" charset="0"/>
                <a:ea typeface="ＭＳ Ｐゴシック" charset="-128"/>
              </a:defRPr>
            </a:lvl3pPr>
            <a:lvl4pPr algn="ctr" rtl="0" eaLnBrk="0" fontAlgn="base" hangingPunct="0">
              <a:spcBef>
                <a:spcPct val="0"/>
              </a:spcBef>
              <a:spcAft>
                <a:spcPct val="0"/>
              </a:spcAft>
              <a:defRPr sz="4400">
                <a:solidFill>
                  <a:schemeClr val="tx2"/>
                </a:solidFill>
                <a:latin typeface="Arial" charset="0"/>
                <a:ea typeface="ＭＳ Ｐゴシック" charset="-128"/>
              </a:defRPr>
            </a:lvl4pPr>
            <a:lvl5pPr algn="ctr" rtl="0" eaLnBrk="0" fontAlgn="base" hangingPunct="0">
              <a:spcBef>
                <a:spcPct val="0"/>
              </a:spcBef>
              <a:spcAft>
                <a:spcPct val="0"/>
              </a:spcAft>
              <a:defRPr sz="4400">
                <a:solidFill>
                  <a:schemeClr val="tx2"/>
                </a:solidFill>
                <a:latin typeface="Arial" charset="0"/>
                <a:ea typeface="ＭＳ Ｐゴシック"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a:defRPr/>
            </a:pPr>
            <a:r>
              <a:rPr lang="fr-CH" altLang="fr-FR" sz="3200" b="1" kern="0" dirty="0">
                <a:latin typeface="Arial" panose="020B0604020202020204" pitchFamily="34" charset="0"/>
                <a:ea typeface="ＭＳ Ｐゴシック" pitchFamily="34" charset="-128"/>
                <a:cs typeface="Arial" panose="020B0604020202020204" pitchFamily="34" charset="0"/>
              </a:rPr>
              <a:t>Passerelle</a:t>
            </a:r>
          </a:p>
        </p:txBody>
      </p:sp>
      <p:pic>
        <p:nvPicPr>
          <p:cNvPr id="89094"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6096" y="2444242"/>
            <a:ext cx="3676650" cy="246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095" name="Imag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40908" y="2444242"/>
            <a:ext cx="4076700" cy="233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11503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re 1"/>
          <p:cNvSpPr>
            <a:spLocks noGrp="1"/>
          </p:cNvSpPr>
          <p:nvPr>
            <p:ph type="title"/>
          </p:nvPr>
        </p:nvSpPr>
        <p:spPr>
          <a:xfrm>
            <a:off x="0" y="836613"/>
            <a:ext cx="10387584" cy="863600"/>
          </a:xfrm>
          <a:solidFill>
            <a:srgbClr val="FFFF00"/>
          </a:solidFill>
        </p:spPr>
        <p:txBody>
          <a:bodyPr>
            <a:normAutofit/>
          </a:bodyPr>
          <a:lstStyle/>
          <a:p>
            <a:pPr algn="ctr"/>
            <a:r>
              <a:rPr lang="fr-CH" altLang="fr-FR" sz="3600" dirty="0" smtClean="0">
                <a:ea typeface="ＭＳ Ｐゴシック" panose="020B0600070205080204" pitchFamily="34" charset="-128"/>
              </a:rPr>
              <a:t>Décrire </a:t>
            </a:r>
            <a:r>
              <a:rPr lang="fr-CH" altLang="fr-FR" sz="3600" dirty="0">
                <a:ea typeface="ＭＳ Ｐゴシック" panose="020B0600070205080204" pitchFamily="34" charset="-128"/>
              </a:rPr>
              <a:t>le processus organisationnel </a:t>
            </a:r>
          </a:p>
        </p:txBody>
      </p:sp>
      <p:sp>
        <p:nvSpPr>
          <p:cNvPr id="94211" name="Espace réservé du contenu 2"/>
          <p:cNvSpPr>
            <a:spLocks noGrp="1"/>
          </p:cNvSpPr>
          <p:nvPr>
            <p:ph idx="1"/>
          </p:nvPr>
        </p:nvSpPr>
        <p:spPr>
          <a:xfrm>
            <a:off x="804672" y="1811339"/>
            <a:ext cx="9582912" cy="4497387"/>
          </a:xfrm>
        </p:spPr>
        <p:txBody>
          <a:bodyPr/>
          <a:lstStyle/>
          <a:p>
            <a:r>
              <a:rPr lang="fr-CH" altLang="fr-FR" sz="2400" dirty="0">
                <a:ea typeface="ＭＳ Ｐゴシック" panose="020B0600070205080204" pitchFamily="34" charset="-128"/>
              </a:rPr>
              <a:t>Identifier les </a:t>
            </a:r>
            <a:r>
              <a:rPr lang="fr-CH" altLang="fr-FR" sz="2400" b="1" dirty="0">
                <a:ea typeface="ＭＳ Ｐゴシック" panose="020B0600070205080204" pitchFamily="34" charset="-128"/>
              </a:rPr>
              <a:t>participants</a:t>
            </a:r>
            <a:r>
              <a:rPr lang="fr-CH" altLang="fr-FR" sz="2400" dirty="0">
                <a:ea typeface="ＭＳ Ｐゴシック" panose="020B0600070205080204" pitchFamily="34" charset="-128"/>
              </a:rPr>
              <a:t> au processus</a:t>
            </a:r>
          </a:p>
          <a:p>
            <a:r>
              <a:rPr lang="fr-CH" altLang="fr-FR" sz="2400" dirty="0">
                <a:ea typeface="ＭＳ Ｐゴシック" panose="020B0600070205080204" pitchFamily="34" charset="-128"/>
              </a:rPr>
              <a:t>Décrire les </a:t>
            </a:r>
            <a:r>
              <a:rPr lang="fr-CH" altLang="fr-FR" sz="2400" b="1" dirty="0">
                <a:ea typeface="ＭＳ Ｐゴシック" panose="020B0600070205080204" pitchFamily="34" charset="-128"/>
              </a:rPr>
              <a:t>activités</a:t>
            </a:r>
            <a:r>
              <a:rPr lang="fr-CH" altLang="fr-FR" sz="2400" dirty="0">
                <a:ea typeface="ＭＳ Ｐゴシック" panose="020B0600070205080204" pitchFamily="34" charset="-128"/>
              </a:rPr>
              <a:t> menées du début à la fin du processus</a:t>
            </a:r>
          </a:p>
          <a:p>
            <a:r>
              <a:rPr lang="fr-CH" altLang="fr-FR" sz="2400" dirty="0">
                <a:ea typeface="ＭＳ Ｐゴシック" panose="020B0600070205080204" pitchFamily="34" charset="-128"/>
              </a:rPr>
              <a:t>Agencer les activités dans leur </a:t>
            </a:r>
            <a:r>
              <a:rPr lang="fr-CH" altLang="fr-FR" sz="2400" b="1" dirty="0">
                <a:ea typeface="ＭＳ Ｐゴシック" panose="020B0600070205080204" pitchFamily="34" charset="-128"/>
              </a:rPr>
              <a:t>ordre chronologique</a:t>
            </a:r>
          </a:p>
          <a:p>
            <a:r>
              <a:rPr lang="fr-CH" altLang="fr-FR" sz="2400" dirty="0">
                <a:ea typeface="ＭＳ Ｐゴシック" panose="020B0600070205080204" pitchFamily="34" charset="-128"/>
              </a:rPr>
              <a:t>Affecter les </a:t>
            </a:r>
            <a:r>
              <a:rPr lang="fr-CH" altLang="fr-FR" sz="2400" b="1" dirty="0">
                <a:ea typeface="ＭＳ Ｐゴシック" panose="020B0600070205080204" pitchFamily="34" charset="-128"/>
              </a:rPr>
              <a:t>activités aux acteurs </a:t>
            </a:r>
            <a:r>
              <a:rPr lang="fr-CH" altLang="fr-FR" sz="2400" dirty="0">
                <a:ea typeface="ＭＳ Ｐゴシック" panose="020B0600070205080204" pitchFamily="34" charset="-128"/>
              </a:rPr>
              <a:t>participants qui sont en charge de leur exécution</a:t>
            </a:r>
          </a:p>
          <a:p>
            <a:r>
              <a:rPr lang="fr-CH" altLang="fr-FR" sz="2400" dirty="0">
                <a:ea typeface="ＭＳ Ｐゴシック" panose="020B0600070205080204" pitchFamily="34" charset="-128"/>
              </a:rPr>
              <a:t>Identifier les </a:t>
            </a:r>
            <a:r>
              <a:rPr lang="fr-CH" altLang="fr-FR" sz="2400" b="1" dirty="0">
                <a:ea typeface="ＭＳ Ｐゴシック" panose="020B0600070205080204" pitchFamily="34" charset="-128"/>
              </a:rPr>
              <a:t>événements</a:t>
            </a:r>
            <a:r>
              <a:rPr lang="fr-CH" altLang="fr-FR" sz="2400" dirty="0">
                <a:ea typeface="ＭＳ Ｐゴシック" panose="020B0600070205080204" pitchFamily="34" charset="-128"/>
              </a:rPr>
              <a:t> qui peuvent changer le déroulement du processus</a:t>
            </a:r>
          </a:p>
          <a:p>
            <a:r>
              <a:rPr lang="fr-CH" altLang="fr-FR" sz="2400" dirty="0">
                <a:ea typeface="ＭＳ Ｐゴシック" panose="020B0600070205080204" pitchFamily="34" charset="-128"/>
              </a:rPr>
              <a:t>Décrire les </a:t>
            </a:r>
            <a:r>
              <a:rPr lang="fr-CH" altLang="fr-FR" sz="2400" b="1" dirty="0">
                <a:ea typeface="ＭＳ Ｐゴシック" panose="020B0600070205080204" pitchFamily="34" charset="-128"/>
              </a:rPr>
              <a:t>passerelles </a:t>
            </a:r>
            <a:r>
              <a:rPr lang="fr-CH" altLang="fr-FR" sz="2400" dirty="0">
                <a:ea typeface="ＭＳ Ｐゴシック" panose="020B0600070205080204" pitchFamily="34" charset="-128"/>
              </a:rPr>
              <a:t>et les conditions. </a:t>
            </a:r>
          </a:p>
        </p:txBody>
      </p:sp>
      <p:sp>
        <p:nvSpPr>
          <p:cNvPr id="94212"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129AE91A-FAC5-4350-8D25-874A4F302730}" type="slidenum">
              <a:rPr lang="fr-FR" altLang="en-US" sz="1400"/>
              <a:pPr>
                <a:spcBef>
                  <a:spcPct val="0"/>
                </a:spcBef>
                <a:buFontTx/>
                <a:buNone/>
              </a:pPr>
              <a:t>71</a:t>
            </a:fld>
            <a:endParaRPr lang="fr-FR" altLang="en-US" sz="1400"/>
          </a:p>
        </p:txBody>
      </p:sp>
    </p:spTree>
    <p:extLst>
      <p:ext uri="{BB962C8B-B14F-4D97-AF65-F5344CB8AC3E}">
        <p14:creationId xmlns:p14="http://schemas.microsoft.com/office/powerpoint/2010/main" val="148967324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re 1"/>
          <p:cNvSpPr>
            <a:spLocks noGrp="1"/>
          </p:cNvSpPr>
          <p:nvPr>
            <p:ph type="title"/>
          </p:nvPr>
        </p:nvSpPr>
        <p:spPr>
          <a:xfrm>
            <a:off x="1981200" y="2708276"/>
            <a:ext cx="8388096" cy="1152525"/>
          </a:xfrm>
        </p:spPr>
        <p:txBody>
          <a:bodyPr>
            <a:normAutofit fontScale="90000"/>
          </a:bodyPr>
          <a:lstStyle/>
          <a:p>
            <a:r>
              <a:rPr lang="fr-CH" altLang="fr-FR" dirty="0" smtClean="0">
                <a:ea typeface="ＭＳ Ｐゴシック" panose="020B0600070205080204" pitchFamily="34" charset="-128"/>
              </a:rPr>
              <a:t>626-1 couche métier - fin part. 3</a:t>
            </a:r>
          </a:p>
        </p:txBody>
      </p:sp>
      <p:sp>
        <p:nvSpPr>
          <p:cNvPr id="97283" name="Espace réservé du numéro de diapositive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7EBA9033-8824-4111-A77A-FB34AFCDDE35}" type="slidenum">
              <a:rPr lang="fr-FR" altLang="en-US" sz="1400"/>
              <a:pPr>
                <a:spcBef>
                  <a:spcPct val="0"/>
                </a:spcBef>
                <a:buFontTx/>
                <a:buNone/>
              </a:pPr>
              <a:t>72</a:t>
            </a:fld>
            <a:endParaRPr lang="fr-FR" altLang="en-US" sz="1400"/>
          </a:p>
        </p:txBody>
      </p:sp>
    </p:spTree>
    <p:extLst>
      <p:ext uri="{BB962C8B-B14F-4D97-AF65-F5344CB8AC3E}">
        <p14:creationId xmlns:p14="http://schemas.microsoft.com/office/powerpoint/2010/main" val="3400112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re 1"/>
          <p:cNvSpPr>
            <a:spLocks noGrp="1"/>
          </p:cNvSpPr>
          <p:nvPr>
            <p:ph type="title"/>
          </p:nvPr>
        </p:nvSpPr>
        <p:spPr>
          <a:xfrm>
            <a:off x="1981200" y="2636839"/>
            <a:ext cx="8229600" cy="1152525"/>
          </a:xfrm>
        </p:spPr>
        <p:txBody>
          <a:bodyPr>
            <a:normAutofit/>
          </a:bodyPr>
          <a:lstStyle/>
          <a:p>
            <a:r>
              <a:rPr lang="fr-CH" altLang="fr-FR" dirty="0" smtClean="0">
                <a:ea typeface="ＭＳ Ｐゴシック" panose="020B0600070205080204" pitchFamily="34" charset="-128"/>
              </a:rPr>
              <a:t>626-1 couche métier – part </a:t>
            </a:r>
            <a:r>
              <a:rPr lang="fr-CH" altLang="fr-FR" dirty="0">
                <a:ea typeface="ＭＳ Ｐゴシック" panose="020B0600070205080204" pitchFamily="34" charset="-128"/>
              </a:rPr>
              <a:t>4</a:t>
            </a:r>
            <a:r>
              <a:rPr lang="fr-CH" altLang="fr-FR" dirty="0" smtClean="0">
                <a:ea typeface="ＭＳ Ｐゴシック" panose="020B0600070205080204" pitchFamily="34" charset="-128"/>
              </a:rPr>
              <a:t> -</a:t>
            </a:r>
          </a:p>
        </p:txBody>
      </p:sp>
      <p:sp>
        <p:nvSpPr>
          <p:cNvPr id="49155" name="Espace réservé du numéro de diapositive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E4B2EB91-1ADA-424B-AFE0-EA67FC9D6BA4}" type="slidenum">
              <a:rPr lang="fr-FR" altLang="en-US" sz="1400"/>
              <a:pPr>
                <a:spcBef>
                  <a:spcPct val="0"/>
                </a:spcBef>
                <a:buFontTx/>
                <a:buNone/>
              </a:pPr>
              <a:t>73</a:t>
            </a:fld>
            <a:endParaRPr lang="fr-FR" altLang="en-US" sz="1400"/>
          </a:p>
        </p:txBody>
      </p:sp>
    </p:spTree>
    <p:extLst>
      <p:ext uri="{BB962C8B-B14F-4D97-AF65-F5344CB8AC3E}">
        <p14:creationId xmlns:p14="http://schemas.microsoft.com/office/powerpoint/2010/main" val="29113723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6" name="Espace réservé du contenu 2"/>
          <p:cNvSpPr>
            <a:spLocks noGrp="1"/>
          </p:cNvSpPr>
          <p:nvPr>
            <p:ph idx="1"/>
          </p:nvPr>
        </p:nvSpPr>
        <p:spPr>
          <a:xfrm>
            <a:off x="1726884" y="1628775"/>
            <a:ext cx="8502968" cy="4895850"/>
          </a:xfrm>
        </p:spPr>
        <p:txBody>
          <a:bodyPr/>
          <a:lstStyle/>
          <a:p>
            <a:pPr marL="0" indent="0">
              <a:buNone/>
            </a:pPr>
            <a:r>
              <a:rPr lang="fr-CH" altLang="fr-FR" sz="2400" dirty="0">
                <a:ea typeface="ＭＳ Ｐゴシック" panose="020B0600070205080204" pitchFamily="34" charset="-128"/>
              </a:rPr>
              <a:t>Un objet de données représente des </a:t>
            </a:r>
            <a:r>
              <a:rPr lang="fr-CH" altLang="fr-FR" sz="2400" dirty="0">
                <a:solidFill>
                  <a:srgbClr val="FF0000"/>
                </a:solidFill>
                <a:ea typeface="ＭＳ Ｐゴシック" panose="020B0600070205080204" pitchFamily="34" charset="-128"/>
              </a:rPr>
              <a:t>informations circulant </a:t>
            </a:r>
            <a:r>
              <a:rPr lang="fr-CH" altLang="fr-FR" sz="2400" dirty="0">
                <a:ea typeface="ＭＳ Ｐゴシック" panose="020B0600070205080204" pitchFamily="34" charset="-128"/>
              </a:rPr>
              <a:t>tout au long des processus tels que des documents </a:t>
            </a:r>
          </a:p>
          <a:p>
            <a:pPr marL="0" indent="0">
              <a:buNone/>
            </a:pPr>
            <a:endParaRPr lang="fr-CH" altLang="fr-FR" sz="2400" dirty="0" smtClean="0">
              <a:ea typeface="ＭＳ Ｐゴシック" panose="020B0600070205080204" pitchFamily="34" charset="-128"/>
            </a:endParaRPr>
          </a:p>
          <a:p>
            <a:pPr marL="0" indent="0">
              <a:buNone/>
            </a:pPr>
            <a:r>
              <a:rPr lang="fr-CH" altLang="fr-FR" sz="2400" dirty="0" smtClean="0">
                <a:ea typeface="ＭＳ Ｐゴシック" panose="020B0600070205080204" pitchFamily="34" charset="-128"/>
              </a:rPr>
              <a:t>Une </a:t>
            </a:r>
            <a:r>
              <a:rPr lang="fr-CH" altLang="fr-FR" sz="2400" dirty="0">
                <a:ea typeface="ＭＳ Ｐゴシック" panose="020B0600070205080204" pitchFamily="34" charset="-128"/>
              </a:rPr>
              <a:t>base de données est un endroit où le processus peut lire et écrire des données. Elle </a:t>
            </a:r>
            <a:r>
              <a:rPr lang="fr-CH" altLang="fr-FR" sz="2400" dirty="0">
                <a:solidFill>
                  <a:srgbClr val="FF0000"/>
                </a:solidFill>
                <a:ea typeface="ＭＳ Ｐゴシック" panose="020B0600070205080204" pitchFamily="34" charset="-128"/>
              </a:rPr>
              <a:t>persiste au-delà de la durée de vie du processus</a:t>
            </a:r>
          </a:p>
          <a:p>
            <a:pPr marL="0" indent="0">
              <a:buNone/>
            </a:pPr>
            <a:endParaRPr lang="fr-CH" altLang="fr-FR" sz="2400" dirty="0">
              <a:ea typeface="ＭＳ Ｐゴシック" panose="020B0600070205080204" pitchFamily="34" charset="-128"/>
            </a:endParaRPr>
          </a:p>
        </p:txBody>
      </p:sp>
      <p:sp>
        <p:nvSpPr>
          <p:cNvPr id="95237" name="Titre 1"/>
          <p:cNvSpPr>
            <a:spLocks noGrp="1"/>
          </p:cNvSpPr>
          <p:nvPr>
            <p:ph type="title"/>
          </p:nvPr>
        </p:nvSpPr>
        <p:spPr>
          <a:xfrm>
            <a:off x="0" y="692151"/>
            <a:ext cx="10210800" cy="720725"/>
          </a:xfrm>
          <a:solidFill>
            <a:srgbClr val="FFFF66"/>
          </a:solidFill>
        </p:spPr>
        <p:txBody>
          <a:bodyPr/>
          <a:lstStyle/>
          <a:p>
            <a:pPr algn="ctr"/>
            <a:r>
              <a:rPr lang="fr-CH" altLang="fr-FR" sz="3200">
                <a:ea typeface="ＭＳ Ｐゴシック" panose="020B0600070205080204" pitchFamily="34" charset="-128"/>
              </a:rPr>
              <a:t>Objet de données </a:t>
            </a:r>
          </a:p>
        </p:txBody>
      </p:sp>
      <p:sp>
        <p:nvSpPr>
          <p:cNvPr id="95238"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373D6861-CCCE-4B50-8EEE-88AEC98A3A40}" type="slidenum">
              <a:rPr lang="fr-FR" altLang="en-US" sz="1400"/>
              <a:pPr>
                <a:spcBef>
                  <a:spcPct val="0"/>
                </a:spcBef>
                <a:buFontTx/>
                <a:buNone/>
              </a:pPr>
              <a:t>74</a:t>
            </a:fld>
            <a:endParaRPr lang="fr-FR" altLang="en-US" sz="1400"/>
          </a:p>
        </p:txBody>
      </p:sp>
      <p:pic>
        <p:nvPicPr>
          <p:cNvPr id="95239"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95033" y="1597025"/>
            <a:ext cx="85725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240" name="Imag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20433" y="2933700"/>
            <a:ext cx="80645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241" name="Imag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685792" y="3643183"/>
            <a:ext cx="4978400" cy="240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234" name="Image 1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10600" y="608013"/>
            <a:ext cx="85725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235" name="Image 1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429497" y="603249"/>
            <a:ext cx="806450" cy="927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995550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Titre 1"/>
          <p:cNvSpPr>
            <a:spLocks noGrp="1"/>
          </p:cNvSpPr>
          <p:nvPr>
            <p:ph type="title"/>
          </p:nvPr>
        </p:nvSpPr>
        <p:spPr>
          <a:xfrm>
            <a:off x="0" y="692151"/>
            <a:ext cx="10210800" cy="720725"/>
          </a:xfrm>
          <a:solidFill>
            <a:srgbClr val="FFFF66"/>
          </a:solidFill>
        </p:spPr>
        <p:txBody>
          <a:bodyPr/>
          <a:lstStyle/>
          <a:p>
            <a:pPr algn="ctr"/>
            <a:r>
              <a:rPr lang="fr-CH" altLang="fr-FR" sz="3200">
                <a:ea typeface="ＭＳ Ｐゴシック" panose="020B0600070205080204" pitchFamily="34" charset="-128"/>
              </a:rPr>
              <a:t>Artefact</a:t>
            </a:r>
          </a:p>
        </p:txBody>
      </p:sp>
      <p:sp>
        <p:nvSpPr>
          <p:cNvPr id="96260"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B48D7572-76BD-4BAF-B643-0CCCABCBD93F}" type="slidenum">
              <a:rPr lang="fr-FR" altLang="en-US" sz="1400"/>
              <a:pPr>
                <a:spcBef>
                  <a:spcPct val="0"/>
                </a:spcBef>
                <a:buFontTx/>
                <a:buNone/>
              </a:pPr>
              <a:t>75</a:t>
            </a:fld>
            <a:endParaRPr lang="fr-FR" altLang="en-US" sz="1400"/>
          </a:p>
        </p:txBody>
      </p:sp>
      <p:sp>
        <p:nvSpPr>
          <p:cNvPr id="96261" name="Espace réservé du contenu 2"/>
          <p:cNvSpPr>
            <a:spLocks noGrp="1"/>
          </p:cNvSpPr>
          <p:nvPr>
            <p:ph idx="1"/>
          </p:nvPr>
        </p:nvSpPr>
        <p:spPr>
          <a:xfrm>
            <a:off x="1435608" y="1412876"/>
            <a:ext cx="8764081" cy="3095625"/>
          </a:xfrm>
        </p:spPr>
        <p:txBody>
          <a:bodyPr>
            <a:normAutofit/>
          </a:bodyPr>
          <a:lstStyle/>
          <a:p>
            <a:pPr marL="0" indent="0">
              <a:buNone/>
            </a:pPr>
            <a:r>
              <a:rPr lang="fr-CH" altLang="fr-FR" sz="2400" dirty="0">
                <a:ea typeface="ＭＳ Ｐゴシック" panose="020B0600070205080204" pitchFamily="34" charset="-128"/>
              </a:rPr>
              <a:t>un artéfact est une précision, une information supplémentaire graphique ou textuelle apportée à un diagramme.</a:t>
            </a:r>
          </a:p>
          <a:p>
            <a:pPr lvl="1"/>
            <a:r>
              <a:rPr lang="fr-CH" altLang="fr-FR" dirty="0">
                <a:ea typeface="ＭＳ Ｐゴシック" panose="020B0600070205080204" pitchFamily="34" charset="-128"/>
              </a:rPr>
              <a:t>une </a:t>
            </a:r>
            <a:r>
              <a:rPr lang="fr-CH" altLang="fr-FR" dirty="0">
                <a:solidFill>
                  <a:srgbClr val="FF0000"/>
                </a:solidFill>
                <a:ea typeface="ＭＳ Ｐゴシック" panose="020B0600070205080204" pitchFamily="34" charset="-128"/>
              </a:rPr>
              <a:t>annotation</a:t>
            </a:r>
          </a:p>
          <a:p>
            <a:pPr lvl="1"/>
            <a:r>
              <a:rPr lang="fr-CH" altLang="fr-FR" dirty="0">
                <a:ea typeface="ＭＳ Ｐゴシック" panose="020B0600070205080204" pitchFamily="34" charset="-128"/>
              </a:rPr>
              <a:t>un </a:t>
            </a:r>
            <a:r>
              <a:rPr lang="fr-CH" altLang="fr-FR" dirty="0">
                <a:solidFill>
                  <a:srgbClr val="FF0000"/>
                </a:solidFill>
                <a:ea typeface="ＭＳ Ｐゴシック" panose="020B0600070205080204" pitchFamily="34" charset="-128"/>
              </a:rPr>
              <a:t>regroupement</a:t>
            </a:r>
            <a:r>
              <a:rPr lang="fr-CH" altLang="fr-FR" dirty="0">
                <a:ea typeface="ＭＳ Ｐゴシック" panose="020B0600070205080204" pitchFamily="34" charset="-128"/>
              </a:rPr>
              <a:t> : rassemble graphiquement un ensemble d'éléments ayant une relation sémantique,  pour le visuel uniquement</a:t>
            </a:r>
          </a:p>
        </p:txBody>
      </p:sp>
      <p:pic>
        <p:nvPicPr>
          <p:cNvPr id="96262"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29653" y="3756534"/>
            <a:ext cx="4132695" cy="2580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263" name="Imag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3657" y="2276475"/>
            <a:ext cx="1352550"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e 2"/>
          <p:cNvGrpSpPr/>
          <p:nvPr/>
        </p:nvGrpSpPr>
        <p:grpSpPr>
          <a:xfrm>
            <a:off x="8280147" y="692149"/>
            <a:ext cx="1976528" cy="720726"/>
            <a:chOff x="8655051" y="692149"/>
            <a:chExt cx="1976528" cy="720726"/>
          </a:xfrm>
        </p:grpSpPr>
        <p:pic>
          <p:nvPicPr>
            <p:cNvPr id="96258" name="Imag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655051" y="695325"/>
              <a:ext cx="825500"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264" name="Image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450389" y="692149"/>
              <a:ext cx="1181190" cy="720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21979190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re 1"/>
          <p:cNvSpPr>
            <a:spLocks noGrp="1"/>
          </p:cNvSpPr>
          <p:nvPr>
            <p:ph type="title"/>
          </p:nvPr>
        </p:nvSpPr>
        <p:spPr>
          <a:xfrm>
            <a:off x="0" y="692151"/>
            <a:ext cx="10210800" cy="720725"/>
          </a:xfrm>
          <a:solidFill>
            <a:srgbClr val="FFFF00"/>
          </a:solidFill>
        </p:spPr>
        <p:txBody>
          <a:bodyPr/>
          <a:lstStyle/>
          <a:p>
            <a:pPr algn="ctr"/>
            <a:r>
              <a:rPr lang="fr-CH" altLang="fr-FR" sz="3200" dirty="0">
                <a:ea typeface="ＭＳ Ｐゴシック" panose="020B0600070205080204" pitchFamily="34" charset="-128"/>
              </a:rPr>
              <a:t>Les 2 catégories de diagrammes </a:t>
            </a:r>
          </a:p>
        </p:txBody>
      </p:sp>
      <p:sp>
        <p:nvSpPr>
          <p:cNvPr id="90115"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C2D460B8-14F8-4535-BD98-A521C4F9ED86}" type="slidenum">
              <a:rPr lang="fr-FR" altLang="en-US" sz="1400"/>
              <a:pPr>
                <a:spcBef>
                  <a:spcPct val="0"/>
                </a:spcBef>
                <a:buFontTx/>
                <a:buNone/>
              </a:pPr>
              <a:t>76</a:t>
            </a:fld>
            <a:endParaRPr lang="fr-FR" altLang="en-US" sz="1400"/>
          </a:p>
        </p:txBody>
      </p:sp>
      <p:sp>
        <p:nvSpPr>
          <p:cNvPr id="90116" name="Espace réservé du contenu 2"/>
          <p:cNvSpPr>
            <a:spLocks noGrp="1"/>
          </p:cNvSpPr>
          <p:nvPr>
            <p:ph idx="1"/>
          </p:nvPr>
        </p:nvSpPr>
        <p:spPr>
          <a:xfrm>
            <a:off x="804672" y="1557339"/>
            <a:ext cx="9395016" cy="4495989"/>
          </a:xfrm>
        </p:spPr>
        <p:txBody>
          <a:bodyPr/>
          <a:lstStyle/>
          <a:p>
            <a:pPr marL="457200" indent="-457200">
              <a:buClrTx/>
              <a:buFont typeface="+mj-lt"/>
              <a:buAutoNum type="arabicPeriod"/>
            </a:pPr>
            <a:r>
              <a:rPr lang="fr-CH" altLang="fr-FR" sz="2400" b="1" dirty="0">
                <a:ea typeface="ＭＳ Ｐゴシック" panose="020B0600070205080204" pitchFamily="34" charset="-128"/>
              </a:rPr>
              <a:t>Diagramme de collaboration </a:t>
            </a:r>
            <a:r>
              <a:rPr lang="fr-CH" altLang="fr-FR" sz="2400" dirty="0">
                <a:ea typeface="ＭＳ Ｐゴシック" panose="020B0600070205080204" pitchFamily="34" charset="-128"/>
              </a:rPr>
              <a:t>: </a:t>
            </a:r>
            <a:r>
              <a:rPr lang="fr-CH" altLang="fr-FR" sz="2000" dirty="0">
                <a:ea typeface="ＭＳ Ｐゴシック" panose="020B0600070205080204" pitchFamily="34" charset="-128"/>
              </a:rPr>
              <a:t>permet de représenter les </a:t>
            </a:r>
            <a:r>
              <a:rPr lang="fr-CH" altLang="fr-FR" sz="2000" dirty="0">
                <a:solidFill>
                  <a:srgbClr val="FF0000"/>
                </a:solidFill>
                <a:ea typeface="ＭＳ Ｐゴシック" panose="020B0600070205080204" pitchFamily="34" charset="-128"/>
              </a:rPr>
              <a:t>interactions entre un processus et son environnement</a:t>
            </a:r>
            <a:r>
              <a:rPr lang="fr-CH" altLang="fr-FR" sz="2000" dirty="0">
                <a:ea typeface="ＭＳ Ｐゴシック" panose="020B0600070205080204" pitchFamily="34" charset="-128"/>
              </a:rPr>
              <a:t> en spécifiant les messages échangés.</a:t>
            </a:r>
          </a:p>
          <a:p>
            <a:pPr lvl="1"/>
            <a:r>
              <a:rPr lang="fr-CH" altLang="fr-FR" sz="2000" dirty="0">
                <a:ea typeface="ＭＳ Ｐゴシック" panose="020B0600070205080204" pitchFamily="34" charset="-128"/>
              </a:rPr>
              <a:t>Processus métier </a:t>
            </a:r>
          </a:p>
          <a:p>
            <a:pPr lvl="1"/>
            <a:r>
              <a:rPr lang="fr-CH" altLang="fr-FR" sz="2000" dirty="0">
                <a:ea typeface="ＭＳ Ｐゴシック" panose="020B0600070205080204" pitchFamily="34" charset="-128"/>
              </a:rPr>
              <a:t>Processus organisationnel</a:t>
            </a:r>
          </a:p>
          <a:p>
            <a:pPr lvl="1"/>
            <a:r>
              <a:rPr lang="fr-CH" altLang="fr-FR" sz="2000" dirty="0">
                <a:ea typeface="ＭＳ Ｐゴシック" panose="020B0600070205080204" pitchFamily="34" charset="-128"/>
              </a:rPr>
              <a:t>Sous-processus</a:t>
            </a:r>
          </a:p>
          <a:p>
            <a:pPr lvl="1"/>
            <a:r>
              <a:rPr lang="fr-CH" altLang="fr-FR" sz="2000" dirty="0">
                <a:ea typeface="ＭＳ Ｐゴシック" panose="020B0600070205080204" pitchFamily="34" charset="-128"/>
              </a:rPr>
              <a:t>Participant (avec acteur externe)</a:t>
            </a:r>
          </a:p>
          <a:p>
            <a:pPr lvl="1"/>
            <a:r>
              <a:rPr lang="fr-CH" altLang="fr-FR" sz="2000" dirty="0">
                <a:ea typeface="ＭＳ Ｐゴシック" panose="020B0600070205080204" pitchFamily="34" charset="-128"/>
              </a:rPr>
              <a:t>Flux de message</a:t>
            </a:r>
          </a:p>
          <a:p>
            <a:pPr lvl="1"/>
            <a:r>
              <a:rPr lang="fr-CH" altLang="fr-FR" sz="2000" dirty="0">
                <a:ea typeface="ＭＳ Ｐゴシック" panose="020B0600070205080204" pitchFamily="34" charset="-128"/>
              </a:rPr>
              <a:t>Flux de séquence </a:t>
            </a:r>
          </a:p>
          <a:p>
            <a:pPr lvl="1"/>
            <a:endParaRPr lang="fr-CH" altLang="fr-FR" sz="2000" dirty="0">
              <a:ea typeface="ＭＳ Ｐゴシック" panose="020B0600070205080204" pitchFamily="34" charset="-128"/>
            </a:endParaRPr>
          </a:p>
          <a:p>
            <a:pPr marL="457200" lvl="1" indent="0">
              <a:buNone/>
            </a:pPr>
            <a:endParaRPr lang="fr-CH" altLang="fr-FR" sz="2000" dirty="0">
              <a:ea typeface="ＭＳ Ｐゴシック" panose="020B0600070205080204" pitchFamily="34" charset="-128"/>
            </a:endParaRPr>
          </a:p>
          <a:p>
            <a:pPr marL="457200" indent="-457200">
              <a:buNone/>
            </a:pPr>
            <a:endParaRPr lang="fr-CH" altLang="fr-FR" sz="2400" dirty="0">
              <a:ea typeface="ＭＳ Ｐゴシック" panose="020B0600070205080204" pitchFamily="34" charset="-128"/>
            </a:endParaRPr>
          </a:p>
          <a:p>
            <a:pPr marL="457200" indent="-457200">
              <a:buNone/>
            </a:pPr>
            <a:endParaRPr lang="fr-CH" altLang="fr-FR" sz="1800" dirty="0">
              <a:ea typeface="ＭＳ Ｐゴシック" panose="020B0600070205080204" pitchFamily="34" charset="-128"/>
            </a:endParaRPr>
          </a:p>
        </p:txBody>
      </p:sp>
    </p:spTree>
    <p:extLst>
      <p:ext uri="{BB962C8B-B14F-4D97-AF65-F5344CB8AC3E}">
        <p14:creationId xmlns:p14="http://schemas.microsoft.com/office/powerpoint/2010/main" val="106217265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re 1"/>
          <p:cNvSpPr>
            <a:spLocks noGrp="1"/>
          </p:cNvSpPr>
          <p:nvPr>
            <p:ph type="title"/>
          </p:nvPr>
        </p:nvSpPr>
        <p:spPr>
          <a:xfrm>
            <a:off x="0" y="692151"/>
            <a:ext cx="10210800" cy="720725"/>
          </a:xfrm>
          <a:solidFill>
            <a:srgbClr val="FFFF00"/>
          </a:solidFill>
        </p:spPr>
        <p:txBody>
          <a:bodyPr/>
          <a:lstStyle/>
          <a:p>
            <a:pPr algn="ctr"/>
            <a:r>
              <a:rPr lang="fr-CH" altLang="fr-FR" sz="3200">
                <a:ea typeface="ＭＳ Ｐゴシック" panose="020B0600070205080204" pitchFamily="34" charset="-128"/>
              </a:rPr>
              <a:t>Les 2 catégories de diagrammes </a:t>
            </a:r>
          </a:p>
        </p:txBody>
      </p:sp>
      <p:sp>
        <p:nvSpPr>
          <p:cNvPr id="91139"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B15D7253-42AB-4D41-88AA-DB23C7072471}" type="slidenum">
              <a:rPr lang="fr-FR" altLang="en-US" sz="1400"/>
              <a:pPr>
                <a:spcBef>
                  <a:spcPct val="0"/>
                </a:spcBef>
                <a:buFontTx/>
                <a:buNone/>
              </a:pPr>
              <a:t>77</a:t>
            </a:fld>
            <a:endParaRPr lang="fr-FR" altLang="en-US" sz="1400"/>
          </a:p>
        </p:txBody>
      </p:sp>
      <p:sp>
        <p:nvSpPr>
          <p:cNvPr id="91140" name="Espace réservé du contenu 2"/>
          <p:cNvSpPr>
            <a:spLocks noGrp="1"/>
          </p:cNvSpPr>
          <p:nvPr>
            <p:ph idx="1"/>
          </p:nvPr>
        </p:nvSpPr>
        <p:spPr>
          <a:xfrm>
            <a:off x="768096" y="1557339"/>
            <a:ext cx="9431592" cy="4431981"/>
          </a:xfrm>
        </p:spPr>
        <p:txBody>
          <a:bodyPr/>
          <a:lstStyle/>
          <a:p>
            <a:pPr marL="447675" indent="-447675">
              <a:buNone/>
            </a:pPr>
            <a:r>
              <a:rPr lang="fr-CH" altLang="fr-FR" sz="2400" b="1" dirty="0">
                <a:ea typeface="ＭＳ Ｐゴシック" panose="020B0600070205080204" pitchFamily="34" charset="-128"/>
              </a:rPr>
              <a:t>2.  </a:t>
            </a:r>
            <a:r>
              <a:rPr lang="fr-CH" altLang="fr-FR" sz="2400" b="1" dirty="0" smtClean="0">
                <a:ea typeface="ＭＳ Ｐゴシック" panose="020B0600070205080204" pitchFamily="34" charset="-128"/>
              </a:rPr>
              <a:t>Diagramme </a:t>
            </a:r>
            <a:r>
              <a:rPr lang="fr-CH" altLang="fr-FR" sz="2400" b="1" dirty="0">
                <a:ea typeface="ＭＳ Ｐゴシック" panose="020B0600070205080204" pitchFamily="34" charset="-128"/>
              </a:rPr>
              <a:t>d'orchestration </a:t>
            </a:r>
            <a:r>
              <a:rPr lang="fr-CH" altLang="fr-FR" sz="2400" b="1" dirty="0" smtClean="0">
                <a:ea typeface="ＭＳ Ｐゴシック" panose="020B0600070205080204" pitchFamily="34" charset="-128"/>
              </a:rPr>
              <a:t>(ou diagramme de flux de séquence) </a:t>
            </a:r>
            <a:r>
              <a:rPr lang="fr-CH" altLang="fr-FR" sz="2400" dirty="0" smtClean="0">
                <a:ea typeface="ＭＳ Ｐゴシック" panose="020B0600070205080204" pitchFamily="34" charset="-128"/>
              </a:rPr>
              <a:t>: </a:t>
            </a:r>
            <a:r>
              <a:rPr lang="fr-CH" altLang="fr-FR" sz="2000" dirty="0">
                <a:ea typeface="ＭＳ Ｐゴシック" panose="020B0600070205080204" pitchFamily="34" charset="-128"/>
              </a:rPr>
              <a:t>décrit la </a:t>
            </a:r>
            <a:r>
              <a:rPr lang="fr-CH" altLang="fr-FR" sz="2000" dirty="0">
                <a:solidFill>
                  <a:srgbClr val="FF0000"/>
                </a:solidFill>
                <a:ea typeface="ＭＳ Ｐゴシック" panose="020B0600070205080204" pitchFamily="34" charset="-128"/>
              </a:rPr>
              <a:t>séquence</a:t>
            </a:r>
            <a:r>
              <a:rPr lang="fr-CH" altLang="fr-FR" sz="2000" dirty="0">
                <a:ea typeface="ＭＳ Ｐゴシック" panose="020B0600070205080204" pitchFamily="34" charset="-128"/>
              </a:rPr>
              <a:t> du processus du début à la fin avec les concepts de : </a:t>
            </a:r>
          </a:p>
          <a:p>
            <a:pPr lvl="1"/>
            <a:r>
              <a:rPr lang="fr-CH" altLang="fr-FR" sz="2000" dirty="0">
                <a:ea typeface="ＭＳ Ｐゴシック" panose="020B0600070205080204" pitchFamily="34" charset="-128"/>
              </a:rPr>
              <a:t>Processus organisationnel</a:t>
            </a:r>
          </a:p>
          <a:p>
            <a:pPr lvl="1"/>
            <a:r>
              <a:rPr lang="fr-CH" altLang="fr-FR" sz="2000" dirty="0">
                <a:ea typeface="ＭＳ Ｐゴシック" panose="020B0600070205080204" pitchFamily="34" charset="-128"/>
              </a:rPr>
              <a:t>Participant (acteur interne)</a:t>
            </a:r>
          </a:p>
          <a:p>
            <a:pPr lvl="1"/>
            <a:r>
              <a:rPr lang="fr-CH" altLang="fr-FR" sz="2000" dirty="0">
                <a:ea typeface="ＭＳ Ｐゴシック" panose="020B0600070205080204" pitchFamily="34" charset="-128"/>
              </a:rPr>
              <a:t>Opération (ou tâche)</a:t>
            </a:r>
          </a:p>
          <a:p>
            <a:pPr lvl="1"/>
            <a:r>
              <a:rPr lang="fr-CH" altLang="fr-FR" sz="2000" dirty="0">
                <a:ea typeface="ＭＳ Ｐゴシック" panose="020B0600070205080204" pitchFamily="34" charset="-128"/>
              </a:rPr>
              <a:t>Flux de message</a:t>
            </a:r>
          </a:p>
          <a:p>
            <a:pPr lvl="1"/>
            <a:r>
              <a:rPr lang="fr-CH" altLang="fr-FR" sz="2000" dirty="0">
                <a:ea typeface="ＭＳ Ｐゴシック" panose="020B0600070205080204" pitchFamily="34" charset="-128"/>
              </a:rPr>
              <a:t>Flux de séquence</a:t>
            </a:r>
          </a:p>
          <a:p>
            <a:pPr lvl="1"/>
            <a:r>
              <a:rPr lang="fr-CH" altLang="fr-FR" sz="2000" dirty="0">
                <a:ea typeface="ＭＳ Ｐゴシック" panose="020B0600070205080204" pitchFamily="34" charset="-128"/>
              </a:rPr>
              <a:t>Événement </a:t>
            </a:r>
          </a:p>
          <a:p>
            <a:pPr lvl="1"/>
            <a:r>
              <a:rPr lang="fr-CH" altLang="fr-FR" sz="2000" dirty="0">
                <a:ea typeface="ＭＳ Ｐゴシック" panose="020B0600070205080204" pitchFamily="34" charset="-128"/>
              </a:rPr>
              <a:t>Passerelle</a:t>
            </a:r>
          </a:p>
          <a:p>
            <a:pPr lvl="1"/>
            <a:r>
              <a:rPr lang="fr-CH" altLang="fr-FR" sz="2000" dirty="0">
                <a:ea typeface="ＭＳ Ｐゴシック" panose="020B0600070205080204" pitchFamily="34" charset="-128"/>
              </a:rPr>
              <a:t>Piscine et couloir   </a:t>
            </a:r>
            <a:endParaRPr lang="fr-CH" altLang="fr-FR" sz="1800" dirty="0">
              <a:ea typeface="ＭＳ Ｐゴシック" panose="020B0600070205080204" pitchFamily="34" charset="-128"/>
            </a:endParaRPr>
          </a:p>
          <a:p>
            <a:pPr marL="0" indent="0">
              <a:buNone/>
            </a:pPr>
            <a:endParaRPr lang="fr-CH" altLang="fr-FR" sz="1800" dirty="0">
              <a:ea typeface="ＭＳ Ｐゴシック" panose="020B0600070205080204" pitchFamily="34" charset="-128"/>
            </a:endParaRPr>
          </a:p>
        </p:txBody>
      </p:sp>
    </p:spTree>
    <p:extLst>
      <p:ext uri="{BB962C8B-B14F-4D97-AF65-F5344CB8AC3E}">
        <p14:creationId xmlns:p14="http://schemas.microsoft.com/office/powerpoint/2010/main" val="78321617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re 1"/>
          <p:cNvSpPr>
            <a:spLocks noGrp="1"/>
          </p:cNvSpPr>
          <p:nvPr>
            <p:ph type="title"/>
          </p:nvPr>
        </p:nvSpPr>
        <p:spPr>
          <a:xfrm>
            <a:off x="0" y="692151"/>
            <a:ext cx="10210800" cy="720725"/>
          </a:xfrm>
          <a:solidFill>
            <a:srgbClr val="FFFF00"/>
          </a:solidFill>
        </p:spPr>
        <p:txBody>
          <a:bodyPr/>
          <a:lstStyle/>
          <a:p>
            <a:pPr algn="ctr"/>
            <a:r>
              <a:rPr lang="fr-CH" altLang="fr-FR" sz="3200" dirty="0" smtClean="0">
                <a:ea typeface="ＭＳ Ｐゴシック" panose="020B0600070205080204" pitchFamily="34" charset="-128"/>
              </a:rPr>
              <a:t>Exemple 1</a:t>
            </a:r>
            <a:endParaRPr lang="fr-CH" altLang="fr-FR" sz="3200" dirty="0">
              <a:ea typeface="ＭＳ Ｐゴシック" panose="020B0600070205080204" pitchFamily="34" charset="-128"/>
            </a:endParaRPr>
          </a:p>
        </p:txBody>
      </p:sp>
      <p:sp>
        <p:nvSpPr>
          <p:cNvPr id="92163"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C8C62204-4E8A-40FF-A9F5-D44852D741CF}" type="slidenum">
              <a:rPr lang="fr-FR" altLang="en-US" sz="1400"/>
              <a:pPr>
                <a:spcBef>
                  <a:spcPct val="0"/>
                </a:spcBef>
                <a:buFontTx/>
                <a:buNone/>
              </a:pPr>
              <a:t>78</a:t>
            </a:fld>
            <a:endParaRPr lang="fr-FR" altLang="en-US" sz="1400"/>
          </a:p>
        </p:txBody>
      </p:sp>
      <p:sp>
        <p:nvSpPr>
          <p:cNvPr id="92164" name="Espace réservé du contenu 1"/>
          <p:cNvSpPr>
            <a:spLocks noGrp="1"/>
          </p:cNvSpPr>
          <p:nvPr>
            <p:ph idx="1"/>
          </p:nvPr>
        </p:nvSpPr>
        <p:spPr>
          <a:xfrm>
            <a:off x="786384" y="1484313"/>
            <a:ext cx="9424416" cy="3992562"/>
          </a:xfrm>
        </p:spPr>
        <p:txBody>
          <a:bodyPr/>
          <a:lstStyle/>
          <a:p>
            <a:pPr marL="0" indent="0">
              <a:buNone/>
            </a:pPr>
            <a:r>
              <a:rPr lang="fr-CH" altLang="fr-FR" sz="2400" dirty="0">
                <a:ea typeface="ＭＳ Ｐゴシック" panose="020B0600070205080204" pitchFamily="34" charset="-128"/>
              </a:rPr>
              <a:t>Diagramme de collaboration : </a:t>
            </a:r>
            <a:r>
              <a:rPr lang="fr-CH" altLang="fr-FR" sz="2000" dirty="0">
                <a:ea typeface="ＭＳ Ｐゴシック" panose="020B0600070205080204" pitchFamily="34" charset="-128"/>
              </a:rPr>
              <a:t>1</a:t>
            </a:r>
            <a:r>
              <a:rPr lang="fr-CH" altLang="fr-FR" sz="2000" baseline="30000" dirty="0">
                <a:ea typeface="ＭＳ Ｐゴシック" panose="020B0600070205080204" pitchFamily="34" charset="-128"/>
              </a:rPr>
              <a:t>er</a:t>
            </a:r>
            <a:r>
              <a:rPr lang="fr-CH" altLang="fr-FR" sz="2000" dirty="0">
                <a:ea typeface="ＭＳ Ｐゴシック" panose="020B0600070205080204" pitchFamily="34" charset="-128"/>
              </a:rPr>
              <a:t> niveau le </a:t>
            </a:r>
            <a:r>
              <a:rPr lang="fr-CH" altLang="fr-FR" sz="2000" b="1" dirty="0">
                <a:solidFill>
                  <a:schemeClr val="accent1">
                    <a:lumMod val="75000"/>
                  </a:schemeClr>
                </a:solidFill>
                <a:ea typeface="ＭＳ Ｐゴシック" panose="020B0600070205080204" pitchFamily="34" charset="-128"/>
              </a:rPr>
              <a:t>macro-processus</a:t>
            </a:r>
          </a:p>
        </p:txBody>
      </p:sp>
      <p:pic>
        <p:nvPicPr>
          <p:cNvPr id="2" name="Image 1"/>
          <p:cNvPicPr>
            <a:picLocks noChangeAspect="1"/>
          </p:cNvPicPr>
          <p:nvPr/>
        </p:nvPicPr>
        <p:blipFill>
          <a:blip r:embed="rId2"/>
          <a:stretch>
            <a:fillRect/>
          </a:stretch>
        </p:blipFill>
        <p:spPr>
          <a:xfrm>
            <a:off x="1225684" y="2044436"/>
            <a:ext cx="9694221" cy="4221296"/>
          </a:xfrm>
          <a:prstGeom prst="rect">
            <a:avLst/>
          </a:prstGeom>
        </p:spPr>
      </p:pic>
    </p:spTree>
    <p:extLst>
      <p:ext uri="{BB962C8B-B14F-4D97-AF65-F5344CB8AC3E}">
        <p14:creationId xmlns:p14="http://schemas.microsoft.com/office/powerpoint/2010/main" val="94618689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re 1"/>
          <p:cNvSpPr>
            <a:spLocks noGrp="1"/>
          </p:cNvSpPr>
          <p:nvPr>
            <p:ph type="title"/>
          </p:nvPr>
        </p:nvSpPr>
        <p:spPr>
          <a:xfrm>
            <a:off x="0" y="692151"/>
            <a:ext cx="10210800" cy="720725"/>
          </a:xfrm>
          <a:solidFill>
            <a:srgbClr val="FFFF00"/>
          </a:solidFill>
        </p:spPr>
        <p:txBody>
          <a:bodyPr/>
          <a:lstStyle/>
          <a:p>
            <a:pPr algn="ctr"/>
            <a:r>
              <a:rPr lang="fr-CH" altLang="fr-FR" sz="3200" dirty="0" smtClean="0">
                <a:ea typeface="ＭＳ Ｐゴシック" panose="020B0600070205080204" pitchFamily="34" charset="-128"/>
              </a:rPr>
              <a:t>Exemple 2</a:t>
            </a:r>
            <a:endParaRPr lang="fr-CH" altLang="fr-FR" sz="3200" dirty="0">
              <a:ea typeface="ＭＳ Ｐゴシック" panose="020B0600070205080204" pitchFamily="34" charset="-128"/>
            </a:endParaRPr>
          </a:p>
        </p:txBody>
      </p:sp>
      <p:sp>
        <p:nvSpPr>
          <p:cNvPr id="93187"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586183B4-083B-47E5-8FB5-BD8A2D890A9A}" type="slidenum">
              <a:rPr lang="fr-FR" altLang="en-US" sz="1400"/>
              <a:pPr>
                <a:spcBef>
                  <a:spcPct val="0"/>
                </a:spcBef>
                <a:buFontTx/>
                <a:buNone/>
              </a:pPr>
              <a:t>79</a:t>
            </a:fld>
            <a:endParaRPr lang="fr-FR" altLang="en-US" sz="1400"/>
          </a:p>
        </p:txBody>
      </p:sp>
      <p:sp>
        <p:nvSpPr>
          <p:cNvPr id="93188" name="Espace réservé du contenu 1"/>
          <p:cNvSpPr>
            <a:spLocks noGrp="1"/>
          </p:cNvSpPr>
          <p:nvPr>
            <p:ph idx="1"/>
          </p:nvPr>
        </p:nvSpPr>
        <p:spPr>
          <a:xfrm>
            <a:off x="795528" y="1484313"/>
            <a:ext cx="9415272" cy="1008062"/>
          </a:xfrm>
        </p:spPr>
        <p:txBody>
          <a:bodyPr/>
          <a:lstStyle/>
          <a:p>
            <a:pPr marL="0" indent="0">
              <a:buNone/>
            </a:pPr>
            <a:r>
              <a:rPr lang="fr-CH" altLang="fr-FR" sz="2400" dirty="0">
                <a:ea typeface="ＭＳ Ｐゴシック" panose="020B0600070205080204" pitchFamily="34" charset="-128"/>
              </a:rPr>
              <a:t>Diagramme de collaboration : </a:t>
            </a:r>
            <a:r>
              <a:rPr lang="fr-CH" altLang="fr-FR" sz="2000" dirty="0">
                <a:ea typeface="ＭＳ Ｐゴシック" panose="020B0600070205080204" pitchFamily="34" charset="-128"/>
              </a:rPr>
              <a:t>2</a:t>
            </a:r>
            <a:r>
              <a:rPr lang="fr-CH" altLang="fr-FR" sz="2000" baseline="30000" dirty="0">
                <a:ea typeface="ＭＳ Ｐゴシック" panose="020B0600070205080204" pitchFamily="34" charset="-128"/>
              </a:rPr>
              <a:t>ème</a:t>
            </a:r>
            <a:r>
              <a:rPr lang="fr-CH" altLang="fr-FR" sz="2000" dirty="0">
                <a:ea typeface="ＭＳ Ｐゴシック" panose="020B0600070205080204" pitchFamily="34" charset="-128"/>
              </a:rPr>
              <a:t> niveau on décompose le processus en </a:t>
            </a:r>
            <a:r>
              <a:rPr lang="fr-CH" altLang="fr-FR" sz="2000" b="1" dirty="0">
                <a:solidFill>
                  <a:schemeClr val="accent1">
                    <a:lumMod val="75000"/>
                  </a:schemeClr>
                </a:solidFill>
                <a:ea typeface="ＭＳ Ｐゴシック" panose="020B0600070205080204" pitchFamily="34" charset="-128"/>
              </a:rPr>
              <a:t>sous-processus</a:t>
            </a:r>
            <a:r>
              <a:rPr lang="fr-CH" altLang="fr-FR" sz="2000" dirty="0">
                <a:ea typeface="ＭＳ Ｐゴシック" panose="020B0600070205080204" pitchFamily="34" charset="-128"/>
              </a:rPr>
              <a:t>. Pas de séquence entre processus mais des échanges de message </a:t>
            </a:r>
          </a:p>
        </p:txBody>
      </p:sp>
      <p:grpSp>
        <p:nvGrpSpPr>
          <p:cNvPr id="6" name="Groupe 5"/>
          <p:cNvGrpSpPr/>
          <p:nvPr/>
        </p:nvGrpSpPr>
        <p:grpSpPr>
          <a:xfrm>
            <a:off x="210312" y="2401888"/>
            <a:ext cx="9779826" cy="4195762"/>
            <a:chOff x="-1313688" y="2401888"/>
            <a:chExt cx="9779826" cy="4195762"/>
          </a:xfrm>
        </p:grpSpPr>
        <p:pic>
          <p:nvPicPr>
            <p:cNvPr id="7"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7863" y="2652713"/>
              <a:ext cx="7788275" cy="394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ZoneTexte 1"/>
            <p:cNvSpPr txBox="1">
              <a:spLocks noChangeArrowheads="1"/>
            </p:cNvSpPr>
            <p:nvPr/>
          </p:nvSpPr>
          <p:spPr bwMode="auto">
            <a:xfrm>
              <a:off x="-1313688" y="5732463"/>
              <a:ext cx="65333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fr-CH" altLang="fr-FR" sz="1400" dirty="0"/>
                <a:t>On représente ici le processus métier par l'objet "piscine" pour le graphique mais ce n'est pas sémantiquement une piscine au sens BPMN. </a:t>
              </a:r>
            </a:p>
          </p:txBody>
        </p:sp>
        <p:cxnSp>
          <p:nvCxnSpPr>
            <p:cNvPr id="9" name="Connecteur droit avec flèche 8"/>
            <p:cNvCxnSpPr/>
            <p:nvPr/>
          </p:nvCxnSpPr>
          <p:spPr>
            <a:xfrm flipV="1">
              <a:off x="432816" y="5229225"/>
              <a:ext cx="467297" cy="503238"/>
            </a:xfrm>
            <a:prstGeom prst="straightConnector1">
              <a:avLst/>
            </a:prstGeom>
            <a:ln w="762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 name="ZoneTexte 4"/>
            <p:cNvSpPr txBox="1">
              <a:spLocks noChangeArrowheads="1"/>
            </p:cNvSpPr>
            <p:nvPr/>
          </p:nvSpPr>
          <p:spPr bwMode="auto">
            <a:xfrm>
              <a:off x="3995738" y="2401888"/>
              <a:ext cx="3240087"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FontTx/>
                <a:buNone/>
              </a:pPr>
              <a:r>
                <a:rPr lang="fr-CH" altLang="fr-FR" sz="1400" dirty="0"/>
                <a:t>En bleu : sous-processus métier</a:t>
              </a:r>
            </a:p>
          </p:txBody>
        </p:sp>
        <p:cxnSp>
          <p:nvCxnSpPr>
            <p:cNvPr id="11" name="Connecteur droit avec flèche 10"/>
            <p:cNvCxnSpPr>
              <a:stCxn id="10" idx="2"/>
            </p:cNvCxnSpPr>
            <p:nvPr/>
          </p:nvCxnSpPr>
          <p:spPr>
            <a:xfrm flipH="1">
              <a:off x="5003800" y="2708275"/>
              <a:ext cx="612775" cy="1728788"/>
            </a:xfrm>
            <a:prstGeom prst="straightConnector1">
              <a:avLst/>
            </a:prstGeom>
            <a:ln w="762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22276429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91D7B624-E818-4AB4-95B2-103FA554BF4A}" type="slidenum">
              <a:rPr lang="fr-FR" altLang="en-US" sz="1400"/>
              <a:pPr>
                <a:spcBef>
                  <a:spcPct val="0"/>
                </a:spcBef>
                <a:buFontTx/>
                <a:buNone/>
              </a:pPr>
              <a:t>8</a:t>
            </a:fld>
            <a:endParaRPr lang="fr-FR" altLang="en-US" sz="1400"/>
          </a:p>
        </p:txBody>
      </p:sp>
      <p:sp>
        <p:nvSpPr>
          <p:cNvPr id="13315" name="Rectangle 2"/>
          <p:cNvSpPr>
            <a:spLocks noGrp="1" noChangeArrowheads="1"/>
          </p:cNvSpPr>
          <p:nvPr>
            <p:ph type="title"/>
          </p:nvPr>
        </p:nvSpPr>
        <p:spPr>
          <a:xfrm>
            <a:off x="1981200" y="1916114"/>
            <a:ext cx="8229600" cy="1152525"/>
          </a:xfrm>
        </p:spPr>
        <p:txBody>
          <a:bodyPr/>
          <a:lstStyle/>
          <a:p>
            <a:r>
              <a:rPr lang="fr-FR" altLang="en-US" sz="4000" dirty="0">
                <a:ea typeface="ＭＳ Ｐゴシック" panose="020B0600070205080204" pitchFamily="34" charset="-128"/>
              </a:rPr>
              <a:t>2. Cartographier les acteurs</a:t>
            </a:r>
          </a:p>
        </p:txBody>
      </p:sp>
      <p:sp>
        <p:nvSpPr>
          <p:cNvPr id="13316" name="Text Box 3"/>
          <p:cNvSpPr txBox="1">
            <a:spLocks noChangeArrowheads="1"/>
          </p:cNvSpPr>
          <p:nvPr/>
        </p:nvSpPr>
        <p:spPr bwMode="auto">
          <a:xfrm>
            <a:off x="2674220" y="3078264"/>
            <a:ext cx="4881613"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 typeface="Wingdings" panose="05000000000000000000" pitchFamily="2" charset="2"/>
              <a:buChar char="Ø"/>
            </a:pPr>
            <a:r>
              <a:rPr lang="fr-FR" altLang="en-US" sz="2800" dirty="0"/>
              <a:t>Organigramme d'acteurs</a:t>
            </a:r>
          </a:p>
        </p:txBody>
      </p:sp>
      <p:sp>
        <p:nvSpPr>
          <p:cNvPr id="13317" name="Text Box 5"/>
          <p:cNvSpPr txBox="1">
            <a:spLocks noChangeArrowheads="1"/>
          </p:cNvSpPr>
          <p:nvPr/>
        </p:nvSpPr>
        <p:spPr bwMode="auto">
          <a:xfrm>
            <a:off x="178453" y="169864"/>
            <a:ext cx="2682875"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0"/>
              </a:spcBef>
              <a:buFontTx/>
              <a:buNone/>
            </a:pPr>
            <a:r>
              <a:rPr lang="fr-FR" altLang="en-US" sz="2800" b="1" dirty="0"/>
              <a:t>Couche métier</a:t>
            </a:r>
          </a:p>
        </p:txBody>
      </p:sp>
    </p:spTree>
    <p:extLst>
      <p:ext uri="{BB962C8B-B14F-4D97-AF65-F5344CB8AC3E}">
        <p14:creationId xmlns:p14="http://schemas.microsoft.com/office/powerpoint/2010/main" val="366411605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re 1"/>
          <p:cNvSpPr>
            <a:spLocks noGrp="1"/>
          </p:cNvSpPr>
          <p:nvPr>
            <p:ph type="title"/>
          </p:nvPr>
        </p:nvSpPr>
        <p:spPr>
          <a:xfrm>
            <a:off x="0" y="692151"/>
            <a:ext cx="10210800" cy="720725"/>
          </a:xfrm>
          <a:solidFill>
            <a:srgbClr val="FFFF00"/>
          </a:solidFill>
        </p:spPr>
        <p:txBody>
          <a:bodyPr/>
          <a:lstStyle/>
          <a:p>
            <a:pPr algn="ctr"/>
            <a:r>
              <a:rPr lang="fr-CH" altLang="fr-FR" sz="3200" dirty="0" smtClean="0"/>
              <a:t>Exemple 3</a:t>
            </a:r>
            <a:endParaRPr lang="fr-CH" altLang="fr-FR" sz="3200" dirty="0"/>
          </a:p>
        </p:txBody>
      </p:sp>
      <p:sp>
        <p:nvSpPr>
          <p:cNvPr id="104451" name="Espace réservé du numéro de diapositive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fr-FR" altLang="en-US" sz="1400"/>
              <a:t>Page : </a:t>
            </a:r>
            <a:fld id="{49F177FA-1A42-4048-B039-2D67C181CD98}" type="slidenum">
              <a:rPr lang="fr-FR" altLang="en-US" sz="1400"/>
              <a:pPr>
                <a:spcBef>
                  <a:spcPct val="0"/>
                </a:spcBef>
                <a:buFontTx/>
                <a:buNone/>
              </a:pPr>
              <a:t>80</a:t>
            </a:fld>
            <a:endParaRPr lang="fr-FR" altLang="en-US" sz="1400"/>
          </a:p>
        </p:txBody>
      </p:sp>
      <p:sp>
        <p:nvSpPr>
          <p:cNvPr id="104452" name="Espace réservé du contenu 1"/>
          <p:cNvSpPr>
            <a:spLocks noGrp="1"/>
          </p:cNvSpPr>
          <p:nvPr>
            <p:ph idx="1"/>
          </p:nvPr>
        </p:nvSpPr>
        <p:spPr>
          <a:xfrm>
            <a:off x="768096" y="1484313"/>
            <a:ext cx="9442704" cy="1008062"/>
          </a:xfrm>
        </p:spPr>
        <p:txBody>
          <a:bodyPr/>
          <a:lstStyle/>
          <a:p>
            <a:pPr marL="0" indent="0">
              <a:buNone/>
            </a:pPr>
            <a:r>
              <a:rPr lang="fr-CH" altLang="fr-FR" sz="2400" dirty="0"/>
              <a:t>Diagramme d'orchestration : décrit la </a:t>
            </a:r>
            <a:r>
              <a:rPr lang="fr-CH" altLang="fr-FR" sz="2400" b="1" dirty="0">
                <a:solidFill>
                  <a:schemeClr val="accent1">
                    <a:lumMod val="75000"/>
                  </a:schemeClr>
                </a:solidFill>
              </a:rPr>
              <a:t>séquence</a:t>
            </a:r>
            <a:r>
              <a:rPr lang="fr-CH" altLang="fr-FR" sz="2400" dirty="0"/>
              <a:t> des activités du début jusqu'à la fin. </a:t>
            </a:r>
            <a:endParaRPr lang="fr-CH" altLang="fr-FR" sz="2000" dirty="0"/>
          </a:p>
        </p:txBody>
      </p:sp>
      <p:pic>
        <p:nvPicPr>
          <p:cNvPr id="104454" name="Imag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570164"/>
            <a:ext cx="7416800" cy="391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5" name="ZoneTexte 12"/>
          <p:cNvSpPr txBox="1">
            <a:spLocks noChangeArrowheads="1"/>
          </p:cNvSpPr>
          <p:nvPr/>
        </p:nvSpPr>
        <p:spPr bwMode="auto">
          <a:xfrm>
            <a:off x="3287713" y="2220914"/>
            <a:ext cx="31686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fr-CH" altLang="fr-FR" sz="1600" dirty="0"/>
              <a:t>Ici les activités sont des tâches</a:t>
            </a:r>
          </a:p>
        </p:txBody>
      </p:sp>
      <p:cxnSp>
        <p:nvCxnSpPr>
          <p:cNvPr id="14" name="Connecteur droit avec flèche 13"/>
          <p:cNvCxnSpPr/>
          <p:nvPr/>
        </p:nvCxnSpPr>
        <p:spPr>
          <a:xfrm flipH="1">
            <a:off x="4187826" y="2492376"/>
            <a:ext cx="684213" cy="1116013"/>
          </a:xfrm>
          <a:prstGeom prst="straightConnector1">
            <a:avLst/>
          </a:prstGeom>
          <a:ln w="762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07995995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re 1"/>
          <p:cNvSpPr>
            <a:spLocks noGrp="1"/>
          </p:cNvSpPr>
          <p:nvPr>
            <p:ph type="title"/>
          </p:nvPr>
        </p:nvSpPr>
        <p:spPr>
          <a:xfrm>
            <a:off x="0" y="765175"/>
            <a:ext cx="10210800" cy="863600"/>
          </a:xfrm>
          <a:solidFill>
            <a:srgbClr val="FFFF00"/>
          </a:solidFill>
        </p:spPr>
        <p:txBody>
          <a:bodyPr/>
          <a:lstStyle/>
          <a:p>
            <a:pPr algn="ctr"/>
            <a:r>
              <a:rPr lang="fr-CH" altLang="fr-FR" sz="2800" dirty="0"/>
              <a:t>Diagramme d'orchestration (ou diagramme de </a:t>
            </a:r>
            <a:r>
              <a:rPr lang="fr-CH" altLang="fr-FR" sz="2800" dirty="0" smtClean="0"/>
              <a:t>flux de séquence) </a:t>
            </a:r>
            <a:endParaRPr lang="fr-CH" altLang="fr-FR" sz="2800" dirty="0"/>
          </a:p>
        </p:txBody>
      </p:sp>
      <p:sp>
        <p:nvSpPr>
          <p:cNvPr id="72707" name="Espace réservé du contenu 2"/>
          <p:cNvSpPr>
            <a:spLocks noGrp="1"/>
          </p:cNvSpPr>
          <p:nvPr>
            <p:ph idx="1"/>
          </p:nvPr>
        </p:nvSpPr>
        <p:spPr>
          <a:xfrm>
            <a:off x="786384" y="1989138"/>
            <a:ext cx="9435529" cy="4248150"/>
          </a:xfrm>
        </p:spPr>
        <p:txBody>
          <a:bodyPr/>
          <a:lstStyle/>
          <a:p>
            <a:pPr marL="0" indent="0">
              <a:buNone/>
              <a:defRPr/>
            </a:pPr>
            <a:r>
              <a:rPr lang="fr-CH" altLang="fr-FR" sz="2000" b="1" dirty="0">
                <a:solidFill>
                  <a:schemeClr val="accent1">
                    <a:lumMod val="75000"/>
                  </a:schemeClr>
                </a:solidFill>
                <a:ea typeface="ＭＳ Ｐゴシック" pitchFamily="34" charset="-128"/>
              </a:rPr>
              <a:t>[RM10] : </a:t>
            </a:r>
            <a:r>
              <a:rPr lang="fr-CH" altLang="fr-FR" sz="2000" dirty="0">
                <a:solidFill>
                  <a:schemeClr val="accent1">
                    <a:lumMod val="75000"/>
                  </a:schemeClr>
                </a:solidFill>
                <a:ea typeface="ＭＳ Ｐゴシック" pitchFamily="34" charset="-128"/>
              </a:rPr>
              <a:t>Dans un diagramme de processus organisationnel, le </a:t>
            </a:r>
            <a:r>
              <a:rPr lang="fr-CH" altLang="fr-FR" sz="2000" b="1" dirty="0">
                <a:solidFill>
                  <a:schemeClr val="accent1">
                    <a:lumMod val="75000"/>
                  </a:schemeClr>
                </a:solidFill>
                <a:ea typeface="ＭＳ Ｐゴシック" pitchFamily="34" charset="-128"/>
              </a:rPr>
              <a:t>flux de séquence ne doit pas s'interrompre</a:t>
            </a:r>
            <a:r>
              <a:rPr lang="fr-CH" altLang="fr-FR" sz="2000" dirty="0">
                <a:solidFill>
                  <a:schemeClr val="accent1">
                    <a:lumMod val="75000"/>
                  </a:schemeClr>
                </a:solidFill>
                <a:ea typeface="ＭＳ Ｐゴシック" pitchFamily="34" charset="-128"/>
              </a:rPr>
              <a:t>, c’est-à-dire on doit pouvoir aller du début jusqu'à la fin, sans interruption dans la description de la séquence.</a:t>
            </a:r>
          </a:p>
          <a:p>
            <a:pPr marL="0" indent="0">
              <a:buNone/>
              <a:defRPr/>
            </a:pPr>
            <a:endParaRPr lang="fr-CH" altLang="fr-FR" sz="2000" b="1" dirty="0">
              <a:solidFill>
                <a:schemeClr val="accent6">
                  <a:lumMod val="60000"/>
                  <a:lumOff val="40000"/>
                </a:schemeClr>
              </a:solidFill>
              <a:ea typeface="ＭＳ Ｐゴシック" pitchFamily="34" charset="-128"/>
            </a:endParaRPr>
          </a:p>
          <a:p>
            <a:pPr marL="0" indent="0">
              <a:buNone/>
              <a:defRPr/>
            </a:pPr>
            <a:endParaRPr lang="fr-CH" altLang="fr-FR" sz="2000" b="1" dirty="0">
              <a:solidFill>
                <a:schemeClr val="accent6">
                  <a:lumMod val="60000"/>
                  <a:lumOff val="40000"/>
                </a:schemeClr>
              </a:solidFill>
              <a:ea typeface="ＭＳ Ｐゴシック" pitchFamily="34" charset="-128"/>
            </a:endParaRPr>
          </a:p>
          <a:p>
            <a:pPr marL="0" indent="0">
              <a:buNone/>
              <a:defRPr/>
            </a:pPr>
            <a:endParaRPr lang="fr-CH" altLang="fr-FR" sz="2000" dirty="0">
              <a:solidFill>
                <a:srgbClr val="0070C0"/>
              </a:solidFill>
              <a:ea typeface="ＭＳ Ｐゴシック" pitchFamily="34" charset="-128"/>
            </a:endParaRPr>
          </a:p>
        </p:txBody>
      </p:sp>
    </p:spTree>
    <p:extLst>
      <p:ext uri="{BB962C8B-B14F-4D97-AF65-F5344CB8AC3E}">
        <p14:creationId xmlns:p14="http://schemas.microsoft.com/office/powerpoint/2010/main" val="21127583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re 1"/>
          <p:cNvSpPr>
            <a:spLocks noGrp="1"/>
          </p:cNvSpPr>
          <p:nvPr>
            <p:ph type="title"/>
          </p:nvPr>
        </p:nvSpPr>
        <p:spPr>
          <a:xfrm>
            <a:off x="0" y="765175"/>
            <a:ext cx="10378440" cy="863600"/>
          </a:xfrm>
          <a:solidFill>
            <a:srgbClr val="FFFF00"/>
          </a:solidFill>
        </p:spPr>
        <p:txBody>
          <a:bodyPr/>
          <a:lstStyle/>
          <a:p>
            <a:pPr algn="ctr"/>
            <a:r>
              <a:rPr lang="fr-CH" altLang="fr-FR" sz="2800" dirty="0"/>
              <a:t>Démarche de cartographie des processus métiers  du plus général au plus détaillé  </a:t>
            </a:r>
          </a:p>
        </p:txBody>
      </p:sp>
      <p:sp>
        <p:nvSpPr>
          <p:cNvPr id="105475" name="Espace réservé du contenu 2"/>
          <p:cNvSpPr>
            <a:spLocks noGrp="1"/>
          </p:cNvSpPr>
          <p:nvPr>
            <p:ph idx="1"/>
          </p:nvPr>
        </p:nvSpPr>
        <p:spPr>
          <a:xfrm>
            <a:off x="777240" y="1628775"/>
            <a:ext cx="9782811" cy="4895850"/>
          </a:xfrm>
        </p:spPr>
        <p:txBody>
          <a:bodyPr/>
          <a:lstStyle/>
          <a:p>
            <a:pPr marL="273050" indent="-273050">
              <a:buFontTx/>
              <a:buAutoNum type="arabicPeriod"/>
            </a:pPr>
            <a:r>
              <a:rPr lang="fr-CH" altLang="fr-FR" sz="2400" dirty="0"/>
              <a:t>Organigramme d'acteur </a:t>
            </a:r>
          </a:p>
          <a:p>
            <a:pPr lvl="1"/>
            <a:r>
              <a:rPr lang="fr-CH" altLang="fr-FR" sz="2000" dirty="0"/>
              <a:t>Identifier les acteurs internes à l'organisation étudiée </a:t>
            </a:r>
          </a:p>
          <a:p>
            <a:pPr marL="273050" indent="-273050">
              <a:buFontTx/>
              <a:buAutoNum type="arabicPeriod"/>
            </a:pPr>
            <a:r>
              <a:rPr lang="fr-CH" altLang="fr-FR" sz="2400" dirty="0"/>
              <a:t>Diagramme de collaboration niveau 1 macro</a:t>
            </a:r>
          </a:p>
          <a:p>
            <a:pPr lvl="1"/>
            <a:r>
              <a:rPr lang="fr-CH" altLang="fr-FR" sz="2000" dirty="0"/>
              <a:t>identifier les acteurs externes et les interactions (flux de messages)</a:t>
            </a:r>
          </a:p>
          <a:p>
            <a:pPr marL="273050" indent="-273050">
              <a:buFontTx/>
              <a:buAutoNum type="arabicPeriod"/>
            </a:pPr>
            <a:r>
              <a:rPr lang="fr-CH" altLang="fr-FR" sz="2400" dirty="0"/>
              <a:t>Diagramme de collaboration niveau 2 sous-processus </a:t>
            </a:r>
          </a:p>
          <a:p>
            <a:pPr lvl="1"/>
            <a:r>
              <a:rPr lang="fr-CH" altLang="fr-FR" sz="2000" dirty="0"/>
              <a:t>Décomposer le macro processus en sous-processus</a:t>
            </a:r>
          </a:p>
          <a:p>
            <a:pPr marL="273050" indent="-273050">
              <a:buFontTx/>
              <a:buAutoNum type="arabicPeriod"/>
            </a:pPr>
            <a:r>
              <a:rPr lang="fr-CH" altLang="fr-FR" sz="2400" dirty="0"/>
              <a:t>Diagramme d'orchestration processus organisationnels </a:t>
            </a:r>
          </a:p>
          <a:p>
            <a:pPr lvl="1"/>
            <a:r>
              <a:rPr lang="fr-CH" altLang="fr-FR" sz="2000" dirty="0"/>
              <a:t>Décomposer chaque sous-processus en une séquence de  processus organisationnels (boites roses)</a:t>
            </a:r>
          </a:p>
          <a:p>
            <a:pPr marL="273050" indent="-273050">
              <a:buFontTx/>
              <a:buAutoNum type="arabicPeriod"/>
            </a:pPr>
            <a:r>
              <a:rPr lang="fr-CH" altLang="fr-FR" sz="2400" dirty="0"/>
              <a:t>Diagramme d'orchestration pour chaque processus organisationnel </a:t>
            </a:r>
          </a:p>
          <a:p>
            <a:pPr lvl="1"/>
            <a:r>
              <a:rPr lang="fr-CH" altLang="fr-FR" sz="2000" dirty="0"/>
              <a:t>Pour chaque processus organisationnel, décrire la séquence de tâches </a:t>
            </a:r>
          </a:p>
        </p:txBody>
      </p:sp>
    </p:spTree>
    <p:extLst>
      <p:ext uri="{BB962C8B-B14F-4D97-AF65-F5344CB8AC3E}">
        <p14:creationId xmlns:p14="http://schemas.microsoft.com/office/powerpoint/2010/main" val="338037684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re 1"/>
          <p:cNvSpPr>
            <a:spLocks noGrp="1"/>
          </p:cNvSpPr>
          <p:nvPr>
            <p:ph type="title"/>
          </p:nvPr>
        </p:nvSpPr>
        <p:spPr>
          <a:xfrm>
            <a:off x="0" y="765175"/>
            <a:ext cx="10210800" cy="863600"/>
          </a:xfrm>
          <a:solidFill>
            <a:srgbClr val="FFFF00"/>
          </a:solidFill>
        </p:spPr>
        <p:txBody>
          <a:bodyPr/>
          <a:lstStyle/>
          <a:p>
            <a:pPr algn="ctr"/>
            <a:r>
              <a:rPr lang="fr-CH" altLang="fr-FR" sz="2800" dirty="0"/>
              <a:t>Comment savoir si un diagramme est réussi ?</a:t>
            </a:r>
          </a:p>
        </p:txBody>
      </p:sp>
      <p:sp>
        <p:nvSpPr>
          <p:cNvPr id="72707" name="Espace réservé du contenu 2"/>
          <p:cNvSpPr>
            <a:spLocks noGrp="1"/>
          </p:cNvSpPr>
          <p:nvPr>
            <p:ph idx="1"/>
          </p:nvPr>
        </p:nvSpPr>
        <p:spPr>
          <a:xfrm>
            <a:off x="795528" y="1989139"/>
            <a:ext cx="9426385" cy="4164773"/>
          </a:xfrm>
        </p:spPr>
        <p:txBody>
          <a:bodyPr>
            <a:normAutofit fontScale="92500" lnSpcReduction="20000"/>
          </a:bodyPr>
          <a:lstStyle/>
          <a:p>
            <a:pPr marL="0" indent="0">
              <a:buNone/>
              <a:defRPr/>
            </a:pPr>
            <a:r>
              <a:rPr lang="fr-CH" altLang="fr-FR" sz="2400" dirty="0">
                <a:ea typeface="ＭＳ Ｐゴシック" pitchFamily="34" charset="-128"/>
              </a:rPr>
              <a:t>Dans la modélisation on recherche </a:t>
            </a:r>
            <a:r>
              <a:rPr lang="fr-CH" altLang="fr-FR" sz="2400" b="1" dirty="0">
                <a:ea typeface="ＭＳ Ｐゴシック" pitchFamily="34" charset="-128"/>
              </a:rPr>
              <a:t>2 qualités </a:t>
            </a:r>
            <a:r>
              <a:rPr lang="fr-CH" altLang="fr-FR" sz="2400" dirty="0">
                <a:ea typeface="ＭＳ Ｐゴシック" pitchFamily="34" charset="-128"/>
              </a:rPr>
              <a:t>:</a:t>
            </a:r>
          </a:p>
          <a:p>
            <a:pPr marL="357188" indent="-357188">
              <a:buFontTx/>
              <a:buAutoNum type="arabicPeriod"/>
              <a:defRPr/>
            </a:pPr>
            <a:r>
              <a:rPr lang="fr-CH" altLang="fr-FR" sz="2400" b="1" dirty="0">
                <a:ea typeface="ＭＳ Ｐゴシック" pitchFamily="34" charset="-128"/>
              </a:rPr>
              <a:t>Conformité </a:t>
            </a:r>
            <a:r>
              <a:rPr lang="fr-CH" altLang="fr-FR" sz="2400" b="1" dirty="0" smtClean="0">
                <a:ea typeface="ＭＳ Ｐゴシック" pitchFamily="34" charset="-128"/>
              </a:rPr>
              <a:t>: </a:t>
            </a:r>
          </a:p>
          <a:p>
            <a:pPr marL="357188" indent="0">
              <a:buNone/>
              <a:defRPr/>
            </a:pPr>
            <a:r>
              <a:rPr lang="fr-CH" altLang="fr-FR" sz="2400" dirty="0" smtClean="0">
                <a:ea typeface="ＭＳ Ｐゴシック" pitchFamily="34" charset="-128"/>
              </a:rPr>
              <a:t>Respect de toutes les </a:t>
            </a:r>
            <a:r>
              <a:rPr lang="fr-CH" altLang="fr-FR" sz="2400" b="1" dirty="0" smtClean="0">
                <a:ea typeface="ＭＳ Ｐゴシック" pitchFamily="34" charset="-128"/>
              </a:rPr>
              <a:t>règles </a:t>
            </a:r>
            <a:r>
              <a:rPr lang="fr-CH" altLang="fr-FR" sz="2400" b="1" dirty="0">
                <a:ea typeface="ＭＳ Ｐゴシック" pitchFamily="34" charset="-128"/>
              </a:rPr>
              <a:t>de modélisation </a:t>
            </a:r>
            <a:r>
              <a:rPr lang="fr-CH" altLang="fr-FR" sz="2400" b="1" dirty="0">
                <a:solidFill>
                  <a:schemeClr val="accent1">
                    <a:lumMod val="75000"/>
                  </a:schemeClr>
                </a:solidFill>
                <a:ea typeface="ＭＳ Ｐゴシック" pitchFamily="34" charset="-128"/>
              </a:rPr>
              <a:t>[</a:t>
            </a:r>
            <a:r>
              <a:rPr lang="fr-CH" altLang="fr-FR" sz="2400" b="1" dirty="0" err="1">
                <a:solidFill>
                  <a:schemeClr val="accent1">
                    <a:lumMod val="75000"/>
                  </a:schemeClr>
                </a:solidFill>
                <a:ea typeface="ＭＳ Ｐゴシック" pitchFamily="34" charset="-128"/>
              </a:rPr>
              <a:t>RMxx</a:t>
            </a:r>
            <a:r>
              <a:rPr lang="fr-CH" altLang="fr-FR" sz="2400" b="1" dirty="0">
                <a:solidFill>
                  <a:schemeClr val="accent1">
                    <a:lumMod val="75000"/>
                  </a:schemeClr>
                </a:solidFill>
                <a:ea typeface="ＭＳ Ｐゴシック" pitchFamily="34" charset="-128"/>
              </a:rPr>
              <a:t>] </a:t>
            </a:r>
            <a:endParaRPr lang="fr-CH" altLang="fr-FR" sz="2400" b="1" dirty="0" smtClean="0">
              <a:solidFill>
                <a:schemeClr val="accent1">
                  <a:lumMod val="75000"/>
                </a:schemeClr>
              </a:solidFill>
              <a:ea typeface="ＭＳ Ｐゴシック" pitchFamily="34" charset="-128"/>
            </a:endParaRPr>
          </a:p>
          <a:p>
            <a:pPr marL="357188" indent="0">
              <a:buNone/>
              <a:defRPr/>
            </a:pPr>
            <a:r>
              <a:rPr lang="fr-CH" altLang="fr-FR" sz="2400" dirty="0" smtClean="0">
                <a:ea typeface="ＭＳ Ｐゴシック" pitchFamily="34" charset="-128"/>
              </a:rPr>
              <a:t>Respect des conventions de nommage</a:t>
            </a:r>
          </a:p>
          <a:p>
            <a:pPr marL="357188" indent="0">
              <a:buNone/>
              <a:defRPr/>
            </a:pPr>
            <a:r>
              <a:rPr lang="fr-CH" altLang="fr-FR" sz="2400" dirty="0" smtClean="0">
                <a:ea typeface="ＭＳ Ｐゴシック" pitchFamily="34" charset="-128"/>
              </a:rPr>
              <a:t>Respect des usages (couleurs, sens de modélisation, expliciter les événements de fin, et les informations portés par les flux d'information ) </a:t>
            </a:r>
          </a:p>
          <a:p>
            <a:pPr marL="357188" indent="0">
              <a:buNone/>
              <a:defRPr/>
            </a:pPr>
            <a:endParaRPr lang="fr-CH" altLang="fr-FR" sz="2400" dirty="0">
              <a:ea typeface="ＭＳ Ｐゴシック" pitchFamily="34" charset="-128"/>
            </a:endParaRPr>
          </a:p>
          <a:p>
            <a:pPr marL="400050" lvl="1" indent="0">
              <a:buNone/>
              <a:defRPr/>
            </a:pPr>
            <a:r>
              <a:rPr lang="fr-CH" altLang="fr-FR" sz="2000" dirty="0">
                <a:ea typeface="ＭＳ Ｐゴシック" pitchFamily="34" charset="-128"/>
              </a:rPr>
              <a:t>Pour la norme BPMN, l'utilisation d'un outil de modélisation aide à respecter la norme : </a:t>
            </a:r>
          </a:p>
          <a:p>
            <a:pPr marL="400050" lvl="1" indent="0">
              <a:buNone/>
              <a:defRPr/>
            </a:pPr>
            <a:r>
              <a:rPr lang="fr-CH" altLang="fr-FR" sz="2000" dirty="0">
                <a:ea typeface="ＭＳ Ｐゴシック" pitchFamily="34" charset="-128"/>
              </a:rPr>
              <a:t>- </a:t>
            </a:r>
            <a:r>
              <a:rPr lang="fr-CH" altLang="fr-FR" sz="2000" dirty="0" err="1">
                <a:ea typeface="ＭＳ Ｐゴシック" pitchFamily="34" charset="-128"/>
              </a:rPr>
              <a:t>Camunda</a:t>
            </a:r>
            <a:r>
              <a:rPr lang="fr-CH" altLang="fr-FR" sz="2000" dirty="0">
                <a:ea typeface="ＭＳ Ｐゴシック" pitchFamily="34" charset="-128"/>
              </a:rPr>
              <a:t> est conçu pour modéliser des diagrammes </a:t>
            </a:r>
            <a:r>
              <a:rPr lang="fr-CH" altLang="fr-FR" sz="2000" dirty="0" smtClean="0">
                <a:ea typeface="ＭＳ Ｐゴシック" pitchFamily="34" charset="-128"/>
              </a:rPr>
              <a:t>de </a:t>
            </a:r>
            <a:r>
              <a:rPr lang="fr-CH" altLang="fr-FR" sz="2000" dirty="0">
                <a:ea typeface="ＭＳ Ｐゴシック" pitchFamily="34" charset="-128"/>
              </a:rPr>
              <a:t>processus organisationnels et ne permet pas de déroger à la norme BPMN</a:t>
            </a:r>
          </a:p>
          <a:p>
            <a:pPr marL="400050" lvl="1" indent="0">
              <a:buNone/>
              <a:defRPr/>
            </a:pPr>
            <a:r>
              <a:rPr lang="fr-CH" altLang="fr-FR" sz="2000" dirty="0">
                <a:ea typeface="ＭＳ Ｐゴシック" pitchFamily="34" charset="-128"/>
              </a:rPr>
              <a:t>- MEGA </a:t>
            </a:r>
            <a:r>
              <a:rPr lang="fr-CH" altLang="fr-FR" sz="2000" dirty="0" err="1">
                <a:ea typeface="ＭＳ Ｐゴシック" pitchFamily="34" charset="-128"/>
              </a:rPr>
              <a:t>Hopex</a:t>
            </a:r>
            <a:r>
              <a:rPr lang="fr-CH" altLang="fr-FR" sz="2000" dirty="0">
                <a:ea typeface="ＭＳ Ｐゴシック" pitchFamily="34" charset="-128"/>
              </a:rPr>
              <a:t>, permet de modéliser l'ensemble des 4 couches de référence et offre la possibilité d'utiliser le "</a:t>
            </a:r>
            <a:r>
              <a:rPr lang="fr-CH" altLang="fr-FR" sz="2000" i="1" dirty="0">
                <a:ea typeface="ＭＳ Ｐゴシック" pitchFamily="34" charset="-128"/>
              </a:rPr>
              <a:t>règlement BPMN" </a:t>
            </a:r>
            <a:r>
              <a:rPr lang="fr-CH" altLang="fr-FR" sz="2000" dirty="0">
                <a:ea typeface="ＭＳ Ｐゴシック" pitchFamily="34" charset="-128"/>
              </a:rPr>
              <a:t>qui signale les erreurs de modélisation sur un diagramme de processus organisationnel. </a:t>
            </a:r>
          </a:p>
        </p:txBody>
      </p:sp>
    </p:spTree>
    <p:extLst>
      <p:ext uri="{BB962C8B-B14F-4D97-AF65-F5344CB8AC3E}">
        <p14:creationId xmlns:p14="http://schemas.microsoft.com/office/powerpoint/2010/main" val="346734821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re 1"/>
          <p:cNvSpPr>
            <a:spLocks noGrp="1"/>
          </p:cNvSpPr>
          <p:nvPr>
            <p:ph type="title"/>
          </p:nvPr>
        </p:nvSpPr>
        <p:spPr>
          <a:xfrm>
            <a:off x="0" y="765175"/>
            <a:ext cx="10210800" cy="863600"/>
          </a:xfrm>
          <a:solidFill>
            <a:srgbClr val="FFFF00"/>
          </a:solidFill>
        </p:spPr>
        <p:txBody>
          <a:bodyPr/>
          <a:lstStyle/>
          <a:p>
            <a:pPr algn="ctr"/>
            <a:r>
              <a:rPr lang="fr-CH" altLang="fr-FR" sz="2800"/>
              <a:t>Comment savoir si un diagramme est réussi ?</a:t>
            </a:r>
          </a:p>
        </p:txBody>
      </p:sp>
      <p:sp>
        <p:nvSpPr>
          <p:cNvPr id="87043" name="Espace réservé du contenu 2"/>
          <p:cNvSpPr>
            <a:spLocks noGrp="1"/>
          </p:cNvSpPr>
          <p:nvPr>
            <p:ph idx="1"/>
          </p:nvPr>
        </p:nvSpPr>
        <p:spPr>
          <a:xfrm>
            <a:off x="777240" y="1844676"/>
            <a:ext cx="9444673" cy="4608513"/>
          </a:xfrm>
        </p:spPr>
        <p:txBody>
          <a:bodyPr/>
          <a:lstStyle/>
          <a:p>
            <a:pPr marL="457200" indent="-457200">
              <a:buFont typeface="+mj-lt"/>
              <a:buAutoNum type="arabicPeriod" startAt="2"/>
              <a:defRPr/>
            </a:pPr>
            <a:r>
              <a:rPr lang="fr-CH" altLang="fr-FR" sz="2400" b="1" dirty="0" smtClean="0">
                <a:ea typeface="ＭＳ Ｐゴシック" pitchFamily="34" charset="-128"/>
              </a:rPr>
              <a:t>Lisibilité</a:t>
            </a:r>
            <a:r>
              <a:rPr lang="fr-CH" altLang="fr-FR" sz="2400" dirty="0" smtClean="0">
                <a:ea typeface="ＭＳ Ｐゴシック" pitchFamily="34" charset="-128"/>
              </a:rPr>
              <a:t> </a:t>
            </a:r>
            <a:r>
              <a:rPr lang="fr-CH" altLang="fr-FR" sz="2400" dirty="0">
                <a:ea typeface="ＭＳ Ｐゴシック" pitchFamily="34" charset="-128"/>
              </a:rPr>
              <a:t>des diagrammes : </a:t>
            </a:r>
          </a:p>
          <a:p>
            <a:pPr marL="400050" lvl="1" indent="0">
              <a:buNone/>
              <a:defRPr/>
            </a:pPr>
            <a:r>
              <a:rPr lang="fr-CH" altLang="fr-FR" sz="2000" dirty="0">
                <a:ea typeface="ＭＳ Ｐゴシック" pitchFamily="34" charset="-128"/>
              </a:rPr>
              <a:t>La modélisation est aussi un acte de communication. Une cartographie doit être le plus lisible possible tant sur le fond que sur la forme : </a:t>
            </a:r>
          </a:p>
          <a:p>
            <a:pPr marL="804863" lvl="1" indent="-342900">
              <a:defRPr/>
            </a:pPr>
            <a:r>
              <a:rPr lang="fr-CH" altLang="fr-FR" sz="1800" dirty="0" smtClean="0">
                <a:ea typeface="ＭＳ Ｐゴシック" pitchFamily="34" charset="-128"/>
              </a:rPr>
              <a:t>De gauche </a:t>
            </a:r>
            <a:r>
              <a:rPr lang="fr-CH" altLang="fr-FR" sz="1800" dirty="0">
                <a:ea typeface="ＭＳ Ｐゴシック" pitchFamily="34" charset="-128"/>
              </a:rPr>
              <a:t>à droite, de haut en bas</a:t>
            </a:r>
          </a:p>
          <a:p>
            <a:pPr marL="804863" lvl="1" indent="-342900">
              <a:defRPr/>
            </a:pPr>
            <a:r>
              <a:rPr lang="fr-CH" altLang="fr-FR" sz="1800" dirty="0" smtClean="0">
                <a:ea typeface="ＭＳ Ｐゴシック" pitchFamily="34" charset="-128"/>
              </a:rPr>
              <a:t>Éviter les </a:t>
            </a:r>
            <a:r>
              <a:rPr lang="fr-CH" altLang="fr-FR" sz="1800" dirty="0">
                <a:ea typeface="ＭＳ Ｐゴシック" pitchFamily="34" charset="-128"/>
              </a:rPr>
              <a:t>croisements de flux ou de messages </a:t>
            </a:r>
          </a:p>
          <a:p>
            <a:pPr marL="804863" lvl="1" indent="-342900">
              <a:defRPr/>
            </a:pPr>
            <a:r>
              <a:rPr lang="fr-CH" altLang="fr-FR" sz="1800" dirty="0" smtClean="0">
                <a:ea typeface="ＭＳ Ｐゴシック" pitchFamily="34" charset="-128"/>
              </a:rPr>
              <a:t>Indiquer systématiquement </a:t>
            </a:r>
            <a:r>
              <a:rPr lang="fr-CH" altLang="fr-FR" sz="1800" dirty="0">
                <a:ea typeface="ＭＳ Ｐゴシック" pitchFamily="34" charset="-128"/>
              </a:rPr>
              <a:t>le titre du </a:t>
            </a:r>
            <a:r>
              <a:rPr lang="fr-CH" altLang="fr-FR" sz="1800" dirty="0" smtClean="0">
                <a:ea typeface="ＭＳ Ｐゴシック" pitchFamily="34" charset="-128"/>
              </a:rPr>
              <a:t>diagramme</a:t>
            </a:r>
          </a:p>
          <a:p>
            <a:pPr marL="444500" indent="-444500">
              <a:buNone/>
              <a:defRPr/>
            </a:pPr>
            <a:endParaRPr lang="fr-CH" altLang="fr-FR" b="1" dirty="0">
              <a:ea typeface="ＭＳ Ｐゴシック" pitchFamily="34" charset="-128"/>
            </a:endParaRPr>
          </a:p>
        </p:txBody>
      </p:sp>
    </p:spTree>
    <p:extLst>
      <p:ext uri="{BB962C8B-B14F-4D97-AF65-F5344CB8AC3E}">
        <p14:creationId xmlns:p14="http://schemas.microsoft.com/office/powerpoint/2010/main" val="321013523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re 1"/>
          <p:cNvSpPr>
            <a:spLocks noGrp="1"/>
          </p:cNvSpPr>
          <p:nvPr>
            <p:ph type="title"/>
          </p:nvPr>
        </p:nvSpPr>
        <p:spPr>
          <a:xfrm>
            <a:off x="1981200" y="2636839"/>
            <a:ext cx="8229600" cy="1152525"/>
          </a:xfrm>
        </p:spPr>
        <p:txBody>
          <a:bodyPr>
            <a:normAutofit fontScale="90000"/>
          </a:bodyPr>
          <a:lstStyle/>
          <a:p>
            <a:r>
              <a:rPr lang="fr-CH" altLang="fr-FR" dirty="0" smtClean="0">
                <a:ea typeface="ＭＳ Ｐゴシック" panose="020B0600070205080204" pitchFamily="34" charset="-128"/>
              </a:rPr>
              <a:t>626-1 couche métier – fin part </a:t>
            </a:r>
            <a:r>
              <a:rPr lang="fr-CH" altLang="fr-FR" dirty="0">
                <a:ea typeface="ＭＳ Ｐゴシック" panose="020B0600070205080204" pitchFamily="34" charset="-128"/>
              </a:rPr>
              <a:t>4</a:t>
            </a:r>
            <a:r>
              <a:rPr lang="fr-CH" altLang="fr-FR" dirty="0" smtClean="0">
                <a:ea typeface="ＭＳ Ｐゴシック" panose="020B0600070205080204" pitchFamily="34" charset="-128"/>
              </a:rPr>
              <a:t> -</a:t>
            </a:r>
          </a:p>
        </p:txBody>
      </p:sp>
      <p:sp>
        <p:nvSpPr>
          <p:cNvPr id="49155" name="Espace réservé du numéro de diapositive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fr-FR" altLang="en-US" sz="1400"/>
              <a:t>Page : </a:t>
            </a:r>
            <a:fld id="{E4B2EB91-1ADA-424B-AFE0-EA67FC9D6BA4}" type="slidenum">
              <a:rPr lang="fr-FR" altLang="en-US" sz="1400"/>
              <a:pPr>
                <a:spcBef>
                  <a:spcPct val="0"/>
                </a:spcBef>
                <a:buFontTx/>
                <a:buNone/>
              </a:pPr>
              <a:t>85</a:t>
            </a:fld>
            <a:endParaRPr lang="fr-FR" altLang="en-US" sz="1400"/>
          </a:p>
        </p:txBody>
      </p:sp>
    </p:spTree>
    <p:extLst>
      <p:ext uri="{BB962C8B-B14F-4D97-AF65-F5344CB8AC3E}">
        <p14:creationId xmlns:p14="http://schemas.microsoft.com/office/powerpoint/2010/main" val="15341863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marL="0" indent="0">
              <a:buNone/>
              <a:defRPr/>
            </a:pPr>
            <a:r>
              <a:rPr lang="fr-CH" altLang="en-US" sz="2400" dirty="0">
                <a:solidFill>
                  <a:srgbClr val="555555"/>
                </a:solidFill>
              </a:rPr>
              <a:t>Un </a:t>
            </a:r>
            <a:r>
              <a:rPr lang="fr-FR" altLang="en-US" sz="2400" b="1" dirty="0">
                <a:solidFill>
                  <a:srgbClr val="FF0000"/>
                </a:solidFill>
              </a:rPr>
              <a:t>organigramme d'acteur</a:t>
            </a:r>
            <a:r>
              <a:rPr lang="fr-CH" sz="2400" b="1" dirty="0">
                <a:solidFill>
                  <a:srgbClr val="555555"/>
                </a:solidFill>
              </a:rPr>
              <a:t> </a:t>
            </a:r>
            <a:r>
              <a:rPr lang="fr-CH" sz="2400" dirty="0">
                <a:solidFill>
                  <a:srgbClr val="555555"/>
                </a:solidFill>
              </a:rPr>
              <a:t>est une représentation graphique des liens hiérarchiques d’une entreprise. </a:t>
            </a:r>
          </a:p>
          <a:p>
            <a:pPr>
              <a:defRPr/>
            </a:pPr>
            <a:r>
              <a:rPr lang="fr-CH" sz="2400" dirty="0">
                <a:solidFill>
                  <a:srgbClr val="555555"/>
                </a:solidFill>
              </a:rPr>
              <a:t>Il sert à donner une vue d’ensemble de la répartition des postes et fonctions au sein d’une structure. </a:t>
            </a:r>
          </a:p>
          <a:p>
            <a:pPr>
              <a:defRPr/>
            </a:pPr>
            <a:r>
              <a:rPr lang="fr-CH" sz="2400" dirty="0">
                <a:solidFill>
                  <a:srgbClr val="555555"/>
                </a:solidFill>
              </a:rPr>
              <a:t>Cette cartographie simplifiée permet de visualiser les différentes </a:t>
            </a:r>
            <a:r>
              <a:rPr lang="fr-CH" sz="2400" b="1" dirty="0">
                <a:solidFill>
                  <a:srgbClr val="555555"/>
                </a:solidFill>
              </a:rPr>
              <a:t>relations de commandement </a:t>
            </a:r>
            <a:r>
              <a:rPr lang="fr-CH" sz="2400" dirty="0">
                <a:solidFill>
                  <a:srgbClr val="555555"/>
                </a:solidFill>
              </a:rPr>
              <a:t>ainsi que les rapports de </a:t>
            </a:r>
            <a:r>
              <a:rPr lang="fr-CH" sz="2400" b="1" dirty="0">
                <a:solidFill>
                  <a:srgbClr val="555555"/>
                </a:solidFill>
              </a:rPr>
              <a:t>subordination</a:t>
            </a:r>
            <a:r>
              <a:rPr lang="fr-CH" sz="2400" dirty="0">
                <a:solidFill>
                  <a:srgbClr val="555555"/>
                </a:solidFill>
              </a:rPr>
              <a:t>. </a:t>
            </a:r>
          </a:p>
          <a:p>
            <a:pPr>
              <a:defRPr/>
            </a:pPr>
            <a:r>
              <a:rPr lang="fr-CH" sz="2400" dirty="0">
                <a:solidFill>
                  <a:srgbClr val="555555"/>
                </a:solidFill>
              </a:rPr>
              <a:t>Elle donne une vision simple et claire des structures complexes</a:t>
            </a:r>
            <a:r>
              <a:rPr lang="fr-CH" sz="2400" dirty="0" smtClean="0">
                <a:solidFill>
                  <a:srgbClr val="555555"/>
                </a:solidFill>
              </a:rPr>
              <a:t>.</a:t>
            </a:r>
            <a:endParaRPr lang="fr-CH" sz="2400" dirty="0">
              <a:solidFill>
                <a:srgbClr val="555555"/>
              </a:solidFill>
            </a:endParaRPr>
          </a:p>
          <a:p>
            <a:pPr>
              <a:defRPr/>
            </a:pPr>
            <a:r>
              <a:rPr lang="fr-CH" sz="2400" dirty="0">
                <a:solidFill>
                  <a:srgbClr val="555555"/>
                </a:solidFill>
              </a:rPr>
              <a:t>L'organigramme </a:t>
            </a:r>
            <a:r>
              <a:rPr lang="fr-CH" sz="2400" dirty="0" smtClean="0">
                <a:solidFill>
                  <a:srgbClr val="555555"/>
                </a:solidFill>
              </a:rPr>
              <a:t>d'acteur </a:t>
            </a:r>
            <a:r>
              <a:rPr lang="fr-CH" sz="2400" dirty="0">
                <a:solidFill>
                  <a:srgbClr val="555555"/>
                </a:solidFill>
              </a:rPr>
              <a:t>ne donne pas d'information sur la répartition des tâches.</a:t>
            </a:r>
            <a:endParaRPr lang="fr-CH" sz="2400" dirty="0"/>
          </a:p>
          <a:p>
            <a:endParaRPr lang="fr-CH" sz="2400" dirty="0"/>
          </a:p>
        </p:txBody>
      </p:sp>
      <p:sp>
        <p:nvSpPr>
          <p:cNvPr id="4" name="Espace réservé du numéro de diapositive 3"/>
          <p:cNvSpPr>
            <a:spLocks noGrp="1"/>
          </p:cNvSpPr>
          <p:nvPr>
            <p:ph type="sldNum" sz="quarter" idx="12"/>
          </p:nvPr>
        </p:nvSpPr>
        <p:spPr/>
        <p:txBody>
          <a:bodyPr/>
          <a:lstStyle/>
          <a:p>
            <a:fld id="{D43150CF-46F0-4FEE-9B38-FA518C85AC0E}" type="slidenum">
              <a:rPr lang="fr-CH" smtClean="0"/>
              <a:t>9</a:t>
            </a:fld>
            <a:endParaRPr lang="fr-CH"/>
          </a:p>
        </p:txBody>
      </p:sp>
      <p:sp>
        <p:nvSpPr>
          <p:cNvPr id="5" name="Espace réservé du pied de page 4"/>
          <p:cNvSpPr>
            <a:spLocks noGrp="1"/>
          </p:cNvSpPr>
          <p:nvPr>
            <p:ph type="ftr" sz="quarter" idx="11"/>
          </p:nvPr>
        </p:nvSpPr>
        <p:spPr/>
        <p:txBody>
          <a:bodyPr/>
          <a:lstStyle/>
          <a:p>
            <a:endParaRPr lang="fr-CH" dirty="0"/>
          </a:p>
        </p:txBody>
      </p:sp>
      <p:sp>
        <p:nvSpPr>
          <p:cNvPr id="6" name="Text Box 2"/>
          <p:cNvSpPr txBox="1">
            <a:spLocks noChangeArrowheads="1"/>
          </p:cNvSpPr>
          <p:nvPr/>
        </p:nvSpPr>
        <p:spPr bwMode="auto">
          <a:xfrm>
            <a:off x="200394" y="188913"/>
            <a:ext cx="3700462"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fr-FR" altLang="en-US" sz="2800" b="1" dirty="0"/>
              <a:t>Cartographie métier</a:t>
            </a:r>
          </a:p>
          <a:p>
            <a:pPr eaLnBrk="1" hangingPunct="1">
              <a:spcBef>
                <a:spcPct val="0"/>
              </a:spcBef>
              <a:buFontTx/>
              <a:buNone/>
            </a:pPr>
            <a:r>
              <a:rPr lang="fr-FR" altLang="en-US" sz="2000" b="1" dirty="0"/>
              <a:t>Organigramme d'acteur</a:t>
            </a:r>
          </a:p>
        </p:txBody>
      </p:sp>
    </p:spTree>
    <p:extLst>
      <p:ext uri="{BB962C8B-B14F-4D97-AF65-F5344CB8AC3E}">
        <p14:creationId xmlns:p14="http://schemas.microsoft.com/office/powerpoint/2010/main" val="231026278"/>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4810</Words>
  <Application>Microsoft Office PowerPoint</Application>
  <PresentationFormat>Grand écran</PresentationFormat>
  <Paragraphs>672</Paragraphs>
  <Slides>85</Slides>
  <Notes>14</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85</vt:i4>
      </vt:variant>
    </vt:vector>
  </HeadingPairs>
  <TitlesOfParts>
    <vt:vector size="92" baseType="lpstr">
      <vt:lpstr>ＭＳ Ｐゴシック</vt:lpstr>
      <vt:lpstr>ＭＳ Ｐゴシック</vt:lpstr>
      <vt:lpstr>Arial</vt:lpstr>
      <vt:lpstr>Calibri</vt:lpstr>
      <vt:lpstr>Century Gothic</vt:lpstr>
      <vt:lpstr>Wingdings</vt:lpstr>
      <vt:lpstr>Thème Office</vt:lpstr>
      <vt:lpstr>Module 626-1 Urbanisation des SI</vt:lpstr>
      <vt:lpstr>La cartographie de la couche métier</vt:lpstr>
      <vt:lpstr>La cartographie de la couche métier</vt:lpstr>
      <vt:lpstr>La cartographie de la couche métier</vt:lpstr>
      <vt:lpstr>1. Le concept d'ACTEUR</vt:lpstr>
      <vt:lpstr>Plusieurs types d'acteur</vt:lpstr>
      <vt:lpstr>Présentation PowerPoint</vt:lpstr>
      <vt:lpstr>2. Cartographier les acteurs</vt:lpstr>
      <vt:lpstr>Présentation PowerPoint</vt:lpstr>
      <vt:lpstr>Présentation PowerPoint</vt:lpstr>
      <vt:lpstr>Présentation PowerPoint</vt:lpstr>
      <vt:lpstr>Présentation PowerPoint</vt:lpstr>
      <vt:lpstr>Présentation PowerPoint</vt:lpstr>
      <vt:lpstr>La cartographie de la couche métier</vt:lpstr>
      <vt:lpstr>Présentation PowerPoint</vt:lpstr>
      <vt:lpstr>Présentation PowerPoint</vt:lpstr>
      <vt:lpstr>Présentation PowerPoint</vt:lpstr>
      <vt:lpstr>La cartographie de la couche métier</vt:lpstr>
      <vt:lpstr>Présentation PowerPoint</vt:lpstr>
      <vt:lpstr>Normes OMG populaires</vt:lpstr>
      <vt:lpstr>BPMN pour quoi ?</vt:lpstr>
      <vt:lpstr>BPMN pour qui ?    </vt:lpstr>
      <vt:lpstr>Pourquoi utiliser BPMN ?</vt:lpstr>
      <vt:lpstr>BPMN et UML </vt:lpstr>
      <vt:lpstr>La cartographie de la couche métier</vt:lpstr>
      <vt:lpstr>Présentation PowerPoint</vt:lpstr>
      <vt:lpstr>Présentation PowerPoint</vt:lpstr>
      <vt:lpstr>Décomposer les processus métier en sous-processus</vt:lpstr>
      <vt:lpstr>Diagramme de processus métier </vt:lpstr>
      <vt:lpstr>La cartographie des processus métiers </vt:lpstr>
      <vt:lpstr>626-1 fin couche métier – part 1 -</vt:lpstr>
      <vt:lpstr>626-1 couche métier – part 2 -</vt:lpstr>
      <vt:lpstr>La cartographie de la couche métier</vt:lpstr>
      <vt:lpstr>Les 3 catégories de concepts BPMN </vt:lpstr>
      <vt:lpstr>Les 3 catégories de concepts BPMN </vt:lpstr>
      <vt:lpstr>Les 3 catégories de concepts BPMN </vt:lpstr>
      <vt:lpstr>Les 3 catégories de concepts BPMN </vt:lpstr>
      <vt:lpstr>Les marqueurs d'objet BPMN</vt:lpstr>
      <vt:lpstr>Les 3 niveaux de conformité </vt:lpstr>
      <vt:lpstr>La cartographie de la couche métier</vt:lpstr>
      <vt:lpstr>Les différents types de processus </vt:lpstr>
      <vt:lpstr>Processus organisationnel </vt:lpstr>
      <vt:lpstr>Processus métier # processus organisationnel </vt:lpstr>
      <vt:lpstr>Présentation PowerPoint</vt:lpstr>
      <vt:lpstr>Diagramme de processus organisationnel </vt:lpstr>
      <vt:lpstr>Les activités dans la norme BPMN</vt:lpstr>
      <vt:lpstr>Les marqueurs d'activités</vt:lpstr>
      <vt:lpstr>Les marqueurs de tâches </vt:lpstr>
      <vt:lpstr>Piscine et couloir</vt:lpstr>
      <vt:lpstr>Flux de séquence </vt:lpstr>
      <vt:lpstr>Flux de message </vt:lpstr>
      <vt:lpstr>Décrire les interactions </vt:lpstr>
      <vt:lpstr>Evénement  </vt:lpstr>
      <vt:lpstr>Evénement  </vt:lpstr>
      <vt:lpstr>Présentation PowerPoint</vt:lpstr>
      <vt:lpstr>Présentation PowerPoint</vt:lpstr>
      <vt:lpstr>626-1 couche métier – fin part 2 -   </vt:lpstr>
      <vt:lpstr>626-1 couche métier – part 3 -</vt:lpstr>
      <vt:lpstr>Evénement  de type signal </vt:lpstr>
      <vt:lpstr>Evénements  Synthèse</vt:lpstr>
      <vt:lpstr>Passerelle (ou branchement)</vt:lpstr>
      <vt:lpstr>Passerelle (ou branchement) </vt:lpstr>
      <vt:lpstr>Passerelle (ou branchement) </vt:lpstr>
      <vt:lpstr>Passerelle</vt:lpstr>
      <vt:lpstr>Passerelle exclusive </vt:lpstr>
      <vt:lpstr>Passerelle inclusive</vt:lpstr>
      <vt:lpstr>Passerelle parallèle </vt:lpstr>
      <vt:lpstr>Passerelle basée sur les événements</vt:lpstr>
      <vt:lpstr>Présentation PowerPoint</vt:lpstr>
      <vt:lpstr>Présentation PowerPoint</vt:lpstr>
      <vt:lpstr>Décrire le processus organisationnel </vt:lpstr>
      <vt:lpstr>626-1 couche métier - fin part. 3</vt:lpstr>
      <vt:lpstr>626-1 couche métier – part 4 -</vt:lpstr>
      <vt:lpstr>Objet de données </vt:lpstr>
      <vt:lpstr>Artefact</vt:lpstr>
      <vt:lpstr>Les 2 catégories de diagrammes </vt:lpstr>
      <vt:lpstr>Les 2 catégories de diagrammes </vt:lpstr>
      <vt:lpstr>Exemple 1</vt:lpstr>
      <vt:lpstr>Exemple 2</vt:lpstr>
      <vt:lpstr>Exemple 3</vt:lpstr>
      <vt:lpstr>Diagramme d'orchestration (ou diagramme de flux de séquence) </vt:lpstr>
      <vt:lpstr>Démarche de cartographie des processus métiers  du plus général au plus détaillé  </vt:lpstr>
      <vt:lpstr>Comment savoir si un diagramme est réussi ?</vt:lpstr>
      <vt:lpstr>Comment savoir si un diagramme est réussi ?</vt:lpstr>
      <vt:lpstr>626-1 couche métier – fin part 4 -</vt:lpstr>
    </vt:vector>
  </TitlesOfParts>
  <Company>Haute école de gestion de Genève // HES-SO Genève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Fähndrich Jenny (HES)</dc:creator>
  <cp:lastModifiedBy>Duarte Da Silva Alexie</cp:lastModifiedBy>
  <cp:revision>67</cp:revision>
  <dcterms:created xsi:type="dcterms:W3CDTF">2021-09-13T08:54:04Z</dcterms:created>
  <dcterms:modified xsi:type="dcterms:W3CDTF">2022-03-24T14:12:11Z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79649546</vt:i4>
  </property>
  <property fmtid="{D5CDD505-2E9C-101B-9397-08002B2CF9AE}" pid="3" name="_NewReviewCycle">
    <vt:lpwstr/>
  </property>
  <property fmtid="{D5CDD505-2E9C-101B-9397-08002B2CF9AE}" pid="4" name="_EmailSubject">
    <vt:lpwstr>Modèle PPT</vt:lpwstr>
  </property>
  <property fmtid="{D5CDD505-2E9C-101B-9397-08002B2CF9AE}" pid="5" name="_AuthorEmail">
    <vt:lpwstr>alexie.duarte-dasilva@hesge.ch</vt:lpwstr>
  </property>
  <property fmtid="{D5CDD505-2E9C-101B-9397-08002B2CF9AE}" pid="6" name="_AuthorEmailDisplayName">
    <vt:lpwstr>Duarte Da Silva Alexie (HES)</vt:lpwstr>
  </property>
</Properties>
</file>