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66" r:id="rId3"/>
    <p:sldId id="267" r:id="rId4"/>
    <p:sldId id="268" r:id="rId5"/>
    <p:sldId id="269" r:id="rId6"/>
    <p:sldId id="316" r:id="rId7"/>
    <p:sldId id="315" r:id="rId8"/>
    <p:sldId id="271" r:id="rId9"/>
    <p:sldId id="272" r:id="rId10"/>
    <p:sldId id="273" r:id="rId11"/>
    <p:sldId id="274" r:id="rId12"/>
    <p:sldId id="275" r:id="rId13"/>
    <p:sldId id="276" r:id="rId14"/>
    <p:sldId id="277" r:id="rId15"/>
    <p:sldId id="278" r:id="rId16"/>
    <p:sldId id="279" r:id="rId17"/>
    <p:sldId id="280" r:id="rId18"/>
    <p:sldId id="281" r:id="rId19"/>
    <p:sldId id="317"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064" autoAdjust="0"/>
  </p:normalViewPr>
  <p:slideViewPr>
    <p:cSldViewPr snapToGrid="0">
      <p:cViewPr varScale="1">
        <p:scale>
          <a:sx n="68" d="100"/>
          <a:sy n="68" d="100"/>
        </p:scale>
        <p:origin x="1142" y="72"/>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24.02.2022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24.02.2022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fr.wikipedia.org/wiki/Carr%C3%A9" TargetMode="External"/><Relationship Id="rId3" Type="http://schemas.openxmlformats.org/officeDocument/2006/relationships/hyperlink" Target="https://fr.wikipedia.org/wiki/Proportion" TargetMode="External"/><Relationship Id="rId7" Type="http://schemas.openxmlformats.org/officeDocument/2006/relationships/hyperlink" Target="https://fr.wikipedia.org/wiki/Cercle"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fr.wikipedia.org/wiki/Corps_humain" TargetMode="External"/><Relationship Id="rId5" Type="http://schemas.openxmlformats.org/officeDocument/2006/relationships/hyperlink" Target="https://fr.wikipedia.org/wiki/Perfection" TargetMode="External"/><Relationship Id="rId4" Type="http://schemas.openxmlformats.org/officeDocument/2006/relationships/hyperlink" Target="https://fr.wikipedia.org/wiki/Id%C3%A9alisme_(philosophie)" TargetMode="External"/><Relationship Id="rId9" Type="http://schemas.openxmlformats.org/officeDocument/2006/relationships/hyperlink" Target="https://fr.wikipedia.org/wiki/Symbolisme_des_figures_g%C3%A9om%C3%A9triques#Techniques_de_d.C3.A9codag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smtClean="0"/>
              <a:t>Donnée : un </a:t>
            </a:r>
            <a:r>
              <a:rPr lang="fr-CH" baseline="0" dirty="0" smtClean="0"/>
              <a:t>contenu ex. 24022022 </a:t>
            </a:r>
          </a:p>
          <a:p>
            <a:r>
              <a:rPr lang="fr-CH" dirty="0" smtClean="0"/>
              <a:t>La donnée se transforme en information lorsqu’elle est communiquée à un être humain capable de l’interpréter. 24022022 est une date </a:t>
            </a:r>
          </a:p>
          <a:p>
            <a:r>
              <a:rPr lang="fr-CH" dirty="0" smtClean="0"/>
              <a:t>L’information interprétée peut alors être intégrée, </a:t>
            </a:r>
            <a:r>
              <a:rPr lang="fr-CH" dirty="0" err="1" smtClean="0"/>
              <a:t>c.-à.-d</a:t>
            </a:r>
            <a:r>
              <a:rPr lang="fr-CH" dirty="0" smtClean="0"/>
              <a:t>. tisser les liens avec les connaissances existantes de la personne.</a:t>
            </a:r>
          </a:p>
          <a:p>
            <a:r>
              <a:rPr lang="fr-CH" dirty="0" smtClean="0"/>
              <a:t>Une fois la connaissance intégrée, une action peut être réalisée de manière réfléchie et intentionnelle</a:t>
            </a:r>
          </a:p>
          <a:p>
            <a:r>
              <a:rPr lang="fr-CH" dirty="0" smtClean="0"/>
              <a:t>l’information sans le sens à lui donner n’apporte aucune connaissance, et une connaissance sans pratique, c’est à dire sans le sens dans l’action, n’apporte aucune compétence.</a:t>
            </a:r>
            <a:endParaRPr lang="fr-CH" dirty="0"/>
          </a:p>
        </p:txBody>
      </p:sp>
      <p:sp>
        <p:nvSpPr>
          <p:cNvPr id="4" name="Espace réservé du numéro de diapositive 3"/>
          <p:cNvSpPr>
            <a:spLocks noGrp="1"/>
          </p:cNvSpPr>
          <p:nvPr>
            <p:ph type="sldNum" sz="quarter" idx="10"/>
          </p:nvPr>
        </p:nvSpPr>
        <p:spPr/>
        <p:txBody>
          <a:bodyPr/>
          <a:lstStyle/>
          <a:p>
            <a:fld id="{53379F8A-276D-4F45-BFDB-656043F2750C}" type="slidenum">
              <a:rPr lang="fr-CH" smtClean="0"/>
              <a:t>13</a:t>
            </a:fld>
            <a:endParaRPr lang="fr-CH"/>
          </a:p>
        </p:txBody>
      </p:sp>
    </p:spTree>
    <p:extLst>
      <p:ext uri="{BB962C8B-B14F-4D97-AF65-F5344CB8AC3E}">
        <p14:creationId xmlns:p14="http://schemas.microsoft.com/office/powerpoint/2010/main" val="2214792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87313" y="744538"/>
            <a:ext cx="6619875" cy="3724275"/>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0398" indent="-220398"/>
            <a:endParaRPr lang="fr-CH" altLang="en-US" smtClean="0"/>
          </a:p>
        </p:txBody>
      </p:sp>
    </p:spTree>
    <p:extLst>
      <p:ext uri="{BB962C8B-B14F-4D97-AF65-F5344CB8AC3E}">
        <p14:creationId xmlns:p14="http://schemas.microsoft.com/office/powerpoint/2010/main" val="3968754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87313" y="744538"/>
            <a:ext cx="6619875" cy="3724275"/>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0398" indent="-220398"/>
            <a:endParaRPr lang="fr-CH" altLang="en-US" smtClean="0"/>
          </a:p>
        </p:txBody>
      </p:sp>
    </p:spTree>
    <p:extLst>
      <p:ext uri="{BB962C8B-B14F-4D97-AF65-F5344CB8AC3E}">
        <p14:creationId xmlns:p14="http://schemas.microsoft.com/office/powerpoint/2010/main" val="254643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Espace réservé de l'image des diapositives 1"/>
          <p:cNvSpPr>
            <a:spLocks noGrp="1" noRot="1" noChangeAspect="1" noTextEdit="1"/>
          </p:cNvSpPr>
          <p:nvPr>
            <p:ph type="sldImg"/>
          </p:nvPr>
        </p:nvSpPr>
        <p:spPr>
          <a:xfrm>
            <a:off x="87313" y="744538"/>
            <a:ext cx="6619875" cy="3724275"/>
          </a:xfrm>
          <a:ln/>
        </p:spPr>
      </p:sp>
      <p:sp>
        <p:nvSpPr>
          <p:cNvPr id="112643"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fr-FR" altLang="fr-FR" sz="2400" b="1" smtClean="0"/>
              <a:t>Avantage :</a:t>
            </a:r>
            <a:r>
              <a:rPr lang="fr-FR" altLang="fr-FR" sz="2000" smtClean="0"/>
              <a:t> </a:t>
            </a:r>
          </a:p>
          <a:p>
            <a:pPr lvl="1">
              <a:lnSpc>
                <a:spcPct val="80000"/>
              </a:lnSpc>
            </a:pPr>
            <a:r>
              <a:rPr lang="fr-FR" altLang="fr-FR" sz="2400" smtClean="0"/>
              <a:t>Découpler processus métiers, fonctions, applications et infrastructure technique rend chaque niveau plus </a:t>
            </a:r>
            <a:r>
              <a:rPr lang="fr-FR" altLang="fr-FR" sz="2400" b="1" smtClean="0"/>
              <a:t>indépendant</a:t>
            </a:r>
            <a:r>
              <a:rPr lang="fr-FR" altLang="fr-FR" sz="2400" smtClean="0"/>
              <a:t> l'un de l'autre tout en mettant en exergue leurs </a:t>
            </a:r>
            <a:r>
              <a:rPr lang="fr-FR" altLang="fr-FR" sz="2400" b="1" smtClean="0"/>
              <a:t>interrelations</a:t>
            </a:r>
            <a:endParaRPr lang="fr-FR" altLang="fr-FR" sz="2000" smtClean="0"/>
          </a:p>
          <a:p>
            <a:pPr>
              <a:lnSpc>
                <a:spcPct val="80000"/>
              </a:lnSpc>
            </a:pPr>
            <a:r>
              <a:rPr lang="fr-FR" altLang="fr-FR" sz="2000" smtClean="0"/>
              <a:t>La couche N correspond à l'implémentation de la couche N+1</a:t>
            </a:r>
          </a:p>
          <a:p>
            <a:pPr>
              <a:lnSpc>
                <a:spcPct val="80000"/>
              </a:lnSpc>
            </a:pPr>
            <a:r>
              <a:rPr lang="fr-FR" altLang="fr-FR" sz="2000" smtClean="0"/>
              <a:t>La couche fonctionnelle fait le lien entre les processus </a:t>
            </a:r>
            <a:r>
              <a:rPr lang="fr-FR" altLang="fr-FR" sz="2000" b="1" smtClean="0"/>
              <a:t>métier</a:t>
            </a:r>
            <a:r>
              <a:rPr lang="fr-FR" altLang="fr-FR" sz="2000" smtClean="0"/>
              <a:t> et l'</a:t>
            </a:r>
            <a:r>
              <a:rPr lang="fr-FR" altLang="fr-FR" sz="2000" b="1" smtClean="0"/>
              <a:t>informatique</a:t>
            </a:r>
            <a:endParaRPr lang="fr-FR" altLang="fr-FR" sz="2000" smtClean="0"/>
          </a:p>
          <a:p>
            <a:pPr>
              <a:lnSpc>
                <a:spcPct val="80000"/>
              </a:lnSpc>
            </a:pPr>
            <a:r>
              <a:rPr lang="fr-FR" altLang="fr-FR" sz="2000" smtClean="0"/>
              <a:t>Les travaux de cartographie peuvent commencer par n'importe quelle couche. En revanche, il est essentiel de vérifier la cohérence avec la couche N+1 et N-1</a:t>
            </a:r>
          </a:p>
          <a:p>
            <a:pPr>
              <a:lnSpc>
                <a:spcPct val="80000"/>
              </a:lnSpc>
            </a:pPr>
            <a:r>
              <a:rPr lang="fr-FR" altLang="fr-FR" sz="2000" smtClean="0"/>
              <a:t>Ce modèle se décline aussi en 2 dimensions :</a:t>
            </a:r>
            <a:r>
              <a:rPr lang="fr-FR" altLang="fr-FR" sz="2400" smtClean="0"/>
              <a:t> </a:t>
            </a:r>
          </a:p>
          <a:p>
            <a:pPr lvl="1">
              <a:lnSpc>
                <a:spcPct val="80000"/>
              </a:lnSpc>
            </a:pPr>
            <a:r>
              <a:rPr lang="fr-FR" altLang="fr-FR" sz="2000" smtClean="0"/>
              <a:t>Actuel (ou existant)</a:t>
            </a:r>
          </a:p>
          <a:p>
            <a:pPr lvl="1">
              <a:lnSpc>
                <a:spcPct val="80000"/>
              </a:lnSpc>
            </a:pPr>
            <a:r>
              <a:rPr lang="fr-FR" altLang="fr-FR" sz="2000" smtClean="0"/>
              <a:t>Cible </a:t>
            </a:r>
            <a:endParaRPr lang="fr-FR" altLang="fr-FR" sz="1800" smtClean="0"/>
          </a:p>
          <a:p>
            <a:endParaRPr lang="fr-CH" altLang="fr-FR" smtClean="0"/>
          </a:p>
        </p:txBody>
      </p:sp>
      <p:sp>
        <p:nvSpPr>
          <p:cNvPr id="112644"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D602597-5DE2-4CE0-B2B0-478C54515D50}" type="slidenum">
              <a:rPr lang="fr-CH" altLang="fr-FR" smtClean="0"/>
              <a:pPr eaLnBrk="1" hangingPunct="1"/>
              <a:t>46</a:t>
            </a:fld>
            <a:endParaRPr lang="fr-CH" altLang="fr-FR" smtClean="0"/>
          </a:p>
        </p:txBody>
      </p:sp>
    </p:spTree>
    <p:extLst>
      <p:ext uri="{BB962C8B-B14F-4D97-AF65-F5344CB8AC3E}">
        <p14:creationId xmlns:p14="http://schemas.microsoft.com/office/powerpoint/2010/main" val="347041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ce réservé de l'image des diapositives 1"/>
          <p:cNvSpPr>
            <a:spLocks noGrp="1" noRot="1" noChangeAspect="1" noTextEdit="1"/>
          </p:cNvSpPr>
          <p:nvPr>
            <p:ph type="sldImg"/>
          </p:nvPr>
        </p:nvSpPr>
        <p:spPr>
          <a:xfrm>
            <a:off x="87313" y="744538"/>
            <a:ext cx="6619875" cy="3724275"/>
          </a:xfrm>
          <a:ln/>
        </p:spPr>
      </p:sp>
      <p:sp>
        <p:nvSpPr>
          <p:cNvPr id="11366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fr-FR" altLang="fr-FR" sz="2400" b="1" smtClean="0"/>
              <a:t>Avantage :</a:t>
            </a:r>
            <a:r>
              <a:rPr lang="fr-FR" altLang="fr-FR" sz="2000" smtClean="0"/>
              <a:t> </a:t>
            </a:r>
          </a:p>
          <a:p>
            <a:pPr lvl="1">
              <a:lnSpc>
                <a:spcPct val="80000"/>
              </a:lnSpc>
            </a:pPr>
            <a:r>
              <a:rPr lang="fr-FR" altLang="fr-FR" sz="2400" smtClean="0"/>
              <a:t>Découpler processus métiers, fonctions, applications et infrastructure technique rend chaque niveau plus </a:t>
            </a:r>
            <a:r>
              <a:rPr lang="fr-FR" altLang="fr-FR" sz="2400" b="1" smtClean="0"/>
              <a:t>indépendant</a:t>
            </a:r>
            <a:r>
              <a:rPr lang="fr-FR" altLang="fr-FR" sz="2400" smtClean="0"/>
              <a:t> l'un de l'autre tout en mettant en exergue leurs </a:t>
            </a:r>
            <a:r>
              <a:rPr lang="fr-FR" altLang="fr-FR" sz="2400" b="1" smtClean="0"/>
              <a:t>interrelations</a:t>
            </a:r>
            <a:endParaRPr lang="fr-FR" altLang="fr-FR" sz="2000" smtClean="0"/>
          </a:p>
          <a:p>
            <a:pPr>
              <a:lnSpc>
                <a:spcPct val="80000"/>
              </a:lnSpc>
            </a:pPr>
            <a:r>
              <a:rPr lang="fr-FR" altLang="fr-FR" sz="2000" smtClean="0"/>
              <a:t>La couche N correspond à l'implémentation de la couche N+1</a:t>
            </a:r>
          </a:p>
          <a:p>
            <a:pPr>
              <a:lnSpc>
                <a:spcPct val="80000"/>
              </a:lnSpc>
            </a:pPr>
            <a:r>
              <a:rPr lang="fr-FR" altLang="fr-FR" sz="2000" smtClean="0"/>
              <a:t>La couche fonctionnelle fait le lien entre les processus </a:t>
            </a:r>
            <a:r>
              <a:rPr lang="fr-FR" altLang="fr-FR" sz="2000" b="1" smtClean="0"/>
              <a:t>métier</a:t>
            </a:r>
            <a:r>
              <a:rPr lang="fr-FR" altLang="fr-FR" sz="2000" smtClean="0"/>
              <a:t> et l'</a:t>
            </a:r>
            <a:r>
              <a:rPr lang="fr-FR" altLang="fr-FR" sz="2000" b="1" smtClean="0"/>
              <a:t>informatique</a:t>
            </a:r>
            <a:endParaRPr lang="fr-FR" altLang="fr-FR" sz="2000" smtClean="0"/>
          </a:p>
          <a:p>
            <a:pPr>
              <a:lnSpc>
                <a:spcPct val="80000"/>
              </a:lnSpc>
            </a:pPr>
            <a:r>
              <a:rPr lang="fr-FR" altLang="fr-FR" sz="2000" smtClean="0"/>
              <a:t>Les travaux de cartographie peuvent commencer par n'importe quelle couche. En revanche, il est essentiel de vérifier la cohérence avec la couche N+1 et N-1</a:t>
            </a:r>
          </a:p>
          <a:p>
            <a:pPr>
              <a:lnSpc>
                <a:spcPct val="80000"/>
              </a:lnSpc>
            </a:pPr>
            <a:r>
              <a:rPr lang="fr-FR" altLang="fr-FR" sz="2000" smtClean="0"/>
              <a:t>Ce modèle se décline aussi en 2 dimensions :</a:t>
            </a:r>
            <a:r>
              <a:rPr lang="fr-FR" altLang="fr-FR" sz="2400" smtClean="0"/>
              <a:t> </a:t>
            </a:r>
          </a:p>
          <a:p>
            <a:pPr lvl="1">
              <a:lnSpc>
                <a:spcPct val="80000"/>
              </a:lnSpc>
            </a:pPr>
            <a:r>
              <a:rPr lang="fr-FR" altLang="fr-FR" sz="2000" smtClean="0"/>
              <a:t>Actuel (ou existant)</a:t>
            </a:r>
          </a:p>
          <a:p>
            <a:pPr lvl="1">
              <a:lnSpc>
                <a:spcPct val="80000"/>
              </a:lnSpc>
            </a:pPr>
            <a:r>
              <a:rPr lang="fr-FR" altLang="fr-FR" sz="2000" smtClean="0"/>
              <a:t>Cible </a:t>
            </a:r>
            <a:endParaRPr lang="fr-FR" altLang="fr-FR" sz="1800" smtClean="0"/>
          </a:p>
          <a:p>
            <a:endParaRPr lang="fr-CH" altLang="fr-FR" smtClean="0"/>
          </a:p>
        </p:txBody>
      </p:sp>
      <p:sp>
        <p:nvSpPr>
          <p:cNvPr id="113668"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BB73F1C-C9C3-4310-8F9E-BD5ADECE3FA2}" type="slidenum">
              <a:rPr lang="fr-CH" altLang="fr-FR" smtClean="0"/>
              <a:pPr eaLnBrk="1" hangingPunct="1"/>
              <a:t>47</a:t>
            </a:fld>
            <a:endParaRPr lang="fr-CH" altLang="fr-FR" smtClean="0"/>
          </a:p>
        </p:txBody>
      </p:sp>
    </p:spTree>
    <p:extLst>
      <p:ext uri="{BB962C8B-B14F-4D97-AF65-F5344CB8AC3E}">
        <p14:creationId xmlns:p14="http://schemas.microsoft.com/office/powerpoint/2010/main" val="254638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87313" y="746125"/>
            <a:ext cx="6619875" cy="3724275"/>
          </a:xfrm>
          <a:ln/>
        </p:spPr>
      </p:sp>
      <p:sp>
        <p:nvSpPr>
          <p:cNvPr id="114691" name="Rectangle 3"/>
          <p:cNvSpPr>
            <a:spLocks noGrp="1" noChangeArrowheads="1"/>
          </p:cNvSpPr>
          <p:nvPr>
            <p:ph type="body" idx="1"/>
          </p:nvPr>
        </p:nvSpPr>
        <p:spPr>
          <a:xfrm>
            <a:off x="679450" y="4717416"/>
            <a:ext cx="5435600" cy="44674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fr-CH" altLang="fr-FR" smtClean="0"/>
              <a:t>Enjeu : adhésion des acteurs des SI</a:t>
            </a:r>
          </a:p>
          <a:p>
            <a:pPr lvl="1"/>
            <a:r>
              <a:rPr lang="fr-CH" altLang="fr-FR" smtClean="0"/>
              <a:t>les </a:t>
            </a:r>
            <a:r>
              <a:rPr lang="fr-CH" altLang="fr-FR" b="1" smtClean="0"/>
              <a:t>acteurs métiers</a:t>
            </a:r>
            <a:r>
              <a:rPr lang="fr-CH" altLang="fr-FR" smtClean="0"/>
              <a:t> - responsable SI, experts métiers -</a:t>
            </a:r>
          </a:p>
          <a:p>
            <a:pPr lvl="1"/>
            <a:r>
              <a:rPr lang="fr-CH" altLang="fr-FR" smtClean="0"/>
              <a:t>et les </a:t>
            </a:r>
            <a:r>
              <a:rPr lang="fr-CH" altLang="fr-FR" b="1" smtClean="0"/>
              <a:t>acteurs informatiques</a:t>
            </a:r>
            <a:r>
              <a:rPr lang="fr-CH" altLang="fr-FR" smtClean="0"/>
              <a:t> -  RDD, équipe projet, architectes solutions et architectes techniques</a:t>
            </a:r>
            <a:r>
              <a:rPr lang="fr-CH" altLang="fr-FR" sz="1000" smtClean="0"/>
              <a:t>.</a:t>
            </a:r>
            <a:endParaRPr lang="fr-FR" altLang="fr-FR" smtClean="0"/>
          </a:p>
        </p:txBody>
      </p:sp>
    </p:spTree>
    <p:extLst>
      <p:ext uri="{BB962C8B-B14F-4D97-AF65-F5344CB8AC3E}">
        <p14:creationId xmlns:p14="http://schemas.microsoft.com/office/powerpoint/2010/main" val="33870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p:cNvSpPr>
            <a:spLocks noGrp="1" noRot="1" noChangeAspect="1" noTextEdit="1"/>
          </p:cNvSpPr>
          <p:nvPr>
            <p:ph type="sldImg"/>
          </p:nvPr>
        </p:nvSpPr>
        <p:spPr>
          <a:xfrm>
            <a:off x="87313" y="744538"/>
            <a:ext cx="6619875" cy="3724275"/>
          </a:xfrm>
          <a:ln/>
        </p:spPr>
      </p:sp>
      <p:sp>
        <p:nvSpPr>
          <p:cNvPr id="5529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H" altLang="fr-FR" dirty="0" smtClean="0"/>
              <a:t>Le SI outil permettant de servir l'activité métier</a:t>
            </a:r>
          </a:p>
          <a:p>
            <a:r>
              <a:rPr lang="fr-CH" altLang="fr-FR" dirty="0" smtClean="0"/>
              <a:t>Histoire de l'évolution de l'informatique</a:t>
            </a:r>
          </a:p>
          <a:p>
            <a:r>
              <a:rPr lang="fr-CH" altLang="fr-FR" dirty="0" smtClean="0"/>
              <a:t>Automatisation des activités métiers en déployant des outils </a:t>
            </a:r>
            <a:r>
              <a:rPr lang="fr-CH" altLang="fr-FR" smtClean="0"/>
              <a:t>informatiques niveau </a:t>
            </a:r>
            <a:r>
              <a:rPr lang="fr-CH" altLang="fr-FR" dirty="0" smtClean="0"/>
              <a:t>1 de maturité du SI</a:t>
            </a:r>
          </a:p>
          <a:p>
            <a:r>
              <a:rPr lang="fr-CH" altLang="fr-FR" dirty="0" smtClean="0"/>
              <a:t>Ce qui coute cher : la maintenance 16 X fois chère que son développement</a:t>
            </a:r>
          </a:p>
          <a:p>
            <a:r>
              <a:rPr lang="fr-CH" altLang="fr-FR" dirty="0" smtClean="0"/>
              <a:t>Gere de façon optimale les appli en maintenance =&gt; rationaliser les différentes technologies et gérer le lien entre les différentes techno Niveau 2 : harmoniser les technologies utilisées dans le SI =&gt; on dégrade légèrement les réponses aux besoins métiers =&gt; apparaissent les besoins de l'IT</a:t>
            </a:r>
          </a:p>
          <a:p>
            <a:r>
              <a:rPr lang="fr-CH" altLang="fr-FR" dirty="0" smtClean="0"/>
              <a:t>Niveau 3 : mutualiser une partie des actifs informatiques  alors qu'elles ne répondent pas directement aux besoins métiers : les référentiels fichier clients, commandes factures car applications différentes , référentiels centralise toutes les données centrales </a:t>
            </a:r>
          </a:p>
          <a:p>
            <a:r>
              <a:rPr lang="fr-CH" altLang="fr-FR" dirty="0" smtClean="0"/>
              <a:t>Niveau 4 : découpage de l'application en services </a:t>
            </a:r>
          </a:p>
          <a:p>
            <a:endParaRPr lang="fr-CH" altLang="fr-FR" dirty="0" smtClean="0"/>
          </a:p>
          <a:p>
            <a:r>
              <a:rPr lang="fr-CH" altLang="fr-FR" dirty="0" smtClean="0"/>
              <a:t>Rôle de l'urbanisation des SI c'est de garantir la transition entre ces différents niveaux de maturité et de garantir que les bonnes activités sont faites sur les niveaux de maturité. Ex niveau 3 mettre en </a:t>
            </a:r>
            <a:r>
              <a:rPr lang="fr-CH" altLang="fr-FR" dirty="0" err="1" smtClean="0"/>
              <a:t>palce</a:t>
            </a:r>
            <a:r>
              <a:rPr lang="fr-CH" altLang="fr-FR" dirty="0" smtClean="0"/>
              <a:t> des référentiels =&gt; on a besoin de règles d'urbanisation </a:t>
            </a:r>
          </a:p>
          <a:p>
            <a:r>
              <a:rPr lang="fr-CH" altLang="fr-FR" dirty="0" smtClean="0"/>
              <a:t>Les </a:t>
            </a:r>
            <a:r>
              <a:rPr lang="fr-CH" altLang="fr-FR" dirty="0" err="1" smtClean="0"/>
              <a:t>activi</a:t>
            </a:r>
            <a:r>
              <a:rPr lang="fr-CH" altLang="fr-FR" dirty="0" smtClean="0"/>
              <a:t> </a:t>
            </a:r>
          </a:p>
          <a:p>
            <a:r>
              <a:rPr lang="fr-CH" altLang="fr-FR" dirty="0" smtClean="0"/>
              <a:t>AE = Urba ? </a:t>
            </a:r>
          </a:p>
          <a:p>
            <a:r>
              <a:rPr lang="fr-CH" altLang="fr-FR" dirty="0" err="1" smtClean="0"/>
              <a:t>L'urba</a:t>
            </a:r>
            <a:r>
              <a:rPr lang="fr-CH" altLang="fr-FR" dirty="0" smtClean="0"/>
              <a:t> est une démarche franco 1995 populariser par un livre </a:t>
            </a:r>
            <a:r>
              <a:rPr lang="fr-CH" altLang="fr-FR" dirty="0" err="1" smtClean="0"/>
              <a:t>c.longépé</a:t>
            </a:r>
            <a:endParaRPr lang="fr-CH" altLang="fr-FR" dirty="0" smtClean="0"/>
          </a:p>
          <a:p>
            <a:r>
              <a:rPr lang="fr-CH" altLang="fr-FR" dirty="0" smtClean="0"/>
              <a:t>L'AE est une démarche USA 1987 J. </a:t>
            </a:r>
            <a:r>
              <a:rPr lang="fr-CH" altLang="fr-FR" dirty="0" err="1" smtClean="0"/>
              <a:t>Zachmann</a:t>
            </a:r>
            <a:r>
              <a:rPr lang="fr-CH" altLang="fr-FR" dirty="0" smtClean="0"/>
              <a:t> plus globale d'organisation de l'entreprise</a:t>
            </a:r>
          </a:p>
          <a:p>
            <a:r>
              <a:rPr lang="fr-CH" altLang="fr-FR" dirty="0" smtClean="0"/>
              <a:t>Ces 2 démarches convergent car </a:t>
            </a:r>
            <a:r>
              <a:rPr lang="fr-CH" altLang="fr-FR" dirty="0" err="1" smtClean="0"/>
              <a:t>l'urba</a:t>
            </a:r>
            <a:r>
              <a:rPr lang="fr-CH" altLang="fr-FR" dirty="0" smtClean="0"/>
              <a:t> est une activité de </a:t>
            </a:r>
            <a:r>
              <a:rPr lang="fr-CH" altLang="fr-FR" dirty="0" err="1" smtClean="0"/>
              <a:t>l?AE</a:t>
            </a:r>
            <a:r>
              <a:rPr lang="fr-CH" altLang="fr-FR" dirty="0" smtClean="0"/>
              <a:t> qui gère toute l'organisation de l'entreprise donc des processus métiers </a:t>
            </a:r>
          </a:p>
          <a:p>
            <a:endParaRPr lang="fr-CH" altLang="fr-FR" dirty="0" smtClean="0"/>
          </a:p>
          <a:p>
            <a:r>
              <a:rPr lang="fr-CH" altLang="fr-FR" dirty="0" smtClean="0"/>
              <a:t>Transformation numérique : quel rôle de </a:t>
            </a:r>
            <a:r>
              <a:rPr lang="fr-CH" altLang="fr-FR" dirty="0" err="1" smtClean="0"/>
              <a:t>l'urba</a:t>
            </a:r>
            <a:r>
              <a:rPr lang="fr-CH" altLang="fr-FR" dirty="0" smtClean="0"/>
              <a:t> ? </a:t>
            </a:r>
          </a:p>
          <a:p>
            <a:r>
              <a:rPr lang="fr-CH" altLang="fr-FR" dirty="0" smtClean="0"/>
              <a:t>Enjeux sur digitalisation : avant on avait un système en couche besoin métier -&gt; actifs informatique </a:t>
            </a:r>
          </a:p>
          <a:p>
            <a:r>
              <a:rPr lang="fr-CH" altLang="fr-FR" dirty="0" smtClean="0"/>
              <a:t>Stratégie IT virtualisation avancée techno, qui implique un bouleversement du SI mais aussi de l'organisation , ex </a:t>
            </a:r>
            <a:r>
              <a:rPr lang="fr-CH" altLang="fr-FR" dirty="0" err="1" smtClean="0"/>
              <a:t>big</a:t>
            </a:r>
            <a:r>
              <a:rPr lang="fr-CH" altLang="fr-FR" dirty="0" smtClean="0"/>
              <a:t> data apporte des info sur les clients et développer des activités qui n'existait pas avant </a:t>
            </a:r>
          </a:p>
          <a:p>
            <a:endParaRPr lang="fr-CH" altLang="fr-FR" dirty="0" smtClean="0"/>
          </a:p>
        </p:txBody>
      </p:sp>
      <p:sp>
        <p:nvSpPr>
          <p:cNvPr id="5530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8757BE86-B563-43C7-A010-4489640C6827}" type="slidenum">
              <a:rPr lang="fr-FR" altLang="fr-FR" smtClean="0"/>
              <a:pPr eaLnBrk="1" hangingPunct="1">
                <a:spcBef>
                  <a:spcPct val="0"/>
                </a:spcBef>
              </a:pPr>
              <a:t>23</a:t>
            </a:fld>
            <a:endParaRPr lang="fr-FR" altLang="fr-FR" smtClean="0"/>
          </a:p>
        </p:txBody>
      </p:sp>
    </p:spTree>
    <p:extLst>
      <p:ext uri="{BB962C8B-B14F-4D97-AF65-F5344CB8AC3E}">
        <p14:creationId xmlns:p14="http://schemas.microsoft.com/office/powerpoint/2010/main" val="221128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p:cNvSpPr>
            <a:spLocks noGrp="1" noRot="1" noChangeAspect="1" noTextEdit="1"/>
          </p:cNvSpPr>
          <p:nvPr>
            <p:ph type="sldImg"/>
          </p:nvPr>
        </p:nvSpPr>
        <p:spPr>
          <a:xfrm>
            <a:off x="87313" y="744538"/>
            <a:ext cx="6619875" cy="3724275"/>
          </a:xfrm>
          <a:ln/>
        </p:spPr>
      </p:sp>
      <p:sp>
        <p:nvSpPr>
          <p:cNvPr id="5529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H" altLang="fr-FR" smtClean="0"/>
              <a:t>Le SI outil permettant de servir l'activité métier</a:t>
            </a:r>
          </a:p>
          <a:p>
            <a:r>
              <a:rPr lang="fr-CH" altLang="fr-FR" smtClean="0"/>
              <a:t>Histoire de l'évolution de l'informatique</a:t>
            </a:r>
          </a:p>
          <a:p>
            <a:r>
              <a:rPr lang="fr-CH" altLang="fr-FR" smtClean="0"/>
              <a:t>Automatisation des activités métiers en déploiant des outils informatiques nib^veau 1 de maturité du SI</a:t>
            </a:r>
          </a:p>
          <a:p>
            <a:r>
              <a:rPr lang="fr-CH" altLang="fr-FR" smtClean="0"/>
              <a:t>Ce qui coute cher : la maintenantce 16 X fois chère que son développement</a:t>
            </a:r>
          </a:p>
          <a:p>
            <a:r>
              <a:rPr lang="fr-CH" altLang="fr-FR" smtClean="0"/>
              <a:t>Gere de façon optimale les appli en maintenance =&gt; rationaliser les différentes technologies et gérer le lien entre les différentes techno Niveau 2 : harmoniser les technologies utilisées dans le SI =&gt; on dégrade légèrement les réponses aux besoins métiers =&gt; apparaissent les besoins de l'IT</a:t>
            </a:r>
          </a:p>
          <a:p>
            <a:r>
              <a:rPr lang="fr-CH" altLang="fr-FR" smtClean="0"/>
              <a:t>Niveau 3 : mutualiser une partie des actifs informatiques  alors qu'elles ne répondent pas directement aux besoins métiers : les référentiels fichier clients, commandes factures car applications différentes , référentiels centralise toutes les données centrales </a:t>
            </a:r>
          </a:p>
          <a:p>
            <a:r>
              <a:rPr lang="fr-CH" altLang="fr-FR" smtClean="0"/>
              <a:t>Niveau 4 : découpage de l'application en services </a:t>
            </a:r>
          </a:p>
          <a:p>
            <a:endParaRPr lang="fr-CH" altLang="fr-FR" smtClean="0"/>
          </a:p>
          <a:p>
            <a:r>
              <a:rPr lang="fr-CH" altLang="fr-FR" smtClean="0"/>
              <a:t>Rôle de l'urbanisation des SI c'est de garantir la transition entre ces différents niveaux de maturité et de garantir que les bonnes activités sont faites sur les niveaux de maturité. Ex niveau 3 mettre en palce des référentiels =&gt; on a besoin de règles d'urbanisation </a:t>
            </a:r>
          </a:p>
          <a:p>
            <a:r>
              <a:rPr lang="fr-CH" altLang="fr-FR" smtClean="0"/>
              <a:t>Les activi </a:t>
            </a:r>
          </a:p>
          <a:p>
            <a:r>
              <a:rPr lang="fr-CH" altLang="fr-FR" smtClean="0"/>
              <a:t>AE = Urba ? </a:t>
            </a:r>
          </a:p>
          <a:p>
            <a:r>
              <a:rPr lang="fr-CH" altLang="fr-FR" smtClean="0"/>
              <a:t>L'urba est une démarche franco 1995 populariser par un livre c.longépé</a:t>
            </a:r>
          </a:p>
          <a:p>
            <a:r>
              <a:rPr lang="fr-CH" altLang="fr-FR" smtClean="0"/>
              <a:t>L'AE est une démarche USA 1987 J. Zachmann plus globale d'organisation de l'entreprise</a:t>
            </a:r>
          </a:p>
          <a:p>
            <a:r>
              <a:rPr lang="fr-CH" altLang="fr-FR" smtClean="0"/>
              <a:t>Ces 2 démarches convergent car l'urba est une activité de l?AE qui gère toute l'organisation de l'entreprise donc des processus métiers </a:t>
            </a:r>
          </a:p>
          <a:p>
            <a:endParaRPr lang="fr-CH" altLang="fr-FR" smtClean="0"/>
          </a:p>
          <a:p>
            <a:r>
              <a:rPr lang="fr-CH" altLang="fr-FR" smtClean="0"/>
              <a:t>Transformation numérique : quel rôle de l'urba ? </a:t>
            </a:r>
          </a:p>
          <a:p>
            <a:r>
              <a:rPr lang="fr-CH" altLang="fr-FR" smtClean="0"/>
              <a:t>Enjeux sur digitalisation : avant on avait un système en couche besoin métier -&gt; actifs informatique </a:t>
            </a:r>
          </a:p>
          <a:p>
            <a:r>
              <a:rPr lang="fr-CH" altLang="fr-FR" smtClean="0"/>
              <a:t>Stratégie IT virtualisation avancée techno, qui implique un bouleversement du SI mais aussi de l'organisation , ex big data apporte des info sur les clients et développer des activités qui n'existait pas avant </a:t>
            </a:r>
          </a:p>
          <a:p>
            <a:endParaRPr lang="fr-CH" altLang="fr-FR" smtClean="0"/>
          </a:p>
        </p:txBody>
      </p:sp>
      <p:sp>
        <p:nvSpPr>
          <p:cNvPr id="5530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8757BE86-B563-43C7-A010-4489640C6827}" type="slidenum">
              <a:rPr lang="fr-FR" altLang="fr-FR" smtClean="0"/>
              <a:pPr eaLnBrk="1" hangingPunct="1">
                <a:spcBef>
                  <a:spcPct val="0"/>
                </a:spcBef>
              </a:pPr>
              <a:t>28</a:t>
            </a:fld>
            <a:endParaRPr lang="fr-FR" altLang="fr-FR" smtClean="0"/>
          </a:p>
        </p:txBody>
      </p:sp>
    </p:spTree>
    <p:extLst>
      <p:ext uri="{BB962C8B-B14F-4D97-AF65-F5344CB8AC3E}">
        <p14:creationId xmlns:p14="http://schemas.microsoft.com/office/powerpoint/2010/main" val="264904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xfrm>
            <a:off x="87313" y="744538"/>
            <a:ext cx="6619875" cy="3724275"/>
          </a:xfrm>
          <a:ln/>
        </p:spPr>
      </p:sp>
      <p:sp>
        <p:nvSpPr>
          <p:cNvPr id="58371"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H" altLang="fr-FR" dirty="0" smtClean="0"/>
          </a:p>
        </p:txBody>
      </p:sp>
      <p:sp>
        <p:nvSpPr>
          <p:cNvPr id="58372"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29D71CFF-1D47-40CA-BF40-37DC2CA1A5BC}" type="slidenum">
              <a:rPr lang="fr-CH" altLang="fr-FR" smtClean="0"/>
              <a:pPr eaLnBrk="1" hangingPunct="1">
                <a:spcBef>
                  <a:spcPct val="0"/>
                </a:spcBef>
              </a:pPr>
              <a:t>33</a:t>
            </a:fld>
            <a:endParaRPr lang="fr-CH" altLang="fr-FR" smtClean="0"/>
          </a:p>
        </p:txBody>
      </p:sp>
    </p:spTree>
    <p:extLst>
      <p:ext uri="{BB962C8B-B14F-4D97-AF65-F5344CB8AC3E}">
        <p14:creationId xmlns:p14="http://schemas.microsoft.com/office/powerpoint/2010/main" val="150537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ce réservé de l'image des diapositives 1"/>
          <p:cNvSpPr>
            <a:spLocks noGrp="1" noRot="1" noChangeAspect="1" noTextEdit="1"/>
          </p:cNvSpPr>
          <p:nvPr>
            <p:ph type="sldImg"/>
          </p:nvPr>
        </p:nvSpPr>
        <p:spPr>
          <a:xfrm>
            <a:off x="87313" y="744538"/>
            <a:ext cx="6619875" cy="3724275"/>
          </a:xfrm>
          <a:ln/>
        </p:spPr>
      </p:sp>
      <p:sp>
        <p:nvSpPr>
          <p:cNvPr id="58371"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H" altLang="fr-FR" smtClean="0"/>
              <a:t>Homme de Vitruve de Léonard de Vinci Célèbre représentation des </a:t>
            </a:r>
            <a:r>
              <a:rPr lang="fr-CH" altLang="fr-FR" smtClean="0">
                <a:hlinkClick r:id="rId3" tooltip="Proportion"/>
              </a:rPr>
              <a:t>proportions</a:t>
            </a:r>
            <a:r>
              <a:rPr lang="fr-CH" altLang="fr-FR" smtClean="0"/>
              <a:t> </a:t>
            </a:r>
            <a:r>
              <a:rPr lang="fr-CH" altLang="fr-FR" smtClean="0">
                <a:hlinkClick r:id="rId4" tooltip="Idéalisme (philosophie)"/>
              </a:rPr>
              <a:t>idéales</a:t>
            </a:r>
            <a:r>
              <a:rPr lang="fr-CH" altLang="fr-FR" smtClean="0"/>
              <a:t> </a:t>
            </a:r>
            <a:r>
              <a:rPr lang="fr-CH" altLang="fr-FR" smtClean="0">
                <a:hlinkClick r:id="rId5" tooltip="Perfection"/>
              </a:rPr>
              <a:t>parfaites</a:t>
            </a:r>
            <a:r>
              <a:rPr lang="fr-CH" altLang="fr-FR" smtClean="0"/>
              <a:t> du </a:t>
            </a:r>
            <a:r>
              <a:rPr lang="fr-CH" altLang="fr-FR" smtClean="0">
                <a:hlinkClick r:id="rId6" tooltip="Corps humain"/>
              </a:rPr>
              <a:t>corps humain</a:t>
            </a:r>
            <a:r>
              <a:rPr lang="fr-CH" altLang="fr-FR" smtClean="0"/>
              <a:t> parfaitement inscrit dans un </a:t>
            </a:r>
            <a:r>
              <a:rPr lang="fr-CH" altLang="fr-FR" smtClean="0">
                <a:hlinkClick r:id="rId7" tooltip="Cercle"/>
              </a:rPr>
              <a:t>cercle</a:t>
            </a:r>
            <a:r>
              <a:rPr lang="fr-CH" altLang="fr-FR" smtClean="0"/>
              <a:t> et un </a:t>
            </a:r>
            <a:r>
              <a:rPr lang="fr-CH" altLang="fr-FR" smtClean="0">
                <a:hlinkClick r:id="rId8" tooltip="Carré"/>
              </a:rPr>
              <a:t>carré</a:t>
            </a:r>
            <a:r>
              <a:rPr lang="fr-CH" altLang="fr-FR" smtClean="0"/>
              <a:t> (</a:t>
            </a:r>
            <a:r>
              <a:rPr lang="fr-CH" altLang="fr-FR" smtClean="0">
                <a:hlinkClick r:id="rId9" tooltip="Symbolisme des figures géométriques"/>
              </a:rPr>
              <a:t>symbolique du cercle et du carré</a:t>
            </a:r>
            <a:r>
              <a:rPr lang="fr-CH" altLang="fr-FR" smtClean="0"/>
              <a:t>)</a:t>
            </a:r>
          </a:p>
        </p:txBody>
      </p:sp>
      <p:sp>
        <p:nvSpPr>
          <p:cNvPr id="58372"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8F965E42-FDB3-481A-95B6-5966A538F381}" type="slidenum">
              <a:rPr lang="fr-CH" altLang="fr-FR" smtClean="0"/>
              <a:pPr eaLnBrk="1" hangingPunct="1">
                <a:spcBef>
                  <a:spcPct val="0"/>
                </a:spcBef>
              </a:pPr>
              <a:t>34</a:t>
            </a:fld>
            <a:endParaRPr lang="fr-CH" altLang="fr-FR" smtClean="0"/>
          </a:p>
        </p:txBody>
      </p:sp>
    </p:spTree>
    <p:extLst>
      <p:ext uri="{BB962C8B-B14F-4D97-AF65-F5344CB8AC3E}">
        <p14:creationId xmlns:p14="http://schemas.microsoft.com/office/powerpoint/2010/main" val="1226871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a:xfrm>
            <a:off x="87313" y="744538"/>
            <a:ext cx="6619875" cy="3724275"/>
          </a:xfrm>
          <a:ln/>
        </p:spPr>
      </p:sp>
      <p:sp>
        <p:nvSpPr>
          <p:cNvPr id="59395"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H" altLang="fr-FR" smtClean="0"/>
          </a:p>
        </p:txBody>
      </p:sp>
      <p:sp>
        <p:nvSpPr>
          <p:cNvPr id="59396"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081FE6E6-39B4-4B86-BD84-FB90188557CE}" type="slidenum">
              <a:rPr lang="fr-CH" altLang="fr-FR" smtClean="0"/>
              <a:pPr eaLnBrk="1" hangingPunct="1">
                <a:spcBef>
                  <a:spcPct val="0"/>
                </a:spcBef>
              </a:pPr>
              <a:t>35</a:t>
            </a:fld>
            <a:endParaRPr lang="fr-CH" altLang="fr-FR" smtClean="0"/>
          </a:p>
        </p:txBody>
      </p:sp>
    </p:spTree>
    <p:extLst>
      <p:ext uri="{BB962C8B-B14F-4D97-AF65-F5344CB8AC3E}">
        <p14:creationId xmlns:p14="http://schemas.microsoft.com/office/powerpoint/2010/main" val="752995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e l'image des diapositives 1"/>
          <p:cNvSpPr>
            <a:spLocks noGrp="1" noRot="1" noChangeAspect="1" noTextEdit="1"/>
          </p:cNvSpPr>
          <p:nvPr>
            <p:ph type="sldImg"/>
          </p:nvPr>
        </p:nvSpPr>
        <p:spPr>
          <a:xfrm>
            <a:off x="87313" y="744538"/>
            <a:ext cx="6619875" cy="3724275"/>
          </a:xfrm>
          <a:ln/>
        </p:spPr>
      </p:sp>
      <p:sp>
        <p:nvSpPr>
          <p:cNvPr id="604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H" altLang="fr-FR" smtClean="0"/>
          </a:p>
        </p:txBody>
      </p:sp>
      <p:sp>
        <p:nvSpPr>
          <p:cNvPr id="604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36196072-9DCA-4692-BF96-DC181663066E}" type="slidenum">
              <a:rPr lang="fr-CH" altLang="fr-FR" smtClean="0"/>
              <a:pPr eaLnBrk="1" hangingPunct="1">
                <a:spcBef>
                  <a:spcPct val="0"/>
                </a:spcBef>
              </a:pPr>
              <a:t>36</a:t>
            </a:fld>
            <a:endParaRPr lang="fr-CH" altLang="fr-FR" smtClean="0"/>
          </a:p>
        </p:txBody>
      </p:sp>
    </p:spTree>
    <p:extLst>
      <p:ext uri="{BB962C8B-B14F-4D97-AF65-F5344CB8AC3E}">
        <p14:creationId xmlns:p14="http://schemas.microsoft.com/office/powerpoint/2010/main" val="230249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a:xfrm>
            <a:off x="87313" y="744538"/>
            <a:ext cx="6619875" cy="3724275"/>
          </a:xfrm>
          <a:ln/>
        </p:spPr>
      </p:sp>
      <p:sp>
        <p:nvSpPr>
          <p:cNvPr id="61443"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H" altLang="fr-FR" smtClean="0"/>
              <a:t>La cartographie permet une meilleure connaissance qu'a l'organisation d'elle-même</a:t>
            </a:r>
          </a:p>
          <a:p>
            <a:endParaRPr lang="fr-CH" altLang="fr-FR" smtClean="0"/>
          </a:p>
        </p:txBody>
      </p:sp>
      <p:sp>
        <p:nvSpPr>
          <p:cNvPr id="61444"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charset="-128"/>
              </a:defRPr>
            </a:lvl1pPr>
            <a:lvl2pPr marL="742058" indent="-285407" eaLnBrk="0" hangingPunct="0">
              <a:spcBef>
                <a:spcPct val="30000"/>
              </a:spcBef>
              <a:defRPr sz="1200">
                <a:solidFill>
                  <a:schemeClr val="tx1"/>
                </a:solidFill>
                <a:latin typeface="Arial" charset="0"/>
                <a:ea typeface="ＭＳ Ｐゴシック" charset="-128"/>
              </a:defRPr>
            </a:lvl2pPr>
            <a:lvl3pPr marL="1141628" indent="-228326" eaLnBrk="0" hangingPunct="0">
              <a:spcBef>
                <a:spcPct val="30000"/>
              </a:spcBef>
              <a:defRPr sz="1200">
                <a:solidFill>
                  <a:schemeClr val="tx1"/>
                </a:solidFill>
                <a:latin typeface="Arial" charset="0"/>
                <a:ea typeface="ＭＳ Ｐゴシック" charset="-128"/>
              </a:defRPr>
            </a:lvl3pPr>
            <a:lvl4pPr marL="1598280" indent="-228326" eaLnBrk="0" hangingPunct="0">
              <a:spcBef>
                <a:spcPct val="30000"/>
              </a:spcBef>
              <a:defRPr sz="1200">
                <a:solidFill>
                  <a:schemeClr val="tx1"/>
                </a:solidFill>
                <a:latin typeface="Arial" charset="0"/>
                <a:ea typeface="ＭＳ Ｐゴシック" charset="-128"/>
              </a:defRPr>
            </a:lvl4pPr>
            <a:lvl5pPr marL="2054931" indent="-228326" eaLnBrk="0" hangingPunct="0">
              <a:spcBef>
                <a:spcPct val="30000"/>
              </a:spcBef>
              <a:defRPr sz="1200">
                <a:solidFill>
                  <a:schemeClr val="tx1"/>
                </a:solidFill>
                <a:latin typeface="Arial" charset="0"/>
                <a:ea typeface="ＭＳ Ｐゴシック" charset="-128"/>
              </a:defRPr>
            </a:lvl5pPr>
            <a:lvl6pPr marL="2511582" indent="-228326" eaLnBrk="0" fontAlgn="base" hangingPunct="0">
              <a:spcBef>
                <a:spcPct val="30000"/>
              </a:spcBef>
              <a:spcAft>
                <a:spcPct val="0"/>
              </a:spcAft>
              <a:defRPr sz="1200">
                <a:solidFill>
                  <a:schemeClr val="tx1"/>
                </a:solidFill>
                <a:latin typeface="Arial" charset="0"/>
                <a:ea typeface="ＭＳ Ｐゴシック" charset="-128"/>
              </a:defRPr>
            </a:lvl6pPr>
            <a:lvl7pPr marL="2968234" indent="-228326" eaLnBrk="0" fontAlgn="base" hangingPunct="0">
              <a:spcBef>
                <a:spcPct val="30000"/>
              </a:spcBef>
              <a:spcAft>
                <a:spcPct val="0"/>
              </a:spcAft>
              <a:defRPr sz="1200">
                <a:solidFill>
                  <a:schemeClr val="tx1"/>
                </a:solidFill>
                <a:latin typeface="Arial" charset="0"/>
                <a:ea typeface="ＭＳ Ｐゴシック" charset="-128"/>
              </a:defRPr>
            </a:lvl7pPr>
            <a:lvl8pPr marL="3424885" indent="-228326" eaLnBrk="0" fontAlgn="base" hangingPunct="0">
              <a:spcBef>
                <a:spcPct val="30000"/>
              </a:spcBef>
              <a:spcAft>
                <a:spcPct val="0"/>
              </a:spcAft>
              <a:defRPr sz="1200">
                <a:solidFill>
                  <a:schemeClr val="tx1"/>
                </a:solidFill>
                <a:latin typeface="Arial" charset="0"/>
                <a:ea typeface="ＭＳ Ｐゴシック" charset="-128"/>
              </a:defRPr>
            </a:lvl8pPr>
            <a:lvl9pPr marL="3881537" indent="-228326" eaLnBrk="0" fontAlgn="base" hangingPunct="0">
              <a:spcBef>
                <a:spcPct val="30000"/>
              </a:spcBef>
              <a:spcAft>
                <a:spcPct val="0"/>
              </a:spcAft>
              <a:defRPr sz="1200">
                <a:solidFill>
                  <a:schemeClr val="tx1"/>
                </a:solidFill>
                <a:latin typeface="Arial" charset="0"/>
                <a:ea typeface="ＭＳ Ｐゴシック" charset="-128"/>
              </a:defRPr>
            </a:lvl9pPr>
          </a:lstStyle>
          <a:p>
            <a:pPr eaLnBrk="1" hangingPunct="1">
              <a:spcBef>
                <a:spcPct val="0"/>
              </a:spcBef>
            </a:pPr>
            <a:fld id="{5A7907EE-7146-4582-9ED6-CCEEC8E2B023}" type="slidenum">
              <a:rPr lang="fr-FR" altLang="fr-FR" smtClean="0"/>
              <a:pPr eaLnBrk="1" hangingPunct="1">
                <a:spcBef>
                  <a:spcPct val="0"/>
                </a:spcBef>
              </a:pPr>
              <a:t>41</a:t>
            </a:fld>
            <a:endParaRPr lang="fr-FR" altLang="fr-FR" smtClean="0"/>
          </a:p>
        </p:txBody>
      </p:sp>
    </p:spTree>
    <p:extLst>
      <p:ext uri="{BB962C8B-B14F-4D97-AF65-F5344CB8AC3E}">
        <p14:creationId xmlns:p14="http://schemas.microsoft.com/office/powerpoint/2010/main" val="2233832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88900" y="747713"/>
            <a:ext cx="6616700" cy="3722687"/>
          </a:xfrm>
          <a:ln/>
        </p:spPr>
      </p:sp>
      <p:sp>
        <p:nvSpPr>
          <p:cNvPr id="62467" name="Rectangle 3"/>
          <p:cNvSpPr>
            <a:spLocks noGrp="1" noChangeArrowheads="1"/>
          </p:cNvSpPr>
          <p:nvPr>
            <p:ph type="body" idx="1"/>
          </p:nvPr>
        </p:nvSpPr>
        <p:spPr>
          <a:xfrm>
            <a:off x="679926" y="4717454"/>
            <a:ext cx="5434648" cy="44668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CH" altLang="en-US" smtClean="0"/>
              <a:t>La cartographie des SI ne concerne pas uniquement la couche applicative du système informatique existant.</a:t>
            </a:r>
          </a:p>
          <a:p>
            <a:r>
              <a:rPr lang="fr-CH" altLang="en-US" smtClean="0"/>
              <a:t>La cartographie se décline sur les 4 couches de référence</a:t>
            </a:r>
            <a:endParaRPr lang="fr-FR" altLang="en-US" smtClean="0"/>
          </a:p>
        </p:txBody>
      </p:sp>
    </p:spTree>
    <p:extLst>
      <p:ext uri="{BB962C8B-B14F-4D97-AF65-F5344CB8AC3E}">
        <p14:creationId xmlns:p14="http://schemas.microsoft.com/office/powerpoint/2010/main" val="795208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smtClean="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455577"/>
            <a:ext cx="10515600" cy="4510326"/>
          </a:xfrm>
        </p:spPr>
        <p:txBody>
          <a:bodyPr/>
          <a:lstStyle>
            <a:lvl1pPr marL="228600" indent="-228600">
              <a:buClr>
                <a:schemeClr val="tx2"/>
              </a:buClr>
              <a:buFont typeface="Wingdings" panose="05000000000000000000" pitchFamily="2" charset="2"/>
              <a:buChar char="§"/>
              <a:defRPr sz="3000"/>
            </a:lvl1pPr>
            <a:lvl2pPr marL="685800" indent="-228600">
              <a:buClr>
                <a:schemeClr val="accent5"/>
              </a:buClr>
              <a:buSzPct val="100000"/>
              <a:buFont typeface="Wingdings" panose="05000000000000000000" pitchFamily="2" charset="2"/>
              <a:buChar char="§"/>
              <a:defRPr sz="2500" b="1"/>
            </a:lvl2pPr>
            <a:lvl3pPr marL="1143000" indent="-228600">
              <a:buClr>
                <a:schemeClr val="bg1">
                  <a:lumMod val="75000"/>
                </a:schemeClr>
              </a:buClr>
              <a:buSzPct val="75000"/>
              <a:buFont typeface="Wingdings" panose="05000000000000000000" pitchFamily="2" charset="2"/>
              <a:buChar char="§"/>
              <a:defRPr/>
            </a:lvl3pPr>
            <a:lvl4pPr>
              <a:buClr>
                <a:srgbClr val="E22E28"/>
              </a:buClr>
              <a:defRPr sz="15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dirty="0"/>
          </a:p>
        </p:txBody>
      </p:sp>
      <p:sp>
        <p:nvSpPr>
          <p:cNvPr id="9" name="Espace réservé du texte 8"/>
          <p:cNvSpPr>
            <a:spLocks noGrp="1"/>
          </p:cNvSpPr>
          <p:nvPr>
            <p:ph type="body" sz="quarter" idx="13" hasCustomPrompt="1"/>
          </p:nvPr>
        </p:nvSpPr>
        <p:spPr>
          <a:xfrm>
            <a:off x="838200" y="423863"/>
            <a:ext cx="10515600" cy="646654"/>
          </a:xfrm>
        </p:spPr>
        <p:txBody>
          <a:bodyPr>
            <a:normAutofit/>
          </a:bodyPr>
          <a:lstStyle>
            <a:lvl1pPr marL="0" indent="0">
              <a:buNone/>
              <a:defRPr sz="4000" b="1">
                <a:solidFill>
                  <a:schemeClr val="tx2"/>
                </a:solidFill>
              </a:defRPr>
            </a:lvl1pPr>
          </a:lstStyle>
          <a:p>
            <a:pPr lvl="0"/>
            <a:r>
              <a:rPr lang="fr-FR" dirty="0" smtClean="0"/>
              <a:t>Titre de la diapositive</a:t>
            </a:r>
            <a:endParaRPr lang="fr-CH" dirty="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36426"/>
            <a:ext cx="1386000" cy="504000"/>
          </a:xfrm>
          <a:prstGeom prst="rect">
            <a:avLst/>
          </a:prstGeom>
        </p:spPr>
      </p:pic>
      <p:sp>
        <p:nvSpPr>
          <p:cNvPr id="2" name="Espace réservé du pied de page 1"/>
          <p:cNvSpPr>
            <a:spLocks noGrp="1"/>
          </p:cNvSpPr>
          <p:nvPr>
            <p:ph type="ftr" sz="quarter" idx="14"/>
          </p:nvPr>
        </p:nvSpPr>
        <p:spPr/>
        <p:txBody>
          <a:bodyPr/>
          <a:lstStyle/>
          <a:p>
            <a:endParaRPr lang="fr-CH"/>
          </a:p>
        </p:txBody>
      </p:sp>
    </p:spTree>
    <p:extLst>
      <p:ext uri="{BB962C8B-B14F-4D97-AF65-F5344CB8AC3E}">
        <p14:creationId xmlns:p14="http://schemas.microsoft.com/office/powerpoint/2010/main" val="10067474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re + sous-titre + 2 colonnes">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118731"/>
            <a:ext cx="10515600" cy="3847171"/>
          </a:xfrm>
        </p:spPr>
        <p:txBody>
          <a:bodyPr/>
          <a:lstStyle>
            <a:lvl1pPr marL="228600" indent="-228600">
              <a:buClr>
                <a:schemeClr val="tx2"/>
              </a:buClr>
              <a:buFont typeface="Wingdings" panose="05000000000000000000" pitchFamily="2" charset="2"/>
              <a:buChar char="§"/>
              <a:defRPr sz="3000"/>
            </a:lvl1pPr>
            <a:lvl2pPr marL="685800" indent="-228600">
              <a:buClr>
                <a:schemeClr val="accent5"/>
              </a:buClr>
              <a:buSzPct val="100000"/>
              <a:buFont typeface="Wingdings" panose="05000000000000000000" pitchFamily="2" charset="2"/>
              <a:buChar char="§"/>
              <a:defRPr sz="2500" b="1"/>
            </a:lvl2pPr>
            <a:lvl3pPr marL="1143000" indent="-228600">
              <a:buClr>
                <a:schemeClr val="bg1">
                  <a:lumMod val="75000"/>
                </a:schemeClr>
              </a:buClr>
              <a:buSzPct val="75000"/>
              <a:buFont typeface="Wingdings" panose="05000000000000000000" pitchFamily="2" charset="2"/>
              <a:buChar char="§"/>
              <a:defRPr/>
            </a:lvl3pPr>
            <a:lvl4pPr>
              <a:buClr>
                <a:srgbClr val="E22E28"/>
              </a:buClr>
              <a:defRPr sz="1500"/>
            </a:lvl4pPr>
            <a:lvl5pPr>
              <a:defRPr sz="10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texte 8"/>
          <p:cNvSpPr>
            <a:spLocks noGrp="1"/>
          </p:cNvSpPr>
          <p:nvPr>
            <p:ph type="body" sz="quarter" idx="13" hasCustomPrompt="1"/>
          </p:nvPr>
        </p:nvSpPr>
        <p:spPr>
          <a:xfrm>
            <a:off x="838200" y="423863"/>
            <a:ext cx="10515600" cy="646654"/>
          </a:xfrm>
        </p:spPr>
        <p:txBody>
          <a:bodyPr>
            <a:normAutofit/>
          </a:bodyPr>
          <a:lstStyle>
            <a:lvl1pPr marL="0" indent="0">
              <a:buNone/>
              <a:defRPr sz="4000" b="1">
                <a:solidFill>
                  <a:schemeClr val="tx2"/>
                </a:solidFill>
              </a:defRPr>
            </a:lvl1pPr>
          </a:lstStyle>
          <a:p>
            <a:pPr lvl="0"/>
            <a:r>
              <a:rPr lang="fr-FR" dirty="0" smtClean="0"/>
              <a:t>Titre de la diapositive</a:t>
            </a:r>
            <a:endParaRPr lang="fr-CH" dirty="0"/>
          </a:p>
        </p:txBody>
      </p:sp>
      <p:sp>
        <p:nvSpPr>
          <p:cNvPr id="10" name="Espace réservé du texte 8"/>
          <p:cNvSpPr>
            <a:spLocks noGrp="1"/>
          </p:cNvSpPr>
          <p:nvPr>
            <p:ph type="body" sz="quarter" idx="14" hasCustomPrompt="1"/>
          </p:nvPr>
        </p:nvSpPr>
        <p:spPr>
          <a:xfrm>
            <a:off x="838200" y="1124744"/>
            <a:ext cx="10515600" cy="603695"/>
          </a:xfrm>
        </p:spPr>
        <p:txBody>
          <a:bodyPr>
            <a:normAutofit/>
          </a:bodyPr>
          <a:lstStyle>
            <a:lvl1pPr marL="0" indent="0">
              <a:buNone/>
              <a:defRPr sz="3500" b="0">
                <a:solidFill>
                  <a:schemeClr val="tx1"/>
                </a:solidFill>
              </a:defRPr>
            </a:lvl1pPr>
          </a:lstStyle>
          <a:p>
            <a:pPr lvl="0"/>
            <a:r>
              <a:rPr lang="fr-FR" dirty="0" smtClean="0"/>
              <a:t>Sous-titre de la diapositive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36426"/>
            <a:ext cx="1386000" cy="504000"/>
          </a:xfrm>
          <a:prstGeom prst="rect">
            <a:avLst/>
          </a:prstGeom>
        </p:spPr>
      </p:pic>
    </p:spTree>
    <p:extLst>
      <p:ext uri="{BB962C8B-B14F-4D97-AF65-F5344CB8AC3E}">
        <p14:creationId xmlns:p14="http://schemas.microsoft.com/office/powerpoint/2010/main" val="745162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smtClean="0"/>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165875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smtClean="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4753574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dirty="0" smtClean="0"/>
              <a:t>Modifiez le style du titre</a:t>
            </a:r>
            <a:endParaRPr lang="fr-CH" dirty="0"/>
          </a:p>
        </p:txBody>
      </p:sp>
      <p:sp>
        <p:nvSpPr>
          <p:cNvPr id="3" name="Espace réservé du contenu 2"/>
          <p:cNvSpPr>
            <a:spLocks noGrp="1"/>
          </p:cNvSpPr>
          <p:nvPr>
            <p:ph sz="half" idx="1"/>
          </p:nvPr>
        </p:nvSpPr>
        <p:spPr>
          <a:xfrm>
            <a:off x="838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contenu 3"/>
          <p:cNvSpPr>
            <a:spLocks noGrp="1"/>
          </p:cNvSpPr>
          <p:nvPr>
            <p:ph sz="half" idx="2"/>
          </p:nvPr>
        </p:nvSpPr>
        <p:spPr>
          <a:xfrm>
            <a:off x="6172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3569879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429228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dirty="0" smtClean="0"/>
              <a:t>Modifiez le style du titre</a:t>
            </a:r>
            <a:endParaRPr lang="fr-CH" dirty="0"/>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24.02.2022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a:t>
            </a:r>
            <a:r>
              <a:rPr lang="fr-FR" dirty="0" err="1" smtClean="0"/>
              <a:t>nive</a:t>
            </a:r>
            <a:endParaRPr lang="fr-FR" dirty="0" smtClean="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3539844-2B33-47C0-9B4F-04C2B97F17B7}" type="datetime1">
              <a:rPr lang="fr-CH" smtClean="0"/>
              <a:pPr/>
              <a:t>24.02.2022</a:t>
            </a:fld>
            <a:endParaRPr lang="fr-CH" dirty="0"/>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dirty="0"/>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717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7pPr>
      <a:lvl8pPr marL="3486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8pPr>
      <a:lvl9pPr marL="3943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dsen-consulting.com/fr/inspired/data-analyse/donnees-informations-connaissances-competenc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christine.aidonidis@gmail.com"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jpeg"/><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urba-ea.org/" TargetMode="External"/><Relationship Id="rId3" Type="http://schemas.openxmlformats.org/officeDocument/2006/relationships/hyperlink" Target="http://www.bpms.info/bpmn-la-norme-du-bpm/" TargetMode="External"/><Relationship Id="rId7" Type="http://schemas.openxmlformats.org/officeDocument/2006/relationships/hyperlink" Target="https://www.opengroup.org/togaf/" TargetMode="External"/><Relationship Id="rId2" Type="http://schemas.openxmlformats.org/officeDocument/2006/relationships/hyperlink" Target="http://www3.opengroup.org/" TargetMode="External"/><Relationship Id="rId1" Type="http://schemas.openxmlformats.org/officeDocument/2006/relationships/slideLayout" Target="../slideLayouts/slideLayout2.xml"/><Relationship Id="rId6" Type="http://schemas.openxmlformats.org/officeDocument/2006/relationships/hyperlink" Target="http://mega.com/fr" TargetMode="External"/><Relationship Id="rId5" Type="http://schemas.openxmlformats.org/officeDocument/2006/relationships/hyperlink" Target="https://www.youtube.com/channel/UC-lPQguYcwAohN_4hAP5H_w" TargetMode="External"/><Relationship Id="rId4" Type="http://schemas.openxmlformats.org/officeDocument/2006/relationships/hyperlink" Target="http://www.bpmn.org/" TargetMode="External"/><Relationship Id="rId9" Type="http://schemas.openxmlformats.org/officeDocument/2006/relationships/hyperlink" Target="http://www.ciggref.fr/"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CH" dirty="0"/>
              <a:t>626-1 Urbanisation des systèmes </a:t>
            </a:r>
            <a:r>
              <a:rPr lang="fr-CH" dirty="0" smtClean="0"/>
              <a:t>d'information</a:t>
            </a:r>
            <a:endParaRPr lang="fr-CH" dirty="0"/>
          </a:p>
        </p:txBody>
      </p:sp>
      <p:sp>
        <p:nvSpPr>
          <p:cNvPr id="3" name="Sous-titre 2"/>
          <p:cNvSpPr>
            <a:spLocks noGrp="1"/>
          </p:cNvSpPr>
          <p:nvPr>
            <p:ph type="subTitle" idx="1"/>
          </p:nvPr>
        </p:nvSpPr>
        <p:spPr/>
        <p:txBody>
          <a:bodyPr/>
          <a:lstStyle/>
          <a:p>
            <a:r>
              <a:rPr lang="fr-CH" dirty="0"/>
              <a:t>Christine Aidonidis-Flückiger </a:t>
            </a:r>
          </a:p>
        </p:txBody>
      </p:sp>
      <p:sp>
        <p:nvSpPr>
          <p:cNvPr id="4" name="Espace réservé de la date 3"/>
          <p:cNvSpPr>
            <a:spLocks noGrp="1"/>
          </p:cNvSpPr>
          <p:nvPr>
            <p:ph type="dt" sz="half" idx="4294967295"/>
          </p:nvPr>
        </p:nvSpPr>
        <p:spPr>
          <a:xfrm>
            <a:off x="838200" y="6273970"/>
            <a:ext cx="2743200" cy="365125"/>
          </a:xfrm>
        </p:spPr>
        <p:txBody>
          <a:bodyPr/>
          <a:lstStyle/>
          <a:p>
            <a:endParaRPr lang="fr-CH" dirty="0"/>
          </a:p>
        </p:txBody>
      </p:sp>
      <p:sp>
        <p:nvSpPr>
          <p:cNvPr id="5" name="Espace réservé du pied de page 4"/>
          <p:cNvSpPr>
            <a:spLocks noGrp="1"/>
          </p:cNvSpPr>
          <p:nvPr>
            <p:ph type="ftr" sz="quarter" idx="4294967295"/>
          </p:nvPr>
        </p:nvSpPr>
        <p:spPr>
          <a:xfrm>
            <a:off x="4038600" y="6273970"/>
            <a:ext cx="4114800" cy="365125"/>
          </a:xfrm>
        </p:spPr>
        <p:txBody>
          <a:bodyPr/>
          <a:lstStyle/>
          <a:p>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dirty="0"/>
          </a:p>
        </p:txBody>
      </p:sp>
    </p:spTree>
    <p:extLst>
      <p:ext uri="{BB962C8B-B14F-4D97-AF65-F5344CB8AC3E}">
        <p14:creationId xmlns:p14="http://schemas.microsoft.com/office/powerpoint/2010/main" val="180695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pPr marL="0" indent="0">
              <a:lnSpc>
                <a:spcPct val="120000"/>
              </a:lnSpc>
              <a:buNone/>
            </a:pPr>
            <a:r>
              <a:rPr lang="fr-CH" altLang="fr-FR" sz="2800" dirty="0"/>
              <a:t>On appelle système d'information l'ensemble des </a:t>
            </a:r>
            <a:r>
              <a:rPr lang="fr-CH" altLang="fr-FR" sz="2800" b="1" dirty="0" smtClean="0"/>
              <a:t>moyens </a:t>
            </a:r>
          </a:p>
          <a:p>
            <a:pPr marL="0" indent="0">
              <a:lnSpc>
                <a:spcPct val="120000"/>
              </a:lnSpc>
              <a:buNone/>
            </a:pPr>
            <a:r>
              <a:rPr lang="fr-CH" sz="2800" dirty="0" smtClean="0"/>
              <a:t>qui permettent de </a:t>
            </a:r>
            <a:r>
              <a:rPr lang="fr-CH" sz="2800" b="1" dirty="0" smtClean="0"/>
              <a:t>gérer l'information</a:t>
            </a:r>
          </a:p>
          <a:p>
            <a:pPr marL="3048000">
              <a:buFont typeface="Wingdings" panose="05000000000000000000" pitchFamily="2" charset="2"/>
              <a:buChar char="Ø"/>
              <a:tabLst>
                <a:tab pos="3048000" algn="l"/>
              </a:tabLst>
            </a:pPr>
            <a:r>
              <a:rPr lang="fr-CH" sz="2400" dirty="0" smtClean="0"/>
              <a:t>Acquérir, collecter</a:t>
            </a:r>
          </a:p>
          <a:p>
            <a:pPr marL="3048000">
              <a:buFont typeface="Wingdings" panose="05000000000000000000" pitchFamily="2" charset="2"/>
              <a:buChar char="Ø"/>
              <a:tabLst>
                <a:tab pos="3048000" algn="l"/>
              </a:tabLst>
            </a:pPr>
            <a:r>
              <a:rPr lang="fr-CH" sz="2400" dirty="0" smtClean="0"/>
              <a:t>Stocker, conserver </a:t>
            </a:r>
          </a:p>
          <a:p>
            <a:pPr marL="3048000">
              <a:buFont typeface="Wingdings" panose="05000000000000000000" pitchFamily="2" charset="2"/>
              <a:buChar char="Ø"/>
              <a:tabLst>
                <a:tab pos="3048000" algn="l"/>
              </a:tabLst>
            </a:pPr>
            <a:r>
              <a:rPr lang="fr-CH" sz="2400" dirty="0" smtClean="0"/>
              <a:t>Traiter : exploiter, transformer, modifier, supprimer</a:t>
            </a:r>
          </a:p>
          <a:p>
            <a:pPr marL="3048000">
              <a:buFont typeface="Wingdings" panose="05000000000000000000" pitchFamily="2" charset="2"/>
              <a:buChar char="Ø"/>
              <a:tabLst>
                <a:tab pos="3048000" algn="l"/>
              </a:tabLst>
            </a:pPr>
            <a:r>
              <a:rPr lang="fr-CH" sz="2400" dirty="0" smtClean="0"/>
              <a:t>Communiquer</a:t>
            </a:r>
          </a:p>
          <a:p>
            <a:pPr marL="3048000">
              <a:buFont typeface="Wingdings" panose="05000000000000000000" pitchFamily="2" charset="2"/>
              <a:buChar char="Ø"/>
              <a:tabLst>
                <a:tab pos="3048000" algn="l"/>
              </a:tabLst>
            </a:pPr>
            <a:r>
              <a:rPr lang="fr-CH" sz="2400" dirty="0" smtClean="0"/>
              <a:t>Archiver</a:t>
            </a:r>
          </a:p>
          <a:p>
            <a:pPr marL="3048000">
              <a:buFont typeface="Wingdings" panose="05000000000000000000" pitchFamily="2" charset="2"/>
              <a:buChar char="Ø"/>
              <a:tabLst>
                <a:tab pos="3048000" algn="l"/>
              </a:tabLst>
            </a:pPr>
            <a:r>
              <a:rPr lang="fr-CH" sz="2400" dirty="0" smtClean="0"/>
              <a:t>Détruire</a:t>
            </a:r>
          </a:p>
          <a:p>
            <a:pPr marL="3048000">
              <a:buFont typeface="Wingdings" panose="05000000000000000000" pitchFamily="2" charset="2"/>
              <a:buChar char="Ø"/>
              <a:tabLst>
                <a:tab pos="3048000" algn="l"/>
              </a:tabLst>
            </a:pPr>
            <a:r>
              <a:rPr lang="fr-CH" sz="2400" dirty="0" smtClean="0"/>
              <a:t>Sécuriser </a:t>
            </a:r>
          </a:p>
          <a:p>
            <a:pPr marL="3048000">
              <a:buFont typeface="Wingdings" panose="05000000000000000000" pitchFamily="2" charset="2"/>
              <a:buChar char="Ø"/>
              <a:tabLst>
                <a:tab pos="3048000" algn="l"/>
              </a:tabLst>
            </a:pPr>
            <a:endParaRPr lang="fr-CH" sz="2000" dirty="0" smtClean="0"/>
          </a:p>
          <a:p>
            <a:pPr marL="0" indent="0">
              <a:buNone/>
            </a:pPr>
            <a:endParaRPr lang="fr-CH" sz="2800" b="1" dirty="0"/>
          </a:p>
          <a:p>
            <a:pPr marL="0" indent="0">
              <a:buNone/>
            </a:pPr>
            <a:r>
              <a:rPr lang="fr-CH" sz="2800" b="1" dirty="0" smtClean="0"/>
              <a:t> </a:t>
            </a:r>
            <a:endParaRPr lang="fr-CH" sz="2800" b="1" dirty="0"/>
          </a:p>
        </p:txBody>
      </p:sp>
      <p:sp>
        <p:nvSpPr>
          <p:cNvPr id="3" name="Espace réservé du texte 2"/>
          <p:cNvSpPr>
            <a:spLocks noGrp="1"/>
          </p:cNvSpPr>
          <p:nvPr>
            <p:ph type="body" sz="quarter" idx="13"/>
          </p:nvPr>
        </p:nvSpPr>
        <p:spPr/>
        <p:txBody>
          <a:bodyPr/>
          <a:lstStyle/>
          <a:p>
            <a:r>
              <a:rPr lang="fr-CH" dirty="0" smtClean="0"/>
              <a:t>Système d'information (SI)</a:t>
            </a:r>
            <a:endParaRPr lang="fr-CH" dirty="0"/>
          </a:p>
        </p:txBody>
      </p:sp>
      <p:grpSp>
        <p:nvGrpSpPr>
          <p:cNvPr id="47" name="Groupe 46"/>
          <p:cNvGrpSpPr/>
          <p:nvPr/>
        </p:nvGrpSpPr>
        <p:grpSpPr>
          <a:xfrm>
            <a:off x="8991621" y="1171571"/>
            <a:ext cx="1865315" cy="1069975"/>
            <a:chOff x="10229849" y="1190625"/>
            <a:chExt cx="1865315" cy="1069975"/>
          </a:xfrm>
        </p:grpSpPr>
        <p:sp>
          <p:nvSpPr>
            <p:cNvPr id="30" name="Text Box 36"/>
            <p:cNvSpPr txBox="1">
              <a:spLocks noChangeArrowheads="1"/>
            </p:cNvSpPr>
            <p:nvPr/>
          </p:nvSpPr>
          <p:spPr bwMode="auto">
            <a:xfrm>
              <a:off x="10388601" y="1190625"/>
              <a:ext cx="17065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600" dirty="0"/>
                <a:t>Humains</a:t>
              </a:r>
            </a:p>
            <a:p>
              <a:pPr eaLnBrk="1" hangingPunct="1"/>
              <a:r>
                <a:rPr lang="fr-CH" altLang="fr-FR" sz="1600" dirty="0"/>
                <a:t>Organisationnels</a:t>
              </a:r>
            </a:p>
            <a:p>
              <a:pPr eaLnBrk="1" hangingPunct="1"/>
              <a:r>
                <a:rPr lang="fr-CH" altLang="fr-FR" sz="1600" dirty="0"/>
                <a:t>Logiciels</a:t>
              </a:r>
            </a:p>
            <a:p>
              <a:pPr eaLnBrk="1" hangingPunct="1"/>
              <a:r>
                <a:rPr lang="fr-CH" altLang="fr-FR" sz="1600" dirty="0"/>
                <a:t>Matériels</a:t>
              </a:r>
              <a:endParaRPr lang="fr-FR" altLang="fr-FR" sz="1600" dirty="0"/>
            </a:p>
          </p:txBody>
        </p:sp>
        <p:sp>
          <p:nvSpPr>
            <p:cNvPr id="46" name="Accolade ouvrante 45"/>
            <p:cNvSpPr/>
            <p:nvPr/>
          </p:nvSpPr>
          <p:spPr>
            <a:xfrm>
              <a:off x="10229849" y="1190625"/>
              <a:ext cx="158751" cy="1069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spTree>
    <p:extLst>
      <p:ext uri="{BB962C8B-B14F-4D97-AF65-F5344CB8AC3E}">
        <p14:creationId xmlns:p14="http://schemas.microsoft.com/office/powerpoint/2010/main" val="127513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33400" y="1455577"/>
            <a:ext cx="10515600" cy="4510326"/>
          </a:xfrm>
        </p:spPr>
        <p:txBody>
          <a:bodyPr>
            <a:normAutofit fontScale="85000" lnSpcReduction="20000"/>
          </a:bodyPr>
          <a:lstStyle/>
          <a:p>
            <a:pPr marL="0" indent="0">
              <a:lnSpc>
                <a:spcPct val="120000"/>
              </a:lnSpc>
              <a:buNone/>
            </a:pPr>
            <a:r>
              <a:rPr lang="fr-CH" altLang="fr-FR" sz="2800" dirty="0" smtClean="0"/>
              <a:t>C'est l'ensemble </a:t>
            </a:r>
            <a:r>
              <a:rPr lang="fr-CH" altLang="fr-FR" sz="2800" dirty="0"/>
              <a:t>des </a:t>
            </a:r>
            <a:r>
              <a:rPr lang="fr-CH" altLang="fr-FR" sz="2800" b="1" dirty="0" smtClean="0"/>
              <a:t>moyens informatiques et de télécommunication  </a:t>
            </a:r>
          </a:p>
          <a:p>
            <a:pPr marL="0" indent="0">
              <a:lnSpc>
                <a:spcPct val="120000"/>
              </a:lnSpc>
              <a:buNone/>
            </a:pPr>
            <a:r>
              <a:rPr lang="fr-CH" sz="2800" dirty="0" smtClean="0"/>
              <a:t>qui permettent de </a:t>
            </a:r>
            <a:r>
              <a:rPr lang="fr-CH" sz="2800" b="1" dirty="0" smtClean="0"/>
              <a:t>gérer des données </a:t>
            </a:r>
            <a:r>
              <a:rPr lang="fr-CH" sz="2800" dirty="0" smtClean="0"/>
              <a:t>de manière électronique</a:t>
            </a:r>
            <a:endParaRPr lang="fr-CH" sz="2800" b="1" dirty="0" smtClean="0"/>
          </a:p>
          <a:p>
            <a:pPr marL="3048000">
              <a:buFont typeface="Wingdings" panose="05000000000000000000" pitchFamily="2" charset="2"/>
              <a:buChar char="Ø"/>
              <a:tabLst>
                <a:tab pos="3048000" algn="l"/>
              </a:tabLst>
            </a:pPr>
            <a:r>
              <a:rPr lang="fr-CH" sz="2400" dirty="0" smtClean="0"/>
              <a:t>Acquérir, collecter</a:t>
            </a:r>
          </a:p>
          <a:p>
            <a:pPr marL="3048000">
              <a:buFont typeface="Wingdings" panose="05000000000000000000" pitchFamily="2" charset="2"/>
              <a:buChar char="Ø"/>
              <a:tabLst>
                <a:tab pos="3048000" algn="l"/>
              </a:tabLst>
            </a:pPr>
            <a:r>
              <a:rPr lang="fr-CH" sz="2400" dirty="0" smtClean="0"/>
              <a:t>Stocker, conserver </a:t>
            </a:r>
          </a:p>
          <a:p>
            <a:pPr marL="3048000">
              <a:buFont typeface="Wingdings" panose="05000000000000000000" pitchFamily="2" charset="2"/>
              <a:buChar char="Ø"/>
              <a:tabLst>
                <a:tab pos="3048000" algn="l"/>
              </a:tabLst>
            </a:pPr>
            <a:r>
              <a:rPr lang="fr-CH" sz="2400" dirty="0" smtClean="0"/>
              <a:t>Traiter : exploiter, transformer, modifier, supprimer</a:t>
            </a:r>
          </a:p>
          <a:p>
            <a:pPr marL="3048000">
              <a:buFont typeface="Wingdings" panose="05000000000000000000" pitchFamily="2" charset="2"/>
              <a:buChar char="Ø"/>
              <a:tabLst>
                <a:tab pos="3048000" algn="l"/>
              </a:tabLst>
            </a:pPr>
            <a:r>
              <a:rPr lang="fr-CH" sz="2400" dirty="0" smtClean="0"/>
              <a:t>Communiquer</a:t>
            </a:r>
          </a:p>
          <a:p>
            <a:pPr marL="3048000">
              <a:buFont typeface="Wingdings" panose="05000000000000000000" pitchFamily="2" charset="2"/>
              <a:buChar char="Ø"/>
              <a:tabLst>
                <a:tab pos="3048000" algn="l"/>
              </a:tabLst>
            </a:pPr>
            <a:r>
              <a:rPr lang="fr-CH" sz="2400" dirty="0" smtClean="0"/>
              <a:t>Archiver</a:t>
            </a:r>
          </a:p>
          <a:p>
            <a:pPr marL="3048000">
              <a:buFont typeface="Wingdings" panose="05000000000000000000" pitchFamily="2" charset="2"/>
              <a:buChar char="Ø"/>
              <a:tabLst>
                <a:tab pos="3048000" algn="l"/>
              </a:tabLst>
            </a:pPr>
            <a:r>
              <a:rPr lang="fr-CH" sz="2400" dirty="0" smtClean="0"/>
              <a:t>Détruire</a:t>
            </a:r>
          </a:p>
          <a:p>
            <a:pPr marL="3048000">
              <a:buFont typeface="Wingdings" panose="05000000000000000000" pitchFamily="2" charset="2"/>
              <a:buChar char="Ø"/>
              <a:tabLst>
                <a:tab pos="3048000" algn="l"/>
              </a:tabLst>
            </a:pPr>
            <a:r>
              <a:rPr lang="fr-CH" sz="2400" dirty="0" smtClean="0"/>
              <a:t>Sécu</a:t>
            </a:r>
            <a:r>
              <a:rPr lang="fr-CH" sz="2100" dirty="0" smtClean="0"/>
              <a:t>rise</a:t>
            </a:r>
            <a:r>
              <a:rPr lang="fr-CH" sz="2000" dirty="0" smtClean="0"/>
              <a:t>r </a:t>
            </a:r>
          </a:p>
          <a:p>
            <a:pPr marL="3048000">
              <a:buFont typeface="Wingdings" panose="05000000000000000000" pitchFamily="2" charset="2"/>
              <a:buChar char="Ø"/>
              <a:tabLst>
                <a:tab pos="3048000" algn="l"/>
              </a:tabLst>
            </a:pPr>
            <a:endParaRPr lang="fr-CH" sz="2000" dirty="0" smtClean="0"/>
          </a:p>
          <a:p>
            <a:pPr marL="0" indent="0">
              <a:buNone/>
            </a:pPr>
            <a:endParaRPr lang="fr-CH" sz="2800" b="1" dirty="0"/>
          </a:p>
          <a:p>
            <a:pPr marL="0" indent="0">
              <a:buNone/>
            </a:pPr>
            <a:r>
              <a:rPr lang="fr-CH" sz="2800" b="1" dirty="0" smtClean="0"/>
              <a:t> </a:t>
            </a:r>
            <a:endParaRPr lang="fr-CH" sz="2800" b="1" dirty="0"/>
          </a:p>
        </p:txBody>
      </p:sp>
      <p:sp>
        <p:nvSpPr>
          <p:cNvPr id="3" name="Espace réservé du texte 2"/>
          <p:cNvSpPr>
            <a:spLocks noGrp="1"/>
          </p:cNvSpPr>
          <p:nvPr>
            <p:ph type="body" sz="quarter" idx="13"/>
          </p:nvPr>
        </p:nvSpPr>
        <p:spPr/>
        <p:txBody>
          <a:bodyPr/>
          <a:lstStyle/>
          <a:p>
            <a:r>
              <a:rPr lang="fr-CH" dirty="0" smtClean="0"/>
              <a:t>Système informatique</a:t>
            </a:r>
            <a:endParaRPr lang="fr-CH" dirty="0"/>
          </a:p>
        </p:txBody>
      </p:sp>
      <p:grpSp>
        <p:nvGrpSpPr>
          <p:cNvPr id="47" name="Groupe 46"/>
          <p:cNvGrpSpPr/>
          <p:nvPr/>
        </p:nvGrpSpPr>
        <p:grpSpPr>
          <a:xfrm>
            <a:off x="10462948" y="1057275"/>
            <a:ext cx="2040998" cy="1323439"/>
            <a:chOff x="10229849" y="1190625"/>
            <a:chExt cx="2040998" cy="1323439"/>
          </a:xfrm>
        </p:grpSpPr>
        <p:sp>
          <p:nvSpPr>
            <p:cNvPr id="30" name="Text Box 36"/>
            <p:cNvSpPr txBox="1">
              <a:spLocks noChangeArrowheads="1"/>
            </p:cNvSpPr>
            <p:nvPr/>
          </p:nvSpPr>
          <p:spPr bwMode="auto">
            <a:xfrm>
              <a:off x="10388600" y="1190625"/>
              <a:ext cx="188224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600" dirty="0" smtClean="0"/>
                <a:t>Matériels</a:t>
              </a:r>
              <a:endParaRPr lang="fr-CH" altLang="fr-FR" sz="1600" dirty="0"/>
            </a:p>
            <a:p>
              <a:pPr eaLnBrk="1" hangingPunct="1"/>
              <a:r>
                <a:rPr lang="fr-CH" altLang="fr-FR" sz="1600" dirty="0" smtClean="0"/>
                <a:t>Logiciels</a:t>
              </a:r>
              <a:endParaRPr lang="fr-CH" altLang="fr-FR" sz="1600" dirty="0"/>
            </a:p>
            <a:p>
              <a:pPr eaLnBrk="1" hangingPunct="1"/>
              <a:r>
                <a:rPr lang="fr-CH" altLang="fr-FR" sz="1600" dirty="0" smtClean="0"/>
                <a:t>Réseaux</a:t>
              </a:r>
            </a:p>
            <a:p>
              <a:pPr eaLnBrk="1" hangingPunct="1"/>
              <a:r>
                <a:rPr lang="fr-CH" altLang="fr-FR" sz="1600" dirty="0" smtClean="0"/>
                <a:t>Bases de données</a:t>
              </a:r>
            </a:p>
            <a:p>
              <a:pPr eaLnBrk="1" hangingPunct="1"/>
              <a:r>
                <a:rPr lang="fr-CH" altLang="fr-FR" sz="1600" dirty="0" smtClean="0"/>
                <a:t>Téléphonie </a:t>
              </a:r>
              <a:endParaRPr lang="fr-FR" altLang="fr-FR" sz="1600" dirty="0"/>
            </a:p>
          </p:txBody>
        </p:sp>
        <p:sp>
          <p:nvSpPr>
            <p:cNvPr id="46" name="Accolade ouvrante 45"/>
            <p:cNvSpPr/>
            <p:nvPr/>
          </p:nvSpPr>
          <p:spPr>
            <a:xfrm>
              <a:off x="10229849" y="1190625"/>
              <a:ext cx="158751" cy="13234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grpSp>
    </p:spTree>
    <p:extLst>
      <p:ext uri="{BB962C8B-B14F-4D97-AF65-F5344CB8AC3E}">
        <p14:creationId xmlns:p14="http://schemas.microsoft.com/office/powerpoint/2010/main" val="3082267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38200" y="1179352"/>
            <a:ext cx="10515600" cy="1135223"/>
          </a:xfrm>
        </p:spPr>
        <p:txBody>
          <a:bodyPr/>
          <a:lstStyle/>
          <a:p>
            <a:pPr marL="0" indent="0">
              <a:buNone/>
            </a:pPr>
            <a:r>
              <a:rPr lang="fr-CH" dirty="0" smtClean="0"/>
              <a:t>Le système informatique est la </a:t>
            </a:r>
            <a:r>
              <a:rPr lang="fr-CH" b="1" dirty="0" smtClean="0"/>
              <a:t>composante informatisée</a:t>
            </a:r>
            <a:r>
              <a:rPr lang="fr-CH" dirty="0" smtClean="0"/>
              <a:t> du système d'information </a:t>
            </a:r>
          </a:p>
          <a:p>
            <a:pPr marL="0" indent="0">
              <a:buNone/>
            </a:pPr>
            <a:endParaRPr lang="fr-CH" dirty="0"/>
          </a:p>
        </p:txBody>
      </p:sp>
      <p:sp>
        <p:nvSpPr>
          <p:cNvPr id="3" name="Espace réservé du texte 2"/>
          <p:cNvSpPr>
            <a:spLocks noGrp="1"/>
          </p:cNvSpPr>
          <p:nvPr>
            <p:ph type="body" sz="quarter" idx="13"/>
          </p:nvPr>
        </p:nvSpPr>
        <p:spPr/>
        <p:txBody>
          <a:bodyPr/>
          <a:lstStyle/>
          <a:p>
            <a:r>
              <a:rPr lang="fr-CH" dirty="0" smtClean="0"/>
              <a:t>Système informatique </a:t>
            </a:r>
            <a:endParaRPr lang="fr-CH" dirty="0"/>
          </a:p>
        </p:txBody>
      </p:sp>
      <p:grpSp>
        <p:nvGrpSpPr>
          <p:cNvPr id="7" name="Groupe 6"/>
          <p:cNvGrpSpPr/>
          <p:nvPr/>
        </p:nvGrpSpPr>
        <p:grpSpPr>
          <a:xfrm>
            <a:off x="1562100" y="2089150"/>
            <a:ext cx="8286750" cy="4064000"/>
            <a:chOff x="1562100" y="2089150"/>
            <a:chExt cx="8286750" cy="4064000"/>
          </a:xfrm>
        </p:grpSpPr>
        <p:grpSp>
          <p:nvGrpSpPr>
            <p:cNvPr id="5" name="Groupe 4"/>
            <p:cNvGrpSpPr/>
            <p:nvPr/>
          </p:nvGrpSpPr>
          <p:grpSpPr>
            <a:xfrm>
              <a:off x="1562100" y="2089150"/>
              <a:ext cx="8286750" cy="4064000"/>
              <a:chOff x="1562100" y="2089150"/>
              <a:chExt cx="8286750" cy="4064000"/>
            </a:xfrm>
          </p:grpSpPr>
          <p:sp>
            <p:nvSpPr>
              <p:cNvPr id="76" name="Rectangle 3"/>
              <p:cNvSpPr>
                <a:spLocks noChangeArrowheads="1"/>
              </p:cNvSpPr>
              <p:nvPr/>
            </p:nvSpPr>
            <p:spPr bwMode="auto">
              <a:xfrm>
                <a:off x="1562100" y="2089150"/>
                <a:ext cx="8286750" cy="4064000"/>
              </a:xfrm>
              <a:prstGeom prst="rect">
                <a:avLst/>
              </a:prstGeom>
              <a:solidFill>
                <a:srgbClr val="FFCC6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FR" altLang="fr-FR"/>
              </a:p>
            </p:txBody>
          </p:sp>
          <p:sp>
            <p:nvSpPr>
              <p:cNvPr id="77" name="Text Box 4"/>
              <p:cNvSpPr txBox="1">
                <a:spLocks noChangeArrowheads="1"/>
              </p:cNvSpPr>
              <p:nvPr/>
            </p:nvSpPr>
            <p:spPr bwMode="auto">
              <a:xfrm>
                <a:off x="4371975" y="2197100"/>
                <a:ext cx="2638425" cy="366713"/>
              </a:xfrm>
              <a:prstGeom prst="rect">
                <a:avLst/>
              </a:prstGeom>
              <a:solidFill>
                <a:srgbClr val="FFCC66"/>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b="1" i="1" dirty="0">
                    <a:solidFill>
                      <a:schemeClr val="tx1">
                        <a:lumMod val="75000"/>
                        <a:lumOff val="25000"/>
                      </a:schemeClr>
                    </a:solidFill>
                  </a:rPr>
                  <a:t>Système d'Information</a:t>
                </a:r>
                <a:endParaRPr lang="fr-FR" altLang="fr-FR" b="1" i="1" dirty="0">
                  <a:solidFill>
                    <a:schemeClr val="tx1">
                      <a:lumMod val="75000"/>
                      <a:lumOff val="25000"/>
                    </a:schemeClr>
                  </a:solidFill>
                </a:endParaRPr>
              </a:p>
            </p:txBody>
          </p:sp>
        </p:grpSp>
        <p:grpSp>
          <p:nvGrpSpPr>
            <p:cNvPr id="4" name="Groupe 3"/>
            <p:cNvGrpSpPr/>
            <p:nvPr/>
          </p:nvGrpSpPr>
          <p:grpSpPr>
            <a:xfrm>
              <a:off x="4943475" y="3816350"/>
              <a:ext cx="4645025" cy="2119313"/>
              <a:chOff x="4943475" y="3816350"/>
              <a:chExt cx="4645025" cy="2119313"/>
            </a:xfrm>
          </p:grpSpPr>
          <p:sp>
            <p:nvSpPr>
              <p:cNvPr id="74" name="Rectangle 7"/>
              <p:cNvSpPr>
                <a:spLocks noChangeArrowheads="1"/>
              </p:cNvSpPr>
              <p:nvPr/>
            </p:nvSpPr>
            <p:spPr bwMode="auto">
              <a:xfrm>
                <a:off x="4943475" y="3816350"/>
                <a:ext cx="4645025" cy="2119313"/>
              </a:xfrm>
              <a:prstGeom prst="rect">
                <a:avLst/>
              </a:prstGeom>
              <a:solidFill>
                <a:srgbClr val="FF990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sp>
            <p:nvSpPr>
              <p:cNvPr id="75" name="Text Box 8"/>
              <p:cNvSpPr txBox="1">
                <a:spLocks noChangeArrowheads="1"/>
              </p:cNvSpPr>
              <p:nvPr/>
            </p:nvSpPr>
            <p:spPr bwMode="auto">
              <a:xfrm>
                <a:off x="5903913" y="3908425"/>
                <a:ext cx="2571750" cy="3667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b="1" i="1"/>
                  <a:t>Système Informatique</a:t>
                </a:r>
                <a:endParaRPr lang="fr-FR" altLang="fr-FR" b="1" i="1"/>
              </a:p>
            </p:txBody>
          </p:sp>
        </p:grpSp>
        <p:grpSp>
          <p:nvGrpSpPr>
            <p:cNvPr id="6" name="Groupe 5"/>
            <p:cNvGrpSpPr/>
            <p:nvPr/>
          </p:nvGrpSpPr>
          <p:grpSpPr>
            <a:xfrm>
              <a:off x="1654175" y="2566988"/>
              <a:ext cx="6954838" cy="3308350"/>
              <a:chOff x="1654175" y="2566988"/>
              <a:chExt cx="6954838" cy="3308350"/>
            </a:xfrm>
          </p:grpSpPr>
          <p:grpSp>
            <p:nvGrpSpPr>
              <p:cNvPr id="46" name="Group 9"/>
              <p:cNvGrpSpPr>
                <a:grpSpLocks/>
              </p:cNvGrpSpPr>
              <p:nvPr/>
            </p:nvGrpSpPr>
            <p:grpSpPr bwMode="auto">
              <a:xfrm>
                <a:off x="5146675" y="4308475"/>
                <a:ext cx="3462338" cy="1566863"/>
                <a:chOff x="2496" y="2367"/>
                <a:chExt cx="2181" cy="987"/>
              </a:xfrm>
            </p:grpSpPr>
            <p:grpSp>
              <p:nvGrpSpPr>
                <p:cNvPr id="61" name="Group 10"/>
                <p:cNvGrpSpPr>
                  <a:grpSpLocks/>
                </p:cNvGrpSpPr>
                <p:nvPr/>
              </p:nvGrpSpPr>
              <p:grpSpPr bwMode="auto">
                <a:xfrm>
                  <a:off x="2496" y="2642"/>
                  <a:ext cx="878" cy="338"/>
                  <a:chOff x="2496" y="2642"/>
                  <a:chExt cx="878" cy="338"/>
                </a:xfrm>
              </p:grpSpPr>
              <p:sp>
                <p:nvSpPr>
                  <p:cNvPr id="72" name="Text Box 11"/>
                  <p:cNvSpPr txBox="1">
                    <a:spLocks noChangeArrowheads="1"/>
                  </p:cNvSpPr>
                  <p:nvPr/>
                </p:nvSpPr>
                <p:spPr bwMode="auto">
                  <a:xfrm>
                    <a:off x="2569" y="2696"/>
                    <a:ext cx="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a:t>Données </a:t>
                    </a:r>
                    <a:endParaRPr lang="fr-FR" altLang="fr-FR"/>
                  </a:p>
                </p:txBody>
              </p:sp>
              <p:sp>
                <p:nvSpPr>
                  <p:cNvPr id="73" name="Oval 12"/>
                  <p:cNvSpPr>
                    <a:spLocks noChangeArrowheads="1"/>
                  </p:cNvSpPr>
                  <p:nvPr/>
                </p:nvSpPr>
                <p:spPr bwMode="auto">
                  <a:xfrm>
                    <a:off x="2496" y="2642"/>
                    <a:ext cx="878" cy="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grpSp>
            <p:grpSp>
              <p:nvGrpSpPr>
                <p:cNvPr id="62" name="Group 13"/>
                <p:cNvGrpSpPr>
                  <a:grpSpLocks/>
                </p:cNvGrpSpPr>
                <p:nvPr/>
              </p:nvGrpSpPr>
              <p:grpSpPr bwMode="auto">
                <a:xfrm>
                  <a:off x="3698" y="2367"/>
                  <a:ext cx="932" cy="338"/>
                  <a:chOff x="3704" y="2367"/>
                  <a:chExt cx="932" cy="338"/>
                </a:xfrm>
              </p:grpSpPr>
              <p:sp>
                <p:nvSpPr>
                  <p:cNvPr id="70" name="Text Box 14"/>
                  <p:cNvSpPr txBox="1">
                    <a:spLocks noChangeArrowheads="1"/>
                  </p:cNvSpPr>
                  <p:nvPr/>
                </p:nvSpPr>
                <p:spPr bwMode="auto">
                  <a:xfrm>
                    <a:off x="3704" y="2420"/>
                    <a:ext cx="9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dirty="0"/>
                      <a:t>Applications </a:t>
                    </a:r>
                    <a:endParaRPr lang="fr-FR" altLang="fr-FR" dirty="0"/>
                  </a:p>
                </p:txBody>
              </p:sp>
              <p:sp>
                <p:nvSpPr>
                  <p:cNvPr id="71" name="Oval 15"/>
                  <p:cNvSpPr>
                    <a:spLocks noChangeArrowheads="1"/>
                  </p:cNvSpPr>
                  <p:nvPr/>
                </p:nvSpPr>
                <p:spPr bwMode="auto">
                  <a:xfrm>
                    <a:off x="3731" y="2367"/>
                    <a:ext cx="878" cy="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grpSp>
            <p:grpSp>
              <p:nvGrpSpPr>
                <p:cNvPr id="63" name="Group 16"/>
                <p:cNvGrpSpPr>
                  <a:grpSpLocks/>
                </p:cNvGrpSpPr>
                <p:nvPr/>
              </p:nvGrpSpPr>
              <p:grpSpPr bwMode="auto">
                <a:xfrm>
                  <a:off x="3650" y="3016"/>
                  <a:ext cx="1027" cy="338"/>
                  <a:chOff x="3650" y="3016"/>
                  <a:chExt cx="1027" cy="338"/>
                </a:xfrm>
              </p:grpSpPr>
              <p:sp>
                <p:nvSpPr>
                  <p:cNvPr id="68" name="Text Box 17"/>
                  <p:cNvSpPr txBox="1">
                    <a:spLocks noChangeArrowheads="1"/>
                  </p:cNvSpPr>
                  <p:nvPr/>
                </p:nvSpPr>
                <p:spPr bwMode="auto">
                  <a:xfrm>
                    <a:off x="3662" y="3070"/>
                    <a:ext cx="10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a:t>Infrastructure </a:t>
                    </a:r>
                    <a:endParaRPr lang="fr-FR" altLang="fr-FR"/>
                  </a:p>
                </p:txBody>
              </p:sp>
              <p:sp>
                <p:nvSpPr>
                  <p:cNvPr id="69" name="Oval 18"/>
                  <p:cNvSpPr>
                    <a:spLocks noChangeArrowheads="1"/>
                  </p:cNvSpPr>
                  <p:nvPr/>
                </p:nvSpPr>
                <p:spPr bwMode="auto">
                  <a:xfrm>
                    <a:off x="3650" y="3016"/>
                    <a:ext cx="1027" cy="3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grpSp>
            <p:grpSp>
              <p:nvGrpSpPr>
                <p:cNvPr id="64" name="Group 19"/>
                <p:cNvGrpSpPr>
                  <a:grpSpLocks/>
                </p:cNvGrpSpPr>
                <p:nvPr/>
              </p:nvGrpSpPr>
              <p:grpSpPr bwMode="auto">
                <a:xfrm>
                  <a:off x="3365" y="2697"/>
                  <a:ext cx="786" cy="329"/>
                  <a:chOff x="3365" y="2697"/>
                  <a:chExt cx="786" cy="329"/>
                </a:xfrm>
              </p:grpSpPr>
              <p:sp>
                <p:nvSpPr>
                  <p:cNvPr id="65" name="Line 20"/>
                  <p:cNvSpPr>
                    <a:spLocks noChangeShapeType="1"/>
                  </p:cNvSpPr>
                  <p:nvPr/>
                </p:nvSpPr>
                <p:spPr bwMode="auto">
                  <a:xfrm>
                    <a:off x="4142" y="2706"/>
                    <a:ext cx="0" cy="3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66" name="Line 21"/>
                  <p:cNvSpPr>
                    <a:spLocks noChangeShapeType="1"/>
                  </p:cNvSpPr>
                  <p:nvPr/>
                </p:nvSpPr>
                <p:spPr bwMode="auto">
                  <a:xfrm flipH="1" flipV="1">
                    <a:off x="3365" y="2843"/>
                    <a:ext cx="768" cy="18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67" name="Line 22"/>
                  <p:cNvSpPr>
                    <a:spLocks noChangeShapeType="1"/>
                  </p:cNvSpPr>
                  <p:nvPr/>
                </p:nvSpPr>
                <p:spPr bwMode="auto">
                  <a:xfrm flipV="1">
                    <a:off x="3365" y="2697"/>
                    <a:ext cx="786" cy="14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grpSp>
          </p:grpSp>
          <p:grpSp>
            <p:nvGrpSpPr>
              <p:cNvPr id="47" name="Groupe 46"/>
              <p:cNvGrpSpPr/>
              <p:nvPr/>
            </p:nvGrpSpPr>
            <p:grpSpPr>
              <a:xfrm>
                <a:off x="1654175" y="2566988"/>
                <a:ext cx="2954338" cy="1987550"/>
                <a:chOff x="1654175" y="2566988"/>
                <a:chExt cx="2954338" cy="1987550"/>
              </a:xfrm>
            </p:grpSpPr>
            <p:grpSp>
              <p:nvGrpSpPr>
                <p:cNvPr id="48" name="Groupe 47"/>
                <p:cNvGrpSpPr/>
                <p:nvPr/>
              </p:nvGrpSpPr>
              <p:grpSpPr>
                <a:xfrm>
                  <a:off x="1654175" y="3294063"/>
                  <a:ext cx="1393825" cy="536575"/>
                  <a:chOff x="1654175" y="3294063"/>
                  <a:chExt cx="1393825" cy="536575"/>
                </a:xfrm>
              </p:grpSpPr>
              <p:sp>
                <p:nvSpPr>
                  <p:cNvPr id="59" name="Text Box 25"/>
                  <p:cNvSpPr txBox="1">
                    <a:spLocks noChangeArrowheads="1"/>
                  </p:cNvSpPr>
                  <p:nvPr/>
                </p:nvSpPr>
                <p:spPr bwMode="auto">
                  <a:xfrm>
                    <a:off x="1687513" y="3378201"/>
                    <a:ext cx="132715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dirty="0">
                        <a:solidFill>
                          <a:schemeClr val="tx1">
                            <a:lumMod val="75000"/>
                            <a:lumOff val="25000"/>
                          </a:schemeClr>
                        </a:solidFill>
                      </a:rPr>
                      <a:t>Information</a:t>
                    </a:r>
                    <a:endParaRPr lang="fr-FR" altLang="fr-FR" dirty="0">
                      <a:solidFill>
                        <a:schemeClr val="tx1">
                          <a:lumMod val="75000"/>
                          <a:lumOff val="25000"/>
                        </a:schemeClr>
                      </a:solidFill>
                    </a:endParaRPr>
                  </a:p>
                </p:txBody>
              </p:sp>
              <p:sp>
                <p:nvSpPr>
                  <p:cNvPr id="60" name="Oval 26"/>
                  <p:cNvSpPr>
                    <a:spLocks noChangeArrowheads="1"/>
                  </p:cNvSpPr>
                  <p:nvPr/>
                </p:nvSpPr>
                <p:spPr bwMode="auto">
                  <a:xfrm>
                    <a:off x="1654175" y="3294063"/>
                    <a:ext cx="1393825" cy="536575"/>
                  </a:xfrm>
                  <a:prstGeom prst="ellipse">
                    <a:avLst/>
                  </a:prstGeom>
                  <a:noFill/>
                  <a:ln w="9525">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solidFill>
                        <a:schemeClr val="tx1">
                          <a:lumMod val="75000"/>
                          <a:lumOff val="25000"/>
                        </a:schemeClr>
                      </a:solidFill>
                    </a:endParaRPr>
                  </a:p>
                </p:txBody>
              </p:sp>
            </p:grpSp>
            <p:grpSp>
              <p:nvGrpSpPr>
                <p:cNvPr id="49" name="Groupe 48"/>
                <p:cNvGrpSpPr/>
                <p:nvPr/>
              </p:nvGrpSpPr>
              <p:grpSpPr>
                <a:xfrm>
                  <a:off x="3214688" y="2566988"/>
                  <a:ext cx="1393825" cy="536575"/>
                  <a:chOff x="3214688" y="2566988"/>
                  <a:chExt cx="1393825" cy="536575"/>
                </a:xfrm>
              </p:grpSpPr>
              <p:sp>
                <p:nvSpPr>
                  <p:cNvPr id="57" name="Text Box 28"/>
                  <p:cNvSpPr txBox="1">
                    <a:spLocks noChangeArrowheads="1"/>
                  </p:cNvSpPr>
                  <p:nvPr/>
                </p:nvSpPr>
                <p:spPr bwMode="auto">
                  <a:xfrm>
                    <a:off x="3502026" y="2652713"/>
                    <a:ext cx="81915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dirty="0">
                        <a:solidFill>
                          <a:schemeClr val="tx1">
                            <a:lumMod val="75000"/>
                            <a:lumOff val="25000"/>
                          </a:schemeClr>
                        </a:solidFill>
                      </a:rPr>
                      <a:t>Métier</a:t>
                    </a:r>
                    <a:endParaRPr lang="fr-FR" altLang="fr-FR" dirty="0">
                      <a:solidFill>
                        <a:schemeClr val="tx1">
                          <a:lumMod val="75000"/>
                          <a:lumOff val="25000"/>
                        </a:schemeClr>
                      </a:solidFill>
                    </a:endParaRPr>
                  </a:p>
                </p:txBody>
              </p:sp>
              <p:sp>
                <p:nvSpPr>
                  <p:cNvPr id="58" name="Oval 29"/>
                  <p:cNvSpPr>
                    <a:spLocks noChangeArrowheads="1"/>
                  </p:cNvSpPr>
                  <p:nvPr/>
                </p:nvSpPr>
                <p:spPr bwMode="auto">
                  <a:xfrm>
                    <a:off x="3214688" y="2566988"/>
                    <a:ext cx="1393825" cy="536575"/>
                  </a:xfrm>
                  <a:prstGeom prst="ellipse">
                    <a:avLst/>
                  </a:prstGeom>
                  <a:noFill/>
                  <a:ln w="9525">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solidFill>
                        <a:schemeClr val="tx1">
                          <a:lumMod val="75000"/>
                          <a:lumOff val="25000"/>
                        </a:schemeClr>
                      </a:solidFill>
                    </a:endParaRPr>
                  </a:p>
                </p:txBody>
              </p:sp>
            </p:grpSp>
            <p:grpSp>
              <p:nvGrpSpPr>
                <p:cNvPr id="50" name="Groupe 49"/>
                <p:cNvGrpSpPr/>
                <p:nvPr/>
              </p:nvGrpSpPr>
              <p:grpSpPr>
                <a:xfrm>
                  <a:off x="3173413" y="4017963"/>
                  <a:ext cx="1393825" cy="536575"/>
                  <a:chOff x="3173413" y="4017963"/>
                  <a:chExt cx="1393825" cy="536575"/>
                </a:xfrm>
              </p:grpSpPr>
              <p:sp>
                <p:nvSpPr>
                  <p:cNvPr id="55" name="Text Box 31"/>
                  <p:cNvSpPr txBox="1">
                    <a:spLocks noChangeArrowheads="1"/>
                  </p:cNvSpPr>
                  <p:nvPr/>
                </p:nvSpPr>
                <p:spPr bwMode="auto">
                  <a:xfrm>
                    <a:off x="3213101" y="4103688"/>
                    <a:ext cx="1314450"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dirty="0">
                        <a:solidFill>
                          <a:schemeClr val="tx1">
                            <a:lumMod val="75000"/>
                            <a:lumOff val="25000"/>
                          </a:schemeClr>
                        </a:solidFill>
                      </a:rPr>
                      <a:t>Processus </a:t>
                    </a:r>
                    <a:endParaRPr lang="fr-FR" altLang="fr-FR" dirty="0">
                      <a:solidFill>
                        <a:schemeClr val="tx1">
                          <a:lumMod val="75000"/>
                          <a:lumOff val="25000"/>
                        </a:schemeClr>
                      </a:solidFill>
                    </a:endParaRPr>
                  </a:p>
                </p:txBody>
              </p:sp>
              <p:sp>
                <p:nvSpPr>
                  <p:cNvPr id="56" name="Oval 32"/>
                  <p:cNvSpPr>
                    <a:spLocks noChangeArrowheads="1"/>
                  </p:cNvSpPr>
                  <p:nvPr/>
                </p:nvSpPr>
                <p:spPr bwMode="auto">
                  <a:xfrm>
                    <a:off x="3173413" y="4017963"/>
                    <a:ext cx="1393825" cy="536575"/>
                  </a:xfrm>
                  <a:prstGeom prst="ellipse">
                    <a:avLst/>
                  </a:prstGeom>
                  <a:noFill/>
                  <a:ln w="9525">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solidFill>
                        <a:schemeClr val="tx1">
                          <a:lumMod val="75000"/>
                          <a:lumOff val="25000"/>
                        </a:schemeClr>
                      </a:solidFill>
                    </a:endParaRPr>
                  </a:p>
                </p:txBody>
              </p:sp>
            </p:grpSp>
            <p:grpSp>
              <p:nvGrpSpPr>
                <p:cNvPr id="51" name="Group 33"/>
                <p:cNvGrpSpPr>
                  <a:grpSpLocks/>
                </p:cNvGrpSpPr>
                <p:nvPr/>
              </p:nvGrpSpPr>
              <p:grpSpPr bwMode="auto">
                <a:xfrm>
                  <a:off x="3052763" y="3089276"/>
                  <a:ext cx="860425" cy="928688"/>
                  <a:chOff x="1177" y="1599"/>
                  <a:chExt cx="542" cy="585"/>
                </a:xfrm>
              </p:grpSpPr>
              <p:sp>
                <p:nvSpPr>
                  <p:cNvPr id="52" name="Line 34"/>
                  <p:cNvSpPr>
                    <a:spLocks noChangeShapeType="1"/>
                  </p:cNvSpPr>
                  <p:nvPr/>
                </p:nvSpPr>
                <p:spPr bwMode="auto">
                  <a:xfrm>
                    <a:off x="1718" y="1599"/>
                    <a:ext cx="1" cy="585"/>
                  </a:xfrm>
                  <a:prstGeom prst="line">
                    <a:avLst/>
                  </a:prstGeom>
                  <a:noFill/>
                  <a:ln w="38100">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solidFill>
                        <a:schemeClr val="tx1">
                          <a:lumMod val="75000"/>
                          <a:lumOff val="25000"/>
                        </a:schemeClr>
                      </a:solidFill>
                    </a:endParaRPr>
                  </a:p>
                </p:txBody>
              </p:sp>
              <p:sp>
                <p:nvSpPr>
                  <p:cNvPr id="53" name="Line 35"/>
                  <p:cNvSpPr>
                    <a:spLocks noChangeShapeType="1"/>
                  </p:cNvSpPr>
                  <p:nvPr/>
                </p:nvSpPr>
                <p:spPr bwMode="auto">
                  <a:xfrm flipH="1" flipV="1">
                    <a:off x="1177" y="1890"/>
                    <a:ext cx="541" cy="293"/>
                  </a:xfrm>
                  <a:prstGeom prst="line">
                    <a:avLst/>
                  </a:prstGeom>
                  <a:noFill/>
                  <a:ln w="38100">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solidFill>
                        <a:schemeClr val="tx1">
                          <a:lumMod val="75000"/>
                          <a:lumOff val="25000"/>
                        </a:schemeClr>
                      </a:solidFill>
                    </a:endParaRPr>
                  </a:p>
                </p:txBody>
              </p:sp>
              <p:sp>
                <p:nvSpPr>
                  <p:cNvPr id="54" name="Line 36"/>
                  <p:cNvSpPr>
                    <a:spLocks noChangeShapeType="1"/>
                  </p:cNvSpPr>
                  <p:nvPr/>
                </p:nvSpPr>
                <p:spPr bwMode="auto">
                  <a:xfrm flipV="1">
                    <a:off x="1188" y="1608"/>
                    <a:ext cx="530" cy="282"/>
                  </a:xfrm>
                  <a:prstGeom prst="line">
                    <a:avLst/>
                  </a:prstGeom>
                  <a:noFill/>
                  <a:ln w="38100">
                    <a:solidFill>
                      <a:schemeClr val="tx1">
                        <a:lumMod val="75000"/>
                        <a:lumOff val="2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solidFill>
                        <a:schemeClr val="tx1">
                          <a:lumMod val="75000"/>
                          <a:lumOff val="25000"/>
                        </a:schemeClr>
                      </a:solidFill>
                    </a:endParaRPr>
                  </a:p>
                </p:txBody>
              </p:sp>
            </p:grpSp>
          </p:grpSp>
        </p:grpSp>
      </p:grpSp>
    </p:spTree>
    <p:extLst>
      <p:ext uri="{BB962C8B-B14F-4D97-AF65-F5344CB8AC3E}">
        <p14:creationId xmlns:p14="http://schemas.microsoft.com/office/powerpoint/2010/main" val="49276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781674" y="6132644"/>
            <a:ext cx="2424062" cy="307777"/>
          </a:xfrm>
          <a:prstGeom prst="rect">
            <a:avLst/>
          </a:prstGeom>
          <a:solidFill>
            <a:schemeClr val="bg1"/>
          </a:solidFill>
        </p:spPr>
        <p:txBody>
          <a:bodyPr wrap="none" rtlCol="0">
            <a:spAutoFit/>
          </a:bodyPr>
          <a:lstStyle/>
          <a:p>
            <a:r>
              <a:rPr lang="fr-CH" sz="1400" dirty="0" smtClean="0"/>
              <a:t>Source : </a:t>
            </a:r>
            <a:r>
              <a:rPr lang="fr-CH" sz="1400" dirty="0" err="1" smtClean="0">
                <a:hlinkClick r:id="rId3"/>
              </a:rPr>
              <a:t>Redsen</a:t>
            </a:r>
            <a:r>
              <a:rPr lang="fr-CH" sz="1400" dirty="0" smtClean="0">
                <a:hlinkClick r:id="rId3"/>
              </a:rPr>
              <a:t> consulting </a:t>
            </a:r>
            <a:endParaRPr lang="fr-CH" sz="1400" dirty="0"/>
          </a:p>
        </p:txBody>
      </p:sp>
      <p:sp>
        <p:nvSpPr>
          <p:cNvPr id="3" name="Espace réservé du texte 2"/>
          <p:cNvSpPr>
            <a:spLocks noGrp="1"/>
          </p:cNvSpPr>
          <p:nvPr>
            <p:ph type="body" sz="quarter" idx="13"/>
          </p:nvPr>
        </p:nvSpPr>
        <p:spPr/>
        <p:txBody>
          <a:bodyPr/>
          <a:lstStyle/>
          <a:p>
            <a:r>
              <a:rPr lang="fr-CH" dirty="0" smtClean="0"/>
              <a:t>Donnée # information</a:t>
            </a:r>
            <a:endParaRPr lang="fr-CH" dirty="0"/>
          </a:p>
        </p:txBody>
      </p:sp>
      <p:pic>
        <p:nvPicPr>
          <p:cNvPr id="5" name="Image 4"/>
          <p:cNvPicPr>
            <a:picLocks noChangeAspect="1"/>
          </p:cNvPicPr>
          <p:nvPr/>
        </p:nvPicPr>
        <p:blipFill>
          <a:blip r:embed="rId4"/>
          <a:stretch>
            <a:fillRect/>
          </a:stretch>
        </p:blipFill>
        <p:spPr>
          <a:xfrm>
            <a:off x="2147995" y="1070517"/>
            <a:ext cx="7267359" cy="4956249"/>
          </a:xfrm>
          <a:prstGeom prst="rect">
            <a:avLst/>
          </a:prstGeom>
        </p:spPr>
      </p:pic>
      <p:sp>
        <p:nvSpPr>
          <p:cNvPr id="2" name="ZoneTexte 1"/>
          <p:cNvSpPr txBox="1"/>
          <p:nvPr/>
        </p:nvSpPr>
        <p:spPr>
          <a:xfrm>
            <a:off x="132431" y="4573524"/>
            <a:ext cx="2875174" cy="738664"/>
          </a:xfrm>
          <a:prstGeom prst="rect">
            <a:avLst/>
          </a:prstGeom>
          <a:noFill/>
        </p:spPr>
        <p:txBody>
          <a:bodyPr wrap="square" rtlCol="0">
            <a:spAutoFit/>
          </a:bodyPr>
          <a:lstStyle/>
          <a:p>
            <a:r>
              <a:rPr lang="fr-CH" sz="1400" dirty="0" smtClean="0"/>
              <a:t>Une </a:t>
            </a:r>
            <a:r>
              <a:rPr lang="fr-CH" sz="1400" b="1" dirty="0"/>
              <a:t>donnée</a:t>
            </a:r>
            <a:r>
              <a:rPr lang="fr-CH" sz="1400" dirty="0"/>
              <a:t> est un élément brut, qui n’a pas encore été interprétée, mis en contexte.</a:t>
            </a:r>
          </a:p>
        </p:txBody>
      </p:sp>
      <p:sp>
        <p:nvSpPr>
          <p:cNvPr id="6" name="ZoneTexte 5"/>
          <p:cNvSpPr txBox="1"/>
          <p:nvPr/>
        </p:nvSpPr>
        <p:spPr>
          <a:xfrm>
            <a:off x="253388" y="3252486"/>
            <a:ext cx="3800819" cy="738664"/>
          </a:xfrm>
          <a:prstGeom prst="rect">
            <a:avLst/>
          </a:prstGeom>
          <a:noFill/>
        </p:spPr>
        <p:txBody>
          <a:bodyPr wrap="square" rtlCol="0">
            <a:spAutoFit/>
          </a:bodyPr>
          <a:lstStyle/>
          <a:p>
            <a:r>
              <a:rPr lang="fr-CH" sz="1400" dirty="0" smtClean="0"/>
              <a:t>Une </a:t>
            </a:r>
            <a:r>
              <a:rPr lang="fr-CH" sz="1400" b="1" dirty="0"/>
              <a:t>information</a:t>
            </a:r>
            <a:r>
              <a:rPr lang="fr-CH" sz="1400" dirty="0"/>
              <a:t> est </a:t>
            </a:r>
            <a:r>
              <a:rPr lang="fr-CH" sz="1400" dirty="0" smtClean="0"/>
              <a:t>une </a:t>
            </a:r>
            <a:r>
              <a:rPr lang="fr-CH" sz="1400" dirty="0"/>
              <a:t>donnée interprétée</a:t>
            </a:r>
            <a:r>
              <a:rPr lang="fr-CH" sz="1400" dirty="0" smtClean="0"/>
              <a:t>.</a:t>
            </a:r>
          </a:p>
          <a:p>
            <a:r>
              <a:rPr lang="fr-CH" sz="1400" dirty="0" smtClean="0"/>
              <a:t>La </a:t>
            </a:r>
            <a:r>
              <a:rPr lang="fr-CH" sz="1400" dirty="0"/>
              <a:t>mise en contexte d’une donnée crée de la valeur ajoutée pour constituer une information</a:t>
            </a:r>
          </a:p>
        </p:txBody>
      </p:sp>
      <p:sp>
        <p:nvSpPr>
          <p:cNvPr id="7" name="ZoneTexte 6"/>
          <p:cNvSpPr txBox="1"/>
          <p:nvPr/>
        </p:nvSpPr>
        <p:spPr>
          <a:xfrm>
            <a:off x="1283732" y="2275740"/>
            <a:ext cx="4317694" cy="738664"/>
          </a:xfrm>
          <a:prstGeom prst="rect">
            <a:avLst/>
          </a:prstGeom>
          <a:noFill/>
        </p:spPr>
        <p:txBody>
          <a:bodyPr wrap="square" rtlCol="0">
            <a:spAutoFit/>
          </a:bodyPr>
          <a:lstStyle/>
          <a:p>
            <a:r>
              <a:rPr lang="fr-CH" sz="1400" dirty="0" smtClean="0"/>
              <a:t>La </a:t>
            </a:r>
            <a:r>
              <a:rPr lang="fr-CH" sz="1400" b="1" dirty="0"/>
              <a:t>connaissance</a:t>
            </a:r>
            <a:r>
              <a:rPr lang="fr-CH" sz="1400" dirty="0"/>
              <a:t> </a:t>
            </a:r>
            <a:r>
              <a:rPr lang="fr-CH" sz="1400" dirty="0" smtClean="0"/>
              <a:t>est </a:t>
            </a:r>
            <a:r>
              <a:rPr lang="fr-CH" sz="1400" dirty="0"/>
              <a:t>une information comprise, c’est-à-dire assimilée et utilisée, qui permet d’aboutir à une action.</a:t>
            </a:r>
          </a:p>
        </p:txBody>
      </p:sp>
      <p:sp>
        <p:nvSpPr>
          <p:cNvPr id="8" name="ZoneTexte 7"/>
          <p:cNvSpPr txBox="1"/>
          <p:nvPr/>
        </p:nvSpPr>
        <p:spPr>
          <a:xfrm>
            <a:off x="4054207" y="1646642"/>
            <a:ext cx="4783151" cy="523220"/>
          </a:xfrm>
          <a:prstGeom prst="rect">
            <a:avLst/>
          </a:prstGeom>
          <a:noFill/>
        </p:spPr>
        <p:txBody>
          <a:bodyPr wrap="square" rtlCol="0">
            <a:spAutoFit/>
          </a:bodyPr>
          <a:lstStyle/>
          <a:p>
            <a:r>
              <a:rPr lang="fr-CH" sz="1400" dirty="0"/>
              <a:t>L’utilisation des connaissances dans le contexte d’activité s’appelle du savoir-faire ou des </a:t>
            </a:r>
            <a:r>
              <a:rPr lang="fr-CH" sz="1400" b="1" dirty="0"/>
              <a:t>compétences</a:t>
            </a:r>
            <a:r>
              <a:rPr lang="fr-CH" sz="1400" dirty="0"/>
              <a:t>.</a:t>
            </a:r>
          </a:p>
        </p:txBody>
      </p:sp>
      <p:sp>
        <p:nvSpPr>
          <p:cNvPr id="9" name="ZoneTexte 8"/>
          <p:cNvSpPr txBox="1"/>
          <p:nvPr/>
        </p:nvSpPr>
        <p:spPr>
          <a:xfrm>
            <a:off x="4259313" y="5172678"/>
            <a:ext cx="1120820" cy="369332"/>
          </a:xfrm>
          <a:prstGeom prst="rect">
            <a:avLst/>
          </a:prstGeom>
          <a:solidFill>
            <a:srgbClr val="FFFF00"/>
          </a:solidFill>
        </p:spPr>
        <p:txBody>
          <a:bodyPr wrap="none" rtlCol="0">
            <a:spAutoFit/>
          </a:bodyPr>
          <a:lstStyle/>
          <a:p>
            <a:r>
              <a:rPr lang="fr-CH" dirty="0" smtClean="0"/>
              <a:t>24022022</a:t>
            </a:r>
            <a:endParaRPr lang="fr-CH" dirty="0"/>
          </a:p>
        </p:txBody>
      </p:sp>
      <p:sp>
        <p:nvSpPr>
          <p:cNvPr id="10" name="ZoneTexte 9"/>
          <p:cNvSpPr txBox="1"/>
          <p:nvPr/>
        </p:nvSpPr>
        <p:spPr>
          <a:xfrm>
            <a:off x="5438715" y="4309078"/>
            <a:ext cx="2391232" cy="646331"/>
          </a:xfrm>
          <a:prstGeom prst="rect">
            <a:avLst/>
          </a:prstGeom>
          <a:solidFill>
            <a:srgbClr val="FFFF00"/>
          </a:solidFill>
        </p:spPr>
        <p:txBody>
          <a:bodyPr wrap="none" rtlCol="0">
            <a:spAutoFit/>
          </a:bodyPr>
          <a:lstStyle/>
          <a:p>
            <a:r>
              <a:rPr lang="fr-CH" dirty="0" smtClean="0"/>
              <a:t>24022022 est une date </a:t>
            </a:r>
          </a:p>
          <a:p>
            <a:r>
              <a:rPr lang="fr-CH" dirty="0" smtClean="0"/>
              <a:t>C'est le 24 février 2022</a:t>
            </a:r>
            <a:endParaRPr lang="fr-CH" dirty="0"/>
          </a:p>
        </p:txBody>
      </p:sp>
      <p:sp>
        <p:nvSpPr>
          <p:cNvPr id="11" name="ZoneTexte 10"/>
          <p:cNvSpPr txBox="1"/>
          <p:nvPr/>
        </p:nvSpPr>
        <p:spPr>
          <a:xfrm>
            <a:off x="6916556" y="3358242"/>
            <a:ext cx="3983013" cy="923330"/>
          </a:xfrm>
          <a:prstGeom prst="rect">
            <a:avLst/>
          </a:prstGeom>
          <a:solidFill>
            <a:srgbClr val="FFFF00"/>
          </a:solidFill>
        </p:spPr>
        <p:txBody>
          <a:bodyPr wrap="none" rtlCol="0">
            <a:spAutoFit/>
          </a:bodyPr>
          <a:lstStyle/>
          <a:p>
            <a:r>
              <a:rPr lang="fr-CH" dirty="0" smtClean="0"/>
              <a:t>24 février 2022</a:t>
            </a:r>
          </a:p>
          <a:p>
            <a:r>
              <a:rPr lang="fr-CH" dirty="0" smtClean="0"/>
              <a:t>C'est la date de début du module d'Urba</a:t>
            </a:r>
          </a:p>
          <a:p>
            <a:r>
              <a:rPr lang="fr-CH" dirty="0" smtClean="0"/>
              <a:t>Je vais m'inscrire au cours</a:t>
            </a:r>
            <a:endParaRPr lang="fr-CH" dirty="0"/>
          </a:p>
        </p:txBody>
      </p:sp>
      <p:sp>
        <p:nvSpPr>
          <p:cNvPr id="12" name="ZoneTexte 11"/>
          <p:cNvSpPr txBox="1"/>
          <p:nvPr/>
        </p:nvSpPr>
        <p:spPr>
          <a:xfrm>
            <a:off x="8299445" y="1908252"/>
            <a:ext cx="3279296" cy="646331"/>
          </a:xfrm>
          <a:prstGeom prst="rect">
            <a:avLst/>
          </a:prstGeom>
          <a:solidFill>
            <a:srgbClr val="FFFF00"/>
          </a:solidFill>
        </p:spPr>
        <p:txBody>
          <a:bodyPr wrap="none" rtlCol="0">
            <a:spAutoFit/>
          </a:bodyPr>
          <a:lstStyle/>
          <a:p>
            <a:r>
              <a:rPr lang="fr-CH" dirty="0" smtClean="0"/>
              <a:t>Le module d'Urba est nécessaire </a:t>
            </a:r>
          </a:p>
          <a:p>
            <a:r>
              <a:rPr lang="fr-CH" dirty="0"/>
              <a:t>à</a:t>
            </a:r>
            <a:r>
              <a:rPr lang="fr-CH" dirty="0" smtClean="0"/>
              <a:t> l'obtention du </a:t>
            </a:r>
            <a:r>
              <a:rPr lang="fr-CH" dirty="0" err="1" smtClean="0"/>
              <a:t>bachelor</a:t>
            </a:r>
            <a:r>
              <a:rPr lang="fr-CH" dirty="0" smtClean="0"/>
              <a:t> IG</a:t>
            </a:r>
            <a:endParaRPr lang="fr-CH" dirty="0"/>
          </a:p>
        </p:txBody>
      </p:sp>
    </p:spTree>
    <p:extLst>
      <p:ext uri="{BB962C8B-B14F-4D97-AF65-F5344CB8AC3E}">
        <p14:creationId xmlns:p14="http://schemas.microsoft.com/office/powerpoint/2010/main" val="186327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838200" y="2383453"/>
            <a:ext cx="10515600" cy="1614116"/>
          </a:xfrm>
        </p:spPr>
        <p:txBody>
          <a:bodyPr>
            <a:normAutofit/>
          </a:bodyPr>
          <a:lstStyle/>
          <a:p>
            <a:r>
              <a:rPr lang="fr-CH" dirty="0" smtClean="0"/>
              <a:t>Le contexte d'évolution </a:t>
            </a:r>
          </a:p>
          <a:p>
            <a:r>
              <a:rPr lang="fr-CH" dirty="0" smtClean="0"/>
              <a:t>des systèmes d'information </a:t>
            </a:r>
            <a:endParaRPr lang="fr-CH" dirty="0"/>
          </a:p>
        </p:txBody>
      </p:sp>
    </p:spTree>
    <p:extLst>
      <p:ext uri="{BB962C8B-B14F-4D97-AF65-F5344CB8AC3E}">
        <p14:creationId xmlns:p14="http://schemas.microsoft.com/office/powerpoint/2010/main" val="4241959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a:bodyPr>
          <a:lstStyle/>
          <a:p>
            <a:r>
              <a:rPr lang="fr-CH" dirty="0"/>
              <a:t>Evolution </a:t>
            </a:r>
            <a:r>
              <a:rPr lang="fr-CH" dirty="0" smtClean="0"/>
              <a:t>technologique</a:t>
            </a:r>
            <a:endParaRPr lang="fr-CH" dirty="0"/>
          </a:p>
        </p:txBody>
      </p:sp>
      <p:sp>
        <p:nvSpPr>
          <p:cNvPr id="4" name="Espace réservé du texte 3"/>
          <p:cNvSpPr>
            <a:spLocks noGrp="1"/>
          </p:cNvSpPr>
          <p:nvPr>
            <p:ph type="body" sz="quarter" idx="14"/>
          </p:nvPr>
        </p:nvSpPr>
        <p:spPr/>
        <p:txBody>
          <a:bodyPr>
            <a:normAutofit/>
          </a:bodyPr>
          <a:lstStyle/>
          <a:p>
            <a:pPr lvl="0"/>
            <a:r>
              <a:rPr lang="fr-CH" sz="3200" b="1" dirty="0" smtClean="0">
                <a:solidFill>
                  <a:srgbClr val="1C1C1B"/>
                </a:solidFill>
              </a:rPr>
              <a:t>L'explosion du numérique</a:t>
            </a:r>
            <a:endParaRPr lang="fr-CH" sz="3200" dirty="0">
              <a:solidFill>
                <a:srgbClr val="1C1C1B"/>
              </a:solidFill>
            </a:endParaRPr>
          </a:p>
        </p:txBody>
      </p:sp>
      <p:grpSp>
        <p:nvGrpSpPr>
          <p:cNvPr id="68" name="Groupe 67"/>
          <p:cNvGrpSpPr/>
          <p:nvPr/>
        </p:nvGrpSpPr>
        <p:grpSpPr>
          <a:xfrm>
            <a:off x="433803" y="1794734"/>
            <a:ext cx="3084370" cy="3887787"/>
            <a:chOff x="433803" y="1794734"/>
            <a:chExt cx="3084370" cy="3887787"/>
          </a:xfrm>
        </p:grpSpPr>
        <p:sp>
          <p:nvSpPr>
            <p:cNvPr id="12" name="Text Box 2"/>
            <p:cNvSpPr txBox="1">
              <a:spLocks noChangeArrowheads="1"/>
            </p:cNvSpPr>
            <p:nvPr/>
          </p:nvSpPr>
          <p:spPr bwMode="auto">
            <a:xfrm>
              <a:off x="929146" y="1853444"/>
              <a:ext cx="17337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dirty="0" smtClean="0"/>
                <a:t>1960 - 1980</a:t>
              </a:r>
              <a:endParaRPr lang="fr-CH" altLang="fr-FR" dirty="0"/>
            </a:p>
          </p:txBody>
        </p:sp>
        <p:sp>
          <p:nvSpPr>
            <p:cNvPr id="15" name="AutoShape 11"/>
            <p:cNvSpPr>
              <a:spLocks noChangeArrowheads="1"/>
            </p:cNvSpPr>
            <p:nvPr/>
          </p:nvSpPr>
          <p:spPr bwMode="auto">
            <a:xfrm>
              <a:off x="433803" y="1794734"/>
              <a:ext cx="3084370" cy="3887787"/>
            </a:xfrm>
            <a:prstGeom prst="chevron">
              <a:avLst>
                <a:gd name="adj" fmla="val 25000"/>
              </a:avLst>
            </a:prstGeom>
            <a:noFill/>
            <a:ln w="38100">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sp>
          <p:nvSpPr>
            <p:cNvPr id="2" name="ZoneTexte 1"/>
            <p:cNvSpPr txBox="1"/>
            <p:nvPr/>
          </p:nvSpPr>
          <p:spPr>
            <a:xfrm>
              <a:off x="941692" y="2290795"/>
              <a:ext cx="2067574" cy="2431435"/>
            </a:xfrm>
            <a:prstGeom prst="rect">
              <a:avLst/>
            </a:prstGeom>
            <a:noFill/>
          </p:spPr>
          <p:txBody>
            <a:bodyPr wrap="square" rtlCol="0">
              <a:spAutoFit/>
            </a:bodyPr>
            <a:lstStyle/>
            <a:p>
              <a:pPr algn="ctr"/>
              <a:r>
                <a:rPr lang="fr-CH" sz="2000" b="1" dirty="0" smtClean="0"/>
                <a:t>Automatisation des </a:t>
              </a:r>
            </a:p>
            <a:p>
              <a:pPr algn="ctr"/>
              <a:r>
                <a:rPr lang="fr-CH" sz="2000" b="1" dirty="0" smtClean="0"/>
                <a:t>fonctions de support</a:t>
              </a:r>
              <a:endParaRPr lang="fr-CH" dirty="0" smtClean="0"/>
            </a:p>
            <a:p>
              <a:pPr algn="ctr"/>
              <a:r>
                <a:rPr lang="fr-CH" dirty="0" smtClean="0"/>
                <a:t>Paie, </a:t>
              </a:r>
            </a:p>
            <a:p>
              <a:pPr algn="ctr"/>
              <a:r>
                <a:rPr lang="fr-CH" dirty="0" smtClean="0"/>
                <a:t>gestion des stocks, comptabilité,…</a:t>
              </a:r>
              <a:endParaRPr lang="fr-CH" dirty="0"/>
            </a:p>
          </p:txBody>
        </p:sp>
        <p:sp>
          <p:nvSpPr>
            <p:cNvPr id="16" name="ZoneTexte 15"/>
            <p:cNvSpPr txBox="1"/>
            <p:nvPr/>
          </p:nvSpPr>
          <p:spPr>
            <a:xfrm>
              <a:off x="852111" y="4759191"/>
              <a:ext cx="1949605" cy="923330"/>
            </a:xfrm>
            <a:prstGeom prst="rect">
              <a:avLst/>
            </a:prstGeom>
            <a:noFill/>
          </p:spPr>
          <p:txBody>
            <a:bodyPr wrap="square" rtlCol="0">
              <a:spAutoFit/>
            </a:bodyPr>
            <a:lstStyle/>
            <a:p>
              <a:r>
                <a:rPr lang="fr-CH" dirty="0" smtClean="0"/>
                <a:t>Fichiers plats, systèmes propriétaires</a:t>
              </a:r>
              <a:endParaRPr lang="fr-CH" dirty="0"/>
            </a:p>
          </p:txBody>
        </p:sp>
      </p:grpSp>
      <p:grpSp>
        <p:nvGrpSpPr>
          <p:cNvPr id="69" name="Groupe 68"/>
          <p:cNvGrpSpPr/>
          <p:nvPr/>
        </p:nvGrpSpPr>
        <p:grpSpPr>
          <a:xfrm>
            <a:off x="3220024" y="1794734"/>
            <a:ext cx="3084370" cy="3887787"/>
            <a:chOff x="3220024" y="1794734"/>
            <a:chExt cx="3084370" cy="3887787"/>
          </a:xfrm>
        </p:grpSpPr>
        <p:sp>
          <p:nvSpPr>
            <p:cNvPr id="8" name="Text Box 3"/>
            <p:cNvSpPr txBox="1">
              <a:spLocks noChangeArrowheads="1"/>
            </p:cNvSpPr>
            <p:nvPr/>
          </p:nvSpPr>
          <p:spPr bwMode="auto">
            <a:xfrm>
              <a:off x="3719931" y="1853444"/>
              <a:ext cx="1750580"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dirty="0" smtClean="0"/>
                <a:t>1990 </a:t>
              </a:r>
              <a:endParaRPr lang="fr-FR" altLang="fr-FR" dirty="0"/>
            </a:p>
          </p:txBody>
        </p:sp>
        <p:sp>
          <p:nvSpPr>
            <p:cNvPr id="11" name="AutoShape 12"/>
            <p:cNvSpPr>
              <a:spLocks noChangeArrowheads="1"/>
            </p:cNvSpPr>
            <p:nvPr/>
          </p:nvSpPr>
          <p:spPr bwMode="auto">
            <a:xfrm>
              <a:off x="3220024" y="1794734"/>
              <a:ext cx="3084370" cy="3887787"/>
            </a:xfrm>
            <a:prstGeom prst="chevron">
              <a:avLst>
                <a:gd name="adj" fmla="val 25000"/>
              </a:avLst>
            </a:prstGeom>
            <a:noFill/>
            <a:ln w="38100">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sp>
          <p:nvSpPr>
            <p:cNvPr id="17" name="ZoneTexte 16"/>
            <p:cNvSpPr txBox="1"/>
            <p:nvPr/>
          </p:nvSpPr>
          <p:spPr>
            <a:xfrm>
              <a:off x="3605551" y="2262434"/>
              <a:ext cx="2277181" cy="1323439"/>
            </a:xfrm>
            <a:prstGeom prst="rect">
              <a:avLst/>
            </a:prstGeom>
            <a:noFill/>
            <a:ln>
              <a:noFill/>
            </a:ln>
          </p:spPr>
          <p:txBody>
            <a:bodyPr wrap="square" rtlCol="0">
              <a:spAutoFit/>
            </a:bodyPr>
            <a:lstStyle/>
            <a:p>
              <a:pPr algn="ctr"/>
              <a:r>
                <a:rPr lang="fr-CH" sz="2000" b="1" dirty="0" smtClean="0"/>
                <a:t>Intégration de progiciels de gestion intégré (ERP)</a:t>
              </a:r>
              <a:endParaRPr lang="fr-CH" dirty="0" smtClean="0"/>
            </a:p>
          </p:txBody>
        </p:sp>
        <p:sp>
          <p:nvSpPr>
            <p:cNvPr id="18" name="ZoneTexte 17"/>
            <p:cNvSpPr txBox="1"/>
            <p:nvPr/>
          </p:nvSpPr>
          <p:spPr>
            <a:xfrm>
              <a:off x="3845892" y="4759191"/>
              <a:ext cx="1543951" cy="923330"/>
            </a:xfrm>
            <a:prstGeom prst="rect">
              <a:avLst/>
            </a:prstGeom>
            <a:noFill/>
            <a:ln>
              <a:noFill/>
            </a:ln>
          </p:spPr>
          <p:txBody>
            <a:bodyPr wrap="square" rtlCol="0">
              <a:spAutoFit/>
            </a:bodyPr>
            <a:lstStyle/>
            <a:p>
              <a:r>
                <a:rPr lang="fr-CH" dirty="0" smtClean="0"/>
                <a:t>SGBD</a:t>
              </a:r>
            </a:p>
            <a:p>
              <a:r>
                <a:rPr lang="fr-CH" dirty="0" smtClean="0"/>
                <a:t>Réseaux</a:t>
              </a:r>
            </a:p>
            <a:p>
              <a:r>
                <a:rPr lang="fr-CH" dirty="0" smtClean="0"/>
                <a:t>Bureautique</a:t>
              </a:r>
              <a:endParaRPr lang="fr-CH" dirty="0"/>
            </a:p>
          </p:txBody>
        </p:sp>
      </p:grpSp>
      <p:grpSp>
        <p:nvGrpSpPr>
          <p:cNvPr id="71" name="Groupe 70"/>
          <p:cNvGrpSpPr/>
          <p:nvPr/>
        </p:nvGrpSpPr>
        <p:grpSpPr>
          <a:xfrm>
            <a:off x="8740335" y="1782666"/>
            <a:ext cx="3189851" cy="3897168"/>
            <a:chOff x="8740335" y="1782666"/>
            <a:chExt cx="3189851" cy="3897168"/>
          </a:xfrm>
        </p:grpSpPr>
        <p:sp>
          <p:nvSpPr>
            <p:cNvPr id="24" name="Text Box 4"/>
            <p:cNvSpPr txBox="1">
              <a:spLocks noChangeArrowheads="1"/>
            </p:cNvSpPr>
            <p:nvPr/>
          </p:nvSpPr>
          <p:spPr bwMode="auto">
            <a:xfrm>
              <a:off x="9507504" y="1857097"/>
              <a:ext cx="1178219" cy="112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dirty="0"/>
                <a:t>2010</a:t>
              </a:r>
            </a:p>
            <a:p>
              <a:pPr algn="ctr" eaLnBrk="1" hangingPunct="1"/>
              <a:endParaRPr lang="fr-CH" altLang="fr-FR" sz="700" b="1" dirty="0" smtClean="0"/>
            </a:p>
            <a:p>
              <a:pPr algn="ctr" eaLnBrk="1" hangingPunct="1"/>
              <a:r>
                <a:rPr lang="fr-CH" altLang="fr-FR" sz="2000" b="1" dirty="0" smtClean="0"/>
                <a:t>Cloud</a:t>
              </a:r>
              <a:endParaRPr lang="fr-CH" altLang="fr-FR" sz="2000" b="1" dirty="0"/>
            </a:p>
            <a:p>
              <a:pPr algn="ctr" eaLnBrk="1" hangingPunct="1"/>
              <a:r>
                <a:rPr lang="fr-CH" altLang="fr-FR" sz="2000" b="1" dirty="0"/>
                <a:t>Mobile</a:t>
              </a:r>
              <a:endParaRPr lang="fr-FR" altLang="fr-FR" sz="2000" b="1" dirty="0"/>
            </a:p>
          </p:txBody>
        </p:sp>
        <p:sp>
          <p:nvSpPr>
            <p:cNvPr id="25" name="AutoShape 8"/>
            <p:cNvSpPr>
              <a:spLocks noChangeArrowheads="1"/>
            </p:cNvSpPr>
            <p:nvPr/>
          </p:nvSpPr>
          <p:spPr bwMode="auto">
            <a:xfrm>
              <a:off x="8740335" y="1782666"/>
              <a:ext cx="3164575" cy="3897168"/>
            </a:xfrm>
            <a:prstGeom prst="chevron">
              <a:avLst>
                <a:gd name="adj" fmla="val 25000"/>
              </a:avLst>
            </a:prstGeom>
            <a:noFill/>
            <a:ln w="38100">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sp>
          <p:nvSpPr>
            <p:cNvPr id="26" name="Text Box 10"/>
            <p:cNvSpPr txBox="1">
              <a:spLocks noChangeArrowheads="1"/>
            </p:cNvSpPr>
            <p:nvPr/>
          </p:nvSpPr>
          <p:spPr bwMode="auto">
            <a:xfrm>
              <a:off x="8954612" y="4727254"/>
              <a:ext cx="26981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dirty="0"/>
                <a:t>Faire, acheter ou </a:t>
              </a:r>
              <a:r>
                <a:rPr lang="fr-CH" altLang="fr-FR" dirty="0" smtClean="0"/>
                <a:t>louer ?</a:t>
              </a:r>
            </a:p>
            <a:p>
              <a:pPr eaLnBrk="1" hangingPunct="1"/>
              <a:r>
                <a:rPr lang="fr-CH" altLang="fr-FR" dirty="0" err="1"/>
                <a:t>IaaS</a:t>
              </a:r>
              <a:r>
                <a:rPr lang="fr-CH" altLang="fr-FR" dirty="0"/>
                <a:t>, </a:t>
              </a:r>
              <a:r>
                <a:rPr lang="fr-CH" altLang="fr-FR" dirty="0" err="1" smtClean="0"/>
                <a:t>SaaS</a:t>
              </a:r>
              <a:endParaRPr lang="fr-CH" altLang="fr-FR" dirty="0" smtClean="0"/>
            </a:p>
            <a:p>
              <a:pPr eaLnBrk="1" hangingPunct="1"/>
              <a:endParaRPr lang="fr-FR" altLang="fr-FR" dirty="0"/>
            </a:p>
          </p:txBody>
        </p:sp>
        <p:pic>
          <p:nvPicPr>
            <p:cNvPr id="27" name="Picture 15"/>
            <p:cNvPicPr>
              <a:picLocks noChangeAspect="1" noChangeArrowheads="1"/>
            </p:cNvPicPr>
            <p:nvPr/>
          </p:nvPicPr>
          <p:blipFill>
            <a:blip r:embed="rId2">
              <a:extLst>
                <a:ext uri="{28A0092B-C50C-407E-A947-70E740481C1C}">
                  <a14:useLocalDpi xmlns:a14="http://schemas.microsoft.com/office/drawing/2010/main" val="0"/>
                </a:ext>
              </a:extLst>
            </a:blip>
            <a:srcRect t="1949"/>
            <a:stretch>
              <a:fillRect/>
            </a:stretch>
          </p:blipFill>
          <p:spPr bwMode="auto">
            <a:xfrm>
              <a:off x="8822171" y="3057071"/>
              <a:ext cx="1178652" cy="575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6"/>
            <p:cNvPicPr>
              <a:picLocks noChangeAspect="1" noChangeArrowheads="1"/>
            </p:cNvPicPr>
            <p:nvPr/>
          </p:nvPicPr>
          <p:blipFill>
            <a:blip r:embed="rId3">
              <a:extLst>
                <a:ext uri="{28A0092B-C50C-407E-A947-70E740481C1C}">
                  <a14:useLocalDpi xmlns:a14="http://schemas.microsoft.com/office/drawing/2010/main" val="0"/>
                </a:ext>
              </a:extLst>
            </a:blip>
            <a:srcRect t="2362" b="2362"/>
            <a:stretch>
              <a:fillRect/>
            </a:stretch>
          </p:blipFill>
          <p:spPr bwMode="auto">
            <a:xfrm>
              <a:off x="9935545" y="3022234"/>
              <a:ext cx="1994641" cy="645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7"/>
            <p:cNvPicPr>
              <a:picLocks noChangeAspect="1" noChangeArrowheads="1"/>
            </p:cNvPicPr>
            <p:nvPr/>
          </p:nvPicPr>
          <p:blipFill>
            <a:blip r:embed="rId4">
              <a:extLst>
                <a:ext uri="{28A0092B-C50C-407E-A947-70E740481C1C}">
                  <a14:useLocalDpi xmlns:a14="http://schemas.microsoft.com/office/drawing/2010/main" val="0"/>
                </a:ext>
              </a:extLst>
            </a:blip>
            <a:srcRect t="1949"/>
            <a:stretch>
              <a:fillRect/>
            </a:stretch>
          </p:blipFill>
          <p:spPr bwMode="auto">
            <a:xfrm>
              <a:off x="9504018" y="3783507"/>
              <a:ext cx="1818541" cy="889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0" name="Groupe 69"/>
          <p:cNvGrpSpPr/>
          <p:nvPr/>
        </p:nvGrpSpPr>
        <p:grpSpPr>
          <a:xfrm>
            <a:off x="5972194" y="1782666"/>
            <a:ext cx="3164573" cy="3899855"/>
            <a:chOff x="5972194" y="1782666"/>
            <a:chExt cx="3164573" cy="3899855"/>
          </a:xfrm>
        </p:grpSpPr>
        <p:grpSp>
          <p:nvGrpSpPr>
            <p:cNvPr id="64" name="Groupe 63"/>
            <p:cNvGrpSpPr/>
            <p:nvPr/>
          </p:nvGrpSpPr>
          <p:grpSpPr>
            <a:xfrm>
              <a:off x="5972194" y="1782666"/>
              <a:ext cx="3164573" cy="3897172"/>
              <a:chOff x="6142322" y="1782666"/>
              <a:chExt cx="3164573" cy="3897172"/>
            </a:xfrm>
          </p:grpSpPr>
          <p:sp>
            <p:nvSpPr>
              <p:cNvPr id="30" name="Text Box 3"/>
              <p:cNvSpPr txBox="1">
                <a:spLocks noChangeArrowheads="1"/>
              </p:cNvSpPr>
              <p:nvPr/>
            </p:nvSpPr>
            <p:spPr bwMode="auto">
              <a:xfrm>
                <a:off x="6879071" y="1846464"/>
                <a:ext cx="1053114"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dirty="0" smtClean="0"/>
                  <a:t>2000</a:t>
                </a:r>
                <a:endParaRPr lang="fr-FR" altLang="fr-FR" dirty="0"/>
              </a:p>
            </p:txBody>
          </p:sp>
          <p:sp>
            <p:nvSpPr>
              <p:cNvPr id="31" name="AutoShape 7"/>
              <p:cNvSpPr>
                <a:spLocks noChangeArrowheads="1"/>
              </p:cNvSpPr>
              <p:nvPr/>
            </p:nvSpPr>
            <p:spPr bwMode="auto">
              <a:xfrm>
                <a:off x="6142322" y="1782666"/>
                <a:ext cx="3164573" cy="3897172"/>
              </a:xfrm>
              <a:prstGeom prst="chevron">
                <a:avLst>
                  <a:gd name="adj" fmla="val 25000"/>
                </a:avLst>
              </a:prstGeom>
              <a:noFill/>
              <a:ln w="38100">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grpSp>
        <p:sp>
          <p:nvSpPr>
            <p:cNvPr id="63" name="ZoneTexte 62"/>
            <p:cNvSpPr txBox="1"/>
            <p:nvPr/>
          </p:nvSpPr>
          <p:spPr>
            <a:xfrm>
              <a:off x="6522226" y="2299858"/>
              <a:ext cx="1843761" cy="707886"/>
            </a:xfrm>
            <a:prstGeom prst="rect">
              <a:avLst/>
            </a:prstGeom>
            <a:noFill/>
          </p:spPr>
          <p:txBody>
            <a:bodyPr wrap="square" rtlCol="0">
              <a:spAutoFit/>
            </a:bodyPr>
            <a:lstStyle/>
            <a:p>
              <a:pPr algn="ctr"/>
              <a:r>
                <a:rPr lang="fr-CH" sz="2000" b="1" dirty="0" smtClean="0"/>
                <a:t>Internet </a:t>
              </a:r>
            </a:p>
            <a:p>
              <a:pPr algn="ctr"/>
              <a:r>
                <a:rPr lang="fr-CH" sz="2000" b="1" dirty="0" smtClean="0"/>
                <a:t>Web</a:t>
              </a:r>
            </a:p>
          </p:txBody>
        </p:sp>
        <p:sp>
          <p:nvSpPr>
            <p:cNvPr id="67" name="ZoneTexte 66"/>
            <p:cNvSpPr txBox="1"/>
            <p:nvPr/>
          </p:nvSpPr>
          <p:spPr>
            <a:xfrm>
              <a:off x="6387905" y="4482192"/>
              <a:ext cx="2469964" cy="1200329"/>
            </a:xfrm>
            <a:prstGeom prst="rect">
              <a:avLst/>
            </a:prstGeom>
            <a:noFill/>
          </p:spPr>
          <p:txBody>
            <a:bodyPr wrap="square" rtlCol="0">
              <a:spAutoFit/>
            </a:bodyPr>
            <a:lstStyle/>
            <a:p>
              <a:r>
                <a:rPr lang="fr-CH" dirty="0" smtClean="0"/>
                <a:t>Virtualisation</a:t>
              </a:r>
            </a:p>
            <a:p>
              <a:r>
                <a:rPr lang="fr-CH" dirty="0" smtClean="0"/>
                <a:t>Interopérabilité</a:t>
              </a:r>
            </a:p>
            <a:p>
              <a:r>
                <a:rPr lang="fr-CH" dirty="0" smtClean="0"/>
                <a:t>Sécurité des données</a:t>
              </a:r>
            </a:p>
            <a:p>
              <a:r>
                <a:rPr lang="fr-CH" dirty="0" smtClean="0"/>
                <a:t>Processus métier</a:t>
              </a:r>
              <a:endParaRPr lang="fr-CH" dirty="0"/>
            </a:p>
          </p:txBody>
        </p:sp>
      </p:grpSp>
    </p:spTree>
    <p:extLst>
      <p:ext uri="{BB962C8B-B14F-4D97-AF65-F5344CB8AC3E}">
        <p14:creationId xmlns:p14="http://schemas.microsoft.com/office/powerpoint/2010/main" val="697964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093" y="3615351"/>
            <a:ext cx="4508205" cy="3242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Espace réservé du contenu 1"/>
          <p:cNvSpPr>
            <a:spLocks noGrp="1"/>
          </p:cNvSpPr>
          <p:nvPr>
            <p:ph idx="1"/>
          </p:nvPr>
        </p:nvSpPr>
        <p:spPr>
          <a:xfrm>
            <a:off x="838199" y="1617785"/>
            <a:ext cx="7295707" cy="4348117"/>
          </a:xfrm>
        </p:spPr>
        <p:txBody>
          <a:bodyPr>
            <a:normAutofit fontScale="25000" lnSpcReduction="20000"/>
          </a:bodyPr>
          <a:lstStyle/>
          <a:p>
            <a:pPr>
              <a:lnSpc>
                <a:spcPct val="120000"/>
              </a:lnSpc>
              <a:spcBef>
                <a:spcPts val="0"/>
              </a:spcBef>
            </a:pPr>
            <a:r>
              <a:rPr lang="fr-FR" altLang="fr-FR" sz="9600" dirty="0" smtClean="0"/>
              <a:t>Des systèmes </a:t>
            </a:r>
            <a:r>
              <a:rPr lang="fr-FR" altLang="fr-FR" sz="9600" dirty="0"/>
              <a:t>informatiques en strates de </a:t>
            </a:r>
            <a:r>
              <a:rPr lang="fr-FR" altLang="fr-FR" sz="9600" dirty="0" smtClean="0"/>
              <a:t>sédimentation technologiques</a:t>
            </a:r>
          </a:p>
          <a:p>
            <a:pPr>
              <a:lnSpc>
                <a:spcPct val="120000"/>
              </a:lnSpc>
              <a:spcBef>
                <a:spcPts val="0"/>
              </a:spcBef>
            </a:pPr>
            <a:r>
              <a:rPr lang="fr-FR" altLang="fr-FR" sz="9600" dirty="0" smtClean="0"/>
              <a:t>Plus on a de technologies différentes, plus leur intégration est difficile et leur maintenance coute cher</a:t>
            </a:r>
          </a:p>
          <a:p>
            <a:pPr>
              <a:lnSpc>
                <a:spcPct val="120000"/>
              </a:lnSpc>
              <a:spcBef>
                <a:spcPts val="0"/>
              </a:spcBef>
              <a:buFont typeface="Wingdings" panose="05000000000000000000" pitchFamily="2" charset="2"/>
              <a:buChar char="Ø"/>
            </a:pPr>
            <a:r>
              <a:rPr lang="fr-CH" sz="9600" dirty="0" smtClean="0"/>
              <a:t>Nécessité de </a:t>
            </a:r>
            <a:r>
              <a:rPr lang="fr-CH" sz="9600" b="1" dirty="0" smtClean="0"/>
              <a:t>rationaliser</a:t>
            </a:r>
            <a:r>
              <a:rPr lang="fr-CH" sz="9600" dirty="0" smtClean="0"/>
              <a:t> </a:t>
            </a:r>
            <a:r>
              <a:rPr lang="fr-CH" sz="9600" dirty="0"/>
              <a:t>les différentes </a:t>
            </a:r>
            <a:r>
              <a:rPr lang="fr-CH" sz="9600" dirty="0" smtClean="0"/>
              <a:t>technologies utilisées </a:t>
            </a:r>
            <a:r>
              <a:rPr lang="fr-CH" sz="9600" dirty="0"/>
              <a:t>dans le </a:t>
            </a:r>
            <a:r>
              <a:rPr lang="fr-CH" sz="9600" dirty="0" smtClean="0"/>
              <a:t>SI </a:t>
            </a:r>
          </a:p>
          <a:p>
            <a:pPr>
              <a:lnSpc>
                <a:spcPct val="120000"/>
              </a:lnSpc>
              <a:spcBef>
                <a:spcPts val="0"/>
              </a:spcBef>
              <a:buFont typeface="Wingdings" panose="05000000000000000000" pitchFamily="2" charset="2"/>
              <a:buChar char="Ø"/>
            </a:pPr>
            <a:endParaRPr lang="fr-CH" sz="9600" dirty="0" smtClean="0"/>
          </a:p>
          <a:p>
            <a:pPr>
              <a:lnSpc>
                <a:spcPct val="120000"/>
              </a:lnSpc>
              <a:spcBef>
                <a:spcPts val="0"/>
              </a:spcBef>
            </a:pPr>
            <a:r>
              <a:rPr lang="fr-FR" altLang="fr-FR" sz="9600" dirty="0"/>
              <a:t>Des applications "sur-mesure" juxtaposées avec des </a:t>
            </a:r>
            <a:r>
              <a:rPr lang="fr-FR" altLang="fr-FR" sz="9600" dirty="0" smtClean="0"/>
              <a:t>données redondantes</a:t>
            </a:r>
            <a:r>
              <a:rPr lang="fr-FR" altLang="fr-FR" sz="9600" dirty="0"/>
              <a:t>, des flux inter-applications en plats de spaghettis </a:t>
            </a:r>
          </a:p>
          <a:p>
            <a:pPr>
              <a:lnSpc>
                <a:spcPct val="120000"/>
              </a:lnSpc>
              <a:spcBef>
                <a:spcPts val="0"/>
              </a:spcBef>
              <a:buFont typeface="Wingdings" panose="05000000000000000000" pitchFamily="2" charset="2"/>
              <a:buChar char="Ø"/>
            </a:pPr>
            <a:endParaRPr lang="fr-CH" sz="9600" dirty="0"/>
          </a:p>
          <a:p>
            <a:pPr marL="0" indent="0">
              <a:lnSpc>
                <a:spcPct val="120000"/>
              </a:lnSpc>
              <a:spcBef>
                <a:spcPts val="0"/>
              </a:spcBef>
              <a:buNone/>
            </a:pPr>
            <a:endParaRPr lang="fr-CH" dirty="0"/>
          </a:p>
        </p:txBody>
      </p:sp>
      <p:sp>
        <p:nvSpPr>
          <p:cNvPr id="3" name="Espace réservé du texte 2"/>
          <p:cNvSpPr>
            <a:spLocks noGrp="1"/>
          </p:cNvSpPr>
          <p:nvPr>
            <p:ph type="body" sz="quarter" idx="13"/>
          </p:nvPr>
        </p:nvSpPr>
        <p:spPr/>
        <p:txBody>
          <a:bodyPr/>
          <a:lstStyle/>
          <a:p>
            <a:r>
              <a:rPr lang="fr-CH" dirty="0" smtClean="0"/>
              <a:t>Evolution des systèmes d'information </a:t>
            </a:r>
            <a:endParaRPr lang="fr-CH" dirty="0"/>
          </a:p>
        </p:txBody>
      </p:sp>
      <p:sp>
        <p:nvSpPr>
          <p:cNvPr id="4" name="Espace réservé du texte 3"/>
          <p:cNvSpPr>
            <a:spLocks noGrp="1"/>
          </p:cNvSpPr>
          <p:nvPr>
            <p:ph type="body" sz="quarter" idx="14"/>
          </p:nvPr>
        </p:nvSpPr>
        <p:spPr/>
        <p:txBody>
          <a:bodyPr>
            <a:normAutofit/>
          </a:bodyPr>
          <a:lstStyle/>
          <a:p>
            <a:pPr lvl="0"/>
            <a:r>
              <a:rPr lang="fr-CH" altLang="fr-FR" sz="2800" b="1" dirty="0" smtClean="0">
                <a:solidFill>
                  <a:srgbClr val="1C1C1B"/>
                </a:solidFill>
              </a:rPr>
              <a:t>Aujourd'hui </a:t>
            </a:r>
            <a:endParaRPr lang="fr-CH" altLang="fr-FR" sz="2800" dirty="0">
              <a:solidFill>
                <a:srgbClr val="1C1C1B"/>
              </a:solidFill>
            </a:endParaRPr>
          </a:p>
        </p:txBody>
      </p:sp>
      <p:pic>
        <p:nvPicPr>
          <p:cNvPr id="1030" name="Picture 6" descr="Résultat de recherche d'images pour &quot;strates de sédimenta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0178" y="1153802"/>
            <a:ext cx="4201822" cy="280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05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pPr>
              <a:defRPr/>
            </a:pPr>
            <a:r>
              <a:rPr lang="fr-CH" sz="2400" dirty="0"/>
              <a:t>L'information est une ressource stratégique de l'entreprise.</a:t>
            </a:r>
          </a:p>
          <a:p>
            <a:pPr>
              <a:defRPr/>
            </a:pPr>
            <a:r>
              <a:rPr lang="fr-CH" sz="2400" dirty="0" smtClean="0"/>
              <a:t>Le </a:t>
            </a:r>
            <a:r>
              <a:rPr lang="fr-CH" sz="2400" dirty="0"/>
              <a:t>SI devient une composante importante de la création de </a:t>
            </a:r>
            <a:r>
              <a:rPr lang="fr-CH" sz="2400" dirty="0" smtClean="0"/>
              <a:t>valeur de l'entreprise </a:t>
            </a:r>
            <a:r>
              <a:rPr lang="fr-CH" sz="2400" dirty="0"/>
              <a:t>et doit être :  </a:t>
            </a:r>
            <a:endParaRPr lang="fr-CH" sz="2400" dirty="0" smtClean="0"/>
          </a:p>
          <a:p>
            <a:pPr lvl="1">
              <a:defRPr/>
            </a:pPr>
            <a:r>
              <a:rPr lang="fr-CH" sz="1900" b="0" dirty="0" smtClean="0"/>
              <a:t>Agile </a:t>
            </a:r>
          </a:p>
          <a:p>
            <a:pPr lvl="1">
              <a:defRPr/>
            </a:pPr>
            <a:r>
              <a:rPr lang="fr-CH" sz="1900" b="0" dirty="0" smtClean="0"/>
              <a:t>Performant</a:t>
            </a:r>
          </a:p>
          <a:p>
            <a:pPr lvl="1">
              <a:defRPr/>
            </a:pPr>
            <a:r>
              <a:rPr lang="fr-CH" sz="1900" b="0" dirty="0" smtClean="0"/>
              <a:t>Optimal en termes de coûts</a:t>
            </a:r>
          </a:p>
          <a:p>
            <a:pPr lvl="1">
              <a:defRPr/>
            </a:pPr>
            <a:r>
              <a:rPr lang="fr-CH" sz="1900" b="0" dirty="0" smtClean="0"/>
              <a:t>Sécurisé</a:t>
            </a:r>
          </a:p>
          <a:p>
            <a:pPr lvl="1">
              <a:defRPr/>
            </a:pPr>
            <a:r>
              <a:rPr lang="fr-CH" sz="1900" b="0" dirty="0" err="1" smtClean="0"/>
              <a:t>Auditable</a:t>
            </a:r>
            <a:endParaRPr lang="fr-CH" sz="1900" b="0" dirty="0" smtClean="0"/>
          </a:p>
          <a:p>
            <a:pPr lvl="1">
              <a:defRPr/>
            </a:pPr>
            <a:r>
              <a:rPr lang="fr-CH" sz="1900" b="0" dirty="0" smtClean="0"/>
              <a:t>Fiable et constant</a:t>
            </a:r>
          </a:p>
          <a:p>
            <a:pPr>
              <a:defRPr/>
            </a:pPr>
            <a:r>
              <a:rPr lang="fr-CH" sz="2400" dirty="0" smtClean="0"/>
              <a:t>La sécurité de l'information est un enjeu majeur </a:t>
            </a:r>
            <a:endParaRPr lang="fr-CH" sz="2400" dirty="0"/>
          </a:p>
          <a:p>
            <a:pPr>
              <a:defRPr/>
            </a:pPr>
            <a:r>
              <a:rPr lang="fr-CH" sz="2400" dirty="0" smtClean="0"/>
              <a:t>Le </a:t>
            </a:r>
            <a:r>
              <a:rPr lang="fr-CH" sz="2400" dirty="0"/>
              <a:t>SI devient stratégique et est partie prenante dans la gouvernance de l'entreprise</a:t>
            </a:r>
          </a:p>
          <a:p>
            <a:pPr>
              <a:defRPr/>
            </a:pPr>
            <a:endParaRPr lang="fr-CH" sz="2400" dirty="0"/>
          </a:p>
          <a:p>
            <a:endParaRPr lang="fr-CH" sz="2400" dirty="0"/>
          </a:p>
        </p:txBody>
      </p:sp>
      <p:sp>
        <p:nvSpPr>
          <p:cNvPr id="3" name="Espace réservé du texte 2"/>
          <p:cNvSpPr>
            <a:spLocks noGrp="1"/>
          </p:cNvSpPr>
          <p:nvPr>
            <p:ph type="body" sz="quarter" idx="13"/>
          </p:nvPr>
        </p:nvSpPr>
        <p:spPr/>
        <p:txBody>
          <a:bodyPr/>
          <a:lstStyle/>
          <a:p>
            <a:r>
              <a:rPr lang="fr-CH" dirty="0" smtClean="0"/>
              <a:t>Aujourd'hui </a:t>
            </a:r>
            <a:endParaRPr lang="fr-CH" dirty="0"/>
          </a:p>
        </p:txBody>
      </p:sp>
    </p:spTree>
    <p:extLst>
      <p:ext uri="{BB962C8B-B14F-4D97-AF65-F5344CB8AC3E}">
        <p14:creationId xmlns:p14="http://schemas.microsoft.com/office/powerpoint/2010/main" val="1795352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Autofit/>
          </a:bodyPr>
          <a:lstStyle/>
          <a:p>
            <a:r>
              <a:rPr lang="fr-CH" altLang="fr-FR" sz="2400" dirty="0"/>
              <a:t>Le SI est un ensemble de </a:t>
            </a:r>
            <a:r>
              <a:rPr lang="fr-CH" altLang="fr-FR" sz="2400" b="1" dirty="0"/>
              <a:t>technologies</a:t>
            </a:r>
            <a:r>
              <a:rPr lang="fr-CH" altLang="fr-FR" sz="2400" dirty="0"/>
              <a:t> d'âges différents qui ont été intégrées par couches successives, et </a:t>
            </a:r>
            <a:r>
              <a:rPr lang="fr-CH" altLang="fr-FR" sz="2400" b="1" dirty="0"/>
              <a:t>d'applications</a:t>
            </a:r>
            <a:r>
              <a:rPr lang="fr-CH" altLang="fr-FR" sz="2400" dirty="0"/>
              <a:t> développées par création d'excroissances et d'annexes logicielles péjorant la maintenabilité et l'évolutivité </a:t>
            </a:r>
            <a:r>
              <a:rPr lang="fr-CH" altLang="fr-FR" sz="2400" dirty="0" smtClean="0"/>
              <a:t>nécessaires </a:t>
            </a:r>
            <a:r>
              <a:rPr lang="fr-CH" altLang="fr-FR" sz="2400" dirty="0"/>
              <a:t>pour répondre à de nouveaux besoins métiers. </a:t>
            </a:r>
          </a:p>
          <a:p>
            <a:r>
              <a:rPr lang="fr-CH" altLang="fr-FR" sz="2400" dirty="0"/>
              <a:t>Le SI est parfois le résultat d'héritage de rapprochements d'activités (fusion, rachat d'entreprises). </a:t>
            </a:r>
          </a:p>
          <a:p>
            <a:r>
              <a:rPr lang="fr-CH" altLang="fr-FR" sz="2400" dirty="0"/>
              <a:t>La DSI doit faire face aux </a:t>
            </a:r>
            <a:r>
              <a:rPr lang="fr-CH" altLang="fr-FR" sz="2400" b="1" dirty="0"/>
              <a:t>demandes</a:t>
            </a:r>
            <a:r>
              <a:rPr lang="fr-CH" altLang="fr-FR" sz="2400" dirty="0"/>
              <a:t> de ses clients, intégrer les nouvelles </a:t>
            </a:r>
            <a:r>
              <a:rPr lang="fr-CH" altLang="fr-FR" sz="2400" b="1" dirty="0"/>
              <a:t>opportunités technologiques</a:t>
            </a:r>
            <a:r>
              <a:rPr lang="fr-CH" altLang="fr-FR" sz="2400" dirty="0"/>
              <a:t>, gérer </a:t>
            </a:r>
            <a:r>
              <a:rPr lang="fr-CH" altLang="fr-FR" sz="2400" b="1" dirty="0"/>
              <a:t>l'évolution du SI </a:t>
            </a:r>
            <a:r>
              <a:rPr lang="fr-CH" altLang="fr-FR" sz="2400" dirty="0"/>
              <a:t>avec des charges croissantes de maintenance dans un contexte budgétaire en forte </a:t>
            </a:r>
            <a:r>
              <a:rPr lang="fr-CH" altLang="fr-FR" sz="2400" b="1" dirty="0" smtClean="0"/>
              <a:t>restriction</a:t>
            </a:r>
            <a:r>
              <a:rPr lang="fr-CH" altLang="fr-FR" sz="2400" dirty="0"/>
              <a:t> </a:t>
            </a:r>
            <a:endParaRPr lang="fr-CH" altLang="fr-FR" sz="2400" dirty="0" smtClean="0"/>
          </a:p>
          <a:p>
            <a:r>
              <a:rPr lang="fr-CH" altLang="fr-FR" sz="2400" dirty="0" smtClean="0"/>
              <a:t>Avec l'apparition du cloud, la fonction informatique devient bimodale </a:t>
            </a:r>
            <a:endParaRPr lang="fr-CH" sz="2400" dirty="0"/>
          </a:p>
        </p:txBody>
      </p:sp>
      <p:sp>
        <p:nvSpPr>
          <p:cNvPr id="3" name="Espace réservé du texte 2"/>
          <p:cNvSpPr>
            <a:spLocks noGrp="1"/>
          </p:cNvSpPr>
          <p:nvPr>
            <p:ph type="body" sz="quarter" idx="13"/>
          </p:nvPr>
        </p:nvSpPr>
        <p:spPr>
          <a:xfrm>
            <a:off x="316523" y="198083"/>
            <a:ext cx="11808069" cy="1134004"/>
          </a:xfrm>
        </p:spPr>
        <p:txBody>
          <a:bodyPr>
            <a:noAutofit/>
          </a:bodyPr>
          <a:lstStyle/>
          <a:p>
            <a:r>
              <a:rPr lang="fr-CH" sz="3200" dirty="0" smtClean="0"/>
              <a:t>Les préoccupations de la direction des </a:t>
            </a:r>
          </a:p>
          <a:p>
            <a:r>
              <a:rPr lang="fr-CH" sz="3200" dirty="0" smtClean="0"/>
              <a:t>systèmes d'information (DSI) </a:t>
            </a:r>
            <a:endParaRPr lang="fr-CH" sz="3200" dirty="0"/>
          </a:p>
        </p:txBody>
      </p:sp>
    </p:spTree>
    <p:extLst>
      <p:ext uri="{BB962C8B-B14F-4D97-AF65-F5344CB8AC3E}">
        <p14:creationId xmlns:p14="http://schemas.microsoft.com/office/powerpoint/2010/main" val="786722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H" dirty="0" smtClean="0"/>
              <a:t>Les préoccupations de la direction des systèmes d'information</a:t>
            </a:r>
            <a:endParaRPr lang="fr-CH" dirty="0"/>
          </a:p>
        </p:txBody>
      </p:sp>
      <p:sp>
        <p:nvSpPr>
          <p:cNvPr id="3" name="Espace réservé du contenu 2"/>
          <p:cNvSpPr>
            <a:spLocks noGrp="1"/>
          </p:cNvSpPr>
          <p:nvPr>
            <p:ph idx="1"/>
          </p:nvPr>
        </p:nvSpPr>
        <p:spPr/>
        <p:txBody>
          <a:bodyPr>
            <a:normAutofit/>
          </a:bodyPr>
          <a:lstStyle/>
          <a:p>
            <a:r>
              <a:rPr lang="fr-CH" altLang="fr-FR" sz="2400" dirty="0"/>
              <a:t>Le SI est un ensemble de </a:t>
            </a:r>
            <a:r>
              <a:rPr lang="fr-CH" altLang="fr-FR" sz="2400" b="1" dirty="0"/>
              <a:t>technologies</a:t>
            </a:r>
            <a:r>
              <a:rPr lang="fr-CH" altLang="fr-FR" sz="2400" dirty="0"/>
              <a:t> d'âges différents qui ont été intégrées par couches successives, et </a:t>
            </a:r>
            <a:r>
              <a:rPr lang="fr-CH" altLang="fr-FR" sz="2400" b="1" dirty="0"/>
              <a:t>d'applications</a:t>
            </a:r>
            <a:r>
              <a:rPr lang="fr-CH" altLang="fr-FR" sz="2400" dirty="0"/>
              <a:t> développées par création d'excroissances et d'annexes logicielles péjorant la maintenabilité et l'évolutivité nécessaires pour répondre à de nouveaux besoins métiers. </a:t>
            </a:r>
          </a:p>
          <a:p>
            <a:r>
              <a:rPr lang="fr-CH" altLang="fr-FR" sz="2400" dirty="0"/>
              <a:t>Le SI est parfois le résultat d'héritage de rapprochements d'activités (fusion, rachat d'entreprises). </a:t>
            </a:r>
          </a:p>
          <a:p>
            <a:r>
              <a:rPr lang="fr-CH" altLang="fr-FR" sz="2400" dirty="0"/>
              <a:t>La DSI doit faire face aux </a:t>
            </a:r>
            <a:r>
              <a:rPr lang="fr-CH" altLang="fr-FR" sz="2400" b="1" dirty="0"/>
              <a:t>demandes</a:t>
            </a:r>
            <a:r>
              <a:rPr lang="fr-CH" altLang="fr-FR" sz="2400" dirty="0"/>
              <a:t> de ses clients, intégrer les nouvelles </a:t>
            </a:r>
            <a:r>
              <a:rPr lang="fr-CH" altLang="fr-FR" sz="2400" b="1" dirty="0"/>
              <a:t>opportunités technologiques</a:t>
            </a:r>
            <a:r>
              <a:rPr lang="fr-CH" altLang="fr-FR" sz="2400" dirty="0"/>
              <a:t>, gérer </a:t>
            </a:r>
            <a:r>
              <a:rPr lang="fr-CH" altLang="fr-FR" sz="2400" b="1" dirty="0"/>
              <a:t>l'évolution du SI </a:t>
            </a:r>
            <a:r>
              <a:rPr lang="fr-CH" altLang="fr-FR" sz="2400" dirty="0"/>
              <a:t>avec des charges croissantes de maintenance dans un contexte budgétaire en forte </a:t>
            </a:r>
            <a:r>
              <a:rPr lang="fr-CH" altLang="fr-FR" sz="2400" b="1" dirty="0"/>
              <a:t>restriction</a:t>
            </a:r>
            <a:r>
              <a:rPr lang="fr-CH" altLang="fr-FR" sz="2400" dirty="0"/>
              <a:t> </a:t>
            </a:r>
          </a:p>
          <a:p>
            <a:r>
              <a:rPr lang="fr-CH" altLang="fr-FR" sz="2400" dirty="0"/>
              <a:t>Avec l'apparition du cloud, la fonction informatique devient bimodale </a:t>
            </a:r>
            <a:endParaRPr lang="fr-CH" sz="2400" dirty="0"/>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1749220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pPr marL="0" indent="0">
              <a:buNone/>
            </a:pPr>
            <a:r>
              <a:rPr lang="fr-CH" dirty="0" smtClean="0"/>
              <a:t>Christine Aidonidis-Flückiger </a:t>
            </a:r>
          </a:p>
          <a:p>
            <a:pPr marL="0" indent="0">
              <a:buNone/>
            </a:pPr>
            <a:r>
              <a:rPr lang="fr-CH" dirty="0"/>
              <a:t>Conseillère au </a:t>
            </a:r>
            <a:r>
              <a:rPr lang="fr-CH" dirty="0" smtClean="0"/>
              <a:t>numérique </a:t>
            </a:r>
            <a:r>
              <a:rPr lang="fr-CH" dirty="0"/>
              <a:t>et à l'innovation </a:t>
            </a:r>
          </a:p>
          <a:p>
            <a:pPr marL="0" indent="0">
              <a:buNone/>
            </a:pPr>
            <a:r>
              <a:rPr lang="fr-CH" dirty="0">
                <a:solidFill>
                  <a:srgbClr val="0066FF"/>
                </a:solidFill>
                <a:hlinkClick r:id="rId2"/>
              </a:rPr>
              <a:t>c</a:t>
            </a:r>
            <a:r>
              <a:rPr lang="fr-CH" dirty="0" smtClean="0">
                <a:solidFill>
                  <a:srgbClr val="0066FF"/>
                </a:solidFill>
                <a:hlinkClick r:id="rId2"/>
              </a:rPr>
              <a:t>hristine.aidonidis@gmail.com</a:t>
            </a:r>
            <a:endParaRPr lang="fr-CH" dirty="0" smtClean="0">
              <a:solidFill>
                <a:srgbClr val="0066FF"/>
              </a:solidFill>
            </a:endParaRPr>
          </a:p>
          <a:p>
            <a:pPr marL="0" indent="0">
              <a:buNone/>
            </a:pPr>
            <a:endParaRPr lang="fr-CH" dirty="0" smtClean="0"/>
          </a:p>
          <a:p>
            <a:pPr marL="0" indent="0">
              <a:buNone/>
            </a:pPr>
            <a:r>
              <a:rPr lang="fr-CH" dirty="0" smtClean="0"/>
              <a:t>Etat de Genève</a:t>
            </a:r>
          </a:p>
          <a:p>
            <a:pPr marL="0" indent="0">
              <a:buNone/>
            </a:pPr>
            <a:endParaRPr lang="fr-CH" sz="2000" dirty="0"/>
          </a:p>
          <a:p>
            <a:pPr marL="0" indent="0">
              <a:buNone/>
            </a:pPr>
            <a:endParaRPr lang="fr-CH" dirty="0" smtClean="0"/>
          </a:p>
        </p:txBody>
      </p:sp>
      <p:sp>
        <p:nvSpPr>
          <p:cNvPr id="7" name="Espace réservé du texte 6"/>
          <p:cNvSpPr>
            <a:spLocks noGrp="1"/>
          </p:cNvSpPr>
          <p:nvPr>
            <p:ph type="body" sz="quarter" idx="13"/>
          </p:nvPr>
        </p:nvSpPr>
        <p:spPr/>
        <p:txBody>
          <a:bodyPr/>
          <a:lstStyle/>
          <a:p>
            <a:r>
              <a:rPr lang="fr-CH" dirty="0" smtClean="0"/>
              <a:t>Présentation </a:t>
            </a:r>
            <a:endParaRPr lang="fr-CH" dirty="0"/>
          </a:p>
        </p:txBody>
      </p:sp>
    </p:spTree>
    <p:extLst>
      <p:ext uri="{BB962C8B-B14F-4D97-AF65-F5344CB8AC3E}">
        <p14:creationId xmlns:p14="http://schemas.microsoft.com/office/powerpoint/2010/main" val="506314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Clr>
                <a:srgbClr val="FF0000"/>
              </a:buClr>
            </a:pPr>
            <a:r>
              <a:rPr lang="fr-FR" altLang="fr-FR" sz="3200" dirty="0" smtClean="0"/>
              <a:t>Les </a:t>
            </a:r>
            <a:r>
              <a:rPr lang="fr-FR" altLang="fr-FR" sz="3200" b="1" dirty="0" smtClean="0"/>
              <a:t>coûts </a:t>
            </a:r>
            <a:r>
              <a:rPr lang="fr-FR" altLang="fr-FR" sz="3200" b="1" dirty="0"/>
              <a:t>de maintenance </a:t>
            </a:r>
            <a:r>
              <a:rPr lang="fr-FR" altLang="fr-FR" sz="3200" dirty="0"/>
              <a:t>du système sont importants et couvrent une grande partie du budget informatique de l’entreprise,</a:t>
            </a:r>
          </a:p>
          <a:p>
            <a:pPr>
              <a:buClr>
                <a:srgbClr val="FF0000"/>
              </a:buClr>
            </a:pPr>
            <a:r>
              <a:rPr lang="fr-FR" altLang="fr-FR" sz="3200" dirty="0" smtClean="0"/>
              <a:t>Le SI </a:t>
            </a:r>
            <a:r>
              <a:rPr lang="fr-FR" altLang="fr-FR" sz="3200" dirty="0"/>
              <a:t>est </a:t>
            </a:r>
            <a:r>
              <a:rPr lang="fr-FR" altLang="fr-FR" sz="3200" b="1" dirty="0"/>
              <a:t>peu évolutif </a:t>
            </a:r>
            <a:r>
              <a:rPr lang="fr-FR" altLang="fr-FR" sz="3200" dirty="0"/>
              <a:t>(pour faire évoluer une partie, on est souvent obligé d’en repenser plusieurs autres), ce qui engendre des coûts importants en temps et en argent.</a:t>
            </a:r>
          </a:p>
          <a:p>
            <a:endParaRPr lang="fr-CH" dirty="0"/>
          </a:p>
        </p:txBody>
      </p:sp>
      <p:sp>
        <p:nvSpPr>
          <p:cNvPr id="3" name="Espace réservé du texte 2"/>
          <p:cNvSpPr>
            <a:spLocks noGrp="1"/>
          </p:cNvSpPr>
          <p:nvPr>
            <p:ph type="body" sz="quarter" idx="13"/>
          </p:nvPr>
        </p:nvSpPr>
        <p:spPr/>
        <p:txBody>
          <a:bodyPr/>
          <a:lstStyle/>
          <a:p>
            <a:r>
              <a:rPr lang="fr-CH" dirty="0" smtClean="0"/>
              <a:t>Principaux problèmes </a:t>
            </a:r>
            <a:endParaRPr lang="fr-CH" dirty="0"/>
          </a:p>
        </p:txBody>
      </p:sp>
    </p:spTree>
    <p:extLst>
      <p:ext uri="{BB962C8B-B14F-4D97-AF65-F5344CB8AC3E}">
        <p14:creationId xmlns:p14="http://schemas.microsoft.com/office/powerpoint/2010/main" val="3368989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Clr>
                <a:srgbClr val="FF0000"/>
              </a:buClr>
            </a:pPr>
            <a:r>
              <a:rPr lang="fr-FR" altLang="fr-FR" b="1" dirty="0"/>
              <a:t>Maitriser</a:t>
            </a:r>
            <a:r>
              <a:rPr lang="fr-FR" altLang="fr-FR" dirty="0"/>
              <a:t> le SI existant </a:t>
            </a:r>
          </a:p>
          <a:p>
            <a:pPr>
              <a:buClr>
                <a:srgbClr val="FF0000"/>
              </a:buClr>
            </a:pPr>
            <a:r>
              <a:rPr lang="fr-FR" altLang="fr-FR" dirty="0" smtClean="0"/>
              <a:t>Le rendre </a:t>
            </a:r>
            <a:r>
              <a:rPr lang="fr-FR" altLang="fr-FR" b="1" dirty="0"/>
              <a:t>cohérent</a:t>
            </a:r>
            <a:r>
              <a:rPr lang="fr-FR" altLang="fr-FR" dirty="0"/>
              <a:t> </a:t>
            </a:r>
          </a:p>
          <a:p>
            <a:pPr>
              <a:buClr>
                <a:srgbClr val="FF0000"/>
              </a:buClr>
            </a:pPr>
            <a:r>
              <a:rPr lang="fr-FR" altLang="fr-FR" b="1" dirty="0"/>
              <a:t>Simplifier</a:t>
            </a:r>
            <a:r>
              <a:rPr lang="fr-FR" altLang="fr-FR" dirty="0"/>
              <a:t> le SI</a:t>
            </a:r>
          </a:p>
          <a:p>
            <a:pPr>
              <a:buClr>
                <a:srgbClr val="FF0000"/>
              </a:buClr>
            </a:pPr>
            <a:r>
              <a:rPr lang="fr-FR" altLang="fr-FR" dirty="0" smtClean="0"/>
              <a:t>Le rendre </a:t>
            </a:r>
            <a:r>
              <a:rPr lang="fr-FR" altLang="fr-FR" b="1" dirty="0"/>
              <a:t>agile</a:t>
            </a:r>
            <a:r>
              <a:rPr lang="fr-FR" altLang="fr-FR" dirty="0"/>
              <a:t> pour faciliter l'évolution</a:t>
            </a:r>
          </a:p>
          <a:p>
            <a:pPr>
              <a:buClr>
                <a:srgbClr val="FF0000"/>
              </a:buClr>
            </a:pPr>
            <a:r>
              <a:rPr lang="fr-FR" altLang="fr-FR" b="1" dirty="0"/>
              <a:t>Aligner</a:t>
            </a:r>
            <a:r>
              <a:rPr lang="fr-FR" altLang="fr-FR" dirty="0"/>
              <a:t> </a:t>
            </a:r>
            <a:r>
              <a:rPr lang="fr-FR" altLang="fr-FR" dirty="0" smtClean="0"/>
              <a:t>le SI sur </a:t>
            </a:r>
            <a:r>
              <a:rPr lang="fr-FR" altLang="fr-FR" dirty="0"/>
              <a:t>le métier</a:t>
            </a:r>
          </a:p>
        </p:txBody>
      </p:sp>
      <p:sp>
        <p:nvSpPr>
          <p:cNvPr id="3" name="Espace réservé du texte 2"/>
          <p:cNvSpPr>
            <a:spLocks noGrp="1"/>
          </p:cNvSpPr>
          <p:nvPr>
            <p:ph type="body" sz="quarter" idx="13"/>
          </p:nvPr>
        </p:nvSpPr>
        <p:spPr/>
        <p:txBody>
          <a:bodyPr/>
          <a:lstStyle/>
          <a:p>
            <a:r>
              <a:rPr lang="fr-CH" dirty="0" smtClean="0"/>
              <a:t>Besoins </a:t>
            </a:r>
            <a:endParaRPr lang="fr-CH" dirty="0"/>
          </a:p>
        </p:txBody>
      </p:sp>
    </p:spTree>
    <p:extLst>
      <p:ext uri="{BB962C8B-B14F-4D97-AF65-F5344CB8AC3E}">
        <p14:creationId xmlns:p14="http://schemas.microsoft.com/office/powerpoint/2010/main" val="42914670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r>
              <a:rPr lang="fr-CH" dirty="0" smtClean="0"/>
              <a:t>La proposition de l'urbanisation des SI </a:t>
            </a:r>
            <a:endParaRPr lang="fr-CH" dirty="0"/>
          </a:p>
        </p:txBody>
      </p:sp>
      <p:sp>
        <p:nvSpPr>
          <p:cNvPr id="6" name="Text Box 3"/>
          <p:cNvSpPr txBox="1">
            <a:spLocks noChangeArrowheads="1"/>
          </p:cNvSpPr>
          <p:nvPr/>
        </p:nvSpPr>
        <p:spPr bwMode="auto">
          <a:xfrm>
            <a:off x="935889" y="1402014"/>
            <a:ext cx="871082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3200" dirty="0">
                <a:cs typeface="Arial" charset="0"/>
              </a:rPr>
              <a:t>L'urbanisation des SI - appelée aussi architecture d'entreprise - propose une démarche de transformation progressive du SI </a:t>
            </a:r>
            <a:endParaRPr lang="fr-CH" altLang="fr-FR" sz="3200" dirty="0" smtClean="0">
              <a:cs typeface="Arial" charset="0"/>
            </a:endParaRPr>
          </a:p>
          <a:p>
            <a:pPr eaLnBrk="1" hangingPunct="1"/>
            <a:endParaRPr lang="fr-CH" altLang="fr-FR" sz="3200" dirty="0" smtClean="0">
              <a:cs typeface="Arial" charset="0"/>
            </a:endParaRPr>
          </a:p>
          <a:p>
            <a:pPr eaLnBrk="1" hangingPunct="1"/>
            <a:r>
              <a:rPr lang="fr-CH" altLang="fr-FR" sz="3200" dirty="0" smtClean="0">
                <a:cs typeface="Arial" charset="0"/>
              </a:rPr>
              <a:t>L'urbanisation intègre </a:t>
            </a:r>
            <a:r>
              <a:rPr lang="fr-CH" sz="3200" dirty="0" smtClean="0"/>
              <a:t>la stratégie de l'entreprise, les </a:t>
            </a:r>
            <a:r>
              <a:rPr lang="fr-CH" sz="3200" dirty="0"/>
              <a:t>processus métiers, les applications, les infrastructures techniques et des </a:t>
            </a:r>
            <a:r>
              <a:rPr lang="fr-CH" sz="3200" dirty="0" smtClean="0"/>
              <a:t>associations entre </a:t>
            </a:r>
            <a:r>
              <a:rPr lang="fr-CH" sz="3200" dirty="0"/>
              <a:t>ces différents </a:t>
            </a:r>
            <a:r>
              <a:rPr lang="fr-CH" sz="3200" dirty="0" smtClean="0"/>
              <a:t>aspects.</a:t>
            </a:r>
            <a:endParaRPr lang="fr-FR" altLang="fr-FR" sz="3200" dirty="0">
              <a:cs typeface="Arial" charset="0"/>
            </a:endParaRPr>
          </a:p>
        </p:txBody>
      </p:sp>
    </p:spTree>
    <p:extLst>
      <p:ext uri="{BB962C8B-B14F-4D97-AF65-F5344CB8AC3E}">
        <p14:creationId xmlns:p14="http://schemas.microsoft.com/office/powerpoint/2010/main" val="1844940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27051" y="2565400"/>
            <a:ext cx="10972800" cy="1582738"/>
          </a:xfrm>
        </p:spPr>
        <p:txBody>
          <a:bodyPr/>
          <a:lstStyle/>
          <a:p>
            <a:r>
              <a:rPr lang="fr-FR" altLang="fr-FR" sz="4000" b="1" dirty="0" smtClean="0"/>
              <a:t>URBANISATION</a:t>
            </a:r>
            <a:br>
              <a:rPr lang="fr-FR" altLang="fr-FR" sz="4000" b="1" dirty="0" smtClean="0"/>
            </a:br>
            <a:r>
              <a:rPr lang="fr-FR" altLang="fr-FR" sz="4000" b="1" dirty="0" smtClean="0"/>
              <a:t>du système d'information</a:t>
            </a:r>
          </a:p>
        </p:txBody>
      </p:sp>
      <p:sp>
        <p:nvSpPr>
          <p:cNvPr id="20484" name="Rectangle 3"/>
          <p:cNvSpPr>
            <a:spLocks noChangeArrowheads="1"/>
          </p:cNvSpPr>
          <p:nvPr/>
        </p:nvSpPr>
        <p:spPr bwMode="auto">
          <a:xfrm>
            <a:off x="4464052" y="4724400"/>
            <a:ext cx="691303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a:buFontTx/>
              <a:buNone/>
            </a:pPr>
            <a:r>
              <a:rPr lang="fr-CH" altLang="fr-FR" sz="2800" b="1" dirty="0">
                <a:solidFill>
                  <a:srgbClr val="FF0000"/>
                </a:solidFill>
              </a:rPr>
              <a:t>Définition</a:t>
            </a:r>
            <a:endParaRPr lang="fr-FR" altLang="fr-FR" sz="2800" b="1" dirty="0">
              <a:solidFill>
                <a:srgbClr val="FF0000"/>
              </a:solidFill>
            </a:endParaRPr>
          </a:p>
        </p:txBody>
      </p:sp>
    </p:spTree>
    <p:extLst>
      <p:ext uri="{BB962C8B-B14F-4D97-AF65-F5344CB8AC3E}">
        <p14:creationId xmlns:p14="http://schemas.microsoft.com/office/powerpoint/2010/main" val="30470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38200" y="1455577"/>
            <a:ext cx="10791092" cy="4510326"/>
          </a:xfrm>
        </p:spPr>
        <p:txBody>
          <a:bodyPr>
            <a:normAutofit/>
          </a:bodyPr>
          <a:lstStyle/>
          <a:p>
            <a:pPr>
              <a:spcBef>
                <a:spcPct val="0"/>
              </a:spcBef>
              <a:buNone/>
            </a:pPr>
            <a:r>
              <a:rPr lang="fr-CH" altLang="fr-FR" sz="2800" dirty="0" smtClean="0">
                <a:cs typeface="Arial" charset="0"/>
              </a:rPr>
              <a:t>une </a:t>
            </a:r>
            <a:r>
              <a:rPr lang="fr-CH" altLang="fr-FR" sz="2800" dirty="0">
                <a:cs typeface="Arial" charset="0"/>
              </a:rPr>
              <a:t>démarche de </a:t>
            </a:r>
            <a:r>
              <a:rPr lang="fr-CH" altLang="fr-FR" sz="2800" b="1" dirty="0">
                <a:cs typeface="Arial" charset="0"/>
              </a:rPr>
              <a:t>transformation progressive et continue</a:t>
            </a:r>
            <a:r>
              <a:rPr lang="fr-CH" altLang="fr-FR" sz="2800" dirty="0">
                <a:cs typeface="Arial" charset="0"/>
              </a:rPr>
              <a:t> </a:t>
            </a:r>
            <a:r>
              <a:rPr lang="fr-CH" altLang="fr-FR" sz="2800" dirty="0" smtClean="0">
                <a:cs typeface="Arial" charset="0"/>
              </a:rPr>
              <a:t>du SI</a:t>
            </a:r>
            <a:r>
              <a:rPr lang="fr-CH" altLang="fr-FR" sz="2800" dirty="0">
                <a:cs typeface="Arial" charset="0"/>
              </a:rPr>
              <a:t>. </a:t>
            </a:r>
            <a:endParaRPr lang="fr-CH" altLang="fr-FR" sz="2800" dirty="0" smtClean="0">
              <a:cs typeface="Arial" charset="0"/>
            </a:endParaRPr>
          </a:p>
          <a:p>
            <a:pPr>
              <a:spcBef>
                <a:spcPct val="0"/>
              </a:spcBef>
              <a:buNone/>
            </a:pPr>
            <a:r>
              <a:rPr lang="fr-CH" altLang="fr-FR" sz="2800" dirty="0" smtClean="0">
                <a:cs typeface="Arial" charset="0"/>
              </a:rPr>
              <a:t>Elle </a:t>
            </a:r>
            <a:r>
              <a:rPr lang="fr-CH" altLang="fr-FR" sz="2800" dirty="0">
                <a:cs typeface="Arial" charset="0"/>
              </a:rPr>
              <a:t>vise à </a:t>
            </a:r>
          </a:p>
          <a:p>
            <a:pPr>
              <a:spcBef>
                <a:spcPct val="0"/>
              </a:spcBef>
              <a:buNone/>
            </a:pPr>
            <a:endParaRPr lang="fr-CH" altLang="fr-FR" sz="1400" dirty="0">
              <a:cs typeface="Arial" charset="0"/>
            </a:endParaRPr>
          </a:p>
          <a:p>
            <a:pPr lvl="2">
              <a:spcBef>
                <a:spcPct val="0"/>
              </a:spcBef>
              <a:buNone/>
            </a:pPr>
            <a:r>
              <a:rPr lang="fr-CH" altLang="fr-FR" sz="2400" dirty="0">
                <a:cs typeface="Arial" charset="0"/>
              </a:rPr>
              <a:t>le </a:t>
            </a:r>
            <a:r>
              <a:rPr lang="fr-CH" altLang="fr-FR" sz="2400" b="1" dirty="0">
                <a:cs typeface="Arial" charset="0"/>
              </a:rPr>
              <a:t>simplifier</a:t>
            </a:r>
            <a:r>
              <a:rPr lang="fr-CH" altLang="fr-FR" sz="2400" dirty="0">
                <a:cs typeface="Arial" charset="0"/>
              </a:rPr>
              <a:t>, </a:t>
            </a:r>
          </a:p>
          <a:p>
            <a:pPr lvl="2">
              <a:spcBef>
                <a:spcPct val="0"/>
              </a:spcBef>
              <a:buNone/>
            </a:pPr>
            <a:endParaRPr lang="fr-CH" altLang="fr-FR" sz="1400" dirty="0">
              <a:cs typeface="Arial" charset="0"/>
            </a:endParaRPr>
          </a:p>
          <a:p>
            <a:pPr lvl="2">
              <a:spcBef>
                <a:spcPct val="0"/>
              </a:spcBef>
              <a:buNone/>
            </a:pPr>
            <a:r>
              <a:rPr lang="fr-CH" altLang="fr-FR" sz="2400" dirty="0">
                <a:cs typeface="Arial" charset="0"/>
              </a:rPr>
              <a:t>à optimiser sa </a:t>
            </a:r>
            <a:r>
              <a:rPr lang="fr-CH" altLang="fr-FR" sz="2400" b="1" dirty="0">
                <a:cs typeface="Arial" charset="0"/>
              </a:rPr>
              <a:t>valeur</a:t>
            </a:r>
            <a:r>
              <a:rPr lang="fr-CH" altLang="fr-FR" sz="2400" dirty="0">
                <a:cs typeface="Arial" charset="0"/>
              </a:rPr>
              <a:t> </a:t>
            </a:r>
            <a:r>
              <a:rPr lang="fr-CH" altLang="fr-FR" sz="2400" b="1" dirty="0">
                <a:cs typeface="Arial" charset="0"/>
              </a:rPr>
              <a:t>ajoutée</a:t>
            </a:r>
            <a:r>
              <a:rPr lang="fr-CH" altLang="fr-FR" sz="2400" dirty="0">
                <a:cs typeface="Arial" charset="0"/>
              </a:rPr>
              <a:t> et </a:t>
            </a:r>
          </a:p>
          <a:p>
            <a:pPr lvl="2">
              <a:spcBef>
                <a:spcPct val="0"/>
              </a:spcBef>
              <a:buNone/>
            </a:pPr>
            <a:endParaRPr lang="fr-CH" altLang="fr-FR" sz="1400" dirty="0">
              <a:cs typeface="Arial" charset="0"/>
            </a:endParaRPr>
          </a:p>
          <a:p>
            <a:pPr lvl="2">
              <a:spcBef>
                <a:spcPct val="0"/>
              </a:spcBef>
              <a:buNone/>
            </a:pPr>
            <a:r>
              <a:rPr lang="fr-CH" altLang="fr-FR" sz="2400" dirty="0">
                <a:cs typeface="Arial" charset="0"/>
              </a:rPr>
              <a:t>à le rendre plus </a:t>
            </a:r>
            <a:r>
              <a:rPr lang="fr-CH" altLang="fr-FR" sz="2400" b="1" dirty="0">
                <a:cs typeface="Arial" charset="0"/>
              </a:rPr>
              <a:t>adaptable</a:t>
            </a:r>
            <a:r>
              <a:rPr lang="fr-CH" altLang="fr-FR" sz="2400" dirty="0">
                <a:cs typeface="Arial" charset="0"/>
              </a:rPr>
              <a:t> et plus flexible vis-à-vis des évolutions stratégiques de l'entreprise.</a:t>
            </a:r>
          </a:p>
          <a:p>
            <a:pPr lvl="2">
              <a:spcBef>
                <a:spcPct val="0"/>
              </a:spcBef>
              <a:buNone/>
            </a:pPr>
            <a:endParaRPr lang="fr-CH" altLang="fr-FR" sz="1400" dirty="0">
              <a:cs typeface="Arial" charset="0"/>
            </a:endParaRPr>
          </a:p>
          <a:p>
            <a:pPr>
              <a:spcBef>
                <a:spcPct val="0"/>
              </a:spcBef>
              <a:buNone/>
            </a:pPr>
            <a:r>
              <a:rPr lang="fr-CH" altLang="fr-FR" sz="2800" dirty="0">
                <a:cs typeface="Arial" charset="0"/>
              </a:rPr>
              <a:t>Ceci tout en s'appuyant sur les opportunités technologiques </a:t>
            </a:r>
            <a:r>
              <a:rPr lang="fr-CH" altLang="fr-FR" sz="2800" dirty="0" smtClean="0">
                <a:cs typeface="Arial" charset="0"/>
              </a:rPr>
              <a:t>du </a:t>
            </a:r>
            <a:r>
              <a:rPr lang="fr-CH" altLang="fr-FR" sz="2800" dirty="0">
                <a:cs typeface="Arial" charset="0"/>
              </a:rPr>
              <a:t>marché</a:t>
            </a:r>
            <a:endParaRPr lang="fr-CH" sz="3200" dirty="0"/>
          </a:p>
        </p:txBody>
      </p:sp>
      <p:sp>
        <p:nvSpPr>
          <p:cNvPr id="3" name="Espace réservé du texte 2"/>
          <p:cNvSpPr>
            <a:spLocks noGrp="1"/>
          </p:cNvSpPr>
          <p:nvPr>
            <p:ph type="body" sz="quarter" idx="13"/>
          </p:nvPr>
        </p:nvSpPr>
        <p:spPr/>
        <p:txBody>
          <a:bodyPr/>
          <a:lstStyle/>
          <a:p>
            <a:r>
              <a:rPr lang="fr-CH" dirty="0" smtClean="0"/>
              <a:t>L'urbanisation des SI c'est</a:t>
            </a:r>
            <a:endParaRPr lang="fr-CH" dirty="0"/>
          </a:p>
        </p:txBody>
      </p:sp>
    </p:spTree>
    <p:extLst>
      <p:ext uri="{BB962C8B-B14F-4D97-AF65-F5344CB8AC3E}">
        <p14:creationId xmlns:p14="http://schemas.microsoft.com/office/powerpoint/2010/main" val="1896413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lstStyle/>
          <a:p>
            <a:r>
              <a:rPr lang="fr-CH" dirty="0" smtClean="0"/>
              <a:t>L'urbanisation des SI c'est</a:t>
            </a:r>
            <a:endParaRPr lang="fr-CH" dirty="0"/>
          </a:p>
        </p:txBody>
      </p:sp>
      <p:sp>
        <p:nvSpPr>
          <p:cNvPr id="5" name="Text Box 2"/>
          <p:cNvSpPr txBox="1">
            <a:spLocks noChangeArrowheads="1"/>
          </p:cNvSpPr>
          <p:nvPr/>
        </p:nvSpPr>
        <p:spPr bwMode="auto">
          <a:xfrm>
            <a:off x="1226528" y="1223236"/>
            <a:ext cx="71689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2400" dirty="0"/>
              <a:t>Une démarche de transformation progressive du SI</a:t>
            </a:r>
          </a:p>
          <a:p>
            <a:pPr eaLnBrk="1" hangingPunct="1">
              <a:spcBef>
                <a:spcPct val="0"/>
              </a:spcBef>
              <a:buFontTx/>
              <a:buNone/>
            </a:pPr>
            <a:r>
              <a:rPr lang="fr-CH" altLang="fr-FR" sz="2400" dirty="0"/>
              <a:t>actuel vers un SI cible </a:t>
            </a:r>
            <a:r>
              <a:rPr lang="fr-CH" altLang="fr-FR" sz="2800" dirty="0">
                <a:cs typeface="Arial" charset="0"/>
              </a:rPr>
              <a:t>…</a:t>
            </a:r>
            <a:endParaRPr lang="fr-FR" altLang="fr-FR" sz="2800" dirty="0">
              <a:cs typeface="Arial" charset="0"/>
            </a:endParaRPr>
          </a:p>
        </p:txBody>
      </p:sp>
      <p:grpSp>
        <p:nvGrpSpPr>
          <p:cNvPr id="6" name="Group 4"/>
          <p:cNvGrpSpPr>
            <a:grpSpLocks/>
          </p:cNvGrpSpPr>
          <p:nvPr/>
        </p:nvGrpSpPr>
        <p:grpSpPr bwMode="auto">
          <a:xfrm>
            <a:off x="7146515" y="2089644"/>
            <a:ext cx="3092451" cy="1404938"/>
            <a:chOff x="3808" y="924"/>
            <a:chExt cx="1461" cy="885"/>
          </a:xfrm>
        </p:grpSpPr>
        <p:pic>
          <p:nvPicPr>
            <p:cNvPr id="2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8" y="924"/>
              <a:ext cx="1461"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Box 6"/>
            <p:cNvSpPr txBox="1">
              <a:spLocks noChangeArrowheads="1"/>
            </p:cNvSpPr>
            <p:nvPr/>
          </p:nvSpPr>
          <p:spPr bwMode="auto">
            <a:xfrm>
              <a:off x="4024" y="1615"/>
              <a:ext cx="77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1400">
                  <a:cs typeface="Arial" charset="0"/>
                </a:rPr>
                <a:t>SI cibles 3 à 5 ans</a:t>
              </a:r>
              <a:endParaRPr lang="fr-FR" altLang="fr-FR" sz="1400">
                <a:cs typeface="Arial" charset="0"/>
              </a:endParaRPr>
            </a:p>
          </p:txBody>
        </p:sp>
      </p:grpSp>
      <p:grpSp>
        <p:nvGrpSpPr>
          <p:cNvPr id="7" name="Group 7"/>
          <p:cNvGrpSpPr>
            <a:grpSpLocks/>
          </p:cNvGrpSpPr>
          <p:nvPr/>
        </p:nvGrpSpPr>
        <p:grpSpPr bwMode="auto">
          <a:xfrm>
            <a:off x="862133" y="3821606"/>
            <a:ext cx="2463800" cy="1582737"/>
            <a:chOff x="152" y="1644"/>
            <a:chExt cx="1164" cy="997"/>
          </a:xfrm>
        </p:grpSpPr>
        <p:pic>
          <p:nvPicPr>
            <p:cNvPr id="2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 y="1644"/>
              <a:ext cx="116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 Box 9"/>
            <p:cNvSpPr txBox="1">
              <a:spLocks noChangeArrowheads="1"/>
            </p:cNvSpPr>
            <p:nvPr/>
          </p:nvSpPr>
          <p:spPr bwMode="auto">
            <a:xfrm>
              <a:off x="387" y="2447"/>
              <a:ext cx="52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1400">
                  <a:cs typeface="Arial" charset="0"/>
                </a:rPr>
                <a:t>SI existants</a:t>
              </a:r>
              <a:endParaRPr lang="fr-FR" altLang="fr-FR" sz="1400">
                <a:cs typeface="Arial" charset="0"/>
              </a:endParaRPr>
            </a:p>
          </p:txBody>
        </p:sp>
      </p:grpSp>
      <p:sp>
        <p:nvSpPr>
          <p:cNvPr id="8" name="Text Box 10"/>
          <p:cNvSpPr txBox="1">
            <a:spLocks noChangeArrowheads="1"/>
          </p:cNvSpPr>
          <p:nvPr/>
        </p:nvSpPr>
        <p:spPr bwMode="auto">
          <a:xfrm>
            <a:off x="3829700" y="4032743"/>
            <a:ext cx="8018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1400">
                <a:cs typeface="Arial" charset="0"/>
              </a:rPr>
              <a:t>Projet 1</a:t>
            </a:r>
            <a:endParaRPr lang="fr-FR" altLang="fr-FR" sz="1800">
              <a:cs typeface="Arial" charset="0"/>
            </a:endParaRPr>
          </a:p>
        </p:txBody>
      </p:sp>
      <p:sp>
        <p:nvSpPr>
          <p:cNvPr id="9" name="Line 11"/>
          <p:cNvSpPr>
            <a:spLocks noChangeShapeType="1"/>
          </p:cNvSpPr>
          <p:nvPr/>
        </p:nvSpPr>
        <p:spPr bwMode="auto">
          <a:xfrm>
            <a:off x="3325933" y="4537568"/>
            <a:ext cx="5757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0" name="Line 12"/>
          <p:cNvSpPr>
            <a:spLocks noChangeShapeType="1"/>
          </p:cNvSpPr>
          <p:nvPr/>
        </p:nvSpPr>
        <p:spPr bwMode="auto">
          <a:xfrm flipV="1">
            <a:off x="3901666" y="3889868"/>
            <a:ext cx="0"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1" name="Line 13"/>
          <p:cNvSpPr>
            <a:spLocks noChangeShapeType="1"/>
          </p:cNvSpPr>
          <p:nvPr/>
        </p:nvSpPr>
        <p:spPr bwMode="auto">
          <a:xfrm>
            <a:off x="3901666" y="3889868"/>
            <a:ext cx="5757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2" name="Line 14"/>
          <p:cNvSpPr>
            <a:spLocks noChangeShapeType="1"/>
          </p:cNvSpPr>
          <p:nvPr/>
        </p:nvSpPr>
        <p:spPr bwMode="auto">
          <a:xfrm flipV="1">
            <a:off x="4477399" y="3458068"/>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3" name="Line 15"/>
          <p:cNvSpPr>
            <a:spLocks noChangeShapeType="1"/>
          </p:cNvSpPr>
          <p:nvPr/>
        </p:nvSpPr>
        <p:spPr bwMode="auto">
          <a:xfrm>
            <a:off x="4477399" y="3458068"/>
            <a:ext cx="10562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4" name="Line 16"/>
          <p:cNvSpPr>
            <a:spLocks noChangeShapeType="1"/>
          </p:cNvSpPr>
          <p:nvPr/>
        </p:nvSpPr>
        <p:spPr bwMode="auto">
          <a:xfrm flipV="1">
            <a:off x="5533615" y="3024682"/>
            <a:ext cx="0" cy="433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5" name="Line 17"/>
          <p:cNvSpPr>
            <a:spLocks noChangeShapeType="1"/>
          </p:cNvSpPr>
          <p:nvPr/>
        </p:nvSpPr>
        <p:spPr bwMode="auto">
          <a:xfrm>
            <a:off x="5533616" y="3024681"/>
            <a:ext cx="673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6" name="Line 18"/>
          <p:cNvSpPr>
            <a:spLocks noChangeShapeType="1"/>
          </p:cNvSpPr>
          <p:nvPr/>
        </p:nvSpPr>
        <p:spPr bwMode="auto">
          <a:xfrm flipV="1">
            <a:off x="6206715" y="2376981"/>
            <a:ext cx="0"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7" name="Line 19"/>
          <p:cNvSpPr>
            <a:spLocks noChangeShapeType="1"/>
          </p:cNvSpPr>
          <p:nvPr/>
        </p:nvSpPr>
        <p:spPr bwMode="auto">
          <a:xfrm>
            <a:off x="6206716" y="2376981"/>
            <a:ext cx="76835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18" name="Text Box 20"/>
          <p:cNvSpPr txBox="1">
            <a:spLocks noChangeArrowheads="1"/>
          </p:cNvSpPr>
          <p:nvPr/>
        </p:nvSpPr>
        <p:spPr bwMode="auto">
          <a:xfrm>
            <a:off x="6111467" y="2450006"/>
            <a:ext cx="8018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1400">
                <a:cs typeface="Arial" charset="0"/>
              </a:rPr>
              <a:t>Projet 4</a:t>
            </a:r>
            <a:endParaRPr lang="fr-FR" altLang="fr-FR" sz="1800">
              <a:cs typeface="Arial" charset="0"/>
            </a:endParaRPr>
          </a:p>
        </p:txBody>
      </p:sp>
      <p:sp>
        <p:nvSpPr>
          <p:cNvPr id="19" name="Text Box 21"/>
          <p:cNvSpPr txBox="1">
            <a:spLocks noChangeArrowheads="1"/>
          </p:cNvSpPr>
          <p:nvPr/>
        </p:nvSpPr>
        <p:spPr bwMode="auto">
          <a:xfrm>
            <a:off x="5533615" y="3097706"/>
            <a:ext cx="8018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1400">
                <a:cs typeface="Arial" charset="0"/>
              </a:rPr>
              <a:t>Projet 3</a:t>
            </a:r>
            <a:endParaRPr lang="fr-FR" altLang="fr-FR" sz="1800">
              <a:cs typeface="Arial" charset="0"/>
            </a:endParaRPr>
          </a:p>
        </p:txBody>
      </p:sp>
      <p:sp>
        <p:nvSpPr>
          <p:cNvPr id="20" name="Text Box 22"/>
          <p:cNvSpPr txBox="1">
            <a:spLocks noChangeArrowheads="1"/>
          </p:cNvSpPr>
          <p:nvPr/>
        </p:nvSpPr>
        <p:spPr bwMode="auto">
          <a:xfrm>
            <a:off x="4477400" y="3529506"/>
            <a:ext cx="80182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1400">
                <a:cs typeface="Arial" charset="0"/>
              </a:rPr>
              <a:t>Projet 2</a:t>
            </a:r>
            <a:endParaRPr lang="fr-FR" altLang="fr-FR" sz="1800">
              <a:cs typeface="Arial" charset="0"/>
            </a:endParaRPr>
          </a:p>
        </p:txBody>
      </p:sp>
      <p:sp>
        <p:nvSpPr>
          <p:cNvPr id="21" name="Rectangle 25"/>
          <p:cNvSpPr>
            <a:spLocks noChangeArrowheads="1"/>
          </p:cNvSpPr>
          <p:nvPr/>
        </p:nvSpPr>
        <p:spPr bwMode="auto">
          <a:xfrm>
            <a:off x="5533616" y="4537569"/>
            <a:ext cx="45336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fr-FR" sz="2000" dirty="0"/>
              <a:t>Objectifs :</a:t>
            </a:r>
          </a:p>
          <a:p>
            <a:pPr lvl="1" eaLnBrk="1" hangingPunct="1">
              <a:spcBef>
                <a:spcPct val="0"/>
              </a:spcBef>
              <a:buFontTx/>
              <a:buNone/>
            </a:pPr>
            <a:r>
              <a:rPr lang="fr-CH" altLang="fr-FR" sz="2000" dirty="0"/>
              <a:t>Alignement des SI sur les métiers </a:t>
            </a:r>
          </a:p>
          <a:p>
            <a:pPr lvl="1" eaLnBrk="1" hangingPunct="1">
              <a:spcBef>
                <a:spcPct val="0"/>
              </a:spcBef>
              <a:buFontTx/>
              <a:buNone/>
            </a:pPr>
            <a:r>
              <a:rPr lang="fr-CH" altLang="fr-FR" sz="2000" dirty="0"/>
              <a:t>Maîtrise des SI</a:t>
            </a:r>
          </a:p>
          <a:p>
            <a:pPr lvl="1" eaLnBrk="1" hangingPunct="1">
              <a:spcBef>
                <a:spcPct val="0"/>
              </a:spcBef>
              <a:buFontTx/>
              <a:buNone/>
            </a:pPr>
            <a:r>
              <a:rPr lang="fr-CH" altLang="fr-FR" sz="2000" dirty="0"/>
              <a:t>Rationalisation </a:t>
            </a:r>
            <a:endParaRPr lang="fr-FR" altLang="fr-FR" sz="2000" dirty="0"/>
          </a:p>
        </p:txBody>
      </p:sp>
      <p:sp>
        <p:nvSpPr>
          <p:cNvPr id="22" name="Oval 26"/>
          <p:cNvSpPr>
            <a:spLocks noChangeArrowheads="1"/>
          </p:cNvSpPr>
          <p:nvPr/>
        </p:nvSpPr>
        <p:spPr bwMode="auto">
          <a:xfrm>
            <a:off x="1310867" y="2953244"/>
            <a:ext cx="960967" cy="696913"/>
          </a:xfrm>
          <a:prstGeom prst="ellipse">
            <a:avLst/>
          </a:prstGeom>
          <a:solidFill>
            <a:srgbClr val="E3E1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4000" b="1">
                <a:latin typeface="Lucida Handwriting" pitchFamily="66" charset="0"/>
                <a:cs typeface="Arial" charset="0"/>
              </a:rPr>
              <a:t>A</a:t>
            </a:r>
          </a:p>
        </p:txBody>
      </p:sp>
      <p:sp>
        <p:nvSpPr>
          <p:cNvPr id="23" name="Oval 27"/>
          <p:cNvSpPr>
            <a:spLocks noChangeArrowheads="1"/>
          </p:cNvSpPr>
          <p:nvPr/>
        </p:nvSpPr>
        <p:spPr bwMode="auto">
          <a:xfrm>
            <a:off x="10431583" y="1800719"/>
            <a:ext cx="960967" cy="696913"/>
          </a:xfrm>
          <a:prstGeom prst="ellipse">
            <a:avLst/>
          </a:prstGeom>
          <a:solidFill>
            <a:srgbClr val="E3E1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4000" b="1">
                <a:latin typeface="Lucida Handwriting" pitchFamily="66" charset="0"/>
                <a:cs typeface="Arial" charset="0"/>
              </a:rPr>
              <a:t>B</a:t>
            </a:r>
          </a:p>
        </p:txBody>
      </p:sp>
    </p:spTree>
    <p:extLst>
      <p:ext uri="{BB962C8B-B14F-4D97-AF65-F5344CB8AC3E}">
        <p14:creationId xmlns:p14="http://schemas.microsoft.com/office/powerpoint/2010/main" val="1346044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Clr>
                <a:srgbClr val="FF0000"/>
              </a:buClr>
              <a:defRPr/>
            </a:pPr>
            <a:r>
              <a:rPr lang="fr-CH" sz="3200" dirty="0"/>
              <a:t>De construire un SI capable de </a:t>
            </a:r>
            <a:r>
              <a:rPr lang="fr-CH" sz="3200" b="1" dirty="0"/>
              <a:t>soutenir et d'accompagner la stratégie d'entreprise </a:t>
            </a:r>
            <a:r>
              <a:rPr lang="fr-CH" sz="3200" dirty="0"/>
              <a:t>dans le meilleur rapport couts / qualité / délais</a:t>
            </a:r>
          </a:p>
          <a:p>
            <a:pPr>
              <a:buClr>
                <a:srgbClr val="FF0000"/>
              </a:buClr>
              <a:defRPr/>
            </a:pPr>
            <a:r>
              <a:rPr lang="fr-CH" sz="3200" dirty="0"/>
              <a:t>De </a:t>
            </a:r>
            <a:r>
              <a:rPr lang="fr-CH" sz="3200" b="1" dirty="0"/>
              <a:t>faciliter la transformation continue </a:t>
            </a:r>
            <a:r>
              <a:rPr lang="fr-CH" sz="3200" dirty="0"/>
              <a:t>du SI avec une certaine réactivité et flexibilité notamment grâce à la maitrise des impacts</a:t>
            </a:r>
          </a:p>
          <a:p>
            <a:pPr>
              <a:buClr>
                <a:srgbClr val="FF0000"/>
              </a:buClr>
              <a:defRPr/>
            </a:pPr>
            <a:r>
              <a:rPr lang="fr-CH" sz="3200" dirty="0"/>
              <a:t>De </a:t>
            </a:r>
            <a:r>
              <a:rPr lang="fr-CH" sz="3200" b="1" dirty="0"/>
              <a:t>clarifier les attentes et valeur ajoutée </a:t>
            </a:r>
            <a:r>
              <a:rPr lang="fr-CH" sz="3200" dirty="0"/>
              <a:t>des différentes parties du SI</a:t>
            </a:r>
          </a:p>
          <a:p>
            <a:pPr marL="0" indent="0">
              <a:buNone/>
            </a:pPr>
            <a:endParaRPr lang="fr-CH" dirty="0"/>
          </a:p>
        </p:txBody>
      </p:sp>
      <p:sp>
        <p:nvSpPr>
          <p:cNvPr id="3" name="Espace réservé du texte 2"/>
          <p:cNvSpPr>
            <a:spLocks noGrp="1"/>
          </p:cNvSpPr>
          <p:nvPr>
            <p:ph type="body" sz="quarter" idx="13"/>
          </p:nvPr>
        </p:nvSpPr>
        <p:spPr/>
        <p:txBody>
          <a:bodyPr/>
          <a:lstStyle/>
          <a:p>
            <a:r>
              <a:rPr lang="fr-CH" dirty="0" smtClean="0"/>
              <a:t>Les objectifs de l'urbanisation des SI </a:t>
            </a:r>
            <a:endParaRPr lang="fr-CH" dirty="0"/>
          </a:p>
        </p:txBody>
      </p:sp>
    </p:spTree>
    <p:extLst>
      <p:ext uri="{BB962C8B-B14F-4D97-AF65-F5344CB8AC3E}">
        <p14:creationId xmlns:p14="http://schemas.microsoft.com/office/powerpoint/2010/main" val="2654090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Clr>
                <a:srgbClr val="FF0000"/>
              </a:buClr>
            </a:pPr>
            <a:r>
              <a:rPr lang="fr-CH" altLang="fr-FR" sz="2800" dirty="0"/>
              <a:t>L'urbanisation est une démarche francophone </a:t>
            </a:r>
            <a:r>
              <a:rPr lang="fr-CH" altLang="fr-FR" sz="2800" dirty="0" smtClean="0"/>
              <a:t>de 1995 </a:t>
            </a:r>
            <a:r>
              <a:rPr lang="fr-CH" altLang="fr-FR" sz="2800" dirty="0"/>
              <a:t>popularisée par un livre </a:t>
            </a:r>
            <a:r>
              <a:rPr lang="fr-CH" altLang="fr-FR" sz="2800" dirty="0" err="1"/>
              <a:t>C.Longépé</a:t>
            </a:r>
            <a:r>
              <a:rPr lang="fr-CH" altLang="fr-FR" sz="2800" dirty="0"/>
              <a:t>, et une communauté </a:t>
            </a:r>
          </a:p>
          <a:p>
            <a:pPr>
              <a:buClr>
                <a:srgbClr val="FF0000"/>
              </a:buClr>
            </a:pPr>
            <a:r>
              <a:rPr lang="fr-CH" altLang="fr-FR" sz="2800" dirty="0"/>
              <a:t>L'AE est une démarche anglo-saxonne de 1987 créée par J. </a:t>
            </a:r>
            <a:r>
              <a:rPr lang="fr-CH" altLang="fr-FR" sz="2800" dirty="0" err="1" smtClean="0"/>
              <a:t>Zachmann</a:t>
            </a:r>
            <a:r>
              <a:rPr lang="fr-CH" altLang="fr-FR" sz="2800" dirty="0" smtClean="0"/>
              <a:t> </a:t>
            </a:r>
            <a:r>
              <a:rPr lang="fr-CH" altLang="fr-FR" sz="2800" dirty="0"/>
              <a:t>plus globale d'organisation de toute l'entreprise</a:t>
            </a:r>
          </a:p>
          <a:p>
            <a:pPr>
              <a:buClr>
                <a:srgbClr val="FF0000"/>
              </a:buClr>
            </a:pPr>
            <a:r>
              <a:rPr lang="fr-CH" sz="2800" dirty="0"/>
              <a:t>Urbanisation a pour centre de gravité le SI.</a:t>
            </a:r>
          </a:p>
          <a:p>
            <a:pPr marL="727075" indent="-457200">
              <a:buClr>
                <a:srgbClr val="FF0000"/>
              </a:buClr>
            </a:pPr>
            <a:r>
              <a:rPr lang="fr-CH" sz="2800" dirty="0"/>
              <a:t>L'AE considère l'entreprise dans son ensemble.</a:t>
            </a:r>
          </a:p>
          <a:p>
            <a:pPr>
              <a:buClr>
                <a:srgbClr val="FF0000"/>
              </a:buClr>
            </a:pPr>
            <a:r>
              <a:rPr lang="fr-CH" sz="2800" dirty="0" smtClean="0"/>
              <a:t>L'urbanisation </a:t>
            </a:r>
            <a:r>
              <a:rPr lang="fr-CH" sz="2800" dirty="0"/>
              <a:t>est une activité de l'AE.</a:t>
            </a:r>
          </a:p>
          <a:p>
            <a:pPr marL="727075" indent="-457200">
              <a:buClr>
                <a:srgbClr val="FF0000"/>
              </a:buClr>
            </a:pPr>
            <a:r>
              <a:rPr lang="fr-CH" altLang="fr-FR" sz="2800" dirty="0"/>
              <a:t>L'AE </a:t>
            </a:r>
            <a:r>
              <a:rPr lang="fr-CH" sz="2800" dirty="0"/>
              <a:t>va jusqu'à la planification de la transformation du SI et la gestion du changement.</a:t>
            </a:r>
            <a:endParaRPr lang="fr-CH" altLang="fr-FR" sz="2800" dirty="0"/>
          </a:p>
        </p:txBody>
      </p:sp>
      <p:sp>
        <p:nvSpPr>
          <p:cNvPr id="3" name="Espace réservé du texte 2"/>
          <p:cNvSpPr>
            <a:spLocks noGrp="1"/>
          </p:cNvSpPr>
          <p:nvPr>
            <p:ph type="body" sz="quarter" idx="13"/>
          </p:nvPr>
        </p:nvSpPr>
        <p:spPr/>
        <p:txBody>
          <a:bodyPr>
            <a:normAutofit fontScale="85000" lnSpcReduction="10000"/>
          </a:bodyPr>
          <a:lstStyle/>
          <a:p>
            <a:r>
              <a:rPr lang="fr-CH" dirty="0" smtClean="0"/>
              <a:t>Urbanisation des SI et Architecture d'entreprise </a:t>
            </a:r>
            <a:endParaRPr lang="fr-CH" dirty="0"/>
          </a:p>
        </p:txBody>
      </p:sp>
    </p:spTree>
    <p:extLst>
      <p:ext uri="{BB962C8B-B14F-4D97-AF65-F5344CB8AC3E}">
        <p14:creationId xmlns:p14="http://schemas.microsoft.com/office/powerpoint/2010/main" val="2980761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27051" y="2565400"/>
            <a:ext cx="10972800" cy="1582738"/>
          </a:xfrm>
        </p:spPr>
        <p:txBody>
          <a:bodyPr/>
          <a:lstStyle/>
          <a:p>
            <a:r>
              <a:rPr lang="fr-FR" altLang="fr-FR" sz="4000" b="1" dirty="0" smtClean="0"/>
              <a:t>URBANISATION</a:t>
            </a:r>
            <a:br>
              <a:rPr lang="fr-FR" altLang="fr-FR" sz="4000" b="1" dirty="0" smtClean="0"/>
            </a:br>
            <a:r>
              <a:rPr lang="fr-FR" altLang="fr-FR" sz="4000" b="1" dirty="0" smtClean="0"/>
              <a:t>du système d'information</a:t>
            </a:r>
          </a:p>
        </p:txBody>
      </p:sp>
      <p:sp>
        <p:nvSpPr>
          <p:cNvPr id="20484" name="Rectangle 3"/>
          <p:cNvSpPr>
            <a:spLocks noChangeArrowheads="1"/>
          </p:cNvSpPr>
          <p:nvPr/>
        </p:nvSpPr>
        <p:spPr bwMode="auto">
          <a:xfrm>
            <a:off x="4464052" y="3540377"/>
            <a:ext cx="691303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a:buFontTx/>
              <a:buNone/>
            </a:pPr>
            <a:r>
              <a:rPr lang="fr-CH" altLang="fr-FR" b="1" dirty="0" smtClean="0">
                <a:solidFill>
                  <a:srgbClr val="FF0000"/>
                </a:solidFill>
              </a:rPr>
              <a:t>Comment faire</a:t>
            </a:r>
            <a:r>
              <a:rPr lang="fr-CH" altLang="fr-FR" sz="2800" b="1" dirty="0" smtClean="0">
                <a:solidFill>
                  <a:srgbClr val="FF0000"/>
                </a:solidFill>
              </a:rPr>
              <a:t> </a:t>
            </a:r>
            <a:r>
              <a:rPr lang="fr-CH" altLang="fr-FR" sz="9600" b="1" dirty="0" smtClean="0">
                <a:solidFill>
                  <a:srgbClr val="FF0000"/>
                </a:solidFill>
                <a:latin typeface="Roboto Black" panose="02000000000000000000" pitchFamily="2" charset="0"/>
                <a:ea typeface="Roboto Black" panose="02000000000000000000" pitchFamily="2" charset="0"/>
              </a:rPr>
              <a:t>?</a:t>
            </a:r>
            <a:r>
              <a:rPr lang="fr-CH" altLang="fr-FR" sz="2800" b="1" dirty="0" smtClean="0">
                <a:solidFill>
                  <a:srgbClr val="FF0000"/>
                </a:solidFill>
              </a:rPr>
              <a:t> </a:t>
            </a:r>
            <a:endParaRPr lang="fr-FR" altLang="fr-FR" sz="2800" b="1" dirty="0">
              <a:solidFill>
                <a:srgbClr val="FF0000"/>
              </a:solidFill>
            </a:endParaRPr>
          </a:p>
        </p:txBody>
      </p:sp>
    </p:spTree>
    <p:extLst>
      <p:ext uri="{BB962C8B-B14F-4D97-AF65-F5344CB8AC3E}">
        <p14:creationId xmlns:p14="http://schemas.microsoft.com/office/powerpoint/2010/main" val="1710815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609600" y="2492376"/>
            <a:ext cx="10972800" cy="1152525"/>
          </a:xfrm>
        </p:spPr>
        <p:txBody>
          <a:bodyPr>
            <a:normAutofit fontScale="90000"/>
          </a:bodyPr>
          <a:lstStyle/>
          <a:p>
            <a:r>
              <a:rPr lang="fr-CH" altLang="fr-FR" dirty="0" smtClean="0"/>
              <a:t>L'approche par les modèles ou par la modélisation</a:t>
            </a:r>
          </a:p>
        </p:txBody>
      </p:sp>
    </p:spTree>
    <p:extLst>
      <p:ext uri="{BB962C8B-B14F-4D97-AF65-F5344CB8AC3E}">
        <p14:creationId xmlns:p14="http://schemas.microsoft.com/office/powerpoint/2010/main" val="1206940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CH" altLang="fr-FR" dirty="0"/>
              <a:t>Les métiers de l'Etat de Genève</a:t>
            </a:r>
            <a:endParaRPr lang="fr-CH" dirty="0"/>
          </a:p>
        </p:txBody>
      </p:sp>
      <p:sp>
        <p:nvSpPr>
          <p:cNvPr id="11" name="Espace réservé du contenu 2"/>
          <p:cNvSpPr>
            <a:spLocks noGrp="1"/>
          </p:cNvSpPr>
          <p:nvPr>
            <p:ph idx="4294967295"/>
          </p:nvPr>
        </p:nvSpPr>
        <p:spPr>
          <a:xfrm>
            <a:off x="838200" y="1455577"/>
            <a:ext cx="5130000" cy="4510325"/>
          </a:xfrm>
          <a:prstGeom prst="rect">
            <a:avLst/>
          </a:prstGeom>
        </p:spPr>
        <p:txBody>
          <a:bodyPr>
            <a:normAutofit/>
          </a:bodyPr>
          <a:lstStyle/>
          <a:p>
            <a:r>
              <a:rPr lang="fr-FR" altLang="fr-FR" sz="2400" dirty="0" smtClean="0"/>
              <a:t>Cohésion </a:t>
            </a:r>
            <a:r>
              <a:rPr lang="fr-FR" altLang="fr-FR" sz="2400" dirty="0"/>
              <a:t>sociale</a:t>
            </a:r>
          </a:p>
          <a:p>
            <a:r>
              <a:rPr lang="fr-FR" altLang="fr-FR" sz="2400" dirty="0" smtClean="0"/>
              <a:t>Culture</a:t>
            </a:r>
            <a:r>
              <a:rPr lang="fr-FR" altLang="fr-FR" sz="2400" dirty="0"/>
              <a:t>, sport et loisirs</a:t>
            </a:r>
          </a:p>
          <a:p>
            <a:r>
              <a:rPr lang="fr-FR" altLang="fr-FR" sz="2400" dirty="0" smtClean="0"/>
              <a:t>Environnement </a:t>
            </a:r>
            <a:r>
              <a:rPr lang="fr-FR" altLang="fr-FR" sz="2400" dirty="0" smtClean="0"/>
              <a:t>et Energie</a:t>
            </a:r>
          </a:p>
          <a:p>
            <a:r>
              <a:rPr lang="fr-FR" altLang="fr-FR" sz="2400" dirty="0" smtClean="0"/>
              <a:t>Formation</a:t>
            </a:r>
            <a:endParaRPr lang="fr-FR" altLang="fr-FR" sz="2400" dirty="0"/>
          </a:p>
          <a:p>
            <a:r>
              <a:rPr lang="fr-FR" altLang="fr-FR" sz="2400" dirty="0" smtClean="0"/>
              <a:t>Aménagement </a:t>
            </a:r>
            <a:r>
              <a:rPr lang="fr-FR" altLang="fr-FR" sz="2400" dirty="0"/>
              <a:t>et logement</a:t>
            </a:r>
          </a:p>
          <a:p>
            <a:r>
              <a:rPr lang="fr-FR" altLang="fr-FR" sz="2400" dirty="0" smtClean="0"/>
              <a:t>Sécurité </a:t>
            </a:r>
            <a:r>
              <a:rPr lang="fr-FR" altLang="fr-FR" sz="2400" dirty="0"/>
              <a:t>et population</a:t>
            </a:r>
          </a:p>
          <a:p>
            <a:pPr marL="0" indent="0">
              <a:buNone/>
            </a:pPr>
            <a:endParaRPr lang="fr-FR" altLang="fr-FR" sz="2400" dirty="0"/>
          </a:p>
        </p:txBody>
      </p:sp>
      <p:sp>
        <p:nvSpPr>
          <p:cNvPr id="12" name="Espace réservé du contenu 3"/>
          <p:cNvSpPr>
            <a:spLocks noGrp="1"/>
          </p:cNvSpPr>
          <p:nvPr>
            <p:ph idx="4294967295"/>
          </p:nvPr>
        </p:nvSpPr>
        <p:spPr>
          <a:xfrm>
            <a:off x="6223800" y="1455577"/>
            <a:ext cx="5130000" cy="4510325"/>
          </a:xfrm>
          <a:prstGeom prst="rect">
            <a:avLst/>
          </a:prstGeom>
        </p:spPr>
        <p:txBody>
          <a:bodyPr>
            <a:normAutofit/>
          </a:bodyPr>
          <a:lstStyle/>
          <a:p>
            <a:r>
              <a:rPr lang="fr-FR" altLang="fr-FR" sz="2400" dirty="0"/>
              <a:t>Impôts et finances </a:t>
            </a:r>
          </a:p>
          <a:p>
            <a:r>
              <a:rPr lang="fr-FR" altLang="fr-FR" sz="2400" dirty="0" smtClean="0"/>
              <a:t>Justice </a:t>
            </a:r>
            <a:endParaRPr lang="fr-FR" altLang="fr-FR" sz="2400" dirty="0" smtClean="0"/>
          </a:p>
          <a:p>
            <a:r>
              <a:rPr lang="fr-FR" altLang="fr-FR" sz="2400" dirty="0" smtClean="0"/>
              <a:t>Santé</a:t>
            </a:r>
            <a:endParaRPr lang="fr-FR" altLang="fr-FR" sz="2400" dirty="0"/>
          </a:p>
          <a:p>
            <a:r>
              <a:rPr lang="fr-FR" altLang="fr-FR" sz="2400" dirty="0" smtClean="0"/>
              <a:t>Marché </a:t>
            </a:r>
            <a:r>
              <a:rPr lang="fr-FR" altLang="fr-FR" sz="2400" dirty="0" smtClean="0"/>
              <a:t>du travail, commerce</a:t>
            </a:r>
            <a:endParaRPr lang="fr-FR" altLang="fr-FR" sz="2400" dirty="0"/>
          </a:p>
          <a:p>
            <a:r>
              <a:rPr lang="fr-FR" altLang="fr-FR" sz="2400" dirty="0" smtClean="0"/>
              <a:t>Mobilité</a:t>
            </a:r>
            <a:endParaRPr lang="fr-FR" altLang="fr-FR" sz="2400" dirty="0"/>
          </a:p>
        </p:txBody>
      </p:sp>
    </p:spTree>
    <p:extLst>
      <p:ext uri="{BB962C8B-B14F-4D97-AF65-F5344CB8AC3E}">
        <p14:creationId xmlns:p14="http://schemas.microsoft.com/office/powerpoint/2010/main" val="3587437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Clr>
                <a:srgbClr val="FF0000"/>
              </a:buClr>
              <a:defRPr/>
            </a:pPr>
            <a:r>
              <a:rPr lang="fr-CH" sz="2800" dirty="0"/>
              <a:t>Pour prendre des décisions et agir efficacement sur une situation réelle, il faut la </a:t>
            </a:r>
            <a:r>
              <a:rPr lang="fr-CH" sz="2800" b="1" dirty="0"/>
              <a:t>comprendre</a:t>
            </a:r>
          </a:p>
          <a:p>
            <a:pPr lvl="1">
              <a:buClr>
                <a:srgbClr val="FF0000"/>
              </a:buClr>
              <a:defRPr/>
            </a:pPr>
            <a:r>
              <a:rPr lang="fr-CH" sz="2400" b="0" dirty="0"/>
              <a:t>Adapter le SI aux besoins des métiers, aux contraintes réglementaires</a:t>
            </a:r>
          </a:p>
          <a:p>
            <a:pPr lvl="1">
              <a:buClr>
                <a:srgbClr val="FF0000"/>
              </a:buClr>
              <a:defRPr/>
            </a:pPr>
            <a:r>
              <a:rPr lang="fr-CH" sz="2400" b="0" dirty="0"/>
              <a:t>Améliorer la satisfaction client</a:t>
            </a:r>
          </a:p>
          <a:p>
            <a:pPr lvl="1">
              <a:buClr>
                <a:srgbClr val="FF0000"/>
              </a:buClr>
              <a:defRPr/>
            </a:pPr>
            <a:r>
              <a:rPr lang="fr-CH" sz="2400" b="0" dirty="0"/>
              <a:t>Réorganiser après une fusion</a:t>
            </a:r>
          </a:p>
          <a:p>
            <a:pPr>
              <a:buClr>
                <a:srgbClr val="FF0000"/>
              </a:buClr>
              <a:defRPr/>
            </a:pPr>
            <a:r>
              <a:rPr lang="fr-CH" sz="2800" dirty="0"/>
              <a:t>Mais la réalité est </a:t>
            </a:r>
            <a:r>
              <a:rPr lang="fr-CH" sz="2800" b="1" dirty="0"/>
              <a:t>complexe</a:t>
            </a:r>
            <a:r>
              <a:rPr lang="fr-CH" sz="2800" dirty="0"/>
              <a:t>, </a:t>
            </a:r>
          </a:p>
          <a:p>
            <a:pPr marL="709613" lvl="1" indent="0">
              <a:buClr>
                <a:srgbClr val="FF0000"/>
              </a:buClr>
              <a:buNone/>
              <a:defRPr/>
            </a:pPr>
            <a:r>
              <a:rPr lang="fr-CH" sz="2400" b="0" dirty="0"/>
              <a:t>pour la comprendre, il faut se focaliser sur certains aspects</a:t>
            </a:r>
            <a:r>
              <a:rPr lang="fr-CH" sz="2400" dirty="0"/>
              <a:t> </a:t>
            </a:r>
          </a:p>
          <a:p>
            <a:endParaRPr lang="fr-CH" dirty="0"/>
          </a:p>
        </p:txBody>
      </p:sp>
      <p:sp>
        <p:nvSpPr>
          <p:cNvPr id="3" name="Espace réservé du texte 2"/>
          <p:cNvSpPr>
            <a:spLocks noGrp="1"/>
          </p:cNvSpPr>
          <p:nvPr>
            <p:ph type="body" sz="quarter" idx="13"/>
          </p:nvPr>
        </p:nvSpPr>
        <p:spPr/>
        <p:txBody>
          <a:bodyPr/>
          <a:lstStyle/>
          <a:p>
            <a:r>
              <a:rPr lang="fr-CH" dirty="0" smtClean="0"/>
              <a:t>L'approche par les modèles </a:t>
            </a:r>
            <a:endParaRPr lang="fr-CH" dirty="0"/>
          </a:p>
        </p:txBody>
      </p:sp>
    </p:spTree>
    <p:extLst>
      <p:ext uri="{BB962C8B-B14F-4D97-AF65-F5344CB8AC3E}">
        <p14:creationId xmlns:p14="http://schemas.microsoft.com/office/powerpoint/2010/main" val="649500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FontTx/>
              <a:buNone/>
              <a:defRPr/>
            </a:pPr>
            <a:r>
              <a:rPr lang="fr-CH" altLang="fr-FR" sz="2800" b="1" dirty="0">
                <a:cs typeface="Arial" charset="0"/>
              </a:rPr>
              <a:t>Un modèle est une représentation simplifiée de la réalité</a:t>
            </a:r>
          </a:p>
          <a:p>
            <a:pPr>
              <a:buFont typeface="Wingdings" panose="05000000000000000000" pitchFamily="2" charset="2"/>
              <a:buChar char="ü"/>
              <a:defRPr/>
            </a:pPr>
            <a:r>
              <a:rPr lang="fr-FR" altLang="fr-FR" sz="2800" dirty="0">
                <a:cs typeface="Arial" charset="0"/>
              </a:rPr>
              <a:t>Dans une </a:t>
            </a:r>
            <a:r>
              <a:rPr lang="fr-FR" altLang="fr-FR" sz="2800" b="1" dirty="0">
                <a:cs typeface="Arial" charset="0"/>
              </a:rPr>
              <a:t>perspective</a:t>
            </a:r>
            <a:r>
              <a:rPr lang="fr-FR" altLang="fr-FR" sz="2800" dirty="0">
                <a:cs typeface="Arial" charset="0"/>
              </a:rPr>
              <a:t> précise</a:t>
            </a:r>
          </a:p>
          <a:p>
            <a:pPr lvl="2" indent="-342900">
              <a:defRPr/>
            </a:pPr>
            <a:r>
              <a:rPr lang="fr-FR" altLang="fr-FR" dirty="0">
                <a:cs typeface="Arial" charset="0"/>
              </a:rPr>
              <a:t>L'organisation, les systèmes informatiques, …</a:t>
            </a:r>
          </a:p>
          <a:p>
            <a:pPr>
              <a:buFont typeface="Wingdings" panose="05000000000000000000" pitchFamily="2" charset="2"/>
              <a:buChar char="ü"/>
              <a:defRPr/>
            </a:pPr>
            <a:r>
              <a:rPr lang="fr-FR" altLang="fr-FR" sz="2800" dirty="0">
                <a:cs typeface="Arial" charset="0"/>
              </a:rPr>
              <a:t>Et pour un </a:t>
            </a:r>
            <a:r>
              <a:rPr lang="fr-FR" altLang="fr-FR" sz="2800" b="1" dirty="0">
                <a:cs typeface="Arial" charset="0"/>
              </a:rPr>
              <a:t>objectif</a:t>
            </a:r>
            <a:r>
              <a:rPr lang="fr-FR" altLang="fr-FR" sz="2800" dirty="0">
                <a:cs typeface="Arial" charset="0"/>
              </a:rPr>
              <a:t> précis</a:t>
            </a:r>
          </a:p>
          <a:p>
            <a:pPr lvl="2">
              <a:defRPr/>
            </a:pPr>
            <a:r>
              <a:rPr lang="fr-FR" altLang="fr-FR" dirty="0">
                <a:cs typeface="Arial" charset="0"/>
              </a:rPr>
              <a:t>Diminuer les couts, maitriser les risques opérationnels, s'adapter aux évolutions légales, optimiser les processus… </a:t>
            </a:r>
          </a:p>
          <a:p>
            <a:pPr marL="0" indent="0">
              <a:buFontTx/>
              <a:buNone/>
              <a:defRPr/>
            </a:pPr>
            <a:r>
              <a:rPr lang="fr-FR" altLang="fr-FR" sz="2800" dirty="0">
                <a:cs typeface="Arial" charset="0"/>
              </a:rPr>
              <a:t>Ces 2 critères dirigent </a:t>
            </a:r>
            <a:r>
              <a:rPr lang="fr-FR" altLang="fr-FR" sz="2800" b="1" dirty="0">
                <a:cs typeface="Arial" charset="0"/>
              </a:rPr>
              <a:t>le choix de la modélisation</a:t>
            </a:r>
          </a:p>
          <a:p>
            <a:pPr lvl="2">
              <a:defRPr/>
            </a:pPr>
            <a:r>
              <a:rPr lang="fr-FR" altLang="fr-FR" dirty="0">
                <a:cs typeface="Arial" charset="0"/>
              </a:rPr>
              <a:t>Plusieurs modèles pour la même réalité</a:t>
            </a:r>
          </a:p>
          <a:p>
            <a:pPr marL="0" indent="0">
              <a:buFontTx/>
              <a:buNone/>
              <a:defRPr/>
            </a:pPr>
            <a:endParaRPr lang="fr-CH" sz="2800" b="1" dirty="0"/>
          </a:p>
          <a:p>
            <a:pPr marL="0" indent="0">
              <a:buFontTx/>
              <a:buNone/>
              <a:defRPr/>
            </a:pPr>
            <a:r>
              <a:rPr lang="fr-CH" sz="2800" b="1" dirty="0"/>
              <a:t>La modélisation est une science de l'ingénieur</a:t>
            </a:r>
          </a:p>
        </p:txBody>
      </p:sp>
      <p:sp>
        <p:nvSpPr>
          <p:cNvPr id="3" name="Espace réservé du texte 2"/>
          <p:cNvSpPr>
            <a:spLocks noGrp="1"/>
          </p:cNvSpPr>
          <p:nvPr>
            <p:ph type="body" sz="quarter" idx="13"/>
          </p:nvPr>
        </p:nvSpPr>
        <p:spPr/>
        <p:txBody>
          <a:bodyPr/>
          <a:lstStyle/>
          <a:p>
            <a:r>
              <a:rPr lang="fr-CH" dirty="0" smtClean="0"/>
              <a:t>L'approche par les modèles </a:t>
            </a:r>
            <a:endParaRPr lang="fr-CH" dirty="0"/>
          </a:p>
        </p:txBody>
      </p:sp>
    </p:spTree>
    <p:extLst>
      <p:ext uri="{BB962C8B-B14F-4D97-AF65-F5344CB8AC3E}">
        <p14:creationId xmlns:p14="http://schemas.microsoft.com/office/powerpoint/2010/main" val="2089877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0" indent="0">
              <a:buFontTx/>
              <a:buNone/>
              <a:defRPr/>
            </a:pPr>
            <a:r>
              <a:rPr lang="fr-CH" altLang="fr-FR" sz="2800" dirty="0">
                <a:cs typeface="Arial" charset="0"/>
              </a:rPr>
              <a:t>Le modèle permet de : </a:t>
            </a:r>
          </a:p>
          <a:p>
            <a:pPr lvl="1">
              <a:defRPr/>
            </a:pPr>
            <a:r>
              <a:rPr lang="fr-FR" altLang="fr-FR" sz="2300" b="0" dirty="0">
                <a:cs typeface="Arial" charset="0"/>
              </a:rPr>
              <a:t>Décrire des systèmes complexes</a:t>
            </a:r>
          </a:p>
          <a:p>
            <a:pPr lvl="1">
              <a:defRPr/>
            </a:pPr>
            <a:r>
              <a:rPr lang="fr-FR" altLang="fr-FR" sz="2300" b="0" dirty="0">
                <a:cs typeface="Arial" charset="0"/>
              </a:rPr>
              <a:t>Comprendre le fonctionnement des systèmes</a:t>
            </a:r>
          </a:p>
          <a:p>
            <a:pPr lvl="1">
              <a:defRPr/>
            </a:pPr>
            <a:r>
              <a:rPr lang="fr-FR" altLang="fr-FR" sz="2300" b="0" dirty="0">
                <a:cs typeface="Arial" charset="0"/>
              </a:rPr>
              <a:t>Communiquer facilement </a:t>
            </a:r>
          </a:p>
          <a:p>
            <a:pPr lvl="1">
              <a:defRPr/>
            </a:pPr>
            <a:r>
              <a:rPr lang="fr-FR" altLang="fr-FR" sz="2300" b="0" dirty="0">
                <a:cs typeface="Arial" charset="0"/>
              </a:rPr>
              <a:t>Présenter des perspectives différentes d'une même réalité</a:t>
            </a:r>
          </a:p>
          <a:p>
            <a:pPr marL="0" indent="0">
              <a:buFontTx/>
              <a:buNone/>
              <a:defRPr/>
            </a:pPr>
            <a:r>
              <a:rPr lang="fr-FR" altLang="fr-FR" sz="2800" dirty="0">
                <a:cs typeface="Arial" charset="0"/>
              </a:rPr>
              <a:t>Pour un même objet on peut créer différentes cartographies et un niveau de détail différent en fonction du destinataire =&gt; diagrammes de description d'un objet et des diagrammes qui utilisent des objets</a:t>
            </a:r>
          </a:p>
        </p:txBody>
      </p:sp>
      <p:sp>
        <p:nvSpPr>
          <p:cNvPr id="3" name="Espace réservé du texte 2"/>
          <p:cNvSpPr>
            <a:spLocks noGrp="1"/>
          </p:cNvSpPr>
          <p:nvPr>
            <p:ph type="body" sz="quarter" idx="13"/>
          </p:nvPr>
        </p:nvSpPr>
        <p:spPr/>
        <p:txBody>
          <a:bodyPr/>
          <a:lstStyle/>
          <a:p>
            <a:r>
              <a:rPr lang="fr-CH" dirty="0" smtClean="0"/>
              <a:t>L'approche par les modèles </a:t>
            </a:r>
            <a:endParaRPr lang="fr-CH" dirty="0"/>
          </a:p>
        </p:txBody>
      </p:sp>
    </p:spTree>
    <p:extLst>
      <p:ext uri="{BB962C8B-B14F-4D97-AF65-F5344CB8AC3E}">
        <p14:creationId xmlns:p14="http://schemas.microsoft.com/office/powerpoint/2010/main" val="1926762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609600" y="-26988"/>
            <a:ext cx="10972800" cy="1143001"/>
          </a:xfrm>
        </p:spPr>
        <p:txBody>
          <a:bodyPr/>
          <a:lstStyle/>
          <a:p>
            <a:r>
              <a:rPr lang="fr-CH" altLang="fr-FR" dirty="0" smtClean="0"/>
              <a:t>Quizz</a:t>
            </a:r>
          </a:p>
        </p:txBody>
      </p:sp>
      <p:sp>
        <p:nvSpPr>
          <p:cNvPr id="33795" name="Espace réservé du contenu 2"/>
          <p:cNvSpPr>
            <a:spLocks noGrp="1"/>
          </p:cNvSpPr>
          <p:nvPr>
            <p:ph sz="half" idx="1"/>
          </p:nvPr>
        </p:nvSpPr>
        <p:spPr>
          <a:xfrm>
            <a:off x="609600" y="1125539"/>
            <a:ext cx="10574867" cy="1108075"/>
          </a:xfrm>
        </p:spPr>
        <p:txBody>
          <a:bodyPr/>
          <a:lstStyle/>
          <a:p>
            <a:pPr marL="0" indent="0">
              <a:buFontTx/>
              <a:buNone/>
            </a:pPr>
            <a:r>
              <a:rPr lang="fr-CH" altLang="fr-FR" smtClean="0"/>
              <a:t>Donner un exemple de la vie courante, de modèle avec sa perspective et un objectif</a:t>
            </a:r>
          </a:p>
        </p:txBody>
      </p:sp>
      <p:sp>
        <p:nvSpPr>
          <p:cNvPr id="33796" name="Rectangle 3"/>
          <p:cNvSpPr>
            <a:spLocks noChangeArrowheads="1"/>
          </p:cNvSpPr>
          <p:nvPr/>
        </p:nvSpPr>
        <p:spPr bwMode="auto">
          <a:xfrm>
            <a:off x="10807700" y="-26988"/>
            <a:ext cx="1432984" cy="1584326"/>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9900" b="1">
                <a:solidFill>
                  <a:schemeClr val="bg1"/>
                </a:solidFill>
                <a:latin typeface="Verdana" pitchFamily="34" charset="0"/>
                <a:cs typeface="Arial" charset="0"/>
              </a:rPr>
              <a:t>?</a:t>
            </a:r>
            <a:endParaRPr lang="fr-FR" altLang="fr-FR" sz="17200" b="1">
              <a:solidFill>
                <a:schemeClr val="bg1"/>
              </a:solidFill>
              <a:latin typeface="Verdana" pitchFamily="34" charset="0"/>
              <a:cs typeface="Arial" charset="0"/>
            </a:endParaRPr>
          </a:p>
        </p:txBody>
      </p:sp>
      <p:sp>
        <p:nvSpPr>
          <p:cNvPr id="33798" name="AutoShape 4" descr="Résultat de recherche d'images pour &quot;homme de vitruve léonard de vinci&quot;"/>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fr-FR" sz="1800"/>
          </a:p>
        </p:txBody>
      </p:sp>
    </p:spTree>
    <p:extLst>
      <p:ext uri="{BB962C8B-B14F-4D97-AF65-F5344CB8AC3E}">
        <p14:creationId xmlns:p14="http://schemas.microsoft.com/office/powerpoint/2010/main" val="1459671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609600" y="-26988"/>
            <a:ext cx="10972800" cy="1143001"/>
          </a:xfrm>
        </p:spPr>
        <p:txBody>
          <a:bodyPr/>
          <a:lstStyle/>
          <a:p>
            <a:r>
              <a:rPr lang="fr-CH" altLang="fr-FR" smtClean="0"/>
              <a:t>Quizz</a:t>
            </a:r>
          </a:p>
        </p:txBody>
      </p:sp>
      <p:sp>
        <p:nvSpPr>
          <p:cNvPr id="33795" name="Espace réservé du contenu 2"/>
          <p:cNvSpPr>
            <a:spLocks noGrp="1"/>
          </p:cNvSpPr>
          <p:nvPr>
            <p:ph sz="half" idx="1"/>
          </p:nvPr>
        </p:nvSpPr>
        <p:spPr>
          <a:xfrm>
            <a:off x="609600" y="1125539"/>
            <a:ext cx="10574867" cy="1108075"/>
          </a:xfrm>
        </p:spPr>
        <p:txBody>
          <a:bodyPr/>
          <a:lstStyle/>
          <a:p>
            <a:pPr marL="0" indent="0">
              <a:buFontTx/>
              <a:buNone/>
            </a:pPr>
            <a:r>
              <a:rPr lang="fr-CH" altLang="fr-FR" smtClean="0"/>
              <a:t>Donner un exemple de la vie courante, de modèle avec sa perspective et un objectif</a:t>
            </a:r>
          </a:p>
        </p:txBody>
      </p:sp>
      <p:sp>
        <p:nvSpPr>
          <p:cNvPr id="33796" name="Rectangle 3"/>
          <p:cNvSpPr>
            <a:spLocks noChangeArrowheads="1"/>
          </p:cNvSpPr>
          <p:nvPr/>
        </p:nvSpPr>
        <p:spPr bwMode="auto">
          <a:xfrm>
            <a:off x="10807700" y="-26988"/>
            <a:ext cx="1432984" cy="1584326"/>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9900" b="1">
                <a:solidFill>
                  <a:schemeClr val="bg1"/>
                </a:solidFill>
                <a:latin typeface="Verdana" pitchFamily="34" charset="0"/>
                <a:cs typeface="Arial" charset="0"/>
              </a:rPr>
              <a:t>?</a:t>
            </a:r>
            <a:endParaRPr lang="fr-FR" altLang="fr-FR" sz="17200" b="1">
              <a:solidFill>
                <a:schemeClr val="bg1"/>
              </a:solidFill>
              <a:latin typeface="Verdana" pitchFamily="34" charset="0"/>
              <a:cs typeface="Arial" charset="0"/>
            </a:endParaRPr>
          </a:p>
        </p:txBody>
      </p:sp>
      <p:pic>
        <p:nvPicPr>
          <p:cNvPr id="2050" name="Picture 2" descr="Résultat de recherche d'images pour &quot;squelette humai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17" y="2636839"/>
            <a:ext cx="2590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AutoShape 4" descr="Résultat de recherche d'images pour &quot;homme de vitruve léonard de vinci&quot;"/>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fr-FR" sz="1800"/>
          </a:p>
        </p:txBody>
      </p:sp>
      <p:pic>
        <p:nvPicPr>
          <p:cNvPr id="2054" name="Picture 6" descr="Résultat de recherche d'images pour &quot;homme de vitruve léonard de vinci&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717" y="2636839"/>
            <a:ext cx="3733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Résultat de recherche d'images pour &quot;schéma cerveau humai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6967" y="2636839"/>
            <a:ext cx="469476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780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a:xfrm>
            <a:off x="609600" y="-26988"/>
            <a:ext cx="10972800" cy="1143001"/>
          </a:xfrm>
        </p:spPr>
        <p:txBody>
          <a:bodyPr/>
          <a:lstStyle/>
          <a:p>
            <a:r>
              <a:rPr lang="fr-CH" altLang="fr-FR" smtClean="0"/>
              <a:t>Quizz</a:t>
            </a:r>
          </a:p>
        </p:txBody>
      </p:sp>
      <p:sp>
        <p:nvSpPr>
          <p:cNvPr id="34819" name="Espace réservé du contenu 2"/>
          <p:cNvSpPr>
            <a:spLocks noGrp="1"/>
          </p:cNvSpPr>
          <p:nvPr>
            <p:ph sz="half" idx="1"/>
          </p:nvPr>
        </p:nvSpPr>
        <p:spPr>
          <a:xfrm>
            <a:off x="609600" y="1125539"/>
            <a:ext cx="10574867" cy="1108075"/>
          </a:xfrm>
        </p:spPr>
        <p:txBody>
          <a:bodyPr/>
          <a:lstStyle/>
          <a:p>
            <a:pPr marL="0" indent="0">
              <a:buFontTx/>
              <a:buNone/>
            </a:pPr>
            <a:r>
              <a:rPr lang="fr-CH" altLang="fr-FR" smtClean="0"/>
              <a:t>Donner un exemple de la vie courante, de modèle avec sa perspective et un objectif</a:t>
            </a:r>
          </a:p>
        </p:txBody>
      </p:sp>
      <p:sp>
        <p:nvSpPr>
          <p:cNvPr id="34820" name="Rectangle 3"/>
          <p:cNvSpPr>
            <a:spLocks noChangeArrowheads="1"/>
          </p:cNvSpPr>
          <p:nvPr/>
        </p:nvSpPr>
        <p:spPr bwMode="auto">
          <a:xfrm>
            <a:off x="10807700" y="-26988"/>
            <a:ext cx="1432984" cy="1584326"/>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9900" b="1">
                <a:solidFill>
                  <a:schemeClr val="bg1"/>
                </a:solidFill>
                <a:latin typeface="Verdana" pitchFamily="34" charset="0"/>
                <a:cs typeface="Arial" charset="0"/>
              </a:rPr>
              <a:t>?</a:t>
            </a:r>
            <a:endParaRPr lang="fr-FR" altLang="fr-FR" sz="17200" b="1">
              <a:solidFill>
                <a:schemeClr val="bg1"/>
              </a:solidFill>
              <a:latin typeface="Verdana" pitchFamily="34" charset="0"/>
              <a:cs typeface="Arial" charset="0"/>
            </a:endParaRPr>
          </a:p>
        </p:txBody>
      </p:sp>
      <p:sp>
        <p:nvSpPr>
          <p:cNvPr id="34821" name="AutoShape 4" descr="Résultat de recherche d'images pour &quot;homme de vitruve léonard de vinci&quot;"/>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fr-FR" sz="1800"/>
          </a:p>
        </p:txBody>
      </p:sp>
      <p:pic>
        <p:nvPicPr>
          <p:cNvPr id="3074" name="Picture 2" descr="Résultat de recherche d'images pour &quot;carte routière de suiss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8" y="2205038"/>
            <a:ext cx="471381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6" descr="Résultat de recherche d'images pour &quot;carte topographique de thu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301" y="3068638"/>
            <a:ext cx="3975100"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Résultat de recherche d'images pour &quot;carte des masses d'ai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918" y="4476751"/>
            <a:ext cx="3788833"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002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609600" y="-26988"/>
            <a:ext cx="10972800" cy="1143001"/>
          </a:xfrm>
        </p:spPr>
        <p:txBody>
          <a:bodyPr/>
          <a:lstStyle/>
          <a:p>
            <a:r>
              <a:rPr lang="fr-CH" altLang="fr-FR" smtClean="0"/>
              <a:t>Quizz</a:t>
            </a:r>
          </a:p>
        </p:txBody>
      </p:sp>
      <p:sp>
        <p:nvSpPr>
          <p:cNvPr id="35843" name="Espace réservé du contenu 2"/>
          <p:cNvSpPr>
            <a:spLocks noGrp="1"/>
          </p:cNvSpPr>
          <p:nvPr>
            <p:ph sz="half" idx="1"/>
          </p:nvPr>
        </p:nvSpPr>
        <p:spPr>
          <a:xfrm>
            <a:off x="609600" y="1125539"/>
            <a:ext cx="10574867" cy="1108075"/>
          </a:xfrm>
        </p:spPr>
        <p:txBody>
          <a:bodyPr/>
          <a:lstStyle/>
          <a:p>
            <a:pPr marL="0" indent="0">
              <a:buFontTx/>
              <a:buNone/>
            </a:pPr>
            <a:r>
              <a:rPr lang="fr-CH" altLang="fr-FR" smtClean="0"/>
              <a:t>Donner un exemple de la vie courante, de modèle avec sa perspective et un objectif</a:t>
            </a:r>
          </a:p>
        </p:txBody>
      </p:sp>
      <p:sp>
        <p:nvSpPr>
          <p:cNvPr id="35844" name="Rectangle 3"/>
          <p:cNvSpPr>
            <a:spLocks noChangeArrowheads="1"/>
          </p:cNvSpPr>
          <p:nvPr/>
        </p:nvSpPr>
        <p:spPr bwMode="auto">
          <a:xfrm>
            <a:off x="10807700" y="-26988"/>
            <a:ext cx="1432984" cy="1584326"/>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9900" b="1">
                <a:solidFill>
                  <a:schemeClr val="bg1"/>
                </a:solidFill>
                <a:latin typeface="Verdana" pitchFamily="34" charset="0"/>
                <a:cs typeface="Arial" charset="0"/>
              </a:rPr>
              <a:t>?</a:t>
            </a:r>
            <a:endParaRPr lang="fr-FR" altLang="fr-FR" sz="17200" b="1">
              <a:solidFill>
                <a:schemeClr val="bg1"/>
              </a:solidFill>
              <a:latin typeface="Verdana" pitchFamily="34" charset="0"/>
              <a:cs typeface="Arial" charset="0"/>
            </a:endParaRPr>
          </a:p>
        </p:txBody>
      </p:sp>
      <p:sp>
        <p:nvSpPr>
          <p:cNvPr id="35845" name="AutoShape 4" descr="Résultat de recherche d'images pour &quot;homme de vitruve léonard de vinci&quot;"/>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fr-FR" sz="1800"/>
          </a:p>
        </p:txBody>
      </p:sp>
      <p:pic>
        <p:nvPicPr>
          <p:cNvPr id="4098" name="Picture 2" descr="Résultat de recherche d'images pour &quot;étude plan batim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2420938"/>
            <a:ext cx="485986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Résultat de recherche d'images pour &quot;plan local d'urbanisme annemass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84" y="2420938"/>
            <a:ext cx="39624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99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Clr>
                <a:srgbClr val="FF0000"/>
              </a:buClr>
              <a:defRPr/>
            </a:pPr>
            <a:r>
              <a:rPr lang="fr-CH" sz="2800" dirty="0"/>
              <a:t>Un modèle fait appel à : </a:t>
            </a:r>
          </a:p>
          <a:p>
            <a:pPr lvl="2">
              <a:defRPr/>
            </a:pPr>
            <a:r>
              <a:rPr lang="fr-CH" sz="2800" dirty="0"/>
              <a:t>Des </a:t>
            </a:r>
            <a:r>
              <a:rPr lang="fr-CH" sz="2800" b="1" dirty="0"/>
              <a:t>concepts</a:t>
            </a:r>
            <a:r>
              <a:rPr lang="fr-CH" sz="2800" dirty="0"/>
              <a:t> : catégories d'information</a:t>
            </a:r>
          </a:p>
          <a:p>
            <a:pPr lvl="3">
              <a:defRPr/>
            </a:pPr>
            <a:r>
              <a:rPr lang="fr-CH" dirty="0"/>
              <a:t>Par exemple : processus, application, flux</a:t>
            </a:r>
          </a:p>
          <a:p>
            <a:pPr lvl="2">
              <a:defRPr/>
            </a:pPr>
            <a:r>
              <a:rPr lang="fr-CH" sz="2800" dirty="0"/>
              <a:t>Une </a:t>
            </a:r>
            <a:r>
              <a:rPr lang="fr-CH" sz="2800" b="1" dirty="0"/>
              <a:t>notation</a:t>
            </a:r>
            <a:r>
              <a:rPr lang="fr-CH" sz="2800" dirty="0"/>
              <a:t> : représentation graphique des concepts</a:t>
            </a:r>
          </a:p>
          <a:p>
            <a:pPr lvl="3">
              <a:defRPr/>
            </a:pPr>
            <a:r>
              <a:rPr lang="fr-CH" dirty="0"/>
              <a:t>Par exemple : BPMN</a:t>
            </a:r>
          </a:p>
          <a:p>
            <a:pPr lvl="2">
              <a:defRPr/>
            </a:pPr>
            <a:r>
              <a:rPr lang="fr-CH" sz="2800" dirty="0"/>
              <a:t>Des </a:t>
            </a:r>
            <a:r>
              <a:rPr lang="fr-CH" sz="2800" b="1" dirty="0"/>
              <a:t>techniques de modélisation</a:t>
            </a:r>
            <a:r>
              <a:rPr lang="fr-CH" sz="2800" dirty="0"/>
              <a:t> : assemblage des concepts entre eux permettant de représenter un aspect d'une réalité</a:t>
            </a:r>
          </a:p>
          <a:p>
            <a:pPr>
              <a:buClr>
                <a:srgbClr val="FF0000"/>
              </a:buClr>
              <a:defRPr/>
            </a:pPr>
            <a:r>
              <a:rPr lang="fr-CH" sz="2800" dirty="0"/>
              <a:t>Un modèle est représenté graphiquement par un diagramme (ou carte)</a:t>
            </a:r>
          </a:p>
          <a:p>
            <a:pPr>
              <a:buClr>
                <a:srgbClr val="FF0000"/>
              </a:buClr>
              <a:defRPr/>
            </a:pPr>
            <a:r>
              <a:rPr lang="fr-CH" sz="2800" dirty="0"/>
              <a:t>Un </a:t>
            </a:r>
            <a:r>
              <a:rPr lang="fr-CH" sz="2800" dirty="0"/>
              <a:t>modèle n'est pas qu'un dessin </a:t>
            </a:r>
            <a:r>
              <a:rPr lang="fr-CH" sz="2800" dirty="0" smtClean="0"/>
              <a:t>illustratif</a:t>
            </a:r>
            <a:endParaRPr lang="fr-CH" sz="2800" dirty="0"/>
          </a:p>
        </p:txBody>
      </p:sp>
      <p:sp>
        <p:nvSpPr>
          <p:cNvPr id="3" name="Espace réservé du texte 2"/>
          <p:cNvSpPr>
            <a:spLocks noGrp="1"/>
          </p:cNvSpPr>
          <p:nvPr>
            <p:ph type="body" sz="quarter" idx="13"/>
          </p:nvPr>
        </p:nvSpPr>
        <p:spPr/>
        <p:txBody>
          <a:bodyPr/>
          <a:lstStyle/>
          <a:p>
            <a:r>
              <a:rPr lang="fr-CH" dirty="0" smtClean="0"/>
              <a:t>L'approche par la modélisation</a:t>
            </a:r>
            <a:endParaRPr lang="fr-CH" dirty="0"/>
          </a:p>
        </p:txBody>
      </p:sp>
    </p:spTree>
    <p:extLst>
      <p:ext uri="{BB962C8B-B14F-4D97-AF65-F5344CB8AC3E}">
        <p14:creationId xmlns:p14="http://schemas.microsoft.com/office/powerpoint/2010/main" val="1610729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buClr>
                <a:srgbClr val="FF0000"/>
              </a:buClr>
              <a:defRPr/>
            </a:pPr>
            <a:r>
              <a:rPr lang="fr-CH" dirty="0"/>
              <a:t>Nous créons des modèles </a:t>
            </a:r>
          </a:p>
          <a:p>
            <a:pPr lvl="2">
              <a:buClr>
                <a:srgbClr val="FF0000"/>
              </a:buClr>
              <a:defRPr/>
            </a:pPr>
            <a:r>
              <a:rPr lang="fr-CH" dirty="0"/>
              <a:t>Selon une perspective précise </a:t>
            </a:r>
          </a:p>
          <a:p>
            <a:pPr lvl="2">
              <a:buClr>
                <a:srgbClr val="FF0000"/>
              </a:buClr>
              <a:defRPr/>
            </a:pPr>
            <a:r>
              <a:rPr lang="fr-CH" dirty="0"/>
              <a:t>Avec des objectifs précis</a:t>
            </a:r>
          </a:p>
          <a:p>
            <a:pPr lvl="2">
              <a:buClr>
                <a:srgbClr val="FF0000"/>
              </a:buClr>
              <a:defRPr/>
            </a:pPr>
            <a:r>
              <a:rPr lang="fr-CH" dirty="0"/>
              <a:t>Pour comprendre et améliorer des systèmes complexes</a:t>
            </a:r>
          </a:p>
          <a:p>
            <a:pPr>
              <a:buClr>
                <a:srgbClr val="FF0000"/>
              </a:buClr>
              <a:defRPr/>
            </a:pPr>
            <a:r>
              <a:rPr lang="fr-CH" dirty="0"/>
              <a:t>Pour s'assurer que nos modèles sont cohérents entre eux, nous devons utiliser des concepts bien définis et des techniques de modélisation</a:t>
            </a:r>
          </a:p>
          <a:p>
            <a:pPr>
              <a:buClr>
                <a:srgbClr val="FF0000"/>
              </a:buClr>
              <a:defRPr/>
            </a:pPr>
            <a:r>
              <a:rPr lang="fr-CH" dirty="0"/>
              <a:t>Pour communiquer facilement, nous devons utiliser une notation commune </a:t>
            </a:r>
          </a:p>
          <a:p>
            <a:pPr>
              <a:buClr>
                <a:srgbClr val="FF0000"/>
              </a:buClr>
              <a:defRPr/>
            </a:pPr>
            <a:r>
              <a:rPr lang="fr-CH" dirty="0"/>
              <a:t>Pour y arriver, nous avons besoin à la fois d'un outil de modélisation et d'une méthodologie</a:t>
            </a:r>
          </a:p>
          <a:p>
            <a:pPr>
              <a:buClr>
                <a:srgbClr val="FF0000"/>
              </a:buClr>
              <a:defRPr/>
            </a:pPr>
            <a:r>
              <a:rPr lang="fr-CH" dirty="0"/>
              <a:t>La modélisation est une science de </a:t>
            </a:r>
            <a:r>
              <a:rPr lang="fr-CH" dirty="0" smtClean="0"/>
              <a:t>l'ingénieur</a:t>
            </a:r>
            <a:endParaRPr lang="fr-CH" dirty="0"/>
          </a:p>
        </p:txBody>
      </p:sp>
      <p:sp>
        <p:nvSpPr>
          <p:cNvPr id="3" name="Espace réservé du texte 2"/>
          <p:cNvSpPr>
            <a:spLocks noGrp="1"/>
          </p:cNvSpPr>
          <p:nvPr>
            <p:ph type="body" sz="quarter" idx="13"/>
          </p:nvPr>
        </p:nvSpPr>
        <p:spPr/>
        <p:txBody>
          <a:bodyPr/>
          <a:lstStyle/>
          <a:p>
            <a:r>
              <a:rPr lang="fr-CH" dirty="0" smtClean="0"/>
              <a:t>Résumé </a:t>
            </a:r>
            <a:endParaRPr lang="fr-CH" dirty="0"/>
          </a:p>
        </p:txBody>
      </p:sp>
    </p:spTree>
    <p:extLst>
      <p:ext uri="{BB962C8B-B14F-4D97-AF65-F5344CB8AC3E}">
        <p14:creationId xmlns:p14="http://schemas.microsoft.com/office/powerpoint/2010/main" val="2043944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27051" y="2578223"/>
            <a:ext cx="10972800" cy="1657350"/>
          </a:xfrm>
        </p:spPr>
        <p:txBody>
          <a:bodyPr/>
          <a:lstStyle/>
          <a:p>
            <a:r>
              <a:rPr lang="fr-FR" altLang="fr-FR" sz="4000" b="1" dirty="0" smtClean="0"/>
              <a:t>La cartographie des SI </a:t>
            </a:r>
            <a:br>
              <a:rPr lang="fr-FR" altLang="fr-FR" sz="4000" b="1" dirty="0" smtClean="0"/>
            </a:br>
            <a:r>
              <a:rPr lang="fr-FR" altLang="fr-FR" sz="4000" b="1" dirty="0" smtClean="0"/>
              <a:t>au service de l'urbanisation</a:t>
            </a:r>
          </a:p>
        </p:txBody>
      </p:sp>
    </p:spTree>
    <p:extLst>
      <p:ext uri="{BB962C8B-B14F-4D97-AF65-F5344CB8AC3E}">
        <p14:creationId xmlns:p14="http://schemas.microsoft.com/office/powerpoint/2010/main" val="349538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38200" y="365126"/>
            <a:ext cx="10515600" cy="883382"/>
          </a:xfrm>
        </p:spPr>
        <p:txBody>
          <a:bodyPr/>
          <a:lstStyle/>
          <a:p>
            <a:pPr algn="l"/>
            <a:r>
              <a:rPr lang="fr-FR" altLang="fr-FR" b="1" dirty="0" smtClean="0"/>
              <a:t>Objectifs du module 626-1</a:t>
            </a:r>
          </a:p>
        </p:txBody>
      </p:sp>
      <p:sp>
        <p:nvSpPr>
          <p:cNvPr id="5124" name="Rectangle 3"/>
          <p:cNvSpPr>
            <a:spLocks noGrp="1" noChangeArrowheads="1"/>
          </p:cNvSpPr>
          <p:nvPr>
            <p:ph type="body" idx="1"/>
          </p:nvPr>
        </p:nvSpPr>
        <p:spPr>
          <a:xfrm>
            <a:off x="609601" y="1623666"/>
            <a:ext cx="11040208" cy="3774830"/>
          </a:xfrm>
        </p:spPr>
        <p:txBody>
          <a:bodyPr>
            <a:normAutofit lnSpcReduction="10000"/>
          </a:bodyPr>
          <a:lstStyle/>
          <a:p>
            <a:r>
              <a:rPr lang="fr-FR" altLang="fr-FR" dirty="0" smtClean="0"/>
              <a:t>Comprendre les enjeux et les valeurs ajoutées de l'urbanisation des SI </a:t>
            </a:r>
          </a:p>
          <a:p>
            <a:r>
              <a:rPr lang="fr-FR" altLang="fr-FR" dirty="0" smtClean="0"/>
              <a:t>Connaitre la démarche d'urbanisation des SI et ses concepts</a:t>
            </a:r>
          </a:p>
          <a:p>
            <a:r>
              <a:rPr lang="fr-FR" altLang="fr-FR" dirty="0" smtClean="0"/>
              <a:t>Réaliser des cartographies de SI selon les 4 couches, en utilisant la notation BPMN </a:t>
            </a:r>
            <a:r>
              <a:rPr lang="fr-FR" altLang="fr-FR" dirty="0"/>
              <a:t>et un outil de </a:t>
            </a:r>
            <a:r>
              <a:rPr lang="fr-FR" altLang="fr-FR" dirty="0" smtClean="0"/>
              <a:t>cartographie</a:t>
            </a:r>
          </a:p>
          <a:p>
            <a:pPr marL="0" indent="0">
              <a:buNone/>
            </a:pPr>
            <a:endParaRPr lang="fr-FR" altLang="fr-FR" dirty="0"/>
          </a:p>
          <a:p>
            <a:pPr>
              <a:buFont typeface="Wingdings" panose="05000000000000000000" pitchFamily="2" charset="2"/>
              <a:buChar char="Ø"/>
            </a:pPr>
            <a:r>
              <a:rPr lang="fr-FR" altLang="fr-FR" dirty="0"/>
              <a:t> </a:t>
            </a:r>
            <a:r>
              <a:rPr lang="fr-CH" dirty="0"/>
              <a:t>Une démarche, une méthodologie et des outils qui vont vous permettre d'appréhender n'importe quel SI de n'importe quelle entreprise, de n'importe quel secteur d'activité</a:t>
            </a:r>
          </a:p>
          <a:p>
            <a:pPr>
              <a:buFont typeface="Wingdings" panose="05000000000000000000" pitchFamily="2" charset="2"/>
              <a:buChar char="Ø"/>
            </a:pPr>
            <a:endParaRPr lang="fr-FR" altLang="fr-FR" dirty="0" smtClean="0"/>
          </a:p>
        </p:txBody>
      </p:sp>
    </p:spTree>
    <p:extLst>
      <p:ext uri="{BB962C8B-B14F-4D97-AF65-F5344CB8AC3E}">
        <p14:creationId xmlns:p14="http://schemas.microsoft.com/office/powerpoint/2010/main" val="41482561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idx="1"/>
          </p:nvPr>
        </p:nvSpPr>
        <p:spPr>
          <a:xfrm>
            <a:off x="2182285" y="2276475"/>
            <a:ext cx="7463838" cy="334245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a:lnSpc>
                <a:spcPct val="150000"/>
              </a:lnSpc>
              <a:spcBef>
                <a:spcPct val="0"/>
              </a:spcBef>
              <a:buFontTx/>
              <a:buNone/>
            </a:pPr>
            <a:r>
              <a:rPr lang="fr-FR" altLang="en-US" sz="2800" dirty="0" smtClean="0">
                <a:cs typeface="Arial" charset="0"/>
              </a:rPr>
              <a:t>un ensemble de </a:t>
            </a:r>
            <a:r>
              <a:rPr lang="fr-FR" altLang="en-US" sz="2800" b="1" dirty="0" smtClean="0">
                <a:cs typeface="Arial" charset="0"/>
              </a:rPr>
              <a:t>modèles</a:t>
            </a:r>
            <a:r>
              <a:rPr lang="fr-FR" altLang="en-US" sz="2800" dirty="0" smtClean="0">
                <a:cs typeface="Arial" charset="0"/>
              </a:rPr>
              <a:t> qui représentent </a:t>
            </a:r>
          </a:p>
          <a:p>
            <a:pPr marL="0" indent="0">
              <a:lnSpc>
                <a:spcPct val="150000"/>
              </a:lnSpc>
              <a:spcBef>
                <a:spcPct val="0"/>
              </a:spcBef>
              <a:buFontTx/>
              <a:buNone/>
            </a:pPr>
            <a:r>
              <a:rPr lang="fr-FR" altLang="en-US" sz="2800" dirty="0" smtClean="0">
                <a:cs typeface="Arial" charset="0"/>
              </a:rPr>
              <a:t>les différents objets du système d'information,</a:t>
            </a:r>
          </a:p>
          <a:p>
            <a:pPr marL="914400" lvl="2" indent="0">
              <a:spcBef>
                <a:spcPct val="0"/>
              </a:spcBef>
              <a:buFontTx/>
              <a:buNone/>
            </a:pPr>
            <a:r>
              <a:rPr lang="fr-FR" altLang="en-US" dirty="0" smtClean="0">
                <a:cs typeface="Arial" charset="0"/>
              </a:rPr>
              <a:t>processus métier, fonctions métiers, </a:t>
            </a:r>
          </a:p>
          <a:p>
            <a:pPr marL="914400" lvl="2" indent="0">
              <a:spcBef>
                <a:spcPct val="0"/>
              </a:spcBef>
              <a:buFontTx/>
              <a:buNone/>
            </a:pPr>
            <a:r>
              <a:rPr lang="fr-FR" altLang="en-US" dirty="0" smtClean="0">
                <a:cs typeface="Arial" charset="0"/>
              </a:rPr>
              <a:t>données métiers, applications, des serveurs</a:t>
            </a:r>
            <a:r>
              <a:rPr lang="fr-FR" altLang="en-US" sz="2800" dirty="0" smtClean="0">
                <a:cs typeface="Arial" charset="0"/>
              </a:rPr>
              <a:t>,..</a:t>
            </a:r>
          </a:p>
          <a:p>
            <a:pPr marL="0" indent="0">
              <a:lnSpc>
                <a:spcPct val="150000"/>
              </a:lnSpc>
              <a:spcBef>
                <a:spcPct val="0"/>
              </a:spcBef>
              <a:buFontTx/>
              <a:buNone/>
            </a:pPr>
            <a:r>
              <a:rPr lang="fr-FR" altLang="en-US" sz="2800" dirty="0" smtClean="0">
                <a:cs typeface="Arial" charset="0"/>
              </a:rPr>
              <a:t>leurs comportements </a:t>
            </a:r>
          </a:p>
          <a:p>
            <a:pPr marL="0" indent="0">
              <a:lnSpc>
                <a:spcPct val="150000"/>
              </a:lnSpc>
              <a:spcBef>
                <a:spcPct val="0"/>
              </a:spcBef>
              <a:buFontTx/>
              <a:buNone/>
            </a:pPr>
            <a:r>
              <a:rPr lang="fr-FR" altLang="en-US" sz="2800" dirty="0" smtClean="0">
                <a:cs typeface="Arial" charset="0"/>
              </a:rPr>
              <a:t>et leurs interrelations.</a:t>
            </a:r>
          </a:p>
        </p:txBody>
      </p:sp>
      <p:sp>
        <p:nvSpPr>
          <p:cNvPr id="28676" name="Text Box 3"/>
          <p:cNvSpPr txBox="1">
            <a:spLocks noChangeArrowheads="1"/>
          </p:cNvSpPr>
          <p:nvPr/>
        </p:nvSpPr>
        <p:spPr bwMode="auto">
          <a:xfrm>
            <a:off x="431801" y="1412876"/>
            <a:ext cx="74671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4000" b="1">
                <a:cs typeface="Arial" charset="0"/>
              </a:rPr>
              <a:t>La </a:t>
            </a:r>
            <a:r>
              <a:rPr lang="fr-CH" altLang="en-US" sz="4000" b="1">
                <a:solidFill>
                  <a:srgbClr val="FF0000"/>
                </a:solidFill>
                <a:cs typeface="Arial" charset="0"/>
              </a:rPr>
              <a:t>cartographie d'un SI</a:t>
            </a:r>
            <a:r>
              <a:rPr lang="fr-CH" altLang="en-US" sz="4000" b="1">
                <a:cs typeface="Arial" charset="0"/>
              </a:rPr>
              <a:t> c'est :</a:t>
            </a:r>
            <a:endParaRPr lang="fr-FR" altLang="en-US" sz="4000" b="1">
              <a:cs typeface="Arial" charset="0"/>
            </a:endParaRPr>
          </a:p>
        </p:txBody>
      </p:sp>
      <p:sp>
        <p:nvSpPr>
          <p:cNvPr id="28677" name="Text Box 7"/>
          <p:cNvSpPr txBox="1">
            <a:spLocks noChangeArrowheads="1"/>
          </p:cNvSpPr>
          <p:nvPr/>
        </p:nvSpPr>
        <p:spPr bwMode="auto">
          <a:xfrm>
            <a:off x="8763000" y="307975"/>
            <a:ext cx="1686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FR" altLang="en-US" sz="2400" b="1"/>
              <a:t>Définition </a:t>
            </a:r>
          </a:p>
        </p:txBody>
      </p:sp>
    </p:spTree>
    <p:extLst>
      <p:ext uri="{BB962C8B-B14F-4D97-AF65-F5344CB8AC3E}">
        <p14:creationId xmlns:p14="http://schemas.microsoft.com/office/powerpoint/2010/main" val="4002336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CH" altLang="fr-FR" sz="4000" smtClean="0"/>
              <a:t>La cartographie au service de l'urbanisation des SI </a:t>
            </a:r>
          </a:p>
        </p:txBody>
      </p:sp>
      <p:sp>
        <p:nvSpPr>
          <p:cNvPr id="39939" name="Espace réservé du contenu 2"/>
          <p:cNvSpPr>
            <a:spLocks noGrp="1"/>
          </p:cNvSpPr>
          <p:nvPr>
            <p:ph idx="1"/>
          </p:nvPr>
        </p:nvSpPr>
        <p:spPr/>
        <p:txBody>
          <a:bodyPr/>
          <a:lstStyle/>
          <a:p>
            <a:r>
              <a:rPr lang="fr-CH" altLang="fr-FR" sz="2800" smtClean="0"/>
              <a:t>Cartographier le SI existant pour : </a:t>
            </a:r>
          </a:p>
          <a:p>
            <a:pPr lvl="1" eaLnBrk="1" hangingPunct="1">
              <a:spcBef>
                <a:spcPct val="0"/>
              </a:spcBef>
              <a:buFontTx/>
              <a:buNone/>
            </a:pPr>
            <a:r>
              <a:rPr lang="fr-CH" altLang="fr-FR" sz="2000" smtClean="0">
                <a:cs typeface="Arial" charset="0"/>
              </a:rPr>
              <a:t>Comprendre et de capitaliser les connaissances  : </a:t>
            </a:r>
            <a:r>
              <a:rPr lang="fr-CH" altLang="fr-FR" sz="1800" smtClean="0"/>
              <a:t>La cartographie permet une meilleure connaissance qu'a l'organisation d'elle-même</a:t>
            </a:r>
            <a:endParaRPr lang="fr-CH" altLang="fr-FR" sz="2000" smtClean="0"/>
          </a:p>
          <a:p>
            <a:pPr lvl="1" eaLnBrk="1" hangingPunct="1">
              <a:spcBef>
                <a:spcPct val="0"/>
              </a:spcBef>
              <a:buFontTx/>
              <a:buNone/>
            </a:pPr>
            <a:r>
              <a:rPr lang="fr-CH" altLang="fr-FR" sz="2000" smtClean="0">
                <a:cs typeface="Arial" charset="0"/>
              </a:rPr>
              <a:t>Maîtriser la complexité</a:t>
            </a:r>
          </a:p>
          <a:p>
            <a:pPr lvl="1" eaLnBrk="1" hangingPunct="1">
              <a:spcBef>
                <a:spcPct val="0"/>
              </a:spcBef>
              <a:buFontTx/>
              <a:buNone/>
            </a:pPr>
            <a:r>
              <a:rPr lang="fr-CH" altLang="fr-FR" sz="2000" smtClean="0">
                <a:cs typeface="Arial" charset="0"/>
              </a:rPr>
              <a:t>Analyser (matrice SWOT) </a:t>
            </a:r>
          </a:p>
          <a:p>
            <a:pPr lvl="1" eaLnBrk="1" hangingPunct="1">
              <a:spcBef>
                <a:spcPct val="0"/>
              </a:spcBef>
              <a:buFontTx/>
              <a:buNone/>
            </a:pPr>
            <a:r>
              <a:rPr lang="fr-CH" altLang="fr-FR" sz="2000" smtClean="0">
                <a:cs typeface="Arial" charset="0"/>
              </a:rPr>
              <a:t>Identifier les pistes d'amélioration et axes de rationalisation  </a:t>
            </a:r>
            <a:endParaRPr lang="fr-CH" altLang="fr-FR" sz="2400" smtClean="0">
              <a:cs typeface="Arial" charset="0"/>
            </a:endParaRPr>
          </a:p>
          <a:p>
            <a:r>
              <a:rPr lang="fr-CH" altLang="fr-FR" sz="2800" smtClean="0"/>
              <a:t>Cartographier le SI </a:t>
            </a:r>
            <a:r>
              <a:rPr lang="fr-CH" altLang="fr-FR" sz="2800" smtClean="0">
                <a:cs typeface="Arial" charset="0"/>
              </a:rPr>
              <a:t>cible idéal </a:t>
            </a:r>
            <a:r>
              <a:rPr lang="fr-CH" altLang="fr-FR" sz="2000" smtClean="0">
                <a:cs typeface="Arial" charset="0"/>
              </a:rPr>
              <a:t>(horizon 3 à 5 ans)</a:t>
            </a:r>
            <a:r>
              <a:rPr lang="fr-CH" altLang="fr-FR" sz="2800" smtClean="0">
                <a:cs typeface="Arial" charset="0"/>
              </a:rPr>
              <a:t> </a:t>
            </a:r>
            <a:r>
              <a:rPr lang="fr-CH" altLang="fr-FR" sz="2800" smtClean="0"/>
              <a:t>: </a:t>
            </a:r>
          </a:p>
          <a:p>
            <a:pPr lvl="1" eaLnBrk="1" hangingPunct="1">
              <a:spcBef>
                <a:spcPct val="0"/>
              </a:spcBef>
              <a:buFontTx/>
              <a:buNone/>
            </a:pPr>
            <a:r>
              <a:rPr lang="fr-CH" altLang="fr-FR" sz="2000" smtClean="0">
                <a:cs typeface="Arial" charset="0"/>
              </a:rPr>
              <a:t>Rationalisé</a:t>
            </a:r>
          </a:p>
          <a:p>
            <a:pPr lvl="1" eaLnBrk="1" hangingPunct="1">
              <a:spcBef>
                <a:spcPct val="0"/>
              </a:spcBef>
              <a:buFontTx/>
              <a:buNone/>
            </a:pPr>
            <a:r>
              <a:rPr lang="fr-CH" altLang="fr-FR" sz="2000" smtClean="0">
                <a:cs typeface="Arial" charset="0"/>
              </a:rPr>
              <a:t>Aligné sur les besoins métiers</a:t>
            </a:r>
          </a:p>
          <a:p>
            <a:pPr lvl="1" eaLnBrk="1" hangingPunct="1">
              <a:spcBef>
                <a:spcPct val="0"/>
              </a:spcBef>
              <a:buFontTx/>
              <a:buNone/>
            </a:pPr>
            <a:r>
              <a:rPr lang="fr-CH" altLang="fr-FR" sz="2000" smtClean="0">
                <a:cs typeface="Arial" charset="0"/>
              </a:rPr>
              <a:t>Agile, évolutif   </a:t>
            </a:r>
            <a:endParaRPr lang="fr-CH" altLang="fr-FR" sz="2400" smtClean="0">
              <a:cs typeface="Arial" charset="0"/>
            </a:endParaRPr>
          </a:p>
          <a:p>
            <a:pPr>
              <a:lnSpc>
                <a:spcPct val="150000"/>
              </a:lnSpc>
              <a:spcBef>
                <a:spcPct val="0"/>
              </a:spcBef>
            </a:pPr>
            <a:r>
              <a:rPr lang="fr-CH" altLang="fr-FR" sz="2800" smtClean="0">
                <a:cs typeface="Arial" charset="0"/>
              </a:rPr>
              <a:t>Identifier le chemin pour y parvenir </a:t>
            </a:r>
          </a:p>
          <a:p>
            <a:pPr>
              <a:lnSpc>
                <a:spcPct val="150000"/>
              </a:lnSpc>
              <a:spcBef>
                <a:spcPct val="0"/>
              </a:spcBef>
            </a:pPr>
            <a:endParaRPr lang="fr-CH" altLang="fr-FR" sz="2800" smtClean="0">
              <a:cs typeface="Arial" charset="0"/>
            </a:endParaRPr>
          </a:p>
          <a:p>
            <a:endParaRPr lang="fr-CH" altLang="fr-FR" sz="2800" smtClean="0"/>
          </a:p>
        </p:txBody>
      </p:sp>
    </p:spTree>
    <p:extLst>
      <p:ext uri="{BB962C8B-B14F-4D97-AF65-F5344CB8AC3E}">
        <p14:creationId xmlns:p14="http://schemas.microsoft.com/office/powerpoint/2010/main" val="1989987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3" name="Group 2"/>
          <p:cNvGrpSpPr>
            <a:grpSpLocks/>
          </p:cNvGrpSpPr>
          <p:nvPr/>
        </p:nvGrpSpPr>
        <p:grpSpPr bwMode="auto">
          <a:xfrm>
            <a:off x="4605867" y="1825625"/>
            <a:ext cx="6866467" cy="4483100"/>
            <a:chOff x="1701" y="1150"/>
            <a:chExt cx="3244" cy="2824"/>
          </a:xfrm>
        </p:grpSpPr>
        <p:pic>
          <p:nvPicPr>
            <p:cNvPr id="40966" name="Picture 3" descr="1019493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 y="1150"/>
              <a:ext cx="2246" cy="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4"/>
            <p:cNvSpPr>
              <a:spLocks noChangeArrowheads="1"/>
            </p:cNvSpPr>
            <p:nvPr/>
          </p:nvSpPr>
          <p:spPr bwMode="auto">
            <a:xfrm>
              <a:off x="3106" y="1221"/>
              <a:ext cx="1452" cy="5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grpSp>
          <p:nvGrpSpPr>
            <p:cNvPr id="40968" name="Group 5"/>
            <p:cNvGrpSpPr>
              <a:grpSpLocks/>
            </p:cNvGrpSpPr>
            <p:nvPr/>
          </p:nvGrpSpPr>
          <p:grpSpPr bwMode="auto">
            <a:xfrm>
              <a:off x="1701" y="1752"/>
              <a:ext cx="1915" cy="1678"/>
              <a:chOff x="1701" y="1752"/>
              <a:chExt cx="1915" cy="1678"/>
            </a:xfrm>
          </p:grpSpPr>
          <p:sp>
            <p:nvSpPr>
              <p:cNvPr id="40969" name="AutoShape 6"/>
              <p:cNvSpPr>
                <a:spLocks noChangeArrowheads="1"/>
              </p:cNvSpPr>
              <p:nvPr/>
            </p:nvSpPr>
            <p:spPr bwMode="auto">
              <a:xfrm>
                <a:off x="1927" y="1752"/>
                <a:ext cx="1689" cy="314"/>
              </a:xfrm>
              <a:prstGeom prst="parallelogram">
                <a:avLst>
                  <a:gd name="adj" fmla="val 134475"/>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600">
                    <a:cs typeface="Arial" charset="0"/>
                  </a:rPr>
                  <a:t>METIER</a:t>
                </a:r>
                <a:endParaRPr lang="fr-FR" altLang="en-US" sz="1600">
                  <a:cs typeface="Arial" charset="0"/>
                </a:endParaRPr>
              </a:p>
            </p:txBody>
          </p:sp>
          <p:sp>
            <p:nvSpPr>
              <p:cNvPr id="40970" name="AutoShape 7"/>
              <p:cNvSpPr>
                <a:spLocks noChangeArrowheads="1"/>
              </p:cNvSpPr>
              <p:nvPr/>
            </p:nvSpPr>
            <p:spPr bwMode="auto">
              <a:xfrm>
                <a:off x="1837" y="2164"/>
                <a:ext cx="1779" cy="314"/>
              </a:xfrm>
              <a:prstGeom prst="parallelogram">
                <a:avLst>
                  <a:gd name="adj" fmla="val 141640"/>
                </a:avLst>
              </a:prstGeom>
              <a:solidFill>
                <a:srgbClr val="0066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600">
                    <a:cs typeface="Arial" charset="0"/>
                  </a:rPr>
                  <a:t>FONCTIONNELLE</a:t>
                </a:r>
                <a:endParaRPr lang="fr-FR" altLang="en-US" sz="1600">
                  <a:cs typeface="Arial" charset="0"/>
                </a:endParaRPr>
              </a:p>
            </p:txBody>
          </p:sp>
          <p:sp>
            <p:nvSpPr>
              <p:cNvPr id="40971" name="AutoShape 8"/>
              <p:cNvSpPr>
                <a:spLocks noChangeArrowheads="1"/>
              </p:cNvSpPr>
              <p:nvPr/>
            </p:nvSpPr>
            <p:spPr bwMode="auto">
              <a:xfrm>
                <a:off x="1701" y="2616"/>
                <a:ext cx="1915" cy="315"/>
              </a:xfrm>
              <a:prstGeom prst="parallelogram">
                <a:avLst>
                  <a:gd name="adj" fmla="val 151984"/>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600">
                    <a:cs typeface="Arial" charset="0"/>
                  </a:rPr>
                  <a:t>APPLICATIVE</a:t>
                </a:r>
                <a:endParaRPr lang="fr-FR" altLang="en-US" sz="1600">
                  <a:cs typeface="Arial" charset="0"/>
                </a:endParaRPr>
              </a:p>
            </p:txBody>
          </p:sp>
          <p:sp>
            <p:nvSpPr>
              <p:cNvPr id="40972" name="AutoShape 9"/>
              <p:cNvSpPr>
                <a:spLocks noChangeArrowheads="1"/>
              </p:cNvSpPr>
              <p:nvPr/>
            </p:nvSpPr>
            <p:spPr bwMode="auto">
              <a:xfrm>
                <a:off x="1701" y="3067"/>
                <a:ext cx="1915" cy="363"/>
              </a:xfrm>
              <a:prstGeom prst="parallelogram">
                <a:avLst>
                  <a:gd name="adj" fmla="val 131887"/>
                </a:avLst>
              </a:prstGeom>
              <a:solidFill>
                <a:srgbClr val="FFCC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600">
                    <a:cs typeface="Arial" charset="0"/>
                  </a:rPr>
                  <a:t>TECHNOLOGIQUE</a:t>
                </a:r>
                <a:endParaRPr lang="fr-FR" altLang="en-US" sz="1600">
                  <a:cs typeface="Arial" charset="0"/>
                </a:endParaRPr>
              </a:p>
            </p:txBody>
          </p:sp>
        </p:grpSp>
      </p:grpSp>
      <p:sp>
        <p:nvSpPr>
          <p:cNvPr id="40964" name="Rectangle 12"/>
          <p:cNvSpPr>
            <a:spLocks noGrp="1" noChangeArrowheads="1"/>
          </p:cNvSpPr>
          <p:nvPr>
            <p:ph type="title"/>
          </p:nvPr>
        </p:nvSpPr>
        <p:spPr>
          <a:xfrm>
            <a:off x="814918" y="1268413"/>
            <a:ext cx="11137900" cy="1439862"/>
          </a:xfrm>
        </p:spPr>
        <p:txBody>
          <a:bodyPr/>
          <a:lstStyle/>
          <a:p>
            <a:pPr algn="l"/>
            <a:r>
              <a:rPr lang="fr-FR" altLang="en-US" sz="3200" b="1" smtClean="0"/>
              <a:t>le cadre de référence de la cartographie : </a:t>
            </a:r>
            <a:br>
              <a:rPr lang="fr-FR" altLang="en-US" sz="3200" b="1" smtClean="0"/>
            </a:br>
            <a:r>
              <a:rPr lang="fr-FR" altLang="en-US" sz="3200" b="1" smtClean="0"/>
              <a:t>les </a:t>
            </a:r>
            <a:r>
              <a:rPr lang="fr-FR" altLang="en-US" sz="4000" b="1" smtClean="0"/>
              <a:t>4  couches de référence </a:t>
            </a:r>
          </a:p>
        </p:txBody>
      </p:sp>
      <p:sp>
        <p:nvSpPr>
          <p:cNvPr id="40965" name="Rectangle 14"/>
          <p:cNvSpPr>
            <a:spLocks noChangeArrowheads="1"/>
          </p:cNvSpPr>
          <p:nvPr/>
        </p:nvSpPr>
        <p:spPr bwMode="auto">
          <a:xfrm>
            <a:off x="6671733" y="5873142"/>
            <a:ext cx="552026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400" dirty="0"/>
              <a:t>Source : Club Urba-EA le modèle en 4 couches</a:t>
            </a:r>
            <a:endParaRPr lang="fr-FR" altLang="en-US" sz="1400" dirty="0"/>
          </a:p>
        </p:txBody>
      </p:sp>
    </p:spTree>
    <p:extLst>
      <p:ext uri="{BB962C8B-B14F-4D97-AF65-F5344CB8AC3E}">
        <p14:creationId xmlns:p14="http://schemas.microsoft.com/office/powerpoint/2010/main" val="2692420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2"/>
          <p:cNvSpPr>
            <a:spLocks noChangeArrowheads="1"/>
          </p:cNvSpPr>
          <p:nvPr/>
        </p:nvSpPr>
        <p:spPr bwMode="auto">
          <a:xfrm>
            <a:off x="6671733" y="996833"/>
            <a:ext cx="552026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400" dirty="0"/>
              <a:t>Source : Club Urba-EA le modèle en 4 couches</a:t>
            </a:r>
            <a:endParaRPr lang="fr-FR" altLang="en-US" sz="1400" dirty="0"/>
          </a:p>
        </p:txBody>
      </p:sp>
      <p:grpSp>
        <p:nvGrpSpPr>
          <p:cNvPr id="2" name="Groupe 1"/>
          <p:cNvGrpSpPr/>
          <p:nvPr/>
        </p:nvGrpSpPr>
        <p:grpSpPr>
          <a:xfrm>
            <a:off x="554567" y="1317509"/>
            <a:ext cx="6738924" cy="4676709"/>
            <a:chOff x="554567" y="2020889"/>
            <a:chExt cx="6738924" cy="4676709"/>
          </a:xfrm>
        </p:grpSpPr>
        <p:grpSp>
          <p:nvGrpSpPr>
            <p:cNvPr id="41988" name="Group 16"/>
            <p:cNvGrpSpPr>
              <a:grpSpLocks/>
            </p:cNvGrpSpPr>
            <p:nvPr/>
          </p:nvGrpSpPr>
          <p:grpSpPr bwMode="auto">
            <a:xfrm>
              <a:off x="554567" y="2020889"/>
              <a:ext cx="4580467" cy="4524375"/>
              <a:chOff x="0" y="743"/>
              <a:chExt cx="2164" cy="2850"/>
            </a:xfrm>
          </p:grpSpPr>
          <p:sp>
            <p:nvSpPr>
              <p:cNvPr id="41994" name="Text Box 17"/>
              <p:cNvSpPr txBox="1">
                <a:spLocks noChangeArrowheads="1"/>
              </p:cNvSpPr>
              <p:nvPr/>
            </p:nvSpPr>
            <p:spPr bwMode="auto">
              <a:xfrm>
                <a:off x="117" y="743"/>
                <a:ext cx="6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METIER</a:t>
                </a:r>
                <a:endParaRPr lang="fr-CH" altLang="en-US" sz="1400" b="1" dirty="0">
                  <a:solidFill>
                    <a:schemeClr val="tx1">
                      <a:lumMod val="75000"/>
                      <a:lumOff val="25000"/>
                    </a:schemeClr>
                  </a:solidFill>
                  <a:cs typeface="Arial" charset="0"/>
                </a:endParaRPr>
              </a:p>
            </p:txBody>
          </p:sp>
          <p:grpSp>
            <p:nvGrpSpPr>
              <p:cNvPr id="41995" name="Group 18"/>
              <p:cNvGrpSpPr>
                <a:grpSpLocks/>
              </p:cNvGrpSpPr>
              <p:nvPr/>
            </p:nvGrpSpPr>
            <p:grpSpPr bwMode="auto">
              <a:xfrm>
                <a:off x="92" y="3179"/>
                <a:ext cx="2039" cy="414"/>
                <a:chOff x="80" y="3059"/>
                <a:chExt cx="2039" cy="630"/>
              </a:xfrm>
            </p:grpSpPr>
            <p:sp>
              <p:nvSpPr>
                <p:cNvPr id="42062" name="AutoShape 19"/>
                <p:cNvSpPr>
                  <a:spLocks noChangeArrowheads="1"/>
                </p:cNvSpPr>
                <p:nvPr/>
              </p:nvSpPr>
              <p:spPr bwMode="auto">
                <a:xfrm>
                  <a:off x="80" y="3059"/>
                  <a:ext cx="2039" cy="630"/>
                </a:xfrm>
                <a:prstGeom prst="parallelogram">
                  <a:avLst>
                    <a:gd name="adj" fmla="val 80913"/>
                  </a:avLst>
                </a:prstGeom>
                <a:solidFill>
                  <a:srgbClr val="FFCC99">
                    <a:alpha val="54117"/>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63" name="AutoShape 20"/>
                <p:cNvSpPr>
                  <a:spLocks noChangeArrowheads="1"/>
                </p:cNvSpPr>
                <p:nvPr/>
              </p:nvSpPr>
              <p:spPr bwMode="auto">
                <a:xfrm>
                  <a:off x="775" y="3131"/>
                  <a:ext cx="115" cy="198"/>
                </a:xfrm>
                <a:prstGeom prst="can">
                  <a:avLst>
                    <a:gd name="adj" fmla="val 43043"/>
                  </a:avLst>
                </a:prstGeom>
                <a:solidFill>
                  <a:srgbClr val="FF9900"/>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4" name="Rectangle 21"/>
                <p:cNvSpPr>
                  <a:spLocks noChangeArrowheads="1"/>
                </p:cNvSpPr>
                <p:nvPr/>
              </p:nvSpPr>
              <p:spPr bwMode="auto">
                <a:xfrm>
                  <a:off x="1026" y="3155"/>
                  <a:ext cx="76" cy="156"/>
                </a:xfrm>
                <a:prstGeom prst="rect">
                  <a:avLst/>
                </a:prstGeom>
                <a:solidFill>
                  <a:srgbClr val="CC6600"/>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5" name="AutoShape 22"/>
                <p:cNvSpPr>
                  <a:spLocks noChangeArrowheads="1"/>
                </p:cNvSpPr>
                <p:nvPr/>
              </p:nvSpPr>
              <p:spPr bwMode="auto">
                <a:xfrm>
                  <a:off x="1379" y="3149"/>
                  <a:ext cx="131" cy="204"/>
                </a:xfrm>
                <a:prstGeom prst="can">
                  <a:avLst>
                    <a:gd name="adj" fmla="val 38931"/>
                  </a:avLst>
                </a:prstGeom>
                <a:solidFill>
                  <a:srgbClr val="E7173A"/>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6" name="AutoShape 23"/>
                <p:cNvSpPr>
                  <a:spLocks noChangeArrowheads="1"/>
                </p:cNvSpPr>
                <p:nvPr/>
              </p:nvSpPr>
              <p:spPr bwMode="auto">
                <a:xfrm>
                  <a:off x="684" y="3455"/>
                  <a:ext cx="116" cy="198"/>
                </a:xfrm>
                <a:prstGeom prst="can">
                  <a:avLst>
                    <a:gd name="adj" fmla="val 42672"/>
                  </a:avLst>
                </a:prstGeom>
                <a:solidFill>
                  <a:srgbClr val="FFCC00"/>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7" name="Line 24"/>
                <p:cNvSpPr>
                  <a:spLocks noChangeShapeType="1"/>
                </p:cNvSpPr>
                <p:nvPr/>
              </p:nvSpPr>
              <p:spPr bwMode="auto">
                <a:xfrm>
                  <a:off x="885" y="3239"/>
                  <a:ext cx="136" cy="0"/>
                </a:xfrm>
                <a:prstGeom prst="line">
                  <a:avLst/>
                </a:prstGeom>
                <a:noFill/>
                <a:ln w="9525">
                  <a:solidFill>
                    <a:srgbClr val="3333CC"/>
                  </a:solidFill>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68" name="Line 25"/>
                <p:cNvSpPr>
                  <a:spLocks noChangeShapeType="1"/>
                </p:cNvSpPr>
                <p:nvPr/>
              </p:nvSpPr>
              <p:spPr bwMode="auto">
                <a:xfrm flipH="1">
                  <a:off x="1127" y="3257"/>
                  <a:ext cx="257" cy="0"/>
                </a:xfrm>
                <a:prstGeom prst="line">
                  <a:avLst/>
                </a:prstGeom>
                <a:noFill/>
                <a:ln w="9525">
                  <a:solidFill>
                    <a:srgbClr val="3333CC"/>
                  </a:solidFill>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69" name="Rectangle 26"/>
                <p:cNvSpPr>
                  <a:spLocks noChangeArrowheads="1"/>
                </p:cNvSpPr>
                <p:nvPr/>
              </p:nvSpPr>
              <p:spPr bwMode="auto">
                <a:xfrm>
                  <a:off x="1233" y="3449"/>
                  <a:ext cx="86" cy="186"/>
                </a:xfrm>
                <a:prstGeom prst="rect">
                  <a:avLst/>
                </a:prstGeom>
                <a:solidFill>
                  <a:schemeClr val="bg2"/>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70" name="Line 27"/>
                <p:cNvSpPr>
                  <a:spLocks noChangeShapeType="1"/>
                </p:cNvSpPr>
                <p:nvPr/>
              </p:nvSpPr>
              <p:spPr bwMode="auto">
                <a:xfrm>
                  <a:off x="790" y="3575"/>
                  <a:ext cx="413" cy="0"/>
                </a:xfrm>
                <a:prstGeom prst="line">
                  <a:avLst/>
                </a:prstGeom>
                <a:noFill/>
                <a:ln w="9525">
                  <a:solidFill>
                    <a:srgbClr val="E7173A"/>
                  </a:solidFill>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grpSp>
          <p:grpSp>
            <p:nvGrpSpPr>
              <p:cNvPr id="41996" name="Group 28"/>
              <p:cNvGrpSpPr>
                <a:grpSpLocks/>
              </p:cNvGrpSpPr>
              <p:nvPr/>
            </p:nvGrpSpPr>
            <p:grpSpPr bwMode="auto">
              <a:xfrm>
                <a:off x="74" y="1625"/>
                <a:ext cx="2085" cy="426"/>
                <a:chOff x="74" y="1505"/>
                <a:chExt cx="2031" cy="624"/>
              </a:xfrm>
            </p:grpSpPr>
            <p:sp>
              <p:nvSpPr>
                <p:cNvPr id="42053" name="AutoShape 29"/>
                <p:cNvSpPr>
                  <a:spLocks noChangeArrowheads="1"/>
                </p:cNvSpPr>
                <p:nvPr/>
              </p:nvSpPr>
              <p:spPr bwMode="auto">
                <a:xfrm>
                  <a:off x="74" y="1505"/>
                  <a:ext cx="2031" cy="624"/>
                </a:xfrm>
                <a:prstGeom prst="parallelogram">
                  <a:avLst>
                    <a:gd name="adj" fmla="val 81370"/>
                  </a:avLst>
                </a:prstGeom>
                <a:solidFill>
                  <a:schemeClr val="accent2">
                    <a:alpha val="4901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54" name="Freeform 30"/>
                <p:cNvSpPr>
                  <a:spLocks/>
                </p:cNvSpPr>
                <p:nvPr/>
              </p:nvSpPr>
              <p:spPr bwMode="auto">
                <a:xfrm>
                  <a:off x="659" y="1733"/>
                  <a:ext cx="563" cy="313"/>
                </a:xfrm>
                <a:custGeom>
                  <a:avLst/>
                  <a:gdLst>
                    <a:gd name="T0" fmla="*/ 1 w 766"/>
                    <a:gd name="T1" fmla="*/ 42 h 313"/>
                    <a:gd name="T2" fmla="*/ 1 w 766"/>
                    <a:gd name="T3" fmla="*/ 54 h 313"/>
                    <a:gd name="T4" fmla="*/ 1 w 766"/>
                    <a:gd name="T5" fmla="*/ 66 h 313"/>
                    <a:gd name="T6" fmla="*/ 1 w 766"/>
                    <a:gd name="T7" fmla="*/ 78 h 313"/>
                    <a:gd name="T8" fmla="*/ 1 w 766"/>
                    <a:gd name="T9" fmla="*/ 144 h 313"/>
                    <a:gd name="T10" fmla="*/ 1 w 766"/>
                    <a:gd name="T11" fmla="*/ 222 h 313"/>
                    <a:gd name="T12" fmla="*/ 1 w 766"/>
                    <a:gd name="T13" fmla="*/ 276 h 313"/>
                    <a:gd name="T14" fmla="*/ 2 w 766"/>
                    <a:gd name="T15" fmla="*/ 312 h 313"/>
                    <a:gd name="T16" fmla="*/ 5 w 766"/>
                    <a:gd name="T17" fmla="*/ 306 h 313"/>
                    <a:gd name="T18" fmla="*/ 5 w 766"/>
                    <a:gd name="T19" fmla="*/ 282 h 313"/>
                    <a:gd name="T20" fmla="*/ 5 w 766"/>
                    <a:gd name="T21" fmla="*/ 210 h 313"/>
                    <a:gd name="T22" fmla="*/ 5 w 766"/>
                    <a:gd name="T23" fmla="*/ 60 h 313"/>
                    <a:gd name="T24" fmla="*/ 4 w 766"/>
                    <a:gd name="T25" fmla="*/ 36 h 313"/>
                    <a:gd name="T26" fmla="*/ 2 w 766"/>
                    <a:gd name="T27" fmla="*/ 6 h 313"/>
                    <a:gd name="T28" fmla="*/ 1 w 766"/>
                    <a:gd name="T29" fmla="*/ 36 h 313"/>
                    <a:gd name="T30" fmla="*/ 1 w 766"/>
                    <a:gd name="T31" fmla="*/ 42 h 3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6" h="313">
                      <a:moveTo>
                        <a:pt x="244" y="42"/>
                      </a:moveTo>
                      <a:cubicBezTo>
                        <a:pt x="221" y="43"/>
                        <a:pt x="137" y="45"/>
                        <a:pt x="100" y="54"/>
                      </a:cubicBezTo>
                      <a:cubicBezTo>
                        <a:pt x="88" y="57"/>
                        <a:pt x="76" y="63"/>
                        <a:pt x="64" y="66"/>
                      </a:cubicBezTo>
                      <a:cubicBezTo>
                        <a:pt x="48" y="71"/>
                        <a:pt x="16" y="78"/>
                        <a:pt x="16" y="78"/>
                      </a:cubicBezTo>
                      <a:cubicBezTo>
                        <a:pt x="0" y="126"/>
                        <a:pt x="39" y="123"/>
                        <a:pt x="70" y="144"/>
                      </a:cubicBezTo>
                      <a:cubicBezTo>
                        <a:pt x="98" y="185"/>
                        <a:pt x="125" y="194"/>
                        <a:pt x="160" y="222"/>
                      </a:cubicBezTo>
                      <a:cubicBezTo>
                        <a:pt x="191" y="247"/>
                        <a:pt x="190" y="259"/>
                        <a:pt x="220" y="276"/>
                      </a:cubicBezTo>
                      <a:cubicBezTo>
                        <a:pt x="255" y="296"/>
                        <a:pt x="300" y="304"/>
                        <a:pt x="340" y="312"/>
                      </a:cubicBezTo>
                      <a:cubicBezTo>
                        <a:pt x="451" y="308"/>
                        <a:pt x="560" y="313"/>
                        <a:pt x="670" y="306"/>
                      </a:cubicBezTo>
                      <a:cubicBezTo>
                        <a:pt x="697" y="301"/>
                        <a:pt x="713" y="297"/>
                        <a:pt x="736" y="282"/>
                      </a:cubicBezTo>
                      <a:cubicBezTo>
                        <a:pt x="746" y="256"/>
                        <a:pt x="759" y="237"/>
                        <a:pt x="766" y="210"/>
                      </a:cubicBezTo>
                      <a:cubicBezTo>
                        <a:pt x="765" y="196"/>
                        <a:pt x="765" y="78"/>
                        <a:pt x="730" y="60"/>
                      </a:cubicBezTo>
                      <a:cubicBezTo>
                        <a:pt x="698" y="44"/>
                        <a:pt x="644" y="42"/>
                        <a:pt x="610" y="36"/>
                      </a:cubicBezTo>
                      <a:cubicBezTo>
                        <a:pt x="509" y="19"/>
                        <a:pt x="406" y="15"/>
                        <a:pt x="304" y="6"/>
                      </a:cubicBezTo>
                      <a:cubicBezTo>
                        <a:pt x="266" y="10"/>
                        <a:pt x="232" y="0"/>
                        <a:pt x="220" y="36"/>
                      </a:cubicBezTo>
                      <a:cubicBezTo>
                        <a:pt x="228" y="61"/>
                        <a:pt x="221" y="58"/>
                        <a:pt x="244" y="42"/>
                      </a:cubicBezTo>
                      <a:close/>
                    </a:path>
                  </a:pathLst>
                </a:custGeom>
                <a:solidFill>
                  <a:srgbClr val="FFFF99"/>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5" name="Oval 31"/>
                <p:cNvSpPr>
                  <a:spLocks noChangeArrowheads="1"/>
                </p:cNvSpPr>
                <p:nvPr/>
              </p:nvSpPr>
              <p:spPr bwMode="auto">
                <a:xfrm>
                  <a:off x="780" y="1853"/>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56" name="Oval 32"/>
                <p:cNvSpPr>
                  <a:spLocks noChangeArrowheads="1"/>
                </p:cNvSpPr>
                <p:nvPr/>
              </p:nvSpPr>
              <p:spPr bwMode="auto">
                <a:xfrm>
                  <a:off x="1068" y="1871"/>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57" name="Freeform 33"/>
                <p:cNvSpPr>
                  <a:spLocks/>
                </p:cNvSpPr>
                <p:nvPr/>
              </p:nvSpPr>
              <p:spPr bwMode="auto">
                <a:xfrm>
                  <a:off x="444" y="1769"/>
                  <a:ext cx="279" cy="300"/>
                </a:xfrm>
                <a:custGeom>
                  <a:avLst/>
                  <a:gdLst>
                    <a:gd name="T0" fmla="*/ 1 w 380"/>
                    <a:gd name="T1" fmla="*/ 240 h 300"/>
                    <a:gd name="T2" fmla="*/ 2 w 380"/>
                    <a:gd name="T3" fmla="*/ 300 h 300"/>
                    <a:gd name="T4" fmla="*/ 2 w 380"/>
                    <a:gd name="T5" fmla="*/ 294 h 300"/>
                    <a:gd name="T6" fmla="*/ 3 w 380"/>
                    <a:gd name="T7" fmla="*/ 270 h 300"/>
                    <a:gd name="T8" fmla="*/ 3 w 380"/>
                    <a:gd name="T9" fmla="*/ 216 h 300"/>
                    <a:gd name="T10" fmla="*/ 2 w 380"/>
                    <a:gd name="T11" fmla="*/ 126 h 300"/>
                    <a:gd name="T12" fmla="*/ 1 w 380"/>
                    <a:gd name="T13" fmla="*/ 60 h 300"/>
                    <a:gd name="T14" fmla="*/ 1 w 380"/>
                    <a:gd name="T15" fmla="*/ 24 h 300"/>
                    <a:gd name="T16" fmla="*/ 1 w 380"/>
                    <a:gd name="T17" fmla="*/ 0 h 300"/>
                    <a:gd name="T18" fmla="*/ 1 w 380"/>
                    <a:gd name="T19" fmla="*/ 24 h 300"/>
                    <a:gd name="T20" fmla="*/ 1 w 380"/>
                    <a:gd name="T21" fmla="*/ 174 h 300"/>
                    <a:gd name="T22" fmla="*/ 1 w 380"/>
                    <a:gd name="T23" fmla="*/ 228 h 300"/>
                    <a:gd name="T24" fmla="*/ 1 w 380"/>
                    <a:gd name="T25" fmla="*/ 240 h 3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0" h="300">
                      <a:moveTo>
                        <a:pt x="110" y="240"/>
                      </a:moveTo>
                      <a:cubicBezTo>
                        <a:pt x="165" y="276"/>
                        <a:pt x="233" y="287"/>
                        <a:pt x="296" y="300"/>
                      </a:cubicBezTo>
                      <a:cubicBezTo>
                        <a:pt x="304" y="298"/>
                        <a:pt x="313" y="298"/>
                        <a:pt x="320" y="294"/>
                      </a:cubicBezTo>
                      <a:cubicBezTo>
                        <a:pt x="333" y="288"/>
                        <a:pt x="356" y="270"/>
                        <a:pt x="356" y="270"/>
                      </a:cubicBezTo>
                      <a:cubicBezTo>
                        <a:pt x="367" y="254"/>
                        <a:pt x="380" y="216"/>
                        <a:pt x="380" y="216"/>
                      </a:cubicBezTo>
                      <a:cubicBezTo>
                        <a:pt x="371" y="152"/>
                        <a:pt x="366" y="139"/>
                        <a:pt x="302" y="126"/>
                      </a:cubicBezTo>
                      <a:cubicBezTo>
                        <a:pt x="271" y="105"/>
                        <a:pt x="257" y="92"/>
                        <a:pt x="236" y="60"/>
                      </a:cubicBezTo>
                      <a:cubicBezTo>
                        <a:pt x="228" y="48"/>
                        <a:pt x="225" y="30"/>
                        <a:pt x="212" y="24"/>
                      </a:cubicBezTo>
                      <a:cubicBezTo>
                        <a:pt x="182" y="9"/>
                        <a:pt x="195" y="17"/>
                        <a:pt x="170" y="0"/>
                      </a:cubicBezTo>
                      <a:cubicBezTo>
                        <a:pt x="133" y="12"/>
                        <a:pt x="100" y="19"/>
                        <a:pt x="62" y="24"/>
                      </a:cubicBezTo>
                      <a:cubicBezTo>
                        <a:pt x="0" y="45"/>
                        <a:pt x="35" y="131"/>
                        <a:pt x="56" y="174"/>
                      </a:cubicBezTo>
                      <a:cubicBezTo>
                        <a:pt x="64" y="191"/>
                        <a:pt x="63" y="220"/>
                        <a:pt x="86" y="228"/>
                      </a:cubicBezTo>
                      <a:cubicBezTo>
                        <a:pt x="107" y="235"/>
                        <a:pt x="100" y="230"/>
                        <a:pt x="110" y="240"/>
                      </a:cubicBez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8" name="Oval 34"/>
                <p:cNvSpPr>
                  <a:spLocks noChangeArrowheads="1"/>
                </p:cNvSpPr>
                <p:nvPr/>
              </p:nvSpPr>
              <p:spPr bwMode="auto">
                <a:xfrm>
                  <a:off x="582" y="1895"/>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59" name="Freeform 35"/>
                <p:cNvSpPr>
                  <a:spLocks/>
                </p:cNvSpPr>
                <p:nvPr/>
              </p:nvSpPr>
              <p:spPr bwMode="auto">
                <a:xfrm>
                  <a:off x="1213" y="1637"/>
                  <a:ext cx="485" cy="426"/>
                </a:xfrm>
                <a:custGeom>
                  <a:avLst/>
                  <a:gdLst>
                    <a:gd name="T0" fmla="*/ 3 w 660"/>
                    <a:gd name="T1" fmla="*/ 36 h 426"/>
                    <a:gd name="T2" fmla="*/ 1 w 660"/>
                    <a:gd name="T3" fmla="*/ 0 h 426"/>
                    <a:gd name="T4" fmla="*/ 1 w 660"/>
                    <a:gd name="T5" fmla="*/ 6 h 426"/>
                    <a:gd name="T6" fmla="*/ 1 w 660"/>
                    <a:gd name="T7" fmla="*/ 12 h 426"/>
                    <a:gd name="T8" fmla="*/ 0 w 660"/>
                    <a:gd name="T9" fmla="*/ 78 h 426"/>
                    <a:gd name="T10" fmla="*/ 1 w 660"/>
                    <a:gd name="T11" fmla="*/ 168 h 426"/>
                    <a:gd name="T12" fmla="*/ 1 w 660"/>
                    <a:gd name="T13" fmla="*/ 192 h 426"/>
                    <a:gd name="T14" fmla="*/ 1 w 660"/>
                    <a:gd name="T15" fmla="*/ 216 h 426"/>
                    <a:gd name="T16" fmla="*/ 1 w 660"/>
                    <a:gd name="T17" fmla="*/ 228 h 426"/>
                    <a:gd name="T18" fmla="*/ 1 w 660"/>
                    <a:gd name="T19" fmla="*/ 312 h 426"/>
                    <a:gd name="T20" fmla="*/ 1 w 660"/>
                    <a:gd name="T21" fmla="*/ 348 h 426"/>
                    <a:gd name="T22" fmla="*/ 1 w 660"/>
                    <a:gd name="T23" fmla="*/ 360 h 426"/>
                    <a:gd name="T24" fmla="*/ 2 w 660"/>
                    <a:gd name="T25" fmla="*/ 402 h 426"/>
                    <a:gd name="T26" fmla="*/ 3 w 660"/>
                    <a:gd name="T27" fmla="*/ 426 h 426"/>
                    <a:gd name="T28" fmla="*/ 4 w 660"/>
                    <a:gd name="T29" fmla="*/ 420 h 426"/>
                    <a:gd name="T30" fmla="*/ 4 w 660"/>
                    <a:gd name="T31" fmla="*/ 384 h 426"/>
                    <a:gd name="T32" fmla="*/ 5 w 660"/>
                    <a:gd name="T33" fmla="*/ 258 h 426"/>
                    <a:gd name="T34" fmla="*/ 5 w 660"/>
                    <a:gd name="T35" fmla="*/ 150 h 426"/>
                    <a:gd name="T36" fmla="*/ 4 w 660"/>
                    <a:gd name="T37" fmla="*/ 132 h 426"/>
                    <a:gd name="T38" fmla="*/ 4 w 660"/>
                    <a:gd name="T39" fmla="*/ 114 h 426"/>
                    <a:gd name="T40" fmla="*/ 4 w 660"/>
                    <a:gd name="T41" fmla="*/ 72 h 426"/>
                    <a:gd name="T42" fmla="*/ 2 w 660"/>
                    <a:gd name="T43" fmla="*/ 24 h 4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60" h="426">
                      <a:moveTo>
                        <a:pt x="360" y="36"/>
                      </a:moveTo>
                      <a:cubicBezTo>
                        <a:pt x="312" y="24"/>
                        <a:pt x="264" y="12"/>
                        <a:pt x="216" y="0"/>
                      </a:cubicBezTo>
                      <a:cubicBezTo>
                        <a:pt x="164" y="2"/>
                        <a:pt x="112" y="3"/>
                        <a:pt x="60" y="6"/>
                      </a:cubicBezTo>
                      <a:cubicBezTo>
                        <a:pt x="46" y="7"/>
                        <a:pt x="29" y="3"/>
                        <a:pt x="18" y="12"/>
                      </a:cubicBezTo>
                      <a:cubicBezTo>
                        <a:pt x="11" y="18"/>
                        <a:pt x="2" y="68"/>
                        <a:pt x="0" y="78"/>
                      </a:cubicBezTo>
                      <a:cubicBezTo>
                        <a:pt x="6" y="113"/>
                        <a:pt x="10" y="145"/>
                        <a:pt x="42" y="168"/>
                      </a:cubicBezTo>
                      <a:cubicBezTo>
                        <a:pt x="58" y="180"/>
                        <a:pt x="70" y="178"/>
                        <a:pt x="84" y="192"/>
                      </a:cubicBezTo>
                      <a:cubicBezTo>
                        <a:pt x="91" y="199"/>
                        <a:pt x="95" y="209"/>
                        <a:pt x="102" y="216"/>
                      </a:cubicBezTo>
                      <a:cubicBezTo>
                        <a:pt x="107" y="221"/>
                        <a:pt x="114" y="223"/>
                        <a:pt x="120" y="228"/>
                      </a:cubicBezTo>
                      <a:cubicBezTo>
                        <a:pt x="150" y="253"/>
                        <a:pt x="160" y="290"/>
                        <a:pt x="192" y="312"/>
                      </a:cubicBezTo>
                      <a:cubicBezTo>
                        <a:pt x="199" y="323"/>
                        <a:pt x="201" y="339"/>
                        <a:pt x="210" y="348"/>
                      </a:cubicBezTo>
                      <a:cubicBezTo>
                        <a:pt x="216" y="354"/>
                        <a:pt x="226" y="355"/>
                        <a:pt x="234" y="360"/>
                      </a:cubicBezTo>
                      <a:cubicBezTo>
                        <a:pt x="255" y="373"/>
                        <a:pt x="274" y="388"/>
                        <a:pt x="294" y="402"/>
                      </a:cubicBezTo>
                      <a:cubicBezTo>
                        <a:pt x="320" y="419"/>
                        <a:pt x="367" y="419"/>
                        <a:pt x="396" y="426"/>
                      </a:cubicBezTo>
                      <a:cubicBezTo>
                        <a:pt x="440" y="424"/>
                        <a:pt x="484" y="424"/>
                        <a:pt x="528" y="420"/>
                      </a:cubicBezTo>
                      <a:cubicBezTo>
                        <a:pt x="553" y="418"/>
                        <a:pt x="570" y="399"/>
                        <a:pt x="588" y="384"/>
                      </a:cubicBezTo>
                      <a:cubicBezTo>
                        <a:pt x="633" y="346"/>
                        <a:pt x="648" y="316"/>
                        <a:pt x="660" y="258"/>
                      </a:cubicBezTo>
                      <a:cubicBezTo>
                        <a:pt x="658" y="222"/>
                        <a:pt x="657" y="186"/>
                        <a:pt x="654" y="150"/>
                      </a:cubicBezTo>
                      <a:cubicBezTo>
                        <a:pt x="653" y="144"/>
                        <a:pt x="653" y="136"/>
                        <a:pt x="648" y="132"/>
                      </a:cubicBezTo>
                      <a:cubicBezTo>
                        <a:pt x="632" y="119"/>
                        <a:pt x="605" y="126"/>
                        <a:pt x="588" y="114"/>
                      </a:cubicBezTo>
                      <a:cubicBezTo>
                        <a:pt x="562" y="97"/>
                        <a:pt x="522" y="80"/>
                        <a:pt x="492" y="72"/>
                      </a:cubicBezTo>
                      <a:cubicBezTo>
                        <a:pt x="445" y="41"/>
                        <a:pt x="368" y="24"/>
                        <a:pt x="312" y="24"/>
                      </a:cubicBezTo>
                    </a:path>
                  </a:pathLst>
                </a:custGeom>
                <a:solidFill>
                  <a:srgbClr val="CC66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60" name="Oval 36"/>
                <p:cNvSpPr>
                  <a:spLocks noChangeArrowheads="1"/>
                </p:cNvSpPr>
                <p:nvPr/>
              </p:nvSpPr>
              <p:spPr bwMode="auto">
                <a:xfrm>
                  <a:off x="1288" y="1739"/>
                  <a:ext cx="111"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1" name="Oval 37"/>
                <p:cNvSpPr>
                  <a:spLocks noChangeArrowheads="1"/>
                </p:cNvSpPr>
                <p:nvPr/>
              </p:nvSpPr>
              <p:spPr bwMode="auto">
                <a:xfrm>
                  <a:off x="1522" y="1835"/>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grpSp>
          <p:sp>
            <p:nvSpPr>
              <p:cNvPr id="41997" name="Text Box 38"/>
              <p:cNvSpPr txBox="1">
                <a:spLocks noChangeArrowheads="1"/>
              </p:cNvSpPr>
              <p:nvPr/>
            </p:nvSpPr>
            <p:spPr bwMode="auto">
              <a:xfrm>
                <a:off x="117" y="1452"/>
                <a:ext cx="11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FONCTIONNELLE</a:t>
                </a:r>
                <a:r>
                  <a:rPr lang="fr-CH" altLang="en-US" sz="1400" b="1" dirty="0">
                    <a:solidFill>
                      <a:schemeClr val="tx1">
                        <a:lumMod val="75000"/>
                        <a:lumOff val="25000"/>
                      </a:schemeClr>
                    </a:solidFill>
                    <a:cs typeface="Arial" charset="0"/>
                  </a:rPr>
                  <a:t> </a:t>
                </a:r>
              </a:p>
            </p:txBody>
          </p:sp>
          <p:grpSp>
            <p:nvGrpSpPr>
              <p:cNvPr id="41998" name="Group 39"/>
              <p:cNvGrpSpPr>
                <a:grpSpLocks/>
              </p:cNvGrpSpPr>
              <p:nvPr/>
            </p:nvGrpSpPr>
            <p:grpSpPr bwMode="auto">
              <a:xfrm>
                <a:off x="74" y="916"/>
                <a:ext cx="2090" cy="1015"/>
                <a:chOff x="74" y="916"/>
                <a:chExt cx="2090" cy="1015"/>
              </a:xfrm>
            </p:grpSpPr>
            <p:grpSp>
              <p:nvGrpSpPr>
                <p:cNvPr id="42020" name="Group 40"/>
                <p:cNvGrpSpPr>
                  <a:grpSpLocks/>
                </p:cNvGrpSpPr>
                <p:nvPr/>
              </p:nvGrpSpPr>
              <p:grpSpPr bwMode="auto">
                <a:xfrm>
                  <a:off x="74" y="916"/>
                  <a:ext cx="2090" cy="408"/>
                  <a:chOff x="282" y="1122"/>
                  <a:chExt cx="2760" cy="600"/>
                </a:xfrm>
              </p:grpSpPr>
              <p:sp>
                <p:nvSpPr>
                  <p:cNvPr id="42028" name="AutoShape 41"/>
                  <p:cNvSpPr>
                    <a:spLocks noChangeArrowheads="1"/>
                  </p:cNvSpPr>
                  <p:nvPr/>
                </p:nvSpPr>
                <p:spPr bwMode="auto">
                  <a:xfrm>
                    <a:off x="282" y="1122"/>
                    <a:ext cx="2760" cy="600"/>
                  </a:xfrm>
                  <a:prstGeom prst="parallelogram">
                    <a:avLst>
                      <a:gd name="adj" fmla="val 115000"/>
                    </a:avLst>
                  </a:prstGeom>
                  <a:solidFill>
                    <a:schemeClr val="accent1">
                      <a:alpha val="54901"/>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29" name="Oval 42"/>
                  <p:cNvSpPr>
                    <a:spLocks noChangeArrowheads="1"/>
                  </p:cNvSpPr>
                  <p:nvPr/>
                </p:nvSpPr>
                <p:spPr bwMode="auto">
                  <a:xfrm>
                    <a:off x="1032" y="1206"/>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0" name="Oval 43"/>
                  <p:cNvSpPr>
                    <a:spLocks noChangeArrowheads="1"/>
                  </p:cNvSpPr>
                  <p:nvPr/>
                </p:nvSpPr>
                <p:spPr bwMode="auto">
                  <a:xfrm>
                    <a:off x="1320" y="1200"/>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1" name="Oval 44"/>
                  <p:cNvSpPr>
                    <a:spLocks noChangeArrowheads="1"/>
                  </p:cNvSpPr>
                  <p:nvPr/>
                </p:nvSpPr>
                <p:spPr bwMode="auto">
                  <a:xfrm>
                    <a:off x="1554" y="1326"/>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2" name="Oval 45"/>
                  <p:cNvSpPr>
                    <a:spLocks noChangeArrowheads="1"/>
                  </p:cNvSpPr>
                  <p:nvPr/>
                </p:nvSpPr>
                <p:spPr bwMode="auto">
                  <a:xfrm>
                    <a:off x="2106" y="124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3" name="Oval 46"/>
                  <p:cNvSpPr>
                    <a:spLocks noChangeArrowheads="1"/>
                  </p:cNvSpPr>
                  <p:nvPr/>
                </p:nvSpPr>
                <p:spPr bwMode="auto">
                  <a:xfrm>
                    <a:off x="2466" y="115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4" name="Oval 47"/>
                  <p:cNvSpPr>
                    <a:spLocks noChangeArrowheads="1"/>
                  </p:cNvSpPr>
                  <p:nvPr/>
                </p:nvSpPr>
                <p:spPr bwMode="auto">
                  <a:xfrm>
                    <a:off x="1788" y="1230"/>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5" name="Oval 48"/>
                  <p:cNvSpPr>
                    <a:spLocks noChangeArrowheads="1"/>
                  </p:cNvSpPr>
                  <p:nvPr/>
                </p:nvSpPr>
                <p:spPr bwMode="auto">
                  <a:xfrm>
                    <a:off x="1002" y="1518"/>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6" name="Oval 49"/>
                  <p:cNvSpPr>
                    <a:spLocks noChangeArrowheads="1"/>
                  </p:cNvSpPr>
                  <p:nvPr/>
                </p:nvSpPr>
                <p:spPr bwMode="auto">
                  <a:xfrm>
                    <a:off x="1662" y="151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7" name="Oval 50"/>
                  <p:cNvSpPr>
                    <a:spLocks noChangeArrowheads="1"/>
                  </p:cNvSpPr>
                  <p:nvPr/>
                </p:nvSpPr>
                <p:spPr bwMode="auto">
                  <a:xfrm>
                    <a:off x="1290" y="1524"/>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8" name="Oval 51"/>
                  <p:cNvSpPr>
                    <a:spLocks noChangeArrowheads="1"/>
                  </p:cNvSpPr>
                  <p:nvPr/>
                </p:nvSpPr>
                <p:spPr bwMode="auto">
                  <a:xfrm>
                    <a:off x="1926" y="1380"/>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9" name="Oval 52"/>
                  <p:cNvSpPr>
                    <a:spLocks noChangeArrowheads="1"/>
                  </p:cNvSpPr>
                  <p:nvPr/>
                </p:nvSpPr>
                <p:spPr bwMode="auto">
                  <a:xfrm>
                    <a:off x="2202" y="1428"/>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40" name="AutoShape 53"/>
                  <p:cNvSpPr>
                    <a:spLocks noChangeArrowheads="1"/>
                  </p:cNvSpPr>
                  <p:nvPr/>
                </p:nvSpPr>
                <p:spPr bwMode="auto">
                  <a:xfrm>
                    <a:off x="804" y="1206"/>
                    <a:ext cx="120" cy="156"/>
                  </a:xfrm>
                  <a:prstGeom prst="irregularSeal1">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41" name="AutoShape 54"/>
                  <p:cNvSpPr>
                    <a:spLocks noChangeArrowheads="1"/>
                  </p:cNvSpPr>
                  <p:nvPr/>
                </p:nvSpPr>
                <p:spPr bwMode="auto">
                  <a:xfrm>
                    <a:off x="702" y="1452"/>
                    <a:ext cx="120" cy="156"/>
                  </a:xfrm>
                  <a:prstGeom prst="irregularSeal1">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42" name="Line 55"/>
                  <p:cNvSpPr>
                    <a:spLocks noChangeShapeType="1"/>
                  </p:cNvSpPr>
                  <p:nvPr/>
                </p:nvSpPr>
                <p:spPr bwMode="auto">
                  <a:xfrm flipV="1">
                    <a:off x="1176" y="1242"/>
                    <a:ext cx="15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3" name="Line 56"/>
                  <p:cNvSpPr>
                    <a:spLocks noChangeShapeType="1"/>
                  </p:cNvSpPr>
                  <p:nvPr/>
                </p:nvSpPr>
                <p:spPr bwMode="auto">
                  <a:xfrm>
                    <a:off x="1452" y="1242"/>
                    <a:ext cx="13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4" name="Line 57"/>
                  <p:cNvSpPr>
                    <a:spLocks noChangeShapeType="1"/>
                  </p:cNvSpPr>
                  <p:nvPr/>
                </p:nvSpPr>
                <p:spPr bwMode="auto">
                  <a:xfrm flipV="1">
                    <a:off x="1704" y="1302"/>
                    <a:ext cx="120" cy="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5" name="Line 58"/>
                  <p:cNvSpPr>
                    <a:spLocks noChangeShapeType="1"/>
                  </p:cNvSpPr>
                  <p:nvPr/>
                </p:nvSpPr>
                <p:spPr bwMode="auto">
                  <a:xfrm>
                    <a:off x="1926" y="1266"/>
                    <a:ext cx="180"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6" name="Line 59"/>
                  <p:cNvSpPr>
                    <a:spLocks noChangeShapeType="1"/>
                  </p:cNvSpPr>
                  <p:nvPr/>
                </p:nvSpPr>
                <p:spPr bwMode="auto">
                  <a:xfrm flipV="1">
                    <a:off x="2262" y="1212"/>
                    <a:ext cx="228" cy="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7" name="Line 60"/>
                  <p:cNvSpPr>
                    <a:spLocks noChangeShapeType="1"/>
                  </p:cNvSpPr>
                  <p:nvPr/>
                </p:nvSpPr>
                <p:spPr bwMode="auto">
                  <a:xfrm flipV="1">
                    <a:off x="1374" y="1434"/>
                    <a:ext cx="564" cy="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8" name="Line 61"/>
                  <p:cNvSpPr>
                    <a:spLocks noChangeShapeType="1"/>
                  </p:cNvSpPr>
                  <p:nvPr/>
                </p:nvSpPr>
                <p:spPr bwMode="auto">
                  <a:xfrm flipH="1">
                    <a:off x="1794" y="1452"/>
                    <a:ext cx="216" cy="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9" name="Line 62"/>
                  <p:cNvSpPr>
                    <a:spLocks noChangeShapeType="1"/>
                  </p:cNvSpPr>
                  <p:nvPr/>
                </p:nvSpPr>
                <p:spPr bwMode="auto">
                  <a:xfrm flipV="1">
                    <a:off x="1794" y="1488"/>
                    <a:ext cx="438" cy="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0" name="Line 63"/>
                  <p:cNvSpPr>
                    <a:spLocks noChangeShapeType="1"/>
                  </p:cNvSpPr>
                  <p:nvPr/>
                </p:nvSpPr>
                <p:spPr bwMode="auto">
                  <a:xfrm>
                    <a:off x="1140" y="1530"/>
                    <a:ext cx="150" cy="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1" name="Freeform 64"/>
                  <p:cNvSpPr>
                    <a:spLocks/>
                  </p:cNvSpPr>
                  <p:nvPr/>
                </p:nvSpPr>
                <p:spPr bwMode="auto">
                  <a:xfrm>
                    <a:off x="798" y="1434"/>
                    <a:ext cx="276" cy="257"/>
                  </a:xfrm>
                  <a:custGeom>
                    <a:avLst/>
                    <a:gdLst>
                      <a:gd name="T0" fmla="*/ 0 w 276"/>
                      <a:gd name="T1" fmla="*/ 96 h 257"/>
                      <a:gd name="T2" fmla="*/ 30 w 276"/>
                      <a:gd name="T3" fmla="*/ 54 h 257"/>
                      <a:gd name="T4" fmla="*/ 72 w 276"/>
                      <a:gd name="T5" fmla="*/ 12 h 257"/>
                      <a:gd name="T6" fmla="*/ 90 w 276"/>
                      <a:gd name="T7" fmla="*/ 0 h 257"/>
                      <a:gd name="T8" fmla="*/ 168 w 276"/>
                      <a:gd name="T9" fmla="*/ 42 h 257"/>
                      <a:gd name="T10" fmla="*/ 138 w 276"/>
                      <a:gd name="T11" fmla="*/ 180 h 257"/>
                      <a:gd name="T12" fmla="*/ 192 w 276"/>
                      <a:gd name="T13" fmla="*/ 246 h 257"/>
                      <a:gd name="T14" fmla="*/ 240 w 276"/>
                      <a:gd name="T15" fmla="*/ 210 h 257"/>
                      <a:gd name="T16" fmla="*/ 276 w 276"/>
                      <a:gd name="T17" fmla="*/ 168 h 2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6" h="257">
                        <a:moveTo>
                          <a:pt x="0" y="96"/>
                        </a:moveTo>
                        <a:cubicBezTo>
                          <a:pt x="14" y="54"/>
                          <a:pt x="0" y="64"/>
                          <a:pt x="30" y="54"/>
                        </a:cubicBezTo>
                        <a:cubicBezTo>
                          <a:pt x="41" y="22"/>
                          <a:pt x="31" y="40"/>
                          <a:pt x="72" y="12"/>
                        </a:cubicBezTo>
                        <a:cubicBezTo>
                          <a:pt x="78" y="8"/>
                          <a:pt x="90" y="0"/>
                          <a:pt x="90" y="0"/>
                        </a:cubicBezTo>
                        <a:cubicBezTo>
                          <a:pt x="124" y="11"/>
                          <a:pt x="139" y="22"/>
                          <a:pt x="168" y="42"/>
                        </a:cubicBezTo>
                        <a:cubicBezTo>
                          <a:pt x="163" y="90"/>
                          <a:pt x="153" y="134"/>
                          <a:pt x="138" y="180"/>
                        </a:cubicBezTo>
                        <a:cubicBezTo>
                          <a:pt x="144" y="239"/>
                          <a:pt x="135" y="257"/>
                          <a:pt x="192" y="246"/>
                        </a:cubicBezTo>
                        <a:cubicBezTo>
                          <a:pt x="206" y="224"/>
                          <a:pt x="219" y="224"/>
                          <a:pt x="240" y="210"/>
                        </a:cubicBezTo>
                        <a:cubicBezTo>
                          <a:pt x="247" y="188"/>
                          <a:pt x="260" y="184"/>
                          <a:pt x="276" y="168"/>
                        </a:cubicBezTo>
                      </a:path>
                    </a:pathLst>
                  </a:custGeom>
                  <a:noFill/>
                  <a:ln w="25400" cap="flat" cmpd="sng">
                    <a:solidFill>
                      <a:schemeClr val="tx1"/>
                    </a:solidFill>
                    <a:prstDash val="solid"/>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2" name="Line 65"/>
                  <p:cNvSpPr>
                    <a:spLocks noChangeShapeType="1"/>
                  </p:cNvSpPr>
                  <p:nvPr/>
                </p:nvSpPr>
                <p:spPr bwMode="auto">
                  <a:xfrm flipV="1">
                    <a:off x="912" y="1218"/>
                    <a:ext cx="138" cy="6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grpSp>
              <p:nvGrpSpPr>
                <p:cNvPr id="42021" name="Group 66"/>
                <p:cNvGrpSpPr>
                  <a:grpSpLocks/>
                </p:cNvGrpSpPr>
                <p:nvPr/>
              </p:nvGrpSpPr>
              <p:grpSpPr bwMode="auto">
                <a:xfrm>
                  <a:off x="683" y="1133"/>
                  <a:ext cx="939" cy="798"/>
                  <a:chOff x="683" y="1133"/>
                  <a:chExt cx="939" cy="798"/>
                </a:xfrm>
              </p:grpSpPr>
              <p:sp>
                <p:nvSpPr>
                  <p:cNvPr id="42022" name="Line 67"/>
                  <p:cNvSpPr>
                    <a:spLocks noChangeShapeType="1"/>
                  </p:cNvSpPr>
                  <p:nvPr/>
                </p:nvSpPr>
                <p:spPr bwMode="auto">
                  <a:xfrm>
                    <a:off x="885" y="1247"/>
                    <a:ext cx="0" cy="618"/>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nvGrpSpPr>
                  <p:cNvPr id="42023" name="Group 68"/>
                  <p:cNvGrpSpPr>
                    <a:grpSpLocks/>
                  </p:cNvGrpSpPr>
                  <p:nvPr/>
                </p:nvGrpSpPr>
                <p:grpSpPr bwMode="auto">
                  <a:xfrm>
                    <a:off x="683" y="1133"/>
                    <a:ext cx="939" cy="798"/>
                    <a:chOff x="683" y="1133"/>
                    <a:chExt cx="939" cy="798"/>
                  </a:xfrm>
                </p:grpSpPr>
                <p:sp>
                  <p:nvSpPr>
                    <p:cNvPr id="42024" name="Line 69"/>
                    <p:cNvSpPr>
                      <a:spLocks noChangeShapeType="1"/>
                    </p:cNvSpPr>
                    <p:nvPr/>
                  </p:nvSpPr>
                  <p:spPr bwMode="auto">
                    <a:xfrm>
                      <a:off x="683" y="1229"/>
                      <a:ext cx="0" cy="702"/>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25" name="Line 70"/>
                    <p:cNvSpPr>
                      <a:spLocks noChangeShapeType="1"/>
                    </p:cNvSpPr>
                    <p:nvPr/>
                  </p:nvSpPr>
                  <p:spPr bwMode="auto">
                    <a:xfrm>
                      <a:off x="1171" y="1223"/>
                      <a:ext cx="0" cy="696"/>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26" name="Line 71"/>
                    <p:cNvSpPr>
                      <a:spLocks noChangeShapeType="1"/>
                    </p:cNvSpPr>
                    <p:nvPr/>
                  </p:nvSpPr>
                  <p:spPr bwMode="auto">
                    <a:xfrm>
                      <a:off x="1622" y="1175"/>
                      <a:ext cx="0" cy="696"/>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27" name="Line 72"/>
                    <p:cNvSpPr>
                      <a:spLocks noChangeShapeType="1"/>
                    </p:cNvSpPr>
                    <p:nvPr/>
                  </p:nvSpPr>
                  <p:spPr bwMode="auto">
                    <a:xfrm>
                      <a:off x="1400" y="1133"/>
                      <a:ext cx="0" cy="684"/>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grpSp>
          </p:grpSp>
          <p:grpSp>
            <p:nvGrpSpPr>
              <p:cNvPr id="41999" name="Group 73"/>
              <p:cNvGrpSpPr>
                <a:grpSpLocks/>
              </p:cNvGrpSpPr>
              <p:nvPr/>
            </p:nvGrpSpPr>
            <p:grpSpPr bwMode="auto">
              <a:xfrm>
                <a:off x="0" y="2429"/>
                <a:ext cx="2051" cy="390"/>
                <a:chOff x="282" y="2658"/>
                <a:chExt cx="2772" cy="630"/>
              </a:xfrm>
            </p:grpSpPr>
            <p:sp>
              <p:nvSpPr>
                <p:cNvPr id="42011" name="AutoShape 74"/>
                <p:cNvSpPr>
                  <a:spLocks noChangeArrowheads="1"/>
                </p:cNvSpPr>
                <p:nvPr/>
              </p:nvSpPr>
              <p:spPr bwMode="auto">
                <a:xfrm>
                  <a:off x="282" y="2658"/>
                  <a:ext cx="2772" cy="630"/>
                </a:xfrm>
                <a:prstGeom prst="parallelogram">
                  <a:avLst>
                    <a:gd name="adj" fmla="val 110000"/>
                  </a:avLst>
                </a:prstGeom>
                <a:solidFill>
                  <a:srgbClr val="FFFF99">
                    <a:alpha val="5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12" name="AutoShape 75"/>
                <p:cNvSpPr>
                  <a:spLocks noChangeArrowheads="1"/>
                </p:cNvSpPr>
                <p:nvPr/>
              </p:nvSpPr>
              <p:spPr bwMode="auto">
                <a:xfrm>
                  <a:off x="756" y="2982"/>
                  <a:ext cx="1290" cy="186"/>
                </a:xfrm>
                <a:prstGeom prst="parallelogram">
                  <a:avLst>
                    <a:gd name="adj" fmla="val 17338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3" name="Oval 76"/>
                <p:cNvSpPr>
                  <a:spLocks noChangeArrowheads="1"/>
                </p:cNvSpPr>
                <p:nvPr/>
              </p:nvSpPr>
              <p:spPr bwMode="auto">
                <a:xfrm>
                  <a:off x="1632" y="3054"/>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4" name="Oval 77"/>
                <p:cNvSpPr>
                  <a:spLocks noChangeArrowheads="1"/>
                </p:cNvSpPr>
                <p:nvPr/>
              </p:nvSpPr>
              <p:spPr bwMode="auto">
                <a:xfrm>
                  <a:off x="972" y="304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5" name="AutoShape 78"/>
                <p:cNvSpPr>
                  <a:spLocks noChangeArrowheads="1"/>
                </p:cNvSpPr>
                <p:nvPr/>
              </p:nvSpPr>
              <p:spPr bwMode="auto">
                <a:xfrm>
                  <a:off x="1170" y="2712"/>
                  <a:ext cx="336" cy="186"/>
                </a:xfrm>
                <a:prstGeom prst="parallelogram">
                  <a:avLst>
                    <a:gd name="adj" fmla="val 45161"/>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6" name="Oval 79"/>
                <p:cNvSpPr>
                  <a:spLocks noChangeArrowheads="1"/>
                </p:cNvSpPr>
                <p:nvPr/>
              </p:nvSpPr>
              <p:spPr bwMode="auto">
                <a:xfrm>
                  <a:off x="1242" y="2784"/>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7" name="AutoShape 80"/>
                <p:cNvSpPr>
                  <a:spLocks noChangeArrowheads="1"/>
                </p:cNvSpPr>
                <p:nvPr/>
              </p:nvSpPr>
              <p:spPr bwMode="auto">
                <a:xfrm>
                  <a:off x="1854" y="2706"/>
                  <a:ext cx="696" cy="228"/>
                </a:xfrm>
                <a:prstGeom prst="parallelogram">
                  <a:avLst>
                    <a:gd name="adj" fmla="val 76316"/>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8" name="Oval 81"/>
                <p:cNvSpPr>
                  <a:spLocks noChangeArrowheads="1"/>
                </p:cNvSpPr>
                <p:nvPr/>
              </p:nvSpPr>
              <p:spPr bwMode="auto">
                <a:xfrm>
                  <a:off x="1932" y="2826"/>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9" name="Oval 82"/>
                <p:cNvSpPr>
                  <a:spLocks noChangeArrowheads="1"/>
                </p:cNvSpPr>
                <p:nvPr/>
              </p:nvSpPr>
              <p:spPr bwMode="auto">
                <a:xfrm>
                  <a:off x="2250" y="2748"/>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grpSp>
          <p:sp>
            <p:nvSpPr>
              <p:cNvPr id="42000" name="Text Box 83"/>
              <p:cNvSpPr txBox="1">
                <a:spLocks noChangeArrowheads="1"/>
              </p:cNvSpPr>
              <p:nvPr/>
            </p:nvSpPr>
            <p:spPr bwMode="auto">
              <a:xfrm>
                <a:off x="117" y="2250"/>
                <a:ext cx="9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APPLICATIVE</a:t>
                </a:r>
                <a:r>
                  <a:rPr lang="fr-CH" altLang="en-US" sz="1400" b="1" dirty="0">
                    <a:solidFill>
                      <a:schemeClr val="tx1">
                        <a:lumMod val="75000"/>
                        <a:lumOff val="25000"/>
                      </a:schemeClr>
                    </a:solidFill>
                    <a:cs typeface="Arial" charset="0"/>
                  </a:rPr>
                  <a:t> </a:t>
                </a:r>
              </a:p>
            </p:txBody>
          </p:sp>
          <p:grpSp>
            <p:nvGrpSpPr>
              <p:cNvPr id="42001" name="Group 84"/>
              <p:cNvGrpSpPr>
                <a:grpSpLocks/>
              </p:cNvGrpSpPr>
              <p:nvPr/>
            </p:nvGrpSpPr>
            <p:grpSpPr bwMode="auto">
              <a:xfrm>
                <a:off x="833" y="1851"/>
                <a:ext cx="790" cy="818"/>
                <a:chOff x="833" y="1851"/>
                <a:chExt cx="790" cy="818"/>
              </a:xfrm>
            </p:grpSpPr>
            <p:sp>
              <p:nvSpPr>
                <p:cNvPr id="42007" name="Line 85"/>
                <p:cNvSpPr>
                  <a:spLocks noChangeShapeType="1"/>
                </p:cNvSpPr>
                <p:nvPr/>
              </p:nvSpPr>
              <p:spPr bwMode="auto">
                <a:xfrm>
                  <a:off x="833" y="1920"/>
                  <a:ext cx="6" cy="57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08" name="Line 86"/>
                <p:cNvSpPr>
                  <a:spLocks noChangeShapeType="1"/>
                </p:cNvSpPr>
                <p:nvPr/>
              </p:nvSpPr>
              <p:spPr bwMode="auto">
                <a:xfrm>
                  <a:off x="1125" y="1937"/>
                  <a:ext cx="0" cy="732"/>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09" name="Line 87"/>
                <p:cNvSpPr>
                  <a:spLocks noChangeShapeType="1"/>
                </p:cNvSpPr>
                <p:nvPr/>
              </p:nvSpPr>
              <p:spPr bwMode="auto">
                <a:xfrm>
                  <a:off x="1617" y="1905"/>
                  <a:ext cx="6" cy="588"/>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10" name="Line 88"/>
                <p:cNvSpPr>
                  <a:spLocks noChangeShapeType="1"/>
                </p:cNvSpPr>
                <p:nvPr/>
              </p:nvSpPr>
              <p:spPr bwMode="auto">
                <a:xfrm>
                  <a:off x="1378" y="1851"/>
                  <a:ext cx="0" cy="618"/>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sp>
            <p:nvSpPr>
              <p:cNvPr id="42002" name="Text Box 89"/>
              <p:cNvSpPr txBox="1">
                <a:spLocks noChangeArrowheads="1"/>
              </p:cNvSpPr>
              <p:nvPr/>
            </p:nvSpPr>
            <p:spPr bwMode="auto">
              <a:xfrm>
                <a:off x="117" y="3018"/>
                <a:ext cx="20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INFRASTRUCTURE</a:t>
                </a:r>
                <a:r>
                  <a:rPr lang="fr-CH" altLang="en-US" sz="1400" b="1" i="1" dirty="0">
                    <a:solidFill>
                      <a:schemeClr val="bg2"/>
                    </a:solidFill>
                    <a:cs typeface="Arial" charset="0"/>
                  </a:rPr>
                  <a:t> </a:t>
                </a:r>
                <a:r>
                  <a:rPr lang="fr-CH" altLang="en-US" sz="1400" b="1" i="1" dirty="0">
                    <a:solidFill>
                      <a:schemeClr val="tx1">
                        <a:lumMod val="75000"/>
                        <a:lumOff val="25000"/>
                      </a:schemeClr>
                    </a:solidFill>
                    <a:cs typeface="Arial" charset="0"/>
                  </a:rPr>
                  <a:t>TECHNIQUE</a:t>
                </a:r>
                <a:r>
                  <a:rPr lang="fr-CH" altLang="en-US" sz="1400" b="1" dirty="0">
                    <a:solidFill>
                      <a:schemeClr val="tx1">
                        <a:lumMod val="75000"/>
                        <a:lumOff val="25000"/>
                      </a:schemeClr>
                    </a:solidFill>
                    <a:cs typeface="Arial" charset="0"/>
                  </a:rPr>
                  <a:t> </a:t>
                </a:r>
              </a:p>
            </p:txBody>
          </p:sp>
          <p:grpSp>
            <p:nvGrpSpPr>
              <p:cNvPr id="42003" name="Group 90"/>
              <p:cNvGrpSpPr>
                <a:grpSpLocks/>
              </p:cNvGrpSpPr>
              <p:nvPr/>
            </p:nvGrpSpPr>
            <p:grpSpPr bwMode="auto">
              <a:xfrm>
                <a:off x="736" y="2591"/>
                <a:ext cx="723" cy="864"/>
                <a:chOff x="736" y="2591"/>
                <a:chExt cx="723" cy="864"/>
              </a:xfrm>
            </p:grpSpPr>
            <p:sp>
              <p:nvSpPr>
                <p:cNvPr id="42004" name="Line 91"/>
                <p:cNvSpPr>
                  <a:spLocks noChangeShapeType="1"/>
                </p:cNvSpPr>
                <p:nvPr/>
              </p:nvSpPr>
              <p:spPr bwMode="auto">
                <a:xfrm>
                  <a:off x="1459" y="2609"/>
                  <a:ext cx="0" cy="618"/>
                </a:xfrm>
                <a:prstGeom prst="line">
                  <a:avLst/>
                </a:prstGeom>
                <a:noFill/>
                <a:ln w="9525">
                  <a:solidFill>
                    <a:schemeClr val="tx1"/>
                  </a:solidFill>
                  <a:prstDash val="sysDot"/>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05" name="Line 92"/>
                <p:cNvSpPr>
                  <a:spLocks noChangeShapeType="1"/>
                </p:cNvSpPr>
                <p:nvPr/>
              </p:nvSpPr>
              <p:spPr bwMode="auto">
                <a:xfrm>
                  <a:off x="830" y="2591"/>
                  <a:ext cx="0" cy="612"/>
                </a:xfrm>
                <a:prstGeom prst="line">
                  <a:avLst/>
                </a:prstGeom>
                <a:noFill/>
                <a:ln w="9525">
                  <a:solidFill>
                    <a:schemeClr val="tx1"/>
                  </a:solidFill>
                  <a:prstDash val="sysDot"/>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06" name="Line 93"/>
                <p:cNvSpPr>
                  <a:spLocks noChangeShapeType="1"/>
                </p:cNvSpPr>
                <p:nvPr/>
              </p:nvSpPr>
              <p:spPr bwMode="auto">
                <a:xfrm flipH="1">
                  <a:off x="736" y="2753"/>
                  <a:ext cx="6" cy="702"/>
                </a:xfrm>
                <a:prstGeom prst="line">
                  <a:avLst/>
                </a:prstGeom>
                <a:noFill/>
                <a:ln w="9525">
                  <a:solidFill>
                    <a:schemeClr val="tx1"/>
                  </a:solidFill>
                  <a:prstDash val="sysDot"/>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grpSp>
        </p:grpSp>
        <p:sp>
          <p:nvSpPr>
            <p:cNvPr id="41989" name="Text Box 94"/>
            <p:cNvSpPr txBox="1">
              <a:spLocks noChangeArrowheads="1"/>
            </p:cNvSpPr>
            <p:nvPr/>
          </p:nvSpPr>
          <p:spPr bwMode="auto">
            <a:xfrm rot="-5400000">
              <a:off x="4651969" y="5304909"/>
              <a:ext cx="2416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FR" altLang="en-US" sz="1800"/>
                <a:t>Système informatique</a:t>
              </a:r>
            </a:p>
          </p:txBody>
        </p:sp>
        <p:sp>
          <p:nvSpPr>
            <p:cNvPr id="41990" name="Text Box 95"/>
            <p:cNvSpPr txBox="1">
              <a:spLocks noChangeArrowheads="1"/>
            </p:cNvSpPr>
            <p:nvPr/>
          </p:nvSpPr>
          <p:spPr bwMode="auto">
            <a:xfrm rot="-5400000">
              <a:off x="5879161" y="4140478"/>
              <a:ext cx="24593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FR" altLang="en-US" sz="1800"/>
                <a:t>Système d'information</a:t>
              </a:r>
            </a:p>
          </p:txBody>
        </p:sp>
        <p:sp>
          <p:nvSpPr>
            <p:cNvPr id="41991" name="AutoShape 96"/>
            <p:cNvSpPr>
              <a:spLocks/>
            </p:cNvSpPr>
            <p:nvPr/>
          </p:nvSpPr>
          <p:spPr bwMode="auto">
            <a:xfrm>
              <a:off x="4944533" y="4508501"/>
              <a:ext cx="670984" cy="2016125"/>
            </a:xfrm>
            <a:prstGeom prst="rightBrace">
              <a:avLst>
                <a:gd name="adj1" fmla="val 333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1992" name="AutoShape 97"/>
            <p:cNvSpPr>
              <a:spLocks/>
            </p:cNvSpPr>
            <p:nvPr/>
          </p:nvSpPr>
          <p:spPr bwMode="auto">
            <a:xfrm>
              <a:off x="6193367" y="2060576"/>
              <a:ext cx="670984" cy="4537075"/>
            </a:xfrm>
            <a:prstGeom prst="rightBrace">
              <a:avLst>
                <a:gd name="adj1" fmla="val 7513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grpSp>
      <p:sp>
        <p:nvSpPr>
          <p:cNvPr id="41993" name="Rectangle 99"/>
          <p:cNvSpPr>
            <a:spLocks noGrp="1" noChangeArrowheads="1"/>
          </p:cNvSpPr>
          <p:nvPr>
            <p:ph type="title"/>
          </p:nvPr>
        </p:nvSpPr>
        <p:spPr>
          <a:xfrm>
            <a:off x="609600" y="143857"/>
            <a:ext cx="10972800" cy="793989"/>
          </a:xfrm>
          <a:noFill/>
        </p:spPr>
        <p:txBody>
          <a:bodyPr/>
          <a:lstStyle/>
          <a:p>
            <a:pPr algn="l"/>
            <a:r>
              <a:rPr lang="fr-CH" altLang="en-US" sz="3600" b="1" dirty="0" smtClean="0"/>
              <a:t>Les 4 couches du cadre de référence</a:t>
            </a:r>
            <a:endParaRPr lang="fr-FR" altLang="en-US" sz="3600" b="1" dirty="0" smtClean="0"/>
          </a:p>
        </p:txBody>
      </p:sp>
    </p:spTree>
    <p:extLst>
      <p:ext uri="{BB962C8B-B14F-4D97-AF65-F5344CB8AC3E}">
        <p14:creationId xmlns:p14="http://schemas.microsoft.com/office/powerpoint/2010/main" val="1206906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8" name="Group 16"/>
          <p:cNvGrpSpPr>
            <a:grpSpLocks/>
          </p:cNvGrpSpPr>
          <p:nvPr/>
        </p:nvGrpSpPr>
        <p:grpSpPr bwMode="auto">
          <a:xfrm>
            <a:off x="554567" y="1317509"/>
            <a:ext cx="4580467" cy="4524375"/>
            <a:chOff x="0" y="743"/>
            <a:chExt cx="2164" cy="2850"/>
          </a:xfrm>
        </p:grpSpPr>
        <p:sp>
          <p:nvSpPr>
            <p:cNvPr id="41994" name="Text Box 17"/>
            <p:cNvSpPr txBox="1">
              <a:spLocks noChangeArrowheads="1"/>
            </p:cNvSpPr>
            <p:nvPr/>
          </p:nvSpPr>
          <p:spPr bwMode="auto">
            <a:xfrm>
              <a:off x="117" y="743"/>
              <a:ext cx="6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METIER</a:t>
              </a:r>
              <a:endParaRPr lang="fr-CH" altLang="en-US" sz="1400" b="1" dirty="0">
                <a:solidFill>
                  <a:schemeClr val="tx1">
                    <a:lumMod val="75000"/>
                    <a:lumOff val="25000"/>
                  </a:schemeClr>
                </a:solidFill>
                <a:cs typeface="Arial" charset="0"/>
              </a:endParaRPr>
            </a:p>
          </p:txBody>
        </p:sp>
        <p:grpSp>
          <p:nvGrpSpPr>
            <p:cNvPr id="41995" name="Group 18"/>
            <p:cNvGrpSpPr>
              <a:grpSpLocks/>
            </p:cNvGrpSpPr>
            <p:nvPr/>
          </p:nvGrpSpPr>
          <p:grpSpPr bwMode="auto">
            <a:xfrm>
              <a:off x="92" y="3179"/>
              <a:ext cx="2039" cy="414"/>
              <a:chOff x="80" y="3059"/>
              <a:chExt cx="2039" cy="630"/>
            </a:xfrm>
          </p:grpSpPr>
          <p:sp>
            <p:nvSpPr>
              <p:cNvPr id="42062" name="AutoShape 19"/>
              <p:cNvSpPr>
                <a:spLocks noChangeArrowheads="1"/>
              </p:cNvSpPr>
              <p:nvPr/>
            </p:nvSpPr>
            <p:spPr bwMode="auto">
              <a:xfrm>
                <a:off x="80" y="3059"/>
                <a:ext cx="2039" cy="630"/>
              </a:xfrm>
              <a:prstGeom prst="parallelogram">
                <a:avLst>
                  <a:gd name="adj" fmla="val 80913"/>
                </a:avLst>
              </a:prstGeom>
              <a:solidFill>
                <a:srgbClr val="FFCC99">
                  <a:alpha val="54117"/>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63" name="AutoShape 20"/>
              <p:cNvSpPr>
                <a:spLocks noChangeArrowheads="1"/>
              </p:cNvSpPr>
              <p:nvPr/>
            </p:nvSpPr>
            <p:spPr bwMode="auto">
              <a:xfrm>
                <a:off x="775" y="3131"/>
                <a:ext cx="115" cy="198"/>
              </a:xfrm>
              <a:prstGeom prst="can">
                <a:avLst>
                  <a:gd name="adj" fmla="val 43043"/>
                </a:avLst>
              </a:prstGeom>
              <a:solidFill>
                <a:srgbClr val="FF9900"/>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4" name="Rectangle 21"/>
              <p:cNvSpPr>
                <a:spLocks noChangeArrowheads="1"/>
              </p:cNvSpPr>
              <p:nvPr/>
            </p:nvSpPr>
            <p:spPr bwMode="auto">
              <a:xfrm>
                <a:off x="1026" y="3155"/>
                <a:ext cx="76" cy="156"/>
              </a:xfrm>
              <a:prstGeom prst="rect">
                <a:avLst/>
              </a:prstGeom>
              <a:solidFill>
                <a:srgbClr val="CC6600"/>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5" name="AutoShape 22"/>
              <p:cNvSpPr>
                <a:spLocks noChangeArrowheads="1"/>
              </p:cNvSpPr>
              <p:nvPr/>
            </p:nvSpPr>
            <p:spPr bwMode="auto">
              <a:xfrm>
                <a:off x="1379" y="3149"/>
                <a:ext cx="131" cy="204"/>
              </a:xfrm>
              <a:prstGeom prst="can">
                <a:avLst>
                  <a:gd name="adj" fmla="val 38931"/>
                </a:avLst>
              </a:prstGeom>
              <a:solidFill>
                <a:srgbClr val="E7173A"/>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6" name="AutoShape 23"/>
              <p:cNvSpPr>
                <a:spLocks noChangeArrowheads="1"/>
              </p:cNvSpPr>
              <p:nvPr/>
            </p:nvSpPr>
            <p:spPr bwMode="auto">
              <a:xfrm>
                <a:off x="684" y="3455"/>
                <a:ext cx="116" cy="198"/>
              </a:xfrm>
              <a:prstGeom prst="can">
                <a:avLst>
                  <a:gd name="adj" fmla="val 42672"/>
                </a:avLst>
              </a:prstGeom>
              <a:solidFill>
                <a:srgbClr val="FFCC00"/>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round/>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7" name="Line 24"/>
              <p:cNvSpPr>
                <a:spLocks noChangeShapeType="1"/>
              </p:cNvSpPr>
              <p:nvPr/>
            </p:nvSpPr>
            <p:spPr bwMode="auto">
              <a:xfrm>
                <a:off x="885" y="3239"/>
                <a:ext cx="136" cy="0"/>
              </a:xfrm>
              <a:prstGeom prst="line">
                <a:avLst/>
              </a:prstGeom>
              <a:noFill/>
              <a:ln w="9525">
                <a:solidFill>
                  <a:srgbClr val="3333CC"/>
                </a:solidFill>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68" name="Line 25"/>
              <p:cNvSpPr>
                <a:spLocks noChangeShapeType="1"/>
              </p:cNvSpPr>
              <p:nvPr/>
            </p:nvSpPr>
            <p:spPr bwMode="auto">
              <a:xfrm flipH="1">
                <a:off x="1127" y="3257"/>
                <a:ext cx="257" cy="0"/>
              </a:xfrm>
              <a:prstGeom prst="line">
                <a:avLst/>
              </a:prstGeom>
              <a:noFill/>
              <a:ln w="9525">
                <a:solidFill>
                  <a:srgbClr val="3333CC"/>
                </a:solidFill>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69" name="Rectangle 26"/>
              <p:cNvSpPr>
                <a:spLocks noChangeArrowheads="1"/>
              </p:cNvSpPr>
              <p:nvPr/>
            </p:nvSpPr>
            <p:spPr bwMode="auto">
              <a:xfrm>
                <a:off x="1233" y="3449"/>
                <a:ext cx="86" cy="186"/>
              </a:xfrm>
              <a:prstGeom prst="rect">
                <a:avLst/>
              </a:prstGeom>
              <a:solidFill>
                <a:schemeClr val="bg2"/>
              </a:solidFill>
              <a:ln>
                <a:noFill/>
              </a:ln>
              <a:effectLst>
                <a:outerShdw dist="35921" dir="2700000" algn="ctr" rotWithShape="0">
                  <a:srgbClr val="C0C0C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92075" tIns="46038" rIns="92075" bIns="46038"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70" name="Line 27"/>
              <p:cNvSpPr>
                <a:spLocks noChangeShapeType="1"/>
              </p:cNvSpPr>
              <p:nvPr/>
            </p:nvSpPr>
            <p:spPr bwMode="auto">
              <a:xfrm>
                <a:off x="790" y="3575"/>
                <a:ext cx="413" cy="0"/>
              </a:xfrm>
              <a:prstGeom prst="line">
                <a:avLst/>
              </a:prstGeom>
              <a:noFill/>
              <a:ln w="9525">
                <a:solidFill>
                  <a:srgbClr val="E7173A"/>
                </a:solidFill>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grpSp>
        <p:grpSp>
          <p:nvGrpSpPr>
            <p:cNvPr id="41996" name="Group 28"/>
            <p:cNvGrpSpPr>
              <a:grpSpLocks/>
            </p:cNvGrpSpPr>
            <p:nvPr/>
          </p:nvGrpSpPr>
          <p:grpSpPr bwMode="auto">
            <a:xfrm>
              <a:off x="74" y="1625"/>
              <a:ext cx="2085" cy="426"/>
              <a:chOff x="74" y="1505"/>
              <a:chExt cx="2031" cy="624"/>
            </a:xfrm>
          </p:grpSpPr>
          <p:sp>
            <p:nvSpPr>
              <p:cNvPr id="42053" name="AutoShape 29"/>
              <p:cNvSpPr>
                <a:spLocks noChangeArrowheads="1"/>
              </p:cNvSpPr>
              <p:nvPr/>
            </p:nvSpPr>
            <p:spPr bwMode="auto">
              <a:xfrm>
                <a:off x="74" y="1505"/>
                <a:ext cx="2031" cy="624"/>
              </a:xfrm>
              <a:prstGeom prst="parallelogram">
                <a:avLst>
                  <a:gd name="adj" fmla="val 81370"/>
                </a:avLst>
              </a:prstGeom>
              <a:solidFill>
                <a:schemeClr val="accent2">
                  <a:alpha val="49019"/>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54" name="Freeform 30"/>
              <p:cNvSpPr>
                <a:spLocks/>
              </p:cNvSpPr>
              <p:nvPr/>
            </p:nvSpPr>
            <p:spPr bwMode="auto">
              <a:xfrm>
                <a:off x="659" y="1733"/>
                <a:ext cx="563" cy="313"/>
              </a:xfrm>
              <a:custGeom>
                <a:avLst/>
                <a:gdLst>
                  <a:gd name="T0" fmla="*/ 1 w 766"/>
                  <a:gd name="T1" fmla="*/ 42 h 313"/>
                  <a:gd name="T2" fmla="*/ 1 w 766"/>
                  <a:gd name="T3" fmla="*/ 54 h 313"/>
                  <a:gd name="T4" fmla="*/ 1 w 766"/>
                  <a:gd name="T5" fmla="*/ 66 h 313"/>
                  <a:gd name="T6" fmla="*/ 1 w 766"/>
                  <a:gd name="T7" fmla="*/ 78 h 313"/>
                  <a:gd name="T8" fmla="*/ 1 w 766"/>
                  <a:gd name="T9" fmla="*/ 144 h 313"/>
                  <a:gd name="T10" fmla="*/ 1 w 766"/>
                  <a:gd name="T11" fmla="*/ 222 h 313"/>
                  <a:gd name="T12" fmla="*/ 1 w 766"/>
                  <a:gd name="T13" fmla="*/ 276 h 313"/>
                  <a:gd name="T14" fmla="*/ 2 w 766"/>
                  <a:gd name="T15" fmla="*/ 312 h 313"/>
                  <a:gd name="T16" fmla="*/ 5 w 766"/>
                  <a:gd name="T17" fmla="*/ 306 h 313"/>
                  <a:gd name="T18" fmla="*/ 5 w 766"/>
                  <a:gd name="T19" fmla="*/ 282 h 313"/>
                  <a:gd name="T20" fmla="*/ 5 w 766"/>
                  <a:gd name="T21" fmla="*/ 210 h 313"/>
                  <a:gd name="T22" fmla="*/ 5 w 766"/>
                  <a:gd name="T23" fmla="*/ 60 h 313"/>
                  <a:gd name="T24" fmla="*/ 4 w 766"/>
                  <a:gd name="T25" fmla="*/ 36 h 313"/>
                  <a:gd name="T26" fmla="*/ 2 w 766"/>
                  <a:gd name="T27" fmla="*/ 6 h 313"/>
                  <a:gd name="T28" fmla="*/ 1 w 766"/>
                  <a:gd name="T29" fmla="*/ 36 h 313"/>
                  <a:gd name="T30" fmla="*/ 1 w 766"/>
                  <a:gd name="T31" fmla="*/ 42 h 3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6" h="313">
                    <a:moveTo>
                      <a:pt x="244" y="42"/>
                    </a:moveTo>
                    <a:cubicBezTo>
                      <a:pt x="221" y="43"/>
                      <a:pt x="137" y="45"/>
                      <a:pt x="100" y="54"/>
                    </a:cubicBezTo>
                    <a:cubicBezTo>
                      <a:pt x="88" y="57"/>
                      <a:pt x="76" y="63"/>
                      <a:pt x="64" y="66"/>
                    </a:cubicBezTo>
                    <a:cubicBezTo>
                      <a:pt x="48" y="71"/>
                      <a:pt x="16" y="78"/>
                      <a:pt x="16" y="78"/>
                    </a:cubicBezTo>
                    <a:cubicBezTo>
                      <a:pt x="0" y="126"/>
                      <a:pt x="39" y="123"/>
                      <a:pt x="70" y="144"/>
                    </a:cubicBezTo>
                    <a:cubicBezTo>
                      <a:pt x="98" y="185"/>
                      <a:pt x="125" y="194"/>
                      <a:pt x="160" y="222"/>
                    </a:cubicBezTo>
                    <a:cubicBezTo>
                      <a:pt x="191" y="247"/>
                      <a:pt x="190" y="259"/>
                      <a:pt x="220" y="276"/>
                    </a:cubicBezTo>
                    <a:cubicBezTo>
                      <a:pt x="255" y="296"/>
                      <a:pt x="300" y="304"/>
                      <a:pt x="340" y="312"/>
                    </a:cubicBezTo>
                    <a:cubicBezTo>
                      <a:pt x="451" y="308"/>
                      <a:pt x="560" y="313"/>
                      <a:pt x="670" y="306"/>
                    </a:cubicBezTo>
                    <a:cubicBezTo>
                      <a:pt x="697" y="301"/>
                      <a:pt x="713" y="297"/>
                      <a:pt x="736" y="282"/>
                    </a:cubicBezTo>
                    <a:cubicBezTo>
                      <a:pt x="746" y="256"/>
                      <a:pt x="759" y="237"/>
                      <a:pt x="766" y="210"/>
                    </a:cubicBezTo>
                    <a:cubicBezTo>
                      <a:pt x="765" y="196"/>
                      <a:pt x="765" y="78"/>
                      <a:pt x="730" y="60"/>
                    </a:cubicBezTo>
                    <a:cubicBezTo>
                      <a:pt x="698" y="44"/>
                      <a:pt x="644" y="42"/>
                      <a:pt x="610" y="36"/>
                    </a:cubicBezTo>
                    <a:cubicBezTo>
                      <a:pt x="509" y="19"/>
                      <a:pt x="406" y="15"/>
                      <a:pt x="304" y="6"/>
                    </a:cubicBezTo>
                    <a:cubicBezTo>
                      <a:pt x="266" y="10"/>
                      <a:pt x="232" y="0"/>
                      <a:pt x="220" y="36"/>
                    </a:cubicBezTo>
                    <a:cubicBezTo>
                      <a:pt x="228" y="61"/>
                      <a:pt x="221" y="58"/>
                      <a:pt x="244" y="42"/>
                    </a:cubicBezTo>
                    <a:close/>
                  </a:path>
                </a:pathLst>
              </a:custGeom>
              <a:solidFill>
                <a:srgbClr val="FFFF99"/>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5" name="Oval 31"/>
              <p:cNvSpPr>
                <a:spLocks noChangeArrowheads="1"/>
              </p:cNvSpPr>
              <p:nvPr/>
            </p:nvSpPr>
            <p:spPr bwMode="auto">
              <a:xfrm>
                <a:off x="780" y="1853"/>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56" name="Oval 32"/>
              <p:cNvSpPr>
                <a:spLocks noChangeArrowheads="1"/>
              </p:cNvSpPr>
              <p:nvPr/>
            </p:nvSpPr>
            <p:spPr bwMode="auto">
              <a:xfrm>
                <a:off x="1068" y="1871"/>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57" name="Freeform 33"/>
              <p:cNvSpPr>
                <a:spLocks/>
              </p:cNvSpPr>
              <p:nvPr/>
            </p:nvSpPr>
            <p:spPr bwMode="auto">
              <a:xfrm>
                <a:off x="444" y="1769"/>
                <a:ext cx="279" cy="300"/>
              </a:xfrm>
              <a:custGeom>
                <a:avLst/>
                <a:gdLst>
                  <a:gd name="T0" fmla="*/ 1 w 380"/>
                  <a:gd name="T1" fmla="*/ 240 h 300"/>
                  <a:gd name="T2" fmla="*/ 2 w 380"/>
                  <a:gd name="T3" fmla="*/ 300 h 300"/>
                  <a:gd name="T4" fmla="*/ 2 w 380"/>
                  <a:gd name="T5" fmla="*/ 294 h 300"/>
                  <a:gd name="T6" fmla="*/ 3 w 380"/>
                  <a:gd name="T7" fmla="*/ 270 h 300"/>
                  <a:gd name="T8" fmla="*/ 3 w 380"/>
                  <a:gd name="T9" fmla="*/ 216 h 300"/>
                  <a:gd name="T10" fmla="*/ 2 w 380"/>
                  <a:gd name="T11" fmla="*/ 126 h 300"/>
                  <a:gd name="T12" fmla="*/ 1 w 380"/>
                  <a:gd name="T13" fmla="*/ 60 h 300"/>
                  <a:gd name="T14" fmla="*/ 1 w 380"/>
                  <a:gd name="T15" fmla="*/ 24 h 300"/>
                  <a:gd name="T16" fmla="*/ 1 w 380"/>
                  <a:gd name="T17" fmla="*/ 0 h 300"/>
                  <a:gd name="T18" fmla="*/ 1 w 380"/>
                  <a:gd name="T19" fmla="*/ 24 h 300"/>
                  <a:gd name="T20" fmla="*/ 1 w 380"/>
                  <a:gd name="T21" fmla="*/ 174 h 300"/>
                  <a:gd name="T22" fmla="*/ 1 w 380"/>
                  <a:gd name="T23" fmla="*/ 228 h 300"/>
                  <a:gd name="T24" fmla="*/ 1 w 380"/>
                  <a:gd name="T25" fmla="*/ 240 h 3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0" h="300">
                    <a:moveTo>
                      <a:pt x="110" y="240"/>
                    </a:moveTo>
                    <a:cubicBezTo>
                      <a:pt x="165" y="276"/>
                      <a:pt x="233" y="287"/>
                      <a:pt x="296" y="300"/>
                    </a:cubicBezTo>
                    <a:cubicBezTo>
                      <a:pt x="304" y="298"/>
                      <a:pt x="313" y="298"/>
                      <a:pt x="320" y="294"/>
                    </a:cubicBezTo>
                    <a:cubicBezTo>
                      <a:pt x="333" y="288"/>
                      <a:pt x="356" y="270"/>
                      <a:pt x="356" y="270"/>
                    </a:cubicBezTo>
                    <a:cubicBezTo>
                      <a:pt x="367" y="254"/>
                      <a:pt x="380" y="216"/>
                      <a:pt x="380" y="216"/>
                    </a:cubicBezTo>
                    <a:cubicBezTo>
                      <a:pt x="371" y="152"/>
                      <a:pt x="366" y="139"/>
                      <a:pt x="302" y="126"/>
                    </a:cubicBezTo>
                    <a:cubicBezTo>
                      <a:pt x="271" y="105"/>
                      <a:pt x="257" y="92"/>
                      <a:pt x="236" y="60"/>
                    </a:cubicBezTo>
                    <a:cubicBezTo>
                      <a:pt x="228" y="48"/>
                      <a:pt x="225" y="30"/>
                      <a:pt x="212" y="24"/>
                    </a:cubicBezTo>
                    <a:cubicBezTo>
                      <a:pt x="182" y="9"/>
                      <a:pt x="195" y="17"/>
                      <a:pt x="170" y="0"/>
                    </a:cubicBezTo>
                    <a:cubicBezTo>
                      <a:pt x="133" y="12"/>
                      <a:pt x="100" y="19"/>
                      <a:pt x="62" y="24"/>
                    </a:cubicBezTo>
                    <a:cubicBezTo>
                      <a:pt x="0" y="45"/>
                      <a:pt x="35" y="131"/>
                      <a:pt x="56" y="174"/>
                    </a:cubicBezTo>
                    <a:cubicBezTo>
                      <a:pt x="64" y="191"/>
                      <a:pt x="63" y="220"/>
                      <a:pt x="86" y="228"/>
                    </a:cubicBezTo>
                    <a:cubicBezTo>
                      <a:pt x="107" y="235"/>
                      <a:pt x="100" y="230"/>
                      <a:pt x="110" y="240"/>
                    </a:cubicBez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8" name="Oval 34"/>
              <p:cNvSpPr>
                <a:spLocks noChangeArrowheads="1"/>
              </p:cNvSpPr>
              <p:nvPr/>
            </p:nvSpPr>
            <p:spPr bwMode="auto">
              <a:xfrm>
                <a:off x="582" y="1895"/>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59" name="Freeform 35"/>
              <p:cNvSpPr>
                <a:spLocks/>
              </p:cNvSpPr>
              <p:nvPr/>
            </p:nvSpPr>
            <p:spPr bwMode="auto">
              <a:xfrm>
                <a:off x="1213" y="1637"/>
                <a:ext cx="485" cy="426"/>
              </a:xfrm>
              <a:custGeom>
                <a:avLst/>
                <a:gdLst>
                  <a:gd name="T0" fmla="*/ 3 w 660"/>
                  <a:gd name="T1" fmla="*/ 36 h 426"/>
                  <a:gd name="T2" fmla="*/ 1 w 660"/>
                  <a:gd name="T3" fmla="*/ 0 h 426"/>
                  <a:gd name="T4" fmla="*/ 1 w 660"/>
                  <a:gd name="T5" fmla="*/ 6 h 426"/>
                  <a:gd name="T6" fmla="*/ 1 w 660"/>
                  <a:gd name="T7" fmla="*/ 12 h 426"/>
                  <a:gd name="T8" fmla="*/ 0 w 660"/>
                  <a:gd name="T9" fmla="*/ 78 h 426"/>
                  <a:gd name="T10" fmla="*/ 1 w 660"/>
                  <a:gd name="T11" fmla="*/ 168 h 426"/>
                  <a:gd name="T12" fmla="*/ 1 w 660"/>
                  <a:gd name="T13" fmla="*/ 192 h 426"/>
                  <a:gd name="T14" fmla="*/ 1 w 660"/>
                  <a:gd name="T15" fmla="*/ 216 h 426"/>
                  <a:gd name="T16" fmla="*/ 1 w 660"/>
                  <a:gd name="T17" fmla="*/ 228 h 426"/>
                  <a:gd name="T18" fmla="*/ 1 w 660"/>
                  <a:gd name="T19" fmla="*/ 312 h 426"/>
                  <a:gd name="T20" fmla="*/ 1 w 660"/>
                  <a:gd name="T21" fmla="*/ 348 h 426"/>
                  <a:gd name="T22" fmla="*/ 1 w 660"/>
                  <a:gd name="T23" fmla="*/ 360 h 426"/>
                  <a:gd name="T24" fmla="*/ 2 w 660"/>
                  <a:gd name="T25" fmla="*/ 402 h 426"/>
                  <a:gd name="T26" fmla="*/ 3 w 660"/>
                  <a:gd name="T27" fmla="*/ 426 h 426"/>
                  <a:gd name="T28" fmla="*/ 4 w 660"/>
                  <a:gd name="T29" fmla="*/ 420 h 426"/>
                  <a:gd name="T30" fmla="*/ 4 w 660"/>
                  <a:gd name="T31" fmla="*/ 384 h 426"/>
                  <a:gd name="T32" fmla="*/ 5 w 660"/>
                  <a:gd name="T33" fmla="*/ 258 h 426"/>
                  <a:gd name="T34" fmla="*/ 5 w 660"/>
                  <a:gd name="T35" fmla="*/ 150 h 426"/>
                  <a:gd name="T36" fmla="*/ 4 w 660"/>
                  <a:gd name="T37" fmla="*/ 132 h 426"/>
                  <a:gd name="T38" fmla="*/ 4 w 660"/>
                  <a:gd name="T39" fmla="*/ 114 h 426"/>
                  <a:gd name="T40" fmla="*/ 4 w 660"/>
                  <a:gd name="T41" fmla="*/ 72 h 426"/>
                  <a:gd name="T42" fmla="*/ 2 w 660"/>
                  <a:gd name="T43" fmla="*/ 24 h 4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60" h="426">
                    <a:moveTo>
                      <a:pt x="360" y="36"/>
                    </a:moveTo>
                    <a:cubicBezTo>
                      <a:pt x="312" y="24"/>
                      <a:pt x="264" y="12"/>
                      <a:pt x="216" y="0"/>
                    </a:cubicBezTo>
                    <a:cubicBezTo>
                      <a:pt x="164" y="2"/>
                      <a:pt x="112" y="3"/>
                      <a:pt x="60" y="6"/>
                    </a:cubicBezTo>
                    <a:cubicBezTo>
                      <a:pt x="46" y="7"/>
                      <a:pt x="29" y="3"/>
                      <a:pt x="18" y="12"/>
                    </a:cubicBezTo>
                    <a:cubicBezTo>
                      <a:pt x="11" y="18"/>
                      <a:pt x="2" y="68"/>
                      <a:pt x="0" y="78"/>
                    </a:cubicBezTo>
                    <a:cubicBezTo>
                      <a:pt x="6" y="113"/>
                      <a:pt x="10" y="145"/>
                      <a:pt x="42" y="168"/>
                    </a:cubicBezTo>
                    <a:cubicBezTo>
                      <a:pt x="58" y="180"/>
                      <a:pt x="70" y="178"/>
                      <a:pt x="84" y="192"/>
                    </a:cubicBezTo>
                    <a:cubicBezTo>
                      <a:pt x="91" y="199"/>
                      <a:pt x="95" y="209"/>
                      <a:pt x="102" y="216"/>
                    </a:cubicBezTo>
                    <a:cubicBezTo>
                      <a:pt x="107" y="221"/>
                      <a:pt x="114" y="223"/>
                      <a:pt x="120" y="228"/>
                    </a:cubicBezTo>
                    <a:cubicBezTo>
                      <a:pt x="150" y="253"/>
                      <a:pt x="160" y="290"/>
                      <a:pt x="192" y="312"/>
                    </a:cubicBezTo>
                    <a:cubicBezTo>
                      <a:pt x="199" y="323"/>
                      <a:pt x="201" y="339"/>
                      <a:pt x="210" y="348"/>
                    </a:cubicBezTo>
                    <a:cubicBezTo>
                      <a:pt x="216" y="354"/>
                      <a:pt x="226" y="355"/>
                      <a:pt x="234" y="360"/>
                    </a:cubicBezTo>
                    <a:cubicBezTo>
                      <a:pt x="255" y="373"/>
                      <a:pt x="274" y="388"/>
                      <a:pt x="294" y="402"/>
                    </a:cubicBezTo>
                    <a:cubicBezTo>
                      <a:pt x="320" y="419"/>
                      <a:pt x="367" y="419"/>
                      <a:pt x="396" y="426"/>
                    </a:cubicBezTo>
                    <a:cubicBezTo>
                      <a:pt x="440" y="424"/>
                      <a:pt x="484" y="424"/>
                      <a:pt x="528" y="420"/>
                    </a:cubicBezTo>
                    <a:cubicBezTo>
                      <a:pt x="553" y="418"/>
                      <a:pt x="570" y="399"/>
                      <a:pt x="588" y="384"/>
                    </a:cubicBezTo>
                    <a:cubicBezTo>
                      <a:pt x="633" y="346"/>
                      <a:pt x="648" y="316"/>
                      <a:pt x="660" y="258"/>
                    </a:cubicBezTo>
                    <a:cubicBezTo>
                      <a:pt x="658" y="222"/>
                      <a:pt x="657" y="186"/>
                      <a:pt x="654" y="150"/>
                    </a:cubicBezTo>
                    <a:cubicBezTo>
                      <a:pt x="653" y="144"/>
                      <a:pt x="653" y="136"/>
                      <a:pt x="648" y="132"/>
                    </a:cubicBezTo>
                    <a:cubicBezTo>
                      <a:pt x="632" y="119"/>
                      <a:pt x="605" y="126"/>
                      <a:pt x="588" y="114"/>
                    </a:cubicBezTo>
                    <a:cubicBezTo>
                      <a:pt x="562" y="97"/>
                      <a:pt x="522" y="80"/>
                      <a:pt x="492" y="72"/>
                    </a:cubicBezTo>
                    <a:cubicBezTo>
                      <a:pt x="445" y="41"/>
                      <a:pt x="368" y="24"/>
                      <a:pt x="312" y="24"/>
                    </a:cubicBezTo>
                  </a:path>
                </a:pathLst>
              </a:custGeom>
              <a:solidFill>
                <a:srgbClr val="CC66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60" name="Oval 36"/>
              <p:cNvSpPr>
                <a:spLocks noChangeArrowheads="1"/>
              </p:cNvSpPr>
              <p:nvPr/>
            </p:nvSpPr>
            <p:spPr bwMode="auto">
              <a:xfrm>
                <a:off x="1288" y="1739"/>
                <a:ext cx="111"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61" name="Oval 37"/>
              <p:cNvSpPr>
                <a:spLocks noChangeArrowheads="1"/>
              </p:cNvSpPr>
              <p:nvPr/>
            </p:nvSpPr>
            <p:spPr bwMode="auto">
              <a:xfrm>
                <a:off x="1522" y="1835"/>
                <a:ext cx="11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grpSp>
        <p:sp>
          <p:nvSpPr>
            <p:cNvPr id="41997" name="Text Box 38"/>
            <p:cNvSpPr txBox="1">
              <a:spLocks noChangeArrowheads="1"/>
            </p:cNvSpPr>
            <p:nvPr/>
          </p:nvSpPr>
          <p:spPr bwMode="auto">
            <a:xfrm>
              <a:off x="117" y="1452"/>
              <a:ext cx="112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FONCTIONNELLE</a:t>
              </a:r>
              <a:r>
                <a:rPr lang="fr-CH" altLang="en-US" sz="1400" b="1" dirty="0">
                  <a:solidFill>
                    <a:schemeClr val="tx1">
                      <a:lumMod val="75000"/>
                      <a:lumOff val="25000"/>
                    </a:schemeClr>
                  </a:solidFill>
                  <a:cs typeface="Arial" charset="0"/>
                </a:rPr>
                <a:t> </a:t>
              </a:r>
            </a:p>
          </p:txBody>
        </p:sp>
        <p:grpSp>
          <p:nvGrpSpPr>
            <p:cNvPr id="41998" name="Group 39"/>
            <p:cNvGrpSpPr>
              <a:grpSpLocks/>
            </p:cNvGrpSpPr>
            <p:nvPr/>
          </p:nvGrpSpPr>
          <p:grpSpPr bwMode="auto">
            <a:xfrm>
              <a:off x="74" y="916"/>
              <a:ext cx="2090" cy="1015"/>
              <a:chOff x="74" y="916"/>
              <a:chExt cx="2090" cy="1015"/>
            </a:xfrm>
          </p:grpSpPr>
          <p:grpSp>
            <p:nvGrpSpPr>
              <p:cNvPr id="42020" name="Group 40"/>
              <p:cNvGrpSpPr>
                <a:grpSpLocks/>
              </p:cNvGrpSpPr>
              <p:nvPr/>
            </p:nvGrpSpPr>
            <p:grpSpPr bwMode="auto">
              <a:xfrm>
                <a:off x="74" y="916"/>
                <a:ext cx="2090" cy="408"/>
                <a:chOff x="282" y="1122"/>
                <a:chExt cx="2760" cy="600"/>
              </a:xfrm>
            </p:grpSpPr>
            <p:sp>
              <p:nvSpPr>
                <p:cNvPr id="42028" name="AutoShape 41"/>
                <p:cNvSpPr>
                  <a:spLocks noChangeArrowheads="1"/>
                </p:cNvSpPr>
                <p:nvPr/>
              </p:nvSpPr>
              <p:spPr bwMode="auto">
                <a:xfrm>
                  <a:off x="282" y="1122"/>
                  <a:ext cx="2760" cy="600"/>
                </a:xfrm>
                <a:prstGeom prst="parallelogram">
                  <a:avLst>
                    <a:gd name="adj" fmla="val 115000"/>
                  </a:avLst>
                </a:prstGeom>
                <a:solidFill>
                  <a:schemeClr val="accent1">
                    <a:alpha val="54901"/>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29" name="Oval 42"/>
                <p:cNvSpPr>
                  <a:spLocks noChangeArrowheads="1"/>
                </p:cNvSpPr>
                <p:nvPr/>
              </p:nvSpPr>
              <p:spPr bwMode="auto">
                <a:xfrm>
                  <a:off x="1032" y="1206"/>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0" name="Oval 43"/>
                <p:cNvSpPr>
                  <a:spLocks noChangeArrowheads="1"/>
                </p:cNvSpPr>
                <p:nvPr/>
              </p:nvSpPr>
              <p:spPr bwMode="auto">
                <a:xfrm>
                  <a:off x="1320" y="1200"/>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1" name="Oval 44"/>
                <p:cNvSpPr>
                  <a:spLocks noChangeArrowheads="1"/>
                </p:cNvSpPr>
                <p:nvPr/>
              </p:nvSpPr>
              <p:spPr bwMode="auto">
                <a:xfrm>
                  <a:off x="1554" y="1326"/>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2" name="Oval 45"/>
                <p:cNvSpPr>
                  <a:spLocks noChangeArrowheads="1"/>
                </p:cNvSpPr>
                <p:nvPr/>
              </p:nvSpPr>
              <p:spPr bwMode="auto">
                <a:xfrm>
                  <a:off x="2106" y="124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3" name="Oval 46"/>
                <p:cNvSpPr>
                  <a:spLocks noChangeArrowheads="1"/>
                </p:cNvSpPr>
                <p:nvPr/>
              </p:nvSpPr>
              <p:spPr bwMode="auto">
                <a:xfrm>
                  <a:off x="2466" y="115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4" name="Oval 47"/>
                <p:cNvSpPr>
                  <a:spLocks noChangeArrowheads="1"/>
                </p:cNvSpPr>
                <p:nvPr/>
              </p:nvSpPr>
              <p:spPr bwMode="auto">
                <a:xfrm>
                  <a:off x="1788" y="1230"/>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5" name="Oval 48"/>
                <p:cNvSpPr>
                  <a:spLocks noChangeArrowheads="1"/>
                </p:cNvSpPr>
                <p:nvPr/>
              </p:nvSpPr>
              <p:spPr bwMode="auto">
                <a:xfrm>
                  <a:off x="1002" y="1518"/>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6" name="Oval 49"/>
                <p:cNvSpPr>
                  <a:spLocks noChangeArrowheads="1"/>
                </p:cNvSpPr>
                <p:nvPr/>
              </p:nvSpPr>
              <p:spPr bwMode="auto">
                <a:xfrm>
                  <a:off x="1662" y="151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7" name="Oval 50"/>
                <p:cNvSpPr>
                  <a:spLocks noChangeArrowheads="1"/>
                </p:cNvSpPr>
                <p:nvPr/>
              </p:nvSpPr>
              <p:spPr bwMode="auto">
                <a:xfrm>
                  <a:off x="1290" y="1524"/>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8" name="Oval 51"/>
                <p:cNvSpPr>
                  <a:spLocks noChangeArrowheads="1"/>
                </p:cNvSpPr>
                <p:nvPr/>
              </p:nvSpPr>
              <p:spPr bwMode="auto">
                <a:xfrm>
                  <a:off x="1926" y="1380"/>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39" name="Oval 52"/>
                <p:cNvSpPr>
                  <a:spLocks noChangeArrowheads="1"/>
                </p:cNvSpPr>
                <p:nvPr/>
              </p:nvSpPr>
              <p:spPr bwMode="auto">
                <a:xfrm>
                  <a:off x="2202" y="1428"/>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40" name="AutoShape 53"/>
                <p:cNvSpPr>
                  <a:spLocks noChangeArrowheads="1"/>
                </p:cNvSpPr>
                <p:nvPr/>
              </p:nvSpPr>
              <p:spPr bwMode="auto">
                <a:xfrm>
                  <a:off x="804" y="1206"/>
                  <a:ext cx="120" cy="156"/>
                </a:xfrm>
                <a:prstGeom prst="irregularSeal1">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41" name="AutoShape 54"/>
                <p:cNvSpPr>
                  <a:spLocks noChangeArrowheads="1"/>
                </p:cNvSpPr>
                <p:nvPr/>
              </p:nvSpPr>
              <p:spPr bwMode="auto">
                <a:xfrm>
                  <a:off x="702" y="1452"/>
                  <a:ext cx="120" cy="156"/>
                </a:xfrm>
                <a:prstGeom prst="irregularSeal1">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42" name="Line 55"/>
                <p:cNvSpPr>
                  <a:spLocks noChangeShapeType="1"/>
                </p:cNvSpPr>
                <p:nvPr/>
              </p:nvSpPr>
              <p:spPr bwMode="auto">
                <a:xfrm flipV="1">
                  <a:off x="1176" y="1242"/>
                  <a:ext cx="15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3" name="Line 56"/>
                <p:cNvSpPr>
                  <a:spLocks noChangeShapeType="1"/>
                </p:cNvSpPr>
                <p:nvPr/>
              </p:nvSpPr>
              <p:spPr bwMode="auto">
                <a:xfrm>
                  <a:off x="1452" y="1242"/>
                  <a:ext cx="13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4" name="Line 57"/>
                <p:cNvSpPr>
                  <a:spLocks noChangeShapeType="1"/>
                </p:cNvSpPr>
                <p:nvPr/>
              </p:nvSpPr>
              <p:spPr bwMode="auto">
                <a:xfrm flipV="1">
                  <a:off x="1704" y="1302"/>
                  <a:ext cx="120" cy="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5" name="Line 58"/>
                <p:cNvSpPr>
                  <a:spLocks noChangeShapeType="1"/>
                </p:cNvSpPr>
                <p:nvPr/>
              </p:nvSpPr>
              <p:spPr bwMode="auto">
                <a:xfrm>
                  <a:off x="1926" y="1266"/>
                  <a:ext cx="180"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6" name="Line 59"/>
                <p:cNvSpPr>
                  <a:spLocks noChangeShapeType="1"/>
                </p:cNvSpPr>
                <p:nvPr/>
              </p:nvSpPr>
              <p:spPr bwMode="auto">
                <a:xfrm flipV="1">
                  <a:off x="2262" y="1212"/>
                  <a:ext cx="228" cy="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7" name="Line 60"/>
                <p:cNvSpPr>
                  <a:spLocks noChangeShapeType="1"/>
                </p:cNvSpPr>
                <p:nvPr/>
              </p:nvSpPr>
              <p:spPr bwMode="auto">
                <a:xfrm flipV="1">
                  <a:off x="1374" y="1434"/>
                  <a:ext cx="564" cy="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8" name="Line 61"/>
                <p:cNvSpPr>
                  <a:spLocks noChangeShapeType="1"/>
                </p:cNvSpPr>
                <p:nvPr/>
              </p:nvSpPr>
              <p:spPr bwMode="auto">
                <a:xfrm flipH="1">
                  <a:off x="1794" y="1452"/>
                  <a:ext cx="216" cy="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49" name="Line 62"/>
                <p:cNvSpPr>
                  <a:spLocks noChangeShapeType="1"/>
                </p:cNvSpPr>
                <p:nvPr/>
              </p:nvSpPr>
              <p:spPr bwMode="auto">
                <a:xfrm flipV="1">
                  <a:off x="1794" y="1488"/>
                  <a:ext cx="438" cy="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0" name="Line 63"/>
                <p:cNvSpPr>
                  <a:spLocks noChangeShapeType="1"/>
                </p:cNvSpPr>
                <p:nvPr/>
              </p:nvSpPr>
              <p:spPr bwMode="auto">
                <a:xfrm>
                  <a:off x="1140" y="1530"/>
                  <a:ext cx="150" cy="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1" name="Freeform 64"/>
                <p:cNvSpPr>
                  <a:spLocks/>
                </p:cNvSpPr>
                <p:nvPr/>
              </p:nvSpPr>
              <p:spPr bwMode="auto">
                <a:xfrm>
                  <a:off x="798" y="1434"/>
                  <a:ext cx="276" cy="257"/>
                </a:xfrm>
                <a:custGeom>
                  <a:avLst/>
                  <a:gdLst>
                    <a:gd name="T0" fmla="*/ 0 w 276"/>
                    <a:gd name="T1" fmla="*/ 96 h 257"/>
                    <a:gd name="T2" fmla="*/ 30 w 276"/>
                    <a:gd name="T3" fmla="*/ 54 h 257"/>
                    <a:gd name="T4" fmla="*/ 72 w 276"/>
                    <a:gd name="T5" fmla="*/ 12 h 257"/>
                    <a:gd name="T6" fmla="*/ 90 w 276"/>
                    <a:gd name="T7" fmla="*/ 0 h 257"/>
                    <a:gd name="T8" fmla="*/ 168 w 276"/>
                    <a:gd name="T9" fmla="*/ 42 h 257"/>
                    <a:gd name="T10" fmla="*/ 138 w 276"/>
                    <a:gd name="T11" fmla="*/ 180 h 257"/>
                    <a:gd name="T12" fmla="*/ 192 w 276"/>
                    <a:gd name="T13" fmla="*/ 246 h 257"/>
                    <a:gd name="T14" fmla="*/ 240 w 276"/>
                    <a:gd name="T15" fmla="*/ 210 h 257"/>
                    <a:gd name="T16" fmla="*/ 276 w 276"/>
                    <a:gd name="T17" fmla="*/ 168 h 2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6" h="257">
                      <a:moveTo>
                        <a:pt x="0" y="96"/>
                      </a:moveTo>
                      <a:cubicBezTo>
                        <a:pt x="14" y="54"/>
                        <a:pt x="0" y="64"/>
                        <a:pt x="30" y="54"/>
                      </a:cubicBezTo>
                      <a:cubicBezTo>
                        <a:pt x="41" y="22"/>
                        <a:pt x="31" y="40"/>
                        <a:pt x="72" y="12"/>
                      </a:cubicBezTo>
                      <a:cubicBezTo>
                        <a:pt x="78" y="8"/>
                        <a:pt x="90" y="0"/>
                        <a:pt x="90" y="0"/>
                      </a:cubicBezTo>
                      <a:cubicBezTo>
                        <a:pt x="124" y="11"/>
                        <a:pt x="139" y="22"/>
                        <a:pt x="168" y="42"/>
                      </a:cubicBezTo>
                      <a:cubicBezTo>
                        <a:pt x="163" y="90"/>
                        <a:pt x="153" y="134"/>
                        <a:pt x="138" y="180"/>
                      </a:cubicBezTo>
                      <a:cubicBezTo>
                        <a:pt x="144" y="239"/>
                        <a:pt x="135" y="257"/>
                        <a:pt x="192" y="246"/>
                      </a:cubicBezTo>
                      <a:cubicBezTo>
                        <a:pt x="206" y="224"/>
                        <a:pt x="219" y="224"/>
                        <a:pt x="240" y="210"/>
                      </a:cubicBezTo>
                      <a:cubicBezTo>
                        <a:pt x="247" y="188"/>
                        <a:pt x="260" y="184"/>
                        <a:pt x="276" y="168"/>
                      </a:cubicBezTo>
                    </a:path>
                  </a:pathLst>
                </a:custGeom>
                <a:noFill/>
                <a:ln w="25400" cap="flat" cmpd="sng">
                  <a:solidFill>
                    <a:schemeClr val="tx1"/>
                  </a:solidFill>
                  <a:prstDash val="solid"/>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52" name="Line 65"/>
                <p:cNvSpPr>
                  <a:spLocks noChangeShapeType="1"/>
                </p:cNvSpPr>
                <p:nvPr/>
              </p:nvSpPr>
              <p:spPr bwMode="auto">
                <a:xfrm flipV="1">
                  <a:off x="912" y="1218"/>
                  <a:ext cx="138" cy="6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grpSp>
            <p:nvGrpSpPr>
              <p:cNvPr id="42021" name="Group 66"/>
              <p:cNvGrpSpPr>
                <a:grpSpLocks/>
              </p:cNvGrpSpPr>
              <p:nvPr/>
            </p:nvGrpSpPr>
            <p:grpSpPr bwMode="auto">
              <a:xfrm>
                <a:off x="683" y="1133"/>
                <a:ext cx="939" cy="798"/>
                <a:chOff x="683" y="1133"/>
                <a:chExt cx="939" cy="798"/>
              </a:xfrm>
            </p:grpSpPr>
            <p:sp>
              <p:nvSpPr>
                <p:cNvPr id="42022" name="Line 67"/>
                <p:cNvSpPr>
                  <a:spLocks noChangeShapeType="1"/>
                </p:cNvSpPr>
                <p:nvPr/>
              </p:nvSpPr>
              <p:spPr bwMode="auto">
                <a:xfrm>
                  <a:off x="885" y="1247"/>
                  <a:ext cx="0" cy="618"/>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nvGrpSpPr>
                <p:cNvPr id="42023" name="Group 68"/>
                <p:cNvGrpSpPr>
                  <a:grpSpLocks/>
                </p:cNvGrpSpPr>
                <p:nvPr/>
              </p:nvGrpSpPr>
              <p:grpSpPr bwMode="auto">
                <a:xfrm>
                  <a:off x="683" y="1133"/>
                  <a:ext cx="939" cy="798"/>
                  <a:chOff x="683" y="1133"/>
                  <a:chExt cx="939" cy="798"/>
                </a:xfrm>
              </p:grpSpPr>
              <p:sp>
                <p:nvSpPr>
                  <p:cNvPr id="42024" name="Line 69"/>
                  <p:cNvSpPr>
                    <a:spLocks noChangeShapeType="1"/>
                  </p:cNvSpPr>
                  <p:nvPr/>
                </p:nvSpPr>
                <p:spPr bwMode="auto">
                  <a:xfrm>
                    <a:off x="683" y="1229"/>
                    <a:ext cx="0" cy="702"/>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25" name="Line 70"/>
                  <p:cNvSpPr>
                    <a:spLocks noChangeShapeType="1"/>
                  </p:cNvSpPr>
                  <p:nvPr/>
                </p:nvSpPr>
                <p:spPr bwMode="auto">
                  <a:xfrm>
                    <a:off x="1171" y="1223"/>
                    <a:ext cx="0" cy="696"/>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26" name="Line 71"/>
                  <p:cNvSpPr>
                    <a:spLocks noChangeShapeType="1"/>
                  </p:cNvSpPr>
                  <p:nvPr/>
                </p:nvSpPr>
                <p:spPr bwMode="auto">
                  <a:xfrm>
                    <a:off x="1622" y="1175"/>
                    <a:ext cx="0" cy="696"/>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27" name="Line 72"/>
                  <p:cNvSpPr>
                    <a:spLocks noChangeShapeType="1"/>
                  </p:cNvSpPr>
                  <p:nvPr/>
                </p:nvSpPr>
                <p:spPr bwMode="auto">
                  <a:xfrm>
                    <a:off x="1400" y="1133"/>
                    <a:ext cx="0" cy="684"/>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grpSp>
        </p:grpSp>
        <p:grpSp>
          <p:nvGrpSpPr>
            <p:cNvPr id="41999" name="Group 73"/>
            <p:cNvGrpSpPr>
              <a:grpSpLocks/>
            </p:cNvGrpSpPr>
            <p:nvPr/>
          </p:nvGrpSpPr>
          <p:grpSpPr bwMode="auto">
            <a:xfrm>
              <a:off x="0" y="2429"/>
              <a:ext cx="2051" cy="390"/>
              <a:chOff x="282" y="2658"/>
              <a:chExt cx="2772" cy="630"/>
            </a:xfrm>
          </p:grpSpPr>
          <p:sp>
            <p:nvSpPr>
              <p:cNvPr id="42011" name="AutoShape 74"/>
              <p:cNvSpPr>
                <a:spLocks noChangeArrowheads="1"/>
              </p:cNvSpPr>
              <p:nvPr/>
            </p:nvSpPr>
            <p:spPr bwMode="auto">
              <a:xfrm>
                <a:off x="282" y="2658"/>
                <a:ext cx="2772" cy="630"/>
              </a:xfrm>
              <a:prstGeom prst="parallelogram">
                <a:avLst>
                  <a:gd name="adj" fmla="val 110000"/>
                </a:avLst>
              </a:prstGeom>
              <a:solidFill>
                <a:srgbClr val="FFFF99">
                  <a:alpha val="5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endParaRPr lang="en-US" altLang="en-US" sz="1200">
                  <a:cs typeface="Arial" charset="0"/>
                </a:endParaRPr>
              </a:p>
            </p:txBody>
          </p:sp>
          <p:sp>
            <p:nvSpPr>
              <p:cNvPr id="42012" name="AutoShape 75"/>
              <p:cNvSpPr>
                <a:spLocks noChangeArrowheads="1"/>
              </p:cNvSpPr>
              <p:nvPr/>
            </p:nvSpPr>
            <p:spPr bwMode="auto">
              <a:xfrm>
                <a:off x="756" y="2982"/>
                <a:ext cx="1290" cy="186"/>
              </a:xfrm>
              <a:prstGeom prst="parallelogram">
                <a:avLst>
                  <a:gd name="adj" fmla="val 173387"/>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3" name="Oval 76"/>
              <p:cNvSpPr>
                <a:spLocks noChangeArrowheads="1"/>
              </p:cNvSpPr>
              <p:nvPr/>
            </p:nvSpPr>
            <p:spPr bwMode="auto">
              <a:xfrm>
                <a:off x="1632" y="3054"/>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4" name="Oval 77"/>
              <p:cNvSpPr>
                <a:spLocks noChangeArrowheads="1"/>
              </p:cNvSpPr>
              <p:nvPr/>
            </p:nvSpPr>
            <p:spPr bwMode="auto">
              <a:xfrm>
                <a:off x="972" y="3042"/>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5" name="AutoShape 78"/>
              <p:cNvSpPr>
                <a:spLocks noChangeArrowheads="1"/>
              </p:cNvSpPr>
              <p:nvPr/>
            </p:nvSpPr>
            <p:spPr bwMode="auto">
              <a:xfrm>
                <a:off x="1170" y="2712"/>
                <a:ext cx="336" cy="186"/>
              </a:xfrm>
              <a:prstGeom prst="parallelogram">
                <a:avLst>
                  <a:gd name="adj" fmla="val 45161"/>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6" name="Oval 79"/>
              <p:cNvSpPr>
                <a:spLocks noChangeArrowheads="1"/>
              </p:cNvSpPr>
              <p:nvPr/>
            </p:nvSpPr>
            <p:spPr bwMode="auto">
              <a:xfrm>
                <a:off x="1242" y="2784"/>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7" name="AutoShape 80"/>
              <p:cNvSpPr>
                <a:spLocks noChangeArrowheads="1"/>
              </p:cNvSpPr>
              <p:nvPr/>
            </p:nvSpPr>
            <p:spPr bwMode="auto">
              <a:xfrm>
                <a:off x="1854" y="2706"/>
                <a:ext cx="696" cy="228"/>
              </a:xfrm>
              <a:prstGeom prst="parallelogram">
                <a:avLst>
                  <a:gd name="adj" fmla="val 76316"/>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8" name="Oval 81"/>
              <p:cNvSpPr>
                <a:spLocks noChangeArrowheads="1"/>
              </p:cNvSpPr>
              <p:nvPr/>
            </p:nvSpPr>
            <p:spPr bwMode="auto">
              <a:xfrm>
                <a:off x="1932" y="2826"/>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sp>
            <p:nvSpPr>
              <p:cNvPr id="42019" name="Oval 82"/>
              <p:cNvSpPr>
                <a:spLocks noChangeArrowheads="1"/>
              </p:cNvSpPr>
              <p:nvPr/>
            </p:nvSpPr>
            <p:spPr bwMode="auto">
              <a:xfrm>
                <a:off x="2250" y="2748"/>
                <a:ext cx="150" cy="7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endParaRPr lang="fr-CH" altLang="en-US" sz="1800"/>
              </a:p>
            </p:txBody>
          </p:sp>
        </p:grpSp>
        <p:sp>
          <p:nvSpPr>
            <p:cNvPr id="42000" name="Text Box 83"/>
            <p:cNvSpPr txBox="1">
              <a:spLocks noChangeArrowheads="1"/>
            </p:cNvSpPr>
            <p:nvPr/>
          </p:nvSpPr>
          <p:spPr bwMode="auto">
            <a:xfrm>
              <a:off x="117" y="2250"/>
              <a:ext cx="9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APPLICATIVE</a:t>
              </a:r>
              <a:r>
                <a:rPr lang="fr-CH" altLang="en-US" sz="1400" b="1" dirty="0">
                  <a:solidFill>
                    <a:schemeClr val="tx1">
                      <a:lumMod val="75000"/>
                      <a:lumOff val="25000"/>
                    </a:schemeClr>
                  </a:solidFill>
                  <a:cs typeface="Arial" charset="0"/>
                </a:rPr>
                <a:t> </a:t>
              </a:r>
            </a:p>
          </p:txBody>
        </p:sp>
        <p:grpSp>
          <p:nvGrpSpPr>
            <p:cNvPr id="42001" name="Group 84"/>
            <p:cNvGrpSpPr>
              <a:grpSpLocks/>
            </p:cNvGrpSpPr>
            <p:nvPr/>
          </p:nvGrpSpPr>
          <p:grpSpPr bwMode="auto">
            <a:xfrm>
              <a:off x="833" y="1851"/>
              <a:ext cx="790" cy="818"/>
              <a:chOff x="833" y="1851"/>
              <a:chExt cx="790" cy="818"/>
            </a:xfrm>
          </p:grpSpPr>
          <p:sp>
            <p:nvSpPr>
              <p:cNvPr id="42007" name="Line 85"/>
              <p:cNvSpPr>
                <a:spLocks noChangeShapeType="1"/>
              </p:cNvSpPr>
              <p:nvPr/>
            </p:nvSpPr>
            <p:spPr bwMode="auto">
              <a:xfrm>
                <a:off x="833" y="1920"/>
                <a:ext cx="6" cy="57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08" name="Line 86"/>
              <p:cNvSpPr>
                <a:spLocks noChangeShapeType="1"/>
              </p:cNvSpPr>
              <p:nvPr/>
            </p:nvSpPr>
            <p:spPr bwMode="auto">
              <a:xfrm>
                <a:off x="1125" y="1937"/>
                <a:ext cx="0" cy="732"/>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09" name="Line 87"/>
              <p:cNvSpPr>
                <a:spLocks noChangeShapeType="1"/>
              </p:cNvSpPr>
              <p:nvPr/>
            </p:nvSpPr>
            <p:spPr bwMode="auto">
              <a:xfrm>
                <a:off x="1617" y="1905"/>
                <a:ext cx="6" cy="588"/>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sp>
            <p:nvSpPr>
              <p:cNvPr id="42010" name="Line 88"/>
              <p:cNvSpPr>
                <a:spLocks noChangeShapeType="1"/>
              </p:cNvSpPr>
              <p:nvPr/>
            </p:nvSpPr>
            <p:spPr bwMode="auto">
              <a:xfrm>
                <a:off x="1378" y="1851"/>
                <a:ext cx="0" cy="618"/>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a:p>
            </p:txBody>
          </p:sp>
        </p:grpSp>
        <p:sp>
          <p:nvSpPr>
            <p:cNvPr id="42002" name="Text Box 89"/>
            <p:cNvSpPr txBox="1">
              <a:spLocks noChangeArrowheads="1"/>
            </p:cNvSpPr>
            <p:nvPr/>
          </p:nvSpPr>
          <p:spPr bwMode="auto">
            <a:xfrm>
              <a:off x="117" y="3018"/>
              <a:ext cx="202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400" b="1" i="1" dirty="0">
                  <a:solidFill>
                    <a:schemeClr val="tx1">
                      <a:lumMod val="75000"/>
                      <a:lumOff val="25000"/>
                    </a:schemeClr>
                  </a:solidFill>
                  <a:cs typeface="Arial" charset="0"/>
                </a:rPr>
                <a:t>INFRASTRUCTURE</a:t>
              </a:r>
              <a:r>
                <a:rPr lang="fr-CH" altLang="en-US" sz="1400" b="1" i="1" dirty="0">
                  <a:solidFill>
                    <a:schemeClr val="bg2"/>
                  </a:solidFill>
                  <a:cs typeface="Arial" charset="0"/>
                </a:rPr>
                <a:t> </a:t>
              </a:r>
              <a:r>
                <a:rPr lang="fr-CH" altLang="en-US" sz="1400" b="1" i="1" dirty="0">
                  <a:solidFill>
                    <a:schemeClr val="tx1">
                      <a:lumMod val="75000"/>
                      <a:lumOff val="25000"/>
                    </a:schemeClr>
                  </a:solidFill>
                  <a:cs typeface="Arial" charset="0"/>
                </a:rPr>
                <a:t>TECHNIQUE</a:t>
              </a:r>
              <a:r>
                <a:rPr lang="fr-CH" altLang="en-US" sz="1400" b="1" dirty="0">
                  <a:solidFill>
                    <a:schemeClr val="tx1">
                      <a:lumMod val="75000"/>
                      <a:lumOff val="25000"/>
                    </a:schemeClr>
                  </a:solidFill>
                  <a:cs typeface="Arial" charset="0"/>
                </a:rPr>
                <a:t> </a:t>
              </a:r>
            </a:p>
          </p:txBody>
        </p:sp>
        <p:grpSp>
          <p:nvGrpSpPr>
            <p:cNvPr id="42003" name="Group 90"/>
            <p:cNvGrpSpPr>
              <a:grpSpLocks/>
            </p:cNvGrpSpPr>
            <p:nvPr/>
          </p:nvGrpSpPr>
          <p:grpSpPr bwMode="auto">
            <a:xfrm>
              <a:off x="736" y="2591"/>
              <a:ext cx="723" cy="864"/>
              <a:chOff x="736" y="2591"/>
              <a:chExt cx="723" cy="864"/>
            </a:xfrm>
          </p:grpSpPr>
          <p:sp>
            <p:nvSpPr>
              <p:cNvPr id="42004" name="Line 91"/>
              <p:cNvSpPr>
                <a:spLocks noChangeShapeType="1"/>
              </p:cNvSpPr>
              <p:nvPr/>
            </p:nvSpPr>
            <p:spPr bwMode="auto">
              <a:xfrm>
                <a:off x="1459" y="2609"/>
                <a:ext cx="0" cy="618"/>
              </a:xfrm>
              <a:prstGeom prst="line">
                <a:avLst/>
              </a:prstGeom>
              <a:noFill/>
              <a:ln w="9525">
                <a:solidFill>
                  <a:schemeClr val="tx1"/>
                </a:solidFill>
                <a:prstDash val="sysDot"/>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05" name="Line 92"/>
              <p:cNvSpPr>
                <a:spLocks noChangeShapeType="1"/>
              </p:cNvSpPr>
              <p:nvPr/>
            </p:nvSpPr>
            <p:spPr bwMode="auto">
              <a:xfrm>
                <a:off x="830" y="2591"/>
                <a:ext cx="0" cy="612"/>
              </a:xfrm>
              <a:prstGeom prst="line">
                <a:avLst/>
              </a:prstGeom>
              <a:noFill/>
              <a:ln w="9525">
                <a:solidFill>
                  <a:schemeClr val="tx1"/>
                </a:solidFill>
                <a:prstDash val="sysDot"/>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sp>
            <p:nvSpPr>
              <p:cNvPr id="42006" name="Line 93"/>
              <p:cNvSpPr>
                <a:spLocks noChangeShapeType="1"/>
              </p:cNvSpPr>
              <p:nvPr/>
            </p:nvSpPr>
            <p:spPr bwMode="auto">
              <a:xfrm flipH="1">
                <a:off x="736" y="2753"/>
                <a:ext cx="6" cy="702"/>
              </a:xfrm>
              <a:prstGeom prst="line">
                <a:avLst/>
              </a:prstGeom>
              <a:noFill/>
              <a:ln w="9525">
                <a:solidFill>
                  <a:schemeClr val="tx1"/>
                </a:solidFill>
                <a:prstDash val="sysDot"/>
                <a:round/>
                <a:headEnd/>
                <a:tailEnd type="triangle" w="med" len="med"/>
              </a:ln>
              <a:effectLst>
                <a:outerShdw dist="35921" dir="2700000" algn="ctr" rotWithShape="0">
                  <a:srgbClr val="C0C0C0"/>
                </a:outerShdw>
              </a:effectLst>
              <a:extLst>
                <a:ext uri="{909E8E84-426E-40DD-AFC4-6F175D3DCCD1}">
                  <a14:hiddenFill xmlns:a14="http://schemas.microsoft.com/office/drawing/2010/main">
                    <a:noFill/>
                  </a14:hiddenFill>
                </a:ext>
              </a:extLst>
            </p:spPr>
            <p:txBody>
              <a:bodyPr lIns="92075" tIns="46038" rIns="92075" bIns="46038" anchor="ctr"/>
              <a:lstStyle/>
              <a:p>
                <a:endParaRPr lang="fr-CH"/>
              </a:p>
            </p:txBody>
          </p:sp>
        </p:grpSp>
      </p:grpSp>
      <p:sp>
        <p:nvSpPr>
          <p:cNvPr id="41993" name="Rectangle 99"/>
          <p:cNvSpPr>
            <a:spLocks noGrp="1" noChangeArrowheads="1"/>
          </p:cNvSpPr>
          <p:nvPr>
            <p:ph type="title"/>
          </p:nvPr>
        </p:nvSpPr>
        <p:spPr>
          <a:xfrm>
            <a:off x="609600" y="143857"/>
            <a:ext cx="10972800" cy="793989"/>
          </a:xfrm>
          <a:noFill/>
        </p:spPr>
        <p:txBody>
          <a:bodyPr/>
          <a:lstStyle/>
          <a:p>
            <a:pPr algn="l"/>
            <a:r>
              <a:rPr lang="fr-CH" altLang="en-US" sz="3600" b="1" dirty="0" smtClean="0"/>
              <a:t>Les 4 couches du cadre de référence</a:t>
            </a:r>
            <a:endParaRPr lang="fr-FR" altLang="en-US" sz="3600" b="1" dirty="0" smtClean="0"/>
          </a:p>
        </p:txBody>
      </p:sp>
      <p:grpSp>
        <p:nvGrpSpPr>
          <p:cNvPr id="87" name="Group 99"/>
          <p:cNvGrpSpPr>
            <a:grpSpLocks/>
          </p:cNvGrpSpPr>
          <p:nvPr/>
        </p:nvGrpSpPr>
        <p:grpSpPr bwMode="auto">
          <a:xfrm>
            <a:off x="5181601" y="1708276"/>
            <a:ext cx="6627284" cy="717550"/>
            <a:chOff x="2494" y="1401"/>
            <a:chExt cx="3131" cy="452"/>
          </a:xfrm>
        </p:grpSpPr>
        <p:sp>
          <p:nvSpPr>
            <p:cNvPr id="88" name="Text Box 3"/>
            <p:cNvSpPr txBox="1">
              <a:spLocks noChangeArrowheads="1"/>
            </p:cNvSpPr>
            <p:nvPr/>
          </p:nvSpPr>
          <p:spPr bwMode="auto">
            <a:xfrm>
              <a:off x="2494" y="1401"/>
              <a:ext cx="129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600" b="1" i="1" dirty="0">
                  <a:solidFill>
                    <a:srgbClr val="3333CC"/>
                  </a:solidFill>
                  <a:cs typeface="Arial" charset="0"/>
                </a:rPr>
                <a:t>Quels métiers ?</a:t>
              </a:r>
              <a:r>
                <a:rPr lang="fr-CH" altLang="en-US" sz="1600" dirty="0">
                  <a:solidFill>
                    <a:srgbClr val="3333CC"/>
                  </a:solidFill>
                  <a:cs typeface="Arial" charset="0"/>
                </a:rPr>
                <a:t> </a:t>
              </a:r>
            </a:p>
            <a:p>
              <a:pPr eaLnBrk="1" hangingPunct="1">
                <a:spcBef>
                  <a:spcPct val="0"/>
                </a:spcBef>
                <a:buFontTx/>
                <a:buNone/>
              </a:pPr>
              <a:r>
                <a:rPr lang="fr-CH" altLang="en-US" sz="1600" dirty="0">
                  <a:solidFill>
                    <a:srgbClr val="3333CC"/>
                  </a:solidFill>
                  <a:cs typeface="Arial" charset="0"/>
                </a:rPr>
                <a:t>Qui fait quoi où comment ?</a:t>
              </a:r>
            </a:p>
          </p:txBody>
        </p:sp>
        <p:sp>
          <p:nvSpPr>
            <p:cNvPr id="89" name="Text Box 4"/>
            <p:cNvSpPr txBox="1">
              <a:spLocks noChangeArrowheads="1"/>
            </p:cNvSpPr>
            <p:nvPr/>
          </p:nvSpPr>
          <p:spPr bwMode="auto">
            <a:xfrm>
              <a:off x="3811" y="1407"/>
              <a:ext cx="181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 typeface="Wingdings" pitchFamily="2" charset="2"/>
                <a:buChar char="Ø"/>
              </a:pPr>
              <a:r>
                <a:rPr lang="fr-CH" altLang="en-US" sz="1400" b="1" dirty="0">
                  <a:solidFill>
                    <a:schemeClr val="tx1">
                      <a:lumMod val="75000"/>
                      <a:lumOff val="25000"/>
                    </a:schemeClr>
                  </a:solidFill>
                  <a:cs typeface="Arial" charset="0"/>
                </a:rPr>
                <a:t>Cartographie métier  selon la norme BPMN</a:t>
              </a:r>
            </a:p>
            <a:p>
              <a:pPr eaLnBrk="1" hangingPunct="1">
                <a:spcBef>
                  <a:spcPct val="0"/>
                </a:spcBef>
                <a:buFont typeface="Wingdings" pitchFamily="2" charset="2"/>
                <a:buNone/>
              </a:pPr>
              <a:r>
                <a:rPr lang="fr-CH" altLang="en-US" sz="1200" dirty="0">
                  <a:solidFill>
                    <a:schemeClr val="tx1">
                      <a:lumMod val="75000"/>
                      <a:lumOff val="25000"/>
                    </a:schemeClr>
                  </a:solidFill>
                  <a:cs typeface="Arial" charset="0"/>
                </a:rPr>
                <a:t>Activités, sous-processus, tâches, …</a:t>
              </a:r>
            </a:p>
          </p:txBody>
        </p:sp>
      </p:grpSp>
      <p:grpSp>
        <p:nvGrpSpPr>
          <p:cNvPr id="90" name="Group 102"/>
          <p:cNvGrpSpPr>
            <a:grpSpLocks/>
          </p:cNvGrpSpPr>
          <p:nvPr/>
        </p:nvGrpSpPr>
        <p:grpSpPr bwMode="auto">
          <a:xfrm>
            <a:off x="5181600" y="5148384"/>
            <a:ext cx="6866467" cy="492125"/>
            <a:chOff x="2494" y="3568"/>
            <a:chExt cx="3244" cy="310"/>
          </a:xfrm>
        </p:grpSpPr>
        <p:sp>
          <p:nvSpPr>
            <p:cNvPr id="91" name="Text Box 6"/>
            <p:cNvSpPr txBox="1">
              <a:spLocks noChangeArrowheads="1"/>
            </p:cNvSpPr>
            <p:nvPr/>
          </p:nvSpPr>
          <p:spPr bwMode="auto">
            <a:xfrm>
              <a:off x="2494" y="3625"/>
              <a:ext cx="9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600" b="1" i="1" dirty="0">
                  <a:solidFill>
                    <a:srgbClr val="3333CC"/>
                  </a:solidFill>
                  <a:cs typeface="Arial" charset="0"/>
                </a:rPr>
                <a:t>Avec quoi ?</a:t>
              </a:r>
              <a:r>
                <a:rPr lang="fr-CH" altLang="en-US" sz="1600" dirty="0">
                  <a:solidFill>
                    <a:srgbClr val="3333CC"/>
                  </a:solidFill>
                  <a:cs typeface="Arial" charset="0"/>
                </a:rPr>
                <a:t> </a:t>
              </a:r>
            </a:p>
          </p:txBody>
        </p:sp>
        <p:sp>
          <p:nvSpPr>
            <p:cNvPr id="92" name="Text Box 7"/>
            <p:cNvSpPr txBox="1">
              <a:spLocks noChangeArrowheads="1"/>
            </p:cNvSpPr>
            <p:nvPr/>
          </p:nvSpPr>
          <p:spPr bwMode="auto">
            <a:xfrm>
              <a:off x="3849" y="3568"/>
              <a:ext cx="188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 typeface="Wingdings" pitchFamily="2" charset="2"/>
                <a:buChar char="Ø"/>
              </a:pPr>
              <a:r>
                <a:rPr lang="fr-CH" altLang="en-US" sz="1400" b="1" dirty="0">
                  <a:solidFill>
                    <a:schemeClr val="tx1">
                      <a:lumMod val="75000"/>
                      <a:lumOff val="25000"/>
                    </a:schemeClr>
                  </a:solidFill>
                  <a:cs typeface="Arial" charset="0"/>
                </a:rPr>
                <a:t> Cartographie infrastructure technique</a:t>
              </a:r>
            </a:p>
            <a:p>
              <a:pPr eaLnBrk="1" hangingPunct="1">
                <a:spcBef>
                  <a:spcPct val="0"/>
                </a:spcBef>
                <a:buFont typeface="Wingdings" pitchFamily="2" charset="2"/>
                <a:buNone/>
              </a:pPr>
              <a:r>
                <a:rPr lang="fr-CH" altLang="en-US" sz="1200" dirty="0">
                  <a:solidFill>
                    <a:schemeClr val="tx1">
                      <a:lumMod val="75000"/>
                      <a:lumOff val="25000"/>
                    </a:schemeClr>
                  </a:solidFill>
                  <a:cs typeface="Arial" charset="0"/>
                </a:rPr>
                <a:t>Base de données, serveurs, réseaux</a:t>
              </a:r>
            </a:p>
          </p:txBody>
        </p:sp>
      </p:grpSp>
      <p:grpSp>
        <p:nvGrpSpPr>
          <p:cNvPr id="93" name="Group 100"/>
          <p:cNvGrpSpPr>
            <a:grpSpLocks/>
          </p:cNvGrpSpPr>
          <p:nvPr/>
        </p:nvGrpSpPr>
        <p:grpSpPr bwMode="auto">
          <a:xfrm>
            <a:off x="5135033" y="2787779"/>
            <a:ext cx="6866467" cy="825500"/>
            <a:chOff x="2472" y="2081"/>
            <a:chExt cx="3244" cy="520"/>
          </a:xfrm>
        </p:grpSpPr>
        <p:sp>
          <p:nvSpPr>
            <p:cNvPr id="94" name="Text Box 9"/>
            <p:cNvSpPr txBox="1">
              <a:spLocks noChangeArrowheads="1"/>
            </p:cNvSpPr>
            <p:nvPr/>
          </p:nvSpPr>
          <p:spPr bwMode="auto">
            <a:xfrm>
              <a:off x="2472" y="2081"/>
              <a:ext cx="1339"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600" b="1" i="1" dirty="0">
                  <a:solidFill>
                    <a:srgbClr val="3333CC"/>
                  </a:solidFill>
                  <a:cs typeface="Arial" charset="0"/>
                </a:rPr>
                <a:t>Quoi ?</a:t>
              </a:r>
              <a:r>
                <a:rPr lang="fr-CH" altLang="en-US" sz="1600" b="1" dirty="0">
                  <a:solidFill>
                    <a:srgbClr val="3333CC"/>
                  </a:solidFill>
                  <a:cs typeface="Arial" charset="0"/>
                </a:rPr>
                <a:t> </a:t>
              </a:r>
            </a:p>
            <a:p>
              <a:pPr eaLnBrk="1" hangingPunct="1">
                <a:spcBef>
                  <a:spcPct val="0"/>
                </a:spcBef>
                <a:buFontTx/>
                <a:buNone/>
              </a:pPr>
              <a:r>
                <a:rPr lang="fr-CH" altLang="en-US" sz="1600" dirty="0">
                  <a:solidFill>
                    <a:srgbClr val="3333CC"/>
                  </a:solidFill>
                  <a:cs typeface="Arial" charset="0"/>
                </a:rPr>
                <a:t>Quelles sont les outils utiles au métier ?</a:t>
              </a:r>
            </a:p>
          </p:txBody>
        </p:sp>
        <p:sp>
          <p:nvSpPr>
            <p:cNvPr id="95" name="Text Box 10"/>
            <p:cNvSpPr txBox="1">
              <a:spLocks noChangeArrowheads="1"/>
            </p:cNvSpPr>
            <p:nvPr/>
          </p:nvSpPr>
          <p:spPr bwMode="auto">
            <a:xfrm>
              <a:off x="3789" y="2081"/>
              <a:ext cx="1927"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 typeface="Wingdings" pitchFamily="2" charset="2"/>
                <a:buChar char="Ø"/>
              </a:pPr>
              <a:r>
                <a:rPr lang="fr-CH" altLang="en-US" sz="1400" b="1" dirty="0">
                  <a:solidFill>
                    <a:schemeClr val="tx1">
                      <a:lumMod val="75000"/>
                      <a:lumOff val="25000"/>
                    </a:schemeClr>
                  </a:solidFill>
                  <a:cs typeface="Arial" charset="0"/>
                </a:rPr>
                <a:t> Cartographie fonctionnelle</a:t>
              </a:r>
            </a:p>
            <a:p>
              <a:pPr eaLnBrk="1" hangingPunct="1">
                <a:spcBef>
                  <a:spcPct val="0"/>
                </a:spcBef>
                <a:buFont typeface="Wingdings" pitchFamily="2" charset="2"/>
                <a:buNone/>
              </a:pPr>
              <a:r>
                <a:rPr lang="fr-CH" altLang="en-US" sz="1200" dirty="0">
                  <a:solidFill>
                    <a:schemeClr val="tx1">
                      <a:lumMod val="75000"/>
                      <a:lumOff val="25000"/>
                    </a:schemeClr>
                  </a:solidFill>
                  <a:cs typeface="Arial" charset="0"/>
                </a:rPr>
                <a:t>Fonctions du SI permettant de supporter les processus</a:t>
              </a:r>
              <a:r>
                <a:rPr lang="fr-CH" altLang="en-US" sz="1200" b="1" dirty="0">
                  <a:solidFill>
                    <a:schemeClr val="tx1">
                      <a:lumMod val="75000"/>
                      <a:lumOff val="25000"/>
                    </a:schemeClr>
                  </a:solidFill>
                  <a:cs typeface="Arial" charset="0"/>
                </a:rPr>
                <a:t> </a:t>
              </a:r>
              <a:r>
                <a:rPr lang="fr-CH" altLang="en-US" sz="1200" dirty="0">
                  <a:solidFill>
                    <a:schemeClr val="tx1">
                      <a:lumMod val="75000"/>
                      <a:lumOff val="25000"/>
                    </a:schemeClr>
                  </a:solidFill>
                  <a:cs typeface="Arial" charset="0"/>
                </a:rPr>
                <a:t>métiers, informations métiers</a:t>
              </a:r>
            </a:p>
          </p:txBody>
        </p:sp>
      </p:grpSp>
      <p:grpSp>
        <p:nvGrpSpPr>
          <p:cNvPr id="97" name="Group 101"/>
          <p:cNvGrpSpPr>
            <a:grpSpLocks/>
          </p:cNvGrpSpPr>
          <p:nvPr/>
        </p:nvGrpSpPr>
        <p:grpSpPr bwMode="auto">
          <a:xfrm>
            <a:off x="5181600" y="4075238"/>
            <a:ext cx="6866467" cy="825500"/>
            <a:chOff x="2494" y="2892"/>
            <a:chExt cx="3244" cy="520"/>
          </a:xfrm>
        </p:grpSpPr>
        <p:sp>
          <p:nvSpPr>
            <p:cNvPr id="98" name="Text Box 14"/>
            <p:cNvSpPr txBox="1">
              <a:spLocks noChangeArrowheads="1"/>
            </p:cNvSpPr>
            <p:nvPr/>
          </p:nvSpPr>
          <p:spPr bwMode="auto">
            <a:xfrm>
              <a:off x="2494" y="2892"/>
              <a:ext cx="1355"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None/>
              </a:pPr>
              <a:r>
                <a:rPr lang="fr-CH" altLang="en-US" sz="1600" b="1" i="1" dirty="0">
                  <a:solidFill>
                    <a:srgbClr val="3333CC"/>
                  </a:solidFill>
                  <a:cs typeface="Arial" charset="0"/>
                </a:rPr>
                <a:t>Comment ?</a:t>
              </a:r>
              <a:r>
                <a:rPr lang="fr-CH" altLang="en-US" sz="1600" dirty="0">
                  <a:solidFill>
                    <a:srgbClr val="3333CC"/>
                  </a:solidFill>
                  <a:cs typeface="Arial" charset="0"/>
                </a:rPr>
                <a:t> </a:t>
              </a:r>
            </a:p>
            <a:p>
              <a:pPr eaLnBrk="1" hangingPunct="1">
                <a:spcBef>
                  <a:spcPct val="0"/>
                </a:spcBef>
                <a:buFontTx/>
                <a:buNone/>
              </a:pPr>
              <a:r>
                <a:rPr lang="fr-CH" altLang="en-US" sz="1600" dirty="0">
                  <a:solidFill>
                    <a:srgbClr val="3333CC"/>
                  </a:solidFill>
                  <a:cs typeface="Arial" charset="0"/>
                </a:rPr>
                <a:t>Comment fonctionnent les outils ?</a:t>
              </a:r>
            </a:p>
          </p:txBody>
        </p:sp>
        <p:sp>
          <p:nvSpPr>
            <p:cNvPr id="99" name="Text Box 15"/>
            <p:cNvSpPr txBox="1">
              <a:spLocks noChangeArrowheads="1"/>
            </p:cNvSpPr>
            <p:nvPr/>
          </p:nvSpPr>
          <p:spPr bwMode="auto">
            <a:xfrm>
              <a:off x="3856" y="2902"/>
              <a:ext cx="188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 typeface="Wingdings" pitchFamily="2" charset="2"/>
                <a:buChar char="Ø"/>
              </a:pPr>
              <a:r>
                <a:rPr lang="fr-CH" altLang="en-US" sz="1400" b="1" dirty="0">
                  <a:solidFill>
                    <a:schemeClr val="tx1">
                      <a:lumMod val="75000"/>
                      <a:lumOff val="25000"/>
                    </a:schemeClr>
                  </a:solidFill>
                  <a:cs typeface="Arial" charset="0"/>
                </a:rPr>
                <a:t> Cartographie applicative</a:t>
              </a:r>
            </a:p>
            <a:p>
              <a:pPr eaLnBrk="1" hangingPunct="1">
                <a:spcBef>
                  <a:spcPct val="0"/>
                </a:spcBef>
                <a:buFont typeface="Wingdings" pitchFamily="2" charset="2"/>
                <a:buNone/>
              </a:pPr>
              <a:r>
                <a:rPr lang="fr-CH" altLang="en-US" sz="1200" dirty="0">
                  <a:solidFill>
                    <a:schemeClr val="tx1">
                      <a:lumMod val="75000"/>
                      <a:lumOff val="25000"/>
                    </a:schemeClr>
                  </a:solidFill>
                  <a:cs typeface="Arial" charset="0"/>
                </a:rPr>
                <a:t>Applications, flux d'information, entités et données</a:t>
              </a:r>
            </a:p>
          </p:txBody>
        </p:sp>
      </p:grpSp>
      <p:sp>
        <p:nvSpPr>
          <p:cNvPr id="100" name="Rectangle 12"/>
          <p:cNvSpPr>
            <a:spLocks noChangeArrowheads="1"/>
          </p:cNvSpPr>
          <p:nvPr/>
        </p:nvSpPr>
        <p:spPr bwMode="auto">
          <a:xfrm>
            <a:off x="6671733" y="996833"/>
            <a:ext cx="552026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1400" dirty="0"/>
              <a:t>Source : Club Urba-EA le modèle en 4 couches</a:t>
            </a:r>
            <a:endParaRPr lang="fr-FR" altLang="en-US" sz="1400" dirty="0"/>
          </a:p>
        </p:txBody>
      </p:sp>
    </p:spTree>
    <p:extLst>
      <p:ext uri="{BB962C8B-B14F-4D97-AF65-F5344CB8AC3E}">
        <p14:creationId xmlns:p14="http://schemas.microsoft.com/office/powerpoint/2010/main" val="382619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1+#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1+#ppt_w/2"/>
                                          </p:val>
                                        </p:tav>
                                        <p:tav tm="100000">
                                          <p:val>
                                            <p:strVal val="#ppt_x"/>
                                          </p:val>
                                        </p:tav>
                                      </p:tavLst>
                                    </p:anim>
                                    <p:anim calcmode="lin" valueType="num">
                                      <p:cBhvr additive="base">
                                        <p:cTn id="14"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1+#ppt_w/2"/>
                                          </p:val>
                                        </p:tav>
                                        <p:tav tm="100000">
                                          <p:val>
                                            <p:strVal val="#ppt_x"/>
                                          </p:val>
                                        </p:tav>
                                      </p:tavLst>
                                    </p:anim>
                                    <p:anim calcmode="lin" valueType="num">
                                      <p:cBhvr additive="base">
                                        <p:cTn id="2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1+#ppt_w/2"/>
                                          </p:val>
                                        </p:tav>
                                        <p:tav tm="100000">
                                          <p:val>
                                            <p:strVal val="#ppt_x"/>
                                          </p:val>
                                        </p:tav>
                                      </p:tavLst>
                                    </p:anim>
                                    <p:anim calcmode="lin" valueType="num">
                                      <p:cBhvr additive="base">
                                        <p:cTn id="26"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38199" y="1455577"/>
            <a:ext cx="10685585" cy="4510326"/>
          </a:xfrm>
        </p:spPr>
        <p:txBody>
          <a:bodyPr/>
          <a:lstStyle/>
          <a:p>
            <a:pPr>
              <a:lnSpc>
                <a:spcPct val="80000"/>
              </a:lnSpc>
              <a:buClr>
                <a:srgbClr val="FF0000"/>
              </a:buClr>
              <a:defRPr/>
            </a:pPr>
            <a:r>
              <a:rPr lang="fr-FR" sz="2000" dirty="0"/>
              <a:t>Ce modèle permet d'analyser chaque niveau de préoccupation de manière </a:t>
            </a:r>
            <a:r>
              <a:rPr lang="fr-FR" sz="2000" dirty="0" smtClean="0"/>
              <a:t>i</a:t>
            </a:r>
            <a:r>
              <a:rPr lang="fr-FR" sz="2000" b="1" dirty="0" smtClean="0"/>
              <a:t>ndépendante</a:t>
            </a:r>
            <a:r>
              <a:rPr lang="fr-FR" sz="2000" dirty="0" smtClean="0"/>
              <a:t>, tout en mettant </a:t>
            </a:r>
            <a:r>
              <a:rPr lang="fr-FR" sz="2000" dirty="0"/>
              <a:t>en exergue leurs </a:t>
            </a:r>
            <a:r>
              <a:rPr lang="fr-FR" sz="2000" b="1" dirty="0"/>
              <a:t>interrelations</a:t>
            </a:r>
          </a:p>
          <a:p>
            <a:pPr>
              <a:lnSpc>
                <a:spcPct val="80000"/>
              </a:lnSpc>
              <a:buClr>
                <a:srgbClr val="FF0000"/>
              </a:buClr>
              <a:defRPr/>
            </a:pPr>
            <a:endParaRPr lang="fr-FR" sz="2000" b="1" dirty="0"/>
          </a:p>
          <a:p>
            <a:pPr>
              <a:lnSpc>
                <a:spcPct val="80000"/>
              </a:lnSpc>
              <a:buClr>
                <a:srgbClr val="FF0000"/>
              </a:buClr>
              <a:defRPr/>
            </a:pPr>
            <a:r>
              <a:rPr lang="fr-FR" sz="2000" dirty="0"/>
              <a:t>Ce modèle est agile, en effet, les travaux de cartographie peuvent commencer par n'importe quelle couche. </a:t>
            </a:r>
          </a:p>
          <a:p>
            <a:pPr marL="400050" lvl="1" indent="0">
              <a:lnSpc>
                <a:spcPct val="80000"/>
              </a:lnSpc>
              <a:buClr>
                <a:srgbClr val="FF0000"/>
              </a:buClr>
              <a:buNone/>
              <a:defRPr/>
            </a:pPr>
            <a:r>
              <a:rPr lang="fr-FR" sz="2000" dirty="0"/>
              <a:t>En revanche, il est essentiel de vérifier la cohérence avec les couches N+1 et N-1</a:t>
            </a:r>
          </a:p>
          <a:p>
            <a:pPr>
              <a:lnSpc>
                <a:spcPct val="80000"/>
              </a:lnSpc>
              <a:buClr>
                <a:srgbClr val="FF0000"/>
              </a:buClr>
              <a:defRPr/>
            </a:pPr>
            <a:endParaRPr lang="fr-FR" sz="1400" b="1" dirty="0"/>
          </a:p>
          <a:p>
            <a:pPr>
              <a:lnSpc>
                <a:spcPct val="80000"/>
              </a:lnSpc>
              <a:buClr>
                <a:srgbClr val="FF0000"/>
              </a:buClr>
              <a:defRPr/>
            </a:pPr>
            <a:r>
              <a:rPr lang="fr-FR" sz="2000" dirty="0"/>
              <a:t>La couche N correspond à l'implémentation de la couche N+1</a:t>
            </a:r>
          </a:p>
          <a:p>
            <a:pPr>
              <a:lnSpc>
                <a:spcPct val="80000"/>
              </a:lnSpc>
              <a:buClr>
                <a:srgbClr val="FF0000"/>
              </a:buClr>
              <a:defRPr/>
            </a:pPr>
            <a:endParaRPr lang="fr-FR" sz="1400" dirty="0"/>
          </a:p>
          <a:p>
            <a:pPr>
              <a:lnSpc>
                <a:spcPct val="80000"/>
              </a:lnSpc>
              <a:buClr>
                <a:srgbClr val="FF0000"/>
              </a:buClr>
              <a:defRPr/>
            </a:pPr>
            <a:r>
              <a:rPr lang="fr-FR" sz="2000" dirty="0"/>
              <a:t>La couche fonctionnelle fait le lien entre les processus </a:t>
            </a:r>
            <a:r>
              <a:rPr lang="fr-FR" sz="2000" b="1" dirty="0"/>
              <a:t>métier</a:t>
            </a:r>
            <a:r>
              <a:rPr lang="fr-FR" sz="2000" dirty="0"/>
              <a:t> et l'</a:t>
            </a:r>
            <a:r>
              <a:rPr lang="fr-FR" sz="2000" b="1" dirty="0"/>
              <a:t>informatique</a:t>
            </a:r>
          </a:p>
          <a:p>
            <a:pPr>
              <a:lnSpc>
                <a:spcPct val="80000"/>
              </a:lnSpc>
              <a:buClr>
                <a:srgbClr val="FF0000"/>
              </a:buClr>
              <a:defRPr/>
            </a:pPr>
            <a:endParaRPr lang="fr-FR" sz="1400" dirty="0"/>
          </a:p>
          <a:p>
            <a:pPr>
              <a:lnSpc>
                <a:spcPct val="80000"/>
              </a:lnSpc>
              <a:buClr>
                <a:srgbClr val="FF0000"/>
              </a:buClr>
              <a:defRPr/>
            </a:pPr>
            <a:r>
              <a:rPr lang="fr-FR" sz="2000" dirty="0"/>
              <a:t>Ce modèle se décline aussi en plusieurs dimensions temporelles :</a:t>
            </a:r>
            <a:r>
              <a:rPr lang="fr-FR" sz="2400" dirty="0"/>
              <a:t> </a:t>
            </a:r>
            <a:r>
              <a:rPr lang="fr-FR" sz="2000" b="1" dirty="0"/>
              <a:t>actuel / cible</a:t>
            </a:r>
            <a:r>
              <a:rPr lang="fr-FR" sz="2000" dirty="0"/>
              <a:t> </a:t>
            </a:r>
          </a:p>
        </p:txBody>
      </p:sp>
      <p:sp>
        <p:nvSpPr>
          <p:cNvPr id="3" name="Espace réservé du texte 2"/>
          <p:cNvSpPr>
            <a:spLocks noGrp="1"/>
          </p:cNvSpPr>
          <p:nvPr>
            <p:ph type="body" sz="quarter" idx="13"/>
          </p:nvPr>
        </p:nvSpPr>
        <p:spPr/>
        <p:txBody>
          <a:bodyPr/>
          <a:lstStyle/>
          <a:p>
            <a:r>
              <a:rPr lang="fr-CH" dirty="0" smtClean="0"/>
              <a:t>Les 4 couches de référence </a:t>
            </a:r>
            <a:endParaRPr lang="fr-CH" dirty="0"/>
          </a:p>
        </p:txBody>
      </p:sp>
      <p:sp>
        <p:nvSpPr>
          <p:cNvPr id="4" name="Rectangle 12"/>
          <p:cNvSpPr>
            <a:spLocks noChangeArrowheads="1"/>
          </p:cNvSpPr>
          <p:nvPr/>
        </p:nvSpPr>
        <p:spPr bwMode="auto">
          <a:xfrm>
            <a:off x="7535334" y="889127"/>
            <a:ext cx="451273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CH" altLang="en-US" sz="2400" i="1" dirty="0"/>
              <a:t>Comment ça marche ?</a:t>
            </a:r>
            <a:endParaRPr lang="fr-FR" altLang="en-US" sz="2400" i="1" dirty="0"/>
          </a:p>
        </p:txBody>
      </p:sp>
    </p:spTree>
    <p:extLst>
      <p:ext uri="{BB962C8B-B14F-4D97-AF65-F5344CB8AC3E}">
        <p14:creationId xmlns:p14="http://schemas.microsoft.com/office/powerpoint/2010/main" val="8840203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e 107"/>
          <p:cNvGrpSpPr>
            <a:grpSpLocks/>
          </p:cNvGrpSpPr>
          <p:nvPr/>
        </p:nvGrpSpPr>
        <p:grpSpPr bwMode="auto">
          <a:xfrm>
            <a:off x="601134" y="1475403"/>
            <a:ext cx="4332817" cy="3732213"/>
            <a:chOff x="4924214" y="333942"/>
            <a:chExt cx="3249639" cy="3731794"/>
          </a:xfrm>
        </p:grpSpPr>
        <p:grpSp>
          <p:nvGrpSpPr>
            <p:cNvPr id="41993" name="Groupe 89"/>
            <p:cNvGrpSpPr>
              <a:grpSpLocks/>
            </p:cNvGrpSpPr>
            <p:nvPr/>
          </p:nvGrpSpPr>
          <p:grpSpPr bwMode="auto">
            <a:xfrm>
              <a:off x="4924214" y="333942"/>
              <a:ext cx="3249639" cy="622087"/>
              <a:chOff x="5134212" y="381077"/>
              <a:chExt cx="3249639" cy="622087"/>
            </a:xfrm>
          </p:grpSpPr>
          <p:sp>
            <p:nvSpPr>
              <p:cNvPr id="81" name="AutoShape 21"/>
              <p:cNvSpPr>
                <a:spLocks noChangeArrowheads="1"/>
              </p:cNvSpPr>
              <p:nvPr/>
            </p:nvSpPr>
            <p:spPr bwMode="auto">
              <a:xfrm>
                <a:off x="5134212" y="381077"/>
                <a:ext cx="3249639" cy="622230"/>
              </a:xfrm>
              <a:prstGeom prst="parallelogram">
                <a:avLst>
                  <a:gd name="adj" fmla="val 117195"/>
                </a:avLst>
              </a:prstGeom>
              <a:solidFill>
                <a:schemeClr val="accent3">
                  <a:lumMod val="50000"/>
                  <a:alpha val="48627"/>
                </a:schemeClr>
              </a:solidFill>
              <a:ln w="12700">
                <a:noFill/>
                <a:miter lim="800000"/>
                <a:headEnd/>
                <a:tailEnd/>
              </a:ln>
              <a:effectLst/>
            </p:spPr>
            <p:txBody>
              <a:bodyPr wrap="none" anchor="ctr"/>
              <a:lstStyle/>
              <a:p>
                <a:pPr algn="ctr">
                  <a:defRPr/>
                </a:pPr>
                <a:endParaRPr lang="fr-FR" sz="1200">
                  <a:cs typeface="Arial" charset="0"/>
                </a:endParaRPr>
              </a:p>
            </p:txBody>
          </p:sp>
          <p:sp>
            <p:nvSpPr>
              <p:cNvPr id="42001" name="Text Box 9"/>
              <p:cNvSpPr txBox="1">
                <a:spLocks noChangeArrowheads="1"/>
              </p:cNvSpPr>
              <p:nvPr/>
            </p:nvSpPr>
            <p:spPr bwMode="auto">
              <a:xfrm>
                <a:off x="6092639" y="538232"/>
                <a:ext cx="13327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400" b="1" i="1">
                    <a:solidFill>
                      <a:schemeClr val="bg1"/>
                    </a:solidFill>
                    <a:cs typeface="Arial" charset="0"/>
                  </a:rPr>
                  <a:t>STRATEGIE</a:t>
                </a:r>
                <a:endParaRPr lang="fr-CH" altLang="fr-FR" sz="1400" b="1">
                  <a:solidFill>
                    <a:schemeClr val="bg1"/>
                  </a:solidFill>
                  <a:cs typeface="Arial" charset="0"/>
                </a:endParaRPr>
              </a:p>
            </p:txBody>
          </p:sp>
        </p:grpSp>
        <p:grpSp>
          <p:nvGrpSpPr>
            <p:cNvPr id="41994" name="Groupe 93"/>
            <p:cNvGrpSpPr>
              <a:grpSpLocks/>
            </p:cNvGrpSpPr>
            <p:nvPr/>
          </p:nvGrpSpPr>
          <p:grpSpPr bwMode="auto">
            <a:xfrm>
              <a:off x="4924214" y="1098650"/>
              <a:ext cx="3249639" cy="622087"/>
              <a:chOff x="4910614" y="1070369"/>
              <a:chExt cx="3249639" cy="622087"/>
            </a:xfrm>
          </p:grpSpPr>
          <p:sp>
            <p:nvSpPr>
              <p:cNvPr id="92" name="AutoShape 21"/>
              <p:cNvSpPr>
                <a:spLocks noChangeArrowheads="1"/>
              </p:cNvSpPr>
              <p:nvPr/>
            </p:nvSpPr>
            <p:spPr bwMode="auto">
              <a:xfrm>
                <a:off x="4910614" y="1070750"/>
                <a:ext cx="3249639" cy="622230"/>
              </a:xfrm>
              <a:prstGeom prst="parallelogram">
                <a:avLst>
                  <a:gd name="adj" fmla="val 117195"/>
                </a:avLst>
              </a:prstGeom>
              <a:solidFill>
                <a:schemeClr val="accent2">
                  <a:lumMod val="75000"/>
                  <a:alpha val="48627"/>
                </a:schemeClr>
              </a:solidFill>
              <a:ln w="12700">
                <a:noFill/>
                <a:miter lim="800000"/>
                <a:headEnd/>
                <a:tailEnd/>
              </a:ln>
              <a:effectLst/>
            </p:spPr>
            <p:txBody>
              <a:bodyPr wrap="none" anchor="ctr"/>
              <a:lstStyle/>
              <a:p>
                <a:pPr algn="ctr">
                  <a:defRPr/>
                </a:pPr>
                <a:endParaRPr lang="fr-FR" sz="1200">
                  <a:cs typeface="Arial" charset="0"/>
                </a:endParaRPr>
              </a:p>
            </p:txBody>
          </p:sp>
          <p:sp>
            <p:nvSpPr>
              <p:cNvPr id="41999" name="Text Box 9"/>
              <p:cNvSpPr txBox="1">
                <a:spLocks noChangeArrowheads="1"/>
              </p:cNvSpPr>
              <p:nvPr/>
            </p:nvSpPr>
            <p:spPr bwMode="auto">
              <a:xfrm>
                <a:off x="6029227" y="1227524"/>
                <a:ext cx="10124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400" b="1" i="1">
                    <a:solidFill>
                      <a:schemeClr val="bg1"/>
                    </a:solidFill>
                    <a:cs typeface="Arial" charset="0"/>
                  </a:rPr>
                  <a:t>METIER</a:t>
                </a:r>
                <a:endParaRPr lang="fr-CH" altLang="fr-FR" sz="1400" b="1">
                  <a:solidFill>
                    <a:schemeClr val="bg1"/>
                  </a:solidFill>
                  <a:cs typeface="Arial" charset="0"/>
                </a:endParaRPr>
              </a:p>
            </p:txBody>
          </p:sp>
        </p:grpSp>
        <p:grpSp>
          <p:nvGrpSpPr>
            <p:cNvPr id="98" name="Groupe 97"/>
            <p:cNvGrpSpPr/>
            <p:nvPr/>
          </p:nvGrpSpPr>
          <p:grpSpPr>
            <a:xfrm>
              <a:off x="4924214" y="1873232"/>
              <a:ext cx="3249639" cy="622087"/>
              <a:chOff x="4714215" y="1873232"/>
              <a:chExt cx="3249639" cy="622087"/>
            </a:xfrm>
            <a:solidFill>
              <a:schemeClr val="accent2">
                <a:lumMod val="20000"/>
                <a:lumOff val="80000"/>
              </a:schemeClr>
            </a:solidFill>
          </p:grpSpPr>
          <p:sp>
            <p:nvSpPr>
              <p:cNvPr id="96"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97" name="Text Box 9"/>
              <p:cNvSpPr txBox="1">
                <a:spLocks noChangeArrowheads="1"/>
              </p:cNvSpPr>
              <p:nvPr/>
            </p:nvSpPr>
            <p:spPr bwMode="auto">
              <a:xfrm>
                <a:off x="5359654" y="2030387"/>
                <a:ext cx="1958760"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02" name="Groupe 101"/>
            <p:cNvGrpSpPr/>
            <p:nvPr/>
          </p:nvGrpSpPr>
          <p:grpSpPr>
            <a:xfrm>
              <a:off x="4924214" y="2669772"/>
              <a:ext cx="3249639" cy="622087"/>
              <a:chOff x="4735117" y="2698053"/>
              <a:chExt cx="3249639" cy="622087"/>
            </a:xfrm>
            <a:solidFill>
              <a:srgbClr val="FFCC66"/>
            </a:solidFill>
          </p:grpSpPr>
          <p:sp>
            <p:nvSpPr>
              <p:cNvPr id="100"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01" name="Text Box 9"/>
              <p:cNvSpPr txBox="1">
                <a:spLocks noChangeArrowheads="1"/>
              </p:cNvSpPr>
              <p:nvPr/>
            </p:nvSpPr>
            <p:spPr bwMode="auto">
              <a:xfrm>
                <a:off x="5658976" y="2855208"/>
                <a:ext cx="1401920"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06" name="Groupe 105"/>
            <p:cNvGrpSpPr/>
            <p:nvPr/>
          </p:nvGrpSpPr>
          <p:grpSpPr>
            <a:xfrm>
              <a:off x="4924214" y="3443649"/>
              <a:ext cx="3249639" cy="622087"/>
              <a:chOff x="4924214" y="3471930"/>
              <a:chExt cx="3249639" cy="622087"/>
            </a:xfrm>
            <a:solidFill>
              <a:srgbClr val="FFCCCC"/>
            </a:solidFill>
          </p:grpSpPr>
          <p:sp>
            <p:nvSpPr>
              <p:cNvPr id="104" name="AutoShape 21"/>
              <p:cNvSpPr>
                <a:spLocks noChangeArrowheads="1"/>
              </p:cNvSpPr>
              <p:nvPr/>
            </p:nvSpPr>
            <p:spPr bwMode="auto">
              <a:xfrm>
                <a:off x="4924214" y="3471930"/>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05" name="Text Box 9"/>
              <p:cNvSpPr txBox="1">
                <a:spLocks noChangeArrowheads="1"/>
              </p:cNvSpPr>
              <p:nvPr/>
            </p:nvSpPr>
            <p:spPr bwMode="auto">
              <a:xfrm>
                <a:off x="5136807" y="3521363"/>
                <a:ext cx="2824452" cy="307742"/>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sp>
        <p:nvSpPr>
          <p:cNvPr id="41987" name="Text Box 3"/>
          <p:cNvSpPr txBox="1">
            <a:spLocks noChangeArrowheads="1"/>
          </p:cNvSpPr>
          <p:nvPr/>
        </p:nvSpPr>
        <p:spPr bwMode="auto">
          <a:xfrm>
            <a:off x="5092701" y="4663103"/>
            <a:ext cx="4900084"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dirty="0">
                <a:solidFill>
                  <a:srgbClr val="4D4D4D"/>
                </a:solidFill>
                <a:cs typeface="Arial" charset="0"/>
              </a:rPr>
              <a:t>Equipement  informatique</a:t>
            </a:r>
          </a:p>
        </p:txBody>
      </p:sp>
      <p:sp>
        <p:nvSpPr>
          <p:cNvPr id="41988" name="Text Box 7"/>
          <p:cNvSpPr txBox="1">
            <a:spLocks noChangeArrowheads="1"/>
          </p:cNvSpPr>
          <p:nvPr/>
        </p:nvSpPr>
        <p:spPr bwMode="auto">
          <a:xfrm>
            <a:off x="5092701" y="3718540"/>
            <a:ext cx="474556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dirty="0">
                <a:solidFill>
                  <a:srgbClr val="4D4D4D"/>
                </a:solidFill>
                <a:cs typeface="Arial" charset="0"/>
              </a:rPr>
              <a:t>Architecture applicative</a:t>
            </a:r>
          </a:p>
          <a:p>
            <a:pPr eaLnBrk="1" hangingPunct="1"/>
            <a:r>
              <a:rPr lang="fr-CH" altLang="fr-FR" sz="1200" dirty="0">
                <a:solidFill>
                  <a:srgbClr val="4D4D4D"/>
                </a:solidFill>
                <a:cs typeface="Arial" charset="0"/>
              </a:rPr>
              <a:t>Application</a:t>
            </a:r>
          </a:p>
          <a:p>
            <a:pPr eaLnBrk="1" hangingPunct="1"/>
            <a:r>
              <a:rPr lang="fr-CH" altLang="fr-FR" sz="1200" dirty="0">
                <a:solidFill>
                  <a:srgbClr val="4D4D4D"/>
                </a:solidFill>
                <a:cs typeface="Arial" charset="0"/>
              </a:rPr>
              <a:t>Composant logiciel</a:t>
            </a:r>
          </a:p>
          <a:p>
            <a:pPr eaLnBrk="1" hangingPunct="1"/>
            <a:r>
              <a:rPr lang="fr-CH" altLang="fr-FR" sz="1200" dirty="0">
                <a:solidFill>
                  <a:srgbClr val="4D4D4D"/>
                </a:solidFill>
                <a:cs typeface="Arial" charset="0"/>
              </a:rPr>
              <a:t>Message</a:t>
            </a:r>
          </a:p>
        </p:txBody>
      </p:sp>
      <p:sp>
        <p:nvSpPr>
          <p:cNvPr id="41989" name="Text Box 4"/>
          <p:cNvSpPr txBox="1">
            <a:spLocks noChangeArrowheads="1"/>
          </p:cNvSpPr>
          <p:nvPr/>
        </p:nvSpPr>
        <p:spPr bwMode="auto">
          <a:xfrm>
            <a:off x="5092700" y="2934315"/>
            <a:ext cx="487891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a:solidFill>
                  <a:srgbClr val="4D4D4D"/>
                </a:solidFill>
                <a:cs typeface="Arial" charset="0"/>
              </a:rPr>
              <a:t>Plan d'urbanisme SI </a:t>
            </a:r>
          </a:p>
          <a:p>
            <a:pPr eaLnBrk="1" hangingPunct="1"/>
            <a:r>
              <a:rPr lang="fr-CH" altLang="fr-FR" sz="1200">
                <a:solidFill>
                  <a:srgbClr val="4D4D4D"/>
                </a:solidFill>
              </a:rPr>
              <a:t>Les fonctionnalités du SI qui permettent de supporter les processus</a:t>
            </a:r>
            <a:r>
              <a:rPr lang="fr-CH" altLang="fr-FR" sz="1200" b="1">
                <a:solidFill>
                  <a:srgbClr val="4D4D4D"/>
                </a:solidFill>
              </a:rPr>
              <a:t> </a:t>
            </a:r>
            <a:r>
              <a:rPr lang="fr-CH" altLang="fr-FR" sz="1200">
                <a:solidFill>
                  <a:srgbClr val="4D4D4D"/>
                </a:solidFill>
              </a:rPr>
              <a:t>métiers</a:t>
            </a:r>
            <a:endParaRPr lang="fr-CH" altLang="fr-FR" sz="1200">
              <a:solidFill>
                <a:srgbClr val="4D4D4D"/>
              </a:solidFill>
              <a:cs typeface="Arial" charset="0"/>
            </a:endParaRPr>
          </a:p>
        </p:txBody>
      </p:sp>
      <p:sp>
        <p:nvSpPr>
          <p:cNvPr id="41990" name="Text Box 2"/>
          <p:cNvSpPr txBox="1">
            <a:spLocks noChangeArrowheads="1"/>
          </p:cNvSpPr>
          <p:nvPr/>
        </p:nvSpPr>
        <p:spPr bwMode="auto">
          <a:xfrm>
            <a:off x="5092701" y="2137390"/>
            <a:ext cx="505036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a:solidFill>
                  <a:srgbClr val="4D4D4D"/>
                </a:solidFill>
                <a:cs typeface="Arial" charset="0"/>
              </a:rPr>
              <a:t>Processus</a:t>
            </a:r>
          </a:p>
          <a:p>
            <a:pPr eaLnBrk="1" hangingPunct="1"/>
            <a:r>
              <a:rPr lang="fr-CH" altLang="fr-FR" sz="1200">
                <a:solidFill>
                  <a:srgbClr val="4D4D4D"/>
                </a:solidFill>
                <a:cs typeface="Arial" charset="0"/>
              </a:rPr>
              <a:t>Procédures</a:t>
            </a:r>
          </a:p>
          <a:p>
            <a:pPr eaLnBrk="1" hangingPunct="1"/>
            <a:r>
              <a:rPr lang="fr-CH" altLang="fr-FR" sz="1200">
                <a:solidFill>
                  <a:srgbClr val="4D4D4D"/>
                </a:solidFill>
                <a:cs typeface="Arial" charset="0"/>
              </a:rPr>
              <a:t>Organisation </a:t>
            </a:r>
          </a:p>
        </p:txBody>
      </p:sp>
      <p:sp>
        <p:nvSpPr>
          <p:cNvPr id="41991" name="Text Box 2"/>
          <p:cNvSpPr txBox="1">
            <a:spLocks noChangeArrowheads="1"/>
          </p:cNvSpPr>
          <p:nvPr/>
        </p:nvSpPr>
        <p:spPr bwMode="auto">
          <a:xfrm>
            <a:off x="5105401" y="1481627"/>
            <a:ext cx="50503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dirty="0" smtClean="0">
                <a:solidFill>
                  <a:srgbClr val="4D4D4D"/>
                </a:solidFill>
                <a:cs typeface="Arial" charset="0"/>
              </a:rPr>
              <a:t>Stratégie de l'entreprise </a:t>
            </a:r>
            <a:endParaRPr lang="fr-CH" altLang="fr-FR" sz="1200" b="1" dirty="0">
              <a:solidFill>
                <a:srgbClr val="4D4D4D"/>
              </a:solidFill>
              <a:cs typeface="Arial" charset="0"/>
            </a:endParaRPr>
          </a:p>
          <a:p>
            <a:pPr eaLnBrk="1" hangingPunct="1"/>
            <a:r>
              <a:rPr lang="fr-CH" altLang="fr-FR" sz="1200" dirty="0" smtClean="0">
                <a:solidFill>
                  <a:srgbClr val="4D4D4D"/>
                </a:solidFill>
                <a:cs typeface="Arial" charset="0"/>
              </a:rPr>
              <a:t>Objectifs </a:t>
            </a:r>
            <a:r>
              <a:rPr lang="fr-CH" altLang="fr-FR" sz="1200" dirty="0">
                <a:solidFill>
                  <a:srgbClr val="4D4D4D"/>
                </a:solidFill>
                <a:cs typeface="Arial" charset="0"/>
              </a:rPr>
              <a:t>métiers </a:t>
            </a:r>
          </a:p>
        </p:txBody>
      </p:sp>
      <p:sp>
        <p:nvSpPr>
          <p:cNvPr id="41992" name="Titre 1"/>
          <p:cNvSpPr txBox="1">
            <a:spLocks/>
          </p:cNvSpPr>
          <p:nvPr/>
        </p:nvSpPr>
        <p:spPr bwMode="auto">
          <a:xfrm>
            <a:off x="552777" y="263038"/>
            <a:ext cx="11226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4000" b="1" dirty="0">
                <a:solidFill>
                  <a:schemeClr val="tx2"/>
                </a:solidFill>
              </a:rPr>
              <a:t>La 5</a:t>
            </a:r>
            <a:r>
              <a:rPr lang="fr-CH" altLang="fr-FR" sz="4000" b="1" baseline="30000" dirty="0">
                <a:solidFill>
                  <a:schemeClr val="tx2"/>
                </a:solidFill>
              </a:rPr>
              <a:t>ème</a:t>
            </a:r>
            <a:r>
              <a:rPr lang="fr-CH" altLang="fr-FR" sz="4000" b="1" dirty="0">
                <a:solidFill>
                  <a:schemeClr val="tx2"/>
                </a:solidFill>
              </a:rPr>
              <a:t> couche : la stratégie</a:t>
            </a:r>
          </a:p>
        </p:txBody>
      </p:sp>
    </p:spTree>
    <p:extLst>
      <p:ext uri="{BB962C8B-B14F-4D97-AF65-F5344CB8AC3E}">
        <p14:creationId xmlns:p14="http://schemas.microsoft.com/office/powerpoint/2010/main" val="2642159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e 107"/>
          <p:cNvGrpSpPr>
            <a:grpSpLocks/>
          </p:cNvGrpSpPr>
          <p:nvPr/>
        </p:nvGrpSpPr>
        <p:grpSpPr bwMode="auto">
          <a:xfrm>
            <a:off x="601134" y="1475403"/>
            <a:ext cx="4332817" cy="3732213"/>
            <a:chOff x="4924214" y="333942"/>
            <a:chExt cx="3249639" cy="3731794"/>
          </a:xfrm>
        </p:grpSpPr>
        <p:grpSp>
          <p:nvGrpSpPr>
            <p:cNvPr id="43023" name="Groupe 89"/>
            <p:cNvGrpSpPr>
              <a:grpSpLocks/>
            </p:cNvGrpSpPr>
            <p:nvPr/>
          </p:nvGrpSpPr>
          <p:grpSpPr bwMode="auto">
            <a:xfrm>
              <a:off x="4924214" y="333942"/>
              <a:ext cx="3249639" cy="622087"/>
              <a:chOff x="5134212" y="381077"/>
              <a:chExt cx="3249639" cy="622087"/>
            </a:xfrm>
          </p:grpSpPr>
          <p:sp>
            <p:nvSpPr>
              <p:cNvPr id="81" name="AutoShape 21"/>
              <p:cNvSpPr>
                <a:spLocks noChangeArrowheads="1"/>
              </p:cNvSpPr>
              <p:nvPr/>
            </p:nvSpPr>
            <p:spPr bwMode="auto">
              <a:xfrm>
                <a:off x="5134212" y="381077"/>
                <a:ext cx="3249639" cy="622230"/>
              </a:xfrm>
              <a:prstGeom prst="parallelogram">
                <a:avLst>
                  <a:gd name="adj" fmla="val 117195"/>
                </a:avLst>
              </a:prstGeom>
              <a:solidFill>
                <a:schemeClr val="accent3">
                  <a:lumMod val="50000"/>
                  <a:alpha val="48627"/>
                </a:schemeClr>
              </a:solidFill>
              <a:ln w="12700">
                <a:noFill/>
                <a:miter lim="800000"/>
                <a:headEnd/>
                <a:tailEnd/>
              </a:ln>
              <a:effectLst/>
            </p:spPr>
            <p:txBody>
              <a:bodyPr wrap="none" anchor="ctr"/>
              <a:lstStyle/>
              <a:p>
                <a:pPr algn="ctr">
                  <a:defRPr/>
                </a:pPr>
                <a:endParaRPr lang="fr-FR" sz="1200">
                  <a:cs typeface="Arial" charset="0"/>
                </a:endParaRPr>
              </a:p>
            </p:txBody>
          </p:sp>
          <p:sp>
            <p:nvSpPr>
              <p:cNvPr id="43031" name="Text Box 9"/>
              <p:cNvSpPr txBox="1">
                <a:spLocks noChangeArrowheads="1"/>
              </p:cNvSpPr>
              <p:nvPr/>
            </p:nvSpPr>
            <p:spPr bwMode="auto">
              <a:xfrm>
                <a:off x="6092639" y="538232"/>
                <a:ext cx="13327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400" b="1" i="1">
                    <a:solidFill>
                      <a:schemeClr val="bg1"/>
                    </a:solidFill>
                    <a:cs typeface="Arial" charset="0"/>
                  </a:rPr>
                  <a:t>STRATEGIE</a:t>
                </a:r>
                <a:endParaRPr lang="fr-CH" altLang="fr-FR" sz="1400" b="1">
                  <a:solidFill>
                    <a:schemeClr val="bg1"/>
                  </a:solidFill>
                  <a:cs typeface="Arial" charset="0"/>
                </a:endParaRPr>
              </a:p>
            </p:txBody>
          </p:sp>
        </p:grpSp>
        <p:grpSp>
          <p:nvGrpSpPr>
            <p:cNvPr id="43024" name="Groupe 93"/>
            <p:cNvGrpSpPr>
              <a:grpSpLocks/>
            </p:cNvGrpSpPr>
            <p:nvPr/>
          </p:nvGrpSpPr>
          <p:grpSpPr bwMode="auto">
            <a:xfrm>
              <a:off x="4924214" y="1098650"/>
              <a:ext cx="3249639" cy="622087"/>
              <a:chOff x="4910614" y="1070369"/>
              <a:chExt cx="3249639" cy="622087"/>
            </a:xfrm>
          </p:grpSpPr>
          <p:sp>
            <p:nvSpPr>
              <p:cNvPr id="92" name="AutoShape 21"/>
              <p:cNvSpPr>
                <a:spLocks noChangeArrowheads="1"/>
              </p:cNvSpPr>
              <p:nvPr/>
            </p:nvSpPr>
            <p:spPr bwMode="auto">
              <a:xfrm>
                <a:off x="4910614" y="1070750"/>
                <a:ext cx="3249639" cy="622230"/>
              </a:xfrm>
              <a:prstGeom prst="parallelogram">
                <a:avLst>
                  <a:gd name="adj" fmla="val 117195"/>
                </a:avLst>
              </a:prstGeom>
              <a:solidFill>
                <a:schemeClr val="accent2">
                  <a:lumMod val="75000"/>
                  <a:alpha val="48627"/>
                </a:schemeClr>
              </a:solidFill>
              <a:ln w="12700">
                <a:noFill/>
                <a:miter lim="800000"/>
                <a:headEnd/>
                <a:tailEnd/>
              </a:ln>
              <a:effectLst/>
            </p:spPr>
            <p:txBody>
              <a:bodyPr wrap="none" anchor="ctr"/>
              <a:lstStyle/>
              <a:p>
                <a:pPr algn="ctr">
                  <a:defRPr/>
                </a:pPr>
                <a:endParaRPr lang="fr-FR" sz="1200">
                  <a:cs typeface="Arial" charset="0"/>
                </a:endParaRPr>
              </a:p>
            </p:txBody>
          </p:sp>
          <p:sp>
            <p:nvSpPr>
              <p:cNvPr id="43029" name="Text Box 9"/>
              <p:cNvSpPr txBox="1">
                <a:spLocks noChangeArrowheads="1"/>
              </p:cNvSpPr>
              <p:nvPr/>
            </p:nvSpPr>
            <p:spPr bwMode="auto">
              <a:xfrm>
                <a:off x="6029227" y="1227524"/>
                <a:ext cx="10124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400" b="1" i="1">
                    <a:solidFill>
                      <a:schemeClr val="bg1"/>
                    </a:solidFill>
                    <a:cs typeface="Arial" charset="0"/>
                  </a:rPr>
                  <a:t>METIER</a:t>
                </a:r>
                <a:endParaRPr lang="fr-CH" altLang="fr-FR" sz="1400" b="1">
                  <a:solidFill>
                    <a:schemeClr val="bg1"/>
                  </a:solidFill>
                  <a:cs typeface="Arial" charset="0"/>
                </a:endParaRPr>
              </a:p>
            </p:txBody>
          </p:sp>
        </p:grpSp>
        <p:grpSp>
          <p:nvGrpSpPr>
            <p:cNvPr id="98" name="Groupe 97"/>
            <p:cNvGrpSpPr/>
            <p:nvPr/>
          </p:nvGrpSpPr>
          <p:grpSpPr>
            <a:xfrm>
              <a:off x="4924214" y="1873232"/>
              <a:ext cx="3249639" cy="622087"/>
              <a:chOff x="4714215" y="1873232"/>
              <a:chExt cx="3249639" cy="622087"/>
            </a:xfrm>
            <a:solidFill>
              <a:schemeClr val="accent2">
                <a:lumMod val="20000"/>
                <a:lumOff val="80000"/>
              </a:schemeClr>
            </a:solidFill>
          </p:grpSpPr>
          <p:sp>
            <p:nvSpPr>
              <p:cNvPr id="96"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97" name="Text Box 9"/>
              <p:cNvSpPr txBox="1">
                <a:spLocks noChangeArrowheads="1"/>
              </p:cNvSpPr>
              <p:nvPr/>
            </p:nvSpPr>
            <p:spPr bwMode="auto">
              <a:xfrm>
                <a:off x="5359654" y="2030387"/>
                <a:ext cx="1958760"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02" name="Groupe 101"/>
            <p:cNvGrpSpPr/>
            <p:nvPr/>
          </p:nvGrpSpPr>
          <p:grpSpPr>
            <a:xfrm>
              <a:off x="4924214" y="2669772"/>
              <a:ext cx="3249639" cy="622087"/>
              <a:chOff x="4735117" y="2698053"/>
              <a:chExt cx="3249639" cy="622087"/>
            </a:xfrm>
            <a:solidFill>
              <a:srgbClr val="FFCC66"/>
            </a:solidFill>
          </p:grpSpPr>
          <p:sp>
            <p:nvSpPr>
              <p:cNvPr id="100"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01" name="Text Box 9"/>
              <p:cNvSpPr txBox="1">
                <a:spLocks noChangeArrowheads="1"/>
              </p:cNvSpPr>
              <p:nvPr/>
            </p:nvSpPr>
            <p:spPr bwMode="auto">
              <a:xfrm>
                <a:off x="5658976" y="2855208"/>
                <a:ext cx="1401920"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06" name="Groupe 105"/>
            <p:cNvGrpSpPr/>
            <p:nvPr/>
          </p:nvGrpSpPr>
          <p:grpSpPr>
            <a:xfrm>
              <a:off x="4924214" y="3443649"/>
              <a:ext cx="3249639" cy="622087"/>
              <a:chOff x="4924214" y="3471930"/>
              <a:chExt cx="3249639" cy="622087"/>
            </a:xfrm>
            <a:solidFill>
              <a:srgbClr val="FFCCCC"/>
            </a:solidFill>
          </p:grpSpPr>
          <p:sp>
            <p:nvSpPr>
              <p:cNvPr id="104" name="AutoShape 21"/>
              <p:cNvSpPr>
                <a:spLocks noChangeArrowheads="1"/>
              </p:cNvSpPr>
              <p:nvPr/>
            </p:nvSpPr>
            <p:spPr bwMode="auto">
              <a:xfrm>
                <a:off x="4924214" y="3471930"/>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05" name="Text Box 9"/>
              <p:cNvSpPr txBox="1">
                <a:spLocks noChangeArrowheads="1"/>
              </p:cNvSpPr>
              <p:nvPr/>
            </p:nvSpPr>
            <p:spPr bwMode="auto">
              <a:xfrm>
                <a:off x="5136807" y="3521363"/>
                <a:ext cx="2824452" cy="307742"/>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sp>
        <p:nvSpPr>
          <p:cNvPr id="43011" name="Text Box 4"/>
          <p:cNvSpPr txBox="1">
            <a:spLocks noChangeArrowheads="1"/>
          </p:cNvSpPr>
          <p:nvPr/>
        </p:nvSpPr>
        <p:spPr bwMode="auto">
          <a:xfrm>
            <a:off x="7272867" y="2243753"/>
            <a:ext cx="487891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a:solidFill>
                  <a:srgbClr val="4D4D4D"/>
                </a:solidFill>
                <a:cs typeface="Arial" charset="0"/>
              </a:rPr>
              <a:t>Dictionnaire de concepts</a:t>
            </a:r>
          </a:p>
          <a:p>
            <a:pPr eaLnBrk="1" hangingPunct="1"/>
            <a:r>
              <a:rPr lang="fr-CH" altLang="fr-FR" sz="1200">
                <a:solidFill>
                  <a:srgbClr val="4D4D4D"/>
                </a:solidFill>
                <a:cs typeface="Arial" charset="0"/>
              </a:rPr>
              <a:t>Références aux lois et règlements </a:t>
            </a:r>
          </a:p>
        </p:txBody>
      </p:sp>
      <p:sp>
        <p:nvSpPr>
          <p:cNvPr id="43012" name="Titre 1"/>
          <p:cNvSpPr txBox="1">
            <a:spLocks/>
          </p:cNvSpPr>
          <p:nvPr/>
        </p:nvSpPr>
        <p:spPr bwMode="auto">
          <a:xfrm>
            <a:off x="588433" y="216151"/>
            <a:ext cx="11226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4000" b="1" dirty="0">
                <a:solidFill>
                  <a:schemeClr val="tx2"/>
                </a:solidFill>
              </a:rPr>
              <a:t>La couche données-informations</a:t>
            </a:r>
          </a:p>
        </p:txBody>
      </p:sp>
      <p:sp>
        <p:nvSpPr>
          <p:cNvPr id="43013" name="Text Box 2"/>
          <p:cNvSpPr txBox="1">
            <a:spLocks noChangeArrowheads="1"/>
          </p:cNvSpPr>
          <p:nvPr/>
        </p:nvSpPr>
        <p:spPr bwMode="auto">
          <a:xfrm>
            <a:off x="5050367" y="2243753"/>
            <a:ext cx="216746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i="1">
                <a:solidFill>
                  <a:srgbClr val="3333CC"/>
                </a:solidFill>
                <a:cs typeface="Arial" charset="0"/>
              </a:rPr>
              <a:t>Concepts métier </a:t>
            </a:r>
            <a:r>
              <a:rPr lang="fr-CH" altLang="fr-FR" sz="1400">
                <a:solidFill>
                  <a:srgbClr val="3333CC"/>
                </a:solidFill>
                <a:cs typeface="Arial" charset="0"/>
              </a:rPr>
              <a:t> </a:t>
            </a:r>
          </a:p>
        </p:txBody>
      </p:sp>
      <p:sp>
        <p:nvSpPr>
          <p:cNvPr id="43014" name="Text Box 4"/>
          <p:cNvSpPr txBox="1">
            <a:spLocks noChangeArrowheads="1"/>
          </p:cNvSpPr>
          <p:nvPr/>
        </p:nvSpPr>
        <p:spPr bwMode="auto">
          <a:xfrm>
            <a:off x="4737101" y="4585316"/>
            <a:ext cx="2791884"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i="1">
                <a:solidFill>
                  <a:srgbClr val="3333CC"/>
                </a:solidFill>
                <a:cs typeface="Arial" charset="0"/>
              </a:rPr>
              <a:t>Base de données</a:t>
            </a:r>
            <a:endParaRPr lang="fr-CH" altLang="fr-FR" sz="1400">
              <a:solidFill>
                <a:srgbClr val="3333CC"/>
              </a:solidFill>
              <a:cs typeface="Arial" charset="0"/>
            </a:endParaRPr>
          </a:p>
        </p:txBody>
      </p:sp>
      <p:sp>
        <p:nvSpPr>
          <p:cNvPr id="43015" name="Text Box 6"/>
          <p:cNvSpPr txBox="1">
            <a:spLocks noChangeArrowheads="1"/>
          </p:cNvSpPr>
          <p:nvPr/>
        </p:nvSpPr>
        <p:spPr bwMode="auto">
          <a:xfrm>
            <a:off x="4768851" y="3029566"/>
            <a:ext cx="2730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i="1">
                <a:solidFill>
                  <a:srgbClr val="3333CC"/>
                </a:solidFill>
                <a:cs typeface="Arial" charset="0"/>
              </a:rPr>
              <a:t>Informations métier</a:t>
            </a:r>
            <a:r>
              <a:rPr lang="fr-CH" altLang="fr-FR" sz="1400">
                <a:solidFill>
                  <a:srgbClr val="3333CC"/>
                </a:solidFill>
                <a:cs typeface="Arial" charset="0"/>
              </a:rPr>
              <a:t> </a:t>
            </a:r>
          </a:p>
        </p:txBody>
      </p:sp>
      <p:sp>
        <p:nvSpPr>
          <p:cNvPr id="43016" name="Text Box 9"/>
          <p:cNvSpPr txBox="1">
            <a:spLocks noChangeArrowheads="1"/>
          </p:cNvSpPr>
          <p:nvPr/>
        </p:nvSpPr>
        <p:spPr bwMode="auto">
          <a:xfrm>
            <a:off x="5397501" y="3816966"/>
            <a:ext cx="1471084"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i="1">
                <a:solidFill>
                  <a:srgbClr val="3333CC"/>
                </a:solidFill>
                <a:cs typeface="Arial" charset="0"/>
              </a:rPr>
              <a:t>Données</a:t>
            </a:r>
            <a:endParaRPr lang="fr-CH" altLang="fr-FR" sz="1400">
              <a:solidFill>
                <a:srgbClr val="3333CC"/>
              </a:solidFill>
              <a:cs typeface="Arial" charset="0"/>
            </a:endParaRPr>
          </a:p>
        </p:txBody>
      </p:sp>
      <p:sp>
        <p:nvSpPr>
          <p:cNvPr id="43017" name="Line 89"/>
          <p:cNvSpPr>
            <a:spLocks noChangeShapeType="1"/>
          </p:cNvSpPr>
          <p:nvPr/>
        </p:nvSpPr>
        <p:spPr bwMode="auto">
          <a:xfrm>
            <a:off x="6134100" y="2539027"/>
            <a:ext cx="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43018" name="Line 89"/>
          <p:cNvSpPr>
            <a:spLocks noChangeShapeType="1"/>
          </p:cNvSpPr>
          <p:nvPr/>
        </p:nvSpPr>
        <p:spPr bwMode="auto">
          <a:xfrm>
            <a:off x="6125634" y="3378815"/>
            <a:ext cx="16933"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43019" name="Line 89"/>
          <p:cNvSpPr>
            <a:spLocks noChangeShapeType="1"/>
          </p:cNvSpPr>
          <p:nvPr/>
        </p:nvSpPr>
        <p:spPr bwMode="auto">
          <a:xfrm>
            <a:off x="6125634" y="4126527"/>
            <a:ext cx="16933"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a:p>
        </p:txBody>
      </p:sp>
      <p:sp>
        <p:nvSpPr>
          <p:cNvPr id="43020" name="Text Box 4"/>
          <p:cNvSpPr txBox="1">
            <a:spLocks noChangeArrowheads="1"/>
          </p:cNvSpPr>
          <p:nvPr/>
        </p:nvSpPr>
        <p:spPr bwMode="auto">
          <a:xfrm>
            <a:off x="7274985" y="3029565"/>
            <a:ext cx="48789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a:solidFill>
                  <a:srgbClr val="4D4D4D"/>
                </a:solidFill>
                <a:cs typeface="Arial" charset="0"/>
              </a:rPr>
              <a:t>Modèle d'entités métiers</a:t>
            </a:r>
          </a:p>
          <a:p>
            <a:pPr eaLnBrk="1" hangingPunct="1"/>
            <a:r>
              <a:rPr lang="fr-CH" altLang="fr-FR" sz="1200">
                <a:solidFill>
                  <a:srgbClr val="4D4D4D"/>
                </a:solidFill>
                <a:cs typeface="Arial" charset="0"/>
              </a:rPr>
              <a:t>Les grandes entités du domaine, leurs attributs, leurs relations, dictionnaire des métadonnées, nomenclature métiers</a:t>
            </a:r>
          </a:p>
        </p:txBody>
      </p:sp>
      <p:sp>
        <p:nvSpPr>
          <p:cNvPr id="43021" name="Text Box 4"/>
          <p:cNvSpPr txBox="1">
            <a:spLocks noChangeArrowheads="1"/>
          </p:cNvSpPr>
          <p:nvPr/>
        </p:nvSpPr>
        <p:spPr bwMode="auto">
          <a:xfrm>
            <a:off x="7247467" y="3872528"/>
            <a:ext cx="487891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a:solidFill>
                  <a:srgbClr val="4D4D4D"/>
                </a:solidFill>
                <a:cs typeface="Arial" charset="0"/>
              </a:rPr>
              <a:t>Modèle Conceptuel de Données </a:t>
            </a:r>
          </a:p>
          <a:p>
            <a:pPr eaLnBrk="1" hangingPunct="1"/>
            <a:r>
              <a:rPr lang="fr-CH" altLang="fr-FR" sz="1200">
                <a:solidFill>
                  <a:srgbClr val="4D4D4D"/>
                </a:solidFill>
                <a:cs typeface="Arial" charset="0"/>
              </a:rPr>
              <a:t>A dériver en modèle logique </a:t>
            </a:r>
          </a:p>
        </p:txBody>
      </p:sp>
      <p:sp>
        <p:nvSpPr>
          <p:cNvPr id="43022" name="Text Box 4"/>
          <p:cNvSpPr txBox="1">
            <a:spLocks noChangeArrowheads="1"/>
          </p:cNvSpPr>
          <p:nvPr/>
        </p:nvSpPr>
        <p:spPr bwMode="auto">
          <a:xfrm>
            <a:off x="7247467" y="4585316"/>
            <a:ext cx="48789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200" b="1">
                <a:solidFill>
                  <a:srgbClr val="4D4D4D"/>
                </a:solidFill>
                <a:cs typeface="Arial" charset="0"/>
              </a:rPr>
              <a:t>Modèle Physique de Données </a:t>
            </a:r>
          </a:p>
        </p:txBody>
      </p:sp>
    </p:spTree>
    <p:extLst>
      <p:ext uri="{BB962C8B-B14F-4D97-AF65-F5344CB8AC3E}">
        <p14:creationId xmlns:p14="http://schemas.microsoft.com/office/powerpoint/2010/main" val="23048550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u contenu 2"/>
          <p:cNvSpPr>
            <a:spLocks noGrp="1"/>
          </p:cNvSpPr>
          <p:nvPr>
            <p:ph idx="1"/>
          </p:nvPr>
        </p:nvSpPr>
        <p:spPr>
          <a:xfrm>
            <a:off x="588434" y="1558437"/>
            <a:ext cx="11247967" cy="4464050"/>
          </a:xfrm>
        </p:spPr>
        <p:txBody>
          <a:bodyPr/>
          <a:lstStyle/>
          <a:p>
            <a:pPr marL="0" indent="0">
              <a:buFontTx/>
              <a:buNone/>
            </a:pPr>
            <a:r>
              <a:rPr lang="fr-CH" altLang="fr-FR" sz="2400" dirty="0" smtClean="0"/>
              <a:t>Pour chaque affirmation, indiquez la couche de référence :</a:t>
            </a:r>
          </a:p>
          <a:p>
            <a:pPr marL="0" indent="0">
              <a:buFontTx/>
              <a:buNone/>
            </a:pPr>
            <a:r>
              <a:rPr lang="fr-CH" altLang="fr-FR" sz="2000" dirty="0" smtClean="0"/>
              <a:t>1. Il faut ajouter le champ IDPADR dans la table FA_ENTREPRISE de la base de données.</a:t>
            </a:r>
          </a:p>
          <a:p>
            <a:pPr marL="0" indent="0">
              <a:buFontTx/>
              <a:buNone/>
            </a:pPr>
            <a:r>
              <a:rPr lang="fr-CH" altLang="fr-FR" sz="2000" dirty="0" smtClean="0"/>
              <a:t>2. Il faut que le commercial puisse connaître le nombre de contrats signés depuis le début de l’année pour chaque client avant de le rencontrer.</a:t>
            </a:r>
          </a:p>
          <a:p>
            <a:pPr marL="0" indent="0">
              <a:buFontTx/>
              <a:buNone/>
            </a:pPr>
            <a:r>
              <a:rPr lang="fr-CH" altLang="fr-FR" sz="2000" dirty="0" smtClean="0"/>
              <a:t>3. J’ai besoin d’une fonction d’édition de courrier, si possible la même que celle qui existe pour le SI Fiscal.</a:t>
            </a:r>
          </a:p>
          <a:p>
            <a:pPr marL="0" indent="0">
              <a:buFontTx/>
              <a:buNone/>
            </a:pPr>
            <a:r>
              <a:rPr lang="fr-CH" altLang="fr-FR" sz="2000" dirty="0" smtClean="0"/>
              <a:t>4. Dans le cas d’une visite médicale, le service médical doit communiquer sa conclusion au service administratif.</a:t>
            </a:r>
          </a:p>
          <a:p>
            <a:pPr marL="0" indent="0">
              <a:buFontTx/>
              <a:buNone/>
            </a:pPr>
            <a:r>
              <a:rPr lang="fr-CH" altLang="fr-FR" sz="2000" dirty="0" smtClean="0"/>
              <a:t>5. L'application de gestion des emplois du temps du collège de xxx est maintenue par la seule personne qui connait cette application</a:t>
            </a:r>
          </a:p>
          <a:p>
            <a:pPr marL="0" indent="0">
              <a:buFontTx/>
              <a:buNone/>
            </a:pPr>
            <a:r>
              <a:rPr lang="fr-CH" altLang="fr-FR" sz="2000" dirty="0"/>
              <a:t>6</a:t>
            </a:r>
            <a:r>
              <a:rPr lang="fr-CH" altLang="fr-FR" sz="2000" dirty="0" smtClean="0"/>
              <a:t>. Des serveurs </a:t>
            </a:r>
            <a:r>
              <a:rPr lang="fr-CH" altLang="fr-FR" sz="2000" dirty="0" err="1" smtClean="0"/>
              <a:t>bi-processeurs</a:t>
            </a:r>
            <a:r>
              <a:rPr lang="fr-CH" altLang="fr-FR" sz="2000" dirty="0" smtClean="0"/>
              <a:t> X41-3 placés en parallèle dans chaque centre de production permettront de recevoir et traiter les 100.000 flux journaliers.</a:t>
            </a:r>
          </a:p>
        </p:txBody>
      </p:sp>
      <p:sp>
        <p:nvSpPr>
          <p:cNvPr id="5" name="Titre 1"/>
          <p:cNvSpPr txBox="1">
            <a:spLocks/>
          </p:cNvSpPr>
          <p:nvPr/>
        </p:nvSpPr>
        <p:spPr bwMode="auto">
          <a:xfrm>
            <a:off x="609600" y="-26988"/>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endParaRPr lang="fr-CH" kern="0" dirty="0"/>
          </a:p>
        </p:txBody>
      </p:sp>
      <p:sp>
        <p:nvSpPr>
          <p:cNvPr id="46085" name="Rectangle 3"/>
          <p:cNvSpPr>
            <a:spLocks noChangeArrowheads="1"/>
          </p:cNvSpPr>
          <p:nvPr/>
        </p:nvSpPr>
        <p:spPr bwMode="auto">
          <a:xfrm>
            <a:off x="10807700" y="-26988"/>
            <a:ext cx="1432984" cy="1584326"/>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lgn="ctr" eaLnBrk="1" hangingPunct="1">
              <a:spcBef>
                <a:spcPct val="0"/>
              </a:spcBef>
              <a:buFontTx/>
              <a:buNone/>
            </a:pPr>
            <a:r>
              <a:rPr lang="fr-FR" altLang="fr-FR" sz="9900" b="1">
                <a:solidFill>
                  <a:schemeClr val="bg1"/>
                </a:solidFill>
                <a:latin typeface="Verdana" pitchFamily="34" charset="0"/>
                <a:cs typeface="Arial" charset="0"/>
              </a:rPr>
              <a:t>?</a:t>
            </a:r>
            <a:endParaRPr lang="fr-FR" altLang="fr-FR" sz="17200" b="1">
              <a:solidFill>
                <a:schemeClr val="bg1"/>
              </a:solidFill>
              <a:latin typeface="Verdana" pitchFamily="34" charset="0"/>
              <a:cs typeface="Arial" charset="0"/>
            </a:endParaRPr>
          </a:p>
        </p:txBody>
      </p:sp>
      <p:sp>
        <p:nvSpPr>
          <p:cNvPr id="46086" name="Titre 1"/>
          <p:cNvSpPr>
            <a:spLocks noGrp="1"/>
          </p:cNvSpPr>
          <p:nvPr>
            <p:ph type="title"/>
          </p:nvPr>
        </p:nvSpPr>
        <p:spPr>
          <a:xfrm>
            <a:off x="609600" y="323851"/>
            <a:ext cx="10972800" cy="873125"/>
          </a:xfrm>
        </p:spPr>
        <p:txBody>
          <a:bodyPr/>
          <a:lstStyle/>
          <a:p>
            <a:r>
              <a:rPr lang="fr-CH" altLang="fr-FR" dirty="0" smtClean="0"/>
              <a:t>Quizz</a:t>
            </a:r>
          </a:p>
        </p:txBody>
      </p:sp>
    </p:spTree>
    <p:extLst>
      <p:ext uri="{BB962C8B-B14F-4D97-AF65-F5344CB8AC3E}">
        <p14:creationId xmlns:p14="http://schemas.microsoft.com/office/powerpoint/2010/main" val="5835308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27051" y="2578223"/>
            <a:ext cx="10972800" cy="1657350"/>
          </a:xfrm>
        </p:spPr>
        <p:txBody>
          <a:bodyPr/>
          <a:lstStyle/>
          <a:p>
            <a:r>
              <a:rPr lang="fr-FR" altLang="fr-FR" sz="4000" b="1" dirty="0" smtClean="0"/>
              <a:t>Les acteurs de l'urbanisation des SI </a:t>
            </a:r>
          </a:p>
        </p:txBody>
      </p:sp>
    </p:spTree>
    <p:extLst>
      <p:ext uri="{BB962C8B-B14F-4D97-AF65-F5344CB8AC3E}">
        <p14:creationId xmlns:p14="http://schemas.microsoft.com/office/powerpoint/2010/main" val="224055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09600" y="382228"/>
            <a:ext cx="10972800" cy="672855"/>
          </a:xfrm>
        </p:spPr>
        <p:txBody>
          <a:bodyPr>
            <a:normAutofit fontScale="90000"/>
          </a:bodyPr>
          <a:lstStyle/>
          <a:p>
            <a:r>
              <a:rPr lang="fr-CH" altLang="fr-FR" b="1" dirty="0" smtClean="0"/>
              <a:t>Références bibliographiques</a:t>
            </a:r>
            <a:endParaRPr lang="fr-FR" altLang="fr-FR" b="1" dirty="0" smtClean="0"/>
          </a:p>
        </p:txBody>
      </p:sp>
      <p:sp>
        <p:nvSpPr>
          <p:cNvPr id="6148" name="Rectangle 3"/>
          <p:cNvSpPr>
            <a:spLocks noGrp="1" noChangeArrowheads="1"/>
          </p:cNvSpPr>
          <p:nvPr>
            <p:ph type="body" idx="1"/>
          </p:nvPr>
        </p:nvSpPr>
        <p:spPr>
          <a:xfrm>
            <a:off x="370417" y="1257308"/>
            <a:ext cx="11582400" cy="4895850"/>
          </a:xfrm>
          <a:solidFill>
            <a:schemeClr val="bg1"/>
          </a:solidFill>
        </p:spPr>
        <p:txBody>
          <a:bodyPr>
            <a:normAutofit/>
          </a:bodyPr>
          <a:lstStyle/>
          <a:p>
            <a:pPr marL="609600" indent="-609600" defTabSz="-13873163">
              <a:lnSpc>
                <a:spcPct val="90000"/>
              </a:lnSpc>
              <a:buFontTx/>
              <a:buAutoNum type="arabicPeriod"/>
              <a:defRPr/>
            </a:pPr>
            <a:r>
              <a:rPr lang="fr-CH" altLang="fr-FR" sz="2000" dirty="0" smtClean="0"/>
              <a:t>La norme BPMN de l'Open Group </a:t>
            </a:r>
            <a:r>
              <a:rPr lang="fr-FR" altLang="fr-FR" sz="2000" dirty="0" smtClean="0">
                <a:hlinkClick r:id="rId2"/>
              </a:rPr>
              <a:t>http://www3.opengroup.org/</a:t>
            </a:r>
            <a:r>
              <a:rPr lang="fr-FR" altLang="fr-FR" sz="2400" dirty="0" smtClean="0"/>
              <a:t> : </a:t>
            </a:r>
          </a:p>
          <a:p>
            <a:pPr lvl="2">
              <a:defRPr/>
            </a:pPr>
            <a:r>
              <a:rPr lang="fr-CH" sz="1800" u="sng" dirty="0" smtClean="0">
                <a:hlinkClick r:id="rId3"/>
              </a:rPr>
              <a:t>http://www.bpms.info/bpmn-la-norme-du-bpm/</a:t>
            </a:r>
            <a:endParaRPr lang="fr-CH" sz="1800" dirty="0" smtClean="0"/>
          </a:p>
          <a:p>
            <a:pPr lvl="2">
              <a:defRPr/>
            </a:pPr>
            <a:r>
              <a:rPr lang="fr-CH" sz="1800" u="sng" dirty="0" smtClean="0">
                <a:hlinkClick r:id="rId4"/>
              </a:rPr>
              <a:t>http://www.bpmn.org/</a:t>
            </a:r>
            <a:endParaRPr lang="fr-CH" sz="1800" dirty="0" smtClean="0"/>
          </a:p>
          <a:p>
            <a:pPr marL="609600" indent="-609600" defTabSz="-13873163">
              <a:lnSpc>
                <a:spcPct val="90000"/>
              </a:lnSpc>
              <a:buFontTx/>
              <a:buAutoNum type="arabicPeriod"/>
              <a:defRPr/>
            </a:pPr>
            <a:r>
              <a:rPr lang="fr-CH" altLang="fr-FR" sz="2000" dirty="0" smtClean="0"/>
              <a:t>MOOC introduction à la cartographie des processus métiers – </a:t>
            </a:r>
            <a:r>
              <a:rPr lang="fr-CH" altLang="fr-FR" sz="2000" dirty="0" err="1" smtClean="0"/>
              <a:t>CARTOPRO's</a:t>
            </a:r>
            <a:r>
              <a:rPr lang="fr-CH" altLang="fr-FR" sz="2000" dirty="0" smtClean="0"/>
              <a:t> sur la plateforme </a:t>
            </a:r>
            <a:r>
              <a:rPr lang="fr-CH" altLang="fr-FR" sz="2000" dirty="0" err="1" smtClean="0">
                <a:hlinkClick r:id="rId5"/>
              </a:rPr>
              <a:t>Youtube</a:t>
            </a:r>
            <a:endParaRPr lang="fr-CH" altLang="fr-FR" sz="2000" dirty="0" smtClean="0"/>
          </a:p>
          <a:p>
            <a:pPr marL="609600" indent="-609600" defTabSz="-13873163">
              <a:lnSpc>
                <a:spcPct val="90000"/>
              </a:lnSpc>
              <a:buFontTx/>
              <a:buAutoNum type="arabicPeriod"/>
              <a:defRPr/>
            </a:pPr>
            <a:r>
              <a:rPr lang="fr-FR" altLang="fr-FR" sz="2000" dirty="0" smtClean="0"/>
              <a:t>MEGA</a:t>
            </a:r>
            <a:r>
              <a:rPr lang="fr-FR" altLang="fr-FR" sz="2400" dirty="0" smtClean="0"/>
              <a:t> </a:t>
            </a:r>
            <a:r>
              <a:rPr lang="fr-FR" altLang="fr-FR" sz="2000" dirty="0" smtClean="0"/>
              <a:t>: </a:t>
            </a:r>
            <a:r>
              <a:rPr lang="fr-FR" altLang="fr-FR" sz="2000" dirty="0" smtClean="0">
                <a:hlinkClick r:id="rId6"/>
              </a:rPr>
              <a:t>http://mega.com/fr</a:t>
            </a:r>
            <a:endParaRPr lang="fr-FR" altLang="fr-FR" sz="2000" dirty="0" smtClean="0"/>
          </a:p>
          <a:p>
            <a:pPr marL="609600" indent="-609600" defTabSz="-13873163">
              <a:buFontTx/>
              <a:buAutoNum type="arabicPeriod"/>
              <a:defRPr/>
            </a:pPr>
            <a:r>
              <a:rPr lang="fr-CH" altLang="fr-FR" sz="2000" dirty="0"/>
              <a:t>TOGAF : </a:t>
            </a:r>
            <a:r>
              <a:rPr lang="fr-CH" altLang="fr-FR" sz="2000" dirty="0">
                <a:hlinkClick r:id="rId7"/>
              </a:rPr>
              <a:t>https://www.opengroup.org/togaf</a:t>
            </a:r>
            <a:r>
              <a:rPr lang="fr-CH" altLang="fr-FR" sz="2000" dirty="0" smtClean="0">
                <a:hlinkClick r:id="rId7"/>
              </a:rPr>
              <a:t>/</a:t>
            </a:r>
            <a:endParaRPr lang="fr-CH" altLang="fr-FR" sz="2000" dirty="0"/>
          </a:p>
          <a:p>
            <a:pPr marL="609600" indent="-609600" defTabSz="-13873163">
              <a:buFontTx/>
              <a:buAutoNum type="arabicPeriod"/>
              <a:defRPr/>
            </a:pPr>
            <a:r>
              <a:rPr lang="fr-CH" altLang="fr-FR" sz="2000" dirty="0"/>
              <a:t>CIGREF : L'architecture d'entreprise – un cadre global de coopération pour les acteurs de </a:t>
            </a:r>
            <a:r>
              <a:rPr lang="fr-CH" altLang="fr-FR" sz="2000" dirty="0" smtClean="0"/>
              <a:t>l'entreprise</a:t>
            </a:r>
            <a:endParaRPr lang="fr-FR" altLang="fr-FR" sz="2000" dirty="0" smtClean="0"/>
          </a:p>
          <a:p>
            <a:pPr marL="609600" indent="-609600" defTabSz="-13873163">
              <a:buFontTx/>
              <a:buAutoNum type="arabicPeriod"/>
              <a:defRPr/>
            </a:pPr>
            <a:r>
              <a:rPr lang="fr-CH" altLang="fr-FR" sz="2100" dirty="0" smtClean="0"/>
              <a:t>Christophe  </a:t>
            </a:r>
            <a:r>
              <a:rPr lang="fr-CH" altLang="fr-FR" sz="2100" dirty="0" err="1" smtClean="0"/>
              <a:t>Longépé</a:t>
            </a:r>
            <a:r>
              <a:rPr lang="fr-CH" altLang="fr-FR" sz="2100" dirty="0" smtClean="0"/>
              <a:t> </a:t>
            </a:r>
            <a:r>
              <a:rPr lang="fr-CH" altLang="fr-FR" sz="2100" dirty="0"/>
              <a:t>- Le projet d'urbanisation du SI – 4</a:t>
            </a:r>
            <a:r>
              <a:rPr lang="fr-CH" altLang="fr-FR" sz="2100" baseline="30000" dirty="0"/>
              <a:t>ème</a:t>
            </a:r>
            <a:r>
              <a:rPr lang="fr-CH" altLang="fr-FR" sz="2100" dirty="0"/>
              <a:t> édition </a:t>
            </a:r>
          </a:p>
          <a:p>
            <a:pPr marL="609600" indent="-609600" defTabSz="-13873163">
              <a:buFontTx/>
              <a:buAutoNum type="arabicPeriod"/>
              <a:defRPr/>
            </a:pPr>
            <a:r>
              <a:rPr lang="fr-CH" altLang="fr-FR" sz="2100" dirty="0"/>
              <a:t>Michel </a:t>
            </a:r>
            <a:r>
              <a:rPr lang="fr-CH" altLang="fr-FR" sz="2100" dirty="0" err="1" smtClean="0"/>
              <a:t>Raquin</a:t>
            </a:r>
            <a:r>
              <a:rPr lang="fr-CH" altLang="fr-FR" sz="2100" dirty="0" smtClean="0"/>
              <a:t> </a:t>
            </a:r>
            <a:r>
              <a:rPr lang="fr-CH" altLang="fr-FR" sz="2100" dirty="0"/>
              <a:t>– Piloter par les processus </a:t>
            </a:r>
            <a:r>
              <a:rPr lang="fr-CH" altLang="fr-FR" sz="2100" dirty="0" smtClean="0"/>
              <a:t>–</a:t>
            </a:r>
          </a:p>
          <a:p>
            <a:pPr marL="609600" indent="-609600" defTabSz="-13873163">
              <a:buFontTx/>
              <a:buAutoNum type="arabicPeriod"/>
              <a:defRPr/>
            </a:pPr>
            <a:r>
              <a:rPr lang="fr-CH" altLang="fr-FR" sz="2000" dirty="0"/>
              <a:t>Tous les travaux du Club  Urba-EA </a:t>
            </a:r>
            <a:r>
              <a:rPr lang="fr-CH" altLang="fr-FR" sz="2000" dirty="0" smtClean="0">
                <a:hlinkClick r:id="rId8"/>
              </a:rPr>
              <a:t>www.urba-ea.org</a:t>
            </a:r>
            <a:endParaRPr lang="fr-CH" altLang="fr-FR" sz="1800" dirty="0"/>
          </a:p>
          <a:p>
            <a:pPr marL="609600" indent="-609600" defTabSz="-13873163">
              <a:buFontTx/>
              <a:buAutoNum type="arabicPeriod"/>
              <a:defRPr/>
            </a:pPr>
            <a:r>
              <a:rPr lang="fr-CH" altLang="fr-FR" sz="2000" dirty="0"/>
              <a:t>Les publications du CIGREF </a:t>
            </a:r>
            <a:r>
              <a:rPr lang="fr-CH" altLang="fr-FR" sz="2000" dirty="0">
                <a:hlinkClick r:id="rId9"/>
              </a:rPr>
              <a:t>www.ciggref.fr</a:t>
            </a:r>
            <a:r>
              <a:rPr lang="fr-CH" altLang="fr-FR" sz="2000" dirty="0"/>
              <a:t> </a:t>
            </a:r>
          </a:p>
        </p:txBody>
      </p:sp>
    </p:spTree>
    <p:extLst>
      <p:ext uri="{BB962C8B-B14F-4D97-AF65-F5344CB8AC3E}">
        <p14:creationId xmlns:p14="http://schemas.microsoft.com/office/powerpoint/2010/main" val="14290974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descr="KEF Run par moodeo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9492" cy="609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title"/>
          </p:nvPr>
        </p:nvSpPr>
        <p:spPr>
          <a:xfrm>
            <a:off x="810683" y="314570"/>
            <a:ext cx="10272184" cy="1795463"/>
          </a:xfrm>
        </p:spPr>
        <p:txBody>
          <a:bodyPr>
            <a:normAutofit fontScale="90000"/>
          </a:bodyPr>
          <a:lstStyle/>
          <a:p>
            <a:pPr algn="l"/>
            <a:r>
              <a:rPr lang="fr-CH" altLang="fr-FR" b="1" dirty="0" smtClean="0">
                <a:solidFill>
                  <a:schemeClr val="bg1"/>
                </a:solidFill>
              </a:rPr>
              <a:t>L'urbanisation est une </a:t>
            </a:r>
            <a:r>
              <a:rPr lang="fr-CH" altLang="fr-FR" sz="7200" b="1" dirty="0" smtClean="0">
                <a:solidFill>
                  <a:schemeClr val="bg1"/>
                </a:solidFill>
              </a:rPr>
              <a:t>démarche collective</a:t>
            </a:r>
            <a:r>
              <a:rPr lang="fr-CH" altLang="fr-FR" b="1" dirty="0" smtClean="0">
                <a:solidFill>
                  <a:schemeClr val="bg1"/>
                </a:solidFill>
              </a:rPr>
              <a:t> qui embarque …</a:t>
            </a:r>
            <a:endParaRPr lang="fr-FR" altLang="fr-FR" b="1" dirty="0" smtClean="0">
              <a:solidFill>
                <a:schemeClr val="bg1"/>
              </a:solidFill>
            </a:endParaRPr>
          </a:p>
        </p:txBody>
      </p:sp>
      <p:sp>
        <p:nvSpPr>
          <p:cNvPr id="4" name="Rectangle 3"/>
          <p:cNvSpPr txBox="1">
            <a:spLocks noChangeArrowheads="1"/>
          </p:cNvSpPr>
          <p:nvPr/>
        </p:nvSpPr>
        <p:spPr>
          <a:xfrm>
            <a:off x="354906" y="4107840"/>
            <a:ext cx="12181470" cy="275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fr-CH" altLang="fr-FR" dirty="0" smtClean="0">
                <a:solidFill>
                  <a:schemeClr val="bg1"/>
                </a:solidFill>
              </a:rPr>
              <a:t>les </a:t>
            </a:r>
            <a:r>
              <a:rPr lang="fr-CH" altLang="fr-FR" b="1" dirty="0" smtClean="0">
                <a:solidFill>
                  <a:schemeClr val="bg1"/>
                </a:solidFill>
              </a:rPr>
              <a:t>acteurs métiers</a:t>
            </a:r>
            <a:r>
              <a:rPr lang="fr-CH" altLang="fr-FR" dirty="0" smtClean="0">
                <a:solidFill>
                  <a:schemeClr val="bg1"/>
                </a:solidFill>
              </a:rPr>
              <a:t> – Directions métiers, experts métiers –</a:t>
            </a:r>
          </a:p>
          <a:p>
            <a:pPr>
              <a:buFontTx/>
              <a:buNone/>
            </a:pPr>
            <a:r>
              <a:rPr lang="fr-CH" altLang="fr-FR" dirty="0" smtClean="0">
                <a:solidFill>
                  <a:schemeClr val="bg1"/>
                </a:solidFill>
              </a:rPr>
              <a:t>les responsables des </a:t>
            </a:r>
            <a:r>
              <a:rPr lang="fr-CH" altLang="fr-FR" b="1" dirty="0" smtClean="0">
                <a:solidFill>
                  <a:schemeClr val="bg1"/>
                </a:solidFill>
              </a:rPr>
              <a:t>risques</a:t>
            </a:r>
            <a:r>
              <a:rPr lang="fr-CH" altLang="fr-FR" dirty="0" smtClean="0">
                <a:solidFill>
                  <a:schemeClr val="bg1"/>
                </a:solidFill>
              </a:rPr>
              <a:t> – contrôleurs internes -   </a:t>
            </a:r>
          </a:p>
          <a:p>
            <a:pPr>
              <a:buFontTx/>
              <a:buNone/>
            </a:pPr>
            <a:r>
              <a:rPr lang="fr-CH" altLang="fr-FR" dirty="0" smtClean="0">
                <a:solidFill>
                  <a:schemeClr val="bg1"/>
                </a:solidFill>
              </a:rPr>
              <a:t>et les </a:t>
            </a:r>
            <a:r>
              <a:rPr lang="fr-CH" altLang="fr-FR" b="1" dirty="0" smtClean="0">
                <a:solidFill>
                  <a:schemeClr val="bg1"/>
                </a:solidFill>
              </a:rPr>
              <a:t>acteurs informatiques</a:t>
            </a:r>
            <a:r>
              <a:rPr lang="fr-CH" altLang="fr-FR" dirty="0" smtClean="0">
                <a:solidFill>
                  <a:schemeClr val="bg1"/>
                </a:solidFill>
              </a:rPr>
              <a:t> -  équipe projet, architectes solutions et architectes techniques.</a:t>
            </a:r>
            <a:endParaRPr lang="fr-FR" altLang="fr-FR" sz="3600" dirty="0" smtClean="0">
              <a:solidFill>
                <a:schemeClr val="bg1"/>
              </a:solidFill>
            </a:endParaRPr>
          </a:p>
        </p:txBody>
      </p:sp>
    </p:spTree>
    <p:extLst>
      <p:ext uri="{BB962C8B-B14F-4D97-AF65-F5344CB8AC3E}">
        <p14:creationId xmlns:p14="http://schemas.microsoft.com/office/powerpoint/2010/main" val="10466622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a:xfrm>
            <a:off x="838199" y="423863"/>
            <a:ext cx="10779369" cy="646654"/>
          </a:xfrm>
        </p:spPr>
        <p:txBody>
          <a:bodyPr>
            <a:normAutofit fontScale="77500" lnSpcReduction="20000"/>
          </a:bodyPr>
          <a:lstStyle/>
          <a:p>
            <a:r>
              <a:rPr lang="fr-CH" dirty="0" smtClean="0"/>
              <a:t>Avec, cependant des responsabilités sont bien définies</a:t>
            </a:r>
            <a:endParaRPr lang="fr-CH" dirty="0"/>
          </a:p>
        </p:txBody>
      </p:sp>
      <p:grpSp>
        <p:nvGrpSpPr>
          <p:cNvPr id="4" name="Groupe 107"/>
          <p:cNvGrpSpPr>
            <a:grpSpLocks/>
          </p:cNvGrpSpPr>
          <p:nvPr/>
        </p:nvGrpSpPr>
        <p:grpSpPr bwMode="auto">
          <a:xfrm>
            <a:off x="601134" y="1475403"/>
            <a:ext cx="4332817" cy="3732213"/>
            <a:chOff x="4924214" y="333942"/>
            <a:chExt cx="3249639" cy="3731794"/>
          </a:xfrm>
        </p:grpSpPr>
        <p:grpSp>
          <p:nvGrpSpPr>
            <p:cNvPr id="5" name="Groupe 89"/>
            <p:cNvGrpSpPr>
              <a:grpSpLocks/>
            </p:cNvGrpSpPr>
            <p:nvPr/>
          </p:nvGrpSpPr>
          <p:grpSpPr bwMode="auto">
            <a:xfrm>
              <a:off x="4924214" y="333942"/>
              <a:ext cx="3249639" cy="622087"/>
              <a:chOff x="5134212" y="381077"/>
              <a:chExt cx="3249639" cy="622087"/>
            </a:xfrm>
          </p:grpSpPr>
          <p:sp>
            <p:nvSpPr>
              <p:cNvPr id="18" name="AutoShape 21"/>
              <p:cNvSpPr>
                <a:spLocks noChangeArrowheads="1"/>
              </p:cNvSpPr>
              <p:nvPr/>
            </p:nvSpPr>
            <p:spPr bwMode="auto">
              <a:xfrm>
                <a:off x="5134212" y="381077"/>
                <a:ext cx="3249639" cy="622230"/>
              </a:xfrm>
              <a:prstGeom prst="parallelogram">
                <a:avLst>
                  <a:gd name="adj" fmla="val 117195"/>
                </a:avLst>
              </a:prstGeom>
              <a:solidFill>
                <a:schemeClr val="accent3">
                  <a:lumMod val="50000"/>
                  <a:alpha val="48627"/>
                </a:schemeClr>
              </a:solidFill>
              <a:ln w="12700">
                <a:noFill/>
                <a:miter lim="800000"/>
                <a:headEnd/>
                <a:tailEnd/>
              </a:ln>
              <a:effectLst/>
            </p:spPr>
            <p:txBody>
              <a:bodyPr wrap="none" anchor="ctr"/>
              <a:lstStyle/>
              <a:p>
                <a:pPr algn="ctr">
                  <a:defRPr/>
                </a:pPr>
                <a:endParaRPr lang="fr-FR" sz="1200">
                  <a:cs typeface="Arial" charset="0"/>
                </a:endParaRPr>
              </a:p>
            </p:txBody>
          </p:sp>
          <p:sp>
            <p:nvSpPr>
              <p:cNvPr id="19" name="Text Box 9"/>
              <p:cNvSpPr txBox="1">
                <a:spLocks noChangeArrowheads="1"/>
              </p:cNvSpPr>
              <p:nvPr/>
            </p:nvSpPr>
            <p:spPr bwMode="auto">
              <a:xfrm>
                <a:off x="6092639" y="538232"/>
                <a:ext cx="13327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400" b="1" i="1">
                    <a:solidFill>
                      <a:schemeClr val="bg1"/>
                    </a:solidFill>
                    <a:cs typeface="Arial" charset="0"/>
                  </a:rPr>
                  <a:t>STRATEGIE</a:t>
                </a:r>
                <a:endParaRPr lang="fr-CH" altLang="fr-FR" sz="1400" b="1">
                  <a:solidFill>
                    <a:schemeClr val="bg1"/>
                  </a:solidFill>
                  <a:cs typeface="Arial" charset="0"/>
                </a:endParaRPr>
              </a:p>
            </p:txBody>
          </p:sp>
        </p:grpSp>
        <p:grpSp>
          <p:nvGrpSpPr>
            <p:cNvPr id="6" name="Groupe 93"/>
            <p:cNvGrpSpPr>
              <a:grpSpLocks/>
            </p:cNvGrpSpPr>
            <p:nvPr/>
          </p:nvGrpSpPr>
          <p:grpSpPr bwMode="auto">
            <a:xfrm>
              <a:off x="4924214" y="1098650"/>
              <a:ext cx="3249639" cy="622087"/>
              <a:chOff x="4910614" y="1070369"/>
              <a:chExt cx="3249639" cy="622087"/>
            </a:xfrm>
          </p:grpSpPr>
          <p:sp>
            <p:nvSpPr>
              <p:cNvPr id="16" name="AutoShape 21"/>
              <p:cNvSpPr>
                <a:spLocks noChangeArrowheads="1"/>
              </p:cNvSpPr>
              <p:nvPr/>
            </p:nvSpPr>
            <p:spPr bwMode="auto">
              <a:xfrm>
                <a:off x="4910614" y="1070750"/>
                <a:ext cx="3249639" cy="622230"/>
              </a:xfrm>
              <a:prstGeom prst="parallelogram">
                <a:avLst>
                  <a:gd name="adj" fmla="val 117195"/>
                </a:avLst>
              </a:prstGeom>
              <a:solidFill>
                <a:schemeClr val="accent2">
                  <a:lumMod val="75000"/>
                  <a:alpha val="48627"/>
                </a:schemeClr>
              </a:solidFill>
              <a:ln w="12700">
                <a:noFill/>
                <a:miter lim="800000"/>
                <a:headEnd/>
                <a:tailEnd/>
              </a:ln>
              <a:effectLst/>
            </p:spPr>
            <p:txBody>
              <a:bodyPr wrap="none" anchor="ctr"/>
              <a:lstStyle/>
              <a:p>
                <a:pPr algn="ctr">
                  <a:defRPr/>
                </a:pPr>
                <a:endParaRPr lang="fr-FR" sz="1200">
                  <a:cs typeface="Arial" charset="0"/>
                </a:endParaRPr>
              </a:p>
            </p:txBody>
          </p:sp>
          <p:sp>
            <p:nvSpPr>
              <p:cNvPr id="17" name="Text Box 9"/>
              <p:cNvSpPr txBox="1">
                <a:spLocks noChangeArrowheads="1"/>
              </p:cNvSpPr>
              <p:nvPr/>
            </p:nvSpPr>
            <p:spPr bwMode="auto">
              <a:xfrm>
                <a:off x="6029227" y="1227524"/>
                <a:ext cx="10124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400" b="1" i="1">
                    <a:solidFill>
                      <a:schemeClr val="bg1"/>
                    </a:solidFill>
                    <a:cs typeface="Arial" charset="0"/>
                  </a:rPr>
                  <a:t>METIER</a:t>
                </a:r>
                <a:endParaRPr lang="fr-CH" altLang="fr-FR" sz="1400" b="1">
                  <a:solidFill>
                    <a:schemeClr val="bg1"/>
                  </a:solidFill>
                  <a:cs typeface="Arial" charset="0"/>
                </a:endParaRPr>
              </a:p>
            </p:txBody>
          </p:sp>
        </p:grpSp>
        <p:grpSp>
          <p:nvGrpSpPr>
            <p:cNvPr id="7" name="Groupe 6"/>
            <p:cNvGrpSpPr/>
            <p:nvPr/>
          </p:nvGrpSpPr>
          <p:grpSpPr>
            <a:xfrm>
              <a:off x="4924214" y="1873232"/>
              <a:ext cx="3249639" cy="622087"/>
              <a:chOff x="4714215" y="1873232"/>
              <a:chExt cx="3249639" cy="622087"/>
            </a:xfrm>
            <a:solidFill>
              <a:schemeClr val="accent2">
                <a:lumMod val="20000"/>
                <a:lumOff val="80000"/>
              </a:schemeClr>
            </a:solidFill>
          </p:grpSpPr>
          <p:sp>
            <p:nvSpPr>
              <p:cNvPr id="14"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5" name="Text Box 9"/>
              <p:cNvSpPr txBox="1">
                <a:spLocks noChangeArrowheads="1"/>
              </p:cNvSpPr>
              <p:nvPr/>
            </p:nvSpPr>
            <p:spPr bwMode="auto">
              <a:xfrm>
                <a:off x="5359654" y="2030387"/>
                <a:ext cx="1958760"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8" name="Groupe 7"/>
            <p:cNvGrpSpPr/>
            <p:nvPr/>
          </p:nvGrpSpPr>
          <p:grpSpPr>
            <a:xfrm>
              <a:off x="4924214" y="2669772"/>
              <a:ext cx="3249639" cy="622087"/>
              <a:chOff x="4735117" y="2698053"/>
              <a:chExt cx="3249639" cy="622087"/>
            </a:xfrm>
            <a:solidFill>
              <a:srgbClr val="FFCC66"/>
            </a:solidFill>
          </p:grpSpPr>
          <p:sp>
            <p:nvSpPr>
              <p:cNvPr id="12"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3" name="Text Box 9"/>
              <p:cNvSpPr txBox="1">
                <a:spLocks noChangeArrowheads="1"/>
              </p:cNvSpPr>
              <p:nvPr/>
            </p:nvSpPr>
            <p:spPr bwMode="auto">
              <a:xfrm>
                <a:off x="5658976" y="2855208"/>
                <a:ext cx="1401920" cy="30777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9" name="Groupe 8"/>
            <p:cNvGrpSpPr/>
            <p:nvPr/>
          </p:nvGrpSpPr>
          <p:grpSpPr>
            <a:xfrm>
              <a:off x="4924214" y="3443649"/>
              <a:ext cx="3249639" cy="622087"/>
              <a:chOff x="4924214" y="3471930"/>
              <a:chExt cx="3249639" cy="622087"/>
            </a:xfrm>
            <a:solidFill>
              <a:srgbClr val="FFCCCC"/>
            </a:solidFill>
          </p:grpSpPr>
          <p:sp>
            <p:nvSpPr>
              <p:cNvPr id="10" name="AutoShape 21"/>
              <p:cNvSpPr>
                <a:spLocks noChangeArrowheads="1"/>
              </p:cNvSpPr>
              <p:nvPr/>
            </p:nvSpPr>
            <p:spPr bwMode="auto">
              <a:xfrm>
                <a:off x="4924214" y="3471930"/>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1" name="Text Box 9"/>
              <p:cNvSpPr txBox="1">
                <a:spLocks noChangeArrowheads="1"/>
              </p:cNvSpPr>
              <p:nvPr/>
            </p:nvSpPr>
            <p:spPr bwMode="auto">
              <a:xfrm>
                <a:off x="5136807" y="3521363"/>
                <a:ext cx="2824452" cy="307742"/>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grpSp>
        <p:nvGrpSpPr>
          <p:cNvPr id="21" name="Group 5"/>
          <p:cNvGrpSpPr>
            <a:grpSpLocks/>
          </p:cNvGrpSpPr>
          <p:nvPr/>
        </p:nvGrpSpPr>
        <p:grpSpPr bwMode="auto">
          <a:xfrm>
            <a:off x="3176954" y="1632576"/>
            <a:ext cx="1054098" cy="3817687"/>
            <a:chOff x="882" y="577"/>
            <a:chExt cx="640" cy="3422"/>
          </a:xfrm>
          <a:solidFill>
            <a:srgbClr val="0066FF">
              <a:alpha val="36863"/>
            </a:srgbClr>
          </a:solidFill>
        </p:grpSpPr>
        <p:grpSp>
          <p:nvGrpSpPr>
            <p:cNvPr id="22" name="Group 6"/>
            <p:cNvGrpSpPr>
              <a:grpSpLocks/>
            </p:cNvGrpSpPr>
            <p:nvPr/>
          </p:nvGrpSpPr>
          <p:grpSpPr bwMode="auto">
            <a:xfrm>
              <a:off x="888" y="577"/>
              <a:ext cx="634" cy="3416"/>
              <a:chOff x="2526" y="124"/>
              <a:chExt cx="634" cy="3416"/>
            </a:xfrm>
            <a:grpFill/>
          </p:grpSpPr>
          <p:sp>
            <p:nvSpPr>
              <p:cNvPr id="27" name="Line 7"/>
              <p:cNvSpPr>
                <a:spLocks noChangeShapeType="1"/>
              </p:cNvSpPr>
              <p:nvPr/>
            </p:nvSpPr>
            <p:spPr bwMode="auto">
              <a:xfrm flipV="1">
                <a:off x="2539" y="3015"/>
                <a:ext cx="617" cy="525"/>
              </a:xfrm>
              <a:prstGeom prst="line">
                <a:avLst/>
              </a:prstGeom>
              <a:grpFill/>
              <a:ln w="28575">
                <a:noFill/>
                <a:round/>
                <a:headEnd/>
                <a:tailEnd/>
              </a:ln>
              <a:effectLst/>
              <a:extLst>
                <a:ext uri="{AF507438-7753-43E0-B8FC-AC1667EBCBE1}">
                  <a14:hiddenEffects xmlns:a14="http://schemas.microsoft.com/office/drawing/2010/main">
                    <a:effectLst>
                      <a:outerShdw dist="17961" dir="2700000" algn="ctr" rotWithShape="0">
                        <a:srgbClr val="4D4D4D"/>
                      </a:outerShdw>
                    </a:effectLst>
                  </a14:hiddenEffects>
                </a:ext>
              </a:extLst>
            </p:spPr>
            <p:txBody>
              <a:bodyPr/>
              <a:lstStyle/>
              <a:p>
                <a:endParaRPr lang="fr-CH"/>
              </a:p>
            </p:txBody>
          </p:sp>
          <p:sp>
            <p:nvSpPr>
              <p:cNvPr id="28" name="Line 8"/>
              <p:cNvSpPr>
                <a:spLocks noChangeShapeType="1"/>
              </p:cNvSpPr>
              <p:nvPr/>
            </p:nvSpPr>
            <p:spPr bwMode="auto">
              <a:xfrm flipH="1">
                <a:off x="2526" y="613"/>
                <a:ext cx="6" cy="2927"/>
              </a:xfrm>
              <a:prstGeom prst="line">
                <a:avLst/>
              </a:prstGeom>
              <a:grpFill/>
              <a:ln w="28575">
                <a:noFill/>
                <a:round/>
                <a:headEnd/>
                <a:tailEnd/>
              </a:ln>
              <a:effectLst/>
              <a:extLst>
                <a:ext uri="{AF507438-7753-43E0-B8FC-AC1667EBCBE1}">
                  <a14:hiddenEffects xmlns:a14="http://schemas.microsoft.com/office/drawing/2010/main">
                    <a:effectLst>
                      <a:outerShdw dist="17961" dir="2700000" algn="ctr" rotWithShape="0">
                        <a:srgbClr val="4D4D4D"/>
                      </a:outerShdw>
                    </a:effectLst>
                  </a14:hiddenEffects>
                </a:ext>
              </a:extLst>
            </p:spPr>
            <p:txBody>
              <a:bodyPr/>
              <a:lstStyle/>
              <a:p>
                <a:endParaRPr lang="fr-CH"/>
              </a:p>
            </p:txBody>
          </p:sp>
          <p:sp>
            <p:nvSpPr>
              <p:cNvPr id="29" name="Line 9"/>
              <p:cNvSpPr>
                <a:spLocks noChangeShapeType="1"/>
              </p:cNvSpPr>
              <p:nvPr/>
            </p:nvSpPr>
            <p:spPr bwMode="auto">
              <a:xfrm>
                <a:off x="3154" y="124"/>
                <a:ext cx="6" cy="2896"/>
              </a:xfrm>
              <a:prstGeom prst="line">
                <a:avLst/>
              </a:prstGeom>
              <a:grpFill/>
              <a:ln w="28575">
                <a:noFill/>
                <a:round/>
                <a:headEnd/>
                <a:tailEnd/>
              </a:ln>
              <a:effectLst/>
              <a:extLst>
                <a:ext uri="{AF507438-7753-43E0-B8FC-AC1667EBCBE1}">
                  <a14:hiddenEffects xmlns:a14="http://schemas.microsoft.com/office/drawing/2010/main">
                    <a:effectLst>
                      <a:outerShdw dist="17961" dir="2700000" algn="ctr" rotWithShape="0">
                        <a:srgbClr val="4D4D4D"/>
                      </a:outerShdw>
                    </a:effectLst>
                  </a14:hiddenEffects>
                </a:ext>
              </a:extLst>
            </p:spPr>
            <p:txBody>
              <a:bodyPr/>
              <a:lstStyle/>
              <a:p>
                <a:endParaRPr lang="fr-CH"/>
              </a:p>
            </p:txBody>
          </p:sp>
          <p:sp>
            <p:nvSpPr>
              <p:cNvPr id="30" name="Line 10"/>
              <p:cNvSpPr>
                <a:spLocks noChangeShapeType="1"/>
              </p:cNvSpPr>
              <p:nvPr/>
            </p:nvSpPr>
            <p:spPr bwMode="auto">
              <a:xfrm flipV="1">
                <a:off x="2537" y="124"/>
                <a:ext cx="623" cy="493"/>
              </a:xfrm>
              <a:prstGeom prst="line">
                <a:avLst/>
              </a:prstGeom>
              <a:grpFill/>
              <a:ln w="28575">
                <a:noFill/>
                <a:round/>
                <a:headEnd/>
                <a:tailEnd/>
              </a:ln>
              <a:effectLst/>
              <a:extLst>
                <a:ext uri="{AF507438-7753-43E0-B8FC-AC1667EBCBE1}">
                  <a14:hiddenEffects xmlns:a14="http://schemas.microsoft.com/office/drawing/2010/main">
                    <a:effectLst>
                      <a:outerShdw dist="17961" dir="2700000" algn="ctr" rotWithShape="0">
                        <a:srgbClr val="4D4D4D"/>
                      </a:outerShdw>
                    </a:effectLst>
                  </a14:hiddenEffects>
                </a:ext>
              </a:extLst>
            </p:spPr>
            <p:txBody>
              <a:bodyPr/>
              <a:lstStyle/>
              <a:p>
                <a:endParaRPr lang="fr-CH"/>
              </a:p>
            </p:txBody>
          </p:sp>
        </p:grpSp>
        <p:grpSp>
          <p:nvGrpSpPr>
            <p:cNvPr id="23" name="Group 11"/>
            <p:cNvGrpSpPr>
              <a:grpSpLocks/>
            </p:cNvGrpSpPr>
            <p:nvPr/>
          </p:nvGrpSpPr>
          <p:grpSpPr bwMode="auto">
            <a:xfrm>
              <a:off x="882" y="585"/>
              <a:ext cx="640" cy="3414"/>
              <a:chOff x="882" y="585"/>
              <a:chExt cx="640" cy="3414"/>
            </a:xfrm>
            <a:grpFill/>
          </p:grpSpPr>
          <p:sp>
            <p:nvSpPr>
              <p:cNvPr id="24" name="Rectangle 12"/>
              <p:cNvSpPr>
                <a:spLocks noChangeArrowheads="1"/>
              </p:cNvSpPr>
              <p:nvPr/>
            </p:nvSpPr>
            <p:spPr bwMode="auto">
              <a:xfrm>
                <a:off x="894" y="1095"/>
                <a:ext cx="616" cy="2358"/>
              </a:xfrm>
              <a:prstGeom prst="rect">
                <a:avLst/>
              </a:prstGeom>
              <a:grpFill/>
              <a:ln w="31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sz="1600" i="1" dirty="0" smtClean="0">
                    <a:solidFill>
                      <a:schemeClr val="bg1"/>
                    </a:solidFill>
                  </a:rPr>
                  <a:t>RISQUES</a:t>
                </a:r>
                <a:endParaRPr lang="fr-CH" altLang="fr-FR" i="1" dirty="0">
                  <a:solidFill>
                    <a:schemeClr val="bg1"/>
                  </a:solidFill>
                </a:endParaRPr>
              </a:p>
            </p:txBody>
          </p:sp>
          <p:sp>
            <p:nvSpPr>
              <p:cNvPr id="25" name="AutoShape 13"/>
              <p:cNvSpPr>
                <a:spLocks noChangeArrowheads="1"/>
              </p:cNvSpPr>
              <p:nvPr/>
            </p:nvSpPr>
            <p:spPr bwMode="auto">
              <a:xfrm flipH="1">
                <a:off x="888" y="585"/>
                <a:ext cx="620" cy="510"/>
              </a:xfrm>
              <a:prstGeom prst="rtTriangle">
                <a:avLst/>
              </a:prstGeom>
              <a:grpFill/>
              <a:ln w="31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sp>
            <p:nvSpPr>
              <p:cNvPr id="26" name="AutoShape 14"/>
              <p:cNvSpPr>
                <a:spLocks noChangeArrowheads="1"/>
              </p:cNvSpPr>
              <p:nvPr/>
            </p:nvSpPr>
            <p:spPr bwMode="auto">
              <a:xfrm flipV="1">
                <a:off x="882" y="3451"/>
                <a:ext cx="640" cy="548"/>
              </a:xfrm>
              <a:prstGeom prst="rtTriangle">
                <a:avLst/>
              </a:prstGeom>
              <a:grpFill/>
              <a:ln w="317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endParaRPr lang="fr-CH" altLang="fr-FR"/>
              </a:p>
            </p:txBody>
          </p:sp>
        </p:grpSp>
      </p:grpSp>
      <p:sp>
        <p:nvSpPr>
          <p:cNvPr id="31" name="Text Box 4"/>
          <p:cNvSpPr txBox="1">
            <a:spLocks noChangeArrowheads="1"/>
          </p:cNvSpPr>
          <p:nvPr/>
        </p:nvSpPr>
        <p:spPr bwMode="auto">
          <a:xfrm>
            <a:off x="5782283" y="5465593"/>
            <a:ext cx="2454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fr-CH" altLang="fr-FR" b="1" dirty="0" smtClean="0">
                <a:solidFill>
                  <a:schemeClr val="tx1">
                    <a:lumMod val="75000"/>
                    <a:lumOff val="25000"/>
                  </a:schemeClr>
                </a:solidFill>
              </a:rPr>
              <a:t>Gestion des risques </a:t>
            </a:r>
            <a:endParaRPr lang="fr-CH" altLang="fr-FR" b="1" dirty="0">
              <a:solidFill>
                <a:schemeClr val="tx1">
                  <a:lumMod val="75000"/>
                  <a:lumOff val="25000"/>
                </a:schemeClr>
              </a:solidFill>
            </a:endParaRPr>
          </a:p>
        </p:txBody>
      </p:sp>
      <p:sp>
        <p:nvSpPr>
          <p:cNvPr id="33" name="AutoShape 96"/>
          <p:cNvSpPr>
            <a:spLocks noChangeArrowheads="1"/>
          </p:cNvSpPr>
          <p:nvPr/>
        </p:nvSpPr>
        <p:spPr bwMode="auto">
          <a:xfrm>
            <a:off x="5774267" y="2217738"/>
            <a:ext cx="1998133" cy="508000"/>
          </a:xfrm>
          <a:prstGeom prst="roundRect">
            <a:avLst>
              <a:gd name="adj" fmla="val 16667"/>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3333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spcBef>
                <a:spcPct val="50000"/>
              </a:spcBef>
            </a:pPr>
            <a:r>
              <a:rPr lang="fr-CH" altLang="fr-FR" b="1" dirty="0">
                <a:solidFill>
                  <a:schemeClr val="tx1">
                    <a:lumMod val="75000"/>
                    <a:lumOff val="25000"/>
                  </a:schemeClr>
                </a:solidFill>
              </a:rPr>
              <a:t>Métiers</a:t>
            </a:r>
            <a:endParaRPr lang="fr-FR" altLang="fr-FR" b="1" dirty="0">
              <a:solidFill>
                <a:schemeClr val="tx1">
                  <a:lumMod val="75000"/>
                  <a:lumOff val="25000"/>
                </a:schemeClr>
              </a:solidFill>
            </a:endParaRPr>
          </a:p>
        </p:txBody>
      </p:sp>
      <p:sp>
        <p:nvSpPr>
          <p:cNvPr id="34" name="AutoShape 97"/>
          <p:cNvSpPr>
            <a:spLocks noChangeArrowheads="1"/>
          </p:cNvSpPr>
          <p:nvPr/>
        </p:nvSpPr>
        <p:spPr bwMode="auto">
          <a:xfrm>
            <a:off x="5774267" y="2997324"/>
            <a:ext cx="1998133" cy="508000"/>
          </a:xfrm>
          <a:prstGeom prst="roundRect">
            <a:avLst>
              <a:gd name="adj" fmla="val 16667"/>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spcBef>
                <a:spcPct val="50000"/>
              </a:spcBef>
            </a:pPr>
            <a:r>
              <a:rPr lang="fr-CH" altLang="fr-FR" b="1" dirty="0">
                <a:solidFill>
                  <a:schemeClr val="tx1">
                    <a:lumMod val="75000"/>
                    <a:lumOff val="25000"/>
                  </a:schemeClr>
                </a:solidFill>
              </a:rPr>
              <a:t>Assistance MOA</a:t>
            </a:r>
            <a:endParaRPr lang="fr-FR" altLang="fr-FR" b="1" dirty="0">
              <a:solidFill>
                <a:schemeClr val="tx1">
                  <a:lumMod val="75000"/>
                  <a:lumOff val="25000"/>
                </a:schemeClr>
              </a:solidFill>
            </a:endParaRPr>
          </a:p>
        </p:txBody>
      </p:sp>
      <p:sp>
        <p:nvSpPr>
          <p:cNvPr id="35" name="AutoShape 98"/>
          <p:cNvSpPr>
            <a:spLocks noChangeArrowheads="1"/>
          </p:cNvSpPr>
          <p:nvPr/>
        </p:nvSpPr>
        <p:spPr bwMode="auto">
          <a:xfrm>
            <a:off x="5774267" y="4643445"/>
            <a:ext cx="1998133" cy="508000"/>
          </a:xfrm>
          <a:prstGeom prst="roundRect">
            <a:avLst>
              <a:gd name="adj" fmla="val 16667"/>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spcBef>
                <a:spcPct val="50000"/>
              </a:spcBef>
            </a:pPr>
            <a:r>
              <a:rPr lang="fr-CH" altLang="fr-FR" b="1" dirty="0">
                <a:solidFill>
                  <a:schemeClr val="tx1">
                    <a:lumMod val="75000"/>
                    <a:lumOff val="25000"/>
                  </a:schemeClr>
                </a:solidFill>
              </a:rPr>
              <a:t>Informatique</a:t>
            </a:r>
            <a:endParaRPr lang="fr-FR" altLang="fr-FR" b="1" dirty="0">
              <a:solidFill>
                <a:schemeClr val="tx1">
                  <a:lumMod val="75000"/>
                  <a:lumOff val="25000"/>
                </a:schemeClr>
              </a:solidFill>
            </a:endParaRPr>
          </a:p>
        </p:txBody>
      </p:sp>
      <p:sp>
        <p:nvSpPr>
          <p:cNvPr id="36" name="AutoShape 99"/>
          <p:cNvSpPr>
            <a:spLocks noChangeArrowheads="1"/>
          </p:cNvSpPr>
          <p:nvPr/>
        </p:nvSpPr>
        <p:spPr bwMode="auto">
          <a:xfrm>
            <a:off x="5520267" y="3809150"/>
            <a:ext cx="2506133" cy="508000"/>
          </a:xfrm>
          <a:prstGeom prst="roundRect">
            <a:avLst>
              <a:gd name="adj" fmla="val 16667"/>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spcBef>
                <a:spcPct val="50000"/>
              </a:spcBef>
            </a:pPr>
            <a:r>
              <a:rPr lang="fr-CH" altLang="fr-FR" b="1" dirty="0">
                <a:solidFill>
                  <a:schemeClr val="tx1">
                    <a:lumMod val="75000"/>
                    <a:lumOff val="25000"/>
                  </a:schemeClr>
                </a:solidFill>
              </a:rPr>
              <a:t>Informatique</a:t>
            </a:r>
            <a:endParaRPr lang="fr-FR" altLang="fr-FR" b="1" dirty="0">
              <a:solidFill>
                <a:schemeClr val="tx1">
                  <a:lumMod val="75000"/>
                  <a:lumOff val="25000"/>
                </a:schemeClr>
              </a:solidFill>
            </a:endParaRPr>
          </a:p>
        </p:txBody>
      </p:sp>
      <p:sp>
        <p:nvSpPr>
          <p:cNvPr id="37" name="AutoShape 96"/>
          <p:cNvSpPr>
            <a:spLocks noChangeArrowheads="1"/>
          </p:cNvSpPr>
          <p:nvPr/>
        </p:nvSpPr>
        <p:spPr bwMode="auto">
          <a:xfrm>
            <a:off x="5782283" y="1527898"/>
            <a:ext cx="1998133" cy="508000"/>
          </a:xfrm>
          <a:prstGeom prst="roundRect">
            <a:avLst>
              <a:gd name="adj" fmla="val 16667"/>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3333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spcBef>
                <a:spcPct val="50000"/>
              </a:spcBef>
            </a:pPr>
            <a:r>
              <a:rPr lang="fr-CH" altLang="fr-FR" b="1" dirty="0" smtClean="0">
                <a:solidFill>
                  <a:schemeClr val="tx1">
                    <a:lumMod val="75000"/>
                    <a:lumOff val="25000"/>
                  </a:schemeClr>
                </a:solidFill>
              </a:rPr>
              <a:t>Direction générale</a:t>
            </a:r>
            <a:endParaRPr lang="fr-FR" altLang="fr-FR" b="1" dirty="0">
              <a:solidFill>
                <a:schemeClr val="tx1">
                  <a:lumMod val="75000"/>
                  <a:lumOff val="25000"/>
                </a:schemeClr>
              </a:solidFill>
            </a:endParaRPr>
          </a:p>
        </p:txBody>
      </p:sp>
      <p:cxnSp>
        <p:nvCxnSpPr>
          <p:cNvPr id="40" name="Connecteur en angle 39"/>
          <p:cNvCxnSpPr/>
          <p:nvPr/>
        </p:nvCxnSpPr>
        <p:spPr>
          <a:xfrm>
            <a:off x="3656058" y="4942675"/>
            <a:ext cx="1864209" cy="711855"/>
          </a:xfrm>
          <a:prstGeom prst="bentConnector3">
            <a:avLst>
              <a:gd name="adj1" fmla="val 304"/>
            </a:avLst>
          </a:prstGeom>
          <a:ln>
            <a:solidFill>
              <a:srgbClr val="0033CC">
                <a:alpha val="59000"/>
              </a:srgb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005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838199" y="1209394"/>
            <a:ext cx="5433647" cy="1334514"/>
          </a:xfrm>
        </p:spPr>
        <p:txBody>
          <a:bodyPr>
            <a:noAutofit/>
          </a:bodyPr>
          <a:lstStyle/>
          <a:p>
            <a:pPr marL="0" indent="0">
              <a:buNone/>
            </a:pPr>
            <a:r>
              <a:rPr lang="fr-CH" sz="2800" dirty="0" smtClean="0"/>
              <a:t>Le marché propose plusieurs outils d'architecture d'entreprise</a:t>
            </a:r>
            <a:endParaRPr lang="fr-CH" sz="2800" dirty="0"/>
          </a:p>
        </p:txBody>
      </p:sp>
      <p:sp>
        <p:nvSpPr>
          <p:cNvPr id="3" name="Espace réservé du texte 2"/>
          <p:cNvSpPr>
            <a:spLocks noGrp="1"/>
          </p:cNvSpPr>
          <p:nvPr>
            <p:ph type="body" sz="quarter" idx="13"/>
          </p:nvPr>
        </p:nvSpPr>
        <p:spPr/>
        <p:txBody>
          <a:bodyPr>
            <a:normAutofit fontScale="92500"/>
          </a:bodyPr>
          <a:lstStyle/>
          <a:p>
            <a:r>
              <a:rPr lang="fr-CH" dirty="0" smtClean="0"/>
              <a:t>La démarche d'urbanisation doit être outillée</a:t>
            </a:r>
            <a:endParaRPr lang="fr-CH" dirty="0"/>
          </a:p>
        </p:txBody>
      </p:sp>
      <p:pic>
        <p:nvPicPr>
          <p:cNvPr id="4" name="Picture 2" descr="Magic Quadrant pour les outils d'architecture d'entrepri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0795" y="1038714"/>
            <a:ext cx="5118265" cy="511826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237506" y="3188845"/>
            <a:ext cx="5652655" cy="307777"/>
          </a:xfrm>
          <a:prstGeom prst="rect">
            <a:avLst/>
          </a:prstGeom>
          <a:noFill/>
        </p:spPr>
        <p:txBody>
          <a:bodyPr wrap="square" rtlCol="0">
            <a:spAutoFit/>
          </a:bodyPr>
          <a:lstStyle/>
          <a:p>
            <a:r>
              <a:rPr lang="fr-CH" sz="1400" i="1" dirty="0" smtClean="0"/>
              <a:t>Source : Gartner </a:t>
            </a:r>
            <a:r>
              <a:rPr lang="fr-CH" sz="1400" i="1" dirty="0" err="1" smtClean="0"/>
              <a:t>magic</a:t>
            </a:r>
            <a:r>
              <a:rPr lang="fr-CH" sz="1400" i="1" dirty="0" smtClean="0"/>
              <a:t> quadrant for </a:t>
            </a:r>
            <a:r>
              <a:rPr lang="fr-CH" sz="1400" i="1" dirty="0" err="1" smtClean="0"/>
              <a:t>enterprise</a:t>
            </a:r>
            <a:r>
              <a:rPr lang="fr-CH" sz="1400" i="1" dirty="0" smtClean="0"/>
              <a:t> architecture </a:t>
            </a:r>
            <a:r>
              <a:rPr lang="fr-CH" sz="1400" i="1" dirty="0" err="1" smtClean="0"/>
              <a:t>tools</a:t>
            </a:r>
            <a:endParaRPr lang="fr-CH" sz="1400" i="1" dirty="0"/>
          </a:p>
        </p:txBody>
      </p:sp>
    </p:spTree>
    <p:extLst>
      <p:ext uri="{BB962C8B-B14F-4D97-AF65-F5344CB8AC3E}">
        <p14:creationId xmlns:p14="http://schemas.microsoft.com/office/powerpoint/2010/main" val="2881485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H" dirty="0" smtClean="0"/>
              <a:t>Votre contexte d'</a:t>
            </a:r>
            <a:r>
              <a:rPr lang="fr-CH" dirty="0" err="1" smtClean="0"/>
              <a:t>informaticien-ne</a:t>
            </a:r>
            <a:r>
              <a:rPr lang="fr-CH" dirty="0" smtClean="0"/>
              <a:t> de gestion fraichement </a:t>
            </a:r>
            <a:r>
              <a:rPr lang="fr-CH" dirty="0" err="1" smtClean="0"/>
              <a:t>diplômé-e</a:t>
            </a:r>
            <a:endParaRPr lang="fr-CH" dirty="0"/>
          </a:p>
        </p:txBody>
      </p:sp>
      <p:sp>
        <p:nvSpPr>
          <p:cNvPr id="3" name="Espace réservé du contenu 2"/>
          <p:cNvSpPr>
            <a:spLocks noGrp="1"/>
          </p:cNvSpPr>
          <p:nvPr>
            <p:ph idx="1"/>
          </p:nvPr>
        </p:nvSpPr>
        <p:spPr/>
        <p:txBody>
          <a:bodyPr>
            <a:normAutofit fontScale="92500" lnSpcReduction="20000"/>
          </a:bodyPr>
          <a:lstStyle/>
          <a:p>
            <a:r>
              <a:rPr lang="fr-CH" dirty="0" smtClean="0"/>
              <a:t>Une fonction d'IG dans une entreprise </a:t>
            </a:r>
          </a:p>
          <a:p>
            <a:r>
              <a:rPr lang="fr-CH" dirty="0" smtClean="0"/>
              <a:t>Une fonction de </a:t>
            </a:r>
            <a:r>
              <a:rPr lang="fr-CH" dirty="0" err="1" smtClean="0"/>
              <a:t>consultant-e</a:t>
            </a:r>
            <a:r>
              <a:rPr lang="fr-CH" dirty="0" smtClean="0"/>
              <a:t> en IG dans une société de services informatiques</a:t>
            </a:r>
          </a:p>
          <a:p>
            <a:r>
              <a:rPr lang="fr-CH" dirty="0" smtClean="0"/>
              <a:t>Dans tous les cas : un SI existant à maintenir / adapter / mettre à niveau / transformer / …</a:t>
            </a:r>
          </a:p>
          <a:p>
            <a:r>
              <a:rPr lang="fr-CH" dirty="0" smtClean="0"/>
              <a:t>Les grands corps de métiers de l'IG : </a:t>
            </a:r>
          </a:p>
          <a:p>
            <a:pPr lvl="1"/>
            <a:r>
              <a:rPr lang="fr-CH" dirty="0" smtClean="0"/>
              <a:t>Ingénierie logicielle</a:t>
            </a:r>
          </a:p>
          <a:p>
            <a:pPr lvl="1"/>
            <a:r>
              <a:rPr lang="fr-CH" dirty="0" smtClean="0"/>
              <a:t>Ingénierie systèmes </a:t>
            </a:r>
          </a:p>
          <a:p>
            <a:pPr lvl="1"/>
            <a:r>
              <a:rPr lang="fr-CH" dirty="0" smtClean="0"/>
              <a:t>Ingénierie matériels</a:t>
            </a:r>
          </a:p>
          <a:p>
            <a:pPr lvl="1"/>
            <a:r>
              <a:rPr lang="fr-CH" dirty="0" smtClean="0"/>
              <a:t>Activités de support et d'assistances utilisateurs (help desk)</a:t>
            </a:r>
          </a:p>
          <a:p>
            <a:pPr lvl="1"/>
            <a:r>
              <a:rPr lang="fr-CH" dirty="0" smtClean="0"/>
              <a:t>Sécurité des SI</a:t>
            </a:r>
          </a:p>
          <a:p>
            <a:pPr lvl="1"/>
            <a:r>
              <a:rPr lang="fr-CH" dirty="0" smtClean="0"/>
              <a:t>Pilotage et stratégie des SI : Urbanisation des SI et architecture d'entreprise</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2513587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smtClean="0"/>
              <a:t>Préliminaire</a:t>
            </a:r>
            <a:endParaRPr lang="fr-CH" dirty="0"/>
          </a:p>
        </p:txBody>
      </p:sp>
      <p:sp>
        <p:nvSpPr>
          <p:cNvPr id="3" name="Espace réservé du contenu 2"/>
          <p:cNvSpPr>
            <a:spLocks noGrp="1"/>
          </p:cNvSpPr>
          <p:nvPr>
            <p:ph idx="1"/>
          </p:nvPr>
        </p:nvSpPr>
        <p:spPr/>
        <p:txBody>
          <a:bodyPr/>
          <a:lstStyle/>
          <a:p>
            <a:pPr marL="0" indent="0">
              <a:buNone/>
            </a:pPr>
            <a:r>
              <a:rPr lang="fr-CH" dirty="0"/>
              <a:t>Le discours se positionne au niveau de </a:t>
            </a:r>
            <a:r>
              <a:rPr lang="fr-CH" b="1" dirty="0"/>
              <a:t>l'entreprise</a:t>
            </a:r>
            <a:r>
              <a:rPr lang="fr-CH" dirty="0"/>
              <a:t> </a:t>
            </a:r>
          </a:p>
          <a:p>
            <a:endParaRPr lang="fr-CH" dirty="0" smtClean="0"/>
          </a:p>
          <a:p>
            <a:r>
              <a:rPr lang="fr-CH" dirty="0"/>
              <a:t>Métiers, maitrise d'ouvrage, unités organisationnelles</a:t>
            </a:r>
          </a:p>
          <a:p>
            <a:r>
              <a:rPr lang="fr-CH" dirty="0"/>
              <a:t>Clients, bénéficiaires </a:t>
            </a:r>
          </a:p>
          <a:p>
            <a:r>
              <a:rPr lang="fr-CH" dirty="0"/>
              <a:t>Prestations</a:t>
            </a:r>
          </a:p>
          <a:p>
            <a:r>
              <a:rPr lang="fr-CH" dirty="0"/>
              <a:t>Approche systémique </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p:cNvSpPr>
            <a:spLocks noGrp="1"/>
          </p:cNvSpPr>
          <p:nvPr>
            <p:ph type="ftr" sz="quarter" idx="11"/>
          </p:nvPr>
        </p:nvSpPr>
        <p:spPr/>
        <p:txBody>
          <a:bodyPr/>
          <a:lstStyle/>
          <a:p>
            <a:endParaRPr lang="fr-CH" dirty="0"/>
          </a:p>
        </p:txBody>
      </p:sp>
    </p:spTree>
    <p:extLst>
      <p:ext uri="{BB962C8B-B14F-4D97-AF65-F5344CB8AC3E}">
        <p14:creationId xmlns:p14="http://schemas.microsoft.com/office/powerpoint/2010/main" val="323691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71500" y="509954"/>
            <a:ext cx="11007969" cy="756138"/>
          </a:xfrm>
        </p:spPr>
        <p:txBody>
          <a:bodyPr>
            <a:noAutofit/>
          </a:bodyPr>
          <a:lstStyle/>
          <a:p>
            <a:r>
              <a:rPr lang="fr-FR" altLang="fr-FR" b="1" dirty="0" smtClean="0"/>
              <a:t>Les fondamentaux</a:t>
            </a:r>
          </a:p>
        </p:txBody>
      </p:sp>
      <p:sp>
        <p:nvSpPr>
          <p:cNvPr id="7172" name="Text Box 3"/>
          <p:cNvSpPr txBox="1">
            <a:spLocks noChangeArrowheads="1"/>
          </p:cNvSpPr>
          <p:nvPr/>
        </p:nvSpPr>
        <p:spPr bwMode="auto">
          <a:xfrm>
            <a:off x="202386" y="1966412"/>
            <a:ext cx="1193730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14350" indent="-514350" eaLnBrk="0" hangingPunct="0">
              <a:spcBef>
                <a:spcPct val="20000"/>
              </a:spcBef>
              <a:buChar char="•"/>
              <a:defRPr sz="3200">
                <a:solidFill>
                  <a:schemeClr val="tx1"/>
                </a:solidFill>
                <a:latin typeface="Arial" charset="0"/>
                <a:ea typeface="ＭＳ Ｐゴシック" charset="-128"/>
              </a:defRPr>
            </a:lvl1pPr>
            <a:lvl2pPr marL="742950" indent="-285750" eaLnBrk="0" hangingPunct="0">
              <a:spcBef>
                <a:spcPct val="20000"/>
              </a:spcBef>
              <a:buChar char="–"/>
              <a:defRPr sz="2800">
                <a:solidFill>
                  <a:schemeClr val="tx1"/>
                </a:solidFill>
                <a:latin typeface="Arial" charset="0"/>
                <a:ea typeface="ＭＳ Ｐゴシック" charset="-128"/>
              </a:defRPr>
            </a:lvl2pPr>
            <a:lvl3pPr marL="1143000" indent="-228600" eaLnBrk="0" hangingPunct="0">
              <a:spcBef>
                <a:spcPct val="20000"/>
              </a:spcBef>
              <a:buChar char="•"/>
              <a:defRPr sz="2400">
                <a:solidFill>
                  <a:schemeClr val="tx1"/>
                </a:solidFill>
                <a:latin typeface="Arial" charset="0"/>
                <a:ea typeface="ＭＳ Ｐゴシック" charset="-128"/>
              </a:defRPr>
            </a:lvl3pPr>
            <a:lvl4pPr marL="1600200" indent="-228600" eaLnBrk="0" hangingPunct="0">
              <a:spcBef>
                <a:spcPct val="20000"/>
              </a:spcBef>
              <a:buChar char="–"/>
              <a:defRPr sz="2000">
                <a:solidFill>
                  <a:schemeClr val="tx1"/>
                </a:solidFill>
                <a:latin typeface="Arial" charset="0"/>
                <a:ea typeface="ＭＳ Ｐゴシック" charset="-128"/>
              </a:defRPr>
            </a:lvl4pPr>
            <a:lvl5pPr marL="2057400" indent="-228600" eaLnBrk="0" hangingPunct="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eaLnBrk="1" hangingPunct="1">
              <a:spcBef>
                <a:spcPct val="0"/>
              </a:spcBef>
              <a:buFontTx/>
              <a:buAutoNum type="arabicPeriod"/>
            </a:pPr>
            <a:r>
              <a:rPr lang="fr-FR" altLang="fr-FR" sz="2800" dirty="0"/>
              <a:t>  Système d'information / système informatique</a:t>
            </a:r>
          </a:p>
          <a:p>
            <a:pPr eaLnBrk="1" hangingPunct="1">
              <a:spcBef>
                <a:spcPct val="0"/>
              </a:spcBef>
              <a:buFontTx/>
              <a:buAutoNum type="arabicPeriod"/>
            </a:pPr>
            <a:r>
              <a:rPr lang="fr-FR" altLang="fr-FR" sz="2800" dirty="0"/>
              <a:t>  Urbanisation des systèmes </a:t>
            </a:r>
            <a:r>
              <a:rPr lang="fr-FR" altLang="fr-FR" sz="2800" dirty="0" smtClean="0"/>
              <a:t>d'information et architecture d'entreprise</a:t>
            </a:r>
            <a:endParaRPr lang="fr-FR" altLang="fr-FR" sz="2800" dirty="0"/>
          </a:p>
          <a:p>
            <a:pPr eaLnBrk="1" hangingPunct="1">
              <a:spcBef>
                <a:spcPct val="0"/>
              </a:spcBef>
              <a:buFontTx/>
              <a:buAutoNum type="arabicPeriod"/>
            </a:pPr>
            <a:r>
              <a:rPr lang="fr-FR" altLang="fr-FR" sz="2800" dirty="0"/>
              <a:t>  Cartographie des SI</a:t>
            </a:r>
          </a:p>
          <a:p>
            <a:pPr eaLnBrk="1" hangingPunct="1">
              <a:spcBef>
                <a:spcPct val="0"/>
              </a:spcBef>
              <a:buFontTx/>
              <a:buAutoNum type="arabicPeriod"/>
            </a:pPr>
            <a:r>
              <a:rPr lang="fr-FR" altLang="fr-FR" sz="2800" dirty="0"/>
              <a:t>  Le modèle en 4 couches  </a:t>
            </a:r>
          </a:p>
        </p:txBody>
      </p:sp>
    </p:spTree>
    <p:extLst>
      <p:ext uri="{BB962C8B-B14F-4D97-AF65-F5344CB8AC3E}">
        <p14:creationId xmlns:p14="http://schemas.microsoft.com/office/powerpoint/2010/main" val="843271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27051" y="2359256"/>
            <a:ext cx="10972800" cy="1722439"/>
          </a:xfrm>
        </p:spPr>
        <p:txBody>
          <a:bodyPr>
            <a:noAutofit/>
          </a:bodyPr>
          <a:lstStyle/>
          <a:p>
            <a:pPr algn="ctr"/>
            <a:r>
              <a:rPr lang="fr-FR" altLang="fr-FR" dirty="0" smtClean="0">
                <a:solidFill>
                  <a:schemeClr val="tx1"/>
                </a:solidFill>
              </a:rPr>
              <a:t>Système d'information </a:t>
            </a:r>
            <a:br>
              <a:rPr lang="fr-FR" altLang="fr-FR" dirty="0" smtClean="0">
                <a:solidFill>
                  <a:schemeClr val="tx1"/>
                </a:solidFill>
              </a:rPr>
            </a:br>
            <a:r>
              <a:rPr lang="fr-FR" altLang="fr-FR" dirty="0" smtClean="0">
                <a:solidFill>
                  <a:schemeClr val="tx1"/>
                </a:solidFill>
              </a:rPr>
              <a:t>versus </a:t>
            </a:r>
            <a:br>
              <a:rPr lang="fr-FR" altLang="fr-FR" dirty="0" smtClean="0">
                <a:solidFill>
                  <a:schemeClr val="tx1"/>
                </a:solidFill>
              </a:rPr>
            </a:br>
            <a:r>
              <a:rPr lang="fr-FR" altLang="fr-FR" dirty="0" smtClean="0">
                <a:solidFill>
                  <a:schemeClr val="tx1"/>
                </a:solidFill>
              </a:rPr>
              <a:t>système informatique</a:t>
            </a:r>
          </a:p>
        </p:txBody>
      </p:sp>
    </p:spTree>
    <p:extLst>
      <p:ext uri="{BB962C8B-B14F-4D97-AF65-F5344CB8AC3E}">
        <p14:creationId xmlns:p14="http://schemas.microsoft.com/office/powerpoint/2010/main" val="1350177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3453</Words>
  <Application>Microsoft Office PowerPoint</Application>
  <PresentationFormat>Grand écran</PresentationFormat>
  <Paragraphs>498</Paragraphs>
  <Slides>52</Slides>
  <Notes>14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52</vt:i4>
      </vt:variant>
    </vt:vector>
  </HeadingPairs>
  <TitlesOfParts>
    <vt:vector size="61" baseType="lpstr">
      <vt:lpstr>ＭＳ Ｐゴシック</vt:lpstr>
      <vt:lpstr>Arial</vt:lpstr>
      <vt:lpstr>Calibri</vt:lpstr>
      <vt:lpstr>Calibri Light</vt:lpstr>
      <vt:lpstr>Lucida Handwriting</vt:lpstr>
      <vt:lpstr>Roboto Black</vt:lpstr>
      <vt:lpstr>Verdana</vt:lpstr>
      <vt:lpstr>Wingdings</vt:lpstr>
      <vt:lpstr>Thème Office</vt:lpstr>
      <vt:lpstr>626-1 Urbanisation des systèmes d'information</vt:lpstr>
      <vt:lpstr>Présentation PowerPoint</vt:lpstr>
      <vt:lpstr>Présentation PowerPoint</vt:lpstr>
      <vt:lpstr>Objectifs du module 626-1</vt:lpstr>
      <vt:lpstr>Références bibliographiques</vt:lpstr>
      <vt:lpstr>Votre contexte d'informaticien-ne de gestion fraichement diplômé-e</vt:lpstr>
      <vt:lpstr>Préliminaire</vt:lpstr>
      <vt:lpstr>Les fondamentaux</vt:lpstr>
      <vt:lpstr>Système d'information  versus  système informatique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préoccupations de la direction des systèmes d'information</vt:lpstr>
      <vt:lpstr>Présentation PowerPoint</vt:lpstr>
      <vt:lpstr>Présentation PowerPoint</vt:lpstr>
      <vt:lpstr>Présentation PowerPoint</vt:lpstr>
      <vt:lpstr>URBANISATION du système d'information</vt:lpstr>
      <vt:lpstr>Présentation PowerPoint</vt:lpstr>
      <vt:lpstr>Présentation PowerPoint</vt:lpstr>
      <vt:lpstr>Présentation PowerPoint</vt:lpstr>
      <vt:lpstr>Présentation PowerPoint</vt:lpstr>
      <vt:lpstr>URBANISATION du système d'information</vt:lpstr>
      <vt:lpstr>L'approche par les modèles ou par la modélisation</vt:lpstr>
      <vt:lpstr>Présentation PowerPoint</vt:lpstr>
      <vt:lpstr>Présentation PowerPoint</vt:lpstr>
      <vt:lpstr>Présentation PowerPoint</vt:lpstr>
      <vt:lpstr>Quizz</vt:lpstr>
      <vt:lpstr>Quizz</vt:lpstr>
      <vt:lpstr>Quizz</vt:lpstr>
      <vt:lpstr>Quizz</vt:lpstr>
      <vt:lpstr>Présentation PowerPoint</vt:lpstr>
      <vt:lpstr>Présentation PowerPoint</vt:lpstr>
      <vt:lpstr>La cartographie des SI  au service de l'urbanisation</vt:lpstr>
      <vt:lpstr>Présentation PowerPoint</vt:lpstr>
      <vt:lpstr>La cartographie au service de l'urbanisation des SI </vt:lpstr>
      <vt:lpstr>le cadre de référence de la cartographie :  les 4  couches de référence </vt:lpstr>
      <vt:lpstr>Les 4 couches du cadre de référence</vt:lpstr>
      <vt:lpstr>Les 4 couches du cadre de référence</vt:lpstr>
      <vt:lpstr>Présentation PowerPoint</vt:lpstr>
      <vt:lpstr>Présentation PowerPoint</vt:lpstr>
      <vt:lpstr>Présentation PowerPoint</vt:lpstr>
      <vt:lpstr>Quizz</vt:lpstr>
      <vt:lpstr>Les acteurs de l'urbanisation des SI </vt:lpstr>
      <vt:lpstr>L'urbanisation est une démarche collective qui embarque …</vt:lpstr>
      <vt:lpstr>Présentation PowerPoint</vt:lpstr>
      <vt:lpstr>Présentation PowerPoint</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Christine Aidonidis</cp:lastModifiedBy>
  <cp:revision>36</cp:revision>
  <dcterms:created xsi:type="dcterms:W3CDTF">2021-09-13T08:54:04Z</dcterms:created>
  <dcterms:modified xsi:type="dcterms:W3CDTF">2022-02-24T10:16:03Z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79649546</vt:i4>
  </property>
  <property fmtid="{D5CDD505-2E9C-101B-9397-08002B2CF9AE}" pid="3" name="_NewReviewCycle">
    <vt:lpwstr/>
  </property>
  <property fmtid="{D5CDD505-2E9C-101B-9397-08002B2CF9AE}" pid="4" name="_EmailSubject">
    <vt:lpwstr>Modèle PPT</vt:lpwstr>
  </property>
  <property fmtid="{D5CDD505-2E9C-101B-9397-08002B2CF9AE}" pid="5" name="_AuthorEmail">
    <vt:lpwstr>alexie.duarte-dasilva@hesge.ch</vt:lpwstr>
  </property>
  <property fmtid="{D5CDD505-2E9C-101B-9397-08002B2CF9AE}" pid="6" name="_AuthorEmailDisplayName">
    <vt:lpwstr>Duarte Da Silva Alexie (HES)</vt:lpwstr>
  </property>
</Properties>
</file>