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handoutMasterIdLst>
    <p:handoutMasterId r:id="rId65"/>
  </p:handoutMasterIdLst>
  <p:sldIdLst>
    <p:sldId id="257" r:id="rId2"/>
    <p:sldId id="258" r:id="rId3"/>
    <p:sldId id="259"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85" r:id="rId18"/>
    <p:sldId id="286" r:id="rId19"/>
    <p:sldId id="274" r:id="rId20"/>
    <p:sldId id="275" r:id="rId21"/>
    <p:sldId id="287" r:id="rId22"/>
    <p:sldId id="276" r:id="rId23"/>
    <p:sldId id="277" r:id="rId24"/>
    <p:sldId id="280" r:id="rId25"/>
    <p:sldId id="279" r:id="rId26"/>
    <p:sldId id="281" r:id="rId27"/>
    <p:sldId id="282" r:id="rId28"/>
    <p:sldId id="283"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 id="310" r:id="rId51"/>
    <p:sldId id="311" r:id="rId52"/>
    <p:sldId id="313" r:id="rId53"/>
    <p:sldId id="314" r:id="rId54"/>
    <p:sldId id="322" r:id="rId55"/>
    <p:sldId id="323" r:id="rId56"/>
    <p:sldId id="278" r:id="rId57"/>
    <p:sldId id="316" r:id="rId58"/>
    <p:sldId id="317" r:id="rId59"/>
    <p:sldId id="319" r:id="rId60"/>
    <p:sldId id="321" r:id="rId61"/>
    <p:sldId id="320" r:id="rId62"/>
    <p:sldId id="288" r:id="rId6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3E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2474" autoAdjust="0"/>
  </p:normalViewPr>
  <p:slideViewPr>
    <p:cSldViewPr snapToGrid="0">
      <p:cViewPr varScale="1">
        <p:scale>
          <a:sx n="95" d="100"/>
          <a:sy n="95" d="100"/>
        </p:scale>
        <p:origin x="1134" y="78"/>
      </p:cViewPr>
      <p:guideLst/>
    </p:cSldViewPr>
  </p:slideViewPr>
  <p:notesTextViewPr>
    <p:cViewPr>
      <p:scale>
        <a:sx n="1" d="1"/>
        <a:sy n="1" d="1"/>
      </p:scale>
      <p:origin x="0" y="0"/>
    </p:cViewPr>
  </p:notesText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1BDE69B-A1BC-4BFF-B701-FE6F9142D24F}" type="datetimeFigureOut">
              <a:rPr lang="fr-CH" smtClean="0"/>
              <a:t>25.02.2022</a:t>
            </a:fld>
            <a:endParaRPr lang="fr-CH"/>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79FA9B-0BD2-43D7-B8FF-946830A08B4B}" type="slidenum">
              <a:rPr lang="fr-CH" smtClean="0"/>
              <a:t>‹N°›</a:t>
            </a:fld>
            <a:endParaRPr lang="fr-CH"/>
          </a:p>
        </p:txBody>
      </p:sp>
    </p:spTree>
    <p:extLst>
      <p:ext uri="{BB962C8B-B14F-4D97-AF65-F5344CB8AC3E}">
        <p14:creationId xmlns:p14="http://schemas.microsoft.com/office/powerpoint/2010/main" val="13304003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74DD63-6E40-40CA-8159-38606C95545E}" type="datetimeFigureOut">
              <a:rPr lang="fr-CH" smtClean="0"/>
              <a:t>25.02.2022</a:t>
            </a:fld>
            <a:endParaRPr lang="fr-CH"/>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DF7398-23D0-4D20-89B8-E2AA06F92E47}" type="slidenum">
              <a:rPr lang="fr-CH" smtClean="0"/>
              <a:t>‹N°›</a:t>
            </a:fld>
            <a:endParaRPr lang="fr-CH"/>
          </a:p>
        </p:txBody>
      </p:sp>
    </p:spTree>
    <p:extLst>
      <p:ext uri="{BB962C8B-B14F-4D97-AF65-F5344CB8AC3E}">
        <p14:creationId xmlns:p14="http://schemas.microsoft.com/office/powerpoint/2010/main" val="316466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sz="2800" dirty="0"/>
              <a:t>ITIL (pour « Information </a:t>
            </a:r>
            <a:r>
              <a:rPr lang="fr-CH" sz="2800" dirty="0" err="1"/>
              <a:t>Technology</a:t>
            </a:r>
            <a:r>
              <a:rPr lang="fr-CH" sz="2800" dirty="0"/>
              <a:t> Infrastructure Library », ou « Bibliothèque pour l'infrastructure des technologies de l'information » en français) est un ensemble d'ouvrages recensant les bonnes pratiques (« best practices ») du management du système d'information. Rédigée à l'origine par des experts de l'Office public britannique du Commerce (OGC). Managé par </a:t>
            </a:r>
            <a:r>
              <a:rPr lang="fr-CH" sz="2800" dirty="0" err="1"/>
              <a:t>Axelos</a:t>
            </a:r>
            <a:r>
              <a:rPr lang="fr-CH" sz="2800" dirty="0"/>
              <a:t> la première version est parue en 1989 (</a:t>
            </a:r>
            <a:r>
              <a:rPr lang="fr-CH" sz="2800" dirty="0" err="1"/>
              <a:t>updated</a:t>
            </a:r>
            <a:r>
              <a:rPr lang="fr-CH" sz="2800" dirty="0"/>
              <a:t> 2000, 2007, 2011 &amp; 2019/20). La version ITIL 4 de 2019 intègre les Nouvelles pratiques Agiles et </a:t>
            </a:r>
            <a:r>
              <a:rPr lang="fr-CH" sz="2800" dirty="0" err="1"/>
              <a:t>devops</a:t>
            </a:r>
            <a:r>
              <a:rPr lang="fr-CH" sz="2800" dirty="0"/>
              <a:t>.</a:t>
            </a:r>
          </a:p>
          <a:p>
            <a:endParaRPr lang="fr-CH" sz="2800" dirty="0"/>
          </a:p>
          <a:p>
            <a:r>
              <a:rPr lang="fr-CH" sz="1800" dirty="0">
                <a:solidFill>
                  <a:srgbClr val="231F20"/>
                </a:solidFill>
                <a:effectLst/>
                <a:latin typeface="Arial" panose="020B0604020202020204" pitchFamily="34" charset="0"/>
              </a:rPr>
              <a:t>Les pratiques et les exemples d’ITIL 4 sont centrés sur les services informatiques et la gestion des services informatiques, mais les concepts et modèles clés sont applicables à tous les services et contextes. ITIL 4 fournit aux entreprises les conseils dont elles ont besoin pour faire face aux nouveaux défis de la gestion des services et pour exploiter le potentiel de la technologie moderne. </a:t>
            </a:r>
          </a:p>
          <a:p>
            <a:r>
              <a:rPr lang="fr-CH" b="1" dirty="0"/>
              <a:t>la méthode ITIL</a:t>
            </a:r>
            <a:r>
              <a:rPr lang="fr-CH" dirty="0"/>
              <a:t> suggère une </a:t>
            </a:r>
            <a:r>
              <a:rPr lang="fr-CH" b="1" dirty="0"/>
              <a:t>approche globale</a:t>
            </a:r>
            <a:r>
              <a:rPr lang="fr-CH" dirty="0"/>
              <a:t> de la gestion des services en prenant en considération l’ensemble du service business et par conséquent, tous les aspects d’un service (et pas uniquement les services d’infrastructure) afin de satisfaire les exigences du client et le niveau de service (livraison à temps, correctement protégé…).</a:t>
            </a:r>
          </a:p>
          <a:p>
            <a:r>
              <a:rPr lang="fr-CH" dirty="0"/>
              <a:t>ITIL introduit principalement la notion de cycle de vie de la gestion des services, avec une focalisation sur la qualité des services IT et sur les services IT de «  bout en bout  ».</a:t>
            </a:r>
          </a:p>
          <a:p>
            <a:r>
              <a:rPr lang="fr-CH" b="1" u="sng" dirty="0"/>
              <a:t>5 étapes:</a:t>
            </a:r>
          </a:p>
          <a:p>
            <a:pPr algn="l">
              <a:buFont typeface="+mj-lt"/>
              <a:buAutoNum type="arabicPeriod"/>
            </a:pPr>
            <a:r>
              <a:rPr lang="fr-CH" dirty="0">
                <a:effectLst/>
              </a:rPr>
              <a:t>La stratégie du service dont l’objectif est de comprendre les clients IT, définir l’offre répondant aux besoins des clients, les capacités et ressources nécessaires au développement de service et identifier les moyens de succès pour une exécution réussie.</a:t>
            </a:r>
          </a:p>
          <a:p>
            <a:pPr algn="l">
              <a:buFont typeface="+mj-lt"/>
              <a:buAutoNum type="arabicPeriod"/>
            </a:pPr>
            <a:r>
              <a:rPr lang="fr-CH" dirty="0">
                <a:effectLst/>
              </a:rPr>
              <a:t>La conception du service assure que les nouveaux services et ceux modifiés soient conçus efficacement, en terme de technologie et d’architecture, afin de satisfaire les attentes du client. Les processus sont aussi pris en considération dans cette phase.</a:t>
            </a:r>
          </a:p>
          <a:p>
            <a:pPr algn="l">
              <a:buFont typeface="+mj-lt"/>
              <a:buAutoNum type="arabicPeriod"/>
            </a:pPr>
            <a:r>
              <a:rPr lang="fr-CH" dirty="0">
                <a:effectLst/>
              </a:rPr>
              <a:t>La transition du service intègre la gestion du changement, le contrôle des actifs et de la configuration, la validation, les tests et la planification de la mise en fonction du service afin de préparer la mise en production.</a:t>
            </a:r>
          </a:p>
          <a:p>
            <a:pPr algn="l">
              <a:buFont typeface="+mj-lt"/>
              <a:buAutoNum type="arabicPeriod"/>
            </a:pPr>
            <a:r>
              <a:rPr lang="fr-CH" dirty="0">
                <a:effectLst/>
              </a:rPr>
              <a:t>L’exploitation du service fournit le service de manière continue et le surveille quotidiennement.</a:t>
            </a:r>
          </a:p>
          <a:p>
            <a:pPr algn="l">
              <a:buFont typeface="+mj-lt"/>
              <a:buAutoNum type="arabicPeriod"/>
            </a:pPr>
            <a:r>
              <a:rPr lang="fr-CH" dirty="0">
                <a:effectLst/>
              </a:rPr>
              <a:t>L’amélioration continue du service permet au service IT de mesurer et d’améliorer le service, la technologie ainsi que l’efficacité et l’efficience dans la gestion générale des services.</a:t>
            </a:r>
          </a:p>
          <a:p>
            <a:pPr algn="l">
              <a:buFont typeface="+mj-lt"/>
              <a:buNone/>
            </a:pPr>
            <a:r>
              <a:rPr lang="fr-CH" u="sng" dirty="0">
                <a:effectLst/>
              </a:rPr>
              <a:t>Avantages:</a:t>
            </a:r>
          </a:p>
          <a:p>
            <a:pPr algn="l">
              <a:buFont typeface="Arial" panose="020B0604020202020204" pitchFamily="34" charset="0"/>
              <a:buChar char="•"/>
            </a:pPr>
            <a:r>
              <a:rPr lang="fr-CH" dirty="0">
                <a:effectLst/>
              </a:rPr>
              <a:t>Alignement avec les besoins business actuels et futurs</a:t>
            </a:r>
          </a:p>
          <a:p>
            <a:pPr algn="l">
              <a:buFont typeface="Arial" panose="020B0604020202020204" pitchFamily="34" charset="0"/>
              <a:buChar char="•"/>
            </a:pPr>
            <a:r>
              <a:rPr lang="fr-CH" dirty="0">
                <a:effectLst/>
              </a:rPr>
              <a:t>Approbation des niveaux de service réalistes</a:t>
            </a:r>
          </a:p>
          <a:p>
            <a:pPr algn="l">
              <a:buFont typeface="Arial" panose="020B0604020202020204" pitchFamily="34" charset="0"/>
              <a:buChar char="•"/>
            </a:pPr>
            <a:r>
              <a:rPr lang="fr-CH" dirty="0">
                <a:effectLst/>
              </a:rPr>
              <a:t>Elaboration de processus prévisibles et systématiques</a:t>
            </a:r>
          </a:p>
          <a:p>
            <a:pPr algn="l">
              <a:buFont typeface="Arial" panose="020B0604020202020204" pitchFamily="34" charset="0"/>
              <a:buChar char="•"/>
            </a:pPr>
            <a:r>
              <a:rPr lang="fr-CH" dirty="0">
                <a:effectLst/>
              </a:rPr>
              <a:t>Efficacité dans la livraison de service</a:t>
            </a:r>
          </a:p>
          <a:p>
            <a:pPr algn="l">
              <a:buFont typeface="Arial" panose="020B0604020202020204" pitchFamily="34" charset="0"/>
              <a:buChar char="•"/>
            </a:pPr>
            <a:r>
              <a:rPr lang="fr-CH" dirty="0">
                <a:effectLst/>
              </a:rPr>
              <a:t>Evaluation et amélioration des systèmes et processus</a:t>
            </a:r>
          </a:p>
          <a:p>
            <a:pPr algn="l">
              <a:buFont typeface="Arial" panose="020B0604020202020204" pitchFamily="34" charset="0"/>
              <a:buChar char="•"/>
            </a:pPr>
            <a:r>
              <a:rPr lang="fr-CH" dirty="0">
                <a:effectLst/>
              </a:rPr>
              <a:t>Uniformisation du </a:t>
            </a:r>
            <a:r>
              <a:rPr lang="fr-CH" dirty="0" err="1">
                <a:effectLst/>
              </a:rPr>
              <a:t>language</a:t>
            </a:r>
            <a:endParaRPr lang="fr-CH" dirty="0">
              <a:effectLst/>
            </a:endParaRPr>
          </a:p>
          <a:p>
            <a:pPr algn="l">
              <a:buFont typeface="Arial" panose="020B0604020202020204" pitchFamily="34" charset="0"/>
              <a:buChar char="•"/>
            </a:pPr>
            <a:endParaRPr lang="fr-CH" dirty="0">
              <a:effectLst/>
            </a:endParaRPr>
          </a:p>
          <a:p>
            <a:pPr algn="l">
              <a:buFont typeface="Arial" panose="020B0604020202020204" pitchFamily="34" charset="0"/>
              <a:buChar char="•"/>
            </a:pPr>
            <a:r>
              <a:rPr lang="fr-CH" dirty="0"/>
              <a:t>Des TPE aux entreprises multinationales. Tous les secteurs d’activité l’adopte tels que les organisations financières, les constructeurs, les distributeurs, les entités du domaine du divertissement, des sciences de la vie, de la technologie.</a:t>
            </a:r>
            <a:endParaRPr lang="fr-CH" dirty="0">
              <a:effectLst/>
            </a:endParaRPr>
          </a:p>
          <a:p>
            <a:pPr algn="l">
              <a:buFont typeface="+mj-lt"/>
              <a:buNone/>
            </a:pPr>
            <a:endParaRPr lang="fr-CH" dirty="0">
              <a:effectLst/>
            </a:endParaRPr>
          </a:p>
          <a:p>
            <a:endParaRPr lang="fr-FR" dirty="0"/>
          </a:p>
        </p:txBody>
      </p:sp>
      <p:sp>
        <p:nvSpPr>
          <p:cNvPr id="4" name="Espace réservé du numéro de diapositive 3"/>
          <p:cNvSpPr>
            <a:spLocks noGrp="1"/>
          </p:cNvSpPr>
          <p:nvPr>
            <p:ph type="sldNum" sz="quarter" idx="5"/>
          </p:nvPr>
        </p:nvSpPr>
        <p:spPr/>
        <p:txBody>
          <a:bodyPr/>
          <a:lstStyle/>
          <a:p>
            <a:fld id="{567655DD-0AC0-4288-8A2D-17C711ADED0F}" type="slidenum">
              <a:rPr lang="fr-FR" smtClean="0"/>
              <a:t>2</a:t>
            </a:fld>
            <a:endParaRPr lang="fr-FR"/>
          </a:p>
        </p:txBody>
      </p:sp>
    </p:spTree>
    <p:extLst>
      <p:ext uri="{BB962C8B-B14F-4D97-AF65-F5344CB8AC3E}">
        <p14:creationId xmlns:p14="http://schemas.microsoft.com/office/powerpoint/2010/main" val="22549012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Output: </a:t>
            </a:r>
            <a:r>
              <a:rPr lang="fr-CH" sz="1800" dirty="0">
                <a:solidFill>
                  <a:srgbClr val="000000"/>
                </a:solidFill>
                <a:effectLst/>
                <a:latin typeface="Trebuchet MS" panose="020B0603020202020204" pitchFamily="34" charset="0"/>
              </a:rPr>
              <a:t>Élément livrable d’une activité, qu'il soit tangible ou intangible.</a:t>
            </a:r>
          </a:p>
          <a:p>
            <a:r>
              <a:rPr lang="fr-CH" sz="1800" dirty="0">
                <a:solidFill>
                  <a:srgbClr val="000000"/>
                </a:solidFill>
                <a:effectLst/>
                <a:latin typeface="Trebuchet MS" panose="020B0603020202020204" pitchFamily="34" charset="0"/>
              </a:rPr>
              <a:t>Selon la relation entre le fournisseur et le consommateur cela peut être difficile pour le fournisseur de comprendre pleinement les résultats attendus par le consommateur. Dans quelques cas ils vont travailler ensemble pour définir les résultats désirés; c’est le rôle du business </a:t>
            </a:r>
            <a:r>
              <a:rPr lang="fr-CH" sz="1800" dirty="0" err="1">
                <a:solidFill>
                  <a:srgbClr val="000000"/>
                </a:solidFill>
                <a:effectLst/>
                <a:latin typeface="Trebuchet MS" panose="020B0603020202020204" pitchFamily="34" charset="0"/>
              </a:rPr>
              <a:t>relationship</a:t>
            </a:r>
            <a:r>
              <a:rPr lang="fr-CH" sz="1800" dirty="0">
                <a:solidFill>
                  <a:srgbClr val="000000"/>
                </a:solidFill>
                <a:effectLst/>
                <a:latin typeface="Trebuchet MS" panose="020B0603020202020204" pitchFamily="34" charset="0"/>
              </a:rPr>
              <a:t> manager (BRM).</a:t>
            </a:r>
          </a:p>
          <a:p>
            <a:r>
              <a:rPr lang="en-US" sz="1800" dirty="0" err="1">
                <a:solidFill>
                  <a:srgbClr val="000000"/>
                </a:solidFill>
                <a:effectLst/>
                <a:latin typeface="Trebuchet MS" panose="020B0603020202020204" pitchFamily="34" charset="0"/>
              </a:rPr>
              <a:t>gestionnaire</a:t>
            </a:r>
            <a:r>
              <a:rPr lang="en-US" sz="1800" dirty="0">
                <a:solidFill>
                  <a:srgbClr val="000000"/>
                </a:solidFill>
                <a:effectLst/>
                <a:latin typeface="Trebuchet MS" panose="020B0603020202020204" pitchFamily="34" charset="0"/>
              </a:rPr>
              <a:t> des relations </a:t>
            </a:r>
            <a:r>
              <a:rPr lang="en-US" sz="1800" dirty="0" err="1">
                <a:solidFill>
                  <a:srgbClr val="000000"/>
                </a:solidFill>
                <a:effectLst/>
                <a:latin typeface="Trebuchet MS" panose="020B0603020202020204" pitchFamily="34" charset="0"/>
              </a:rPr>
              <a:t>d’affaire</a:t>
            </a:r>
            <a:r>
              <a:rPr lang="en-US" sz="1800" dirty="0">
                <a:solidFill>
                  <a:srgbClr val="000000"/>
                </a:solidFill>
                <a:effectLst/>
                <a:latin typeface="Trebuchet MS" panose="020B0603020202020204" pitchFamily="34" charset="0"/>
              </a:rPr>
              <a:t> (BRM): </a:t>
            </a:r>
            <a:r>
              <a:rPr lang="fr-CH" sz="1800" dirty="0">
                <a:solidFill>
                  <a:srgbClr val="000000"/>
                </a:solidFill>
                <a:effectLst/>
                <a:latin typeface="Trebuchet MS" panose="020B0603020202020204" pitchFamily="34" charset="0"/>
              </a:rPr>
              <a:t>Rôle responsable du maintien de bonnes relations avec un ou plusieurs clients.</a:t>
            </a:r>
          </a:p>
          <a:p>
            <a:endParaRPr lang="fr-CH" sz="1800" dirty="0">
              <a:solidFill>
                <a:srgbClr val="000000"/>
              </a:solidFill>
              <a:effectLst/>
              <a:latin typeface="Trebuchet MS" panose="020B0603020202020204" pitchFamily="34" charset="0"/>
            </a:endParaRPr>
          </a:p>
          <a:p>
            <a:r>
              <a:rPr lang="fr-CH" sz="1800" dirty="0">
                <a:solidFill>
                  <a:srgbClr val="000000"/>
                </a:solidFill>
                <a:effectLst/>
                <a:latin typeface="Trebuchet MS" panose="020B0603020202020204" pitchFamily="34" charset="0"/>
              </a:rPr>
              <a:t>Les coûts peuvent être non-monétaire: temps, personnes allouées…</a:t>
            </a:r>
          </a:p>
          <a:p>
            <a:r>
              <a:rPr lang="fr-CH" sz="1800" dirty="0">
                <a:solidFill>
                  <a:srgbClr val="000000"/>
                </a:solidFill>
                <a:effectLst/>
                <a:latin typeface="Trebuchet MS" panose="020B0603020202020204" pitchFamily="34" charset="0"/>
              </a:rPr>
              <a:t>2 types de coûts dans les relations du service: les coûts retirés par le consommateur du service, les coûts imposés au consommateur par le service.</a:t>
            </a:r>
          </a:p>
          <a:p>
            <a:endParaRPr lang="fr-CH" sz="1800" dirty="0">
              <a:solidFill>
                <a:srgbClr val="000000"/>
              </a:solidFill>
              <a:effectLst/>
              <a:latin typeface="Trebuchet MS" panose="020B0603020202020204" pitchFamily="34" charset="0"/>
            </a:endParaRPr>
          </a:p>
          <a:p>
            <a:r>
              <a:rPr lang="fr-CH" sz="1800" dirty="0">
                <a:solidFill>
                  <a:srgbClr val="000000"/>
                </a:solidFill>
                <a:effectLst/>
                <a:latin typeface="Trebuchet MS" panose="020B0603020202020204" pitchFamily="34" charset="0"/>
              </a:rPr>
              <a:t>2 types de risque qui concernent les consommateurs du service:</a:t>
            </a:r>
          </a:p>
          <a:p>
            <a:pPr marL="0" indent="0">
              <a:buNone/>
            </a:pPr>
            <a:r>
              <a:rPr lang="fr-CH" sz="1800" dirty="0">
                <a:solidFill>
                  <a:srgbClr val="000000"/>
                </a:solidFill>
                <a:effectLst/>
                <a:latin typeface="Trebuchet MS" panose="020B0603020202020204" pitchFamily="34" charset="0"/>
              </a:rPr>
              <a:t>1) Les risques retirés du consommateur par le service</a:t>
            </a:r>
            <a:endParaRPr lang="fr-FR" sz="1800" dirty="0">
              <a:solidFill>
                <a:srgbClr val="000000"/>
              </a:solidFill>
              <a:effectLst/>
              <a:latin typeface="Trebuchet MS" panose="020B0603020202020204" pitchFamily="34" charset="0"/>
            </a:endParaRPr>
          </a:p>
          <a:p>
            <a:pPr marL="0" indent="0">
              <a:buNone/>
            </a:pPr>
            <a:r>
              <a:rPr lang="fr-FR" sz="1800" dirty="0">
                <a:solidFill>
                  <a:srgbClr val="000000"/>
                </a:solidFill>
                <a:effectLst/>
                <a:latin typeface="Trebuchet MS" panose="020B0603020202020204" pitchFamily="34" charset="0"/>
              </a:rPr>
              <a:t>2) Les risques imposés sur le consommateur par le service</a:t>
            </a:r>
          </a:p>
          <a:p>
            <a:pPr marL="0" indent="0">
              <a:buNone/>
            </a:pPr>
            <a:r>
              <a:rPr lang="fr-FR" sz="1800" dirty="0">
                <a:solidFill>
                  <a:srgbClr val="000000"/>
                </a:solidFill>
                <a:effectLst/>
                <a:latin typeface="Trebuchet MS" panose="020B0603020202020204" pitchFamily="34" charset="0"/>
              </a:rPr>
              <a:t>C’est le devoir du fournisseur de gérer le niveau détaillé des risques.</a:t>
            </a:r>
          </a:p>
          <a:p>
            <a:r>
              <a:rPr lang="fr-FR" sz="1800" dirty="0">
                <a:solidFill>
                  <a:srgbClr val="000000"/>
                </a:solidFill>
                <a:effectLst/>
                <a:latin typeface="Trebuchet MS" panose="020B0603020202020204" pitchFamily="34" charset="0"/>
              </a:rPr>
              <a:t>Le consommateur peut participer à la réduction du risque en participant activement à la définition des exigences du service et la clarification des résultats, communiquer clairement les </a:t>
            </a:r>
            <a:r>
              <a:rPr lang="fr-CH" sz="1800" dirty="0">
                <a:solidFill>
                  <a:srgbClr val="000000"/>
                </a:solidFill>
                <a:effectLst/>
                <a:latin typeface="Trebuchet MS" panose="020B0603020202020204" pitchFamily="34" charset="0"/>
              </a:rPr>
              <a:t>facteur critique de succès (CSF): Condition préalable nécessaire à l’obtention des résultats escomptés, s’assurer que le fournisseur a accès aux ressources nécessaires du consommateur au travers de la relation service.</a:t>
            </a:r>
          </a:p>
        </p:txBody>
      </p:sp>
      <p:sp>
        <p:nvSpPr>
          <p:cNvPr id="4" name="Espace réservé du numéro de diapositive 3"/>
          <p:cNvSpPr>
            <a:spLocks noGrp="1"/>
          </p:cNvSpPr>
          <p:nvPr>
            <p:ph type="sldNum" sz="quarter" idx="5"/>
          </p:nvPr>
        </p:nvSpPr>
        <p:spPr/>
        <p:txBody>
          <a:bodyPr/>
          <a:lstStyle/>
          <a:p>
            <a:fld id="{567655DD-0AC0-4288-8A2D-17C711ADED0F}" type="slidenum">
              <a:rPr lang="fr-FR" smtClean="0"/>
              <a:t>18</a:t>
            </a:fld>
            <a:endParaRPr lang="fr-FR"/>
          </a:p>
        </p:txBody>
      </p:sp>
    </p:spTree>
    <p:extLst>
      <p:ext uri="{BB962C8B-B14F-4D97-AF65-F5344CB8AC3E}">
        <p14:creationId xmlns:p14="http://schemas.microsoft.com/office/powerpoint/2010/main" val="16149352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Utilité correspond au but/objectif (fit for </a:t>
            </a:r>
            <a:r>
              <a:rPr lang="fr-CH" dirty="0" err="1"/>
              <a:t>purpose</a:t>
            </a:r>
            <a:r>
              <a:rPr lang="fr-CH" dirty="0"/>
              <a:t>): la fonctionnalité offerte par un produit ou un service pour satisfaire un besoin particulier.</a:t>
            </a:r>
          </a:p>
          <a:p>
            <a:r>
              <a:rPr lang="fr-CH" dirty="0"/>
              <a:t>Garantie correspond à l’utilisation (fit for use): une promesse ou une garantie que l’accessibilité, la capacité, la continuité et la sécurité satisfont les attentes des consommateurs.</a:t>
            </a:r>
            <a:endParaRPr lang="fr-FR" dirty="0"/>
          </a:p>
        </p:txBody>
      </p:sp>
      <p:sp>
        <p:nvSpPr>
          <p:cNvPr id="4" name="Espace réservé du numéro de diapositive 3"/>
          <p:cNvSpPr>
            <a:spLocks noGrp="1"/>
          </p:cNvSpPr>
          <p:nvPr>
            <p:ph type="sldNum" sz="quarter" idx="5"/>
          </p:nvPr>
        </p:nvSpPr>
        <p:spPr/>
        <p:txBody>
          <a:bodyPr/>
          <a:lstStyle/>
          <a:p>
            <a:fld id="{567655DD-0AC0-4288-8A2D-17C711ADED0F}" type="slidenum">
              <a:rPr lang="fr-FR" smtClean="0"/>
              <a:t>19</a:t>
            </a:fld>
            <a:endParaRPr lang="fr-FR"/>
          </a:p>
        </p:txBody>
      </p:sp>
    </p:spTree>
    <p:extLst>
      <p:ext uri="{BB962C8B-B14F-4D97-AF65-F5344CB8AC3E}">
        <p14:creationId xmlns:p14="http://schemas.microsoft.com/office/powerpoint/2010/main" val="1258020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Tx/>
              <a:buChar char="-"/>
            </a:pPr>
            <a:r>
              <a:rPr lang="fr-CH" dirty="0"/>
              <a:t>Ces principes concrétisent les messages d’ITIL et du management de service en général</a:t>
            </a:r>
          </a:p>
          <a:p>
            <a:pPr marL="171450" indent="-171450">
              <a:buFontTx/>
              <a:buChar char="-"/>
            </a:pPr>
            <a:r>
              <a:rPr lang="fr-CH" dirty="0"/>
              <a:t>Ils peuvent être utilisés </a:t>
            </a:r>
            <a:r>
              <a:rPr lang="fr-CH" b="1" dirty="0"/>
              <a:t>pour guider les organisations dans leur travail </a:t>
            </a:r>
            <a:r>
              <a:rPr lang="fr-CH" dirty="0"/>
              <a:t>si elles adoptent une approche de management de service et adaptent les principes d’ITL à leurs propres besoin et circonstance</a:t>
            </a:r>
          </a:p>
          <a:p>
            <a:pPr marL="171450" indent="-171450">
              <a:buFontTx/>
              <a:buChar char="-"/>
            </a:pPr>
            <a:r>
              <a:rPr lang="fr-CH" dirty="0"/>
              <a:t>Ces principes se reflètent dans d’autres lignes directrices, méthodes, standards et philosophies comme Lean, Agile, DevOps </a:t>
            </a:r>
            <a:r>
              <a:rPr lang="fr-CH" dirty="0" err="1"/>
              <a:t>amd</a:t>
            </a:r>
            <a:r>
              <a:rPr lang="fr-CH" dirty="0"/>
              <a:t> COBIT. Cela permet aux organisations d’</a:t>
            </a:r>
            <a:r>
              <a:rPr lang="fr-CH" dirty="0" err="1"/>
              <a:t>inétgrer</a:t>
            </a:r>
            <a:r>
              <a:rPr lang="fr-CH" dirty="0"/>
              <a:t> efficacement l’utilisation multiple de méthodes pour une approche globale du management de service</a:t>
            </a:r>
            <a:endParaRPr lang="fr-FR" dirty="0"/>
          </a:p>
        </p:txBody>
      </p:sp>
      <p:sp>
        <p:nvSpPr>
          <p:cNvPr id="4" name="Espace réservé du numéro de diapositive 3"/>
          <p:cNvSpPr>
            <a:spLocks noGrp="1"/>
          </p:cNvSpPr>
          <p:nvPr>
            <p:ph type="sldNum" sz="quarter" idx="5"/>
          </p:nvPr>
        </p:nvSpPr>
        <p:spPr/>
        <p:txBody>
          <a:bodyPr/>
          <a:lstStyle/>
          <a:p>
            <a:fld id="{567655DD-0AC0-4288-8A2D-17C711ADED0F}" type="slidenum">
              <a:rPr lang="fr-FR" smtClean="0"/>
              <a:t>20</a:t>
            </a:fld>
            <a:endParaRPr lang="fr-FR"/>
          </a:p>
        </p:txBody>
      </p:sp>
    </p:spTree>
    <p:extLst>
      <p:ext uri="{BB962C8B-B14F-4D97-AF65-F5344CB8AC3E}">
        <p14:creationId xmlns:p14="http://schemas.microsoft.com/office/powerpoint/2010/main" val="27663567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Les principes directeurs constituent l’une des parties les plus utiles et les plus pratiques d’ITIL 4. Ce sont les fondations sur lesquelles vous devez construire votre gestion des services TI. Partagez ces principes avec votre personnel et utilisez-les pour prendre des décisions. Vous ferez alors un bien meilleur travail en matière de création de valeur pour vos clients, vos utilisateurs et votre propre organisation. www.ab-consulting.fr</a:t>
            </a:r>
            <a:endParaRPr lang="fr-FR" dirty="0"/>
          </a:p>
        </p:txBody>
      </p:sp>
      <p:sp>
        <p:nvSpPr>
          <p:cNvPr id="4" name="Espace réservé du numéro de diapositive 3"/>
          <p:cNvSpPr>
            <a:spLocks noGrp="1"/>
          </p:cNvSpPr>
          <p:nvPr>
            <p:ph type="sldNum" sz="quarter" idx="5"/>
          </p:nvPr>
        </p:nvSpPr>
        <p:spPr/>
        <p:txBody>
          <a:bodyPr/>
          <a:lstStyle/>
          <a:p>
            <a:fld id="{567655DD-0AC0-4288-8A2D-17C711ADED0F}" type="slidenum">
              <a:rPr lang="fr-FR" smtClean="0"/>
              <a:t>21</a:t>
            </a:fld>
            <a:endParaRPr lang="fr-FR"/>
          </a:p>
        </p:txBody>
      </p:sp>
    </p:spTree>
    <p:extLst>
      <p:ext uri="{BB962C8B-B14F-4D97-AF65-F5344CB8AC3E}">
        <p14:creationId xmlns:p14="http://schemas.microsoft.com/office/powerpoint/2010/main" val="32051495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Itératif: da manière répétitive</a:t>
            </a:r>
          </a:p>
          <a:p>
            <a:r>
              <a:rPr lang="fr-CH" dirty="0"/>
              <a:t>Holistique: dans sa globalité</a:t>
            </a:r>
            <a:endParaRPr lang="fr-FR" dirty="0"/>
          </a:p>
        </p:txBody>
      </p:sp>
      <p:sp>
        <p:nvSpPr>
          <p:cNvPr id="4" name="Espace réservé du numéro de diapositive 3"/>
          <p:cNvSpPr>
            <a:spLocks noGrp="1"/>
          </p:cNvSpPr>
          <p:nvPr>
            <p:ph type="sldNum" sz="quarter" idx="5"/>
          </p:nvPr>
        </p:nvSpPr>
        <p:spPr/>
        <p:txBody>
          <a:bodyPr/>
          <a:lstStyle/>
          <a:p>
            <a:fld id="{567655DD-0AC0-4288-8A2D-17C711ADED0F}" type="slidenum">
              <a:rPr lang="fr-FR" smtClean="0"/>
              <a:t>22</a:t>
            </a:fld>
            <a:endParaRPr lang="fr-FR"/>
          </a:p>
        </p:txBody>
      </p:sp>
    </p:spTree>
    <p:extLst>
      <p:ext uri="{BB962C8B-B14F-4D97-AF65-F5344CB8AC3E}">
        <p14:creationId xmlns:p14="http://schemas.microsoft.com/office/powerpoint/2010/main" val="15382930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CX: </a:t>
            </a:r>
            <a:r>
              <a:rPr lang="fr-CH" sz="1800" dirty="0">
                <a:solidFill>
                  <a:srgbClr val="000000"/>
                </a:solidFill>
                <a:effectLst/>
                <a:latin typeface="Trebuchet MS" panose="020B0603020202020204" pitchFamily="34" charset="0"/>
              </a:rPr>
              <a:t>Somme des interactions fonctionnelles et émotionnelles avec un service et un fournisseur de services, telles que les perçoit le consommateur du </a:t>
            </a:r>
            <a:endParaRPr lang="fr-CH" dirty="0"/>
          </a:p>
          <a:p>
            <a:r>
              <a:rPr lang="fr-CH" sz="1800" dirty="0">
                <a:solidFill>
                  <a:srgbClr val="000000"/>
                </a:solidFill>
                <a:effectLst/>
                <a:latin typeface="Trebuchet MS" panose="020B0603020202020204" pitchFamily="34" charset="0"/>
              </a:rPr>
              <a:t>services. </a:t>
            </a:r>
            <a:endParaRPr lang="fr-CH" dirty="0"/>
          </a:p>
          <a:p>
            <a:r>
              <a:rPr lang="fr-CH" dirty="0"/>
              <a:t>UX: </a:t>
            </a:r>
            <a:r>
              <a:rPr lang="fr-CH" sz="1800" dirty="0">
                <a:solidFill>
                  <a:srgbClr val="000000"/>
                </a:solidFill>
                <a:effectLst/>
                <a:latin typeface="Trebuchet MS" panose="020B0603020202020204" pitchFamily="34" charset="0"/>
              </a:rPr>
              <a:t>Somme des interactions fonctionnelles et émotionnelles avec un service et un fournisseur de services, telle que perçue par un utilisateur. </a:t>
            </a:r>
            <a:endParaRPr lang="fr-FR" dirty="0"/>
          </a:p>
        </p:txBody>
      </p:sp>
      <p:sp>
        <p:nvSpPr>
          <p:cNvPr id="4" name="Espace réservé du numéro de diapositive 3"/>
          <p:cNvSpPr>
            <a:spLocks noGrp="1"/>
          </p:cNvSpPr>
          <p:nvPr>
            <p:ph type="sldNum" sz="quarter" idx="5"/>
          </p:nvPr>
        </p:nvSpPr>
        <p:spPr/>
        <p:txBody>
          <a:bodyPr/>
          <a:lstStyle/>
          <a:p>
            <a:fld id="{567655DD-0AC0-4288-8A2D-17C711ADED0F}" type="slidenum">
              <a:rPr lang="fr-FR" smtClean="0"/>
              <a:t>24</a:t>
            </a:fld>
            <a:endParaRPr lang="fr-FR"/>
          </a:p>
        </p:txBody>
      </p:sp>
    </p:spTree>
    <p:extLst>
      <p:ext uri="{BB962C8B-B14F-4D97-AF65-F5344CB8AC3E}">
        <p14:creationId xmlns:p14="http://schemas.microsoft.com/office/powerpoint/2010/main" val="5901154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28600" indent="-228600">
              <a:buAutoNum type="arabicParenR"/>
            </a:pPr>
            <a:r>
              <a:rPr lang="fr-CH" dirty="0"/>
              <a:t>Comprendre les résultats attendus, comment le service y contribue, et comment les consommateurs du service perçoivent le fournisseur du service</a:t>
            </a:r>
          </a:p>
          <a:p>
            <a:pPr marL="0" indent="0">
              <a:buNone/>
            </a:pPr>
            <a:r>
              <a:rPr lang="fr-CH" dirty="0"/>
              <a:t>Collecter des feedback sur la valeur de façon régulière pas seulement au début de la relation de service</a:t>
            </a:r>
          </a:p>
          <a:p>
            <a:pPr marL="0" indent="0">
              <a:buNone/>
            </a:pPr>
            <a:r>
              <a:rPr lang="fr-CH" dirty="0"/>
              <a:t>2) Apprendre au staff à être attentif à qui sont les consommateurs, apprendre au staff à comprendre CX.</a:t>
            </a:r>
          </a:p>
          <a:p>
            <a:pPr marL="0" indent="0">
              <a:buNone/>
            </a:pPr>
            <a:r>
              <a:rPr lang="fr-CH" dirty="0"/>
              <a:t>3) Chaque personne à l’intérieur de l’organisation doit maximiser la valeur qu’ils créent</a:t>
            </a:r>
          </a:p>
          <a:p>
            <a:pPr marL="0" indent="0">
              <a:buNone/>
            </a:pPr>
            <a:r>
              <a:rPr lang="fr-CH" dirty="0"/>
              <a:t>4) Toutes les personnes impliquées dans un projet d’amélioration a besoin de comprendre quel résultat le projet essaie de faciliter, comment la valeur va être mesurée et comment contribuer à la </a:t>
            </a:r>
            <a:r>
              <a:rPr lang="fr-CH" dirty="0" err="1"/>
              <a:t>co-création</a:t>
            </a:r>
            <a:r>
              <a:rPr lang="fr-CH" dirty="0"/>
              <a:t> de cette valeur</a:t>
            </a:r>
            <a:endParaRPr lang="fr-FR" dirty="0"/>
          </a:p>
        </p:txBody>
      </p:sp>
      <p:sp>
        <p:nvSpPr>
          <p:cNvPr id="4" name="Espace réservé du numéro de diapositive 3"/>
          <p:cNvSpPr>
            <a:spLocks noGrp="1"/>
          </p:cNvSpPr>
          <p:nvPr>
            <p:ph type="sldNum" sz="quarter" idx="5"/>
          </p:nvPr>
        </p:nvSpPr>
        <p:spPr/>
        <p:txBody>
          <a:bodyPr/>
          <a:lstStyle/>
          <a:p>
            <a:fld id="{567655DD-0AC0-4288-8A2D-17C711ADED0F}" type="slidenum">
              <a:rPr lang="fr-FR" smtClean="0"/>
              <a:t>25</a:t>
            </a:fld>
            <a:endParaRPr lang="fr-FR"/>
          </a:p>
        </p:txBody>
      </p:sp>
    </p:spTree>
    <p:extLst>
      <p:ext uri="{BB962C8B-B14F-4D97-AF65-F5344CB8AC3E}">
        <p14:creationId xmlns:p14="http://schemas.microsoft.com/office/powerpoint/2010/main" val="39071132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28600" indent="-228600">
              <a:buAutoNum type="arabicParenR"/>
            </a:pPr>
            <a:r>
              <a:rPr lang="fr-CH" dirty="0"/>
              <a:t>Les éléments de l’état actuel correspondent-ils pour le but et l’utilisation?</a:t>
            </a:r>
          </a:p>
          <a:p>
            <a:pPr marL="0" indent="0">
              <a:buNone/>
            </a:pPr>
            <a:r>
              <a:rPr lang="fr-CH" dirty="0"/>
              <a:t>2) Dans beaucoup de cas exploiter ce qui existe déjà va réduire la charge de travail nécessaire à la transition de l’état actuel à l’état désiré. Il doit avoir un focus sur l’apprentissage et l’amélioration.</a:t>
            </a:r>
          </a:p>
          <a:p>
            <a:pPr marL="0" indent="0">
              <a:buNone/>
            </a:pPr>
            <a:r>
              <a:rPr lang="fr-CH" dirty="0"/>
              <a:t>3) Il y a des risques à réutiliser des pratiques et des processus existants, comme la continuation de vieux comportements qui portent préjudices au service, Mais il y a aussi des risques en mettant quelque chose de nouveau en place, comme des nouvelles procédures qui ne fonctionnent pas correctement.</a:t>
            </a:r>
          </a:p>
          <a:p>
            <a:pPr marL="0" indent="0">
              <a:buNone/>
            </a:pPr>
            <a:r>
              <a:rPr lang="fr-CH" dirty="0"/>
              <a:t>4) Parfois le seul moyen d’atteindre le résultat désiré est de recommencer entièrement. Mais cela reste rare.</a:t>
            </a:r>
          </a:p>
        </p:txBody>
      </p:sp>
      <p:sp>
        <p:nvSpPr>
          <p:cNvPr id="4" name="Espace réservé du numéro de diapositive 3"/>
          <p:cNvSpPr>
            <a:spLocks noGrp="1"/>
          </p:cNvSpPr>
          <p:nvPr>
            <p:ph type="sldNum" sz="quarter" idx="5"/>
          </p:nvPr>
        </p:nvSpPr>
        <p:spPr/>
        <p:txBody>
          <a:bodyPr/>
          <a:lstStyle/>
          <a:p>
            <a:fld id="{567655DD-0AC0-4288-8A2D-17C711ADED0F}" type="slidenum">
              <a:rPr lang="fr-FR" smtClean="0"/>
              <a:t>27</a:t>
            </a:fld>
            <a:endParaRPr lang="fr-FR"/>
          </a:p>
        </p:txBody>
      </p:sp>
    </p:spTree>
    <p:extLst>
      <p:ext uri="{BB962C8B-B14F-4D97-AF65-F5344CB8AC3E}">
        <p14:creationId xmlns:p14="http://schemas.microsoft.com/office/powerpoint/2010/main" val="2541249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Résistez à la tentation de tout faire en même temps. Les projets d’amélioration pluriannuels qui impliquent d’importants investissements et ne génèrent de la valeur qu’après très longtemps ne permettent jamais d’atteindre la valeur attendue. C’est beaucoup mieux de fractionner le travail en petites sections gérables qu’on peut exécuter et terminer rapidement.</a:t>
            </a:r>
            <a:endParaRPr lang="fr-FR" dirty="0"/>
          </a:p>
        </p:txBody>
      </p:sp>
      <p:sp>
        <p:nvSpPr>
          <p:cNvPr id="4" name="Espace réservé du numéro de diapositive 3"/>
          <p:cNvSpPr>
            <a:spLocks noGrp="1"/>
          </p:cNvSpPr>
          <p:nvPr>
            <p:ph type="sldNum" sz="quarter" idx="5"/>
          </p:nvPr>
        </p:nvSpPr>
        <p:spPr/>
        <p:txBody>
          <a:bodyPr/>
          <a:lstStyle/>
          <a:p>
            <a:fld id="{567655DD-0AC0-4288-8A2D-17C711ADED0F}" type="slidenum">
              <a:rPr lang="fr-FR" smtClean="0"/>
              <a:t>28</a:t>
            </a:fld>
            <a:endParaRPr lang="fr-FR"/>
          </a:p>
        </p:txBody>
      </p:sp>
    </p:spTree>
    <p:extLst>
      <p:ext uri="{BB962C8B-B14F-4D97-AF65-F5344CB8AC3E}">
        <p14:creationId xmlns:p14="http://schemas.microsoft.com/office/powerpoint/2010/main" val="2354433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67655DD-0AC0-4288-8A2D-17C711ADED0F}" type="slidenum">
              <a:rPr lang="fr-FR" smtClean="0"/>
              <a:t>29</a:t>
            </a:fld>
            <a:endParaRPr lang="fr-FR"/>
          </a:p>
        </p:txBody>
      </p:sp>
    </p:spTree>
    <p:extLst>
      <p:ext uri="{BB962C8B-B14F-4D97-AF65-F5344CB8AC3E}">
        <p14:creationId xmlns:p14="http://schemas.microsoft.com/office/powerpoint/2010/main" val="3664897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sz="1800" dirty="0">
                <a:solidFill>
                  <a:srgbClr val="231F20"/>
                </a:solidFill>
                <a:effectLst/>
                <a:latin typeface="Arial" panose="020B0604020202020204" pitchFamily="34" charset="0"/>
              </a:rPr>
              <a:t>Les six activités de la chaîne de valeur de service sont: </a:t>
            </a:r>
            <a:endParaRPr lang="fr-CH" dirty="0"/>
          </a:p>
          <a:p>
            <a:r>
              <a:rPr lang="fr-CH" sz="1800" dirty="0">
                <a:solidFill>
                  <a:srgbClr val="231F20"/>
                </a:solidFill>
                <a:effectLst/>
                <a:latin typeface="Wingdings 2" panose="05020102010507070707" pitchFamily="18" charset="2"/>
              </a:rPr>
              <a:t>- </a:t>
            </a:r>
            <a:r>
              <a:rPr lang="fr-CH" sz="1800" dirty="0">
                <a:solidFill>
                  <a:srgbClr val="231F20"/>
                </a:solidFill>
                <a:effectLst/>
                <a:latin typeface="Arial" panose="020B0604020202020204" pitchFamily="34" charset="0"/>
              </a:rPr>
              <a:t>planifier </a:t>
            </a:r>
            <a:endParaRPr lang="fr-CH" dirty="0"/>
          </a:p>
          <a:p>
            <a:r>
              <a:rPr lang="fr-CH" sz="1800" dirty="0">
                <a:solidFill>
                  <a:srgbClr val="231F20"/>
                </a:solidFill>
                <a:effectLst/>
                <a:latin typeface="Wingdings 2" panose="05020102010507070707" pitchFamily="18" charset="2"/>
              </a:rPr>
              <a:t>- </a:t>
            </a:r>
            <a:r>
              <a:rPr lang="fr-CH" sz="1800" dirty="0">
                <a:solidFill>
                  <a:srgbClr val="231F20"/>
                </a:solidFill>
                <a:effectLst/>
                <a:latin typeface="Arial" panose="020B0604020202020204" pitchFamily="34" charset="0"/>
              </a:rPr>
              <a:t>améliorer </a:t>
            </a:r>
            <a:endParaRPr lang="fr-CH" dirty="0"/>
          </a:p>
          <a:p>
            <a:r>
              <a:rPr lang="fr-CH" sz="1800" dirty="0">
                <a:solidFill>
                  <a:srgbClr val="231F20"/>
                </a:solidFill>
                <a:effectLst/>
                <a:latin typeface="Wingdings 2" panose="05020102010507070707" pitchFamily="18" charset="2"/>
              </a:rPr>
              <a:t>- </a:t>
            </a:r>
            <a:r>
              <a:rPr lang="fr-CH" sz="1800" dirty="0">
                <a:solidFill>
                  <a:srgbClr val="231F20"/>
                </a:solidFill>
                <a:effectLst/>
                <a:latin typeface="Arial" panose="020B0604020202020204" pitchFamily="34" charset="0"/>
              </a:rPr>
              <a:t>engager </a:t>
            </a:r>
            <a:endParaRPr lang="fr-CH" dirty="0"/>
          </a:p>
          <a:p>
            <a:r>
              <a:rPr lang="fr-CH" sz="1800" dirty="0">
                <a:solidFill>
                  <a:srgbClr val="231F20"/>
                </a:solidFill>
                <a:effectLst/>
                <a:latin typeface="Arial" panose="020B0604020202020204" pitchFamily="34" charset="0"/>
              </a:rPr>
              <a:t>- conception et transition </a:t>
            </a:r>
            <a:endParaRPr lang="fr-CH" dirty="0"/>
          </a:p>
          <a:p>
            <a:r>
              <a:rPr lang="fr-CH" sz="1800" dirty="0">
                <a:solidFill>
                  <a:srgbClr val="231F20"/>
                </a:solidFill>
                <a:effectLst/>
                <a:latin typeface="Wingdings 2" panose="05020102010507070707" pitchFamily="18" charset="2"/>
              </a:rPr>
              <a:t>- </a:t>
            </a:r>
            <a:r>
              <a:rPr lang="fr-CH" sz="1800" dirty="0">
                <a:solidFill>
                  <a:srgbClr val="231F20"/>
                </a:solidFill>
                <a:effectLst/>
                <a:latin typeface="Arial" panose="020B0604020202020204" pitchFamily="34" charset="0"/>
              </a:rPr>
              <a:t>obtenir / construire </a:t>
            </a:r>
            <a:endParaRPr lang="fr-CH" dirty="0"/>
          </a:p>
          <a:p>
            <a:r>
              <a:rPr lang="fr-CH" sz="1800" dirty="0">
                <a:solidFill>
                  <a:srgbClr val="231F20"/>
                </a:solidFill>
                <a:effectLst/>
                <a:latin typeface="Wingdings 2" panose="05020102010507070707" pitchFamily="18" charset="2"/>
              </a:rPr>
              <a:t>- </a:t>
            </a:r>
            <a:r>
              <a:rPr lang="fr-CH" sz="1800" dirty="0">
                <a:solidFill>
                  <a:srgbClr val="231F20"/>
                </a:solidFill>
                <a:effectLst/>
                <a:latin typeface="Arial" panose="020B0604020202020204" pitchFamily="34" charset="0"/>
              </a:rPr>
              <a:t>fournir et soutenir</a:t>
            </a:r>
            <a:endParaRPr lang="fr-FR" dirty="0"/>
          </a:p>
        </p:txBody>
      </p:sp>
      <p:sp>
        <p:nvSpPr>
          <p:cNvPr id="4" name="Espace réservé du numéro de diapositive 3"/>
          <p:cNvSpPr>
            <a:spLocks noGrp="1"/>
          </p:cNvSpPr>
          <p:nvPr>
            <p:ph type="sldNum" sz="quarter" idx="5"/>
          </p:nvPr>
        </p:nvSpPr>
        <p:spPr/>
        <p:txBody>
          <a:bodyPr/>
          <a:lstStyle/>
          <a:p>
            <a:fld id="{567655DD-0AC0-4288-8A2D-17C711ADED0F}" type="slidenum">
              <a:rPr lang="fr-FR" smtClean="0"/>
              <a:t>3</a:t>
            </a:fld>
            <a:endParaRPr lang="fr-FR"/>
          </a:p>
        </p:txBody>
      </p:sp>
    </p:spTree>
    <p:extLst>
      <p:ext uri="{BB962C8B-B14F-4D97-AF65-F5344CB8AC3E}">
        <p14:creationId xmlns:p14="http://schemas.microsoft.com/office/powerpoint/2010/main" val="1053133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67655DD-0AC0-4288-8A2D-17C711ADED0F}" type="slidenum">
              <a:rPr lang="fr-FR" smtClean="0"/>
              <a:t>30</a:t>
            </a:fld>
            <a:endParaRPr lang="fr-FR"/>
          </a:p>
        </p:txBody>
      </p:sp>
    </p:spTree>
    <p:extLst>
      <p:ext uri="{BB962C8B-B14F-4D97-AF65-F5344CB8AC3E}">
        <p14:creationId xmlns:p14="http://schemas.microsoft.com/office/powerpoint/2010/main" val="9465959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67655DD-0AC0-4288-8A2D-17C711ADED0F}" type="slidenum">
              <a:rPr lang="fr-FR" smtClean="0"/>
              <a:t>31</a:t>
            </a:fld>
            <a:endParaRPr lang="fr-FR"/>
          </a:p>
        </p:txBody>
      </p:sp>
    </p:spTree>
    <p:extLst>
      <p:ext uri="{BB962C8B-B14F-4D97-AF65-F5344CB8AC3E}">
        <p14:creationId xmlns:p14="http://schemas.microsoft.com/office/powerpoint/2010/main" val="22726986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67655DD-0AC0-4288-8A2D-17C711ADED0F}" type="slidenum">
              <a:rPr lang="fr-FR" smtClean="0"/>
              <a:t>32</a:t>
            </a:fld>
            <a:endParaRPr lang="fr-FR"/>
          </a:p>
        </p:txBody>
      </p:sp>
    </p:spTree>
    <p:extLst>
      <p:ext uri="{BB962C8B-B14F-4D97-AF65-F5344CB8AC3E}">
        <p14:creationId xmlns:p14="http://schemas.microsoft.com/office/powerpoint/2010/main" val="28081202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Les personnes travaillant en silo peuvent très bien s’acquitter de tâches spécifiques. Mais dès lors que les circonstances changent, elles ont du mal à s’adapter aux changements. Lorsque vous collaborez au quotidien, tout le monde en profite. Vous créez plus de valeur pour vous-même, mais aussi pour les personnes avec lesquelles vous collaborez et pour vos clients et partenaires communs. Les personnes qui travaillent ensemble efficacement créent généralement plus de valeur que celles qui s’isolent dans des silos.</a:t>
            </a:r>
          </a:p>
          <a:p>
            <a:endParaRPr lang="fr-CH" dirty="0"/>
          </a:p>
          <a:p>
            <a:r>
              <a:rPr lang="fr-CH" dirty="0"/>
              <a:t>Des solutions créatives, des contributions enthousiastes et des perspectives importantes peuvent émerger de sources inattendues. L’inclusion est donc généralement une meilleure politique que l’exclusion. www.ab-consulting.fr</a:t>
            </a:r>
            <a:endParaRPr lang="fr-FR" dirty="0"/>
          </a:p>
        </p:txBody>
      </p:sp>
      <p:sp>
        <p:nvSpPr>
          <p:cNvPr id="4" name="Espace réservé du numéro de diapositive 3"/>
          <p:cNvSpPr>
            <a:spLocks noGrp="1"/>
          </p:cNvSpPr>
          <p:nvPr>
            <p:ph type="sldNum" sz="quarter" idx="5"/>
          </p:nvPr>
        </p:nvSpPr>
        <p:spPr/>
        <p:txBody>
          <a:bodyPr/>
          <a:lstStyle/>
          <a:p>
            <a:fld id="{567655DD-0AC0-4288-8A2D-17C711ADED0F}" type="slidenum">
              <a:rPr lang="fr-FR" smtClean="0"/>
              <a:t>37</a:t>
            </a:fld>
            <a:endParaRPr lang="fr-FR"/>
          </a:p>
        </p:txBody>
      </p:sp>
    </p:spTree>
    <p:extLst>
      <p:ext uri="{BB962C8B-B14F-4D97-AF65-F5344CB8AC3E}">
        <p14:creationId xmlns:p14="http://schemas.microsoft.com/office/powerpoint/2010/main" val="25510166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Dans un environnement de communication, on parle de </a:t>
            </a:r>
            <a:r>
              <a:rPr lang="fr-CH" b="1" dirty="0"/>
              <a:t>goulet d'étranglement</a:t>
            </a:r>
            <a:r>
              <a:rPr lang="fr-CH" dirty="0"/>
              <a:t> (en anglais, </a:t>
            </a:r>
            <a:r>
              <a:rPr lang="fr-CH" dirty="0" err="1"/>
              <a:t>bottleneck</a:t>
            </a:r>
            <a:r>
              <a:rPr lang="fr-CH" dirty="0"/>
              <a:t>) dès la capacité de traitement des données s'avère insuffisante pour gérer le volume actuel de trafic.</a:t>
            </a:r>
            <a:endParaRPr lang="fr-FR" dirty="0"/>
          </a:p>
        </p:txBody>
      </p:sp>
      <p:sp>
        <p:nvSpPr>
          <p:cNvPr id="4" name="Espace réservé du numéro de diapositive 3"/>
          <p:cNvSpPr>
            <a:spLocks noGrp="1"/>
          </p:cNvSpPr>
          <p:nvPr>
            <p:ph type="sldNum" sz="quarter" idx="5"/>
          </p:nvPr>
        </p:nvSpPr>
        <p:spPr/>
        <p:txBody>
          <a:bodyPr/>
          <a:lstStyle/>
          <a:p>
            <a:fld id="{567655DD-0AC0-4288-8A2D-17C711ADED0F}" type="slidenum">
              <a:rPr lang="fr-FR" smtClean="0"/>
              <a:t>39</a:t>
            </a:fld>
            <a:endParaRPr lang="fr-FR"/>
          </a:p>
        </p:txBody>
      </p:sp>
    </p:spTree>
    <p:extLst>
      <p:ext uri="{BB962C8B-B14F-4D97-AF65-F5344CB8AC3E}">
        <p14:creationId xmlns:p14="http://schemas.microsoft.com/office/powerpoint/2010/main" val="2511345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L’application du principe directeur 5 (« pensez et travaillez de façon holistique ») peut aider les organisations à éliminer les barrières. La nécessité d’une véritable collaboration a été l’un des facteurs déterminants de l’évolution de DevOps. Sans collaboration efficace, ni Agile, ni Lean, ni autre méthode ne fonctionneront.</a:t>
            </a:r>
            <a:endParaRPr lang="fr-FR" dirty="0"/>
          </a:p>
        </p:txBody>
      </p:sp>
      <p:sp>
        <p:nvSpPr>
          <p:cNvPr id="4" name="Espace réservé du numéro de diapositive 3"/>
          <p:cNvSpPr>
            <a:spLocks noGrp="1"/>
          </p:cNvSpPr>
          <p:nvPr>
            <p:ph type="sldNum" sz="quarter" idx="5"/>
          </p:nvPr>
        </p:nvSpPr>
        <p:spPr/>
        <p:txBody>
          <a:bodyPr/>
          <a:lstStyle/>
          <a:p>
            <a:fld id="{567655DD-0AC0-4288-8A2D-17C711ADED0F}" type="slidenum">
              <a:rPr lang="fr-FR" smtClean="0"/>
              <a:t>40</a:t>
            </a:fld>
            <a:endParaRPr lang="fr-FR"/>
          </a:p>
        </p:txBody>
      </p:sp>
    </p:spTree>
    <p:extLst>
      <p:ext uri="{BB962C8B-B14F-4D97-AF65-F5344CB8AC3E}">
        <p14:creationId xmlns:p14="http://schemas.microsoft.com/office/powerpoint/2010/main" val="975014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Dans la globalité</a:t>
            </a:r>
          </a:p>
          <a:p>
            <a:r>
              <a:rPr lang="fr-CH" dirty="0"/>
              <a:t>Adopter une approche holistique de la gestion des services implique de comprendre comment toutes les parties d’une organisation travaillent ensemble de manière intégrée. Cela nécessite une visibilité de bout en bout sur la manière dont la on capture la demande et dont on la traduit en résultats. Dans un système complexe, la modification d’un élément peut avoir un impact sur les autres. Donc, dans la mesure du possible, identifiez, analysez et planifiez ces impacts.</a:t>
            </a:r>
            <a:endParaRPr lang="fr-FR" dirty="0"/>
          </a:p>
        </p:txBody>
      </p:sp>
      <p:sp>
        <p:nvSpPr>
          <p:cNvPr id="4" name="Espace réservé du numéro de diapositive 3"/>
          <p:cNvSpPr>
            <a:spLocks noGrp="1"/>
          </p:cNvSpPr>
          <p:nvPr>
            <p:ph type="sldNum" sz="quarter" idx="5"/>
          </p:nvPr>
        </p:nvSpPr>
        <p:spPr/>
        <p:txBody>
          <a:bodyPr/>
          <a:lstStyle/>
          <a:p>
            <a:fld id="{567655DD-0AC0-4288-8A2D-17C711ADED0F}" type="slidenum">
              <a:rPr lang="fr-FR" smtClean="0"/>
              <a:t>41</a:t>
            </a:fld>
            <a:endParaRPr lang="fr-FR"/>
          </a:p>
        </p:txBody>
      </p:sp>
    </p:spTree>
    <p:extLst>
      <p:ext uri="{BB962C8B-B14F-4D97-AF65-F5344CB8AC3E}">
        <p14:creationId xmlns:p14="http://schemas.microsoft.com/office/powerpoint/2010/main" val="32973632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Aucun service, pratique, processus, département ou fournisseur est autonome. Les résultats que l'organisation fournit à elle-même, à ses clients et aux autres parties prenantes en pâtiront si elle ne travaille pas de manière intégrée pour traiter ses activités comme un tout, plutôt que comme des parties distinctes. Toutes les activités de l'organisation doivent être axées sur la création de valeur. </a:t>
            </a:r>
            <a:endParaRPr lang="fr-FR" dirty="0"/>
          </a:p>
        </p:txBody>
      </p:sp>
      <p:sp>
        <p:nvSpPr>
          <p:cNvPr id="4" name="Espace réservé du numéro de diapositive 3"/>
          <p:cNvSpPr>
            <a:spLocks noGrp="1"/>
          </p:cNvSpPr>
          <p:nvPr>
            <p:ph type="sldNum" sz="quarter" idx="5"/>
          </p:nvPr>
        </p:nvSpPr>
        <p:spPr/>
        <p:txBody>
          <a:bodyPr/>
          <a:lstStyle/>
          <a:p>
            <a:fld id="{567655DD-0AC0-4288-8A2D-17C711ADED0F}" type="slidenum">
              <a:rPr lang="fr-FR" smtClean="0"/>
              <a:t>42</a:t>
            </a:fld>
            <a:endParaRPr lang="fr-FR"/>
          </a:p>
        </p:txBody>
      </p:sp>
    </p:spTree>
    <p:extLst>
      <p:ext uri="{BB962C8B-B14F-4D97-AF65-F5344CB8AC3E}">
        <p14:creationId xmlns:p14="http://schemas.microsoft.com/office/powerpoint/2010/main" val="6636932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Ce principe directeur permet de s’assurer qu’il n’y a pas de complications excessives.</a:t>
            </a:r>
          </a:p>
          <a:p>
            <a:r>
              <a:rPr lang="fr-CH" dirty="0"/>
              <a:t>Pour ce faire, il faut penser aux exceptions, mais il ne faut pas créer de solution pour chaque exception, cela conduirait à une complication excessive. Pour y remédier, des règles devraient donc être conçues pour gérer ces exceptions, pas des solutions.</a:t>
            </a:r>
          </a:p>
          <a:p>
            <a:r>
              <a:rPr lang="fr-CH" dirty="0"/>
              <a:t>Il est important de revoir ce qu’il faut garder ou non, en se demandant si cette pratique / processus / service contribue à la création de valeur.</a:t>
            </a:r>
          </a:p>
          <a:p>
            <a:r>
              <a:rPr lang="fr-CH" dirty="0"/>
              <a:t>Pour faire simple, il faut parfois faire moins de choses, mais mieux.</a:t>
            </a:r>
          </a:p>
          <a:p>
            <a:r>
              <a:rPr lang="fr-CH" dirty="0"/>
              <a:t>Après tout, la simplicité est la sophistication ultime ! Lors de la conception ou de l'amélioration de la gestion des services, il est préférable de commencer par une approche simple, puis d'ajouter soigneusement des contrôles, des activités ou des mesures lorsqu'on constate qu'ils sont vraiment nécessaires. </a:t>
            </a:r>
          </a:p>
          <a:p>
            <a:r>
              <a:rPr lang="fr-CH" dirty="0"/>
              <a:t>Les services ne devraient générer que des données qui apporteront réellement de la valeur au processus décisionnel, et la tenue des dossiers devrait être simplifiée et automatisée dans la mesure du possible afin de maximiser la valeur et de réduire les tâches sans valeur ajoutée. </a:t>
            </a:r>
          </a:p>
          <a:p>
            <a:endParaRPr lang="fr-FR" dirty="0"/>
          </a:p>
        </p:txBody>
      </p:sp>
      <p:sp>
        <p:nvSpPr>
          <p:cNvPr id="4" name="Espace réservé du numéro de diapositive 3"/>
          <p:cNvSpPr>
            <a:spLocks noGrp="1"/>
          </p:cNvSpPr>
          <p:nvPr>
            <p:ph type="sldNum" sz="quarter" idx="5"/>
          </p:nvPr>
        </p:nvSpPr>
        <p:spPr/>
        <p:txBody>
          <a:bodyPr/>
          <a:lstStyle/>
          <a:p>
            <a:fld id="{567655DD-0AC0-4288-8A2D-17C711ADED0F}" type="slidenum">
              <a:rPr lang="fr-FR" smtClean="0"/>
              <a:t>45</a:t>
            </a:fld>
            <a:endParaRPr lang="fr-FR"/>
          </a:p>
        </p:txBody>
      </p:sp>
    </p:spTree>
    <p:extLst>
      <p:ext uri="{BB962C8B-B14F-4D97-AF65-F5344CB8AC3E}">
        <p14:creationId xmlns:p14="http://schemas.microsoft.com/office/powerpoint/2010/main" val="1284850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Ce principe garantit que les organisations maximisent la valeur du travail effectué par leurs ressources humaines et techniques.</a:t>
            </a:r>
          </a:p>
          <a:p>
            <a:r>
              <a:rPr lang="fr-CH" dirty="0"/>
              <a:t>L’automatisation peut vous aider à travailler sur des tâches répétitives, libérant ainsi du temps aux ressources humaines. Ces personnes pourront alors travailler sur des tâches plus complexes qui contribuent à la création de valeur.</a:t>
            </a:r>
          </a:p>
          <a:p>
            <a:r>
              <a:rPr lang="fr-CH" dirty="0"/>
              <a:t>L’automatisation ne doit cependant pas être une fin en soi.</a:t>
            </a:r>
          </a:p>
          <a:p>
            <a:r>
              <a:rPr lang="fr-CH" dirty="0"/>
              <a:t>Il doit être clair dès le départ que l’automatisation devra contribuer à la création de valeur.</a:t>
            </a:r>
            <a:endParaRPr lang="fr-FR" dirty="0"/>
          </a:p>
        </p:txBody>
      </p:sp>
      <p:sp>
        <p:nvSpPr>
          <p:cNvPr id="4" name="Espace réservé du numéro de diapositive 3"/>
          <p:cNvSpPr>
            <a:spLocks noGrp="1"/>
          </p:cNvSpPr>
          <p:nvPr>
            <p:ph type="sldNum" sz="quarter" idx="5"/>
          </p:nvPr>
        </p:nvSpPr>
        <p:spPr/>
        <p:txBody>
          <a:bodyPr/>
          <a:lstStyle/>
          <a:p>
            <a:fld id="{567655DD-0AC0-4288-8A2D-17C711ADED0F}" type="slidenum">
              <a:rPr lang="fr-FR" smtClean="0"/>
              <a:t>47</a:t>
            </a:fld>
            <a:endParaRPr lang="fr-FR"/>
          </a:p>
        </p:txBody>
      </p:sp>
    </p:spTree>
    <p:extLst>
      <p:ext uri="{BB962C8B-B14F-4D97-AF65-F5344CB8AC3E}">
        <p14:creationId xmlns:p14="http://schemas.microsoft.com/office/powerpoint/2010/main" val="1271219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SVC: </a:t>
            </a:r>
            <a:r>
              <a:rPr lang="fr-CH" sz="1800" dirty="0">
                <a:solidFill>
                  <a:srgbClr val="231F20"/>
                </a:solidFill>
                <a:effectLst/>
                <a:latin typeface="Arial" panose="020B0604020202020204" pitchFamily="34" charset="0"/>
              </a:rPr>
              <a:t>La Chaîne de Valeur des service ITIL est un ensemble d’activités qui couvrent la chaîne de valeur d’un service à tous les niveaux, depuis l’engagement initial avec les clients jusqu’à la facilitation des résultats pour créer de la valeur en </a:t>
            </a:r>
            <a:r>
              <a:rPr lang="fr-CH" sz="1800" dirty="0" err="1">
                <a:solidFill>
                  <a:srgbClr val="231F20"/>
                </a:solidFill>
                <a:effectLst/>
                <a:latin typeface="Arial" panose="020B0604020202020204" pitchFamily="34" charset="0"/>
              </a:rPr>
              <a:t>co-création</a:t>
            </a:r>
            <a:r>
              <a:rPr lang="fr-CH" sz="1800" dirty="0">
                <a:solidFill>
                  <a:srgbClr val="231F20"/>
                </a:solidFill>
                <a:effectLst/>
                <a:latin typeface="Arial" panose="020B0604020202020204" pitchFamily="34" charset="0"/>
              </a:rPr>
              <a:t>.</a:t>
            </a:r>
            <a:endParaRPr lang="fr-FR" dirty="0"/>
          </a:p>
        </p:txBody>
      </p:sp>
      <p:sp>
        <p:nvSpPr>
          <p:cNvPr id="4" name="Espace réservé du numéro de diapositive 3"/>
          <p:cNvSpPr>
            <a:spLocks noGrp="1"/>
          </p:cNvSpPr>
          <p:nvPr>
            <p:ph type="sldNum" sz="quarter" idx="5"/>
          </p:nvPr>
        </p:nvSpPr>
        <p:spPr/>
        <p:txBody>
          <a:bodyPr/>
          <a:lstStyle/>
          <a:p>
            <a:fld id="{567655DD-0AC0-4288-8A2D-17C711ADED0F}" type="slidenum">
              <a:rPr lang="fr-FR" smtClean="0"/>
              <a:t>5</a:t>
            </a:fld>
            <a:endParaRPr lang="fr-FR"/>
          </a:p>
        </p:txBody>
      </p:sp>
    </p:spTree>
    <p:extLst>
      <p:ext uri="{BB962C8B-B14F-4D97-AF65-F5344CB8AC3E}">
        <p14:creationId xmlns:p14="http://schemas.microsoft.com/office/powerpoint/2010/main" val="5550801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r>
              <a:rPr lang="fr-CH" dirty="0">
                <a:effectLst/>
              </a:rPr>
              <a:t>L’optimisation s’apparente à la recherche d’efficacité et d’utilité. Il est toutefois essentiel de bien définir des limites pour l’optimisation des services et des pratiques. En effet, elles existent au sein d’un ensemble complexe de contraintes pouvant inclure des limitations financières, des exigences de conformité, des contraintes de temps et de disponibilité des ressources.</a:t>
            </a:r>
          </a:p>
          <a:p>
            <a:pPr algn="just"/>
            <a:r>
              <a:rPr lang="fr-CH" dirty="0">
                <a:effectLst/>
              </a:rPr>
              <a:t>L’automatisation fait généralement référence à l’utilisation de la technologie pour effectuer une étape, ou une série d’étapes, correctement et de façon cohérente, avec une intervention humaine limitée ou nulle. Par exemple, dans les entreprises qui adoptent le déploiement continu, cela fait référence à la publication automatique et continue du code, du développement à la production, et souvent aux tests automatiques effectués dans chaque environnement. Dans sa forme la plus simple, toutefois, l’automatisation peut aussi signifier la normalisation et la rationalisation de tâches manuelles. Il pourrait s’agir par exemple de la définition des règles dans un processus, permettant une prise de décision «automatique». </a:t>
            </a:r>
            <a:r>
              <a:rPr lang="fr-CH" dirty="0"/>
              <a:t>Vous devez toujours optimiser le travail </a:t>
            </a:r>
            <a:r>
              <a:rPr lang="fr-CH" b="1" dirty="0"/>
              <a:t>avant</a:t>
            </a:r>
            <a:r>
              <a:rPr lang="fr-CH" dirty="0"/>
              <a:t> de l’automatiser. En effet, automatiser quelque chose qui est inefficace risque juste de vous aider à faire rapidement la mauvaise chose!</a:t>
            </a:r>
            <a:r>
              <a:rPr lang="fr-CH" dirty="0">
                <a:effectLst/>
              </a:rPr>
              <a:t>www.ab-consulting.fr</a:t>
            </a:r>
          </a:p>
          <a:p>
            <a:endParaRPr lang="fr-FR" dirty="0"/>
          </a:p>
        </p:txBody>
      </p:sp>
      <p:sp>
        <p:nvSpPr>
          <p:cNvPr id="4" name="Espace réservé du numéro de diapositive 3"/>
          <p:cNvSpPr>
            <a:spLocks noGrp="1"/>
          </p:cNvSpPr>
          <p:nvPr>
            <p:ph type="sldNum" sz="quarter" idx="5"/>
          </p:nvPr>
        </p:nvSpPr>
        <p:spPr/>
        <p:txBody>
          <a:bodyPr/>
          <a:lstStyle/>
          <a:p>
            <a:fld id="{567655DD-0AC0-4288-8A2D-17C711ADED0F}" type="slidenum">
              <a:rPr lang="fr-FR" smtClean="0"/>
              <a:t>48</a:t>
            </a:fld>
            <a:endParaRPr lang="fr-FR"/>
          </a:p>
        </p:txBody>
      </p:sp>
    </p:spTree>
    <p:extLst>
      <p:ext uri="{BB962C8B-B14F-4D97-AF65-F5344CB8AC3E}">
        <p14:creationId xmlns:p14="http://schemas.microsoft.com/office/powerpoint/2010/main" val="11561392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67655DD-0AC0-4288-8A2D-17C711ADED0F}" type="slidenum">
              <a:rPr lang="fr-FR" smtClean="0"/>
              <a:t>49</a:t>
            </a:fld>
            <a:endParaRPr lang="fr-FR"/>
          </a:p>
        </p:txBody>
      </p:sp>
    </p:spTree>
    <p:extLst>
      <p:ext uri="{BB962C8B-B14F-4D97-AF65-F5344CB8AC3E}">
        <p14:creationId xmlns:p14="http://schemas.microsoft.com/office/powerpoint/2010/main" val="13484858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ITIL n’est pas une </a:t>
            </a:r>
            <a:r>
              <a:rPr lang="fr-CH" dirty="0" err="1"/>
              <a:t>ﬁnalité</a:t>
            </a:r>
            <a:r>
              <a:rPr lang="fr-CH" dirty="0"/>
              <a:t> ni une solution : ITIL est un moyen, </a:t>
            </a:r>
            <a:r>
              <a:rPr lang="fr-FR" dirty="0"/>
              <a:t>un cadre de référence</a:t>
            </a:r>
            <a:r>
              <a:rPr lang="fr-CH" dirty="0"/>
              <a:t>. Le but est la qualité de service!!! Par exemple la mise en place d’un processus de gestion des problèmes est un gain pour la qualité du service. Adapter le processus de gestion des problèmes décrit par ITIL à son besoin : tout n’est pas à prendre mot à mot ; ITIL ne s’applique pas à la lettre. Il ne s’agit pas d’une solution, mais d’un moyen.</a:t>
            </a:r>
          </a:p>
          <a:p>
            <a:r>
              <a:rPr lang="fr-CH" dirty="0"/>
              <a:t>ITIL permet à l’entreprise un alignement des services sur les besoins de l’entreprise en partant des attentes du business, des objectifs stratégiques de l’entreprise.</a:t>
            </a:r>
          </a:p>
          <a:p>
            <a:r>
              <a:rPr lang="fr-CH" dirty="0"/>
              <a:t>L’objectif poursuivi d’ITIL est la satisfaction du client, en délivrant des services de qualité et en apportant une forte valeur ajoutée.</a:t>
            </a:r>
          </a:p>
          <a:p>
            <a:endParaRPr lang="fr-CH" dirty="0"/>
          </a:p>
          <a:p>
            <a:endParaRPr lang="fr-CH" dirty="0"/>
          </a:p>
          <a:p>
            <a:endParaRPr lang="fr-FR" dirty="0"/>
          </a:p>
        </p:txBody>
      </p:sp>
      <p:sp>
        <p:nvSpPr>
          <p:cNvPr id="4" name="Espace réservé du numéro de diapositive 3"/>
          <p:cNvSpPr>
            <a:spLocks noGrp="1"/>
          </p:cNvSpPr>
          <p:nvPr>
            <p:ph type="sldNum" sz="quarter" idx="5"/>
          </p:nvPr>
        </p:nvSpPr>
        <p:spPr/>
        <p:txBody>
          <a:bodyPr/>
          <a:lstStyle/>
          <a:p>
            <a:fld id="{567655DD-0AC0-4288-8A2D-17C711ADED0F}" type="slidenum">
              <a:rPr lang="fr-FR" smtClean="0"/>
              <a:t>50</a:t>
            </a:fld>
            <a:endParaRPr lang="fr-FR"/>
          </a:p>
        </p:txBody>
      </p:sp>
    </p:spTree>
    <p:extLst>
      <p:ext uri="{BB962C8B-B14F-4D97-AF65-F5344CB8AC3E}">
        <p14:creationId xmlns:p14="http://schemas.microsoft.com/office/powerpoint/2010/main" val="34918717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la valeur a deux dimensions : une dimension interne  et une dimension externe. La nature de la valeur comporte plusieurs facettes. Parmi ces facettes, deux types de valeur:  celle qui est liée à l’échange, tournée vers l’extérieur de l’entreprise et l’autre, intégrée à l’entreprise.</a:t>
            </a:r>
          </a:p>
          <a:p>
            <a:r>
              <a:rPr lang="fr-CH" dirty="0"/>
              <a:t>EX: le commerce, les bénéficies (aspect comptable) / les connaissances de toutes sortes accumulées par l’entreprise et ses collaborateurs, le savoir-faire….</a:t>
            </a:r>
          </a:p>
          <a:p>
            <a:endParaRPr lang="fr-CH" dirty="0"/>
          </a:p>
          <a:p>
            <a:r>
              <a:rPr lang="fr-CH" dirty="0"/>
              <a:t>Dans l’entreprise, la valeur est partout. Même si elle n’est  pas toujours visible. L’entreprise secrète de la valeur par  tous ses éléments. Il suffit de créer une entreprise pour que la valeur commence à se créer. Chaque action va être une opportunité de création de valeur.</a:t>
            </a:r>
          </a:p>
          <a:p>
            <a:r>
              <a:rPr lang="fr-CH" dirty="0"/>
              <a:t>En phase de création, l’entreprise va voir sa valeur immatérielle s’accroître rapidement, peut-être plus rapidement que sa valeur monnayable. la création de valeur est double, </a:t>
            </a:r>
          </a:p>
          <a:p>
            <a:r>
              <a:rPr lang="fr-CH" dirty="0"/>
              <a:t>une dimension comptable qui norme et découpe l’activité en tranches annuelles et celle de la valeur immatérielle qui lui échappe et qui n’obéit pas à cette règle.</a:t>
            </a:r>
          </a:p>
          <a:p>
            <a:r>
              <a:rPr lang="fr-CH" dirty="0"/>
              <a:t>La création de valeur externe prend la forme des contributions à l’économie que fournit l’entreprise, qui prend des formes variées :</a:t>
            </a:r>
          </a:p>
          <a:p>
            <a:r>
              <a:rPr lang="fr-CH" dirty="0"/>
              <a:t>• achats de produits, matériels, fournitures, prestations intellectuelles ;</a:t>
            </a:r>
          </a:p>
          <a:p>
            <a:r>
              <a:rPr lang="fr-CH" dirty="0"/>
              <a:t>• paiements de salaires, charges, loyers, taxes, redevances, impôts ;</a:t>
            </a:r>
          </a:p>
          <a:p>
            <a:r>
              <a:rPr lang="fr-CH" dirty="0"/>
              <a:t>• restitution de la taxe à la valeur ajoutée (TVA) collectée.</a:t>
            </a:r>
          </a:p>
          <a:p>
            <a:r>
              <a:rPr lang="fr-CH" dirty="0"/>
              <a:t>La création de valeur interne est celle qui s’accumule dans l’entreprise. Cette accumulation s’effectue par la constitution du résultat et par son solde qui reste affecté dans l’entreprise. Mais aussi par la valeur de ses savoir-faire, de la maîtrise de son processus de création de valeur et de quelques valeurs qui « échappent » au dispositif comptable.</a:t>
            </a:r>
          </a:p>
          <a:p>
            <a:endParaRPr lang="fr-FR" dirty="0"/>
          </a:p>
        </p:txBody>
      </p:sp>
      <p:sp>
        <p:nvSpPr>
          <p:cNvPr id="4" name="Espace réservé du numéro de diapositive 3"/>
          <p:cNvSpPr>
            <a:spLocks noGrp="1"/>
          </p:cNvSpPr>
          <p:nvPr>
            <p:ph type="sldNum" sz="quarter" idx="5"/>
          </p:nvPr>
        </p:nvSpPr>
        <p:spPr/>
        <p:txBody>
          <a:bodyPr/>
          <a:lstStyle/>
          <a:p>
            <a:fld id="{567655DD-0AC0-4288-8A2D-17C711ADED0F}" type="slidenum">
              <a:rPr lang="fr-FR" smtClean="0"/>
              <a:t>52</a:t>
            </a:fld>
            <a:endParaRPr lang="fr-FR"/>
          </a:p>
        </p:txBody>
      </p:sp>
    </p:spTree>
    <p:extLst>
      <p:ext uri="{BB962C8B-B14F-4D97-AF65-F5344CB8AC3E}">
        <p14:creationId xmlns:p14="http://schemas.microsoft.com/office/powerpoint/2010/main" val="39711505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67655DD-0AC0-4288-8A2D-17C711ADED0F}" type="slidenum">
              <a:rPr lang="fr-FR" smtClean="0"/>
              <a:t>54</a:t>
            </a:fld>
            <a:endParaRPr lang="fr-FR"/>
          </a:p>
        </p:txBody>
      </p:sp>
    </p:spTree>
    <p:extLst>
      <p:ext uri="{BB962C8B-B14F-4D97-AF65-F5344CB8AC3E}">
        <p14:creationId xmlns:p14="http://schemas.microsoft.com/office/powerpoint/2010/main" val="7274315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Fonctions qui créés de la valeur:</a:t>
            </a:r>
          </a:p>
          <a:p>
            <a:r>
              <a:rPr lang="fr-CH" dirty="0"/>
              <a:t>Exemple: Les achats : sélection de matières premières ou transformées, de matériaux ou de composants pouvant être particulièrement valorisés par le client final.</a:t>
            </a:r>
          </a:p>
          <a:p>
            <a:r>
              <a:rPr lang="fr-CH" dirty="0"/>
              <a:t>La production : responsable de la qualité perçue par le client et de la vitesse de réaction.</a:t>
            </a:r>
          </a:p>
          <a:p>
            <a:r>
              <a:rPr lang="fr-CH" dirty="0"/>
              <a:t>La chaîne de valeur constitue un outil pratique pour représenter es activités de l’entreprise et identifier celles qui permettent de réduire les coûts, et celles qui créent de la différenciation.</a:t>
            </a:r>
          </a:p>
          <a:p>
            <a:endParaRPr lang="fr-CH" dirty="0"/>
          </a:p>
          <a:p>
            <a:endParaRPr lang="fr-CH" dirty="0"/>
          </a:p>
          <a:p>
            <a:endParaRPr lang="fr-FR" dirty="0"/>
          </a:p>
        </p:txBody>
      </p:sp>
      <p:sp>
        <p:nvSpPr>
          <p:cNvPr id="4" name="Espace réservé du numéro de diapositive 3"/>
          <p:cNvSpPr>
            <a:spLocks noGrp="1"/>
          </p:cNvSpPr>
          <p:nvPr>
            <p:ph type="sldNum" sz="quarter" idx="5"/>
          </p:nvPr>
        </p:nvSpPr>
        <p:spPr/>
        <p:txBody>
          <a:bodyPr/>
          <a:lstStyle/>
          <a:p>
            <a:fld id="{567655DD-0AC0-4288-8A2D-17C711ADED0F}" type="slidenum">
              <a:rPr lang="fr-FR" smtClean="0"/>
              <a:t>55</a:t>
            </a:fld>
            <a:endParaRPr lang="fr-FR"/>
          </a:p>
        </p:txBody>
      </p:sp>
    </p:spTree>
    <p:extLst>
      <p:ext uri="{BB962C8B-B14F-4D97-AF65-F5344CB8AC3E}">
        <p14:creationId xmlns:p14="http://schemas.microsoft.com/office/powerpoint/2010/main" val="39187625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67655DD-0AC0-4288-8A2D-17C711ADED0F}" type="slidenum">
              <a:rPr lang="fr-FR" smtClean="0"/>
              <a:t>58</a:t>
            </a:fld>
            <a:endParaRPr lang="fr-FR"/>
          </a:p>
        </p:txBody>
      </p:sp>
    </p:spTree>
    <p:extLst>
      <p:ext uri="{BB962C8B-B14F-4D97-AF65-F5344CB8AC3E}">
        <p14:creationId xmlns:p14="http://schemas.microsoft.com/office/powerpoint/2010/main" val="34396724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La méthode PESTEL est un outil managérial apparu en 1967 permettant à l’entreprise d’analyser son environnement externe macro-économique et d’en ressortir les opportunités que l’entreprise devrait saisir mais aussi les menaces qui planent sur son activité.</a:t>
            </a:r>
          </a:p>
          <a:p>
            <a:endParaRPr lang="fr-FR" dirty="0"/>
          </a:p>
        </p:txBody>
      </p:sp>
      <p:sp>
        <p:nvSpPr>
          <p:cNvPr id="4" name="Espace réservé du numéro de diapositive 3"/>
          <p:cNvSpPr>
            <a:spLocks noGrp="1"/>
          </p:cNvSpPr>
          <p:nvPr>
            <p:ph type="sldNum" sz="quarter" idx="5"/>
          </p:nvPr>
        </p:nvSpPr>
        <p:spPr/>
        <p:txBody>
          <a:bodyPr/>
          <a:lstStyle/>
          <a:p>
            <a:fld id="{567655DD-0AC0-4288-8A2D-17C711ADED0F}" type="slidenum">
              <a:rPr lang="fr-FR" smtClean="0"/>
              <a:t>59</a:t>
            </a:fld>
            <a:endParaRPr lang="fr-FR"/>
          </a:p>
        </p:txBody>
      </p:sp>
    </p:spTree>
    <p:extLst>
      <p:ext uri="{BB962C8B-B14F-4D97-AF65-F5344CB8AC3E}">
        <p14:creationId xmlns:p14="http://schemas.microsoft.com/office/powerpoint/2010/main" val="35258613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NTIC: nouvelle technologie de l’information et de la communication</a:t>
            </a:r>
            <a:endParaRPr lang="fr-FR" dirty="0"/>
          </a:p>
        </p:txBody>
      </p:sp>
      <p:sp>
        <p:nvSpPr>
          <p:cNvPr id="4" name="Espace réservé du numéro de diapositive 3"/>
          <p:cNvSpPr>
            <a:spLocks noGrp="1"/>
          </p:cNvSpPr>
          <p:nvPr>
            <p:ph type="sldNum" sz="quarter" idx="5"/>
          </p:nvPr>
        </p:nvSpPr>
        <p:spPr/>
        <p:txBody>
          <a:bodyPr/>
          <a:lstStyle/>
          <a:p>
            <a:fld id="{567655DD-0AC0-4288-8A2D-17C711ADED0F}" type="slidenum">
              <a:rPr lang="fr-FR" smtClean="0"/>
              <a:t>60</a:t>
            </a:fld>
            <a:endParaRPr lang="fr-FR"/>
          </a:p>
        </p:txBody>
      </p:sp>
    </p:spTree>
    <p:extLst>
      <p:ext uri="{BB962C8B-B14F-4D97-AF65-F5344CB8AC3E}">
        <p14:creationId xmlns:p14="http://schemas.microsoft.com/office/powerpoint/2010/main" val="41878392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Le PESTEL est une première étape d’analyse. </a:t>
            </a:r>
            <a:endParaRPr lang="fr-FR" dirty="0"/>
          </a:p>
        </p:txBody>
      </p:sp>
      <p:sp>
        <p:nvSpPr>
          <p:cNvPr id="4" name="Espace réservé du numéro de diapositive 3"/>
          <p:cNvSpPr>
            <a:spLocks noGrp="1"/>
          </p:cNvSpPr>
          <p:nvPr>
            <p:ph type="sldNum" sz="quarter" idx="5"/>
          </p:nvPr>
        </p:nvSpPr>
        <p:spPr/>
        <p:txBody>
          <a:bodyPr/>
          <a:lstStyle/>
          <a:p>
            <a:fld id="{567655DD-0AC0-4288-8A2D-17C711ADED0F}" type="slidenum">
              <a:rPr lang="fr-FR" smtClean="0"/>
              <a:t>61</a:t>
            </a:fld>
            <a:endParaRPr lang="fr-FR"/>
          </a:p>
        </p:txBody>
      </p:sp>
    </p:spTree>
    <p:extLst>
      <p:ext uri="{BB962C8B-B14F-4D97-AF65-F5344CB8AC3E}">
        <p14:creationId xmlns:p14="http://schemas.microsoft.com/office/powerpoint/2010/main" val="2031347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Pour ITIL 4 </a:t>
            </a:r>
            <a:r>
              <a:rPr lang="fr-CH" dirty="0" err="1"/>
              <a:t>foundation</a:t>
            </a:r>
            <a:r>
              <a:rPr lang="fr-CH" dirty="0"/>
              <a:t> 15 pratiques (en gras) sont utilisées</a:t>
            </a:r>
            <a:endParaRPr lang="fr-FR" dirty="0"/>
          </a:p>
        </p:txBody>
      </p:sp>
      <p:sp>
        <p:nvSpPr>
          <p:cNvPr id="4" name="Espace réservé du numéro de diapositive 3"/>
          <p:cNvSpPr>
            <a:spLocks noGrp="1"/>
          </p:cNvSpPr>
          <p:nvPr>
            <p:ph type="sldNum" sz="quarter" idx="5"/>
          </p:nvPr>
        </p:nvSpPr>
        <p:spPr/>
        <p:txBody>
          <a:bodyPr/>
          <a:lstStyle/>
          <a:p>
            <a:fld id="{567655DD-0AC0-4288-8A2D-17C711ADED0F}" type="slidenum">
              <a:rPr lang="fr-FR" smtClean="0"/>
              <a:t>6</a:t>
            </a:fld>
            <a:endParaRPr lang="fr-FR"/>
          </a:p>
        </p:txBody>
      </p:sp>
    </p:spTree>
    <p:extLst>
      <p:ext uri="{BB962C8B-B14F-4D97-AF65-F5344CB8AC3E}">
        <p14:creationId xmlns:p14="http://schemas.microsoft.com/office/powerpoint/2010/main" val="1452846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Pour développer ces aptitudes organisationnelles il faut comprendre: 1) la nature de la valeur 2) la nature et le domaine des parties prenantes impliquées 3) comment la création de valeur est possible au travers des services. </a:t>
            </a:r>
          </a:p>
          <a:p>
            <a:r>
              <a:rPr lang="fr-CH" dirty="0"/>
              <a:t>Cette notion de valeur est très importante pour la suite.</a:t>
            </a:r>
            <a:endParaRPr lang="fr-FR" dirty="0"/>
          </a:p>
        </p:txBody>
      </p:sp>
      <p:sp>
        <p:nvSpPr>
          <p:cNvPr id="4" name="Espace réservé du numéro de diapositive 3"/>
          <p:cNvSpPr>
            <a:spLocks noGrp="1"/>
          </p:cNvSpPr>
          <p:nvPr>
            <p:ph type="sldNum" sz="quarter" idx="5"/>
          </p:nvPr>
        </p:nvSpPr>
        <p:spPr/>
        <p:txBody>
          <a:bodyPr/>
          <a:lstStyle/>
          <a:p>
            <a:fld id="{567655DD-0AC0-4288-8A2D-17C711ADED0F}" type="slidenum">
              <a:rPr lang="fr-FR" smtClean="0"/>
              <a:t>7</a:t>
            </a:fld>
            <a:endParaRPr lang="fr-FR"/>
          </a:p>
        </p:txBody>
      </p:sp>
    </p:spTree>
    <p:extLst>
      <p:ext uri="{BB962C8B-B14F-4D97-AF65-F5344CB8AC3E}">
        <p14:creationId xmlns:p14="http://schemas.microsoft.com/office/powerpoint/2010/main" val="2787516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Le but de l’organisation est de créer de la valeur pour les parties-prenantes. Les organisations varient en taille et en complexité, et dans leur relation avec les entités légales, d’une personne seule ou une équipe à un réseau complexe d’entités légales unies par un objectif commun, des rapports et des autorités.</a:t>
            </a:r>
          </a:p>
          <a:p>
            <a:endParaRPr lang="fr-CH" dirty="0"/>
          </a:p>
          <a:p>
            <a:r>
              <a:rPr lang="fr-CH" dirty="0"/>
              <a:t>Le fournisseur peut être externe à l’organisation des consommateurs, ou ils peuvent être les deux de la même organisation. La clef est que l’organisation qui a le rôle de fournisseur a une compréhension claire de qui sont ses consommateurs dans une situation donnée et qui sont les autres parties prenantes associées aux relations du service.</a:t>
            </a:r>
            <a:endParaRPr lang="fr-FR" dirty="0"/>
          </a:p>
        </p:txBody>
      </p:sp>
      <p:sp>
        <p:nvSpPr>
          <p:cNvPr id="4" name="Espace réservé du numéro de diapositive 3"/>
          <p:cNvSpPr>
            <a:spLocks noGrp="1"/>
          </p:cNvSpPr>
          <p:nvPr>
            <p:ph type="sldNum" sz="quarter" idx="5"/>
          </p:nvPr>
        </p:nvSpPr>
        <p:spPr/>
        <p:txBody>
          <a:bodyPr/>
          <a:lstStyle/>
          <a:p>
            <a:fld id="{567655DD-0AC0-4288-8A2D-17C711ADED0F}" type="slidenum">
              <a:rPr lang="fr-FR" smtClean="0"/>
              <a:t>8</a:t>
            </a:fld>
            <a:endParaRPr lang="fr-FR"/>
          </a:p>
        </p:txBody>
      </p:sp>
    </p:spTree>
    <p:extLst>
      <p:ext uri="{BB962C8B-B14F-4D97-AF65-F5344CB8AC3E}">
        <p14:creationId xmlns:p14="http://schemas.microsoft.com/office/powerpoint/2010/main" val="11137052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Service: les organisations sont propriétaires et doivent avoir accès à de multiples ressources: les personnes, l’information et la technologie, la chaine de valeur et des processus, aux fournisseurs et partenaires. Les produits sont une configuration des ses ressources.</a:t>
            </a:r>
          </a:p>
          <a:p>
            <a:r>
              <a:rPr lang="fr-CH" dirty="0"/>
              <a:t>Produits: sont complexes et ne sont pas pleinement visibles par le consommateur. </a:t>
            </a:r>
            <a:endParaRPr lang="fr-FR" dirty="0"/>
          </a:p>
        </p:txBody>
      </p:sp>
      <p:sp>
        <p:nvSpPr>
          <p:cNvPr id="4" name="Espace réservé du numéro de diapositive 3"/>
          <p:cNvSpPr>
            <a:spLocks noGrp="1"/>
          </p:cNvSpPr>
          <p:nvPr>
            <p:ph type="sldNum" sz="quarter" idx="5"/>
          </p:nvPr>
        </p:nvSpPr>
        <p:spPr/>
        <p:txBody>
          <a:bodyPr/>
          <a:lstStyle/>
          <a:p>
            <a:fld id="{567655DD-0AC0-4288-8A2D-17C711ADED0F}" type="slidenum">
              <a:rPr lang="fr-FR" smtClean="0"/>
              <a:t>10</a:t>
            </a:fld>
            <a:endParaRPr lang="fr-FR"/>
          </a:p>
        </p:txBody>
      </p:sp>
    </p:spTree>
    <p:extLst>
      <p:ext uri="{BB962C8B-B14F-4D97-AF65-F5344CB8AC3E}">
        <p14:creationId xmlns:p14="http://schemas.microsoft.com/office/powerpoint/2010/main" val="37457274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r>
              <a:rPr lang="fr-CH" dirty="0"/>
              <a:t>Service </a:t>
            </a:r>
            <a:r>
              <a:rPr lang="fr-CH" dirty="0" err="1"/>
              <a:t>relationship</a:t>
            </a:r>
            <a:endParaRPr lang="fr-CH" dirty="0"/>
          </a:p>
          <a:p>
            <a:pPr marL="228600" indent="-228600">
              <a:buAutoNum type="arabicParenR"/>
            </a:pPr>
            <a:r>
              <a:rPr lang="fr-CH" dirty="0"/>
              <a:t>Pour créer de la valeur, un organisation doit faire plus que simplement fournir un service</a:t>
            </a:r>
          </a:p>
          <a:p>
            <a:pPr marL="228600" indent="-228600">
              <a:buAutoNum type="arabicParenR"/>
            </a:pPr>
            <a:r>
              <a:rPr lang="fr-CH" dirty="0"/>
              <a:t>Cela doit inclure une coopération avec les consommateurs dans les relations de service</a:t>
            </a:r>
          </a:p>
          <a:p>
            <a:pPr marL="228600" indent="-228600">
              <a:buAutoNum type="arabicParenR"/>
            </a:pPr>
            <a:r>
              <a:rPr lang="fr-CH" dirty="0"/>
              <a:t>Les relations de service sont établies entre 2 ou plus d’organisation pour la </a:t>
            </a:r>
            <a:r>
              <a:rPr lang="fr-CH" dirty="0" err="1"/>
              <a:t>co-création</a:t>
            </a:r>
            <a:r>
              <a:rPr lang="fr-CH" dirty="0"/>
              <a:t> de valeur. Les organisations prennent les rôles du fournisseurs de service ou du consommateur de service. Ces deux rôles ne sont pas exclusifs et les organisations peuvent fournir et consommer des services à n’importe quel moment.</a:t>
            </a:r>
            <a:endParaRPr lang="fr-FR" dirty="0"/>
          </a:p>
        </p:txBody>
      </p:sp>
      <p:sp>
        <p:nvSpPr>
          <p:cNvPr id="4" name="Espace réservé du numéro de diapositive 3"/>
          <p:cNvSpPr>
            <a:spLocks noGrp="1"/>
          </p:cNvSpPr>
          <p:nvPr>
            <p:ph type="sldNum" sz="quarter" idx="5"/>
          </p:nvPr>
        </p:nvSpPr>
        <p:spPr/>
        <p:txBody>
          <a:bodyPr/>
          <a:lstStyle/>
          <a:p>
            <a:fld id="{567655DD-0AC0-4288-8A2D-17C711ADED0F}" type="slidenum">
              <a:rPr lang="fr-FR" smtClean="0"/>
              <a:t>14</a:t>
            </a:fld>
            <a:endParaRPr lang="fr-FR"/>
          </a:p>
        </p:txBody>
      </p:sp>
    </p:spTree>
    <p:extLst>
      <p:ext uri="{BB962C8B-B14F-4D97-AF65-F5344CB8AC3E}">
        <p14:creationId xmlns:p14="http://schemas.microsoft.com/office/powerpoint/2010/main" val="2317636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Quand un service est fournit par le fournisseur, ils peuvent créer de nouvelles ressources pour les consommateurs du service ou modifier ceux existants.</a:t>
            </a:r>
          </a:p>
          <a:p>
            <a:r>
              <a:rPr lang="fr-CH" dirty="0"/>
              <a:t>Dans le modèle: le fournisseur peut aussi être le consommateur et vice-versa.</a:t>
            </a:r>
          </a:p>
          <a:p>
            <a:r>
              <a:rPr lang="fr-CH" dirty="0"/>
              <a:t>Exemples des relations de service:</a:t>
            </a:r>
          </a:p>
          <a:p>
            <a:pPr marL="171450" indent="-171450">
              <a:buFontTx/>
              <a:buChar char="-"/>
            </a:pPr>
            <a:r>
              <a:rPr lang="fr-CH" dirty="0"/>
              <a:t>Un service de formation améliore les compétences des employés du consommateur.</a:t>
            </a:r>
          </a:p>
          <a:p>
            <a:pPr marL="171450" indent="-171450">
              <a:buFontTx/>
              <a:buChar char="-"/>
            </a:pPr>
            <a:r>
              <a:rPr lang="fr-CH" dirty="0"/>
              <a:t>Un service de location de voiture permet aux employés du consommateur de visiter les clients.</a:t>
            </a:r>
          </a:p>
          <a:p>
            <a:pPr marL="0" indent="0">
              <a:buFontTx/>
              <a:buNone/>
            </a:pPr>
            <a:r>
              <a:rPr lang="fr-CH" dirty="0"/>
              <a:t>-   Un service de développement de Software créé une nouvelle application pour le consommateur du service.</a:t>
            </a:r>
            <a:endParaRPr lang="fr-FR" dirty="0"/>
          </a:p>
        </p:txBody>
      </p:sp>
      <p:sp>
        <p:nvSpPr>
          <p:cNvPr id="4" name="Espace réservé du numéro de diapositive 3"/>
          <p:cNvSpPr>
            <a:spLocks noGrp="1"/>
          </p:cNvSpPr>
          <p:nvPr>
            <p:ph type="sldNum" sz="quarter" idx="5"/>
          </p:nvPr>
        </p:nvSpPr>
        <p:spPr/>
        <p:txBody>
          <a:bodyPr/>
          <a:lstStyle/>
          <a:p>
            <a:fld id="{567655DD-0AC0-4288-8A2D-17C711ADED0F}" type="slidenum">
              <a:rPr lang="fr-FR" smtClean="0"/>
              <a:t>16</a:t>
            </a:fld>
            <a:endParaRPr lang="fr-FR"/>
          </a:p>
        </p:txBody>
      </p:sp>
    </p:spTree>
    <p:extLst>
      <p:ext uri="{BB962C8B-B14F-4D97-AF65-F5344CB8AC3E}">
        <p14:creationId xmlns:p14="http://schemas.microsoft.com/office/powerpoint/2010/main" val="35917339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2158313"/>
            <a:ext cx="9144000" cy="1351649"/>
          </a:xfrm>
        </p:spPr>
        <p:txBody>
          <a:bodyPr anchor="b">
            <a:normAutofit/>
          </a:bodyPr>
          <a:lstStyle>
            <a:lvl1pPr algn="ctr">
              <a:defRPr sz="5400"/>
            </a:lvl1pPr>
          </a:lstStyle>
          <a:p>
            <a:r>
              <a:rPr lang="fr-FR" dirty="0"/>
              <a:t>Modifiez le style du titre</a:t>
            </a:r>
            <a:endParaRPr lang="fr-CH" dirty="0"/>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Modifier le style des sous-titres du masque</a:t>
            </a:r>
            <a:endParaRPr lang="fr-CH" dirty="0"/>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6525" y="323501"/>
            <a:ext cx="3613500" cy="1314000"/>
          </a:xfrm>
          <a:prstGeom prst="rect">
            <a:avLst/>
          </a:prstGeom>
        </p:spPr>
      </p:pic>
      <p:pic>
        <p:nvPicPr>
          <p:cNvPr id="8" name="Imag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36842" y="5692735"/>
            <a:ext cx="1732520" cy="473556"/>
          </a:xfrm>
          <a:prstGeom prst="rect">
            <a:avLst/>
          </a:prstGeom>
        </p:spPr>
      </p:pic>
    </p:spTree>
    <p:extLst>
      <p:ext uri="{BB962C8B-B14F-4D97-AF65-F5344CB8AC3E}">
        <p14:creationId xmlns:p14="http://schemas.microsoft.com/office/powerpoint/2010/main" val="1083804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8767273" cy="1281113"/>
          </a:xfrm>
        </p:spPr>
        <p:txBody>
          <a:bodyPr/>
          <a:lstStyle/>
          <a:p>
            <a:r>
              <a:rPr lang="fr-FR"/>
              <a:t>Modifiez le style du titre</a:t>
            </a:r>
            <a:endParaRPr lang="fr-CH"/>
          </a:p>
        </p:txBody>
      </p:sp>
      <p:sp>
        <p:nvSpPr>
          <p:cNvPr id="3" name="Espace réservé du texte vertical 2"/>
          <p:cNvSpPr>
            <a:spLocks noGrp="1"/>
          </p:cNvSpPr>
          <p:nvPr>
            <p:ph type="body" orient="vert" idx="1"/>
          </p:nvPr>
        </p:nvSpPr>
        <p:spPr>
          <a:xfrm>
            <a:off x="838200" y="1825625"/>
            <a:ext cx="10515600" cy="4117975"/>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8"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0" name="Espace réservé de la date 3"/>
          <p:cNvSpPr txBox="1">
            <a:spLocks/>
          </p:cNvSpPr>
          <p:nvPr userDrawn="1"/>
        </p:nvSpPr>
        <p:spPr>
          <a:xfrm>
            <a:off x="838200" y="6265732"/>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25.02.2022</a:t>
            </a:fld>
            <a:endParaRPr lang="fr-CH" dirty="0"/>
          </a:p>
        </p:txBody>
      </p:sp>
      <p:sp>
        <p:nvSpPr>
          <p:cNvPr id="11" name="Espace réservé du pied de page 4"/>
          <p:cNvSpPr>
            <a:spLocks noGrp="1"/>
          </p:cNvSpPr>
          <p:nvPr>
            <p:ph type="ftr" sz="quarter" idx="11"/>
          </p:nvPr>
        </p:nvSpPr>
        <p:spPr>
          <a:xfrm>
            <a:off x="3963955" y="6265731"/>
            <a:ext cx="4114800" cy="365125"/>
          </a:xfrm>
        </p:spPr>
        <p:txBody>
          <a:bodyPr/>
          <a:lstStyle/>
          <a:p>
            <a:r>
              <a:rPr lang="fr-CH"/>
              <a:t>20220225_ITIL4_ChrystelDayer</a:t>
            </a:r>
            <a:endParaRPr lang="fr-CH" dirty="0"/>
          </a:p>
        </p:txBody>
      </p:sp>
    </p:spTree>
    <p:extLst>
      <p:ext uri="{BB962C8B-B14F-4D97-AF65-F5344CB8AC3E}">
        <p14:creationId xmlns:p14="http://schemas.microsoft.com/office/powerpoint/2010/main" val="2285718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6"/>
            <a:ext cx="1077126" cy="5541152"/>
          </a:xfrm>
        </p:spPr>
        <p:txBody>
          <a:bodyPr vert="eaVert"/>
          <a:lstStyle/>
          <a:p>
            <a:r>
              <a:rPr lang="fr-FR" dirty="0"/>
              <a:t>Modifiez le style du titre</a:t>
            </a:r>
            <a:endParaRPr lang="fr-CH" dirty="0"/>
          </a:p>
        </p:txBody>
      </p:sp>
      <p:sp>
        <p:nvSpPr>
          <p:cNvPr id="3" name="Espace réservé du texte vertical 2"/>
          <p:cNvSpPr>
            <a:spLocks noGrp="1"/>
          </p:cNvSpPr>
          <p:nvPr>
            <p:ph type="body" orient="vert" idx="1"/>
          </p:nvPr>
        </p:nvSpPr>
        <p:spPr>
          <a:xfrm>
            <a:off x="838200" y="365125"/>
            <a:ext cx="7734300" cy="5541153"/>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8"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0" name="Espace réservé de la date 3"/>
          <p:cNvSpPr txBox="1">
            <a:spLocks/>
          </p:cNvSpPr>
          <p:nvPr userDrawn="1"/>
        </p:nvSpPr>
        <p:spPr>
          <a:xfrm>
            <a:off x="838200" y="6265732"/>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25.02.2022</a:t>
            </a:fld>
            <a:endParaRPr lang="fr-CH" dirty="0"/>
          </a:p>
        </p:txBody>
      </p:sp>
      <p:sp>
        <p:nvSpPr>
          <p:cNvPr id="11" name="Espace réservé du pied de page 4"/>
          <p:cNvSpPr>
            <a:spLocks noGrp="1"/>
          </p:cNvSpPr>
          <p:nvPr>
            <p:ph type="ftr" sz="quarter" idx="11"/>
          </p:nvPr>
        </p:nvSpPr>
        <p:spPr>
          <a:xfrm>
            <a:off x="3963955" y="6265731"/>
            <a:ext cx="4114800" cy="365125"/>
          </a:xfrm>
        </p:spPr>
        <p:txBody>
          <a:bodyPr/>
          <a:lstStyle/>
          <a:p>
            <a:r>
              <a:rPr lang="fr-CH"/>
              <a:t>20220225_ITIL4_ChrystelDayer</a:t>
            </a:r>
            <a:endParaRPr lang="fr-CH" dirty="0"/>
          </a:p>
        </p:txBody>
      </p:sp>
    </p:spTree>
    <p:extLst>
      <p:ext uri="{BB962C8B-B14F-4D97-AF65-F5344CB8AC3E}">
        <p14:creationId xmlns:p14="http://schemas.microsoft.com/office/powerpoint/2010/main" val="73456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8912551" cy="1325563"/>
          </a:xfrm>
        </p:spPr>
        <p:txBody>
          <a:bodyPr/>
          <a:lstStyle/>
          <a:p>
            <a:r>
              <a:rPr lang="fr-FR"/>
              <a:t>Modifiez le style du titre</a:t>
            </a:r>
            <a:endParaRPr lang="fr-CH"/>
          </a:p>
        </p:txBody>
      </p:sp>
      <p:sp>
        <p:nvSpPr>
          <p:cNvPr id="3" name="Espace réservé du contenu 2"/>
          <p:cNvSpPr>
            <a:spLocks noGrp="1"/>
          </p:cNvSpPr>
          <p:nvPr>
            <p:ph idx="1"/>
          </p:nvPr>
        </p:nvSpPr>
        <p:spPr>
          <a:xfrm>
            <a:off x="838200" y="1825626"/>
            <a:ext cx="10515600" cy="4127306"/>
          </a:xfrm>
        </p:spPr>
        <p:txBody>
          <a:bodyPr/>
          <a:lstStyle>
            <a:lvl1pPr marL="228600" indent="-228600">
              <a:buClr>
                <a:srgbClr val="FF0000"/>
              </a:buClr>
              <a:buFont typeface="Wingdings" panose="05000000000000000000" pitchFamily="2" charset="2"/>
              <a:buChar char="§"/>
              <a:defRPr/>
            </a:lvl1pPr>
            <a:lvl2pPr marL="685800" indent="-228600">
              <a:buClrTx/>
              <a:buFont typeface="Wingdings" panose="05000000000000000000" pitchFamily="2" charset="2"/>
              <a:buChar char="§"/>
              <a:defRPr/>
            </a:lvl2pPr>
            <a:lvl3pPr marL="1143000" indent="-228600">
              <a:buClr>
                <a:schemeClr val="bg1">
                  <a:lumMod val="65000"/>
                </a:schemeClr>
              </a:buClr>
              <a:buFont typeface="Wingdings" panose="05000000000000000000" pitchFamily="2" charset="2"/>
              <a:buChar char="§"/>
              <a:defRPr/>
            </a:lvl3pPr>
            <a:lvl4pPr marL="1600200" indent="-228600">
              <a:buClr>
                <a:srgbClr val="FF0000"/>
              </a:buClr>
              <a:buFont typeface="Arial" panose="020B0604020202020204" pitchFamily="34" charset="0"/>
              <a:buChar char="•"/>
              <a:defRPr/>
            </a:lvl4pPr>
            <a:lvl5pPr marL="2057400" indent="-228600">
              <a:buClrTx/>
              <a:buFont typeface="Arial" panose="020B0604020202020204" pitchFamily="34" charset="0"/>
              <a:buChar char="•"/>
              <a:defRPr/>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fr-CH" dirty="0"/>
          </a:p>
        </p:txBody>
      </p:sp>
      <p:sp>
        <p:nvSpPr>
          <p:cNvPr id="6"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9" name="Espace réservé de la date 3"/>
          <p:cNvSpPr txBox="1">
            <a:spLocks/>
          </p:cNvSpPr>
          <p:nvPr userDrawn="1"/>
        </p:nvSpPr>
        <p:spPr>
          <a:xfrm>
            <a:off x="838200" y="6265732"/>
            <a:ext cx="2734654"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25.02.2022</a:t>
            </a:fld>
            <a:endParaRPr lang="fr-CH" dirty="0"/>
          </a:p>
        </p:txBody>
      </p:sp>
      <p:sp>
        <p:nvSpPr>
          <p:cNvPr id="10" name="Espace réservé du pied de page 4"/>
          <p:cNvSpPr>
            <a:spLocks noGrp="1"/>
          </p:cNvSpPr>
          <p:nvPr>
            <p:ph type="ftr" sz="quarter" idx="11"/>
          </p:nvPr>
        </p:nvSpPr>
        <p:spPr>
          <a:xfrm>
            <a:off x="3963955" y="6265731"/>
            <a:ext cx="4114800" cy="365125"/>
          </a:xfrm>
        </p:spPr>
        <p:txBody>
          <a:bodyPr/>
          <a:lstStyle/>
          <a:p>
            <a:r>
              <a:rPr lang="fr-CH"/>
              <a:t>20220225_ITIL4_ChrystelDayer</a:t>
            </a:r>
            <a:endParaRPr lang="fr-CH" dirty="0"/>
          </a:p>
        </p:txBody>
      </p:sp>
    </p:spTree>
    <p:extLst>
      <p:ext uri="{BB962C8B-B14F-4D97-AF65-F5344CB8AC3E}">
        <p14:creationId xmlns:p14="http://schemas.microsoft.com/office/powerpoint/2010/main" val="1165875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dirty="0"/>
              <a:t>Modifiez le style du titre</a:t>
            </a:r>
            <a:endParaRPr lang="fr-CH" dirty="0"/>
          </a:p>
        </p:txBody>
      </p:sp>
      <p:sp>
        <p:nvSpPr>
          <p:cNvPr id="3" name="Espace réservé du texte 2"/>
          <p:cNvSpPr>
            <a:spLocks noGrp="1"/>
          </p:cNvSpPr>
          <p:nvPr>
            <p:ph type="body" idx="1"/>
          </p:nvPr>
        </p:nvSpPr>
        <p:spPr>
          <a:xfrm>
            <a:off x="831850" y="4589464"/>
            <a:ext cx="10515600" cy="137279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8"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0" name="Espace réservé de la date 3"/>
          <p:cNvSpPr txBox="1">
            <a:spLocks/>
          </p:cNvSpPr>
          <p:nvPr userDrawn="1"/>
        </p:nvSpPr>
        <p:spPr>
          <a:xfrm>
            <a:off x="831850" y="6265732"/>
            <a:ext cx="274955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25.02.2022</a:t>
            </a:fld>
            <a:endParaRPr lang="fr-CH" dirty="0"/>
          </a:p>
        </p:txBody>
      </p:sp>
      <p:sp>
        <p:nvSpPr>
          <p:cNvPr id="11" name="Espace réservé du pied de page 4"/>
          <p:cNvSpPr>
            <a:spLocks noGrp="1"/>
          </p:cNvSpPr>
          <p:nvPr>
            <p:ph type="ftr" sz="quarter" idx="11"/>
          </p:nvPr>
        </p:nvSpPr>
        <p:spPr>
          <a:xfrm>
            <a:off x="3963955" y="6265731"/>
            <a:ext cx="4114800" cy="365125"/>
          </a:xfrm>
        </p:spPr>
        <p:txBody>
          <a:bodyPr/>
          <a:lstStyle/>
          <a:p>
            <a:r>
              <a:rPr lang="fr-CH"/>
              <a:t>20220225_ITIL4_ChrystelDayer</a:t>
            </a:r>
            <a:endParaRPr lang="fr-CH" dirty="0"/>
          </a:p>
        </p:txBody>
      </p:sp>
    </p:spTree>
    <p:extLst>
      <p:ext uri="{BB962C8B-B14F-4D97-AF65-F5344CB8AC3E}">
        <p14:creationId xmlns:p14="http://schemas.microsoft.com/office/powerpoint/2010/main" val="475357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8844185" cy="1281113"/>
          </a:xfrm>
        </p:spPr>
        <p:txBody>
          <a:bodyPr/>
          <a:lstStyle/>
          <a:p>
            <a:r>
              <a:rPr lang="fr-FR"/>
              <a:t>Modifiez le style du titre</a:t>
            </a:r>
            <a:endParaRPr lang="fr-CH"/>
          </a:p>
        </p:txBody>
      </p:sp>
      <p:sp>
        <p:nvSpPr>
          <p:cNvPr id="3" name="Espace réservé du contenu 2"/>
          <p:cNvSpPr>
            <a:spLocks noGrp="1"/>
          </p:cNvSpPr>
          <p:nvPr>
            <p:ph sz="half" idx="1"/>
          </p:nvPr>
        </p:nvSpPr>
        <p:spPr>
          <a:xfrm>
            <a:off x="838200" y="1825625"/>
            <a:ext cx="5181600" cy="411797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u contenu 3"/>
          <p:cNvSpPr>
            <a:spLocks noGrp="1"/>
          </p:cNvSpPr>
          <p:nvPr>
            <p:ph sz="half" idx="2"/>
          </p:nvPr>
        </p:nvSpPr>
        <p:spPr>
          <a:xfrm>
            <a:off x="6172200" y="1825625"/>
            <a:ext cx="5181600" cy="411797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9"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1" name="Espace réservé de la date 3"/>
          <p:cNvSpPr txBox="1">
            <a:spLocks/>
          </p:cNvSpPr>
          <p:nvPr userDrawn="1"/>
        </p:nvSpPr>
        <p:spPr>
          <a:xfrm>
            <a:off x="838200" y="6265732"/>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25.02.2022</a:t>
            </a:fld>
            <a:endParaRPr lang="fr-CH" dirty="0"/>
          </a:p>
        </p:txBody>
      </p:sp>
      <p:sp>
        <p:nvSpPr>
          <p:cNvPr id="12" name="Espace réservé du pied de page 4"/>
          <p:cNvSpPr>
            <a:spLocks noGrp="1"/>
          </p:cNvSpPr>
          <p:nvPr>
            <p:ph type="ftr" sz="quarter" idx="11"/>
          </p:nvPr>
        </p:nvSpPr>
        <p:spPr>
          <a:xfrm>
            <a:off x="3963955" y="6265731"/>
            <a:ext cx="4114800" cy="365125"/>
          </a:xfrm>
        </p:spPr>
        <p:txBody>
          <a:bodyPr/>
          <a:lstStyle/>
          <a:p>
            <a:r>
              <a:rPr lang="fr-CH"/>
              <a:t>20220225_ITIL4_ChrystelDayer</a:t>
            </a:r>
            <a:endParaRPr lang="fr-CH" dirty="0"/>
          </a:p>
        </p:txBody>
      </p:sp>
    </p:spTree>
    <p:extLst>
      <p:ext uri="{BB962C8B-B14F-4D97-AF65-F5344CB8AC3E}">
        <p14:creationId xmlns:p14="http://schemas.microsoft.com/office/powerpoint/2010/main" val="135698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8928055" cy="1325563"/>
          </a:xfrm>
        </p:spPr>
        <p:txBody>
          <a:bodyPr/>
          <a:lstStyle/>
          <a:p>
            <a:r>
              <a:rPr lang="fr-FR"/>
              <a:t>Modifiez le style du titre</a:t>
            </a:r>
            <a:endParaRPr lang="fr-CH"/>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457186"/>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457186"/>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11"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3" name="Espace réservé de la date 3"/>
          <p:cNvSpPr txBox="1">
            <a:spLocks/>
          </p:cNvSpPr>
          <p:nvPr userDrawn="1"/>
        </p:nvSpPr>
        <p:spPr>
          <a:xfrm>
            <a:off x="839788" y="6265732"/>
            <a:ext cx="2741612"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25.02.2022</a:t>
            </a:fld>
            <a:endParaRPr lang="fr-CH" dirty="0"/>
          </a:p>
        </p:txBody>
      </p:sp>
      <p:sp>
        <p:nvSpPr>
          <p:cNvPr id="14" name="Espace réservé du pied de page 4"/>
          <p:cNvSpPr>
            <a:spLocks noGrp="1"/>
          </p:cNvSpPr>
          <p:nvPr>
            <p:ph type="ftr" sz="quarter" idx="11"/>
          </p:nvPr>
        </p:nvSpPr>
        <p:spPr>
          <a:xfrm>
            <a:off x="3963955" y="6265731"/>
            <a:ext cx="4114800" cy="365125"/>
          </a:xfrm>
        </p:spPr>
        <p:txBody>
          <a:bodyPr/>
          <a:lstStyle/>
          <a:p>
            <a:r>
              <a:rPr lang="fr-CH"/>
              <a:t>20220225_ITIL4_ChrystelDayer</a:t>
            </a:r>
            <a:endParaRPr lang="fr-CH" dirty="0"/>
          </a:p>
        </p:txBody>
      </p:sp>
    </p:spTree>
    <p:extLst>
      <p:ext uri="{BB962C8B-B14F-4D97-AF65-F5344CB8AC3E}">
        <p14:creationId xmlns:p14="http://schemas.microsoft.com/office/powerpoint/2010/main" val="1429228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8963826" cy="1325563"/>
          </a:xfrm>
        </p:spPr>
        <p:txBody>
          <a:bodyPr/>
          <a:lstStyle/>
          <a:p>
            <a:r>
              <a:rPr lang="fr-FR"/>
              <a:t>Modifiez le style du titre</a:t>
            </a:r>
            <a:endParaRPr lang="fr-CH"/>
          </a:p>
        </p:txBody>
      </p:sp>
      <p:sp>
        <p:nvSpPr>
          <p:cNvPr id="7"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9" name="Espace réservé de la date 3"/>
          <p:cNvSpPr txBox="1">
            <a:spLocks/>
          </p:cNvSpPr>
          <p:nvPr userDrawn="1"/>
        </p:nvSpPr>
        <p:spPr>
          <a:xfrm>
            <a:off x="838200" y="6265732"/>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25.02.2022</a:t>
            </a:fld>
            <a:endParaRPr lang="fr-CH" dirty="0"/>
          </a:p>
        </p:txBody>
      </p:sp>
      <p:sp>
        <p:nvSpPr>
          <p:cNvPr id="10" name="Espace réservé du pied de page 4"/>
          <p:cNvSpPr>
            <a:spLocks noGrp="1"/>
          </p:cNvSpPr>
          <p:nvPr>
            <p:ph type="ftr" sz="quarter" idx="11"/>
          </p:nvPr>
        </p:nvSpPr>
        <p:spPr>
          <a:xfrm>
            <a:off x="3963955" y="6265731"/>
            <a:ext cx="4114800" cy="365125"/>
          </a:xfrm>
        </p:spPr>
        <p:txBody>
          <a:bodyPr/>
          <a:lstStyle/>
          <a:p>
            <a:r>
              <a:rPr lang="fr-CH"/>
              <a:t>20220225_ITIL4_ChrystelDayer</a:t>
            </a:r>
            <a:endParaRPr lang="fr-CH" dirty="0"/>
          </a:p>
        </p:txBody>
      </p:sp>
    </p:spTree>
    <p:extLst>
      <p:ext uri="{BB962C8B-B14F-4D97-AF65-F5344CB8AC3E}">
        <p14:creationId xmlns:p14="http://schemas.microsoft.com/office/powerpoint/2010/main" val="311698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Triangle rectangle 1"/>
          <p:cNvSpPr/>
          <p:nvPr userDrawn="1"/>
        </p:nvSpPr>
        <p:spPr>
          <a:xfrm rot="10800000">
            <a:off x="9373298" y="-1"/>
            <a:ext cx="2818701" cy="2223083"/>
          </a:xfrm>
          <a:prstGeom prst="rtTriangle">
            <a:avLst/>
          </a:prstGeom>
          <a:solidFill>
            <a:srgbClr val="2B3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6"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8" name="Espace réservé de la date 3"/>
          <p:cNvSpPr txBox="1">
            <a:spLocks/>
          </p:cNvSpPr>
          <p:nvPr userDrawn="1"/>
        </p:nvSpPr>
        <p:spPr>
          <a:xfrm>
            <a:off x="854579" y="6265732"/>
            <a:ext cx="2726821"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25.02.2022</a:t>
            </a:fld>
            <a:endParaRPr lang="fr-CH" dirty="0"/>
          </a:p>
        </p:txBody>
      </p:sp>
      <p:sp>
        <p:nvSpPr>
          <p:cNvPr id="9" name="Espace réservé du pied de page 4"/>
          <p:cNvSpPr>
            <a:spLocks noGrp="1"/>
          </p:cNvSpPr>
          <p:nvPr>
            <p:ph type="ftr" sz="quarter" idx="11"/>
          </p:nvPr>
        </p:nvSpPr>
        <p:spPr>
          <a:xfrm>
            <a:off x="3963955" y="6265731"/>
            <a:ext cx="4114800" cy="365125"/>
          </a:xfrm>
        </p:spPr>
        <p:txBody>
          <a:bodyPr/>
          <a:lstStyle/>
          <a:p>
            <a:r>
              <a:rPr lang="fr-CH"/>
              <a:t>20220225_ITIL4_ChrystelDayer</a:t>
            </a:r>
            <a:endParaRPr lang="fr-CH" dirty="0"/>
          </a:p>
        </p:txBody>
      </p:sp>
      <p:pic>
        <p:nvPicPr>
          <p:cNvPr id="3" name="Imag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87472" y="370842"/>
            <a:ext cx="1332656" cy="483347"/>
          </a:xfrm>
          <a:prstGeom prst="rect">
            <a:avLst/>
          </a:prstGeom>
        </p:spPr>
      </p:pic>
    </p:spTree>
    <p:extLst>
      <p:ext uri="{BB962C8B-B14F-4D97-AF65-F5344CB8AC3E}">
        <p14:creationId xmlns:p14="http://schemas.microsoft.com/office/powerpoint/2010/main" val="2346582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H"/>
          </a:p>
        </p:txBody>
      </p:sp>
      <p:sp>
        <p:nvSpPr>
          <p:cNvPr id="3" name="Espace réservé du contenu 2"/>
          <p:cNvSpPr>
            <a:spLocks noGrp="1"/>
          </p:cNvSpPr>
          <p:nvPr>
            <p:ph idx="1"/>
          </p:nvPr>
        </p:nvSpPr>
        <p:spPr>
          <a:xfrm>
            <a:off x="4892631" y="465138"/>
            <a:ext cx="502049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9"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1" name="Espace réservé de la date 3"/>
          <p:cNvSpPr txBox="1">
            <a:spLocks/>
          </p:cNvSpPr>
          <p:nvPr userDrawn="1"/>
        </p:nvSpPr>
        <p:spPr>
          <a:xfrm>
            <a:off x="839788" y="6265732"/>
            <a:ext cx="2741612"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25.02.2022</a:t>
            </a:fld>
            <a:endParaRPr lang="fr-CH" dirty="0"/>
          </a:p>
        </p:txBody>
      </p:sp>
      <p:sp>
        <p:nvSpPr>
          <p:cNvPr id="12" name="Espace réservé du pied de page 4"/>
          <p:cNvSpPr>
            <a:spLocks noGrp="1"/>
          </p:cNvSpPr>
          <p:nvPr>
            <p:ph type="ftr" sz="quarter" idx="11"/>
          </p:nvPr>
        </p:nvSpPr>
        <p:spPr>
          <a:xfrm>
            <a:off x="3963955" y="6265731"/>
            <a:ext cx="4114800" cy="365125"/>
          </a:xfrm>
        </p:spPr>
        <p:txBody>
          <a:bodyPr/>
          <a:lstStyle/>
          <a:p>
            <a:r>
              <a:rPr lang="fr-CH"/>
              <a:t>20220225_ITIL4_ChrystelDayer</a:t>
            </a:r>
            <a:endParaRPr lang="fr-CH" dirty="0"/>
          </a:p>
        </p:txBody>
      </p:sp>
    </p:spTree>
    <p:extLst>
      <p:ext uri="{BB962C8B-B14F-4D97-AF65-F5344CB8AC3E}">
        <p14:creationId xmlns:p14="http://schemas.microsoft.com/office/powerpoint/2010/main" val="908748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H"/>
          </a:p>
        </p:txBody>
      </p:sp>
      <p:sp>
        <p:nvSpPr>
          <p:cNvPr id="3" name="Espace réservé pour une image  2"/>
          <p:cNvSpPr>
            <a:spLocks noGrp="1"/>
          </p:cNvSpPr>
          <p:nvPr>
            <p:ph type="pic" idx="1"/>
          </p:nvPr>
        </p:nvSpPr>
        <p:spPr>
          <a:xfrm>
            <a:off x="5183188" y="457200"/>
            <a:ext cx="4661567"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9"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1" name="Espace réservé de la date 3"/>
          <p:cNvSpPr txBox="1">
            <a:spLocks/>
          </p:cNvSpPr>
          <p:nvPr userDrawn="1"/>
        </p:nvSpPr>
        <p:spPr>
          <a:xfrm>
            <a:off x="839788" y="6265732"/>
            <a:ext cx="2741612"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25.02.2022</a:t>
            </a:fld>
            <a:endParaRPr lang="fr-CH" dirty="0"/>
          </a:p>
        </p:txBody>
      </p:sp>
      <p:sp>
        <p:nvSpPr>
          <p:cNvPr id="12" name="Espace réservé du pied de page 4"/>
          <p:cNvSpPr>
            <a:spLocks noGrp="1"/>
          </p:cNvSpPr>
          <p:nvPr>
            <p:ph type="ftr" sz="quarter" idx="11"/>
          </p:nvPr>
        </p:nvSpPr>
        <p:spPr>
          <a:xfrm>
            <a:off x="3963955" y="6265731"/>
            <a:ext cx="4114800" cy="365125"/>
          </a:xfrm>
        </p:spPr>
        <p:txBody>
          <a:bodyPr/>
          <a:lstStyle/>
          <a:p>
            <a:r>
              <a:rPr lang="fr-CH"/>
              <a:t>20220225_ITIL4_ChrystelDayer</a:t>
            </a:r>
            <a:endParaRPr lang="fr-CH" dirty="0"/>
          </a:p>
        </p:txBody>
      </p:sp>
    </p:spTree>
    <p:extLst>
      <p:ext uri="{BB962C8B-B14F-4D97-AF65-F5344CB8AC3E}">
        <p14:creationId xmlns:p14="http://schemas.microsoft.com/office/powerpoint/2010/main" val="66837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82217"/>
            <a:ext cx="8946735" cy="1325563"/>
          </a:xfrm>
          <a:prstGeom prst="rect">
            <a:avLst/>
          </a:prstGeom>
          <a:ln>
            <a:noFill/>
          </a:ln>
        </p:spPr>
        <p:txBody>
          <a:bodyPr vert="horz" lIns="91440" tIns="45720" rIns="91440" bIns="45720" rtlCol="0" anchor="ctr">
            <a:normAutofit/>
          </a:bodyPr>
          <a:lstStyle/>
          <a:p>
            <a:r>
              <a:rPr lang="fr-FR" dirty="0"/>
              <a:t>Modifiez le style du titre</a:t>
            </a:r>
            <a:endParaRPr lang="fr-CH" dirty="0"/>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fr-CH" dirty="0"/>
          </a:p>
        </p:txBody>
      </p:sp>
      <p:sp>
        <p:nvSpPr>
          <p:cNvPr id="4" name="Espace réservé de la date 3"/>
          <p:cNvSpPr>
            <a:spLocks noGrp="1"/>
          </p:cNvSpPr>
          <p:nvPr>
            <p:ph type="dt" sz="half" idx="2"/>
          </p:nvPr>
        </p:nvSpPr>
        <p:spPr>
          <a:xfrm>
            <a:off x="838200" y="6287982"/>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endParaRPr lang="fr-CH"/>
          </a:p>
        </p:txBody>
      </p:sp>
      <p:sp>
        <p:nvSpPr>
          <p:cNvPr id="5" name="Espace réservé du pied de page 4"/>
          <p:cNvSpPr>
            <a:spLocks noGrp="1"/>
          </p:cNvSpPr>
          <p:nvPr>
            <p:ph type="ftr" sz="quarter" idx="3"/>
          </p:nvPr>
        </p:nvSpPr>
        <p:spPr>
          <a:xfrm>
            <a:off x="4038600" y="6287982"/>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fr-CH"/>
              <a:t>20220225_ITIL4_ChrystelDayer</a:t>
            </a:r>
            <a:endParaRPr lang="fr-CH" dirty="0"/>
          </a:p>
        </p:txBody>
      </p:sp>
      <p:sp>
        <p:nvSpPr>
          <p:cNvPr id="6" name="Espace réservé du numéro de diapositive 5"/>
          <p:cNvSpPr>
            <a:spLocks noGrp="1"/>
          </p:cNvSpPr>
          <p:nvPr>
            <p:ph type="sldNum" sz="quarter" idx="4"/>
          </p:nvPr>
        </p:nvSpPr>
        <p:spPr>
          <a:xfrm>
            <a:off x="8610600" y="6296528"/>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D43150CF-46F0-4FEE-9B38-FA518C85AC0E}" type="slidenum">
              <a:rPr lang="fr-CH" smtClean="0"/>
              <a:pPr/>
              <a:t>‹N°›</a:t>
            </a:fld>
            <a:endParaRPr lang="fr-CH"/>
          </a:p>
        </p:txBody>
      </p:sp>
      <p:sp>
        <p:nvSpPr>
          <p:cNvPr id="7" name="Triangle rectangle 6"/>
          <p:cNvSpPr/>
          <p:nvPr userDrawn="1"/>
        </p:nvSpPr>
        <p:spPr>
          <a:xfrm rot="10800000">
            <a:off x="9373298" y="-1"/>
            <a:ext cx="2818701" cy="2223083"/>
          </a:xfrm>
          <a:prstGeom prst="rtTriangle">
            <a:avLst/>
          </a:prstGeom>
          <a:solidFill>
            <a:srgbClr val="2B3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latin typeface="Arial" panose="020B0604020202020204" pitchFamily="34" charset="0"/>
              <a:cs typeface="Arial" panose="020B0604020202020204" pitchFamily="34" charset="0"/>
            </a:endParaRPr>
          </a:p>
        </p:txBody>
      </p:sp>
      <p:pic>
        <p:nvPicPr>
          <p:cNvPr id="8" name="Image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687472" y="370842"/>
            <a:ext cx="1332656" cy="483347"/>
          </a:xfrm>
          <a:prstGeom prst="rect">
            <a:avLst/>
          </a:prstGeom>
        </p:spPr>
      </p:pic>
      <p:sp>
        <p:nvSpPr>
          <p:cNvPr id="10" name="Rectangle 9"/>
          <p:cNvSpPr/>
          <p:nvPr userDrawn="1"/>
        </p:nvSpPr>
        <p:spPr>
          <a:xfrm>
            <a:off x="0" y="6680389"/>
            <a:ext cx="12192000" cy="184629"/>
          </a:xfrm>
          <a:prstGeom prst="rect">
            <a:avLst/>
          </a:prstGeom>
          <a:solidFill>
            <a:srgbClr val="2B3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4661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b="1" kern="1200">
          <a:solidFill>
            <a:srgbClr val="2B3E54"/>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Clr>
          <a:srgbClr val="CC000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Clr>
          <a:srgbClr val="2B3E52"/>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Clr>
          <a:schemeClr val="bg1">
            <a:lumMod val="85000"/>
          </a:schemeClr>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rgbClr val="CC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Tx/>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gpfgJW8fr7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bing.com/videos/search?q=video+qu%27est-ce+qu%27itil+4&amp;&amp;view=detail&amp;mid=71C51C30DAE9B62CD61E71C51C30DAE9B62CD61E&amp;&amp;FORM=VRDGAR&amp;ru=%2Fvideos%2Fsearch%3Fq%3Dvideo%2520qu%2527est-ce%2520qu%2527itil%25204%26qs%3Dn%26form%3DQBVR%26sp%3D-1%26pq%3Dvideo%2520qu%2527est-ce%2520qu%2527itil%25204%26sc%3D0-25%26sk%3D%26cvid%3D381833A5247845F1B71410EEBCFEA37F"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10C32A-5219-4BAA-B526-2B6D5F792B12}"/>
              </a:ext>
            </a:extLst>
          </p:cNvPr>
          <p:cNvSpPr>
            <a:spLocks noGrp="1"/>
          </p:cNvSpPr>
          <p:nvPr>
            <p:ph type="ctrTitle"/>
          </p:nvPr>
        </p:nvSpPr>
        <p:spPr/>
        <p:txBody>
          <a:bodyPr/>
          <a:lstStyle/>
          <a:p>
            <a:r>
              <a:rPr lang="fr-CH" dirty="0"/>
              <a:t>ITIL 4 </a:t>
            </a:r>
            <a:r>
              <a:rPr lang="fr-CH" dirty="0" err="1"/>
              <a:t>Foundation</a:t>
            </a:r>
            <a:endParaRPr lang="fr-FR" dirty="0"/>
          </a:p>
        </p:txBody>
      </p:sp>
      <p:sp>
        <p:nvSpPr>
          <p:cNvPr id="3" name="Sous-titre 2">
            <a:extLst>
              <a:ext uri="{FF2B5EF4-FFF2-40B4-BE49-F238E27FC236}">
                <a16:creationId xmlns:a16="http://schemas.microsoft.com/office/drawing/2014/main" id="{5E0E533C-7755-4DD0-B22C-2765837BF842}"/>
              </a:ext>
            </a:extLst>
          </p:cNvPr>
          <p:cNvSpPr>
            <a:spLocks noGrp="1"/>
          </p:cNvSpPr>
          <p:nvPr>
            <p:ph type="subTitle" idx="1"/>
          </p:nvPr>
        </p:nvSpPr>
        <p:spPr/>
        <p:txBody>
          <a:bodyPr/>
          <a:lstStyle/>
          <a:p>
            <a:r>
              <a:rPr lang="fr-CH" dirty="0"/>
              <a:t>Chrystel Dayer</a:t>
            </a:r>
          </a:p>
          <a:p>
            <a:r>
              <a:rPr lang="fr-CH" dirty="0"/>
              <a:t>Management &amp; Organisation</a:t>
            </a:r>
          </a:p>
        </p:txBody>
      </p:sp>
      <p:sp>
        <p:nvSpPr>
          <p:cNvPr id="5" name="Espace réservé du pied de page 4">
            <a:extLst>
              <a:ext uri="{FF2B5EF4-FFF2-40B4-BE49-F238E27FC236}">
                <a16:creationId xmlns:a16="http://schemas.microsoft.com/office/drawing/2014/main" id="{BCD3BEE5-58C4-40A1-A1CD-F87FF7F336CD}"/>
              </a:ext>
            </a:extLst>
          </p:cNvPr>
          <p:cNvSpPr>
            <a:spLocks noGrp="1"/>
          </p:cNvSpPr>
          <p:nvPr>
            <p:ph type="ftr" sz="quarter" idx="11"/>
          </p:nvPr>
        </p:nvSpPr>
        <p:spPr>
          <a:xfrm>
            <a:off x="804672" y="6227064"/>
            <a:ext cx="10588752" cy="320040"/>
          </a:xfrm>
          <a:prstGeom prst="rect">
            <a:avLst/>
          </a:prstGeom>
        </p:spPr>
        <p:txBody>
          <a:bodyPr vert="horz" lIns="91440" tIns="45720" rIns="91440" bIns="45720" rtlCol="0" anchor="ctr"/>
          <a:lstStyle>
            <a:defPPr>
              <a:defRPr lang="en-US"/>
            </a:defPPr>
            <a:lvl1pPr marL="0" algn="ctr"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r-FR" dirty="0"/>
              <a:t>20220225_ITIL4_ChrystelDayer</a:t>
            </a:r>
          </a:p>
        </p:txBody>
      </p:sp>
    </p:spTree>
    <p:extLst>
      <p:ext uri="{BB962C8B-B14F-4D97-AF65-F5344CB8AC3E}">
        <p14:creationId xmlns:p14="http://schemas.microsoft.com/office/powerpoint/2010/main" val="2754427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A3403F-C266-479B-98AC-B7B84E11B3ED}"/>
              </a:ext>
            </a:extLst>
          </p:cNvPr>
          <p:cNvSpPr>
            <a:spLocks noGrp="1"/>
          </p:cNvSpPr>
          <p:nvPr>
            <p:ph type="title"/>
          </p:nvPr>
        </p:nvSpPr>
        <p:spPr/>
        <p:txBody>
          <a:bodyPr/>
          <a:lstStyle/>
          <a:p>
            <a:r>
              <a:rPr lang="fr-CH" dirty="0"/>
              <a:t>Concepts clés et définitions</a:t>
            </a:r>
            <a:endParaRPr lang="fr-FR" dirty="0"/>
          </a:p>
        </p:txBody>
      </p:sp>
      <p:sp>
        <p:nvSpPr>
          <p:cNvPr id="3" name="Espace réservé du contenu 2">
            <a:extLst>
              <a:ext uri="{FF2B5EF4-FFF2-40B4-BE49-F238E27FC236}">
                <a16:creationId xmlns:a16="http://schemas.microsoft.com/office/drawing/2014/main" id="{B91E7A94-156E-445E-AC89-0F7FB4547FFD}"/>
              </a:ext>
            </a:extLst>
          </p:cNvPr>
          <p:cNvSpPr>
            <a:spLocks noGrp="1"/>
          </p:cNvSpPr>
          <p:nvPr>
            <p:ph idx="1"/>
          </p:nvPr>
        </p:nvSpPr>
        <p:spPr/>
        <p:txBody>
          <a:bodyPr>
            <a:normAutofit/>
          </a:bodyPr>
          <a:lstStyle/>
          <a:p>
            <a:r>
              <a:rPr lang="fr-CH" dirty="0"/>
              <a:t>Service:</a:t>
            </a:r>
          </a:p>
          <a:p>
            <a:pPr marL="0" indent="0">
              <a:buNone/>
            </a:pPr>
            <a:r>
              <a:rPr lang="fr-CH" sz="1800" dirty="0">
                <a:solidFill>
                  <a:srgbClr val="000000"/>
                </a:solidFill>
              </a:rPr>
              <a:t>«Moyen de permettre la </a:t>
            </a:r>
            <a:r>
              <a:rPr lang="fr-CH" sz="1800" dirty="0" err="1">
                <a:solidFill>
                  <a:srgbClr val="000000"/>
                </a:solidFill>
              </a:rPr>
              <a:t>co-création</a:t>
            </a:r>
            <a:r>
              <a:rPr lang="fr-CH" sz="1800" dirty="0">
                <a:solidFill>
                  <a:srgbClr val="000000"/>
                </a:solidFill>
              </a:rPr>
              <a:t> de valeur en facilitant des résultats que les clients veulent  atteindre, sans qu’ils n’aient à gérer les coûts et risques spécifiques.»</a:t>
            </a:r>
          </a:p>
          <a:p>
            <a:r>
              <a:rPr lang="fr-FR" dirty="0"/>
              <a:t>Produit:</a:t>
            </a:r>
          </a:p>
          <a:p>
            <a:pPr marL="0" indent="0">
              <a:buNone/>
            </a:pPr>
            <a:r>
              <a:rPr lang="fr-CH" sz="1800" dirty="0">
                <a:solidFill>
                  <a:srgbClr val="000000"/>
                </a:solidFill>
              </a:rPr>
              <a:t>«Configuration des ressources d'une organisation conçue pour offrir de la valeur à un consommateur.»</a:t>
            </a:r>
          </a:p>
          <a:p>
            <a:r>
              <a:rPr lang="fr-CH" dirty="0"/>
              <a:t>Offre de service:</a:t>
            </a:r>
          </a:p>
          <a:p>
            <a:pPr marL="0" indent="0">
              <a:buNone/>
            </a:pPr>
            <a:r>
              <a:rPr lang="fr-CH" sz="1800" dirty="0">
                <a:solidFill>
                  <a:srgbClr val="000000"/>
                </a:solidFill>
                <a:effectLst/>
              </a:rPr>
              <a:t>«Une description d’un ou de plusieurs services, conçue pour répondre aux besoins d’un groupe de consommateurs cible. Une offre de service peut inclure des </a:t>
            </a:r>
            <a:r>
              <a:rPr lang="fr-CH" sz="1800" b="1" dirty="0">
                <a:solidFill>
                  <a:srgbClr val="000000"/>
                </a:solidFill>
                <a:effectLst/>
              </a:rPr>
              <a:t>biens, l’accès à des ressources et des actions de service</a:t>
            </a:r>
            <a:r>
              <a:rPr lang="fr-CH" sz="1800" dirty="0">
                <a:solidFill>
                  <a:srgbClr val="000000"/>
                </a:solidFill>
                <a:effectLst/>
              </a:rPr>
              <a:t>.»</a:t>
            </a:r>
          </a:p>
          <a:p>
            <a:pPr marL="0" indent="0">
              <a:buNone/>
            </a:pPr>
            <a:endParaRPr lang="fr-CH" dirty="0"/>
          </a:p>
        </p:txBody>
      </p:sp>
      <p:sp>
        <p:nvSpPr>
          <p:cNvPr id="5" name="Espace réservé du pied de page 4">
            <a:extLst>
              <a:ext uri="{FF2B5EF4-FFF2-40B4-BE49-F238E27FC236}">
                <a16:creationId xmlns:a16="http://schemas.microsoft.com/office/drawing/2014/main" id="{5E1C28A3-FDD4-419B-925C-0CC8C4DB45C5}"/>
              </a:ext>
            </a:extLst>
          </p:cNvPr>
          <p:cNvSpPr>
            <a:spLocks noGrp="1"/>
          </p:cNvSpPr>
          <p:nvPr>
            <p:ph type="ftr" sz="quarter" idx="11"/>
          </p:nvPr>
        </p:nvSpPr>
        <p:spPr/>
        <p:txBody>
          <a:bodyPr/>
          <a:lstStyle/>
          <a:p>
            <a:r>
              <a:rPr lang="fr-FR"/>
              <a:t>20220225_ITIL4_ChrystelDayer</a:t>
            </a:r>
          </a:p>
        </p:txBody>
      </p:sp>
    </p:spTree>
    <p:extLst>
      <p:ext uri="{BB962C8B-B14F-4D97-AF65-F5344CB8AC3E}">
        <p14:creationId xmlns:p14="http://schemas.microsoft.com/office/powerpoint/2010/main" val="3343628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10A700-F82A-4711-964E-2774DDEE9069}"/>
              </a:ext>
            </a:extLst>
          </p:cNvPr>
          <p:cNvSpPr>
            <a:spLocks noGrp="1"/>
          </p:cNvSpPr>
          <p:nvPr>
            <p:ph type="title"/>
          </p:nvPr>
        </p:nvSpPr>
        <p:spPr/>
        <p:txBody>
          <a:bodyPr/>
          <a:lstStyle/>
          <a:p>
            <a:r>
              <a:rPr lang="fr-CH" dirty="0"/>
              <a:t>Concepts clés et définitions</a:t>
            </a:r>
            <a:endParaRPr lang="fr-FR" dirty="0"/>
          </a:p>
        </p:txBody>
      </p:sp>
      <p:sp>
        <p:nvSpPr>
          <p:cNvPr id="3" name="Espace réservé du contenu 2">
            <a:extLst>
              <a:ext uri="{FF2B5EF4-FFF2-40B4-BE49-F238E27FC236}">
                <a16:creationId xmlns:a16="http://schemas.microsoft.com/office/drawing/2014/main" id="{26DE8410-ED86-4902-A393-34EBC7116426}"/>
              </a:ext>
            </a:extLst>
          </p:cNvPr>
          <p:cNvSpPr>
            <a:spLocks noGrp="1"/>
          </p:cNvSpPr>
          <p:nvPr>
            <p:ph idx="1"/>
          </p:nvPr>
        </p:nvSpPr>
        <p:spPr/>
        <p:txBody>
          <a:bodyPr/>
          <a:lstStyle/>
          <a:p>
            <a:pPr marL="514350" indent="-514350">
              <a:buAutoNum type="arabicParenR"/>
            </a:pPr>
            <a:r>
              <a:rPr lang="fr-CH" dirty="0"/>
              <a:t>Les biens:</a:t>
            </a:r>
          </a:p>
          <a:p>
            <a:pPr>
              <a:buFontTx/>
              <a:buChar char="-"/>
            </a:pPr>
            <a:r>
              <a:rPr lang="fr-CH" dirty="0"/>
              <a:t>Fournit aux consommateurs</a:t>
            </a:r>
          </a:p>
          <a:p>
            <a:pPr>
              <a:buFontTx/>
              <a:buChar char="-"/>
            </a:pPr>
            <a:r>
              <a:rPr lang="fr-CH" dirty="0"/>
              <a:t>La propriété est transférée au consommateur</a:t>
            </a:r>
          </a:p>
          <a:p>
            <a:pPr>
              <a:buFontTx/>
              <a:buChar char="-"/>
            </a:pPr>
            <a:r>
              <a:rPr lang="fr-CH" dirty="0"/>
              <a:t>Le consommateur a la responsabilité de la future utilisation</a:t>
            </a:r>
          </a:p>
          <a:p>
            <a:pPr marL="0" indent="0">
              <a:buNone/>
            </a:pPr>
            <a:r>
              <a:rPr lang="fr-FR" dirty="0"/>
              <a:t>Exemples: le téléphone mobile ou un serveur (physique)</a:t>
            </a:r>
            <a:endParaRPr lang="fr-CH" dirty="0"/>
          </a:p>
        </p:txBody>
      </p:sp>
      <p:sp>
        <p:nvSpPr>
          <p:cNvPr id="5" name="Espace réservé du pied de page 4">
            <a:extLst>
              <a:ext uri="{FF2B5EF4-FFF2-40B4-BE49-F238E27FC236}">
                <a16:creationId xmlns:a16="http://schemas.microsoft.com/office/drawing/2014/main" id="{895DB284-91AC-439B-81D9-0A6515EA5A52}"/>
              </a:ext>
            </a:extLst>
          </p:cNvPr>
          <p:cNvSpPr>
            <a:spLocks noGrp="1"/>
          </p:cNvSpPr>
          <p:nvPr>
            <p:ph type="ftr" sz="quarter" idx="11"/>
          </p:nvPr>
        </p:nvSpPr>
        <p:spPr/>
        <p:txBody>
          <a:bodyPr/>
          <a:lstStyle/>
          <a:p>
            <a:r>
              <a:rPr lang="fr-FR"/>
              <a:t>20220225_ITIL4_ChrystelDayer</a:t>
            </a:r>
          </a:p>
        </p:txBody>
      </p:sp>
    </p:spTree>
    <p:extLst>
      <p:ext uri="{BB962C8B-B14F-4D97-AF65-F5344CB8AC3E}">
        <p14:creationId xmlns:p14="http://schemas.microsoft.com/office/powerpoint/2010/main" val="3261263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17599D-4E17-4F16-9663-8E2A4B7BADE3}"/>
              </a:ext>
            </a:extLst>
          </p:cNvPr>
          <p:cNvSpPr>
            <a:spLocks noGrp="1"/>
          </p:cNvSpPr>
          <p:nvPr>
            <p:ph type="title"/>
          </p:nvPr>
        </p:nvSpPr>
        <p:spPr/>
        <p:txBody>
          <a:bodyPr/>
          <a:lstStyle/>
          <a:p>
            <a:r>
              <a:rPr lang="fr-CH" dirty="0"/>
              <a:t>Concepts clés et définitions</a:t>
            </a:r>
            <a:endParaRPr lang="fr-FR" dirty="0"/>
          </a:p>
        </p:txBody>
      </p:sp>
      <p:sp>
        <p:nvSpPr>
          <p:cNvPr id="3" name="Espace réservé du contenu 2">
            <a:extLst>
              <a:ext uri="{FF2B5EF4-FFF2-40B4-BE49-F238E27FC236}">
                <a16:creationId xmlns:a16="http://schemas.microsoft.com/office/drawing/2014/main" id="{298E7582-50DA-4C85-956A-FB96C017F5BB}"/>
              </a:ext>
            </a:extLst>
          </p:cNvPr>
          <p:cNvSpPr>
            <a:spLocks noGrp="1"/>
          </p:cNvSpPr>
          <p:nvPr>
            <p:ph idx="1"/>
          </p:nvPr>
        </p:nvSpPr>
        <p:spPr/>
        <p:txBody>
          <a:bodyPr/>
          <a:lstStyle/>
          <a:p>
            <a:pPr marL="514350" indent="-514350">
              <a:buFont typeface="+mj-lt"/>
              <a:buAutoNum type="arabicParenR" startAt="2"/>
            </a:pPr>
            <a:r>
              <a:rPr lang="fr-CH" dirty="0"/>
              <a:t>L’accès aux ressources</a:t>
            </a:r>
          </a:p>
          <a:p>
            <a:pPr>
              <a:buFontTx/>
              <a:buChar char="-"/>
            </a:pPr>
            <a:r>
              <a:rPr lang="fr-CH" dirty="0"/>
              <a:t>La propriété n’est pas transférée au consommateur</a:t>
            </a:r>
          </a:p>
          <a:p>
            <a:pPr>
              <a:buFontTx/>
              <a:buChar char="-"/>
            </a:pPr>
            <a:r>
              <a:rPr lang="fr-CH" dirty="0"/>
              <a:t>L’accès est garantit ou licencié au consommateur avec des conditions (en accord)</a:t>
            </a:r>
          </a:p>
          <a:p>
            <a:pPr>
              <a:buFontTx/>
              <a:buChar char="-"/>
            </a:pPr>
            <a:r>
              <a:rPr lang="fr-CH" dirty="0"/>
              <a:t>Le consommateur peut accéder aux ressources seulement durant une période de consommation déterminée et en accord avec les autres conditions du service</a:t>
            </a:r>
          </a:p>
          <a:p>
            <a:pPr marL="0" indent="0">
              <a:buNone/>
            </a:pPr>
            <a:r>
              <a:rPr lang="fr-CH" dirty="0"/>
              <a:t>Exemples: accès au réseau du téléphone, accès au SAN (Storage Area Network)</a:t>
            </a:r>
          </a:p>
          <a:p>
            <a:pPr marL="0" indent="0">
              <a:buNone/>
            </a:pPr>
            <a:endParaRPr lang="fr-FR" dirty="0"/>
          </a:p>
        </p:txBody>
      </p:sp>
      <p:sp>
        <p:nvSpPr>
          <p:cNvPr id="5" name="Espace réservé du pied de page 4">
            <a:extLst>
              <a:ext uri="{FF2B5EF4-FFF2-40B4-BE49-F238E27FC236}">
                <a16:creationId xmlns:a16="http://schemas.microsoft.com/office/drawing/2014/main" id="{50DA81EE-DD80-4FC0-98BA-9D8F83ED73FC}"/>
              </a:ext>
            </a:extLst>
          </p:cNvPr>
          <p:cNvSpPr>
            <a:spLocks noGrp="1"/>
          </p:cNvSpPr>
          <p:nvPr>
            <p:ph type="ftr" sz="quarter" idx="11"/>
          </p:nvPr>
        </p:nvSpPr>
        <p:spPr/>
        <p:txBody>
          <a:bodyPr/>
          <a:lstStyle/>
          <a:p>
            <a:r>
              <a:rPr lang="fr-FR"/>
              <a:t>20220225_ITIL4_ChrystelDayer</a:t>
            </a:r>
          </a:p>
        </p:txBody>
      </p:sp>
    </p:spTree>
    <p:extLst>
      <p:ext uri="{BB962C8B-B14F-4D97-AF65-F5344CB8AC3E}">
        <p14:creationId xmlns:p14="http://schemas.microsoft.com/office/powerpoint/2010/main" val="915328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3E55A5-E0A1-44C6-BB04-4D6BFDBFBC11}"/>
              </a:ext>
            </a:extLst>
          </p:cNvPr>
          <p:cNvSpPr>
            <a:spLocks noGrp="1"/>
          </p:cNvSpPr>
          <p:nvPr>
            <p:ph type="title"/>
          </p:nvPr>
        </p:nvSpPr>
        <p:spPr/>
        <p:txBody>
          <a:bodyPr/>
          <a:lstStyle/>
          <a:p>
            <a:r>
              <a:rPr lang="fr-CH" dirty="0"/>
              <a:t>Concepts clés et définitions</a:t>
            </a:r>
            <a:endParaRPr lang="fr-FR" dirty="0"/>
          </a:p>
        </p:txBody>
      </p:sp>
      <p:sp>
        <p:nvSpPr>
          <p:cNvPr id="3" name="Espace réservé du contenu 2">
            <a:extLst>
              <a:ext uri="{FF2B5EF4-FFF2-40B4-BE49-F238E27FC236}">
                <a16:creationId xmlns:a16="http://schemas.microsoft.com/office/drawing/2014/main" id="{C0718A62-2E6B-413E-9CA8-9FDB223D34B4}"/>
              </a:ext>
            </a:extLst>
          </p:cNvPr>
          <p:cNvSpPr>
            <a:spLocks noGrp="1"/>
          </p:cNvSpPr>
          <p:nvPr>
            <p:ph idx="1"/>
          </p:nvPr>
        </p:nvSpPr>
        <p:spPr/>
        <p:txBody>
          <a:bodyPr/>
          <a:lstStyle/>
          <a:p>
            <a:pPr marL="514350" indent="-514350">
              <a:buFont typeface="+mj-lt"/>
              <a:buAutoNum type="arabicParenR" startAt="3"/>
            </a:pPr>
            <a:r>
              <a:rPr lang="fr-CH" dirty="0"/>
              <a:t>Actions de service</a:t>
            </a:r>
          </a:p>
          <a:p>
            <a:pPr algn="just">
              <a:buFontTx/>
              <a:buChar char="-"/>
            </a:pPr>
            <a:r>
              <a:rPr lang="fr-CH" dirty="0"/>
              <a:t>Effectuées par le fournisseur de service pour résoudre le besoin du consommateur</a:t>
            </a:r>
          </a:p>
          <a:p>
            <a:pPr algn="just">
              <a:buFontTx/>
              <a:buChar char="-"/>
            </a:pPr>
            <a:r>
              <a:rPr lang="fr-CH" dirty="0"/>
              <a:t>Effectuées en accord avec le consommateur</a:t>
            </a:r>
          </a:p>
          <a:p>
            <a:pPr marL="0" indent="0" algn="just">
              <a:buNone/>
            </a:pPr>
            <a:endParaRPr lang="fr-FR" dirty="0"/>
          </a:p>
          <a:p>
            <a:pPr marL="0" indent="0" algn="just">
              <a:buNone/>
            </a:pPr>
            <a:r>
              <a:rPr lang="fr-FR" dirty="0"/>
              <a:t>Exemples: Support aux utilisateurs, remplacement d’un composant.</a:t>
            </a:r>
            <a:endParaRPr lang="fr-CH" dirty="0"/>
          </a:p>
        </p:txBody>
      </p:sp>
      <p:sp>
        <p:nvSpPr>
          <p:cNvPr id="5" name="Espace réservé du pied de page 4">
            <a:extLst>
              <a:ext uri="{FF2B5EF4-FFF2-40B4-BE49-F238E27FC236}">
                <a16:creationId xmlns:a16="http://schemas.microsoft.com/office/drawing/2014/main" id="{F73A827C-510F-4EFB-9A7D-C995D4650F72}"/>
              </a:ext>
            </a:extLst>
          </p:cNvPr>
          <p:cNvSpPr>
            <a:spLocks noGrp="1"/>
          </p:cNvSpPr>
          <p:nvPr>
            <p:ph type="ftr" sz="quarter" idx="11"/>
          </p:nvPr>
        </p:nvSpPr>
        <p:spPr/>
        <p:txBody>
          <a:bodyPr/>
          <a:lstStyle/>
          <a:p>
            <a:r>
              <a:rPr lang="fr-FR"/>
              <a:t>20220225_ITIL4_ChrystelDayer</a:t>
            </a:r>
          </a:p>
        </p:txBody>
      </p:sp>
    </p:spTree>
    <p:extLst>
      <p:ext uri="{BB962C8B-B14F-4D97-AF65-F5344CB8AC3E}">
        <p14:creationId xmlns:p14="http://schemas.microsoft.com/office/powerpoint/2010/main" val="2109678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3A2AFD-F0FD-4EAB-B1AC-521D7FCC23E1}"/>
              </a:ext>
            </a:extLst>
          </p:cNvPr>
          <p:cNvSpPr>
            <a:spLocks noGrp="1"/>
          </p:cNvSpPr>
          <p:nvPr>
            <p:ph type="title"/>
          </p:nvPr>
        </p:nvSpPr>
        <p:spPr/>
        <p:txBody>
          <a:bodyPr/>
          <a:lstStyle/>
          <a:p>
            <a:r>
              <a:rPr lang="fr-CH" dirty="0"/>
              <a:t>Concepts clés et définitions</a:t>
            </a:r>
            <a:endParaRPr lang="fr-FR" dirty="0"/>
          </a:p>
        </p:txBody>
      </p:sp>
      <p:sp>
        <p:nvSpPr>
          <p:cNvPr id="3" name="Espace réservé du contenu 2">
            <a:extLst>
              <a:ext uri="{FF2B5EF4-FFF2-40B4-BE49-F238E27FC236}">
                <a16:creationId xmlns:a16="http://schemas.microsoft.com/office/drawing/2014/main" id="{BD5A6DD0-5F0B-4017-8A0C-908E3D238789}"/>
              </a:ext>
            </a:extLst>
          </p:cNvPr>
          <p:cNvSpPr>
            <a:spLocks noGrp="1"/>
          </p:cNvSpPr>
          <p:nvPr>
            <p:ph idx="1"/>
          </p:nvPr>
        </p:nvSpPr>
        <p:spPr/>
        <p:txBody>
          <a:bodyPr>
            <a:normAutofit/>
          </a:bodyPr>
          <a:lstStyle/>
          <a:p>
            <a:pPr algn="just"/>
            <a:r>
              <a:rPr lang="fr-CH" dirty="0"/>
              <a:t>Les relations entre les services:</a:t>
            </a:r>
          </a:p>
          <a:p>
            <a:pPr marL="0" indent="0" algn="just">
              <a:buNone/>
            </a:pPr>
            <a:r>
              <a:rPr lang="fr-CH" sz="1800" dirty="0">
                <a:solidFill>
                  <a:srgbClr val="000000"/>
                </a:solidFill>
              </a:rPr>
              <a:t>«Coopération entre un fournisseur de services et un consommateur de services. Les relations de service comprennent la fourniture de service, la consommation de service et la gestion des relations de service.»</a:t>
            </a:r>
          </a:p>
          <a:p>
            <a:pPr algn="just"/>
            <a:r>
              <a:rPr lang="fr-CH" dirty="0"/>
              <a:t>Fourniture de service:</a:t>
            </a:r>
          </a:p>
          <a:p>
            <a:pPr marL="0" indent="0" algn="just">
              <a:buNone/>
            </a:pPr>
            <a:r>
              <a:rPr lang="fr-CH" sz="1800" dirty="0">
                <a:solidFill>
                  <a:srgbClr val="000000"/>
                </a:solidFill>
              </a:rPr>
              <a:t>«Activités effectuées par une organisation afin de fournir des services. Cela inclut la gestion des ressources du fournisseur configurées pour fournir le service, le fait d’assurer l’accès à ces ressources pour les utilisateurs, l’exécution des actions de service convenues, la gestion des niveaux de service et l’amélioration continue. Cela peut également comprendre la fourniture de biens.»</a:t>
            </a:r>
          </a:p>
          <a:p>
            <a:pPr marL="0" indent="0">
              <a:buNone/>
            </a:pPr>
            <a:endParaRPr lang="fr-CH" dirty="0"/>
          </a:p>
        </p:txBody>
      </p:sp>
      <p:sp>
        <p:nvSpPr>
          <p:cNvPr id="5" name="Espace réservé du pied de page 4">
            <a:extLst>
              <a:ext uri="{FF2B5EF4-FFF2-40B4-BE49-F238E27FC236}">
                <a16:creationId xmlns:a16="http://schemas.microsoft.com/office/drawing/2014/main" id="{29BE848B-9AEA-4254-9FDC-B41C703B2E32}"/>
              </a:ext>
            </a:extLst>
          </p:cNvPr>
          <p:cNvSpPr>
            <a:spLocks noGrp="1"/>
          </p:cNvSpPr>
          <p:nvPr>
            <p:ph type="ftr" sz="quarter" idx="11"/>
          </p:nvPr>
        </p:nvSpPr>
        <p:spPr/>
        <p:txBody>
          <a:bodyPr/>
          <a:lstStyle/>
          <a:p>
            <a:r>
              <a:rPr lang="fr-FR"/>
              <a:t>20220225_ITIL4_ChrystelDayer</a:t>
            </a:r>
          </a:p>
        </p:txBody>
      </p:sp>
    </p:spTree>
    <p:extLst>
      <p:ext uri="{BB962C8B-B14F-4D97-AF65-F5344CB8AC3E}">
        <p14:creationId xmlns:p14="http://schemas.microsoft.com/office/powerpoint/2010/main" val="3798077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CFE1C0-E1A0-4BBF-8AA0-9316E328858D}"/>
              </a:ext>
            </a:extLst>
          </p:cNvPr>
          <p:cNvSpPr>
            <a:spLocks noGrp="1"/>
          </p:cNvSpPr>
          <p:nvPr>
            <p:ph type="title"/>
          </p:nvPr>
        </p:nvSpPr>
        <p:spPr/>
        <p:txBody>
          <a:bodyPr/>
          <a:lstStyle/>
          <a:p>
            <a:r>
              <a:rPr lang="fr-CH" dirty="0"/>
              <a:t>Concepts clés et définitions</a:t>
            </a:r>
            <a:endParaRPr lang="fr-FR" dirty="0"/>
          </a:p>
        </p:txBody>
      </p:sp>
      <p:sp>
        <p:nvSpPr>
          <p:cNvPr id="3" name="Espace réservé du contenu 2">
            <a:extLst>
              <a:ext uri="{FF2B5EF4-FFF2-40B4-BE49-F238E27FC236}">
                <a16:creationId xmlns:a16="http://schemas.microsoft.com/office/drawing/2014/main" id="{5F80299F-2507-4B18-A983-28A03603186C}"/>
              </a:ext>
            </a:extLst>
          </p:cNvPr>
          <p:cNvSpPr>
            <a:spLocks noGrp="1"/>
          </p:cNvSpPr>
          <p:nvPr>
            <p:ph idx="1"/>
          </p:nvPr>
        </p:nvSpPr>
        <p:spPr/>
        <p:txBody>
          <a:bodyPr/>
          <a:lstStyle/>
          <a:p>
            <a:r>
              <a:rPr lang="fr-CH" dirty="0"/>
              <a:t>Consommation de service:</a:t>
            </a:r>
          </a:p>
          <a:p>
            <a:pPr marL="0" indent="0" algn="just">
              <a:buNone/>
            </a:pPr>
            <a:r>
              <a:rPr lang="fr-CH" sz="1800" dirty="0">
                <a:solidFill>
                  <a:srgbClr val="000000"/>
                </a:solidFill>
                <a:effectLst/>
              </a:rPr>
              <a:t>«</a:t>
            </a:r>
            <a:r>
              <a:rPr lang="fr-CH" sz="1800" dirty="0">
                <a:solidFill>
                  <a:srgbClr val="000000"/>
                </a:solidFill>
              </a:rPr>
              <a:t>Activités effectuées par une organisation afin de consommer des services. Cela inclut la gestion des ressources du consommateur nécessaires pour l’utilisation du service, les actions de service exécutées par les </a:t>
            </a:r>
            <a:r>
              <a:rPr lang="fr-CH" sz="1800" dirty="0">
                <a:solidFill>
                  <a:srgbClr val="000000"/>
                </a:solidFill>
                <a:effectLst/>
              </a:rPr>
              <a:t>utilisateurs et la réception (acquisition) de biens (le cas échéant).»</a:t>
            </a:r>
          </a:p>
          <a:p>
            <a:r>
              <a:rPr lang="fr-CH" dirty="0"/>
              <a:t>La gestion des relations de service:</a:t>
            </a:r>
          </a:p>
          <a:p>
            <a:pPr marL="0" indent="0" algn="just">
              <a:buNone/>
            </a:pPr>
            <a:r>
              <a:rPr lang="fr-CH" sz="1800" dirty="0">
                <a:solidFill>
                  <a:srgbClr val="000000"/>
                </a:solidFill>
              </a:rPr>
              <a:t>«Activités effectuées conjointement par un fournisseur de services et un consommateur de services pour assurer la </a:t>
            </a:r>
            <a:r>
              <a:rPr lang="fr-CH" sz="1800" dirty="0" err="1">
                <a:solidFill>
                  <a:srgbClr val="000000"/>
                </a:solidFill>
              </a:rPr>
              <a:t>co-création</a:t>
            </a:r>
            <a:r>
              <a:rPr lang="fr-CH" sz="1800" dirty="0">
                <a:solidFill>
                  <a:srgbClr val="000000"/>
                </a:solidFill>
              </a:rPr>
              <a:t> continue de valeur, basée sur des offres de service disponibles et convenues.»</a:t>
            </a:r>
          </a:p>
          <a:p>
            <a:pPr marL="0" indent="0">
              <a:buNone/>
            </a:pPr>
            <a:endParaRPr lang="fr-FR" dirty="0"/>
          </a:p>
        </p:txBody>
      </p:sp>
      <p:sp>
        <p:nvSpPr>
          <p:cNvPr id="5" name="Espace réservé du pied de page 4">
            <a:extLst>
              <a:ext uri="{FF2B5EF4-FFF2-40B4-BE49-F238E27FC236}">
                <a16:creationId xmlns:a16="http://schemas.microsoft.com/office/drawing/2014/main" id="{D2C44C8E-7FBE-4AA4-9E1B-88B040AD543A}"/>
              </a:ext>
            </a:extLst>
          </p:cNvPr>
          <p:cNvSpPr>
            <a:spLocks noGrp="1"/>
          </p:cNvSpPr>
          <p:nvPr>
            <p:ph type="ftr" sz="quarter" idx="11"/>
          </p:nvPr>
        </p:nvSpPr>
        <p:spPr/>
        <p:txBody>
          <a:bodyPr/>
          <a:lstStyle/>
          <a:p>
            <a:r>
              <a:rPr lang="fr-FR"/>
              <a:t>20220225_ITIL4_ChrystelDayer</a:t>
            </a:r>
          </a:p>
        </p:txBody>
      </p:sp>
    </p:spTree>
    <p:extLst>
      <p:ext uri="{BB962C8B-B14F-4D97-AF65-F5344CB8AC3E}">
        <p14:creationId xmlns:p14="http://schemas.microsoft.com/office/powerpoint/2010/main" val="2216598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126651-9AF7-4CFC-8FBB-75383C9DB4BD}"/>
              </a:ext>
            </a:extLst>
          </p:cNvPr>
          <p:cNvSpPr>
            <a:spLocks noGrp="1"/>
          </p:cNvSpPr>
          <p:nvPr>
            <p:ph type="title"/>
          </p:nvPr>
        </p:nvSpPr>
        <p:spPr/>
        <p:txBody>
          <a:bodyPr/>
          <a:lstStyle/>
          <a:p>
            <a:r>
              <a:rPr lang="fr-CH" dirty="0"/>
              <a:t>Concepts clés et définitions</a:t>
            </a:r>
            <a:endParaRPr lang="fr-FR" dirty="0"/>
          </a:p>
        </p:txBody>
      </p:sp>
      <p:sp>
        <p:nvSpPr>
          <p:cNvPr id="3" name="Espace réservé du contenu 2">
            <a:extLst>
              <a:ext uri="{FF2B5EF4-FFF2-40B4-BE49-F238E27FC236}">
                <a16:creationId xmlns:a16="http://schemas.microsoft.com/office/drawing/2014/main" id="{95E92E05-C081-4184-AE38-55C219225874}"/>
              </a:ext>
            </a:extLst>
          </p:cNvPr>
          <p:cNvSpPr>
            <a:spLocks noGrp="1"/>
          </p:cNvSpPr>
          <p:nvPr>
            <p:ph idx="1"/>
          </p:nvPr>
        </p:nvSpPr>
        <p:spPr/>
        <p:txBody>
          <a:bodyPr/>
          <a:lstStyle/>
          <a:p>
            <a:r>
              <a:rPr lang="fr-CH" dirty="0"/>
              <a:t>Le modèle des relations de service:</a:t>
            </a:r>
          </a:p>
          <a:p>
            <a:pPr marL="0" indent="0">
              <a:buNone/>
            </a:pPr>
            <a:r>
              <a:rPr lang="fr-CH" sz="1800" dirty="0">
                <a:solidFill>
                  <a:srgbClr val="000000"/>
                </a:solidFill>
              </a:rPr>
              <a:t>Quand un service est fournit par le fournisseur, ils peuvent créer de nouvelles ressources pour les consommateurs du service ou modifier ceux existants.</a:t>
            </a:r>
          </a:p>
          <a:p>
            <a:endParaRPr lang="fr-CH" dirty="0"/>
          </a:p>
          <a:p>
            <a:pPr marL="0" indent="0">
              <a:buNone/>
            </a:pPr>
            <a:endParaRPr lang="fr-FR" dirty="0"/>
          </a:p>
        </p:txBody>
      </p:sp>
      <p:sp>
        <p:nvSpPr>
          <p:cNvPr id="6" name="Espace réservé du pied de page 5">
            <a:extLst>
              <a:ext uri="{FF2B5EF4-FFF2-40B4-BE49-F238E27FC236}">
                <a16:creationId xmlns:a16="http://schemas.microsoft.com/office/drawing/2014/main" id="{B4718B86-3DEA-4B00-B082-83A992076506}"/>
              </a:ext>
            </a:extLst>
          </p:cNvPr>
          <p:cNvSpPr>
            <a:spLocks noGrp="1"/>
          </p:cNvSpPr>
          <p:nvPr>
            <p:ph type="ftr" sz="quarter" idx="11"/>
          </p:nvPr>
        </p:nvSpPr>
        <p:spPr/>
        <p:txBody>
          <a:bodyPr/>
          <a:lstStyle/>
          <a:p>
            <a:r>
              <a:rPr lang="fr-FR"/>
              <a:t>20220225_ITIL4_ChrystelDayer</a:t>
            </a:r>
          </a:p>
        </p:txBody>
      </p:sp>
    </p:spTree>
    <p:extLst>
      <p:ext uri="{BB962C8B-B14F-4D97-AF65-F5344CB8AC3E}">
        <p14:creationId xmlns:p14="http://schemas.microsoft.com/office/powerpoint/2010/main" val="3526856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57FBBD58-91C1-43A7-8A86-9536FD4B55F4}"/>
              </a:ext>
            </a:extLst>
          </p:cNvPr>
          <p:cNvSpPr>
            <a:spLocks noGrp="1"/>
          </p:cNvSpPr>
          <p:nvPr>
            <p:ph type="ftr" sz="quarter" idx="11"/>
          </p:nvPr>
        </p:nvSpPr>
        <p:spPr/>
        <p:txBody>
          <a:bodyPr/>
          <a:lstStyle/>
          <a:p>
            <a:r>
              <a:rPr lang="fr-FR"/>
              <a:t>20220225_ITIL4_ChrystelDayer</a:t>
            </a:r>
          </a:p>
        </p:txBody>
      </p:sp>
      <p:pic>
        <p:nvPicPr>
          <p:cNvPr id="3" name="Google Shape;361;p29">
            <a:extLst>
              <a:ext uri="{FF2B5EF4-FFF2-40B4-BE49-F238E27FC236}">
                <a16:creationId xmlns:a16="http://schemas.microsoft.com/office/drawing/2014/main" id="{4B31F06E-C6A7-4FA3-A0EF-039FCD9ED005}"/>
              </a:ext>
            </a:extLst>
          </p:cNvPr>
          <p:cNvPicPr preferRelativeResize="0"/>
          <p:nvPr/>
        </p:nvPicPr>
        <p:blipFill rotWithShape="1">
          <a:blip r:embed="rId2">
            <a:alphaModFix/>
          </a:blip>
          <a:srcRect/>
          <a:stretch/>
        </p:blipFill>
        <p:spPr>
          <a:xfrm>
            <a:off x="984365" y="1364697"/>
            <a:ext cx="10223269" cy="4128606"/>
          </a:xfrm>
          <a:prstGeom prst="rect">
            <a:avLst/>
          </a:prstGeom>
          <a:noFill/>
          <a:ln>
            <a:noFill/>
          </a:ln>
        </p:spPr>
      </p:pic>
    </p:spTree>
    <p:extLst>
      <p:ext uri="{BB962C8B-B14F-4D97-AF65-F5344CB8AC3E}">
        <p14:creationId xmlns:p14="http://schemas.microsoft.com/office/powerpoint/2010/main" val="23468653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E2DFCC-C690-4BED-94F4-42AECEFB7FAD}"/>
              </a:ext>
            </a:extLst>
          </p:cNvPr>
          <p:cNvSpPr>
            <a:spLocks noGrp="1"/>
          </p:cNvSpPr>
          <p:nvPr>
            <p:ph type="title"/>
          </p:nvPr>
        </p:nvSpPr>
        <p:spPr/>
        <p:txBody>
          <a:bodyPr/>
          <a:lstStyle/>
          <a:p>
            <a:r>
              <a:rPr lang="fr-CH" dirty="0"/>
              <a:t>Concepts clés et définitions</a:t>
            </a:r>
            <a:endParaRPr lang="fr-FR" dirty="0"/>
          </a:p>
        </p:txBody>
      </p:sp>
      <p:sp>
        <p:nvSpPr>
          <p:cNvPr id="3" name="Espace réservé du contenu 2">
            <a:extLst>
              <a:ext uri="{FF2B5EF4-FFF2-40B4-BE49-F238E27FC236}">
                <a16:creationId xmlns:a16="http://schemas.microsoft.com/office/drawing/2014/main" id="{E97C3813-A856-4C0A-9617-8CC28255E303}"/>
              </a:ext>
            </a:extLst>
          </p:cNvPr>
          <p:cNvSpPr>
            <a:spLocks noGrp="1"/>
          </p:cNvSpPr>
          <p:nvPr>
            <p:ph idx="1"/>
          </p:nvPr>
        </p:nvSpPr>
        <p:spPr/>
        <p:txBody>
          <a:bodyPr/>
          <a:lstStyle/>
          <a:p>
            <a:r>
              <a:rPr lang="fr-CH" dirty="0"/>
              <a:t>Valeur: résultats, coûts et risques</a:t>
            </a:r>
          </a:p>
          <a:p>
            <a:pPr marL="0" indent="0" algn="just">
              <a:buNone/>
            </a:pPr>
            <a:r>
              <a:rPr lang="fr-CH" sz="1800" dirty="0">
                <a:solidFill>
                  <a:srgbClr val="000000"/>
                </a:solidFill>
                <a:effectLst/>
              </a:rPr>
              <a:t>«Résultat pour une partie prenante, rendu possible par un ou plusieurs livrables.»</a:t>
            </a:r>
          </a:p>
          <a:p>
            <a:pPr marL="0" indent="0" algn="just">
              <a:buNone/>
            </a:pPr>
            <a:r>
              <a:rPr lang="fr-CH" sz="1800" dirty="0">
                <a:solidFill>
                  <a:srgbClr val="000000"/>
                </a:solidFill>
              </a:rPr>
              <a:t>«Coût: </a:t>
            </a:r>
            <a:r>
              <a:rPr lang="fr-CH" sz="1800" dirty="0">
                <a:solidFill>
                  <a:srgbClr val="000000"/>
                </a:solidFill>
                <a:effectLst/>
              </a:rPr>
              <a:t>La somme dépensée pour une activité ou une ressource spécifique.»</a:t>
            </a:r>
          </a:p>
          <a:p>
            <a:pPr marL="0" indent="0" algn="just">
              <a:buNone/>
            </a:pPr>
            <a:r>
              <a:rPr lang="fr-CH" sz="1800" dirty="0">
                <a:solidFill>
                  <a:srgbClr val="000000"/>
                </a:solidFill>
              </a:rPr>
              <a:t>«Risque: </a:t>
            </a:r>
            <a:r>
              <a:rPr lang="fr-CH" sz="1800" dirty="0">
                <a:solidFill>
                  <a:srgbClr val="000000"/>
                </a:solidFill>
                <a:effectLst/>
              </a:rPr>
              <a:t>Événement potentiel susceptible d’entraîner un préjudice ou une perte, ou d’entraver l'atteinte des objectifs. Peut également être défini comme l’incertitude du résultat, et peut être utilisé dans le cadre de la mesure de la probabilité de résultats positifs ainsi que des résultats négatifs.»</a:t>
            </a:r>
            <a:endParaRPr lang="fr-FR" dirty="0"/>
          </a:p>
        </p:txBody>
      </p:sp>
      <p:sp>
        <p:nvSpPr>
          <p:cNvPr id="5" name="Espace réservé du pied de page 4">
            <a:extLst>
              <a:ext uri="{FF2B5EF4-FFF2-40B4-BE49-F238E27FC236}">
                <a16:creationId xmlns:a16="http://schemas.microsoft.com/office/drawing/2014/main" id="{B801EA68-0198-48F8-8BD1-B6417873D368}"/>
              </a:ext>
            </a:extLst>
          </p:cNvPr>
          <p:cNvSpPr>
            <a:spLocks noGrp="1"/>
          </p:cNvSpPr>
          <p:nvPr>
            <p:ph type="ftr" sz="quarter" idx="11"/>
          </p:nvPr>
        </p:nvSpPr>
        <p:spPr/>
        <p:txBody>
          <a:bodyPr/>
          <a:lstStyle/>
          <a:p>
            <a:r>
              <a:rPr lang="fr-FR"/>
              <a:t>20220225_ITIL4_ChrystelDayer</a:t>
            </a:r>
          </a:p>
        </p:txBody>
      </p:sp>
    </p:spTree>
    <p:extLst>
      <p:ext uri="{BB962C8B-B14F-4D97-AF65-F5344CB8AC3E}">
        <p14:creationId xmlns:p14="http://schemas.microsoft.com/office/powerpoint/2010/main" val="952426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9CBC77-F284-46F3-9816-6FF454C686FF}"/>
              </a:ext>
            </a:extLst>
          </p:cNvPr>
          <p:cNvSpPr>
            <a:spLocks noGrp="1"/>
          </p:cNvSpPr>
          <p:nvPr>
            <p:ph type="title"/>
          </p:nvPr>
        </p:nvSpPr>
        <p:spPr/>
        <p:txBody>
          <a:bodyPr/>
          <a:lstStyle/>
          <a:p>
            <a:r>
              <a:rPr lang="fr-CH" dirty="0"/>
              <a:t>Concepts clés et définitions</a:t>
            </a:r>
            <a:endParaRPr lang="fr-FR" dirty="0"/>
          </a:p>
        </p:txBody>
      </p:sp>
      <p:sp>
        <p:nvSpPr>
          <p:cNvPr id="3" name="Espace réservé du contenu 2">
            <a:extLst>
              <a:ext uri="{FF2B5EF4-FFF2-40B4-BE49-F238E27FC236}">
                <a16:creationId xmlns:a16="http://schemas.microsoft.com/office/drawing/2014/main" id="{48794BA1-8AD4-4FFB-930A-F7B359CFFA6D}"/>
              </a:ext>
            </a:extLst>
          </p:cNvPr>
          <p:cNvSpPr>
            <a:spLocks noGrp="1"/>
          </p:cNvSpPr>
          <p:nvPr>
            <p:ph idx="1"/>
          </p:nvPr>
        </p:nvSpPr>
        <p:spPr/>
        <p:txBody>
          <a:bodyPr>
            <a:normAutofit lnSpcReduction="10000"/>
          </a:bodyPr>
          <a:lstStyle/>
          <a:p>
            <a:r>
              <a:rPr lang="fr-CH" dirty="0"/>
              <a:t>Utilité:</a:t>
            </a:r>
          </a:p>
          <a:p>
            <a:pPr marL="0" indent="0" algn="just">
              <a:buNone/>
            </a:pPr>
            <a:r>
              <a:rPr lang="fr-CH" sz="1800" dirty="0">
                <a:solidFill>
                  <a:srgbClr val="000000"/>
                </a:solidFill>
                <a:effectLst/>
                <a:latin typeface="Trebuchet MS" panose="020B0603020202020204" pitchFamily="34" charset="0"/>
              </a:rPr>
              <a:t>«</a:t>
            </a:r>
            <a:r>
              <a:rPr lang="fr-CH" sz="1800" dirty="0">
                <a:solidFill>
                  <a:srgbClr val="000000"/>
                </a:solidFill>
              </a:rPr>
              <a:t>Fonctionnalité offerte par un produit ou un service pour satisfaire un besoin particulier. L'utilité peut se résumer à « ce que fait le service » et peut être utilisée pour déterminer si le service est « adapté au besoin ». Pour être utile, un service doit soutenir les performances du consommateur ou supprimer les contraintes pour ce dernier. De nombreux services atteignent ces deux objectifs.»</a:t>
            </a:r>
          </a:p>
          <a:p>
            <a:r>
              <a:rPr lang="fr-CH" dirty="0"/>
              <a:t>Garantie:</a:t>
            </a:r>
          </a:p>
          <a:p>
            <a:pPr marL="0" indent="0" algn="just">
              <a:buNone/>
            </a:pPr>
            <a:r>
              <a:rPr lang="fr-CH" sz="1800" dirty="0">
                <a:solidFill>
                  <a:srgbClr val="000000"/>
                </a:solidFill>
              </a:rPr>
              <a:t>«Assurance qu’un produit ou un service répondra aux exigences convenues. La garantie peut se résumer aux performances du service » et peut être utilisé pour déterminer si le service est « adapté à l’utilisation ». La garantie porte souvent sur les niveaux de service alignés sur les besoins des consommateurs de ces services. Elle peut être basée sur un accord formel ou il peut s'agir d'un message marketing ou d'une image de marque. En général, la garantie porte sur différents domaines tels que la disponibilité du service, sa capacité, ses niveaux de sécurité et sa continuité. Un service peut être considéré comme fournissant un degré d’assurance acceptable, ou « garantie », si l’ensemble des conditions définies et convenues est respecté.»</a:t>
            </a:r>
            <a:endParaRPr lang="fr-FR" sz="1800" dirty="0">
              <a:solidFill>
                <a:srgbClr val="000000"/>
              </a:solidFill>
            </a:endParaRPr>
          </a:p>
        </p:txBody>
      </p:sp>
      <p:sp>
        <p:nvSpPr>
          <p:cNvPr id="5" name="Espace réservé du pied de page 4">
            <a:extLst>
              <a:ext uri="{FF2B5EF4-FFF2-40B4-BE49-F238E27FC236}">
                <a16:creationId xmlns:a16="http://schemas.microsoft.com/office/drawing/2014/main" id="{8165FF30-9A09-4C67-A691-FF25CF3E5C2F}"/>
              </a:ext>
            </a:extLst>
          </p:cNvPr>
          <p:cNvSpPr>
            <a:spLocks noGrp="1"/>
          </p:cNvSpPr>
          <p:nvPr>
            <p:ph type="ftr" sz="quarter" idx="11"/>
          </p:nvPr>
        </p:nvSpPr>
        <p:spPr/>
        <p:txBody>
          <a:bodyPr/>
          <a:lstStyle/>
          <a:p>
            <a:r>
              <a:rPr lang="fr-FR"/>
              <a:t>20220225_ITIL4_ChrystelDayer</a:t>
            </a:r>
          </a:p>
        </p:txBody>
      </p:sp>
    </p:spTree>
    <p:extLst>
      <p:ext uri="{BB962C8B-B14F-4D97-AF65-F5344CB8AC3E}">
        <p14:creationId xmlns:p14="http://schemas.microsoft.com/office/powerpoint/2010/main" val="3237720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2A9A6C-5DAD-4706-A2C6-7EF99669F7BE}"/>
              </a:ext>
            </a:extLst>
          </p:cNvPr>
          <p:cNvSpPr>
            <a:spLocks noGrp="1"/>
          </p:cNvSpPr>
          <p:nvPr>
            <p:ph type="title"/>
          </p:nvPr>
        </p:nvSpPr>
        <p:spPr/>
        <p:txBody>
          <a:bodyPr/>
          <a:lstStyle/>
          <a:p>
            <a:r>
              <a:rPr lang="fr-CH" dirty="0"/>
              <a:t>Qu’est ce qu’ITIL 4?</a:t>
            </a:r>
            <a:endParaRPr lang="fr-FR" dirty="0"/>
          </a:p>
        </p:txBody>
      </p:sp>
      <p:sp>
        <p:nvSpPr>
          <p:cNvPr id="3" name="Espace réservé du contenu 2">
            <a:extLst>
              <a:ext uri="{FF2B5EF4-FFF2-40B4-BE49-F238E27FC236}">
                <a16:creationId xmlns:a16="http://schemas.microsoft.com/office/drawing/2014/main" id="{6B7878B9-DA59-4E3D-AEAA-47A7192EA7A7}"/>
              </a:ext>
            </a:extLst>
          </p:cNvPr>
          <p:cNvSpPr>
            <a:spLocks noGrp="1"/>
          </p:cNvSpPr>
          <p:nvPr>
            <p:ph idx="1"/>
          </p:nvPr>
        </p:nvSpPr>
        <p:spPr/>
        <p:txBody>
          <a:bodyPr/>
          <a:lstStyle/>
          <a:p>
            <a:r>
              <a:rPr lang="fr-CH" dirty="0"/>
              <a:t>ITIL 4 est une structure de </a:t>
            </a:r>
            <a:r>
              <a:rPr lang="fr-CH" b="1" dirty="0"/>
              <a:t>bonnes pratiques </a:t>
            </a:r>
            <a:r>
              <a:rPr lang="fr-CH" dirty="0"/>
              <a:t>pour la gestion des services informatiques (ITSM). </a:t>
            </a:r>
          </a:p>
          <a:p>
            <a:r>
              <a:rPr lang="fr-CH" dirty="0"/>
              <a:t>Le cycle de vie d’un service en 5 étapes.</a:t>
            </a:r>
          </a:p>
          <a:p>
            <a:r>
              <a:rPr lang="fr-CH" dirty="0"/>
              <a:t>Avantages</a:t>
            </a:r>
          </a:p>
          <a:p>
            <a:r>
              <a:rPr lang="fr-CH" dirty="0"/>
              <a:t>Pour quelles entreprises?</a:t>
            </a:r>
          </a:p>
          <a:p>
            <a:pPr marL="0" indent="0">
              <a:buNone/>
            </a:pPr>
            <a:endParaRPr lang="fr-CH" dirty="0"/>
          </a:p>
          <a:p>
            <a:pPr marL="0" indent="0">
              <a:buNone/>
            </a:pPr>
            <a:r>
              <a:rPr lang="fr-CH" dirty="0">
                <a:hlinkClick r:id="rId3"/>
              </a:rPr>
              <a:t>https://www.youtube.com/watch?v=gpfgJW8fr7g</a:t>
            </a:r>
            <a:endParaRPr lang="fr-CH" dirty="0"/>
          </a:p>
          <a:p>
            <a:endParaRPr lang="fr-FR" dirty="0"/>
          </a:p>
        </p:txBody>
      </p:sp>
      <p:sp>
        <p:nvSpPr>
          <p:cNvPr id="5" name="Espace réservé du pied de page 4">
            <a:extLst>
              <a:ext uri="{FF2B5EF4-FFF2-40B4-BE49-F238E27FC236}">
                <a16:creationId xmlns:a16="http://schemas.microsoft.com/office/drawing/2014/main" id="{289AA2EA-06EF-44E1-9B89-EAFDD63AA4C1}"/>
              </a:ext>
            </a:extLst>
          </p:cNvPr>
          <p:cNvSpPr>
            <a:spLocks noGrp="1"/>
          </p:cNvSpPr>
          <p:nvPr>
            <p:ph type="ftr" sz="quarter" idx="11"/>
          </p:nvPr>
        </p:nvSpPr>
        <p:spPr/>
        <p:txBody>
          <a:bodyPr/>
          <a:lstStyle/>
          <a:p>
            <a:r>
              <a:rPr lang="fr-FR"/>
              <a:t>20220225_ITIL4_ChrystelDayer</a:t>
            </a:r>
            <a:endParaRPr lang="fr-FR" dirty="0"/>
          </a:p>
        </p:txBody>
      </p:sp>
    </p:spTree>
    <p:extLst>
      <p:ext uri="{BB962C8B-B14F-4D97-AF65-F5344CB8AC3E}">
        <p14:creationId xmlns:p14="http://schemas.microsoft.com/office/powerpoint/2010/main" val="2956112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C93729-C9FC-4839-90B3-98F2A338AD29}"/>
              </a:ext>
            </a:extLst>
          </p:cNvPr>
          <p:cNvSpPr>
            <a:spLocks noGrp="1"/>
          </p:cNvSpPr>
          <p:nvPr>
            <p:ph type="title"/>
          </p:nvPr>
        </p:nvSpPr>
        <p:spPr/>
        <p:txBody>
          <a:bodyPr/>
          <a:lstStyle/>
          <a:p>
            <a:r>
              <a:rPr lang="fr-CH" dirty="0"/>
              <a:t>7 principes généraux</a:t>
            </a:r>
            <a:endParaRPr lang="fr-FR" dirty="0"/>
          </a:p>
        </p:txBody>
      </p:sp>
      <p:sp>
        <p:nvSpPr>
          <p:cNvPr id="3" name="Espace réservé du contenu 2">
            <a:extLst>
              <a:ext uri="{FF2B5EF4-FFF2-40B4-BE49-F238E27FC236}">
                <a16:creationId xmlns:a16="http://schemas.microsoft.com/office/drawing/2014/main" id="{F324AB88-D758-4C00-8FFF-34E67CF2E9F2}"/>
              </a:ext>
            </a:extLst>
          </p:cNvPr>
          <p:cNvSpPr>
            <a:spLocks noGrp="1"/>
          </p:cNvSpPr>
          <p:nvPr>
            <p:ph idx="1"/>
          </p:nvPr>
        </p:nvSpPr>
        <p:spPr/>
        <p:txBody>
          <a:bodyPr>
            <a:normAutofit fontScale="92500"/>
          </a:bodyPr>
          <a:lstStyle/>
          <a:p>
            <a:pPr algn="just"/>
            <a:r>
              <a:rPr lang="fr-CH" dirty="0"/>
              <a:t>Les principes généraux sont </a:t>
            </a:r>
            <a:r>
              <a:rPr lang="fr-CH" b="1" dirty="0"/>
              <a:t>des recommandations </a:t>
            </a:r>
            <a:r>
              <a:rPr lang="fr-CH" dirty="0"/>
              <a:t>qui guident une organisation dans toutes les circonstances, dont les changements dans ses buts, ses stratégies, le type de travail, ou la structure de gestion. Un principe général est universel et durable.</a:t>
            </a:r>
          </a:p>
          <a:p>
            <a:pPr algn="just"/>
            <a:r>
              <a:rPr lang="fr-CH" dirty="0"/>
              <a:t>Ces principes sont applicable universellement à toutes les initiatives et à toutes les relations avec les groupes de parties-prenantes.</a:t>
            </a:r>
          </a:p>
          <a:p>
            <a:pPr algn="just"/>
            <a:r>
              <a:rPr lang="fr-CH" dirty="0"/>
              <a:t>Les organisations doivent considérer la pertinence de chacun des principes et comment ils s’appliquent ensemble. Ils ne sont pas tous prioritaires mais doivent être revu à chaque occasion pour évaluer leur pertinence.</a:t>
            </a:r>
            <a:endParaRPr lang="fr-FR" dirty="0"/>
          </a:p>
        </p:txBody>
      </p:sp>
      <p:sp>
        <p:nvSpPr>
          <p:cNvPr id="5" name="Espace réservé du pied de page 4">
            <a:extLst>
              <a:ext uri="{FF2B5EF4-FFF2-40B4-BE49-F238E27FC236}">
                <a16:creationId xmlns:a16="http://schemas.microsoft.com/office/drawing/2014/main" id="{EBB571B7-49B4-41BD-9941-A80F29E95408}"/>
              </a:ext>
            </a:extLst>
          </p:cNvPr>
          <p:cNvSpPr>
            <a:spLocks noGrp="1"/>
          </p:cNvSpPr>
          <p:nvPr>
            <p:ph type="ftr" sz="quarter" idx="11"/>
          </p:nvPr>
        </p:nvSpPr>
        <p:spPr/>
        <p:txBody>
          <a:bodyPr/>
          <a:lstStyle/>
          <a:p>
            <a:r>
              <a:rPr lang="fr-FR"/>
              <a:t>20220225_ITIL4_ChrystelDayer</a:t>
            </a:r>
          </a:p>
        </p:txBody>
      </p:sp>
    </p:spTree>
    <p:extLst>
      <p:ext uri="{BB962C8B-B14F-4D97-AF65-F5344CB8AC3E}">
        <p14:creationId xmlns:p14="http://schemas.microsoft.com/office/powerpoint/2010/main" val="35914987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F3248162-CBFE-4AB4-9C44-1598586664C5}"/>
              </a:ext>
            </a:extLst>
          </p:cNvPr>
          <p:cNvSpPr>
            <a:spLocks noGrp="1"/>
          </p:cNvSpPr>
          <p:nvPr>
            <p:ph type="ftr" sz="quarter" idx="11"/>
          </p:nvPr>
        </p:nvSpPr>
        <p:spPr/>
        <p:txBody>
          <a:bodyPr/>
          <a:lstStyle/>
          <a:p>
            <a:r>
              <a:rPr lang="fr-FR"/>
              <a:t>20220225_ITIL4_ChrystelDayer</a:t>
            </a:r>
          </a:p>
        </p:txBody>
      </p:sp>
      <p:pic>
        <p:nvPicPr>
          <p:cNvPr id="4" name="Image 3">
            <a:extLst>
              <a:ext uri="{FF2B5EF4-FFF2-40B4-BE49-F238E27FC236}">
                <a16:creationId xmlns:a16="http://schemas.microsoft.com/office/drawing/2014/main" id="{EB1BB8C9-64DF-4D71-92CB-DA78E991DF00}"/>
              </a:ext>
            </a:extLst>
          </p:cNvPr>
          <p:cNvPicPr>
            <a:picLocks noChangeAspect="1"/>
          </p:cNvPicPr>
          <p:nvPr/>
        </p:nvPicPr>
        <p:blipFill rotWithShape="1">
          <a:blip r:embed="rId3"/>
          <a:srcRect l="21545" t="25442" r="22000" b="6888"/>
          <a:stretch/>
        </p:blipFill>
        <p:spPr>
          <a:xfrm>
            <a:off x="1313410" y="348303"/>
            <a:ext cx="9110750" cy="6139853"/>
          </a:xfrm>
          <a:prstGeom prst="rect">
            <a:avLst/>
          </a:prstGeom>
        </p:spPr>
      </p:pic>
    </p:spTree>
    <p:extLst>
      <p:ext uri="{BB962C8B-B14F-4D97-AF65-F5344CB8AC3E}">
        <p14:creationId xmlns:p14="http://schemas.microsoft.com/office/powerpoint/2010/main" val="1039850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EE087E-081D-47AE-8120-A2F50291B1B7}"/>
              </a:ext>
            </a:extLst>
          </p:cNvPr>
          <p:cNvSpPr>
            <a:spLocks noGrp="1"/>
          </p:cNvSpPr>
          <p:nvPr>
            <p:ph type="title"/>
          </p:nvPr>
        </p:nvSpPr>
        <p:spPr/>
        <p:txBody>
          <a:bodyPr/>
          <a:lstStyle/>
          <a:p>
            <a:r>
              <a:rPr lang="fr-CH" dirty="0"/>
              <a:t>7 principes généraux</a:t>
            </a:r>
            <a:endParaRPr lang="fr-FR" dirty="0"/>
          </a:p>
        </p:txBody>
      </p:sp>
      <p:sp>
        <p:nvSpPr>
          <p:cNvPr id="3" name="Espace réservé du contenu 2">
            <a:extLst>
              <a:ext uri="{FF2B5EF4-FFF2-40B4-BE49-F238E27FC236}">
                <a16:creationId xmlns:a16="http://schemas.microsoft.com/office/drawing/2014/main" id="{4D2D4174-9872-40B3-9583-75FCB944C6E8}"/>
              </a:ext>
            </a:extLst>
          </p:cNvPr>
          <p:cNvSpPr>
            <a:spLocks noGrp="1"/>
          </p:cNvSpPr>
          <p:nvPr>
            <p:ph idx="1"/>
          </p:nvPr>
        </p:nvSpPr>
        <p:spPr/>
        <p:txBody>
          <a:bodyPr/>
          <a:lstStyle/>
          <a:p>
            <a:r>
              <a:rPr lang="fr-CH" dirty="0"/>
              <a:t>Se concentrer sur la valeur</a:t>
            </a:r>
          </a:p>
          <a:p>
            <a:r>
              <a:rPr lang="fr-CH" dirty="0"/>
              <a:t>Commencer où vous êtes</a:t>
            </a:r>
          </a:p>
          <a:p>
            <a:r>
              <a:rPr lang="fr-CH" dirty="0"/>
              <a:t>Progresser itérativement avec les feedbacks</a:t>
            </a:r>
          </a:p>
          <a:p>
            <a:r>
              <a:rPr lang="fr-CH" dirty="0"/>
              <a:t>Collaborer et promouvoir la visibilité</a:t>
            </a:r>
          </a:p>
          <a:p>
            <a:r>
              <a:rPr lang="fr-CH" dirty="0"/>
              <a:t>Penser et travailler de façon holistique</a:t>
            </a:r>
          </a:p>
          <a:p>
            <a:r>
              <a:rPr lang="fr-CH" dirty="0"/>
              <a:t>Garder les choses simple et pratique</a:t>
            </a:r>
          </a:p>
          <a:p>
            <a:r>
              <a:rPr lang="fr-CH" dirty="0"/>
              <a:t>Optimiser et automatiser</a:t>
            </a:r>
          </a:p>
          <a:p>
            <a:endParaRPr lang="fr-FR" dirty="0"/>
          </a:p>
        </p:txBody>
      </p:sp>
      <p:sp>
        <p:nvSpPr>
          <p:cNvPr id="5" name="Espace réservé du pied de page 4">
            <a:extLst>
              <a:ext uri="{FF2B5EF4-FFF2-40B4-BE49-F238E27FC236}">
                <a16:creationId xmlns:a16="http://schemas.microsoft.com/office/drawing/2014/main" id="{7F91E048-79D4-4011-B0BF-3B6D12B7DE22}"/>
              </a:ext>
            </a:extLst>
          </p:cNvPr>
          <p:cNvSpPr>
            <a:spLocks noGrp="1"/>
          </p:cNvSpPr>
          <p:nvPr>
            <p:ph type="ftr" sz="quarter" idx="11"/>
          </p:nvPr>
        </p:nvSpPr>
        <p:spPr/>
        <p:txBody>
          <a:bodyPr/>
          <a:lstStyle/>
          <a:p>
            <a:r>
              <a:rPr lang="fr-FR"/>
              <a:t>20220225_ITIL4_ChrystelDayer</a:t>
            </a:r>
          </a:p>
        </p:txBody>
      </p:sp>
    </p:spTree>
    <p:extLst>
      <p:ext uri="{BB962C8B-B14F-4D97-AF65-F5344CB8AC3E}">
        <p14:creationId xmlns:p14="http://schemas.microsoft.com/office/powerpoint/2010/main" val="15040188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B0BA20-D66B-40E6-B50C-9EC69DBEEBE0}"/>
              </a:ext>
            </a:extLst>
          </p:cNvPr>
          <p:cNvSpPr>
            <a:spLocks noGrp="1"/>
          </p:cNvSpPr>
          <p:nvPr>
            <p:ph type="title"/>
          </p:nvPr>
        </p:nvSpPr>
        <p:spPr/>
        <p:txBody>
          <a:bodyPr/>
          <a:lstStyle/>
          <a:p>
            <a:r>
              <a:rPr lang="fr-CH" dirty="0"/>
              <a:t>Se concentrer sur la valeur</a:t>
            </a:r>
            <a:endParaRPr lang="fr-FR" dirty="0"/>
          </a:p>
        </p:txBody>
      </p:sp>
      <p:sp>
        <p:nvSpPr>
          <p:cNvPr id="3" name="Espace réservé du contenu 2">
            <a:extLst>
              <a:ext uri="{FF2B5EF4-FFF2-40B4-BE49-F238E27FC236}">
                <a16:creationId xmlns:a16="http://schemas.microsoft.com/office/drawing/2014/main" id="{89CE27AC-190C-4FC6-A0A5-3037AB881BD7}"/>
              </a:ext>
            </a:extLst>
          </p:cNvPr>
          <p:cNvSpPr>
            <a:spLocks noGrp="1"/>
          </p:cNvSpPr>
          <p:nvPr>
            <p:ph idx="1"/>
          </p:nvPr>
        </p:nvSpPr>
        <p:spPr/>
        <p:txBody>
          <a:bodyPr>
            <a:normAutofit fontScale="92500" lnSpcReduction="10000"/>
          </a:bodyPr>
          <a:lstStyle/>
          <a:p>
            <a:pPr algn="just"/>
            <a:r>
              <a:rPr lang="fr-CH" dirty="0"/>
              <a:t>Chaque chose que fait une organisation a besoin d’être modéliser, directement ou indirectement, à la valeur pour les parties prenantes</a:t>
            </a:r>
          </a:p>
          <a:p>
            <a:pPr algn="just"/>
            <a:r>
              <a:rPr lang="fr-CH" dirty="0"/>
              <a:t>Le fournisseur de service doit connaître qui est le consommateur du service? et qui sont les parties prenantes clés?</a:t>
            </a:r>
          </a:p>
          <a:p>
            <a:pPr algn="just"/>
            <a:r>
              <a:rPr lang="fr-CH" dirty="0"/>
              <a:t>Il doit comprendre quelle est la vraie valeur pour le consommateur:</a:t>
            </a:r>
          </a:p>
          <a:p>
            <a:pPr algn="just">
              <a:buFontTx/>
              <a:buChar char="-"/>
            </a:pPr>
            <a:r>
              <a:rPr lang="fr-CH" dirty="0"/>
              <a:t>Pourquoi le consommateur utilise le service?</a:t>
            </a:r>
          </a:p>
          <a:p>
            <a:pPr algn="just">
              <a:buFontTx/>
              <a:buChar char="-"/>
            </a:pPr>
            <a:r>
              <a:rPr lang="fr-CH" dirty="0"/>
              <a:t>Quels services les aident à faire?</a:t>
            </a:r>
          </a:p>
          <a:p>
            <a:pPr algn="just">
              <a:buFontTx/>
              <a:buChar char="-"/>
            </a:pPr>
            <a:r>
              <a:rPr lang="fr-CH" dirty="0"/>
              <a:t>Comment les services aident à achever leurs buts</a:t>
            </a:r>
          </a:p>
          <a:p>
            <a:pPr algn="just">
              <a:buFontTx/>
              <a:buChar char="-"/>
            </a:pPr>
            <a:r>
              <a:rPr lang="fr-CH" dirty="0"/>
              <a:t>Les conséquences financières (coûts) et le risque impliqué pour le service du consommateur</a:t>
            </a:r>
          </a:p>
          <a:p>
            <a:pPr>
              <a:buFontTx/>
              <a:buChar char="-"/>
            </a:pPr>
            <a:endParaRPr lang="fr-FR" dirty="0"/>
          </a:p>
        </p:txBody>
      </p:sp>
      <p:sp>
        <p:nvSpPr>
          <p:cNvPr id="5" name="Espace réservé du pied de page 4">
            <a:extLst>
              <a:ext uri="{FF2B5EF4-FFF2-40B4-BE49-F238E27FC236}">
                <a16:creationId xmlns:a16="http://schemas.microsoft.com/office/drawing/2014/main" id="{C9885AA6-88F0-41F7-B67C-CFEFAD9D507E}"/>
              </a:ext>
            </a:extLst>
          </p:cNvPr>
          <p:cNvSpPr>
            <a:spLocks noGrp="1"/>
          </p:cNvSpPr>
          <p:nvPr>
            <p:ph type="ftr" sz="quarter" idx="11"/>
          </p:nvPr>
        </p:nvSpPr>
        <p:spPr/>
        <p:txBody>
          <a:bodyPr/>
          <a:lstStyle/>
          <a:p>
            <a:r>
              <a:rPr lang="fr-FR"/>
              <a:t>20220225_ITIL4_ChrystelDayer</a:t>
            </a:r>
          </a:p>
        </p:txBody>
      </p:sp>
    </p:spTree>
    <p:extLst>
      <p:ext uri="{BB962C8B-B14F-4D97-AF65-F5344CB8AC3E}">
        <p14:creationId xmlns:p14="http://schemas.microsoft.com/office/powerpoint/2010/main" val="31534695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1F8240-09FA-4532-86C0-0333AFC8B281}"/>
              </a:ext>
            </a:extLst>
          </p:cNvPr>
          <p:cNvSpPr>
            <a:spLocks noGrp="1"/>
          </p:cNvSpPr>
          <p:nvPr>
            <p:ph type="title"/>
          </p:nvPr>
        </p:nvSpPr>
        <p:spPr/>
        <p:txBody>
          <a:bodyPr/>
          <a:lstStyle/>
          <a:p>
            <a:r>
              <a:rPr lang="fr-CH" dirty="0"/>
              <a:t>Se concentrer sur la valeur</a:t>
            </a:r>
            <a:endParaRPr lang="fr-FR" dirty="0"/>
          </a:p>
        </p:txBody>
      </p:sp>
      <p:sp>
        <p:nvSpPr>
          <p:cNvPr id="3" name="Espace réservé du contenu 2">
            <a:extLst>
              <a:ext uri="{FF2B5EF4-FFF2-40B4-BE49-F238E27FC236}">
                <a16:creationId xmlns:a16="http://schemas.microsoft.com/office/drawing/2014/main" id="{82791EBE-B926-401E-A6D5-63DF7B79B445}"/>
              </a:ext>
            </a:extLst>
          </p:cNvPr>
          <p:cNvSpPr>
            <a:spLocks noGrp="1"/>
          </p:cNvSpPr>
          <p:nvPr>
            <p:ph idx="1"/>
          </p:nvPr>
        </p:nvSpPr>
        <p:spPr/>
        <p:txBody>
          <a:bodyPr/>
          <a:lstStyle/>
          <a:p>
            <a:pPr algn="just"/>
            <a:r>
              <a:rPr lang="fr-CH" dirty="0"/>
              <a:t>La valeur pour le consommateur du service:</a:t>
            </a:r>
          </a:p>
          <a:p>
            <a:pPr algn="just">
              <a:buFontTx/>
              <a:buChar char="-"/>
            </a:pPr>
            <a:r>
              <a:rPr lang="fr-CH" dirty="0"/>
              <a:t>Est définie par ses propres besoins</a:t>
            </a:r>
          </a:p>
          <a:p>
            <a:pPr algn="just">
              <a:buFontTx/>
              <a:buChar char="-"/>
            </a:pPr>
            <a:r>
              <a:rPr lang="fr-CH" dirty="0"/>
              <a:t>Est atteinte à travers le soutien de résultats attendus et de l’optimisation des coûts et des risques</a:t>
            </a:r>
          </a:p>
          <a:p>
            <a:pPr algn="just">
              <a:buFontTx/>
              <a:buChar char="-"/>
            </a:pPr>
            <a:r>
              <a:rPr lang="fr-CH" dirty="0"/>
              <a:t>Change avec le temps et différentes circonstances</a:t>
            </a:r>
          </a:p>
          <a:p>
            <a:pPr algn="just"/>
            <a:r>
              <a:rPr lang="fr-FR" dirty="0"/>
              <a:t>Comprendre l’expérience du consommateur (CX) ou de l’utilisateur (UX)</a:t>
            </a:r>
          </a:p>
          <a:p>
            <a:pPr marL="0" indent="0" algn="just">
              <a:buNone/>
            </a:pPr>
            <a:r>
              <a:rPr lang="fr-FR" dirty="0"/>
              <a:t>- CX peut être subjective ou objective</a:t>
            </a:r>
          </a:p>
        </p:txBody>
      </p:sp>
      <p:sp>
        <p:nvSpPr>
          <p:cNvPr id="5" name="Espace réservé du pied de page 4">
            <a:extLst>
              <a:ext uri="{FF2B5EF4-FFF2-40B4-BE49-F238E27FC236}">
                <a16:creationId xmlns:a16="http://schemas.microsoft.com/office/drawing/2014/main" id="{0BA45456-614A-4611-8926-7E0CF43CB353}"/>
              </a:ext>
            </a:extLst>
          </p:cNvPr>
          <p:cNvSpPr>
            <a:spLocks noGrp="1"/>
          </p:cNvSpPr>
          <p:nvPr>
            <p:ph type="ftr" sz="quarter" idx="11"/>
          </p:nvPr>
        </p:nvSpPr>
        <p:spPr/>
        <p:txBody>
          <a:bodyPr/>
          <a:lstStyle/>
          <a:p>
            <a:r>
              <a:rPr lang="fr-FR"/>
              <a:t>20220225_ITIL4_ChrystelDayer</a:t>
            </a:r>
          </a:p>
        </p:txBody>
      </p:sp>
    </p:spTree>
    <p:extLst>
      <p:ext uri="{BB962C8B-B14F-4D97-AF65-F5344CB8AC3E}">
        <p14:creationId xmlns:p14="http://schemas.microsoft.com/office/powerpoint/2010/main" val="16430932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EF732F-B862-4432-ADC8-C6E7D3CB663A}"/>
              </a:ext>
            </a:extLst>
          </p:cNvPr>
          <p:cNvSpPr>
            <a:spLocks noGrp="1"/>
          </p:cNvSpPr>
          <p:nvPr>
            <p:ph type="title"/>
          </p:nvPr>
        </p:nvSpPr>
        <p:spPr/>
        <p:txBody>
          <a:bodyPr/>
          <a:lstStyle/>
          <a:p>
            <a:r>
              <a:rPr lang="fr-CH" dirty="0"/>
              <a:t>Se concentrer sur la valeur: application</a:t>
            </a:r>
            <a:endParaRPr lang="fr-FR" dirty="0"/>
          </a:p>
        </p:txBody>
      </p:sp>
      <p:sp>
        <p:nvSpPr>
          <p:cNvPr id="3" name="Espace réservé du contenu 2">
            <a:extLst>
              <a:ext uri="{FF2B5EF4-FFF2-40B4-BE49-F238E27FC236}">
                <a16:creationId xmlns:a16="http://schemas.microsoft.com/office/drawing/2014/main" id="{2477F853-04AB-4098-A76C-1CA4112F9220}"/>
              </a:ext>
            </a:extLst>
          </p:cNvPr>
          <p:cNvSpPr>
            <a:spLocks noGrp="1"/>
          </p:cNvSpPr>
          <p:nvPr>
            <p:ph idx="1"/>
          </p:nvPr>
        </p:nvSpPr>
        <p:spPr/>
        <p:txBody>
          <a:bodyPr/>
          <a:lstStyle/>
          <a:p>
            <a:r>
              <a:rPr lang="fr-CH" dirty="0"/>
              <a:t>Connaitre comment les consommateurs utilisent chaque service</a:t>
            </a:r>
          </a:p>
          <a:p>
            <a:r>
              <a:rPr lang="fr-CH" dirty="0"/>
              <a:t>Encourager ses équipes à se focaliser sur la valeur</a:t>
            </a:r>
          </a:p>
          <a:p>
            <a:r>
              <a:rPr lang="fr-CH" dirty="0"/>
              <a:t>Se concentrer sur la valeur pendant l’activité opérationnelle autant que pendant les projets d’amélioration</a:t>
            </a:r>
          </a:p>
          <a:p>
            <a:r>
              <a:rPr lang="fr-CH" dirty="0"/>
              <a:t>Cela implique de se focaliser sur la valeur à chaque pas dans tout projet d’amélioration</a:t>
            </a:r>
            <a:endParaRPr lang="fr-FR" dirty="0"/>
          </a:p>
        </p:txBody>
      </p:sp>
      <p:sp>
        <p:nvSpPr>
          <p:cNvPr id="5" name="Espace réservé du pied de page 4">
            <a:extLst>
              <a:ext uri="{FF2B5EF4-FFF2-40B4-BE49-F238E27FC236}">
                <a16:creationId xmlns:a16="http://schemas.microsoft.com/office/drawing/2014/main" id="{ED1F5E50-365A-4F9B-B01F-A0FD18CAC817}"/>
              </a:ext>
            </a:extLst>
          </p:cNvPr>
          <p:cNvSpPr>
            <a:spLocks noGrp="1"/>
          </p:cNvSpPr>
          <p:nvPr>
            <p:ph type="ftr" sz="quarter" idx="11"/>
          </p:nvPr>
        </p:nvSpPr>
        <p:spPr/>
        <p:txBody>
          <a:bodyPr/>
          <a:lstStyle/>
          <a:p>
            <a:r>
              <a:rPr lang="fr-FR"/>
              <a:t>20220225_ITIL4_ChrystelDayer</a:t>
            </a:r>
          </a:p>
        </p:txBody>
      </p:sp>
    </p:spTree>
    <p:extLst>
      <p:ext uri="{BB962C8B-B14F-4D97-AF65-F5344CB8AC3E}">
        <p14:creationId xmlns:p14="http://schemas.microsoft.com/office/powerpoint/2010/main" val="20433615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DB576A-635D-4036-92C4-7AA15552294A}"/>
              </a:ext>
            </a:extLst>
          </p:cNvPr>
          <p:cNvSpPr>
            <a:spLocks noGrp="1"/>
          </p:cNvSpPr>
          <p:nvPr>
            <p:ph type="title"/>
          </p:nvPr>
        </p:nvSpPr>
        <p:spPr/>
        <p:txBody>
          <a:bodyPr/>
          <a:lstStyle/>
          <a:p>
            <a:r>
              <a:rPr lang="fr-CH" dirty="0"/>
              <a:t>Commencer ou vous êtes</a:t>
            </a:r>
            <a:endParaRPr lang="fr-FR" dirty="0"/>
          </a:p>
        </p:txBody>
      </p:sp>
      <p:sp>
        <p:nvSpPr>
          <p:cNvPr id="3" name="Espace réservé du contenu 2">
            <a:extLst>
              <a:ext uri="{FF2B5EF4-FFF2-40B4-BE49-F238E27FC236}">
                <a16:creationId xmlns:a16="http://schemas.microsoft.com/office/drawing/2014/main" id="{60837DAE-DC6F-4550-90FD-14794EF2A742}"/>
              </a:ext>
            </a:extLst>
          </p:cNvPr>
          <p:cNvSpPr>
            <a:spLocks noGrp="1"/>
          </p:cNvSpPr>
          <p:nvPr>
            <p:ph idx="1"/>
          </p:nvPr>
        </p:nvSpPr>
        <p:spPr/>
        <p:txBody>
          <a:bodyPr/>
          <a:lstStyle/>
          <a:p>
            <a:r>
              <a:rPr lang="fr-CH" dirty="0"/>
              <a:t>Ne pas commencer sans considérer ce qui est déjà disponible </a:t>
            </a:r>
          </a:p>
          <a:p>
            <a:pPr>
              <a:buFontTx/>
              <a:buChar char="-"/>
            </a:pPr>
            <a:r>
              <a:rPr lang="fr-CH" dirty="0"/>
              <a:t>Evaluer ou vous êtes</a:t>
            </a:r>
          </a:p>
          <a:p>
            <a:pPr>
              <a:buFontTx/>
              <a:buChar char="-"/>
            </a:pPr>
            <a:r>
              <a:rPr lang="fr-CH" dirty="0"/>
              <a:t>Décisions sur comment procéder doivent être basé sur une information qui est exacte autant que possible</a:t>
            </a:r>
          </a:p>
          <a:p>
            <a:pPr>
              <a:buFontTx/>
              <a:buChar char="-"/>
            </a:pPr>
            <a:r>
              <a:rPr lang="fr-CH" dirty="0"/>
              <a:t>Obtenir des données de la source aide à éliminer des hypothèses</a:t>
            </a:r>
          </a:p>
          <a:p>
            <a:pPr>
              <a:buFontTx/>
              <a:buChar char="-"/>
            </a:pPr>
            <a:r>
              <a:rPr lang="fr-CH" dirty="0"/>
              <a:t>L’évaluation doit être utilisée pour soutenir l’analyse de ce qui a été observé plus que de le remplacer….</a:t>
            </a:r>
            <a:endParaRPr lang="fr-FR" dirty="0"/>
          </a:p>
        </p:txBody>
      </p:sp>
      <p:sp>
        <p:nvSpPr>
          <p:cNvPr id="5" name="Espace réservé du pied de page 4">
            <a:extLst>
              <a:ext uri="{FF2B5EF4-FFF2-40B4-BE49-F238E27FC236}">
                <a16:creationId xmlns:a16="http://schemas.microsoft.com/office/drawing/2014/main" id="{B94DC899-7352-4E40-A686-178096B408CE}"/>
              </a:ext>
            </a:extLst>
          </p:cNvPr>
          <p:cNvSpPr>
            <a:spLocks noGrp="1"/>
          </p:cNvSpPr>
          <p:nvPr>
            <p:ph type="ftr" sz="quarter" idx="11"/>
          </p:nvPr>
        </p:nvSpPr>
        <p:spPr/>
        <p:txBody>
          <a:bodyPr/>
          <a:lstStyle/>
          <a:p>
            <a:r>
              <a:rPr lang="fr-FR"/>
              <a:t>20220225_ITIL4_ChrystelDayer</a:t>
            </a:r>
          </a:p>
        </p:txBody>
      </p:sp>
    </p:spTree>
    <p:extLst>
      <p:ext uri="{BB962C8B-B14F-4D97-AF65-F5344CB8AC3E}">
        <p14:creationId xmlns:p14="http://schemas.microsoft.com/office/powerpoint/2010/main" val="18679350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03EDD6-EE6D-4C3D-A896-9EE019D486F1}"/>
              </a:ext>
            </a:extLst>
          </p:cNvPr>
          <p:cNvSpPr>
            <a:spLocks noGrp="1"/>
          </p:cNvSpPr>
          <p:nvPr>
            <p:ph type="title"/>
          </p:nvPr>
        </p:nvSpPr>
        <p:spPr/>
        <p:txBody>
          <a:bodyPr/>
          <a:lstStyle/>
          <a:p>
            <a:r>
              <a:rPr lang="fr-CH" dirty="0"/>
              <a:t>Commencer ou vous êtes: application</a:t>
            </a:r>
            <a:endParaRPr lang="fr-FR" dirty="0"/>
          </a:p>
        </p:txBody>
      </p:sp>
      <p:sp>
        <p:nvSpPr>
          <p:cNvPr id="3" name="Espace réservé du contenu 2">
            <a:extLst>
              <a:ext uri="{FF2B5EF4-FFF2-40B4-BE49-F238E27FC236}">
                <a16:creationId xmlns:a16="http://schemas.microsoft.com/office/drawing/2014/main" id="{6E6DC9F5-19C4-402E-A8CE-17D6FD79332F}"/>
              </a:ext>
            </a:extLst>
          </p:cNvPr>
          <p:cNvSpPr>
            <a:spLocks noGrp="1"/>
          </p:cNvSpPr>
          <p:nvPr>
            <p:ph idx="1"/>
          </p:nvPr>
        </p:nvSpPr>
        <p:spPr/>
        <p:txBody>
          <a:bodyPr/>
          <a:lstStyle/>
          <a:p>
            <a:pPr algn="just"/>
            <a:r>
              <a:rPr lang="fr-CH" dirty="0"/>
              <a:t>Regarder ce qui existe de façon objective en utilisant le consommateur ou le résultat désiré comme point de départ</a:t>
            </a:r>
          </a:p>
          <a:p>
            <a:pPr algn="just"/>
            <a:r>
              <a:rPr lang="fr-CH" dirty="0"/>
              <a:t>Déterminer si et comment cela peut être répliqué ou étendu jusqu’à atteindre l’état désiré</a:t>
            </a:r>
          </a:p>
          <a:p>
            <a:pPr algn="just"/>
            <a:r>
              <a:rPr lang="fr-CH" dirty="0"/>
              <a:t>Appliquer les compétences en gestion de risque comme une partie du processus de prise de décision.</a:t>
            </a:r>
          </a:p>
          <a:p>
            <a:pPr algn="just"/>
            <a:r>
              <a:rPr lang="fr-CH" dirty="0"/>
              <a:t>Reconnaître que parfois rien de l’état actuel peut être réutilisé</a:t>
            </a:r>
            <a:endParaRPr lang="fr-FR" dirty="0"/>
          </a:p>
        </p:txBody>
      </p:sp>
      <p:sp>
        <p:nvSpPr>
          <p:cNvPr id="5" name="Espace réservé du pied de page 4">
            <a:extLst>
              <a:ext uri="{FF2B5EF4-FFF2-40B4-BE49-F238E27FC236}">
                <a16:creationId xmlns:a16="http://schemas.microsoft.com/office/drawing/2014/main" id="{648E90FA-6A74-4BB5-B076-AF7BCB890776}"/>
              </a:ext>
            </a:extLst>
          </p:cNvPr>
          <p:cNvSpPr>
            <a:spLocks noGrp="1"/>
          </p:cNvSpPr>
          <p:nvPr>
            <p:ph type="ftr" sz="quarter" idx="11"/>
          </p:nvPr>
        </p:nvSpPr>
        <p:spPr/>
        <p:txBody>
          <a:bodyPr/>
          <a:lstStyle/>
          <a:p>
            <a:r>
              <a:rPr lang="fr-FR" dirty="0"/>
              <a:t>20220225_ITIL4_ChrystelDayer</a:t>
            </a:r>
          </a:p>
        </p:txBody>
      </p:sp>
    </p:spTree>
    <p:extLst>
      <p:ext uri="{BB962C8B-B14F-4D97-AF65-F5344CB8AC3E}">
        <p14:creationId xmlns:p14="http://schemas.microsoft.com/office/powerpoint/2010/main" val="7811740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EBCBC9-FBB2-4D73-898D-2C17EEBF05E9}"/>
              </a:ext>
            </a:extLst>
          </p:cNvPr>
          <p:cNvSpPr>
            <a:spLocks noGrp="1"/>
          </p:cNvSpPr>
          <p:nvPr>
            <p:ph type="title"/>
          </p:nvPr>
        </p:nvSpPr>
        <p:spPr/>
        <p:txBody>
          <a:bodyPr>
            <a:normAutofit/>
          </a:bodyPr>
          <a:lstStyle/>
          <a:p>
            <a:r>
              <a:rPr lang="fr-CH" dirty="0"/>
              <a:t>Progresser itérativement avec des feedback</a:t>
            </a:r>
            <a:endParaRPr lang="fr-FR" dirty="0"/>
          </a:p>
        </p:txBody>
      </p:sp>
      <p:sp>
        <p:nvSpPr>
          <p:cNvPr id="3" name="Espace réservé du contenu 2">
            <a:extLst>
              <a:ext uri="{FF2B5EF4-FFF2-40B4-BE49-F238E27FC236}">
                <a16:creationId xmlns:a16="http://schemas.microsoft.com/office/drawing/2014/main" id="{F255ABFA-797B-489B-814A-187F146BE94A}"/>
              </a:ext>
            </a:extLst>
          </p:cNvPr>
          <p:cNvSpPr>
            <a:spLocks noGrp="1"/>
          </p:cNvSpPr>
          <p:nvPr>
            <p:ph idx="1"/>
          </p:nvPr>
        </p:nvSpPr>
        <p:spPr/>
        <p:txBody>
          <a:bodyPr/>
          <a:lstStyle/>
          <a:p>
            <a:pPr algn="just"/>
            <a:r>
              <a:rPr lang="fr-CH" dirty="0"/>
              <a:t>Ce principe rappelle aux organisations de ne pas tout faire en même temps. ITIL recommande d’organiser le travail en parties plus petites et gérables qui peuvent être exécutées et terminées dans un délai convenable.</a:t>
            </a:r>
          </a:p>
        </p:txBody>
      </p:sp>
      <p:sp>
        <p:nvSpPr>
          <p:cNvPr id="5" name="Espace réservé du pied de page 4">
            <a:extLst>
              <a:ext uri="{FF2B5EF4-FFF2-40B4-BE49-F238E27FC236}">
                <a16:creationId xmlns:a16="http://schemas.microsoft.com/office/drawing/2014/main" id="{4CCA2DC6-4C33-4AB3-86E3-22A10B840B9E}"/>
              </a:ext>
            </a:extLst>
          </p:cNvPr>
          <p:cNvSpPr>
            <a:spLocks noGrp="1"/>
          </p:cNvSpPr>
          <p:nvPr>
            <p:ph type="ftr" sz="quarter" idx="11"/>
          </p:nvPr>
        </p:nvSpPr>
        <p:spPr/>
        <p:txBody>
          <a:bodyPr/>
          <a:lstStyle/>
          <a:p>
            <a:r>
              <a:rPr lang="fr-FR"/>
              <a:t>20220225_ITIL4_ChrystelDayer</a:t>
            </a:r>
          </a:p>
        </p:txBody>
      </p:sp>
    </p:spTree>
    <p:extLst>
      <p:ext uri="{BB962C8B-B14F-4D97-AF65-F5344CB8AC3E}">
        <p14:creationId xmlns:p14="http://schemas.microsoft.com/office/powerpoint/2010/main" val="27001417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EBCBC9-FBB2-4D73-898D-2C17EEBF05E9}"/>
              </a:ext>
            </a:extLst>
          </p:cNvPr>
          <p:cNvSpPr>
            <a:spLocks noGrp="1"/>
          </p:cNvSpPr>
          <p:nvPr>
            <p:ph type="title"/>
          </p:nvPr>
        </p:nvSpPr>
        <p:spPr/>
        <p:txBody>
          <a:bodyPr>
            <a:normAutofit/>
          </a:bodyPr>
          <a:lstStyle/>
          <a:p>
            <a:r>
              <a:rPr lang="fr-CH" dirty="0"/>
              <a:t>Progresser itérativement avec des feedback</a:t>
            </a:r>
            <a:endParaRPr lang="fr-FR" dirty="0"/>
          </a:p>
        </p:txBody>
      </p:sp>
      <p:sp>
        <p:nvSpPr>
          <p:cNvPr id="3" name="Espace réservé du contenu 2">
            <a:extLst>
              <a:ext uri="{FF2B5EF4-FFF2-40B4-BE49-F238E27FC236}">
                <a16:creationId xmlns:a16="http://schemas.microsoft.com/office/drawing/2014/main" id="{F255ABFA-797B-489B-814A-187F146BE94A}"/>
              </a:ext>
            </a:extLst>
          </p:cNvPr>
          <p:cNvSpPr>
            <a:spLocks noGrp="1"/>
          </p:cNvSpPr>
          <p:nvPr>
            <p:ph idx="1"/>
          </p:nvPr>
        </p:nvSpPr>
        <p:spPr/>
        <p:txBody>
          <a:bodyPr/>
          <a:lstStyle/>
          <a:p>
            <a:r>
              <a:rPr lang="fr-CH" b="1" dirty="0"/>
              <a:t>Résister à la tentation de faire tout en même temps! </a:t>
            </a:r>
          </a:p>
          <a:p>
            <a:pPr>
              <a:buFont typeface="Wingdings" panose="05000000000000000000" pitchFamily="2" charset="2"/>
              <a:buChar char="Ø"/>
            </a:pPr>
            <a:r>
              <a:rPr lang="fr-CH" dirty="0"/>
              <a:t>Même les grandes initiatives doivent être accomplis de manière itérative. </a:t>
            </a:r>
          </a:p>
          <a:p>
            <a:pPr>
              <a:buFont typeface="Wingdings" panose="05000000000000000000" pitchFamily="2" charset="2"/>
              <a:buChar char="Ø"/>
            </a:pPr>
            <a:r>
              <a:rPr lang="fr-CH" dirty="0"/>
              <a:t>En organisant le travail en sections plus petites et gérables qui peuvent être exécutées et achevées en temps voulu, la concentration sur chaque effort sera plus nette et plus facile à maintenir. </a:t>
            </a:r>
            <a:endParaRPr lang="fr-FR" dirty="0"/>
          </a:p>
        </p:txBody>
      </p:sp>
      <p:sp>
        <p:nvSpPr>
          <p:cNvPr id="5" name="Espace réservé du pied de page 4">
            <a:extLst>
              <a:ext uri="{FF2B5EF4-FFF2-40B4-BE49-F238E27FC236}">
                <a16:creationId xmlns:a16="http://schemas.microsoft.com/office/drawing/2014/main" id="{4CCA2DC6-4C33-4AB3-86E3-22A10B840B9E}"/>
              </a:ext>
            </a:extLst>
          </p:cNvPr>
          <p:cNvSpPr>
            <a:spLocks noGrp="1"/>
          </p:cNvSpPr>
          <p:nvPr>
            <p:ph type="ftr" sz="quarter" idx="11"/>
          </p:nvPr>
        </p:nvSpPr>
        <p:spPr/>
        <p:txBody>
          <a:bodyPr/>
          <a:lstStyle/>
          <a:p>
            <a:r>
              <a:rPr lang="fr-FR"/>
              <a:t>20220225_ITIL4_ChrystelDayer</a:t>
            </a:r>
          </a:p>
        </p:txBody>
      </p:sp>
    </p:spTree>
    <p:extLst>
      <p:ext uri="{BB962C8B-B14F-4D97-AF65-F5344CB8AC3E}">
        <p14:creationId xmlns:p14="http://schemas.microsoft.com/office/powerpoint/2010/main" val="3111452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DA1D1E-BFF2-4EAC-BB90-C4A6CF024E57}"/>
              </a:ext>
            </a:extLst>
          </p:cNvPr>
          <p:cNvSpPr>
            <a:spLocks noGrp="1"/>
          </p:cNvSpPr>
          <p:nvPr>
            <p:ph type="title"/>
          </p:nvPr>
        </p:nvSpPr>
        <p:spPr/>
        <p:txBody>
          <a:bodyPr/>
          <a:lstStyle/>
          <a:p>
            <a:r>
              <a:rPr lang="fr-CH" dirty="0"/>
              <a:t>Qu’est ce qu’ITIL 4</a:t>
            </a:r>
            <a:endParaRPr lang="fr-FR" dirty="0"/>
          </a:p>
        </p:txBody>
      </p:sp>
      <p:sp>
        <p:nvSpPr>
          <p:cNvPr id="3" name="Espace réservé du contenu 2">
            <a:extLst>
              <a:ext uri="{FF2B5EF4-FFF2-40B4-BE49-F238E27FC236}">
                <a16:creationId xmlns:a16="http://schemas.microsoft.com/office/drawing/2014/main" id="{D51539D7-0477-49D1-9DAF-7DCF2A1216E1}"/>
              </a:ext>
            </a:extLst>
          </p:cNvPr>
          <p:cNvSpPr>
            <a:spLocks noGrp="1"/>
          </p:cNvSpPr>
          <p:nvPr>
            <p:ph idx="1"/>
          </p:nvPr>
        </p:nvSpPr>
        <p:spPr/>
        <p:txBody>
          <a:bodyPr/>
          <a:lstStyle/>
          <a:p>
            <a:r>
              <a:rPr lang="fr-CH" dirty="0"/>
              <a:t>Les composants clés de la structure ITIL 4 sont le Système de valeur du service ITIL (SVS) et le Modèle à quatre dimensions.</a:t>
            </a:r>
          </a:p>
          <a:p>
            <a:r>
              <a:rPr lang="fr-CH" dirty="0"/>
              <a:t>34 pratiques et 6 activités de la chaine de valeur de service (SVC). </a:t>
            </a:r>
          </a:p>
          <a:p>
            <a:endParaRPr lang="fr-CH" dirty="0"/>
          </a:p>
          <a:p>
            <a:pPr marL="0" indent="0">
              <a:buNone/>
            </a:pPr>
            <a:r>
              <a:rPr lang="fr-CH" b="0" i="0" u="sng" strike="noStrike" dirty="0">
                <a:solidFill>
                  <a:srgbClr val="EBB41F"/>
                </a:solidFill>
                <a:effectLst/>
                <a:latin typeface="Rockwell" panose="02060603020205020403" pitchFamily="18" charset="0"/>
                <a:hlinkClick r:id="rId3"/>
              </a:rPr>
              <a:t>ITIL4: La chaine de valeur des Services - Bing </a:t>
            </a:r>
            <a:r>
              <a:rPr lang="fr-CH" b="0" i="0" u="sng" strike="noStrike" dirty="0" err="1">
                <a:solidFill>
                  <a:srgbClr val="EBB41F"/>
                </a:solidFill>
                <a:effectLst/>
                <a:latin typeface="Rockwell" panose="02060603020205020403" pitchFamily="18" charset="0"/>
                <a:hlinkClick r:id="rId3"/>
              </a:rPr>
              <a:t>video</a:t>
            </a:r>
            <a:endParaRPr lang="fr-FR" dirty="0"/>
          </a:p>
        </p:txBody>
      </p:sp>
      <p:sp>
        <p:nvSpPr>
          <p:cNvPr id="5" name="Espace réservé du pied de page 4">
            <a:extLst>
              <a:ext uri="{FF2B5EF4-FFF2-40B4-BE49-F238E27FC236}">
                <a16:creationId xmlns:a16="http://schemas.microsoft.com/office/drawing/2014/main" id="{0A14EC40-6E7A-40F7-A90D-679442EEDB1C}"/>
              </a:ext>
            </a:extLst>
          </p:cNvPr>
          <p:cNvSpPr>
            <a:spLocks noGrp="1"/>
          </p:cNvSpPr>
          <p:nvPr>
            <p:ph type="ftr" sz="quarter" idx="11"/>
          </p:nvPr>
        </p:nvSpPr>
        <p:spPr/>
        <p:txBody>
          <a:bodyPr/>
          <a:lstStyle/>
          <a:p>
            <a:r>
              <a:rPr lang="fr-FR"/>
              <a:t>20220225_ITIL4_ChrystelDayer</a:t>
            </a:r>
          </a:p>
        </p:txBody>
      </p:sp>
    </p:spTree>
    <p:extLst>
      <p:ext uri="{BB962C8B-B14F-4D97-AF65-F5344CB8AC3E}">
        <p14:creationId xmlns:p14="http://schemas.microsoft.com/office/powerpoint/2010/main" val="28420384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EBCBC9-FBB2-4D73-898D-2C17EEBF05E9}"/>
              </a:ext>
            </a:extLst>
          </p:cNvPr>
          <p:cNvSpPr>
            <a:spLocks noGrp="1"/>
          </p:cNvSpPr>
          <p:nvPr>
            <p:ph type="title"/>
          </p:nvPr>
        </p:nvSpPr>
        <p:spPr/>
        <p:txBody>
          <a:bodyPr>
            <a:normAutofit/>
          </a:bodyPr>
          <a:lstStyle/>
          <a:p>
            <a:r>
              <a:rPr lang="fr-CH" dirty="0"/>
              <a:t>Progresser itérativement avec des feedback</a:t>
            </a:r>
            <a:endParaRPr lang="fr-FR" dirty="0"/>
          </a:p>
        </p:txBody>
      </p:sp>
      <p:sp>
        <p:nvSpPr>
          <p:cNvPr id="3" name="Espace réservé du contenu 2">
            <a:extLst>
              <a:ext uri="{FF2B5EF4-FFF2-40B4-BE49-F238E27FC236}">
                <a16:creationId xmlns:a16="http://schemas.microsoft.com/office/drawing/2014/main" id="{F255ABFA-797B-489B-814A-187F146BE94A}"/>
              </a:ext>
            </a:extLst>
          </p:cNvPr>
          <p:cNvSpPr>
            <a:spLocks noGrp="1"/>
          </p:cNvSpPr>
          <p:nvPr>
            <p:ph idx="1"/>
          </p:nvPr>
        </p:nvSpPr>
        <p:spPr/>
        <p:txBody>
          <a:bodyPr/>
          <a:lstStyle/>
          <a:p>
            <a:r>
              <a:rPr lang="fr-CH" b="1" dirty="0"/>
              <a:t>Itérations d'amélioration :</a:t>
            </a:r>
          </a:p>
          <a:p>
            <a:pPr algn="just">
              <a:buFont typeface="Wingdings" panose="05000000000000000000" pitchFamily="2" charset="2"/>
              <a:buChar char="Ø"/>
            </a:pPr>
            <a:r>
              <a:rPr lang="fr-CH" dirty="0"/>
              <a:t>Peuvent être séquentielles ou simultanées. </a:t>
            </a:r>
          </a:p>
          <a:p>
            <a:pPr algn="just">
              <a:buFont typeface="Wingdings" panose="05000000000000000000" pitchFamily="2" charset="2"/>
              <a:buChar char="Ø"/>
            </a:pPr>
            <a:r>
              <a:rPr lang="fr-CH" dirty="0"/>
              <a:t>Basées sur les exigences de l'amélioration et les ressources disponibles. </a:t>
            </a:r>
          </a:p>
          <a:p>
            <a:pPr algn="just">
              <a:buFont typeface="Wingdings" panose="05000000000000000000" pitchFamily="2" charset="2"/>
              <a:buChar char="Ø"/>
            </a:pPr>
            <a:r>
              <a:rPr lang="fr-CH" dirty="0"/>
              <a:t>Chaque itération individuelle doit être à la fois gérable et gérée, en veillant à ce que des résultats tangibles soient rendus en temps voulu et exploités pour créer de nouvelles améliorations. </a:t>
            </a:r>
            <a:endParaRPr lang="fr-FR" dirty="0"/>
          </a:p>
        </p:txBody>
      </p:sp>
      <p:sp>
        <p:nvSpPr>
          <p:cNvPr id="5" name="Espace réservé du pied de page 4">
            <a:extLst>
              <a:ext uri="{FF2B5EF4-FFF2-40B4-BE49-F238E27FC236}">
                <a16:creationId xmlns:a16="http://schemas.microsoft.com/office/drawing/2014/main" id="{4CCA2DC6-4C33-4AB3-86E3-22A10B840B9E}"/>
              </a:ext>
            </a:extLst>
          </p:cNvPr>
          <p:cNvSpPr>
            <a:spLocks noGrp="1"/>
          </p:cNvSpPr>
          <p:nvPr>
            <p:ph type="ftr" sz="quarter" idx="11"/>
          </p:nvPr>
        </p:nvSpPr>
        <p:spPr/>
        <p:txBody>
          <a:bodyPr/>
          <a:lstStyle/>
          <a:p>
            <a:r>
              <a:rPr lang="fr-FR"/>
              <a:t>20220225_ITIL4_ChrystelDayer</a:t>
            </a:r>
          </a:p>
        </p:txBody>
      </p:sp>
    </p:spTree>
    <p:extLst>
      <p:ext uri="{BB962C8B-B14F-4D97-AF65-F5344CB8AC3E}">
        <p14:creationId xmlns:p14="http://schemas.microsoft.com/office/powerpoint/2010/main" val="17005394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EBCBC9-FBB2-4D73-898D-2C17EEBF05E9}"/>
              </a:ext>
            </a:extLst>
          </p:cNvPr>
          <p:cNvSpPr>
            <a:spLocks noGrp="1"/>
          </p:cNvSpPr>
          <p:nvPr>
            <p:ph type="title"/>
          </p:nvPr>
        </p:nvSpPr>
        <p:spPr/>
        <p:txBody>
          <a:bodyPr>
            <a:normAutofit/>
          </a:bodyPr>
          <a:lstStyle/>
          <a:p>
            <a:r>
              <a:rPr lang="fr-CH" dirty="0"/>
              <a:t>Progresser itérativement avec des feedback</a:t>
            </a:r>
            <a:endParaRPr lang="fr-FR" dirty="0"/>
          </a:p>
        </p:txBody>
      </p:sp>
      <p:sp>
        <p:nvSpPr>
          <p:cNvPr id="3" name="Espace réservé du contenu 2">
            <a:extLst>
              <a:ext uri="{FF2B5EF4-FFF2-40B4-BE49-F238E27FC236}">
                <a16:creationId xmlns:a16="http://schemas.microsoft.com/office/drawing/2014/main" id="{F255ABFA-797B-489B-814A-187F146BE94A}"/>
              </a:ext>
            </a:extLst>
          </p:cNvPr>
          <p:cNvSpPr>
            <a:spLocks noGrp="1"/>
          </p:cNvSpPr>
          <p:nvPr>
            <p:ph idx="1"/>
          </p:nvPr>
        </p:nvSpPr>
        <p:spPr/>
        <p:txBody>
          <a:bodyPr/>
          <a:lstStyle/>
          <a:p>
            <a:pPr algn="just"/>
            <a:r>
              <a:rPr lang="fr-CH" dirty="0"/>
              <a:t>Une initiative ou un programme d'amélioration majeure peut être organisé en plusieurs projets d'amélioration significative, et chacune d'entre elles peut, à son tour, comprendre des efforts d'amélioration plus modestes. </a:t>
            </a:r>
          </a:p>
          <a:p>
            <a:pPr algn="just"/>
            <a:r>
              <a:rPr lang="fr-CH" dirty="0"/>
              <a:t>L’initiative ou le programme dans son ensemble, ainsi que les itérations de ses composants, doivent être continuellement réévalués et potentiellement révisés pour refléter tout changement de circonstances et s'assurer que l'accent mis sur la valeur n'a pas été perdu (cf. Agile/Scrum) en utilisant des canaux de retour d'information.</a:t>
            </a:r>
            <a:endParaRPr lang="fr-FR" dirty="0"/>
          </a:p>
        </p:txBody>
      </p:sp>
      <p:sp>
        <p:nvSpPr>
          <p:cNvPr id="5" name="Espace réservé du pied de page 4">
            <a:extLst>
              <a:ext uri="{FF2B5EF4-FFF2-40B4-BE49-F238E27FC236}">
                <a16:creationId xmlns:a16="http://schemas.microsoft.com/office/drawing/2014/main" id="{4CCA2DC6-4C33-4AB3-86E3-22A10B840B9E}"/>
              </a:ext>
            </a:extLst>
          </p:cNvPr>
          <p:cNvSpPr>
            <a:spLocks noGrp="1"/>
          </p:cNvSpPr>
          <p:nvPr>
            <p:ph type="ftr" sz="quarter" idx="11"/>
          </p:nvPr>
        </p:nvSpPr>
        <p:spPr/>
        <p:txBody>
          <a:bodyPr/>
          <a:lstStyle/>
          <a:p>
            <a:r>
              <a:rPr lang="fr-FR"/>
              <a:t>20220225_ITIL4_ChrystelDayer</a:t>
            </a:r>
          </a:p>
        </p:txBody>
      </p:sp>
    </p:spTree>
    <p:extLst>
      <p:ext uri="{BB962C8B-B14F-4D97-AF65-F5344CB8AC3E}">
        <p14:creationId xmlns:p14="http://schemas.microsoft.com/office/powerpoint/2010/main" val="28307488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EBCBC9-FBB2-4D73-898D-2C17EEBF05E9}"/>
              </a:ext>
            </a:extLst>
          </p:cNvPr>
          <p:cNvSpPr>
            <a:spLocks noGrp="1"/>
          </p:cNvSpPr>
          <p:nvPr>
            <p:ph type="title"/>
          </p:nvPr>
        </p:nvSpPr>
        <p:spPr/>
        <p:txBody>
          <a:bodyPr>
            <a:normAutofit/>
          </a:bodyPr>
          <a:lstStyle/>
          <a:p>
            <a:r>
              <a:rPr lang="fr-CH" dirty="0"/>
              <a:t>Progresser itérativement avec des feedback</a:t>
            </a:r>
            <a:endParaRPr lang="fr-FR" dirty="0"/>
          </a:p>
        </p:txBody>
      </p:sp>
      <p:sp>
        <p:nvSpPr>
          <p:cNvPr id="3" name="Espace réservé du contenu 2">
            <a:extLst>
              <a:ext uri="{FF2B5EF4-FFF2-40B4-BE49-F238E27FC236}">
                <a16:creationId xmlns:a16="http://schemas.microsoft.com/office/drawing/2014/main" id="{F255ABFA-797B-489B-814A-187F146BE94A}"/>
              </a:ext>
            </a:extLst>
          </p:cNvPr>
          <p:cNvSpPr>
            <a:spLocks noGrp="1"/>
          </p:cNvSpPr>
          <p:nvPr>
            <p:ph idx="1"/>
          </p:nvPr>
        </p:nvSpPr>
        <p:spPr/>
        <p:txBody>
          <a:bodyPr>
            <a:normAutofit fontScale="92500" lnSpcReduction="10000"/>
          </a:bodyPr>
          <a:lstStyle/>
          <a:p>
            <a:r>
              <a:rPr lang="fr-CH" sz="1800" b="1" dirty="0">
                <a:solidFill>
                  <a:srgbClr val="000000"/>
                </a:solidFill>
                <a:effectLst/>
                <a:latin typeface="Trebuchet MS" panose="020B0603020202020204" pitchFamily="34" charset="0"/>
              </a:rPr>
              <a:t>Boucle de retour:</a:t>
            </a:r>
          </a:p>
          <a:p>
            <a:pPr algn="just">
              <a:buFont typeface="Wingdings" panose="05000000000000000000" pitchFamily="2" charset="2"/>
              <a:buChar char="Ø"/>
            </a:pPr>
            <a:r>
              <a:rPr lang="fr-CH" dirty="0"/>
              <a:t>Technique permettant l’utilisation des livrables d’une partie d’un système en tant qu’entrées pour cette même partie de système. </a:t>
            </a:r>
          </a:p>
          <a:p>
            <a:pPr algn="just">
              <a:buFont typeface="Wingdings" panose="05000000000000000000" pitchFamily="2" charset="2"/>
              <a:buChar char="Ø"/>
            </a:pPr>
            <a:r>
              <a:rPr lang="fr-CH" dirty="0"/>
              <a:t>Les boucles de retours (la recherche et l'utilisation d'un retour d'information) doivent se faire </a:t>
            </a:r>
            <a:r>
              <a:rPr lang="fr-CH" u="sng" dirty="0"/>
              <a:t>avant, pendant et après</a:t>
            </a:r>
            <a:r>
              <a:rPr lang="fr-CH" dirty="0"/>
              <a:t> chaque itération. Elles permettent ainsi que les actions soient ciblées et appropriées même si les circonstances changent.</a:t>
            </a:r>
          </a:p>
          <a:p>
            <a:pPr algn="just">
              <a:buFont typeface="Wingdings" panose="05000000000000000000" pitchFamily="2" charset="2"/>
              <a:buChar char="Ø"/>
            </a:pPr>
            <a:r>
              <a:rPr lang="fr-CH" dirty="0"/>
              <a:t>Aucune itération d'amélioration ne se produit dans le vide.</a:t>
            </a:r>
          </a:p>
          <a:p>
            <a:pPr algn="just">
              <a:buFont typeface="Wingdings" panose="05000000000000000000" pitchFamily="2" charset="2"/>
              <a:buChar char="Ø"/>
            </a:pPr>
            <a:r>
              <a:rPr lang="fr-CH" dirty="0"/>
              <a:t> Les circonstances peuvent changer et de nouvelles priorités peuvent apparaître, et la nécessité de l'itération peut être modifiée ou même éliminée. </a:t>
            </a:r>
          </a:p>
        </p:txBody>
      </p:sp>
      <p:sp>
        <p:nvSpPr>
          <p:cNvPr id="5" name="Espace réservé du pied de page 4">
            <a:extLst>
              <a:ext uri="{FF2B5EF4-FFF2-40B4-BE49-F238E27FC236}">
                <a16:creationId xmlns:a16="http://schemas.microsoft.com/office/drawing/2014/main" id="{4CCA2DC6-4C33-4AB3-86E3-22A10B840B9E}"/>
              </a:ext>
            </a:extLst>
          </p:cNvPr>
          <p:cNvSpPr>
            <a:spLocks noGrp="1"/>
          </p:cNvSpPr>
          <p:nvPr>
            <p:ph type="ftr" sz="quarter" idx="11"/>
          </p:nvPr>
        </p:nvSpPr>
        <p:spPr/>
        <p:txBody>
          <a:bodyPr/>
          <a:lstStyle/>
          <a:p>
            <a:r>
              <a:rPr lang="fr-FR"/>
              <a:t>20220225_ITIL4_ChrystelDayer</a:t>
            </a:r>
          </a:p>
        </p:txBody>
      </p:sp>
    </p:spTree>
    <p:extLst>
      <p:ext uri="{BB962C8B-B14F-4D97-AF65-F5344CB8AC3E}">
        <p14:creationId xmlns:p14="http://schemas.microsoft.com/office/powerpoint/2010/main" val="35169754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296780-6E09-4D5E-8EA7-C67A3B455754}"/>
              </a:ext>
            </a:extLst>
          </p:cNvPr>
          <p:cNvSpPr>
            <a:spLocks noGrp="1"/>
          </p:cNvSpPr>
          <p:nvPr>
            <p:ph type="title"/>
          </p:nvPr>
        </p:nvSpPr>
        <p:spPr/>
        <p:txBody>
          <a:bodyPr>
            <a:normAutofit/>
          </a:bodyPr>
          <a:lstStyle/>
          <a:p>
            <a:r>
              <a:rPr lang="fr-CH" dirty="0"/>
              <a:t>Progresser itérativement avec des feedback</a:t>
            </a:r>
            <a:endParaRPr lang="fr-FR" dirty="0"/>
          </a:p>
        </p:txBody>
      </p:sp>
      <p:sp>
        <p:nvSpPr>
          <p:cNvPr id="3" name="Espace réservé du contenu 2">
            <a:extLst>
              <a:ext uri="{FF2B5EF4-FFF2-40B4-BE49-F238E27FC236}">
                <a16:creationId xmlns:a16="http://schemas.microsoft.com/office/drawing/2014/main" id="{056D6C29-4EDD-4688-9EB3-3A7904A7A1E7}"/>
              </a:ext>
            </a:extLst>
          </p:cNvPr>
          <p:cNvSpPr>
            <a:spLocks noGrp="1"/>
          </p:cNvSpPr>
          <p:nvPr>
            <p:ph idx="1"/>
          </p:nvPr>
        </p:nvSpPr>
        <p:spPr/>
        <p:txBody>
          <a:bodyPr>
            <a:normAutofit lnSpcReduction="10000"/>
          </a:bodyPr>
          <a:lstStyle/>
          <a:p>
            <a:r>
              <a:rPr lang="fr-CH" b="1" dirty="0"/>
              <a:t>Itération et retour ensemble:</a:t>
            </a:r>
          </a:p>
          <a:p>
            <a:pPr marL="0" indent="0">
              <a:buNone/>
            </a:pPr>
            <a:r>
              <a:rPr lang="fr-CH" dirty="0"/>
              <a:t>Le fait de travailler de manière itérative dans un laps de temps donné, avec des boucles de rétroaction intégrées au processus permet: </a:t>
            </a:r>
          </a:p>
          <a:p>
            <a:pPr>
              <a:buFont typeface="Wingdings" panose="05000000000000000000" pitchFamily="2" charset="2"/>
              <a:buChar char="Ø"/>
            </a:pPr>
            <a:r>
              <a:rPr lang="fr-CH" dirty="0"/>
              <a:t>une plus grande flexibilité. </a:t>
            </a:r>
          </a:p>
          <a:p>
            <a:pPr>
              <a:buFont typeface="Wingdings" panose="05000000000000000000" pitchFamily="2" charset="2"/>
              <a:buChar char="Ø"/>
            </a:pPr>
            <a:r>
              <a:rPr lang="fr-CH" dirty="0"/>
              <a:t>de répondre plus rapidement aux besoins des clients et de l'entreprise.</a:t>
            </a:r>
          </a:p>
          <a:p>
            <a:pPr>
              <a:buFont typeface="Wingdings" panose="05000000000000000000" pitchFamily="2" charset="2"/>
              <a:buChar char="Ø"/>
            </a:pPr>
            <a:r>
              <a:rPr lang="fr-CH" dirty="0"/>
              <a:t>la possibilité de découvrir les échecs et d'y répondre plus tôt.</a:t>
            </a:r>
          </a:p>
          <a:p>
            <a:pPr>
              <a:buFont typeface="Wingdings" panose="05000000000000000000" pitchFamily="2" charset="2"/>
              <a:buChar char="Ø"/>
            </a:pPr>
            <a:r>
              <a:rPr lang="fr-CH" dirty="0"/>
              <a:t>une amélioration globale de la qualité. </a:t>
            </a:r>
          </a:p>
          <a:p>
            <a:pPr>
              <a:buFont typeface="Wingdings" panose="05000000000000000000" pitchFamily="2" charset="2"/>
              <a:buChar char="Ø"/>
            </a:pPr>
            <a:endParaRPr lang="fr-FR" dirty="0"/>
          </a:p>
        </p:txBody>
      </p:sp>
      <p:sp>
        <p:nvSpPr>
          <p:cNvPr id="4" name="Espace réservé du pied de page 3">
            <a:extLst>
              <a:ext uri="{FF2B5EF4-FFF2-40B4-BE49-F238E27FC236}">
                <a16:creationId xmlns:a16="http://schemas.microsoft.com/office/drawing/2014/main" id="{ECAD77DE-BB8A-4BCF-847A-42B5DEDCED98}"/>
              </a:ext>
            </a:extLst>
          </p:cNvPr>
          <p:cNvSpPr>
            <a:spLocks noGrp="1"/>
          </p:cNvSpPr>
          <p:nvPr>
            <p:ph type="ftr" sz="quarter" idx="11"/>
          </p:nvPr>
        </p:nvSpPr>
        <p:spPr/>
        <p:txBody>
          <a:bodyPr/>
          <a:lstStyle/>
          <a:p>
            <a:r>
              <a:rPr lang="fr-FR"/>
              <a:t>20220225_ITIL4_ChrystelDayer</a:t>
            </a:r>
          </a:p>
        </p:txBody>
      </p:sp>
    </p:spTree>
    <p:extLst>
      <p:ext uri="{BB962C8B-B14F-4D97-AF65-F5344CB8AC3E}">
        <p14:creationId xmlns:p14="http://schemas.microsoft.com/office/powerpoint/2010/main" val="21965777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19E459-B3BA-4D0D-8EB9-22C5FE15A836}"/>
              </a:ext>
            </a:extLst>
          </p:cNvPr>
          <p:cNvSpPr>
            <a:spLocks noGrp="1"/>
          </p:cNvSpPr>
          <p:nvPr>
            <p:ph type="title"/>
          </p:nvPr>
        </p:nvSpPr>
        <p:spPr/>
        <p:txBody>
          <a:bodyPr>
            <a:normAutofit/>
          </a:bodyPr>
          <a:lstStyle/>
          <a:p>
            <a:r>
              <a:rPr lang="fr-CH" dirty="0"/>
              <a:t>Progresser itérativement avec des feedback</a:t>
            </a:r>
            <a:endParaRPr lang="fr-FR" dirty="0"/>
          </a:p>
        </p:txBody>
      </p:sp>
      <p:sp>
        <p:nvSpPr>
          <p:cNvPr id="3" name="Espace réservé du contenu 2">
            <a:extLst>
              <a:ext uri="{FF2B5EF4-FFF2-40B4-BE49-F238E27FC236}">
                <a16:creationId xmlns:a16="http://schemas.microsoft.com/office/drawing/2014/main" id="{C41B328C-D516-4CF5-B308-9BEAE5F90A3E}"/>
              </a:ext>
            </a:extLst>
          </p:cNvPr>
          <p:cNvSpPr>
            <a:spLocks noGrp="1"/>
          </p:cNvSpPr>
          <p:nvPr>
            <p:ph idx="1"/>
          </p:nvPr>
        </p:nvSpPr>
        <p:spPr/>
        <p:txBody>
          <a:bodyPr/>
          <a:lstStyle/>
          <a:p>
            <a:r>
              <a:rPr lang="fr-CH" dirty="0"/>
              <a:t>Le fait d'avoir des boucles de retour appropriées entre les participants d'une activité leur permet :</a:t>
            </a:r>
          </a:p>
          <a:p>
            <a:pPr>
              <a:buFont typeface="Wingdings" panose="05000000000000000000" pitchFamily="2" charset="2"/>
              <a:buChar char="Ø"/>
            </a:pPr>
            <a:r>
              <a:rPr lang="fr-CH" dirty="0"/>
              <a:t>une meilleure compréhension de l'origine de leur travail, </a:t>
            </a:r>
          </a:p>
          <a:p>
            <a:pPr>
              <a:buFont typeface="Wingdings" panose="05000000000000000000" pitchFamily="2" charset="2"/>
              <a:buChar char="Ø"/>
            </a:pPr>
            <a:r>
              <a:rPr lang="fr-CH" dirty="0"/>
              <a:t>où vont leurs résultats, </a:t>
            </a:r>
          </a:p>
          <a:p>
            <a:pPr>
              <a:buFont typeface="Wingdings" panose="05000000000000000000" pitchFamily="2" charset="2"/>
              <a:buChar char="Ø"/>
            </a:pPr>
            <a:r>
              <a:rPr lang="fr-CH" dirty="0"/>
              <a:t> de comprendre la façon dont leurs actions et leurs résultats affectent les résultats, </a:t>
            </a:r>
          </a:p>
          <a:p>
            <a:pPr>
              <a:buFont typeface="Wingdings" panose="05000000000000000000" pitchFamily="2" charset="2"/>
              <a:buChar char="Ø"/>
            </a:pPr>
            <a:r>
              <a:rPr lang="fr-CH" dirty="0"/>
              <a:t>ce qui leur permet de prendre de meilleures décisions. </a:t>
            </a:r>
          </a:p>
          <a:p>
            <a:endParaRPr lang="fr-FR" dirty="0"/>
          </a:p>
        </p:txBody>
      </p:sp>
      <p:sp>
        <p:nvSpPr>
          <p:cNvPr id="4" name="Espace réservé du pied de page 3">
            <a:extLst>
              <a:ext uri="{FF2B5EF4-FFF2-40B4-BE49-F238E27FC236}">
                <a16:creationId xmlns:a16="http://schemas.microsoft.com/office/drawing/2014/main" id="{EC2CCCBB-E6C3-4498-A86A-1030C09760AB}"/>
              </a:ext>
            </a:extLst>
          </p:cNvPr>
          <p:cNvSpPr>
            <a:spLocks noGrp="1"/>
          </p:cNvSpPr>
          <p:nvPr>
            <p:ph type="ftr" sz="quarter" idx="11"/>
          </p:nvPr>
        </p:nvSpPr>
        <p:spPr/>
        <p:txBody>
          <a:bodyPr/>
          <a:lstStyle/>
          <a:p>
            <a:r>
              <a:rPr lang="fr-FR"/>
              <a:t>20220225_ITIL4_ChrystelDayer</a:t>
            </a:r>
          </a:p>
        </p:txBody>
      </p:sp>
    </p:spTree>
    <p:extLst>
      <p:ext uri="{BB962C8B-B14F-4D97-AF65-F5344CB8AC3E}">
        <p14:creationId xmlns:p14="http://schemas.microsoft.com/office/powerpoint/2010/main" val="38229368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19E459-B3BA-4D0D-8EB9-22C5FE15A836}"/>
              </a:ext>
            </a:extLst>
          </p:cNvPr>
          <p:cNvSpPr>
            <a:spLocks noGrp="1"/>
          </p:cNvSpPr>
          <p:nvPr>
            <p:ph type="title"/>
          </p:nvPr>
        </p:nvSpPr>
        <p:spPr/>
        <p:txBody>
          <a:bodyPr>
            <a:normAutofit/>
          </a:bodyPr>
          <a:lstStyle/>
          <a:p>
            <a:r>
              <a:rPr lang="fr-CH" dirty="0"/>
              <a:t>Progresser itérativement avec des feedback</a:t>
            </a:r>
            <a:endParaRPr lang="fr-FR" dirty="0"/>
          </a:p>
        </p:txBody>
      </p:sp>
      <p:sp>
        <p:nvSpPr>
          <p:cNvPr id="3" name="Espace réservé du contenu 2">
            <a:extLst>
              <a:ext uri="{FF2B5EF4-FFF2-40B4-BE49-F238E27FC236}">
                <a16:creationId xmlns:a16="http://schemas.microsoft.com/office/drawing/2014/main" id="{C41B328C-D516-4CF5-B308-9BEAE5F90A3E}"/>
              </a:ext>
            </a:extLst>
          </p:cNvPr>
          <p:cNvSpPr>
            <a:spLocks noGrp="1"/>
          </p:cNvSpPr>
          <p:nvPr>
            <p:ph idx="1"/>
          </p:nvPr>
        </p:nvSpPr>
        <p:spPr/>
        <p:txBody>
          <a:bodyPr/>
          <a:lstStyle/>
          <a:p>
            <a:r>
              <a:rPr lang="fr-CH" b="1" dirty="0"/>
              <a:t>L’application du principe:</a:t>
            </a:r>
          </a:p>
          <a:p>
            <a:pPr marL="342900" indent="-342900">
              <a:buFont typeface="+mj-lt"/>
              <a:buAutoNum type="arabicParenR"/>
            </a:pPr>
            <a:r>
              <a:rPr lang="fr-CH" dirty="0"/>
              <a:t>Comprendre l'ensemble, mais faire quelque chose !</a:t>
            </a:r>
          </a:p>
          <a:p>
            <a:pPr marL="0" indent="0" algn="just">
              <a:buNone/>
            </a:pPr>
            <a:r>
              <a:rPr lang="fr-CH" dirty="0"/>
              <a:t>Il est important de comprendre la situation dans son ensemble, mais aussi de faire des progrès</a:t>
            </a:r>
          </a:p>
          <a:p>
            <a:pPr marL="0" indent="0" algn="just">
              <a:buNone/>
            </a:pPr>
            <a:r>
              <a:rPr lang="fr-CH" dirty="0"/>
              <a:t>Le plus grand ennemi de la progression itérative est le désir de tout comprendre et de tout prendre en compte.</a:t>
            </a:r>
          </a:p>
          <a:p>
            <a:pPr marL="0" indent="0" algn="just">
              <a:buNone/>
            </a:pPr>
            <a:r>
              <a:rPr lang="fr-CH" dirty="0"/>
              <a:t>Cela peut conduire à ce que l'on appelle parfois la "paralysie de l'analyse". </a:t>
            </a:r>
          </a:p>
          <a:p>
            <a:endParaRPr lang="fr-FR" dirty="0"/>
          </a:p>
        </p:txBody>
      </p:sp>
      <p:sp>
        <p:nvSpPr>
          <p:cNvPr id="4" name="Espace réservé du pied de page 3">
            <a:extLst>
              <a:ext uri="{FF2B5EF4-FFF2-40B4-BE49-F238E27FC236}">
                <a16:creationId xmlns:a16="http://schemas.microsoft.com/office/drawing/2014/main" id="{EC2CCCBB-E6C3-4498-A86A-1030C09760AB}"/>
              </a:ext>
            </a:extLst>
          </p:cNvPr>
          <p:cNvSpPr>
            <a:spLocks noGrp="1"/>
          </p:cNvSpPr>
          <p:nvPr>
            <p:ph type="ftr" sz="quarter" idx="11"/>
          </p:nvPr>
        </p:nvSpPr>
        <p:spPr/>
        <p:txBody>
          <a:bodyPr/>
          <a:lstStyle/>
          <a:p>
            <a:r>
              <a:rPr lang="fr-FR"/>
              <a:t>20220225_ITIL4_ChrystelDayer</a:t>
            </a:r>
          </a:p>
        </p:txBody>
      </p:sp>
    </p:spTree>
    <p:extLst>
      <p:ext uri="{BB962C8B-B14F-4D97-AF65-F5344CB8AC3E}">
        <p14:creationId xmlns:p14="http://schemas.microsoft.com/office/powerpoint/2010/main" val="10615465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19E459-B3BA-4D0D-8EB9-22C5FE15A836}"/>
              </a:ext>
            </a:extLst>
          </p:cNvPr>
          <p:cNvSpPr>
            <a:spLocks noGrp="1"/>
          </p:cNvSpPr>
          <p:nvPr>
            <p:ph type="title"/>
          </p:nvPr>
        </p:nvSpPr>
        <p:spPr/>
        <p:txBody>
          <a:bodyPr>
            <a:normAutofit/>
          </a:bodyPr>
          <a:lstStyle/>
          <a:p>
            <a:r>
              <a:rPr lang="fr-CH" dirty="0"/>
              <a:t>Progresser itérativement avec des feedback</a:t>
            </a:r>
            <a:endParaRPr lang="fr-FR" dirty="0"/>
          </a:p>
        </p:txBody>
      </p:sp>
      <p:sp>
        <p:nvSpPr>
          <p:cNvPr id="3" name="Espace réservé du contenu 2">
            <a:extLst>
              <a:ext uri="{FF2B5EF4-FFF2-40B4-BE49-F238E27FC236}">
                <a16:creationId xmlns:a16="http://schemas.microsoft.com/office/drawing/2014/main" id="{C41B328C-D516-4CF5-B308-9BEAE5F90A3E}"/>
              </a:ext>
            </a:extLst>
          </p:cNvPr>
          <p:cNvSpPr>
            <a:spLocks noGrp="1"/>
          </p:cNvSpPr>
          <p:nvPr>
            <p:ph idx="1"/>
          </p:nvPr>
        </p:nvSpPr>
        <p:spPr/>
        <p:txBody>
          <a:bodyPr>
            <a:normAutofit fontScale="92500" lnSpcReduction="10000"/>
          </a:bodyPr>
          <a:lstStyle/>
          <a:p>
            <a:pPr marL="342900" indent="-342900" algn="just">
              <a:buFont typeface="+mj-lt"/>
              <a:buAutoNum type="arabicParenR" startAt="2"/>
            </a:pPr>
            <a:r>
              <a:rPr lang="fr-CH" dirty="0"/>
              <a:t>L'écosystème est en constante évolution, le retour d'information est donc essentiel. </a:t>
            </a:r>
          </a:p>
          <a:p>
            <a:pPr marL="0" indent="0" algn="just">
              <a:buNone/>
            </a:pPr>
            <a:r>
              <a:rPr lang="fr-CH" dirty="0"/>
              <a:t>Il est très important de rechercher et d'utiliser le retour d'information à tout moment et à tous les niveaux. </a:t>
            </a:r>
          </a:p>
          <a:p>
            <a:pPr marL="342900" indent="-342900" algn="just">
              <a:buFont typeface="+mj-lt"/>
              <a:buAutoNum type="arabicParenR" startAt="3"/>
            </a:pPr>
            <a:r>
              <a:rPr lang="fr-CH" dirty="0"/>
              <a:t>Rapide ne signifie pas incomplet</a:t>
            </a:r>
          </a:p>
          <a:p>
            <a:pPr marL="0" indent="0" algn="just">
              <a:buNone/>
            </a:pPr>
            <a:r>
              <a:rPr lang="fr-CH" dirty="0"/>
              <a:t>Ce n'est pas parce qu'une itération est suffisamment petite pour être réalisée rapidement qu'elle ne doit pas inclure tous les éléments nécessaires au succès.</a:t>
            </a:r>
          </a:p>
          <a:p>
            <a:pPr marL="0" indent="0" algn="just">
              <a:buNone/>
            </a:pPr>
            <a:r>
              <a:rPr lang="fr-CH" dirty="0"/>
              <a:t>Itération = produit minimum viable : version du produit final qui permet le maximum d'apprentissages validés avec le moins d'effort possible.</a:t>
            </a:r>
          </a:p>
          <a:p>
            <a:pPr marL="342900" indent="-342900" algn="just">
              <a:buFont typeface="+mj-lt"/>
              <a:buAutoNum type="arabicParenR" startAt="3"/>
            </a:pPr>
            <a:endParaRPr lang="fr-CH" dirty="0"/>
          </a:p>
          <a:p>
            <a:pPr marL="342900" indent="-342900" algn="just">
              <a:buFont typeface="+mj-lt"/>
              <a:buAutoNum type="arabicParenR" startAt="3"/>
            </a:pPr>
            <a:endParaRPr lang="fr-CH" dirty="0"/>
          </a:p>
          <a:p>
            <a:pPr marL="342900" indent="-342900">
              <a:buFont typeface="+mj-lt"/>
              <a:buAutoNum type="arabicParenR" startAt="2"/>
            </a:pPr>
            <a:endParaRPr lang="fr-FR" dirty="0"/>
          </a:p>
        </p:txBody>
      </p:sp>
      <p:sp>
        <p:nvSpPr>
          <p:cNvPr id="4" name="Espace réservé du pied de page 3">
            <a:extLst>
              <a:ext uri="{FF2B5EF4-FFF2-40B4-BE49-F238E27FC236}">
                <a16:creationId xmlns:a16="http://schemas.microsoft.com/office/drawing/2014/main" id="{EC2CCCBB-E6C3-4498-A86A-1030C09760AB}"/>
              </a:ext>
            </a:extLst>
          </p:cNvPr>
          <p:cNvSpPr>
            <a:spLocks noGrp="1"/>
          </p:cNvSpPr>
          <p:nvPr>
            <p:ph type="ftr" sz="quarter" idx="11"/>
          </p:nvPr>
        </p:nvSpPr>
        <p:spPr/>
        <p:txBody>
          <a:bodyPr/>
          <a:lstStyle/>
          <a:p>
            <a:r>
              <a:rPr lang="fr-FR"/>
              <a:t>20220225_ITIL4_ChrystelDayer</a:t>
            </a:r>
          </a:p>
        </p:txBody>
      </p:sp>
    </p:spTree>
    <p:extLst>
      <p:ext uri="{BB962C8B-B14F-4D97-AF65-F5344CB8AC3E}">
        <p14:creationId xmlns:p14="http://schemas.microsoft.com/office/powerpoint/2010/main" val="37586570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1A6F09-F233-4B54-9513-9A33B90F1F72}"/>
              </a:ext>
            </a:extLst>
          </p:cNvPr>
          <p:cNvSpPr>
            <a:spLocks noGrp="1"/>
          </p:cNvSpPr>
          <p:nvPr>
            <p:ph type="title"/>
          </p:nvPr>
        </p:nvSpPr>
        <p:spPr/>
        <p:txBody>
          <a:bodyPr>
            <a:normAutofit fontScale="90000"/>
          </a:bodyPr>
          <a:lstStyle/>
          <a:p>
            <a:r>
              <a:rPr lang="fr-CH" sz="4400" dirty="0">
                <a:effectLst/>
              </a:rPr>
              <a:t>Collaborer et promouvoir la visibilité</a:t>
            </a:r>
            <a:r>
              <a:rPr lang="fr-CH" b="1" dirty="0">
                <a:effectLst/>
              </a:rPr>
              <a:t/>
            </a:r>
            <a:br>
              <a:rPr lang="fr-CH" b="1" dirty="0">
                <a:effectLst/>
              </a:rPr>
            </a:br>
            <a:endParaRPr lang="fr-FR" dirty="0"/>
          </a:p>
        </p:txBody>
      </p:sp>
      <p:sp>
        <p:nvSpPr>
          <p:cNvPr id="3" name="Espace réservé du contenu 2">
            <a:extLst>
              <a:ext uri="{FF2B5EF4-FFF2-40B4-BE49-F238E27FC236}">
                <a16:creationId xmlns:a16="http://schemas.microsoft.com/office/drawing/2014/main" id="{4568C81F-9F60-4B3E-AAFC-EC1B7DD36C4A}"/>
              </a:ext>
            </a:extLst>
          </p:cNvPr>
          <p:cNvSpPr>
            <a:spLocks noGrp="1"/>
          </p:cNvSpPr>
          <p:nvPr>
            <p:ph idx="1"/>
          </p:nvPr>
        </p:nvSpPr>
        <p:spPr/>
        <p:txBody>
          <a:bodyPr>
            <a:normAutofit fontScale="92500" lnSpcReduction="20000"/>
          </a:bodyPr>
          <a:lstStyle/>
          <a:p>
            <a:pPr algn="just"/>
            <a:r>
              <a:rPr lang="fr-CH" dirty="0"/>
              <a:t>La collaboration et la confiance sont des éléments clés de toutes initiatives. Nous devons informer, comprendre, faire confiance. Par conséquent, les organisations doivent être transparentes et partager autant que possible avec les autres.</a:t>
            </a:r>
          </a:p>
          <a:p>
            <a:pPr algn="just"/>
            <a:r>
              <a:rPr lang="fr-CH" dirty="0"/>
              <a:t>La visibilité/transparence permet également de comprendre le flux de travail en cours, identifier les goulots d’étranglement et détecter les gaspillages.</a:t>
            </a:r>
          </a:p>
          <a:p>
            <a:pPr algn="just"/>
            <a:r>
              <a:rPr lang="fr-CH" dirty="0"/>
              <a:t>Afin de créer le meilleur résultat possible, les organisations doivent également s’assurer que les ressources ont les bons rôles et responsabilités. La collaboration et la communication sont importantes, mais elles peuvent être différentes dans chaque situation selon les parties prenantes.</a:t>
            </a:r>
          </a:p>
          <a:p>
            <a:endParaRPr lang="fr-FR" dirty="0"/>
          </a:p>
        </p:txBody>
      </p:sp>
      <p:sp>
        <p:nvSpPr>
          <p:cNvPr id="4" name="Espace réservé du pied de page 3">
            <a:extLst>
              <a:ext uri="{FF2B5EF4-FFF2-40B4-BE49-F238E27FC236}">
                <a16:creationId xmlns:a16="http://schemas.microsoft.com/office/drawing/2014/main" id="{7EA6283C-1A1C-4C2B-B340-9FC9FDB4E89F}"/>
              </a:ext>
            </a:extLst>
          </p:cNvPr>
          <p:cNvSpPr>
            <a:spLocks noGrp="1"/>
          </p:cNvSpPr>
          <p:nvPr>
            <p:ph type="ftr" sz="quarter" idx="11"/>
          </p:nvPr>
        </p:nvSpPr>
        <p:spPr/>
        <p:txBody>
          <a:bodyPr/>
          <a:lstStyle/>
          <a:p>
            <a:r>
              <a:rPr lang="fr-FR"/>
              <a:t>20220225_ITIL4_ChrystelDayer</a:t>
            </a:r>
          </a:p>
        </p:txBody>
      </p:sp>
    </p:spTree>
    <p:extLst>
      <p:ext uri="{BB962C8B-B14F-4D97-AF65-F5344CB8AC3E}">
        <p14:creationId xmlns:p14="http://schemas.microsoft.com/office/powerpoint/2010/main" val="19576212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834227-6F72-4B95-837D-6D8D3BF431C5}"/>
              </a:ext>
            </a:extLst>
          </p:cNvPr>
          <p:cNvSpPr>
            <a:spLocks noGrp="1"/>
          </p:cNvSpPr>
          <p:nvPr>
            <p:ph type="title"/>
          </p:nvPr>
        </p:nvSpPr>
        <p:spPr/>
        <p:txBody>
          <a:bodyPr/>
          <a:lstStyle/>
          <a:p>
            <a:r>
              <a:rPr lang="fr-CH" sz="4000" dirty="0">
                <a:effectLst/>
              </a:rPr>
              <a:t>Collaborer et promouvoir la visibilité</a:t>
            </a:r>
            <a:endParaRPr lang="fr-FR" dirty="0"/>
          </a:p>
        </p:txBody>
      </p:sp>
      <p:sp>
        <p:nvSpPr>
          <p:cNvPr id="3" name="Espace réservé du contenu 2">
            <a:extLst>
              <a:ext uri="{FF2B5EF4-FFF2-40B4-BE49-F238E27FC236}">
                <a16:creationId xmlns:a16="http://schemas.microsoft.com/office/drawing/2014/main" id="{1803CAB0-4B31-4247-9337-BCB583D93B48}"/>
              </a:ext>
            </a:extLst>
          </p:cNvPr>
          <p:cNvSpPr>
            <a:spLocks noGrp="1"/>
          </p:cNvSpPr>
          <p:nvPr>
            <p:ph idx="1"/>
          </p:nvPr>
        </p:nvSpPr>
        <p:spPr/>
        <p:txBody>
          <a:bodyPr/>
          <a:lstStyle/>
          <a:p>
            <a:pPr algn="just"/>
            <a:r>
              <a:rPr lang="fr-CH" dirty="0"/>
              <a:t>Lorsque les initiatives impliquent les bonnes personnes dans les bons rôles, les efforts bénéficient d'une meilleure adhésion, d'une plus grande pertinence et d'une probabilité accrue de succès à long terme. </a:t>
            </a:r>
          </a:p>
          <a:p>
            <a:pPr algn="just"/>
            <a:r>
              <a:rPr lang="fr-CH" dirty="0"/>
              <a:t>Thèmes clés de la collaboration/confiance : informer, comprendre, faire confiance. Il faut donc être transparent et partager autant que possible.</a:t>
            </a:r>
            <a:endParaRPr lang="fr-FR" dirty="0"/>
          </a:p>
        </p:txBody>
      </p:sp>
      <p:sp>
        <p:nvSpPr>
          <p:cNvPr id="4" name="Espace réservé du pied de page 3">
            <a:extLst>
              <a:ext uri="{FF2B5EF4-FFF2-40B4-BE49-F238E27FC236}">
                <a16:creationId xmlns:a16="http://schemas.microsoft.com/office/drawing/2014/main" id="{9B5D28DA-DC72-4A93-9077-61B0CFE0A502}"/>
              </a:ext>
            </a:extLst>
          </p:cNvPr>
          <p:cNvSpPr>
            <a:spLocks noGrp="1"/>
          </p:cNvSpPr>
          <p:nvPr>
            <p:ph type="ftr" sz="quarter" idx="11"/>
          </p:nvPr>
        </p:nvSpPr>
        <p:spPr/>
        <p:txBody>
          <a:bodyPr/>
          <a:lstStyle/>
          <a:p>
            <a:r>
              <a:rPr lang="fr-FR"/>
              <a:t>20220225_ITIL4_ChrystelDayer</a:t>
            </a:r>
          </a:p>
        </p:txBody>
      </p:sp>
    </p:spTree>
    <p:extLst>
      <p:ext uri="{BB962C8B-B14F-4D97-AF65-F5344CB8AC3E}">
        <p14:creationId xmlns:p14="http://schemas.microsoft.com/office/powerpoint/2010/main" val="15999837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834227-6F72-4B95-837D-6D8D3BF431C5}"/>
              </a:ext>
            </a:extLst>
          </p:cNvPr>
          <p:cNvSpPr>
            <a:spLocks noGrp="1"/>
          </p:cNvSpPr>
          <p:nvPr>
            <p:ph type="title"/>
          </p:nvPr>
        </p:nvSpPr>
        <p:spPr/>
        <p:txBody>
          <a:bodyPr/>
          <a:lstStyle/>
          <a:p>
            <a:r>
              <a:rPr lang="fr-CH" sz="4000" dirty="0">
                <a:effectLst/>
              </a:rPr>
              <a:t>Collaborer et promouvoir la visibilité</a:t>
            </a:r>
            <a:endParaRPr lang="fr-FR" dirty="0"/>
          </a:p>
        </p:txBody>
      </p:sp>
      <p:sp>
        <p:nvSpPr>
          <p:cNvPr id="3" name="Espace réservé du contenu 2">
            <a:extLst>
              <a:ext uri="{FF2B5EF4-FFF2-40B4-BE49-F238E27FC236}">
                <a16:creationId xmlns:a16="http://schemas.microsoft.com/office/drawing/2014/main" id="{1803CAB0-4B31-4247-9337-BCB583D93B48}"/>
              </a:ext>
            </a:extLst>
          </p:cNvPr>
          <p:cNvSpPr>
            <a:spLocks noGrp="1"/>
          </p:cNvSpPr>
          <p:nvPr>
            <p:ph idx="1"/>
          </p:nvPr>
        </p:nvSpPr>
        <p:spPr/>
        <p:txBody>
          <a:bodyPr>
            <a:normAutofit fontScale="92500" lnSpcReduction="20000"/>
          </a:bodyPr>
          <a:lstStyle/>
          <a:p>
            <a:pPr algn="just"/>
            <a:r>
              <a:rPr lang="fr-CH" b="1" dirty="0"/>
              <a:t>Communication pour l'amélioration </a:t>
            </a:r>
          </a:p>
          <a:p>
            <a:pPr algn="just">
              <a:buFont typeface="Wingdings" panose="05000000000000000000" pitchFamily="2" charset="2"/>
              <a:buChar char="Ø"/>
            </a:pPr>
            <a:r>
              <a:rPr lang="fr-CH" dirty="0"/>
              <a:t>La collaboration est définie au cas par cas en fonction des parties prenantes. Elle est donc très variable.</a:t>
            </a:r>
          </a:p>
          <a:p>
            <a:pPr algn="just"/>
            <a:r>
              <a:rPr lang="fr-CH" b="1" dirty="0"/>
              <a:t>Accroître l'urgence grâce à la visibilité </a:t>
            </a:r>
          </a:p>
          <a:p>
            <a:pPr marL="0" indent="0" algn="just">
              <a:buNone/>
            </a:pPr>
            <a:r>
              <a:rPr lang="fr-CH" dirty="0"/>
              <a:t>Pour éviter une mauvaise prise de décision due à une visibilité insuffisante, l'organisation doit effectuer des activités d'analyse critique telles que : </a:t>
            </a:r>
          </a:p>
          <a:p>
            <a:pPr algn="just">
              <a:buFont typeface="Wingdings" panose="05000000000000000000" pitchFamily="2" charset="2"/>
              <a:buChar char="Ø"/>
            </a:pPr>
            <a:r>
              <a:rPr lang="fr-CH" dirty="0"/>
              <a:t>Comprendre le flux des travaux en cours (voir Lean IT).</a:t>
            </a:r>
          </a:p>
          <a:p>
            <a:pPr algn="just">
              <a:buFont typeface="Wingdings" panose="05000000000000000000" pitchFamily="2" charset="2"/>
              <a:buChar char="Ø"/>
            </a:pPr>
            <a:r>
              <a:rPr lang="fr-CH" dirty="0"/>
              <a:t>Identifier les goulets d'étranglement, ainsi que la capacité excédentaire (voir Lean IT et DevOps).</a:t>
            </a:r>
          </a:p>
          <a:p>
            <a:pPr algn="just">
              <a:buFont typeface="Wingdings" panose="05000000000000000000" pitchFamily="2" charset="2"/>
              <a:buChar char="Ø"/>
            </a:pPr>
            <a:r>
              <a:rPr lang="fr-CH" dirty="0"/>
              <a:t>Découvrir les gaspillages (voir Lean IT).</a:t>
            </a:r>
          </a:p>
          <a:p>
            <a:pPr algn="just">
              <a:buFont typeface="Wingdings" panose="05000000000000000000" pitchFamily="2" charset="2"/>
              <a:buChar char="Ø"/>
            </a:pPr>
            <a:endParaRPr lang="fr-CH" dirty="0"/>
          </a:p>
          <a:p>
            <a:pPr algn="just">
              <a:buFont typeface="Wingdings" panose="05000000000000000000" pitchFamily="2" charset="2"/>
              <a:buChar char="Ø"/>
            </a:pPr>
            <a:endParaRPr lang="fr-FR" dirty="0"/>
          </a:p>
        </p:txBody>
      </p:sp>
      <p:sp>
        <p:nvSpPr>
          <p:cNvPr id="4" name="Espace réservé du pied de page 3">
            <a:extLst>
              <a:ext uri="{FF2B5EF4-FFF2-40B4-BE49-F238E27FC236}">
                <a16:creationId xmlns:a16="http://schemas.microsoft.com/office/drawing/2014/main" id="{9B5D28DA-DC72-4A93-9077-61B0CFE0A502}"/>
              </a:ext>
            </a:extLst>
          </p:cNvPr>
          <p:cNvSpPr>
            <a:spLocks noGrp="1"/>
          </p:cNvSpPr>
          <p:nvPr>
            <p:ph type="ftr" sz="quarter" idx="11"/>
          </p:nvPr>
        </p:nvSpPr>
        <p:spPr/>
        <p:txBody>
          <a:bodyPr/>
          <a:lstStyle/>
          <a:p>
            <a:r>
              <a:rPr lang="fr-FR"/>
              <a:t>20220225_ITIL4_ChrystelDayer</a:t>
            </a:r>
          </a:p>
        </p:txBody>
      </p:sp>
    </p:spTree>
    <p:extLst>
      <p:ext uri="{BB962C8B-B14F-4D97-AF65-F5344CB8AC3E}">
        <p14:creationId xmlns:p14="http://schemas.microsoft.com/office/powerpoint/2010/main" val="2572023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38BC9E1F-65F0-44CC-ACD7-F1208D0B6783}"/>
              </a:ext>
            </a:extLst>
          </p:cNvPr>
          <p:cNvPicPr>
            <a:picLocks noChangeAspect="1"/>
          </p:cNvPicPr>
          <p:nvPr/>
        </p:nvPicPr>
        <p:blipFill rotWithShape="1">
          <a:blip r:embed="rId2"/>
          <a:srcRect l="28773" t="32720" r="28409" b="7941"/>
          <a:stretch/>
        </p:blipFill>
        <p:spPr>
          <a:xfrm>
            <a:off x="0" y="113572"/>
            <a:ext cx="9876442" cy="6630856"/>
          </a:xfrm>
          <a:prstGeom prst="rect">
            <a:avLst/>
          </a:prstGeom>
        </p:spPr>
      </p:pic>
      <p:sp>
        <p:nvSpPr>
          <p:cNvPr id="4" name="Espace réservé du pied de page 3">
            <a:extLst>
              <a:ext uri="{FF2B5EF4-FFF2-40B4-BE49-F238E27FC236}">
                <a16:creationId xmlns:a16="http://schemas.microsoft.com/office/drawing/2014/main" id="{B2D961ED-E6A5-4244-BAC7-EDE3FF10F885}"/>
              </a:ext>
            </a:extLst>
          </p:cNvPr>
          <p:cNvSpPr>
            <a:spLocks noGrp="1"/>
          </p:cNvSpPr>
          <p:nvPr>
            <p:ph type="ftr" sz="quarter" idx="11"/>
          </p:nvPr>
        </p:nvSpPr>
        <p:spPr/>
        <p:txBody>
          <a:bodyPr/>
          <a:lstStyle/>
          <a:p>
            <a:r>
              <a:rPr lang="fr-FR"/>
              <a:t>20220225_ITIL4_ChrystelDayer</a:t>
            </a:r>
          </a:p>
        </p:txBody>
      </p:sp>
    </p:spTree>
    <p:extLst>
      <p:ext uri="{BB962C8B-B14F-4D97-AF65-F5344CB8AC3E}">
        <p14:creationId xmlns:p14="http://schemas.microsoft.com/office/powerpoint/2010/main" val="29199536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834227-6F72-4B95-837D-6D8D3BF431C5}"/>
              </a:ext>
            </a:extLst>
          </p:cNvPr>
          <p:cNvSpPr>
            <a:spLocks noGrp="1"/>
          </p:cNvSpPr>
          <p:nvPr>
            <p:ph type="title"/>
          </p:nvPr>
        </p:nvSpPr>
        <p:spPr/>
        <p:txBody>
          <a:bodyPr/>
          <a:lstStyle/>
          <a:p>
            <a:r>
              <a:rPr lang="fr-CH" sz="4000" dirty="0">
                <a:effectLst/>
              </a:rPr>
              <a:t>Collaborer et promouvoir la visibilité</a:t>
            </a:r>
            <a:endParaRPr lang="fr-FR" dirty="0"/>
          </a:p>
        </p:txBody>
      </p:sp>
      <p:sp>
        <p:nvSpPr>
          <p:cNvPr id="3" name="Espace réservé du contenu 2">
            <a:extLst>
              <a:ext uri="{FF2B5EF4-FFF2-40B4-BE49-F238E27FC236}">
                <a16:creationId xmlns:a16="http://schemas.microsoft.com/office/drawing/2014/main" id="{1803CAB0-4B31-4247-9337-BCB583D93B48}"/>
              </a:ext>
            </a:extLst>
          </p:cNvPr>
          <p:cNvSpPr>
            <a:spLocks noGrp="1"/>
          </p:cNvSpPr>
          <p:nvPr>
            <p:ph idx="1"/>
          </p:nvPr>
        </p:nvSpPr>
        <p:spPr>
          <a:xfrm>
            <a:off x="1184223" y="1858781"/>
            <a:ext cx="8739266" cy="4287188"/>
          </a:xfrm>
        </p:spPr>
        <p:txBody>
          <a:bodyPr>
            <a:normAutofit fontScale="85000" lnSpcReduction="20000"/>
          </a:bodyPr>
          <a:lstStyle/>
          <a:p>
            <a:pPr algn="just"/>
            <a:r>
              <a:rPr lang="fr-CH" b="1" dirty="0"/>
              <a:t>L’application du principe:</a:t>
            </a:r>
          </a:p>
          <a:p>
            <a:pPr marL="514350" indent="-514350" algn="just">
              <a:buFont typeface="+mj-lt"/>
              <a:buAutoNum type="arabicParenR"/>
            </a:pPr>
            <a:r>
              <a:rPr lang="fr-CH" sz="2800" dirty="0"/>
              <a:t>Collaboration ne signifie pas consensus</a:t>
            </a:r>
            <a:endParaRPr lang="fr-CH" b="1" dirty="0"/>
          </a:p>
          <a:p>
            <a:pPr marL="0" indent="0" algn="just">
              <a:buNone/>
            </a:pPr>
            <a:r>
              <a:rPr lang="fr-CH" dirty="0"/>
              <a:t>Il n'est pas nécessaire, ni même toujours judicieux, d'obtenir le consensus de toutes les personnes concernées par une initiative avant de la mettre en œuvre.</a:t>
            </a:r>
          </a:p>
          <a:p>
            <a:pPr marL="514350" indent="-514350" algn="just">
              <a:buFont typeface="+mj-lt"/>
              <a:buAutoNum type="arabicParenR" startAt="2"/>
            </a:pPr>
            <a:r>
              <a:rPr lang="fr-CH" dirty="0"/>
              <a:t>Communiquer d'une manière que le public peut entendre </a:t>
            </a:r>
          </a:p>
          <a:p>
            <a:pPr marL="0" indent="0" algn="just">
              <a:buNone/>
            </a:pPr>
            <a:r>
              <a:rPr lang="fr-CH" dirty="0"/>
              <a:t>Pour réussir, il est essentiel de choisir la bonne méthode et le bon message pour chaque public. </a:t>
            </a:r>
          </a:p>
          <a:p>
            <a:pPr marL="514350" indent="-514350" algn="just">
              <a:buFont typeface="+mj-lt"/>
              <a:buAutoNum type="arabicParenR" startAt="3"/>
            </a:pPr>
            <a:r>
              <a:rPr lang="fr-CH" dirty="0"/>
              <a:t>Les décisions ne peuvent être prises que sur des données visibles </a:t>
            </a:r>
          </a:p>
          <a:p>
            <a:pPr marL="0" indent="0" algn="just">
              <a:buNone/>
            </a:pPr>
            <a:r>
              <a:rPr lang="fr-CH" dirty="0"/>
              <a:t>Prendre des décisions en l'absence de données est risqué. Il convient de décider quelles données sont nécessaires, et donc quel travail doit être rendu visible.</a:t>
            </a:r>
          </a:p>
        </p:txBody>
      </p:sp>
      <p:sp>
        <p:nvSpPr>
          <p:cNvPr id="4" name="Espace réservé du pied de page 3">
            <a:extLst>
              <a:ext uri="{FF2B5EF4-FFF2-40B4-BE49-F238E27FC236}">
                <a16:creationId xmlns:a16="http://schemas.microsoft.com/office/drawing/2014/main" id="{9B5D28DA-DC72-4A93-9077-61B0CFE0A502}"/>
              </a:ext>
            </a:extLst>
          </p:cNvPr>
          <p:cNvSpPr>
            <a:spLocks noGrp="1"/>
          </p:cNvSpPr>
          <p:nvPr>
            <p:ph type="ftr" sz="quarter" idx="11"/>
          </p:nvPr>
        </p:nvSpPr>
        <p:spPr/>
        <p:txBody>
          <a:bodyPr/>
          <a:lstStyle/>
          <a:p>
            <a:r>
              <a:rPr lang="fr-FR"/>
              <a:t>20220225_ITIL4_ChrystelDayer</a:t>
            </a:r>
          </a:p>
        </p:txBody>
      </p:sp>
    </p:spTree>
    <p:extLst>
      <p:ext uri="{BB962C8B-B14F-4D97-AF65-F5344CB8AC3E}">
        <p14:creationId xmlns:p14="http://schemas.microsoft.com/office/powerpoint/2010/main" val="4027741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4747DE-EB14-4626-AF40-A3AEBEEC4F45}"/>
              </a:ext>
            </a:extLst>
          </p:cNvPr>
          <p:cNvSpPr>
            <a:spLocks noGrp="1"/>
          </p:cNvSpPr>
          <p:nvPr>
            <p:ph type="title"/>
          </p:nvPr>
        </p:nvSpPr>
        <p:spPr/>
        <p:txBody>
          <a:bodyPr>
            <a:normAutofit fontScale="90000"/>
          </a:bodyPr>
          <a:lstStyle/>
          <a:p>
            <a:r>
              <a:rPr lang="fr-CH" sz="4400" dirty="0">
                <a:effectLst/>
              </a:rPr>
              <a:t>Penser et travailler de façon holistique</a:t>
            </a:r>
            <a:r>
              <a:rPr lang="fr-CH" b="1" dirty="0">
                <a:effectLst/>
              </a:rPr>
              <a:t/>
            </a:r>
            <a:br>
              <a:rPr lang="fr-CH" b="1" dirty="0">
                <a:effectLst/>
              </a:rPr>
            </a:br>
            <a:endParaRPr lang="fr-FR" dirty="0"/>
          </a:p>
        </p:txBody>
      </p:sp>
      <p:sp>
        <p:nvSpPr>
          <p:cNvPr id="3" name="Espace réservé du contenu 2">
            <a:extLst>
              <a:ext uri="{FF2B5EF4-FFF2-40B4-BE49-F238E27FC236}">
                <a16:creationId xmlns:a16="http://schemas.microsoft.com/office/drawing/2014/main" id="{56CEB25F-DE82-4CCA-B9E0-5127A8C38796}"/>
              </a:ext>
            </a:extLst>
          </p:cNvPr>
          <p:cNvSpPr>
            <a:spLocks noGrp="1"/>
          </p:cNvSpPr>
          <p:nvPr>
            <p:ph idx="1"/>
          </p:nvPr>
        </p:nvSpPr>
        <p:spPr/>
        <p:txBody>
          <a:bodyPr>
            <a:normAutofit lnSpcReduction="10000"/>
          </a:bodyPr>
          <a:lstStyle/>
          <a:p>
            <a:pPr algn="just"/>
            <a:r>
              <a:rPr lang="fr-CH" dirty="0"/>
              <a:t>Pour créer un excellent service, vous devez reconnaître que tout est connecté.</a:t>
            </a:r>
          </a:p>
          <a:p>
            <a:pPr marL="0" indent="0" algn="just">
              <a:buNone/>
            </a:pPr>
            <a:r>
              <a:rPr lang="fr-CH" dirty="0"/>
              <a:t>Aucun service, pratique, processus, département ou fournisseur n’est autonome.</a:t>
            </a:r>
          </a:p>
          <a:p>
            <a:pPr algn="just"/>
            <a:r>
              <a:rPr lang="fr-CH" dirty="0"/>
              <a:t>Toutes les activités doivent être alignées et axées sur la création de valeur. </a:t>
            </a:r>
          </a:p>
          <a:p>
            <a:pPr marL="0" indent="0" algn="just">
              <a:buNone/>
            </a:pPr>
            <a:r>
              <a:rPr lang="fr-CH" dirty="0"/>
              <a:t>Afin de mettre ce principe en pratique, la communication, la collaboration, l’automatisation et avoir une vision claire des tendances des besoins et des interactions entre les éléments du système sont nécessaires.</a:t>
            </a:r>
            <a:endParaRPr lang="fr-FR" dirty="0"/>
          </a:p>
        </p:txBody>
      </p:sp>
      <p:sp>
        <p:nvSpPr>
          <p:cNvPr id="4" name="Espace réservé du pied de page 3">
            <a:extLst>
              <a:ext uri="{FF2B5EF4-FFF2-40B4-BE49-F238E27FC236}">
                <a16:creationId xmlns:a16="http://schemas.microsoft.com/office/drawing/2014/main" id="{D6D4D3AC-17D0-487E-818C-4F905BD4CE9F}"/>
              </a:ext>
            </a:extLst>
          </p:cNvPr>
          <p:cNvSpPr>
            <a:spLocks noGrp="1"/>
          </p:cNvSpPr>
          <p:nvPr>
            <p:ph type="ftr" sz="quarter" idx="11"/>
          </p:nvPr>
        </p:nvSpPr>
        <p:spPr/>
        <p:txBody>
          <a:bodyPr/>
          <a:lstStyle/>
          <a:p>
            <a:r>
              <a:rPr lang="fr-FR"/>
              <a:t>20220225_ITIL4_ChrystelDayer</a:t>
            </a:r>
          </a:p>
        </p:txBody>
      </p:sp>
    </p:spTree>
    <p:extLst>
      <p:ext uri="{BB962C8B-B14F-4D97-AF65-F5344CB8AC3E}">
        <p14:creationId xmlns:p14="http://schemas.microsoft.com/office/powerpoint/2010/main" val="15420374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AC8E8C46-9BE5-4293-B7C9-EAE3081166E6}"/>
              </a:ext>
            </a:extLst>
          </p:cNvPr>
          <p:cNvSpPr>
            <a:spLocks noGrp="1"/>
          </p:cNvSpPr>
          <p:nvPr>
            <p:ph type="ftr" sz="quarter" idx="11"/>
          </p:nvPr>
        </p:nvSpPr>
        <p:spPr/>
        <p:txBody>
          <a:bodyPr/>
          <a:lstStyle/>
          <a:p>
            <a:r>
              <a:rPr lang="fr-FR"/>
              <a:t>20220225_ITIL4_ChrystelDayer</a:t>
            </a:r>
          </a:p>
        </p:txBody>
      </p:sp>
      <p:pic>
        <p:nvPicPr>
          <p:cNvPr id="19" name="Image 18">
            <a:extLst>
              <a:ext uri="{FF2B5EF4-FFF2-40B4-BE49-F238E27FC236}">
                <a16:creationId xmlns:a16="http://schemas.microsoft.com/office/drawing/2014/main" id="{9D920E66-6DD0-4870-AFBE-54997B42F274}"/>
              </a:ext>
            </a:extLst>
          </p:cNvPr>
          <p:cNvPicPr>
            <a:picLocks noChangeAspect="1"/>
          </p:cNvPicPr>
          <p:nvPr/>
        </p:nvPicPr>
        <p:blipFill rotWithShape="1">
          <a:blip r:embed="rId3"/>
          <a:srcRect l="28091" t="50984" r="16409" b="9156"/>
          <a:stretch/>
        </p:blipFill>
        <p:spPr>
          <a:xfrm>
            <a:off x="258828" y="1062622"/>
            <a:ext cx="10937779" cy="4416516"/>
          </a:xfrm>
          <a:prstGeom prst="rect">
            <a:avLst/>
          </a:prstGeom>
        </p:spPr>
      </p:pic>
    </p:spTree>
    <p:extLst>
      <p:ext uri="{BB962C8B-B14F-4D97-AF65-F5344CB8AC3E}">
        <p14:creationId xmlns:p14="http://schemas.microsoft.com/office/powerpoint/2010/main" val="26619668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B9C5AD-1496-43C0-8C5F-EE5711ACC920}"/>
              </a:ext>
            </a:extLst>
          </p:cNvPr>
          <p:cNvSpPr>
            <a:spLocks noGrp="1"/>
          </p:cNvSpPr>
          <p:nvPr>
            <p:ph type="title"/>
          </p:nvPr>
        </p:nvSpPr>
        <p:spPr/>
        <p:txBody>
          <a:bodyPr/>
          <a:lstStyle/>
          <a:p>
            <a:r>
              <a:rPr lang="fr-CH" dirty="0"/>
              <a:t>Penser et travailler de façon holistique</a:t>
            </a:r>
            <a:endParaRPr lang="fr-FR" dirty="0"/>
          </a:p>
        </p:txBody>
      </p:sp>
      <p:sp>
        <p:nvSpPr>
          <p:cNvPr id="3" name="Espace réservé du contenu 2">
            <a:extLst>
              <a:ext uri="{FF2B5EF4-FFF2-40B4-BE49-F238E27FC236}">
                <a16:creationId xmlns:a16="http://schemas.microsoft.com/office/drawing/2014/main" id="{ED7999FC-6898-458C-9E7F-61CFCC0F2235}"/>
              </a:ext>
            </a:extLst>
          </p:cNvPr>
          <p:cNvSpPr>
            <a:spLocks noGrp="1"/>
          </p:cNvSpPr>
          <p:nvPr>
            <p:ph idx="1"/>
          </p:nvPr>
        </p:nvSpPr>
        <p:spPr/>
        <p:txBody>
          <a:bodyPr>
            <a:normAutofit lnSpcReduction="10000"/>
          </a:bodyPr>
          <a:lstStyle/>
          <a:p>
            <a:r>
              <a:rPr lang="fr-CH" b="1" dirty="0"/>
              <a:t>L’application du principe</a:t>
            </a:r>
            <a:r>
              <a:rPr lang="fr-CH" dirty="0"/>
              <a:t>:</a:t>
            </a:r>
          </a:p>
          <a:p>
            <a:pPr marL="342900" indent="-342900">
              <a:buFont typeface="+mj-lt"/>
              <a:buAutoNum type="arabicParenR"/>
            </a:pPr>
            <a:r>
              <a:rPr lang="fr-FR" dirty="0"/>
              <a:t>Reconnaitre la complexité du système. </a:t>
            </a:r>
          </a:p>
          <a:p>
            <a:pPr marL="0" indent="0">
              <a:buNone/>
            </a:pPr>
            <a:r>
              <a:rPr lang="fr-CH" dirty="0"/>
              <a:t>Différents niveaux de complexité nécessitent différentes approches pour la prise de décision. </a:t>
            </a:r>
          </a:p>
          <a:p>
            <a:pPr marL="342900" indent="-342900">
              <a:buFont typeface="+mj-lt"/>
              <a:buAutoNum type="arabicParenR" startAt="2"/>
            </a:pPr>
            <a:r>
              <a:rPr lang="fr-CH" dirty="0"/>
              <a:t>La collaboration est la clé pour penser et travailler de façon holistique.</a:t>
            </a:r>
          </a:p>
          <a:p>
            <a:pPr marL="0" indent="0">
              <a:buNone/>
            </a:pPr>
            <a:r>
              <a:rPr lang="fr-CH" dirty="0"/>
              <a:t>Si les bons mécanismes sont mis en place pour que toutes les parties prenantes concernées collaborent en temps utile, il sera possible de traiter toute question de manière holistique sans être retardé.</a:t>
            </a:r>
          </a:p>
          <a:p>
            <a:pPr marL="342900" indent="-342900">
              <a:buFont typeface="+mj-lt"/>
              <a:buAutoNum type="arabicParenR" startAt="2"/>
            </a:pPr>
            <a:endParaRPr lang="fr-CH" dirty="0"/>
          </a:p>
        </p:txBody>
      </p:sp>
      <p:sp>
        <p:nvSpPr>
          <p:cNvPr id="4" name="Espace réservé du pied de page 3">
            <a:extLst>
              <a:ext uri="{FF2B5EF4-FFF2-40B4-BE49-F238E27FC236}">
                <a16:creationId xmlns:a16="http://schemas.microsoft.com/office/drawing/2014/main" id="{2BE54394-269A-4ABD-B4D9-0781FB41ADD7}"/>
              </a:ext>
            </a:extLst>
          </p:cNvPr>
          <p:cNvSpPr>
            <a:spLocks noGrp="1"/>
          </p:cNvSpPr>
          <p:nvPr>
            <p:ph type="ftr" sz="quarter" idx="11"/>
          </p:nvPr>
        </p:nvSpPr>
        <p:spPr/>
        <p:txBody>
          <a:bodyPr/>
          <a:lstStyle/>
          <a:p>
            <a:r>
              <a:rPr lang="fr-FR"/>
              <a:t>20220225_ITIL4_ChrystelDayer</a:t>
            </a:r>
          </a:p>
        </p:txBody>
      </p:sp>
    </p:spTree>
    <p:extLst>
      <p:ext uri="{BB962C8B-B14F-4D97-AF65-F5344CB8AC3E}">
        <p14:creationId xmlns:p14="http://schemas.microsoft.com/office/powerpoint/2010/main" val="41321596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15030D-D213-409F-8BAB-E7A4BD9647E4}"/>
              </a:ext>
            </a:extLst>
          </p:cNvPr>
          <p:cNvSpPr>
            <a:spLocks noGrp="1"/>
          </p:cNvSpPr>
          <p:nvPr>
            <p:ph type="title"/>
          </p:nvPr>
        </p:nvSpPr>
        <p:spPr/>
        <p:txBody>
          <a:bodyPr/>
          <a:lstStyle/>
          <a:p>
            <a:r>
              <a:rPr lang="fr-CH" dirty="0"/>
              <a:t>Penser et travailler de façon holistique</a:t>
            </a:r>
            <a:endParaRPr lang="fr-FR" dirty="0"/>
          </a:p>
        </p:txBody>
      </p:sp>
      <p:sp>
        <p:nvSpPr>
          <p:cNvPr id="3" name="Espace réservé du contenu 2">
            <a:extLst>
              <a:ext uri="{FF2B5EF4-FFF2-40B4-BE49-F238E27FC236}">
                <a16:creationId xmlns:a16="http://schemas.microsoft.com/office/drawing/2014/main" id="{A384CFB9-4E64-4B7D-BF29-C2C570668369}"/>
              </a:ext>
            </a:extLst>
          </p:cNvPr>
          <p:cNvSpPr>
            <a:spLocks noGrp="1"/>
          </p:cNvSpPr>
          <p:nvPr>
            <p:ph idx="1"/>
          </p:nvPr>
        </p:nvSpPr>
        <p:spPr/>
        <p:txBody>
          <a:bodyPr/>
          <a:lstStyle/>
          <a:p>
            <a:pPr marL="342900" indent="-342900" algn="just">
              <a:buFont typeface="+mj-lt"/>
              <a:buAutoNum type="arabicParenR" startAt="3"/>
            </a:pPr>
            <a:r>
              <a:rPr lang="fr-CH" dirty="0"/>
              <a:t>Dans la mesure du possible, rechercher des modèles sur les interactions entre les éléments du système.</a:t>
            </a:r>
          </a:p>
          <a:p>
            <a:pPr marL="0" indent="0" algn="just">
              <a:buNone/>
            </a:pPr>
            <a:r>
              <a:rPr lang="fr-CH" dirty="0"/>
              <a:t>S'appuyer sur les connaissances acquises dans chaque domaine pour déterminer ce qui est essentiel à la réussite, et quelles relations entre les éléments influencent les résultats.</a:t>
            </a:r>
          </a:p>
          <a:p>
            <a:pPr marL="342900" indent="-342900" algn="just">
              <a:buFont typeface="+mj-lt"/>
              <a:buAutoNum type="arabicParenR" startAt="4"/>
            </a:pPr>
            <a:r>
              <a:rPr lang="fr-CH" dirty="0"/>
              <a:t>L'automatisation peut faciliter de travailler de manière holistique </a:t>
            </a:r>
          </a:p>
          <a:p>
            <a:pPr marL="0" indent="0" algn="just">
              <a:buNone/>
            </a:pPr>
            <a:r>
              <a:rPr lang="fr-CH" dirty="0"/>
              <a:t>L'automatisation peut favoriser la visibilité de bout en bout de l'organisation et fournir un moyen efficace de gestion intégrée.</a:t>
            </a:r>
            <a:endParaRPr lang="fr-FR" dirty="0"/>
          </a:p>
        </p:txBody>
      </p:sp>
      <p:sp>
        <p:nvSpPr>
          <p:cNvPr id="4" name="Espace réservé du pied de page 3">
            <a:extLst>
              <a:ext uri="{FF2B5EF4-FFF2-40B4-BE49-F238E27FC236}">
                <a16:creationId xmlns:a16="http://schemas.microsoft.com/office/drawing/2014/main" id="{DC90D0CE-8693-4578-8D3C-7112EF6D24A4}"/>
              </a:ext>
            </a:extLst>
          </p:cNvPr>
          <p:cNvSpPr>
            <a:spLocks noGrp="1"/>
          </p:cNvSpPr>
          <p:nvPr>
            <p:ph type="ftr" sz="quarter" idx="11"/>
          </p:nvPr>
        </p:nvSpPr>
        <p:spPr/>
        <p:txBody>
          <a:bodyPr/>
          <a:lstStyle/>
          <a:p>
            <a:r>
              <a:rPr lang="fr-FR"/>
              <a:t>20220225_ITIL4_ChrystelDayer</a:t>
            </a:r>
          </a:p>
        </p:txBody>
      </p:sp>
    </p:spTree>
    <p:extLst>
      <p:ext uri="{BB962C8B-B14F-4D97-AF65-F5344CB8AC3E}">
        <p14:creationId xmlns:p14="http://schemas.microsoft.com/office/powerpoint/2010/main" val="39860226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D19093-68FB-42C6-A308-F14E769967F8}"/>
              </a:ext>
            </a:extLst>
          </p:cNvPr>
          <p:cNvSpPr>
            <a:spLocks noGrp="1"/>
          </p:cNvSpPr>
          <p:nvPr>
            <p:ph type="title"/>
          </p:nvPr>
        </p:nvSpPr>
        <p:spPr/>
        <p:txBody>
          <a:bodyPr/>
          <a:lstStyle/>
          <a:p>
            <a:r>
              <a:rPr lang="fr-CH" dirty="0"/>
              <a:t>Opter pour la simplicité et rester pratique</a:t>
            </a:r>
            <a:endParaRPr lang="fr-FR" dirty="0"/>
          </a:p>
        </p:txBody>
      </p:sp>
      <p:sp>
        <p:nvSpPr>
          <p:cNvPr id="3" name="Espace réservé du contenu 2">
            <a:extLst>
              <a:ext uri="{FF2B5EF4-FFF2-40B4-BE49-F238E27FC236}">
                <a16:creationId xmlns:a16="http://schemas.microsoft.com/office/drawing/2014/main" id="{56182E82-F750-4E78-A877-115CB78CC7E3}"/>
              </a:ext>
            </a:extLst>
          </p:cNvPr>
          <p:cNvSpPr>
            <a:spLocks noGrp="1"/>
          </p:cNvSpPr>
          <p:nvPr>
            <p:ph idx="1"/>
          </p:nvPr>
        </p:nvSpPr>
        <p:spPr/>
        <p:txBody>
          <a:bodyPr/>
          <a:lstStyle/>
          <a:p>
            <a:r>
              <a:rPr lang="fr-CH" dirty="0"/>
              <a:t>Utilisez toujours le nombre minimum d'étapes pour atteindre un objectif. </a:t>
            </a:r>
          </a:p>
          <a:p>
            <a:endParaRPr lang="fr-CH" dirty="0"/>
          </a:p>
          <a:p>
            <a:r>
              <a:rPr lang="fr-CH" dirty="0"/>
              <a:t>Si un processus, un service, une action ou une mesure n'apporte pas de valeur ou ne produit pas de résultat utile, il faut l'éliminer.  Juger ce qu’il faut conserver. </a:t>
            </a:r>
            <a:endParaRPr lang="fr-FR" dirty="0"/>
          </a:p>
        </p:txBody>
      </p:sp>
      <p:sp>
        <p:nvSpPr>
          <p:cNvPr id="4" name="Espace réservé du pied de page 3">
            <a:extLst>
              <a:ext uri="{FF2B5EF4-FFF2-40B4-BE49-F238E27FC236}">
                <a16:creationId xmlns:a16="http://schemas.microsoft.com/office/drawing/2014/main" id="{F02C6611-DD94-4F43-9225-4E6CE0397F98}"/>
              </a:ext>
            </a:extLst>
          </p:cNvPr>
          <p:cNvSpPr>
            <a:spLocks noGrp="1"/>
          </p:cNvSpPr>
          <p:nvPr>
            <p:ph type="ftr" sz="quarter" idx="11"/>
          </p:nvPr>
        </p:nvSpPr>
        <p:spPr/>
        <p:txBody>
          <a:bodyPr/>
          <a:lstStyle/>
          <a:p>
            <a:r>
              <a:rPr lang="fr-FR"/>
              <a:t>20220225_ITIL4_ChrystelDayer</a:t>
            </a:r>
          </a:p>
        </p:txBody>
      </p:sp>
    </p:spTree>
    <p:extLst>
      <p:ext uri="{BB962C8B-B14F-4D97-AF65-F5344CB8AC3E}">
        <p14:creationId xmlns:p14="http://schemas.microsoft.com/office/powerpoint/2010/main" val="30373168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9847AD-AC0D-4D23-8ABD-7369427A2CE2}"/>
              </a:ext>
            </a:extLst>
          </p:cNvPr>
          <p:cNvSpPr>
            <a:spLocks noGrp="1"/>
          </p:cNvSpPr>
          <p:nvPr>
            <p:ph type="title"/>
          </p:nvPr>
        </p:nvSpPr>
        <p:spPr/>
        <p:txBody>
          <a:bodyPr/>
          <a:lstStyle/>
          <a:p>
            <a:r>
              <a:rPr lang="fr-CH" dirty="0"/>
              <a:t>Opter pour la simplicité et rester pratique </a:t>
            </a:r>
            <a:endParaRPr lang="fr-FR" dirty="0"/>
          </a:p>
        </p:txBody>
      </p:sp>
      <p:sp>
        <p:nvSpPr>
          <p:cNvPr id="3" name="Espace réservé du contenu 2">
            <a:extLst>
              <a:ext uri="{FF2B5EF4-FFF2-40B4-BE49-F238E27FC236}">
                <a16:creationId xmlns:a16="http://schemas.microsoft.com/office/drawing/2014/main" id="{09533435-2C80-451E-A6F3-FFB03B90B451}"/>
              </a:ext>
            </a:extLst>
          </p:cNvPr>
          <p:cNvSpPr>
            <a:spLocks noGrp="1"/>
          </p:cNvSpPr>
          <p:nvPr>
            <p:ph idx="1"/>
          </p:nvPr>
        </p:nvSpPr>
        <p:spPr/>
        <p:txBody>
          <a:bodyPr/>
          <a:lstStyle/>
          <a:p>
            <a:r>
              <a:rPr lang="fr-CH" b="1" dirty="0"/>
              <a:t>L’application du principe:</a:t>
            </a:r>
          </a:p>
          <a:p>
            <a:pPr marL="342900" indent="-342900" algn="just">
              <a:buFont typeface="+mj-lt"/>
              <a:buAutoNum type="arabicParenR"/>
            </a:pPr>
            <a:r>
              <a:rPr lang="fr-CH" dirty="0"/>
              <a:t>Chaque activité doit contribuer à la création de valeur.</a:t>
            </a:r>
          </a:p>
          <a:p>
            <a:pPr marL="342900" indent="-342900" algn="just">
              <a:buFont typeface="+mj-lt"/>
              <a:buAutoNum type="arabicParenR"/>
            </a:pPr>
            <a:r>
              <a:rPr lang="fr-CH" dirty="0">
                <a:sym typeface="Calibri"/>
              </a:rPr>
              <a:t>La simplicité est la sophistication ultime.</a:t>
            </a:r>
          </a:p>
          <a:p>
            <a:pPr marL="342900" indent="-342900" algn="just">
              <a:buFont typeface="+mj-lt"/>
              <a:buAutoNum type="arabicParenR"/>
            </a:pPr>
            <a:r>
              <a:rPr lang="fr-CH" dirty="0">
                <a:sym typeface="Calibri"/>
              </a:rPr>
              <a:t>Faites moins de choses, mais faites-les mieux</a:t>
            </a:r>
            <a:r>
              <a:rPr lang="en-US" dirty="0">
                <a:sym typeface="Calibri"/>
              </a:rPr>
              <a:t>.</a:t>
            </a:r>
          </a:p>
          <a:p>
            <a:pPr marL="342900" indent="-342900" algn="just">
              <a:buFont typeface="+mj-lt"/>
              <a:buAutoNum type="arabicParenR"/>
            </a:pPr>
            <a:r>
              <a:rPr lang="fr-CH" dirty="0">
                <a:sym typeface="Calibri"/>
              </a:rPr>
              <a:t>Respectez le temps des personnes impliquées.</a:t>
            </a:r>
          </a:p>
          <a:p>
            <a:pPr marL="342900" indent="-342900" algn="just">
              <a:buFont typeface="+mj-lt"/>
              <a:buAutoNum type="arabicParenR"/>
            </a:pPr>
            <a:r>
              <a:rPr lang="fr-CH" dirty="0"/>
              <a:t>Plus facile à comprendre, plus susceptible d'être adopté.</a:t>
            </a:r>
          </a:p>
          <a:p>
            <a:pPr marL="342900" indent="-342900" algn="just">
              <a:buFont typeface="+mj-lt"/>
              <a:buAutoNum type="arabicParenR"/>
            </a:pPr>
            <a:r>
              <a:rPr lang="fr-CH" dirty="0"/>
              <a:t>La simplicité est la meilleure voie pour obtenir des gains rapides.</a:t>
            </a:r>
            <a:endParaRPr lang="en-US" dirty="0"/>
          </a:p>
          <a:p>
            <a:pPr marL="342900" indent="-342900">
              <a:buFont typeface="+mj-lt"/>
              <a:buAutoNum type="arabicParenR"/>
            </a:pPr>
            <a:endParaRPr lang="fr-FR" dirty="0">
              <a:solidFill>
                <a:schemeClr val="accent1"/>
              </a:solidFill>
            </a:endParaRPr>
          </a:p>
        </p:txBody>
      </p:sp>
      <p:sp>
        <p:nvSpPr>
          <p:cNvPr id="4" name="Espace réservé du pied de page 3">
            <a:extLst>
              <a:ext uri="{FF2B5EF4-FFF2-40B4-BE49-F238E27FC236}">
                <a16:creationId xmlns:a16="http://schemas.microsoft.com/office/drawing/2014/main" id="{A19FE3A0-BE70-4B8D-B11F-15F64D6FA676}"/>
              </a:ext>
            </a:extLst>
          </p:cNvPr>
          <p:cNvSpPr>
            <a:spLocks noGrp="1"/>
          </p:cNvSpPr>
          <p:nvPr>
            <p:ph type="ftr" sz="quarter" idx="11"/>
          </p:nvPr>
        </p:nvSpPr>
        <p:spPr/>
        <p:txBody>
          <a:bodyPr/>
          <a:lstStyle/>
          <a:p>
            <a:r>
              <a:rPr lang="fr-FR"/>
              <a:t>20220225_ITIL4_ChrystelDayer</a:t>
            </a:r>
          </a:p>
        </p:txBody>
      </p:sp>
    </p:spTree>
    <p:extLst>
      <p:ext uri="{BB962C8B-B14F-4D97-AF65-F5344CB8AC3E}">
        <p14:creationId xmlns:p14="http://schemas.microsoft.com/office/powerpoint/2010/main" val="1193937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F6486B-4984-4651-A3C5-15218AFE57C1}"/>
              </a:ext>
            </a:extLst>
          </p:cNvPr>
          <p:cNvSpPr>
            <a:spLocks noGrp="1"/>
          </p:cNvSpPr>
          <p:nvPr>
            <p:ph type="title"/>
          </p:nvPr>
        </p:nvSpPr>
        <p:spPr/>
        <p:txBody>
          <a:bodyPr/>
          <a:lstStyle/>
          <a:p>
            <a:r>
              <a:rPr lang="fr-CH" dirty="0"/>
              <a:t>Optimiser et automatiser</a:t>
            </a:r>
            <a:endParaRPr lang="fr-FR" dirty="0"/>
          </a:p>
        </p:txBody>
      </p:sp>
      <p:sp>
        <p:nvSpPr>
          <p:cNvPr id="3" name="Espace réservé du contenu 2">
            <a:extLst>
              <a:ext uri="{FF2B5EF4-FFF2-40B4-BE49-F238E27FC236}">
                <a16:creationId xmlns:a16="http://schemas.microsoft.com/office/drawing/2014/main" id="{A288DC63-9C73-4BB3-A83B-B26EA0003C89}"/>
              </a:ext>
            </a:extLst>
          </p:cNvPr>
          <p:cNvSpPr>
            <a:spLocks noGrp="1"/>
          </p:cNvSpPr>
          <p:nvPr>
            <p:ph idx="1"/>
          </p:nvPr>
        </p:nvSpPr>
        <p:spPr/>
        <p:txBody>
          <a:bodyPr>
            <a:normAutofit lnSpcReduction="10000"/>
          </a:bodyPr>
          <a:lstStyle/>
          <a:p>
            <a:r>
              <a:rPr lang="fr-CH" b="1" dirty="0"/>
              <a:t>Optimiser </a:t>
            </a:r>
          </a:p>
          <a:p>
            <a:pPr algn="just">
              <a:buFont typeface="Wingdings" panose="05000000000000000000" pitchFamily="2" charset="2"/>
              <a:buChar char="Ø"/>
            </a:pPr>
            <a:r>
              <a:rPr lang="fr-CH" dirty="0"/>
              <a:t>Les organisations doivent maximiser la valeur du travail effectué par leurs ressources humaines et techniques.</a:t>
            </a:r>
          </a:p>
          <a:p>
            <a:pPr algn="just">
              <a:buFont typeface="Wingdings" panose="05000000000000000000" pitchFamily="2" charset="2"/>
              <a:buChar char="Ø"/>
            </a:pPr>
            <a:r>
              <a:rPr lang="fr-CH" dirty="0"/>
              <a:t>La technologie peut aider les organisations à se développer et à prendre en charge des tâches fréquentes et répétitives, ce qui permet d'utiliser les ressources humaines pour des prises de décision plus complexes.</a:t>
            </a:r>
          </a:p>
          <a:p>
            <a:pPr algn="just">
              <a:buFont typeface="Wingdings" panose="05000000000000000000" pitchFamily="2" charset="2"/>
              <a:buChar char="Ø"/>
            </a:pPr>
            <a:r>
              <a:rPr lang="fr-CH" dirty="0"/>
              <a:t>L'automatisation pour le plaisir de l'automatisation peut augmenter les coûts et réduire la robustesse et la résilience de l'organisation.</a:t>
            </a:r>
            <a:endParaRPr lang="fr-FR" dirty="0"/>
          </a:p>
        </p:txBody>
      </p:sp>
      <p:sp>
        <p:nvSpPr>
          <p:cNvPr id="4" name="Espace réservé du pied de page 3">
            <a:extLst>
              <a:ext uri="{FF2B5EF4-FFF2-40B4-BE49-F238E27FC236}">
                <a16:creationId xmlns:a16="http://schemas.microsoft.com/office/drawing/2014/main" id="{12A52505-3BED-4A28-9D9C-AA6C788CE537}"/>
              </a:ext>
            </a:extLst>
          </p:cNvPr>
          <p:cNvSpPr>
            <a:spLocks noGrp="1"/>
          </p:cNvSpPr>
          <p:nvPr>
            <p:ph type="ftr" sz="quarter" idx="11"/>
          </p:nvPr>
        </p:nvSpPr>
        <p:spPr/>
        <p:txBody>
          <a:bodyPr/>
          <a:lstStyle/>
          <a:p>
            <a:r>
              <a:rPr lang="fr-FR"/>
              <a:t>20220225_ITIL4_ChrystelDayer</a:t>
            </a:r>
          </a:p>
        </p:txBody>
      </p:sp>
    </p:spTree>
    <p:extLst>
      <p:ext uri="{BB962C8B-B14F-4D97-AF65-F5344CB8AC3E}">
        <p14:creationId xmlns:p14="http://schemas.microsoft.com/office/powerpoint/2010/main" val="36841755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C7679E-796B-4E9C-AC87-9DEB4FF84213}"/>
              </a:ext>
            </a:extLst>
          </p:cNvPr>
          <p:cNvSpPr>
            <a:spLocks noGrp="1"/>
          </p:cNvSpPr>
          <p:nvPr>
            <p:ph type="title"/>
          </p:nvPr>
        </p:nvSpPr>
        <p:spPr/>
        <p:txBody>
          <a:bodyPr/>
          <a:lstStyle/>
          <a:p>
            <a:r>
              <a:rPr lang="fr-CH" dirty="0"/>
              <a:t>Optimiser et automatiser</a:t>
            </a:r>
            <a:endParaRPr lang="fr-FR" dirty="0"/>
          </a:p>
        </p:txBody>
      </p:sp>
      <p:sp>
        <p:nvSpPr>
          <p:cNvPr id="3" name="Espace réservé du contenu 2">
            <a:extLst>
              <a:ext uri="{FF2B5EF4-FFF2-40B4-BE49-F238E27FC236}">
                <a16:creationId xmlns:a16="http://schemas.microsoft.com/office/drawing/2014/main" id="{6CE647DD-66C9-4C38-8519-C0A1FA37BE84}"/>
              </a:ext>
            </a:extLst>
          </p:cNvPr>
          <p:cNvSpPr>
            <a:spLocks noGrp="1"/>
          </p:cNvSpPr>
          <p:nvPr>
            <p:ph idx="1"/>
          </p:nvPr>
        </p:nvSpPr>
        <p:spPr/>
        <p:txBody>
          <a:bodyPr>
            <a:normAutofit fontScale="85000" lnSpcReduction="20000"/>
          </a:bodyPr>
          <a:lstStyle/>
          <a:p>
            <a:r>
              <a:rPr lang="fr-CH" b="1" dirty="0"/>
              <a:t>Automatiser :</a:t>
            </a:r>
          </a:p>
          <a:p>
            <a:pPr algn="just">
              <a:buFont typeface="Wingdings" panose="05000000000000000000" pitchFamily="2" charset="2"/>
              <a:buChar char="Ø"/>
            </a:pPr>
            <a:r>
              <a:rPr lang="fr-CH" dirty="0"/>
              <a:t>Utilisation de la technologie pour exécuter correctement une ou plusieurs étapes et de manière cohérente, sans ou avec très peu d'actions humaines. </a:t>
            </a:r>
          </a:p>
          <a:p>
            <a:pPr algn="just">
              <a:buFont typeface="Wingdings" panose="05000000000000000000" pitchFamily="2" charset="2"/>
              <a:buChar char="Ø"/>
            </a:pPr>
            <a:r>
              <a:rPr lang="fr-CH" dirty="0"/>
              <a:t>Utiliser des actions humaines seulement lorsqu'elles sont nécessaires pour contribuer à la valeur. </a:t>
            </a:r>
          </a:p>
          <a:p>
            <a:pPr algn="just">
              <a:buFont typeface="Wingdings" panose="05000000000000000000" pitchFamily="2" charset="2"/>
              <a:buChar char="Ø"/>
            </a:pPr>
            <a:r>
              <a:rPr lang="fr-CH" dirty="0"/>
              <a:t>L'automatisation peut également signifier la standardisation et la rationalisation des tâches manuelles. </a:t>
            </a:r>
          </a:p>
          <a:p>
            <a:pPr algn="just">
              <a:buFont typeface="Wingdings" panose="05000000000000000000" pitchFamily="2" charset="2"/>
              <a:buChar char="Ø"/>
            </a:pPr>
            <a:r>
              <a:rPr lang="fr-CH" dirty="0"/>
              <a:t>Les possibilités d'automatisation peuvent être trouvées dans l'ensemble de l'organisation. </a:t>
            </a:r>
          </a:p>
          <a:p>
            <a:pPr algn="just">
              <a:buFont typeface="Wingdings" panose="05000000000000000000" pitchFamily="2" charset="2"/>
              <a:buChar char="Ø"/>
            </a:pPr>
            <a:r>
              <a:rPr lang="fr-CH" dirty="0"/>
              <a:t>La recherche de possibilités d'automatiser les tâches standard et répétitives peut aider l'organisation à réduire ses coûts, à diminuer les erreurs humaines et à améliorer l'expérience des employés.</a:t>
            </a:r>
          </a:p>
          <a:p>
            <a:endParaRPr lang="fr-FR" dirty="0"/>
          </a:p>
        </p:txBody>
      </p:sp>
      <p:sp>
        <p:nvSpPr>
          <p:cNvPr id="4" name="Espace réservé du pied de page 3">
            <a:extLst>
              <a:ext uri="{FF2B5EF4-FFF2-40B4-BE49-F238E27FC236}">
                <a16:creationId xmlns:a16="http://schemas.microsoft.com/office/drawing/2014/main" id="{2265E29F-AB4B-4095-863D-B01029DC5DD0}"/>
              </a:ext>
            </a:extLst>
          </p:cNvPr>
          <p:cNvSpPr>
            <a:spLocks noGrp="1"/>
          </p:cNvSpPr>
          <p:nvPr>
            <p:ph type="ftr" sz="quarter" idx="11"/>
          </p:nvPr>
        </p:nvSpPr>
        <p:spPr/>
        <p:txBody>
          <a:bodyPr/>
          <a:lstStyle/>
          <a:p>
            <a:r>
              <a:rPr lang="fr-FR"/>
              <a:t>20220225_ITIL4_ChrystelDayer</a:t>
            </a:r>
          </a:p>
        </p:txBody>
      </p:sp>
    </p:spTree>
    <p:extLst>
      <p:ext uri="{BB962C8B-B14F-4D97-AF65-F5344CB8AC3E}">
        <p14:creationId xmlns:p14="http://schemas.microsoft.com/office/powerpoint/2010/main" val="16334467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A78114-F38E-49BF-95F9-17F98F06562B}"/>
              </a:ext>
            </a:extLst>
          </p:cNvPr>
          <p:cNvSpPr>
            <a:spLocks noGrp="1"/>
          </p:cNvSpPr>
          <p:nvPr>
            <p:ph type="title"/>
          </p:nvPr>
        </p:nvSpPr>
        <p:spPr/>
        <p:txBody>
          <a:bodyPr/>
          <a:lstStyle/>
          <a:p>
            <a:r>
              <a:rPr lang="fr-CH" dirty="0"/>
              <a:t>Optimiser et automatiser</a:t>
            </a:r>
            <a:endParaRPr lang="fr-FR" dirty="0"/>
          </a:p>
        </p:txBody>
      </p:sp>
      <p:sp>
        <p:nvSpPr>
          <p:cNvPr id="3" name="Espace réservé du contenu 2">
            <a:extLst>
              <a:ext uri="{FF2B5EF4-FFF2-40B4-BE49-F238E27FC236}">
                <a16:creationId xmlns:a16="http://schemas.microsoft.com/office/drawing/2014/main" id="{EC8CC03E-2E31-40E3-992D-2980FC006D80}"/>
              </a:ext>
            </a:extLst>
          </p:cNvPr>
          <p:cNvSpPr>
            <a:spLocks noGrp="1"/>
          </p:cNvSpPr>
          <p:nvPr>
            <p:ph idx="1"/>
          </p:nvPr>
        </p:nvSpPr>
        <p:spPr/>
        <p:txBody>
          <a:bodyPr>
            <a:normAutofit lnSpcReduction="10000"/>
          </a:bodyPr>
          <a:lstStyle/>
          <a:p>
            <a:r>
              <a:rPr lang="fr-CH" b="1" dirty="0"/>
              <a:t>L’application du principe:</a:t>
            </a:r>
          </a:p>
          <a:p>
            <a:pPr marL="342900" indent="-342900">
              <a:buFont typeface="+mj-lt"/>
              <a:buAutoNum type="arabicParenR"/>
            </a:pPr>
            <a:r>
              <a:rPr lang="fr-CH" dirty="0"/>
              <a:t>Simplifier ou optimiser avant d’automatiser.</a:t>
            </a:r>
          </a:p>
          <a:p>
            <a:pPr marL="342900" indent="-342900">
              <a:buFont typeface="+mj-lt"/>
              <a:buAutoNum type="arabicParenR"/>
            </a:pPr>
            <a:r>
              <a:rPr lang="fr-CH" dirty="0"/>
              <a:t>Définissez vos mesures avant et après, basées sur les résultats, orientées vers la valeur.</a:t>
            </a:r>
          </a:p>
          <a:p>
            <a:pPr marL="342900" indent="-342900">
              <a:buFont typeface="+mj-lt"/>
              <a:buAutoNum type="arabicParenR"/>
            </a:pPr>
            <a:r>
              <a:rPr lang="fr-FR" dirty="0"/>
              <a:t>Utilisation des autres principes en appliquant celui-ci:</a:t>
            </a:r>
          </a:p>
          <a:p>
            <a:pPr>
              <a:buFont typeface="Arial" panose="020B0604020202020204" pitchFamily="34" charset="0"/>
              <a:buChar char="•"/>
            </a:pPr>
            <a:r>
              <a:rPr lang="fr-FR" dirty="0"/>
              <a:t>Progresser itérativement avec les feedback</a:t>
            </a:r>
          </a:p>
          <a:p>
            <a:pPr>
              <a:buFont typeface="Arial" panose="020B0604020202020204" pitchFamily="34" charset="0"/>
              <a:buChar char="•"/>
            </a:pPr>
            <a:r>
              <a:rPr lang="fr-FR" dirty="0"/>
              <a:t>Commence d’ou tu es</a:t>
            </a:r>
          </a:p>
          <a:p>
            <a:pPr>
              <a:buFont typeface="Arial" panose="020B0604020202020204" pitchFamily="34" charset="0"/>
              <a:buChar char="•"/>
            </a:pPr>
            <a:r>
              <a:rPr lang="fr-FR" dirty="0"/>
              <a:t>Se concentrer sur la valeur</a:t>
            </a:r>
          </a:p>
          <a:p>
            <a:pPr>
              <a:buFont typeface="Arial" panose="020B0604020202020204" pitchFamily="34" charset="0"/>
              <a:buChar char="•"/>
            </a:pPr>
            <a:r>
              <a:rPr lang="fr-FR" dirty="0"/>
              <a:t>Opter pour la simplicité et rester pratique</a:t>
            </a:r>
          </a:p>
          <a:p>
            <a:pPr>
              <a:buFont typeface="Arial" panose="020B0604020202020204" pitchFamily="34" charset="0"/>
              <a:buChar char="•"/>
            </a:pPr>
            <a:endParaRPr lang="fr-FR" dirty="0">
              <a:solidFill>
                <a:schemeClr val="accent1"/>
              </a:solidFill>
            </a:endParaRPr>
          </a:p>
        </p:txBody>
      </p:sp>
      <p:sp>
        <p:nvSpPr>
          <p:cNvPr id="4" name="Espace réservé du pied de page 3">
            <a:extLst>
              <a:ext uri="{FF2B5EF4-FFF2-40B4-BE49-F238E27FC236}">
                <a16:creationId xmlns:a16="http://schemas.microsoft.com/office/drawing/2014/main" id="{4AACFABC-04F9-4CB5-9EE5-7DA08D38AFB5}"/>
              </a:ext>
            </a:extLst>
          </p:cNvPr>
          <p:cNvSpPr>
            <a:spLocks noGrp="1"/>
          </p:cNvSpPr>
          <p:nvPr>
            <p:ph type="ftr" sz="quarter" idx="11"/>
          </p:nvPr>
        </p:nvSpPr>
        <p:spPr/>
        <p:txBody>
          <a:bodyPr/>
          <a:lstStyle/>
          <a:p>
            <a:r>
              <a:rPr lang="fr-FR"/>
              <a:t>20220225_ITIL4_ChrystelDayer</a:t>
            </a:r>
          </a:p>
        </p:txBody>
      </p:sp>
    </p:spTree>
    <p:extLst>
      <p:ext uri="{BB962C8B-B14F-4D97-AF65-F5344CB8AC3E}">
        <p14:creationId xmlns:p14="http://schemas.microsoft.com/office/powerpoint/2010/main" val="1618818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0F489A1C-8959-4233-8C45-484F5BC6F165}"/>
              </a:ext>
            </a:extLst>
          </p:cNvPr>
          <p:cNvPicPr>
            <a:picLocks noChangeAspect="1"/>
          </p:cNvPicPr>
          <p:nvPr/>
        </p:nvPicPr>
        <p:blipFill rotWithShape="1">
          <a:blip r:embed="rId3"/>
          <a:srcRect l="20864" t="32961" r="17227" b="2765"/>
          <a:stretch/>
        </p:blipFill>
        <p:spPr>
          <a:xfrm>
            <a:off x="2322022" y="1064029"/>
            <a:ext cx="7547956" cy="4405745"/>
          </a:xfrm>
          <a:prstGeom prst="rect">
            <a:avLst/>
          </a:prstGeom>
        </p:spPr>
      </p:pic>
      <p:sp>
        <p:nvSpPr>
          <p:cNvPr id="4" name="Espace réservé du pied de page 3">
            <a:extLst>
              <a:ext uri="{FF2B5EF4-FFF2-40B4-BE49-F238E27FC236}">
                <a16:creationId xmlns:a16="http://schemas.microsoft.com/office/drawing/2014/main" id="{1C07A04E-974B-4AC8-ACAE-511B3C266395}"/>
              </a:ext>
            </a:extLst>
          </p:cNvPr>
          <p:cNvSpPr>
            <a:spLocks noGrp="1"/>
          </p:cNvSpPr>
          <p:nvPr>
            <p:ph type="ftr" sz="quarter" idx="11"/>
          </p:nvPr>
        </p:nvSpPr>
        <p:spPr/>
        <p:txBody>
          <a:bodyPr/>
          <a:lstStyle/>
          <a:p>
            <a:r>
              <a:rPr lang="fr-FR"/>
              <a:t>20220225_ITIL4_ChrystelDayer</a:t>
            </a:r>
          </a:p>
        </p:txBody>
      </p:sp>
    </p:spTree>
    <p:extLst>
      <p:ext uri="{BB962C8B-B14F-4D97-AF65-F5344CB8AC3E}">
        <p14:creationId xmlns:p14="http://schemas.microsoft.com/office/powerpoint/2010/main" val="39509209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BFABD2-39F9-44E3-A0FE-B28198E029A8}"/>
              </a:ext>
            </a:extLst>
          </p:cNvPr>
          <p:cNvSpPr>
            <a:spLocks noGrp="1"/>
          </p:cNvSpPr>
          <p:nvPr>
            <p:ph type="title"/>
          </p:nvPr>
        </p:nvSpPr>
        <p:spPr/>
        <p:txBody>
          <a:bodyPr/>
          <a:lstStyle/>
          <a:p>
            <a:r>
              <a:rPr lang="fr-CH" dirty="0"/>
              <a:t>En résumé</a:t>
            </a:r>
            <a:endParaRPr lang="fr-FR" dirty="0"/>
          </a:p>
        </p:txBody>
      </p:sp>
      <p:sp>
        <p:nvSpPr>
          <p:cNvPr id="3" name="Espace réservé du contenu 2">
            <a:extLst>
              <a:ext uri="{FF2B5EF4-FFF2-40B4-BE49-F238E27FC236}">
                <a16:creationId xmlns:a16="http://schemas.microsoft.com/office/drawing/2014/main" id="{4DC5BE69-B878-4256-B183-3082282D7160}"/>
              </a:ext>
            </a:extLst>
          </p:cNvPr>
          <p:cNvSpPr>
            <a:spLocks noGrp="1"/>
          </p:cNvSpPr>
          <p:nvPr>
            <p:ph idx="1"/>
          </p:nvPr>
        </p:nvSpPr>
        <p:spPr>
          <a:xfrm>
            <a:off x="838200" y="1388931"/>
            <a:ext cx="10363200" cy="4876800"/>
          </a:xfrm>
        </p:spPr>
        <p:txBody>
          <a:bodyPr>
            <a:normAutofit fontScale="92500" lnSpcReduction="10000"/>
          </a:bodyPr>
          <a:lstStyle/>
          <a:p>
            <a:r>
              <a:rPr lang="fr-CH" sz="2300" b="1" dirty="0"/>
              <a:t>Ces principes interagissent et dépendent les uns des autres </a:t>
            </a:r>
          </a:p>
          <a:p>
            <a:pPr algn="just">
              <a:buFont typeface="Wingdings" panose="05000000000000000000" pitchFamily="2" charset="2"/>
              <a:buChar char="Ø"/>
            </a:pPr>
            <a:r>
              <a:rPr lang="fr-CH" sz="2300" dirty="0"/>
              <a:t>Si une organisation s'engage à </a:t>
            </a:r>
            <a:r>
              <a:rPr lang="fr-CH" sz="2300" b="1" dirty="0"/>
              <a:t>progresser de manière itérative avec un retour d'expérience</a:t>
            </a:r>
            <a:r>
              <a:rPr lang="fr-CH" sz="2300" dirty="0"/>
              <a:t>, elle doit également </a:t>
            </a:r>
            <a:r>
              <a:rPr lang="fr-CH" sz="2300" b="1" dirty="0"/>
              <a:t>penser et travailler de manière holistique</a:t>
            </a:r>
            <a:r>
              <a:rPr lang="fr-CH" sz="2300" dirty="0"/>
              <a:t> pour s'assurer que chaque itération d'une amélioration comprend tous les éléments nécessaires pour obtenir de réels résultats.</a:t>
            </a:r>
          </a:p>
          <a:p>
            <a:pPr algn="just">
              <a:buFont typeface="Wingdings" panose="05000000000000000000" pitchFamily="2" charset="2"/>
              <a:buChar char="Ø"/>
            </a:pPr>
            <a:r>
              <a:rPr lang="fr-CH" sz="2300" dirty="0"/>
              <a:t>De même, l'utilisation d'un </a:t>
            </a:r>
            <a:r>
              <a:rPr lang="fr-CH" sz="2300" b="1" dirty="0"/>
              <a:t>retour d'information</a:t>
            </a:r>
            <a:r>
              <a:rPr lang="fr-CH" sz="2300" dirty="0"/>
              <a:t> approprié est la clé de la </a:t>
            </a:r>
            <a:r>
              <a:rPr lang="fr-CH" sz="2300" b="1" dirty="0"/>
              <a:t>collaboration</a:t>
            </a:r>
            <a:r>
              <a:rPr lang="fr-CH" sz="2300" dirty="0"/>
              <a:t>.</a:t>
            </a:r>
          </a:p>
          <a:p>
            <a:pPr algn="just">
              <a:buFont typeface="Wingdings" panose="05000000000000000000" pitchFamily="2" charset="2"/>
              <a:buChar char="Ø"/>
            </a:pPr>
            <a:r>
              <a:rPr lang="fr-CH" sz="2300" dirty="0"/>
              <a:t>En se concentrant sur ce qui aura vraiment de </a:t>
            </a:r>
            <a:r>
              <a:rPr lang="fr-CH" sz="2300" b="1" dirty="0"/>
              <a:t>la valeur </a:t>
            </a:r>
            <a:r>
              <a:rPr lang="fr-CH" sz="2300" dirty="0"/>
              <a:t>pour le client, il est plus facile de </a:t>
            </a:r>
            <a:r>
              <a:rPr lang="fr-CH" sz="2300" b="1" dirty="0"/>
              <a:t>garder les choses simples et pratiques</a:t>
            </a:r>
            <a:r>
              <a:rPr lang="fr-CH" sz="2300" dirty="0"/>
              <a:t>. </a:t>
            </a:r>
          </a:p>
          <a:p>
            <a:pPr algn="just">
              <a:buFont typeface="Wingdings" panose="05000000000000000000" pitchFamily="2" charset="2"/>
              <a:buChar char="Ø"/>
            </a:pPr>
            <a:r>
              <a:rPr lang="fr-CH" sz="2300" dirty="0"/>
              <a:t>Les organisations ne devraient pas se contenter d'utiliser un ou deux des principes, mais devraient examiner la pertinence de chacun d'entre eux et la manière dont ils s'appliquent ensemble. </a:t>
            </a:r>
          </a:p>
          <a:p>
            <a:pPr algn="just">
              <a:buFont typeface="Wingdings" panose="05000000000000000000" pitchFamily="2" charset="2"/>
              <a:buChar char="Ø"/>
            </a:pPr>
            <a:r>
              <a:rPr lang="fr-CH" sz="2300" dirty="0"/>
              <a:t>Tous les principes ne seront pas essentiels dans toutes les situations, mais ils devraient tous être examinés à chaque occasion pour déterminer dans quelle mesure ils sont appropriés. </a:t>
            </a:r>
          </a:p>
          <a:p>
            <a:endParaRPr lang="fr-FR" dirty="0"/>
          </a:p>
        </p:txBody>
      </p:sp>
      <p:sp>
        <p:nvSpPr>
          <p:cNvPr id="4" name="Espace réservé du pied de page 3">
            <a:extLst>
              <a:ext uri="{FF2B5EF4-FFF2-40B4-BE49-F238E27FC236}">
                <a16:creationId xmlns:a16="http://schemas.microsoft.com/office/drawing/2014/main" id="{F9C56010-E287-4259-8DB6-E71B1FFDFB21}"/>
              </a:ext>
            </a:extLst>
          </p:cNvPr>
          <p:cNvSpPr>
            <a:spLocks noGrp="1"/>
          </p:cNvSpPr>
          <p:nvPr>
            <p:ph type="ftr" sz="quarter" idx="11"/>
          </p:nvPr>
        </p:nvSpPr>
        <p:spPr/>
        <p:txBody>
          <a:bodyPr/>
          <a:lstStyle/>
          <a:p>
            <a:r>
              <a:rPr lang="fr-FR"/>
              <a:t>20220225_ITIL4_ChrystelDayer</a:t>
            </a:r>
          </a:p>
        </p:txBody>
      </p:sp>
    </p:spTree>
    <p:extLst>
      <p:ext uri="{BB962C8B-B14F-4D97-AF65-F5344CB8AC3E}">
        <p14:creationId xmlns:p14="http://schemas.microsoft.com/office/powerpoint/2010/main" val="1671036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08693D31-DC7A-446E-A824-1D3F97A08ECD}"/>
              </a:ext>
            </a:extLst>
          </p:cNvPr>
          <p:cNvSpPr>
            <a:spLocks noGrp="1"/>
          </p:cNvSpPr>
          <p:nvPr>
            <p:ph type="ftr" sz="quarter" idx="11"/>
          </p:nvPr>
        </p:nvSpPr>
        <p:spPr/>
        <p:txBody>
          <a:bodyPr/>
          <a:lstStyle/>
          <a:p>
            <a:r>
              <a:rPr lang="fr-FR"/>
              <a:t>20220225_ITIL4_ChrystelDayer</a:t>
            </a:r>
          </a:p>
        </p:txBody>
      </p:sp>
      <p:pic>
        <p:nvPicPr>
          <p:cNvPr id="5" name="Image 4">
            <a:extLst>
              <a:ext uri="{FF2B5EF4-FFF2-40B4-BE49-F238E27FC236}">
                <a16:creationId xmlns:a16="http://schemas.microsoft.com/office/drawing/2014/main" id="{BCA51F3F-2081-405F-BC81-FE3D34AAABEC}"/>
              </a:ext>
            </a:extLst>
          </p:cNvPr>
          <p:cNvPicPr>
            <a:picLocks noChangeAspect="1"/>
          </p:cNvPicPr>
          <p:nvPr/>
        </p:nvPicPr>
        <p:blipFill>
          <a:blip r:embed="rId2"/>
          <a:stretch>
            <a:fillRect/>
          </a:stretch>
        </p:blipFill>
        <p:spPr>
          <a:xfrm>
            <a:off x="2209453" y="112458"/>
            <a:ext cx="7374082" cy="6633083"/>
          </a:xfrm>
          <a:prstGeom prst="rect">
            <a:avLst/>
          </a:prstGeom>
        </p:spPr>
      </p:pic>
    </p:spTree>
    <p:extLst>
      <p:ext uri="{BB962C8B-B14F-4D97-AF65-F5344CB8AC3E}">
        <p14:creationId xmlns:p14="http://schemas.microsoft.com/office/powerpoint/2010/main" val="1786274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D73F76-001B-454D-BF1E-14242C2F96F3}"/>
              </a:ext>
            </a:extLst>
          </p:cNvPr>
          <p:cNvSpPr>
            <a:spLocks noGrp="1"/>
          </p:cNvSpPr>
          <p:nvPr>
            <p:ph type="title"/>
          </p:nvPr>
        </p:nvSpPr>
        <p:spPr>
          <a:xfrm>
            <a:off x="1042737" y="227144"/>
            <a:ext cx="8912551" cy="1325563"/>
          </a:xfrm>
        </p:spPr>
        <p:txBody>
          <a:bodyPr/>
          <a:lstStyle/>
          <a:p>
            <a:r>
              <a:rPr lang="fr-CH" dirty="0"/>
              <a:t>La Valeur</a:t>
            </a:r>
            <a:endParaRPr lang="fr-FR" dirty="0"/>
          </a:p>
        </p:txBody>
      </p:sp>
      <p:sp>
        <p:nvSpPr>
          <p:cNvPr id="3" name="Espace réservé du contenu 2">
            <a:extLst>
              <a:ext uri="{FF2B5EF4-FFF2-40B4-BE49-F238E27FC236}">
                <a16:creationId xmlns:a16="http://schemas.microsoft.com/office/drawing/2014/main" id="{075F5D4D-7FE1-416A-83D2-EC8B07BB7AB7}"/>
              </a:ext>
            </a:extLst>
          </p:cNvPr>
          <p:cNvSpPr>
            <a:spLocks noGrp="1"/>
          </p:cNvSpPr>
          <p:nvPr>
            <p:ph idx="1"/>
          </p:nvPr>
        </p:nvSpPr>
        <p:spPr>
          <a:xfrm>
            <a:off x="472938" y="1299411"/>
            <a:ext cx="10676325" cy="5331445"/>
          </a:xfrm>
        </p:spPr>
        <p:txBody>
          <a:bodyPr>
            <a:normAutofit fontScale="77500" lnSpcReduction="20000"/>
          </a:bodyPr>
          <a:lstStyle/>
          <a:p>
            <a:pPr algn="just"/>
            <a:r>
              <a:rPr lang="fr-CH" dirty="0"/>
              <a:t>L’évolution de l’entreprise: d’un assemblage de service en silos vers un système d’acteurs, mettant en œuvre des processus traversant ses fonctions et ses partenaires, tendus vers la satisfaction des parties prenantes.</a:t>
            </a:r>
          </a:p>
          <a:p>
            <a:pPr algn="just"/>
            <a:r>
              <a:rPr lang="fr-CH" dirty="0"/>
              <a:t>La mise en œuvre des différentes </a:t>
            </a:r>
            <a:r>
              <a:rPr lang="fr-CH" b="1" dirty="0"/>
              <a:t>méthodes</a:t>
            </a:r>
            <a:r>
              <a:rPr lang="fr-CH" dirty="0"/>
              <a:t> «valeur» couvrant l’ensemble des domaines de l’entreprise peut faciliter cette évolution.</a:t>
            </a:r>
          </a:p>
          <a:p>
            <a:pPr algn="just">
              <a:buFontTx/>
              <a:buChar char="-"/>
            </a:pPr>
            <a:r>
              <a:rPr lang="fr-CH" dirty="0" err="1"/>
              <a:t>Shared</a:t>
            </a:r>
            <a:r>
              <a:rPr lang="fr-CH" dirty="0"/>
              <a:t> Value: élargir les buts de l’entreprise</a:t>
            </a:r>
          </a:p>
          <a:p>
            <a:pPr algn="just">
              <a:buFontTx/>
              <a:buChar char="-"/>
            </a:pPr>
            <a:r>
              <a:rPr lang="fr-CH" dirty="0"/>
              <a:t>La Stratégie Océan Bleu: élargir les frontières des activités existantes</a:t>
            </a:r>
          </a:p>
          <a:p>
            <a:pPr algn="just">
              <a:buFontTx/>
              <a:buChar char="-"/>
            </a:pPr>
            <a:r>
              <a:rPr lang="fr-CH" dirty="0"/>
              <a:t>Développement durable et Responsabilité sociétale: la gouvernance</a:t>
            </a:r>
          </a:p>
          <a:p>
            <a:pPr algn="just">
              <a:buFontTx/>
              <a:buChar char="-"/>
            </a:pPr>
            <a:r>
              <a:rPr lang="fr-CH" dirty="0"/>
              <a:t>La Valeur utile pour le client</a:t>
            </a:r>
          </a:p>
          <a:p>
            <a:pPr algn="just">
              <a:buFontTx/>
              <a:buChar char="-"/>
            </a:pPr>
            <a:r>
              <a:rPr lang="fr-CH" dirty="0"/>
              <a:t>La Business Analyse</a:t>
            </a:r>
          </a:p>
          <a:p>
            <a:pPr algn="just">
              <a:buFontTx/>
              <a:buChar char="-"/>
            </a:pPr>
            <a:r>
              <a:rPr lang="fr-CH" dirty="0"/>
              <a:t>Le </a:t>
            </a:r>
            <a:r>
              <a:rPr lang="fr-CH" dirty="0" err="1"/>
              <a:t>lean</a:t>
            </a:r>
            <a:r>
              <a:rPr lang="fr-CH" dirty="0"/>
              <a:t> pour optimiser les processus (6 sigma)</a:t>
            </a:r>
          </a:p>
          <a:p>
            <a:pPr algn="just">
              <a:buFontTx/>
              <a:buChar char="-"/>
            </a:pPr>
            <a:r>
              <a:rPr lang="fr-CH" dirty="0"/>
              <a:t>La Solution Focus (Ecole de Palo Alto) pour favoriser le développement organisationnel</a:t>
            </a:r>
          </a:p>
          <a:p>
            <a:pPr algn="just">
              <a:buFontTx/>
              <a:buChar char="-"/>
            </a:pPr>
            <a:r>
              <a:rPr lang="fr-CH" u="sng" dirty="0"/>
              <a:t>La chaine de valeur de Michael Porter </a:t>
            </a:r>
            <a:r>
              <a:rPr lang="fr-CH" dirty="0"/>
              <a:t>(1986): est l'ensemble des étapes déterminant la capacité d'un domaine d'activité stratégique, d'une entreprise ou d'une organisation, à obtenir un avantage concurrentiel.</a:t>
            </a:r>
          </a:p>
          <a:p>
            <a:pPr marL="0" indent="0" algn="just">
              <a:buNone/>
            </a:pPr>
            <a:endParaRPr lang="fr-FR" dirty="0"/>
          </a:p>
        </p:txBody>
      </p:sp>
      <p:sp>
        <p:nvSpPr>
          <p:cNvPr id="4" name="Espace réservé du pied de page 3">
            <a:extLst>
              <a:ext uri="{FF2B5EF4-FFF2-40B4-BE49-F238E27FC236}">
                <a16:creationId xmlns:a16="http://schemas.microsoft.com/office/drawing/2014/main" id="{C6E1FD7F-FDBF-4DC7-96CB-0A0D77506960}"/>
              </a:ext>
            </a:extLst>
          </p:cNvPr>
          <p:cNvSpPr>
            <a:spLocks noGrp="1"/>
          </p:cNvSpPr>
          <p:nvPr>
            <p:ph type="ftr" sz="quarter" idx="11"/>
          </p:nvPr>
        </p:nvSpPr>
        <p:spPr/>
        <p:txBody>
          <a:bodyPr/>
          <a:lstStyle/>
          <a:p>
            <a:r>
              <a:rPr lang="fr-FR"/>
              <a:t>20220225_ITIL4_ChrystelDayer</a:t>
            </a:r>
          </a:p>
        </p:txBody>
      </p:sp>
    </p:spTree>
    <p:extLst>
      <p:ext uri="{BB962C8B-B14F-4D97-AF65-F5344CB8AC3E}">
        <p14:creationId xmlns:p14="http://schemas.microsoft.com/office/powerpoint/2010/main" val="15641395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17AC64-53AC-49FB-993D-729F54BD4D78}"/>
              </a:ext>
            </a:extLst>
          </p:cNvPr>
          <p:cNvSpPr>
            <a:spLocks noGrp="1"/>
          </p:cNvSpPr>
          <p:nvPr>
            <p:ph type="title"/>
          </p:nvPr>
        </p:nvSpPr>
        <p:spPr/>
        <p:txBody>
          <a:bodyPr/>
          <a:lstStyle/>
          <a:p>
            <a:r>
              <a:rPr lang="fr-CH" dirty="0"/>
              <a:t>La Valeur</a:t>
            </a:r>
            <a:endParaRPr lang="fr-FR" dirty="0"/>
          </a:p>
        </p:txBody>
      </p:sp>
      <p:sp>
        <p:nvSpPr>
          <p:cNvPr id="3" name="Espace réservé du contenu 2">
            <a:extLst>
              <a:ext uri="{FF2B5EF4-FFF2-40B4-BE49-F238E27FC236}">
                <a16:creationId xmlns:a16="http://schemas.microsoft.com/office/drawing/2014/main" id="{F74AA6FC-950B-4ED9-AC0F-16509618D9B7}"/>
              </a:ext>
            </a:extLst>
          </p:cNvPr>
          <p:cNvSpPr>
            <a:spLocks noGrp="1"/>
          </p:cNvSpPr>
          <p:nvPr>
            <p:ph idx="1"/>
          </p:nvPr>
        </p:nvSpPr>
        <p:spPr>
          <a:xfrm>
            <a:off x="995267" y="1690688"/>
            <a:ext cx="10358533" cy="4435399"/>
          </a:xfrm>
        </p:spPr>
        <p:txBody>
          <a:bodyPr>
            <a:normAutofit/>
          </a:bodyPr>
          <a:lstStyle/>
          <a:p>
            <a:pPr algn="just"/>
            <a:r>
              <a:rPr lang="fr-CH" dirty="0"/>
              <a:t>Le client est devenu le principal destinataire de la valeur créé par les entreprises.</a:t>
            </a:r>
          </a:p>
          <a:p>
            <a:pPr algn="just"/>
            <a:r>
              <a:rPr lang="fr-CH" dirty="0"/>
              <a:t>Les clients sont de plus en plus exigeants, et souhaitent des prestations de qualité.</a:t>
            </a:r>
          </a:p>
          <a:p>
            <a:pPr algn="just"/>
            <a:r>
              <a:rPr lang="fr-CH" dirty="0"/>
              <a:t>Les organisations sont de plus en plus complexes (croissance du nombre d’intervenants, externalisation etc..)</a:t>
            </a:r>
          </a:p>
          <a:p>
            <a:pPr marL="0" indent="0" algn="just">
              <a:buNone/>
            </a:pPr>
            <a:r>
              <a:rPr lang="fr-CH" dirty="0"/>
              <a:t>La mise en place de </a:t>
            </a:r>
            <a:r>
              <a:rPr lang="fr-CH" b="1" dirty="0"/>
              <a:t>processus </a:t>
            </a:r>
            <a:r>
              <a:rPr lang="fr-CH" dirty="0"/>
              <a:t>permet de mettre au centre le client, de maîtriser les chaînes d’activités (gestion des incidents) et de les rendre plus efficaces (amélioration). </a:t>
            </a:r>
          </a:p>
          <a:p>
            <a:endParaRPr lang="fr-FR" dirty="0"/>
          </a:p>
        </p:txBody>
      </p:sp>
      <p:sp>
        <p:nvSpPr>
          <p:cNvPr id="4" name="Espace réservé du pied de page 3">
            <a:extLst>
              <a:ext uri="{FF2B5EF4-FFF2-40B4-BE49-F238E27FC236}">
                <a16:creationId xmlns:a16="http://schemas.microsoft.com/office/drawing/2014/main" id="{9E35809D-FD3F-4371-99EB-BF6965CB54A2}"/>
              </a:ext>
            </a:extLst>
          </p:cNvPr>
          <p:cNvSpPr>
            <a:spLocks noGrp="1"/>
          </p:cNvSpPr>
          <p:nvPr>
            <p:ph type="ftr" sz="quarter" idx="11"/>
          </p:nvPr>
        </p:nvSpPr>
        <p:spPr/>
        <p:txBody>
          <a:bodyPr/>
          <a:lstStyle/>
          <a:p>
            <a:r>
              <a:rPr lang="fr-FR"/>
              <a:t>20220225_ITIL4_ChrystelDayer</a:t>
            </a:r>
          </a:p>
        </p:txBody>
      </p:sp>
    </p:spTree>
    <p:extLst>
      <p:ext uri="{BB962C8B-B14F-4D97-AF65-F5344CB8AC3E}">
        <p14:creationId xmlns:p14="http://schemas.microsoft.com/office/powerpoint/2010/main" val="15248187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9607D3-8518-422A-8AC8-889E95F18E79}"/>
              </a:ext>
            </a:extLst>
          </p:cNvPr>
          <p:cNvSpPr>
            <a:spLocks noGrp="1"/>
          </p:cNvSpPr>
          <p:nvPr>
            <p:ph type="title"/>
          </p:nvPr>
        </p:nvSpPr>
        <p:spPr/>
        <p:txBody>
          <a:bodyPr/>
          <a:lstStyle/>
          <a:p>
            <a:r>
              <a:rPr lang="fr-CH" dirty="0"/>
              <a:t>La Valeur</a:t>
            </a:r>
            <a:endParaRPr lang="fr-FR" dirty="0"/>
          </a:p>
        </p:txBody>
      </p:sp>
      <p:sp>
        <p:nvSpPr>
          <p:cNvPr id="3" name="Espace réservé du contenu 2">
            <a:extLst>
              <a:ext uri="{FF2B5EF4-FFF2-40B4-BE49-F238E27FC236}">
                <a16:creationId xmlns:a16="http://schemas.microsoft.com/office/drawing/2014/main" id="{52B63885-1203-4596-8205-912CF77870CB}"/>
              </a:ext>
            </a:extLst>
          </p:cNvPr>
          <p:cNvSpPr>
            <a:spLocks noGrp="1"/>
          </p:cNvSpPr>
          <p:nvPr>
            <p:ph idx="1"/>
          </p:nvPr>
        </p:nvSpPr>
        <p:spPr/>
        <p:txBody>
          <a:bodyPr>
            <a:normAutofit fontScale="92500" lnSpcReduction="20000"/>
          </a:bodyPr>
          <a:lstStyle/>
          <a:p>
            <a:pPr algn="just"/>
            <a:r>
              <a:rPr lang="fr-CH" b="1" dirty="0"/>
              <a:t>La chaîne de valeur  </a:t>
            </a:r>
            <a:r>
              <a:rPr lang="fr-CH" dirty="0"/>
              <a:t>décompose  l’activité  de  l’entreprise  en  étapes et  fonctions qui génèrent des coûts et contribuent à la valeur finale de l’offre.</a:t>
            </a:r>
          </a:p>
          <a:p>
            <a:pPr algn="just"/>
            <a:r>
              <a:rPr lang="fr-CH" dirty="0"/>
              <a:t>La chaîne de valeur permet d’analyser les types de coûts, ainsi que les sources de différenciation de l’offre de l’entreprise. Elle aide à identifier les éléments de création de valeur pour le client, et à distinguer ce qui rend unique l’offre de l’entreprise.</a:t>
            </a:r>
          </a:p>
          <a:p>
            <a:pPr algn="just"/>
            <a:r>
              <a:rPr lang="fr-CH" dirty="0"/>
              <a:t>Chaque maillon de la chaîne de valeur doit être optimisé, en priorité ceux qui contribuent le plus directement à la valeur créée. Leur combinaison peut être à l’origine d’un avantage concurrentiel.</a:t>
            </a:r>
          </a:p>
          <a:p>
            <a:pPr algn="just"/>
            <a:r>
              <a:rPr lang="fr-CH" dirty="0"/>
              <a:t>On  distingue  les  fonctions  opérationnelles  directement  créatrices de valeur, et les fonctions supports qui aident celles-ci à mieux réaliser leurs  missions.</a:t>
            </a:r>
          </a:p>
          <a:p>
            <a:endParaRPr lang="fr-CH" dirty="0"/>
          </a:p>
          <a:p>
            <a:pPr algn="just"/>
            <a:endParaRPr lang="fr-FR" dirty="0"/>
          </a:p>
        </p:txBody>
      </p:sp>
      <p:sp>
        <p:nvSpPr>
          <p:cNvPr id="4" name="Espace réservé du pied de page 3">
            <a:extLst>
              <a:ext uri="{FF2B5EF4-FFF2-40B4-BE49-F238E27FC236}">
                <a16:creationId xmlns:a16="http://schemas.microsoft.com/office/drawing/2014/main" id="{1911A33F-AB4F-45BA-9F99-50DFCCD46AA4}"/>
              </a:ext>
            </a:extLst>
          </p:cNvPr>
          <p:cNvSpPr>
            <a:spLocks noGrp="1"/>
          </p:cNvSpPr>
          <p:nvPr>
            <p:ph type="ftr" sz="quarter" idx="11"/>
          </p:nvPr>
        </p:nvSpPr>
        <p:spPr/>
        <p:txBody>
          <a:bodyPr/>
          <a:lstStyle/>
          <a:p>
            <a:r>
              <a:rPr lang="fr-FR"/>
              <a:t>20220225_ITIL4_ChrystelDayer</a:t>
            </a:r>
          </a:p>
        </p:txBody>
      </p:sp>
    </p:spTree>
    <p:extLst>
      <p:ext uri="{BB962C8B-B14F-4D97-AF65-F5344CB8AC3E}">
        <p14:creationId xmlns:p14="http://schemas.microsoft.com/office/powerpoint/2010/main" val="28353672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B88C9111-BEE2-4741-A0FE-050C41A5C1C7}"/>
              </a:ext>
            </a:extLst>
          </p:cNvPr>
          <p:cNvSpPr>
            <a:spLocks noGrp="1"/>
          </p:cNvSpPr>
          <p:nvPr>
            <p:ph type="ftr" sz="quarter" idx="11"/>
          </p:nvPr>
        </p:nvSpPr>
        <p:spPr/>
        <p:txBody>
          <a:bodyPr/>
          <a:lstStyle/>
          <a:p>
            <a:r>
              <a:rPr lang="fr-FR"/>
              <a:t>20220225_ITIL4_ChrystelDayer</a:t>
            </a:r>
          </a:p>
        </p:txBody>
      </p:sp>
      <p:pic>
        <p:nvPicPr>
          <p:cNvPr id="5" name="Image 4">
            <a:extLst>
              <a:ext uri="{FF2B5EF4-FFF2-40B4-BE49-F238E27FC236}">
                <a16:creationId xmlns:a16="http://schemas.microsoft.com/office/drawing/2014/main" id="{35F564AD-BF59-4237-965C-64158E4D4144}"/>
              </a:ext>
            </a:extLst>
          </p:cNvPr>
          <p:cNvPicPr>
            <a:picLocks noChangeAspect="1"/>
          </p:cNvPicPr>
          <p:nvPr/>
        </p:nvPicPr>
        <p:blipFill rotWithShape="1">
          <a:blip r:embed="rId3"/>
          <a:srcRect l="15545" t="40480" r="11773" b="4512"/>
          <a:stretch/>
        </p:blipFill>
        <p:spPr>
          <a:xfrm>
            <a:off x="1273818" y="1124038"/>
            <a:ext cx="10173791" cy="4329111"/>
          </a:xfrm>
          <a:prstGeom prst="rect">
            <a:avLst/>
          </a:prstGeom>
        </p:spPr>
      </p:pic>
    </p:spTree>
    <p:extLst>
      <p:ext uri="{BB962C8B-B14F-4D97-AF65-F5344CB8AC3E}">
        <p14:creationId xmlns:p14="http://schemas.microsoft.com/office/powerpoint/2010/main" val="30766619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598CE2-F4E2-4083-84C9-8CE12A586A5A}"/>
              </a:ext>
            </a:extLst>
          </p:cNvPr>
          <p:cNvSpPr>
            <a:spLocks noGrp="1"/>
          </p:cNvSpPr>
          <p:nvPr>
            <p:ph type="title"/>
          </p:nvPr>
        </p:nvSpPr>
        <p:spPr/>
        <p:txBody>
          <a:bodyPr/>
          <a:lstStyle/>
          <a:p>
            <a:r>
              <a:rPr lang="fr-CH" dirty="0"/>
              <a:t>Les 4 dimensions</a:t>
            </a:r>
            <a:endParaRPr lang="fr-FR" dirty="0"/>
          </a:p>
        </p:txBody>
      </p:sp>
      <p:sp>
        <p:nvSpPr>
          <p:cNvPr id="3" name="Espace réservé du contenu 2">
            <a:extLst>
              <a:ext uri="{FF2B5EF4-FFF2-40B4-BE49-F238E27FC236}">
                <a16:creationId xmlns:a16="http://schemas.microsoft.com/office/drawing/2014/main" id="{02FFE8EA-8E91-44F2-8EA4-6BBA8143C050}"/>
              </a:ext>
            </a:extLst>
          </p:cNvPr>
          <p:cNvSpPr>
            <a:spLocks noGrp="1"/>
          </p:cNvSpPr>
          <p:nvPr>
            <p:ph idx="1"/>
          </p:nvPr>
        </p:nvSpPr>
        <p:spPr/>
        <p:txBody>
          <a:bodyPr/>
          <a:lstStyle/>
          <a:p>
            <a:pPr marL="342900" indent="-342900">
              <a:buFont typeface="+mj-lt"/>
              <a:buAutoNum type="arabicParenR"/>
            </a:pPr>
            <a:r>
              <a:rPr lang="fr-CH" dirty="0"/>
              <a:t>Organisations et personnes</a:t>
            </a:r>
          </a:p>
          <a:p>
            <a:pPr marL="342900" indent="-342900">
              <a:buFont typeface="+mj-lt"/>
              <a:buAutoNum type="arabicParenR"/>
            </a:pPr>
            <a:r>
              <a:rPr lang="fr-CH" dirty="0"/>
              <a:t>Information et technologie</a:t>
            </a:r>
          </a:p>
          <a:p>
            <a:pPr marL="342900" indent="-342900">
              <a:buFont typeface="+mj-lt"/>
              <a:buAutoNum type="arabicParenR"/>
            </a:pPr>
            <a:r>
              <a:rPr lang="fr-CH" dirty="0"/>
              <a:t>Partenaires et fournisseurs</a:t>
            </a:r>
          </a:p>
          <a:p>
            <a:pPr marL="342900" indent="-342900">
              <a:buFont typeface="+mj-lt"/>
              <a:buAutoNum type="arabicParenR"/>
            </a:pPr>
            <a:r>
              <a:rPr lang="fr-CH" dirty="0"/>
              <a:t>Flux de valeur et processus</a:t>
            </a:r>
            <a:endParaRPr lang="fr-FR" dirty="0"/>
          </a:p>
        </p:txBody>
      </p:sp>
      <p:sp>
        <p:nvSpPr>
          <p:cNvPr id="5" name="Espace réservé du pied de page 4">
            <a:extLst>
              <a:ext uri="{FF2B5EF4-FFF2-40B4-BE49-F238E27FC236}">
                <a16:creationId xmlns:a16="http://schemas.microsoft.com/office/drawing/2014/main" id="{0C780DCB-7998-4CA2-B672-03247B0BA564}"/>
              </a:ext>
            </a:extLst>
          </p:cNvPr>
          <p:cNvSpPr>
            <a:spLocks noGrp="1"/>
          </p:cNvSpPr>
          <p:nvPr>
            <p:ph type="ftr" sz="quarter" idx="11"/>
          </p:nvPr>
        </p:nvSpPr>
        <p:spPr/>
        <p:txBody>
          <a:bodyPr/>
          <a:lstStyle/>
          <a:p>
            <a:r>
              <a:rPr lang="fr-FR"/>
              <a:t>20220225_ITIL4_ChrystelDayer</a:t>
            </a:r>
          </a:p>
        </p:txBody>
      </p:sp>
    </p:spTree>
    <p:extLst>
      <p:ext uri="{BB962C8B-B14F-4D97-AF65-F5344CB8AC3E}">
        <p14:creationId xmlns:p14="http://schemas.microsoft.com/office/powerpoint/2010/main" val="9366033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1DEB03-54C7-409B-80AB-102093C7BCB3}"/>
              </a:ext>
            </a:extLst>
          </p:cNvPr>
          <p:cNvSpPr>
            <a:spLocks noGrp="1"/>
          </p:cNvSpPr>
          <p:nvPr>
            <p:ph type="title"/>
          </p:nvPr>
        </p:nvSpPr>
        <p:spPr/>
        <p:txBody>
          <a:bodyPr/>
          <a:lstStyle/>
          <a:p>
            <a:r>
              <a:rPr lang="fr-CH" dirty="0"/>
              <a:t>4 dimensions</a:t>
            </a:r>
            <a:endParaRPr lang="fr-FR" dirty="0"/>
          </a:p>
        </p:txBody>
      </p:sp>
      <p:sp>
        <p:nvSpPr>
          <p:cNvPr id="3" name="Espace réservé du contenu 2">
            <a:extLst>
              <a:ext uri="{FF2B5EF4-FFF2-40B4-BE49-F238E27FC236}">
                <a16:creationId xmlns:a16="http://schemas.microsoft.com/office/drawing/2014/main" id="{046996A2-574B-4475-A9A9-34F199BF8293}"/>
              </a:ext>
            </a:extLst>
          </p:cNvPr>
          <p:cNvSpPr>
            <a:spLocks noGrp="1"/>
          </p:cNvSpPr>
          <p:nvPr>
            <p:ph idx="1"/>
          </p:nvPr>
        </p:nvSpPr>
        <p:spPr/>
        <p:txBody>
          <a:bodyPr>
            <a:normAutofit fontScale="92500" lnSpcReduction="20000"/>
          </a:bodyPr>
          <a:lstStyle/>
          <a:p>
            <a:pPr algn="just"/>
            <a:r>
              <a:rPr lang="fr-CH" dirty="0"/>
              <a:t>Pour soutenir une </a:t>
            </a:r>
            <a:r>
              <a:rPr lang="fr-CH" b="1" dirty="0"/>
              <a:t>approche holistique de la gestion des services</a:t>
            </a:r>
            <a:r>
              <a:rPr lang="fr-CH" dirty="0"/>
              <a:t>, ITIL définit quatre dimensions qui, collectivement, sont essentielles à la facilitation efficace et efficiente de la valeur pour les clients et les autres parties prenantes sous la forme de produits et de services.</a:t>
            </a:r>
          </a:p>
          <a:p>
            <a:pPr algn="just"/>
            <a:r>
              <a:rPr lang="fr-CH" dirty="0"/>
              <a:t>Ces quatre dimensions représentent des perspectives pertinentes pour l'ensemble du SVS, y compris la totalité de la chaîne de valeur des services et toutes les pratiques ITIL. </a:t>
            </a:r>
          </a:p>
          <a:p>
            <a:pPr algn="just"/>
            <a:r>
              <a:rPr lang="fr-CH" dirty="0"/>
              <a:t>La valeur créée par les produits et services fournis et les produits et services eux-mêmes se décrivent selon ces 4 axes, le tout contraint par des facteurs externes pour lesquels ITIL 4 reprend le modèle PESTEL.</a:t>
            </a:r>
            <a:endParaRPr lang="fr-FR" dirty="0"/>
          </a:p>
        </p:txBody>
      </p:sp>
      <p:sp>
        <p:nvSpPr>
          <p:cNvPr id="4" name="Espace réservé du pied de page 3">
            <a:extLst>
              <a:ext uri="{FF2B5EF4-FFF2-40B4-BE49-F238E27FC236}">
                <a16:creationId xmlns:a16="http://schemas.microsoft.com/office/drawing/2014/main" id="{1F8A4868-D34A-4816-9AEC-FA812A6D104D}"/>
              </a:ext>
            </a:extLst>
          </p:cNvPr>
          <p:cNvSpPr>
            <a:spLocks noGrp="1"/>
          </p:cNvSpPr>
          <p:nvPr>
            <p:ph type="ftr" sz="quarter" idx="11"/>
          </p:nvPr>
        </p:nvSpPr>
        <p:spPr/>
        <p:txBody>
          <a:bodyPr/>
          <a:lstStyle/>
          <a:p>
            <a:r>
              <a:rPr lang="fr-FR"/>
              <a:t>20220225_ITIL4_ChrystelDayer</a:t>
            </a:r>
          </a:p>
        </p:txBody>
      </p:sp>
    </p:spTree>
    <p:extLst>
      <p:ext uri="{BB962C8B-B14F-4D97-AF65-F5344CB8AC3E}">
        <p14:creationId xmlns:p14="http://schemas.microsoft.com/office/powerpoint/2010/main" val="13366672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445F9866-69A5-4C99-A052-908F6D56EE15}"/>
              </a:ext>
            </a:extLst>
          </p:cNvPr>
          <p:cNvSpPr>
            <a:spLocks noGrp="1"/>
          </p:cNvSpPr>
          <p:nvPr>
            <p:ph type="ftr" sz="quarter" idx="11"/>
          </p:nvPr>
        </p:nvSpPr>
        <p:spPr/>
        <p:txBody>
          <a:bodyPr/>
          <a:lstStyle/>
          <a:p>
            <a:r>
              <a:rPr lang="fr-FR"/>
              <a:t>20220225_ITIL4_ChrystelDayer</a:t>
            </a:r>
          </a:p>
        </p:txBody>
      </p:sp>
      <p:pic>
        <p:nvPicPr>
          <p:cNvPr id="4" name="Image 3">
            <a:extLst>
              <a:ext uri="{FF2B5EF4-FFF2-40B4-BE49-F238E27FC236}">
                <a16:creationId xmlns:a16="http://schemas.microsoft.com/office/drawing/2014/main" id="{A095AF0A-CA79-45FC-9BD2-20E523051E3E}"/>
              </a:ext>
            </a:extLst>
          </p:cNvPr>
          <p:cNvPicPr>
            <a:picLocks noChangeAspect="1"/>
          </p:cNvPicPr>
          <p:nvPr/>
        </p:nvPicPr>
        <p:blipFill rotWithShape="1">
          <a:blip r:embed="rId3"/>
          <a:srcRect l="55774" t="27383" r="6549" b="22635"/>
          <a:stretch/>
        </p:blipFill>
        <p:spPr>
          <a:xfrm>
            <a:off x="2090356" y="481189"/>
            <a:ext cx="7569033" cy="5645291"/>
          </a:xfrm>
          <a:prstGeom prst="rect">
            <a:avLst/>
          </a:prstGeom>
        </p:spPr>
      </p:pic>
    </p:spTree>
    <p:extLst>
      <p:ext uri="{BB962C8B-B14F-4D97-AF65-F5344CB8AC3E}">
        <p14:creationId xmlns:p14="http://schemas.microsoft.com/office/powerpoint/2010/main" val="21077097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F0258D-7B1D-4149-A39A-57546ADE30BD}"/>
              </a:ext>
            </a:extLst>
          </p:cNvPr>
          <p:cNvSpPr>
            <a:spLocks noGrp="1"/>
          </p:cNvSpPr>
          <p:nvPr>
            <p:ph type="title"/>
          </p:nvPr>
        </p:nvSpPr>
        <p:spPr/>
        <p:txBody>
          <a:bodyPr/>
          <a:lstStyle/>
          <a:p>
            <a:r>
              <a:rPr lang="fr-CH" dirty="0"/>
              <a:t>PESTEL</a:t>
            </a:r>
            <a:endParaRPr lang="fr-FR" dirty="0"/>
          </a:p>
        </p:txBody>
      </p:sp>
      <p:sp>
        <p:nvSpPr>
          <p:cNvPr id="3" name="Espace réservé du contenu 2">
            <a:extLst>
              <a:ext uri="{FF2B5EF4-FFF2-40B4-BE49-F238E27FC236}">
                <a16:creationId xmlns:a16="http://schemas.microsoft.com/office/drawing/2014/main" id="{5794C5BA-EC48-461A-92EA-B1271D7B67CD}"/>
              </a:ext>
            </a:extLst>
          </p:cNvPr>
          <p:cNvSpPr>
            <a:spLocks noGrp="1"/>
          </p:cNvSpPr>
          <p:nvPr>
            <p:ph idx="1"/>
          </p:nvPr>
        </p:nvSpPr>
        <p:spPr>
          <a:xfrm>
            <a:off x="465221" y="1690687"/>
            <a:ext cx="10916565" cy="4362623"/>
          </a:xfrm>
        </p:spPr>
        <p:txBody>
          <a:bodyPr>
            <a:normAutofit lnSpcReduction="10000"/>
          </a:bodyPr>
          <a:lstStyle/>
          <a:p>
            <a:pPr algn="just"/>
            <a:r>
              <a:rPr lang="fr-CH" dirty="0"/>
              <a:t>Lorsqu’une entreprise, par exemple, souhaite réaliser son diagnostic stratégique ( méthode « SWOT » ) elle doit analyser son environnement interne et son environnement externe.  Le PESTEL permet d’analyser l’environnement externe.</a:t>
            </a:r>
          </a:p>
          <a:p>
            <a:pPr algn="just">
              <a:buFont typeface="Wingdings" panose="05000000000000000000" pitchFamily="2" charset="2"/>
              <a:buChar char="Ø"/>
            </a:pPr>
            <a:r>
              <a:rPr lang="fr-CH" dirty="0">
                <a:solidFill>
                  <a:schemeClr val="accent1"/>
                </a:solidFill>
              </a:rPr>
              <a:t>P</a:t>
            </a:r>
            <a:r>
              <a:rPr lang="fr-CH" dirty="0"/>
              <a:t>olitique</a:t>
            </a:r>
          </a:p>
          <a:p>
            <a:pPr algn="just">
              <a:buFont typeface="Wingdings" panose="05000000000000000000" pitchFamily="2" charset="2"/>
              <a:buChar char="Ø"/>
            </a:pPr>
            <a:r>
              <a:rPr lang="fr-CH" dirty="0">
                <a:solidFill>
                  <a:schemeClr val="accent1"/>
                </a:solidFill>
              </a:rPr>
              <a:t>E</a:t>
            </a:r>
            <a:r>
              <a:rPr lang="fr-CH" dirty="0"/>
              <a:t>conomique</a:t>
            </a:r>
          </a:p>
          <a:p>
            <a:pPr algn="just">
              <a:buFont typeface="Wingdings" panose="05000000000000000000" pitchFamily="2" charset="2"/>
              <a:buChar char="Ø"/>
            </a:pPr>
            <a:r>
              <a:rPr lang="fr-CH" dirty="0">
                <a:solidFill>
                  <a:schemeClr val="accent1"/>
                </a:solidFill>
              </a:rPr>
              <a:t>S</a:t>
            </a:r>
            <a:r>
              <a:rPr lang="fr-CH" dirty="0"/>
              <a:t>ocial</a:t>
            </a:r>
          </a:p>
          <a:p>
            <a:pPr algn="just">
              <a:buFont typeface="Wingdings" panose="05000000000000000000" pitchFamily="2" charset="2"/>
              <a:buChar char="Ø"/>
            </a:pPr>
            <a:r>
              <a:rPr lang="fr-CH" dirty="0">
                <a:solidFill>
                  <a:schemeClr val="accent1"/>
                </a:solidFill>
              </a:rPr>
              <a:t>T</a:t>
            </a:r>
            <a:r>
              <a:rPr lang="fr-CH" dirty="0"/>
              <a:t>echnologique</a:t>
            </a:r>
          </a:p>
          <a:p>
            <a:pPr algn="just">
              <a:buFont typeface="Wingdings" panose="05000000000000000000" pitchFamily="2" charset="2"/>
              <a:buChar char="Ø"/>
            </a:pPr>
            <a:r>
              <a:rPr lang="fr-CH" dirty="0">
                <a:solidFill>
                  <a:schemeClr val="accent1"/>
                </a:solidFill>
              </a:rPr>
              <a:t>E</a:t>
            </a:r>
            <a:r>
              <a:rPr lang="fr-CH" dirty="0"/>
              <a:t>cologique</a:t>
            </a:r>
          </a:p>
          <a:p>
            <a:pPr algn="just">
              <a:buFont typeface="Wingdings" panose="05000000000000000000" pitchFamily="2" charset="2"/>
              <a:buChar char="Ø"/>
            </a:pPr>
            <a:r>
              <a:rPr lang="fr-CH" dirty="0">
                <a:solidFill>
                  <a:schemeClr val="accent1"/>
                </a:solidFill>
              </a:rPr>
              <a:t>L</a:t>
            </a:r>
            <a:r>
              <a:rPr lang="fr-CH" dirty="0"/>
              <a:t>egal</a:t>
            </a:r>
          </a:p>
          <a:p>
            <a:pPr algn="just"/>
            <a:endParaRPr lang="fr-FR" dirty="0"/>
          </a:p>
        </p:txBody>
      </p:sp>
      <p:sp>
        <p:nvSpPr>
          <p:cNvPr id="4" name="Espace réservé du pied de page 3">
            <a:extLst>
              <a:ext uri="{FF2B5EF4-FFF2-40B4-BE49-F238E27FC236}">
                <a16:creationId xmlns:a16="http://schemas.microsoft.com/office/drawing/2014/main" id="{0AA3EB06-9987-4F18-B7D6-68BC3BE0E038}"/>
              </a:ext>
            </a:extLst>
          </p:cNvPr>
          <p:cNvSpPr>
            <a:spLocks noGrp="1"/>
          </p:cNvSpPr>
          <p:nvPr>
            <p:ph type="ftr" sz="quarter" idx="11"/>
          </p:nvPr>
        </p:nvSpPr>
        <p:spPr/>
        <p:txBody>
          <a:bodyPr/>
          <a:lstStyle/>
          <a:p>
            <a:r>
              <a:rPr lang="fr-FR"/>
              <a:t>20220225_ITIL4_ChrystelDayer</a:t>
            </a:r>
          </a:p>
        </p:txBody>
      </p:sp>
    </p:spTree>
    <p:extLst>
      <p:ext uri="{BB962C8B-B14F-4D97-AF65-F5344CB8AC3E}">
        <p14:creationId xmlns:p14="http://schemas.microsoft.com/office/powerpoint/2010/main" val="1724620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1D1D3E3F-D8B3-422E-9640-06EDAF982D0F}"/>
              </a:ext>
            </a:extLst>
          </p:cNvPr>
          <p:cNvPicPr>
            <a:picLocks noChangeAspect="1"/>
          </p:cNvPicPr>
          <p:nvPr/>
        </p:nvPicPr>
        <p:blipFill rotWithShape="1">
          <a:blip r:embed="rId3"/>
          <a:srcRect l="28363" t="19137" r="29364" b="14164"/>
          <a:stretch/>
        </p:blipFill>
        <p:spPr>
          <a:xfrm>
            <a:off x="2103928" y="182880"/>
            <a:ext cx="8303607" cy="6350923"/>
          </a:xfrm>
          <a:prstGeom prst="rect">
            <a:avLst/>
          </a:prstGeom>
        </p:spPr>
      </p:pic>
      <p:sp>
        <p:nvSpPr>
          <p:cNvPr id="4" name="Espace réservé du pied de page 3">
            <a:extLst>
              <a:ext uri="{FF2B5EF4-FFF2-40B4-BE49-F238E27FC236}">
                <a16:creationId xmlns:a16="http://schemas.microsoft.com/office/drawing/2014/main" id="{993C1302-01B3-4E6F-A664-715EB4CF53D0}"/>
              </a:ext>
            </a:extLst>
          </p:cNvPr>
          <p:cNvSpPr>
            <a:spLocks noGrp="1"/>
          </p:cNvSpPr>
          <p:nvPr>
            <p:ph type="ftr" sz="quarter" idx="11"/>
          </p:nvPr>
        </p:nvSpPr>
        <p:spPr/>
        <p:txBody>
          <a:bodyPr/>
          <a:lstStyle/>
          <a:p>
            <a:r>
              <a:rPr lang="fr-FR"/>
              <a:t>20220225_ITIL4_ChrystelDayer</a:t>
            </a:r>
          </a:p>
        </p:txBody>
      </p:sp>
    </p:spTree>
    <p:extLst>
      <p:ext uri="{BB962C8B-B14F-4D97-AF65-F5344CB8AC3E}">
        <p14:creationId xmlns:p14="http://schemas.microsoft.com/office/powerpoint/2010/main" val="10419331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8F307A42-0B5D-4FDD-9BBA-575B60805E94}"/>
              </a:ext>
            </a:extLst>
          </p:cNvPr>
          <p:cNvSpPr>
            <a:spLocks noGrp="1"/>
          </p:cNvSpPr>
          <p:nvPr>
            <p:ph type="ftr" sz="quarter" idx="11"/>
          </p:nvPr>
        </p:nvSpPr>
        <p:spPr/>
        <p:txBody>
          <a:bodyPr/>
          <a:lstStyle/>
          <a:p>
            <a:r>
              <a:rPr lang="fr-FR"/>
              <a:t>20220225_ITIL4_ChrystelDayer</a:t>
            </a:r>
          </a:p>
        </p:txBody>
      </p:sp>
      <p:pic>
        <p:nvPicPr>
          <p:cNvPr id="4" name="Image 3">
            <a:extLst>
              <a:ext uri="{FF2B5EF4-FFF2-40B4-BE49-F238E27FC236}">
                <a16:creationId xmlns:a16="http://schemas.microsoft.com/office/drawing/2014/main" id="{89C7809F-0BCE-42AF-A748-AED1025B5D01}"/>
              </a:ext>
            </a:extLst>
          </p:cNvPr>
          <p:cNvPicPr>
            <a:picLocks noChangeAspect="1"/>
          </p:cNvPicPr>
          <p:nvPr/>
        </p:nvPicPr>
        <p:blipFill rotWithShape="1">
          <a:blip r:embed="rId3"/>
          <a:srcRect l="12272" t="29809" r="30727" b="22896"/>
          <a:stretch/>
        </p:blipFill>
        <p:spPr>
          <a:xfrm>
            <a:off x="509678" y="822941"/>
            <a:ext cx="11172643" cy="5212118"/>
          </a:xfrm>
          <a:prstGeom prst="rect">
            <a:avLst/>
          </a:prstGeom>
        </p:spPr>
      </p:pic>
    </p:spTree>
    <p:extLst>
      <p:ext uri="{BB962C8B-B14F-4D97-AF65-F5344CB8AC3E}">
        <p14:creationId xmlns:p14="http://schemas.microsoft.com/office/powerpoint/2010/main" val="418589045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FA66BE-6BC2-4422-AE6A-E46DBA68EC24}"/>
              </a:ext>
            </a:extLst>
          </p:cNvPr>
          <p:cNvSpPr>
            <a:spLocks noGrp="1"/>
          </p:cNvSpPr>
          <p:nvPr>
            <p:ph type="title"/>
          </p:nvPr>
        </p:nvSpPr>
        <p:spPr/>
        <p:txBody>
          <a:bodyPr/>
          <a:lstStyle/>
          <a:p>
            <a:r>
              <a:rPr lang="fr-CH" dirty="0"/>
              <a:t>PESTEL</a:t>
            </a:r>
            <a:endParaRPr lang="fr-FR" dirty="0"/>
          </a:p>
        </p:txBody>
      </p:sp>
      <p:sp>
        <p:nvSpPr>
          <p:cNvPr id="3" name="Espace réservé du contenu 2">
            <a:extLst>
              <a:ext uri="{FF2B5EF4-FFF2-40B4-BE49-F238E27FC236}">
                <a16:creationId xmlns:a16="http://schemas.microsoft.com/office/drawing/2014/main" id="{0DD7F170-AD6B-4305-92AD-31B8A8372214}"/>
              </a:ext>
            </a:extLst>
          </p:cNvPr>
          <p:cNvSpPr>
            <a:spLocks noGrp="1"/>
          </p:cNvSpPr>
          <p:nvPr>
            <p:ph idx="1"/>
          </p:nvPr>
        </p:nvSpPr>
        <p:spPr>
          <a:xfrm>
            <a:off x="1074822" y="1507958"/>
            <a:ext cx="9507352" cy="4419600"/>
          </a:xfrm>
        </p:spPr>
        <p:txBody>
          <a:bodyPr/>
          <a:lstStyle/>
          <a:p>
            <a:r>
              <a:rPr lang="fr-CH" b="1" u="sng" dirty="0"/>
              <a:t>3 Etapes:</a:t>
            </a:r>
          </a:p>
          <a:p>
            <a:pPr marL="342900" indent="-342900" algn="just">
              <a:buFont typeface="+mj-lt"/>
              <a:buAutoNum type="arabicParenR"/>
            </a:pPr>
            <a:r>
              <a:rPr lang="fr-CH" dirty="0"/>
              <a:t>Etablir une liste des facteurs qui ont un impact négatif ou positif (par un Brainstorming par exemple).</a:t>
            </a:r>
          </a:p>
          <a:p>
            <a:pPr marL="342900" indent="-342900" algn="just">
              <a:buFont typeface="+mj-lt"/>
              <a:buAutoNum type="arabicParenR"/>
            </a:pPr>
            <a:r>
              <a:rPr lang="fr-CH" dirty="0"/>
              <a:t>Hiérarchisation des facteurs (par exemple prioritiser de 1 à 5 ceux qui ont le plus d’impact)</a:t>
            </a:r>
          </a:p>
          <a:p>
            <a:pPr marL="342900" indent="-342900" algn="just">
              <a:buFont typeface="+mj-lt"/>
              <a:buAutoNum type="arabicParenR"/>
            </a:pPr>
            <a:r>
              <a:rPr lang="fr-CH" dirty="0"/>
              <a:t>Analyser la situation en prenant les facteurs les plus impactant (complété avec un SWOT ce sera dans opportunités et menaces).</a:t>
            </a:r>
          </a:p>
          <a:p>
            <a:pPr marL="342900" indent="-342900">
              <a:buFont typeface="+mj-lt"/>
              <a:buAutoNum type="arabicParenR"/>
            </a:pPr>
            <a:endParaRPr lang="fr-CH" dirty="0"/>
          </a:p>
          <a:p>
            <a:pPr marL="342900" indent="-342900">
              <a:buFont typeface="+mj-lt"/>
              <a:buAutoNum type="arabicParenR"/>
            </a:pPr>
            <a:endParaRPr lang="fr-FR" dirty="0"/>
          </a:p>
        </p:txBody>
      </p:sp>
      <p:sp>
        <p:nvSpPr>
          <p:cNvPr id="4" name="Espace réservé du pied de page 3">
            <a:extLst>
              <a:ext uri="{FF2B5EF4-FFF2-40B4-BE49-F238E27FC236}">
                <a16:creationId xmlns:a16="http://schemas.microsoft.com/office/drawing/2014/main" id="{4EF0A970-5133-45A6-B52D-9F9198017184}"/>
              </a:ext>
            </a:extLst>
          </p:cNvPr>
          <p:cNvSpPr>
            <a:spLocks noGrp="1"/>
          </p:cNvSpPr>
          <p:nvPr>
            <p:ph type="ftr" sz="quarter" idx="11"/>
          </p:nvPr>
        </p:nvSpPr>
        <p:spPr/>
        <p:txBody>
          <a:bodyPr/>
          <a:lstStyle/>
          <a:p>
            <a:r>
              <a:rPr lang="fr-FR"/>
              <a:t>20220225_ITIL4_ChrystelDayer</a:t>
            </a:r>
          </a:p>
        </p:txBody>
      </p:sp>
    </p:spTree>
    <p:extLst>
      <p:ext uri="{BB962C8B-B14F-4D97-AF65-F5344CB8AC3E}">
        <p14:creationId xmlns:p14="http://schemas.microsoft.com/office/powerpoint/2010/main" val="4590058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B4B732B7-4819-4F68-9FD2-1F8DF9FAC6A5}"/>
              </a:ext>
            </a:extLst>
          </p:cNvPr>
          <p:cNvSpPr>
            <a:spLocks noGrp="1"/>
          </p:cNvSpPr>
          <p:nvPr>
            <p:ph type="ftr" sz="quarter" idx="11"/>
          </p:nvPr>
        </p:nvSpPr>
        <p:spPr/>
        <p:txBody>
          <a:bodyPr/>
          <a:lstStyle/>
          <a:p>
            <a:r>
              <a:rPr lang="fr-FR"/>
              <a:t>20220225_ITIL4_ChrystelDayer</a:t>
            </a:r>
            <a:endParaRPr lang="fr-FR" dirty="0"/>
          </a:p>
        </p:txBody>
      </p:sp>
      <p:pic>
        <p:nvPicPr>
          <p:cNvPr id="4" name="Image 3">
            <a:extLst>
              <a:ext uri="{FF2B5EF4-FFF2-40B4-BE49-F238E27FC236}">
                <a16:creationId xmlns:a16="http://schemas.microsoft.com/office/drawing/2014/main" id="{8FE3D964-BDBA-4AF1-8F21-691B37FCC8EB}"/>
              </a:ext>
            </a:extLst>
          </p:cNvPr>
          <p:cNvPicPr>
            <a:picLocks noChangeAspect="1"/>
          </p:cNvPicPr>
          <p:nvPr/>
        </p:nvPicPr>
        <p:blipFill rotWithShape="1">
          <a:blip r:embed="rId2"/>
          <a:srcRect l="27955" t="22047" r="15590" b="9181"/>
          <a:stretch/>
        </p:blipFill>
        <p:spPr>
          <a:xfrm>
            <a:off x="1092029" y="786062"/>
            <a:ext cx="7811339" cy="5350013"/>
          </a:xfrm>
          <a:prstGeom prst="rect">
            <a:avLst/>
          </a:prstGeom>
        </p:spPr>
      </p:pic>
    </p:spTree>
    <p:extLst>
      <p:ext uri="{BB962C8B-B14F-4D97-AF65-F5344CB8AC3E}">
        <p14:creationId xmlns:p14="http://schemas.microsoft.com/office/powerpoint/2010/main" val="3894538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212611-3761-4C88-8DDE-30555CD08872}"/>
              </a:ext>
            </a:extLst>
          </p:cNvPr>
          <p:cNvSpPr>
            <a:spLocks noGrp="1"/>
          </p:cNvSpPr>
          <p:nvPr>
            <p:ph type="title"/>
          </p:nvPr>
        </p:nvSpPr>
        <p:spPr/>
        <p:txBody>
          <a:bodyPr/>
          <a:lstStyle/>
          <a:p>
            <a:r>
              <a:rPr lang="fr-CH" dirty="0"/>
              <a:t>Concepts clés et définitions</a:t>
            </a:r>
            <a:endParaRPr lang="fr-FR" dirty="0"/>
          </a:p>
        </p:txBody>
      </p:sp>
      <p:sp>
        <p:nvSpPr>
          <p:cNvPr id="3" name="Espace réservé du contenu 2">
            <a:extLst>
              <a:ext uri="{FF2B5EF4-FFF2-40B4-BE49-F238E27FC236}">
                <a16:creationId xmlns:a16="http://schemas.microsoft.com/office/drawing/2014/main" id="{F9F56269-3ADC-4FD8-9FD8-CC120877AB86}"/>
              </a:ext>
            </a:extLst>
          </p:cNvPr>
          <p:cNvSpPr>
            <a:spLocks noGrp="1"/>
          </p:cNvSpPr>
          <p:nvPr>
            <p:ph idx="1"/>
          </p:nvPr>
        </p:nvSpPr>
        <p:spPr/>
        <p:txBody>
          <a:bodyPr/>
          <a:lstStyle/>
          <a:p>
            <a:r>
              <a:rPr lang="fr-CH" dirty="0"/>
              <a:t>Service Management: </a:t>
            </a:r>
          </a:p>
          <a:p>
            <a:pPr marL="0" indent="0">
              <a:buNone/>
            </a:pPr>
            <a:r>
              <a:rPr lang="fr-CH" sz="1800" dirty="0">
                <a:solidFill>
                  <a:srgbClr val="000000"/>
                </a:solidFill>
                <a:effectLst/>
              </a:rPr>
              <a:t>«Ensemble d’aptitudes organisationnelles spécialisées permettant de créer de la valeur pour les clients sous la forme de services.» </a:t>
            </a:r>
          </a:p>
          <a:p>
            <a:r>
              <a:rPr lang="fr-CH" dirty="0"/>
              <a:t>La valeur qui est définie par le client:</a:t>
            </a:r>
          </a:p>
          <a:p>
            <a:pPr marL="0" indent="0">
              <a:buNone/>
            </a:pPr>
            <a:r>
              <a:rPr lang="fr-CH" sz="1800" dirty="0">
                <a:solidFill>
                  <a:srgbClr val="000000"/>
                </a:solidFill>
              </a:rPr>
              <a:t>«Les bénéfices perçus, l’utilité et l’importance de quelque chose»</a:t>
            </a:r>
          </a:p>
          <a:p>
            <a:pPr marL="0" indent="0">
              <a:buNone/>
            </a:pPr>
            <a:endParaRPr lang="fr-CH" sz="1800" dirty="0">
              <a:solidFill>
                <a:srgbClr val="000000"/>
              </a:solidFill>
              <a:latin typeface="Trebuchet MS" panose="020B0603020202020204" pitchFamily="34" charset="0"/>
            </a:endParaRPr>
          </a:p>
          <a:p>
            <a:pPr marL="0" indent="0">
              <a:buNone/>
            </a:pPr>
            <a:endParaRPr lang="fr-FR" dirty="0"/>
          </a:p>
        </p:txBody>
      </p:sp>
      <p:pic>
        <p:nvPicPr>
          <p:cNvPr id="6" name="Image 5">
            <a:extLst>
              <a:ext uri="{FF2B5EF4-FFF2-40B4-BE49-F238E27FC236}">
                <a16:creationId xmlns:a16="http://schemas.microsoft.com/office/drawing/2014/main" id="{76122B60-6918-45EF-ACD0-EF05FFB14FA6}"/>
              </a:ext>
            </a:extLst>
          </p:cNvPr>
          <p:cNvPicPr/>
          <p:nvPr/>
        </p:nvPicPr>
        <p:blipFill rotWithShape="1">
          <a:blip r:embed="rId3">
            <a:extLst>
              <a:ext uri="{28A0092B-C50C-407E-A947-70E740481C1C}">
                <a14:useLocalDpi xmlns:a14="http://schemas.microsoft.com/office/drawing/2010/main" val="0"/>
              </a:ext>
            </a:extLst>
          </a:blip>
          <a:srcRect l="35715" t="49108" r="25430" b="14428"/>
          <a:stretch/>
        </p:blipFill>
        <p:spPr bwMode="auto">
          <a:xfrm>
            <a:off x="6339574" y="4073005"/>
            <a:ext cx="4963795" cy="2619375"/>
          </a:xfrm>
          <a:prstGeom prst="rect">
            <a:avLst/>
          </a:prstGeom>
          <a:ln>
            <a:noFill/>
          </a:ln>
          <a:extLst>
            <a:ext uri="{53640926-AAD7-44D8-BBD7-CCE9431645EC}">
              <a14:shadowObscured xmlns:a14="http://schemas.microsoft.com/office/drawing/2010/main"/>
            </a:ext>
          </a:extLst>
        </p:spPr>
      </p:pic>
      <p:sp>
        <p:nvSpPr>
          <p:cNvPr id="5" name="Espace réservé du pied de page 4">
            <a:extLst>
              <a:ext uri="{FF2B5EF4-FFF2-40B4-BE49-F238E27FC236}">
                <a16:creationId xmlns:a16="http://schemas.microsoft.com/office/drawing/2014/main" id="{2AA0F918-9548-48CE-BC4C-91EFF65AB297}"/>
              </a:ext>
            </a:extLst>
          </p:cNvPr>
          <p:cNvSpPr>
            <a:spLocks noGrp="1"/>
          </p:cNvSpPr>
          <p:nvPr>
            <p:ph type="ftr" sz="quarter" idx="11"/>
          </p:nvPr>
        </p:nvSpPr>
        <p:spPr/>
        <p:txBody>
          <a:bodyPr/>
          <a:lstStyle/>
          <a:p>
            <a:r>
              <a:rPr lang="fr-FR"/>
              <a:t>20220225_ITIL4_ChrystelDayer</a:t>
            </a:r>
            <a:endParaRPr lang="fr-FR" dirty="0"/>
          </a:p>
        </p:txBody>
      </p:sp>
    </p:spTree>
    <p:extLst>
      <p:ext uri="{BB962C8B-B14F-4D97-AF65-F5344CB8AC3E}">
        <p14:creationId xmlns:p14="http://schemas.microsoft.com/office/powerpoint/2010/main" val="4031789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58AD99-C22A-406B-97E2-B4FC5632EC98}"/>
              </a:ext>
            </a:extLst>
          </p:cNvPr>
          <p:cNvSpPr>
            <a:spLocks noGrp="1"/>
          </p:cNvSpPr>
          <p:nvPr>
            <p:ph type="title"/>
          </p:nvPr>
        </p:nvSpPr>
        <p:spPr/>
        <p:txBody>
          <a:bodyPr/>
          <a:lstStyle/>
          <a:p>
            <a:r>
              <a:rPr lang="fr-CH" dirty="0"/>
              <a:t>Concepts clés et définitions</a:t>
            </a:r>
            <a:endParaRPr lang="fr-FR" dirty="0"/>
          </a:p>
        </p:txBody>
      </p:sp>
      <p:sp>
        <p:nvSpPr>
          <p:cNvPr id="3" name="Espace réservé du contenu 2">
            <a:extLst>
              <a:ext uri="{FF2B5EF4-FFF2-40B4-BE49-F238E27FC236}">
                <a16:creationId xmlns:a16="http://schemas.microsoft.com/office/drawing/2014/main" id="{3BD8E49E-4257-45DD-A2A4-4AC90A61EC53}"/>
              </a:ext>
            </a:extLst>
          </p:cNvPr>
          <p:cNvSpPr>
            <a:spLocks noGrp="1"/>
          </p:cNvSpPr>
          <p:nvPr>
            <p:ph idx="1"/>
          </p:nvPr>
        </p:nvSpPr>
        <p:spPr/>
        <p:txBody>
          <a:bodyPr>
            <a:normAutofit/>
          </a:bodyPr>
          <a:lstStyle/>
          <a:p>
            <a:r>
              <a:rPr lang="fr-CH" dirty="0"/>
              <a:t>Organisations: </a:t>
            </a:r>
          </a:p>
          <a:p>
            <a:pPr marL="0" indent="0">
              <a:buNone/>
            </a:pPr>
            <a:r>
              <a:rPr lang="fr-CH" sz="1800" dirty="0">
                <a:solidFill>
                  <a:srgbClr val="000000"/>
                </a:solidFill>
              </a:rPr>
              <a:t>«Personne ou groupe de personnes ayant ses propres fonctions, avec des responsabilités, pouvoirs et relations lui permettant d’atteindre ses objectifs»</a:t>
            </a:r>
          </a:p>
          <a:p>
            <a:r>
              <a:rPr lang="fr-CH" dirty="0"/>
              <a:t>Fournisseur de service: </a:t>
            </a:r>
          </a:p>
          <a:p>
            <a:pPr marL="0" indent="0">
              <a:buNone/>
            </a:pPr>
            <a:r>
              <a:rPr lang="fr-CH" sz="1800" dirty="0">
                <a:solidFill>
                  <a:srgbClr val="000000"/>
                </a:solidFill>
              </a:rPr>
              <a:t>«Rôle exercé par une organisation dans le cadre d’une relation de service, afin de fournir des services à des consommateurs»</a:t>
            </a:r>
          </a:p>
          <a:p>
            <a:r>
              <a:rPr lang="fr-CH" dirty="0"/>
              <a:t>Rôles du consommateur de service</a:t>
            </a:r>
          </a:p>
          <a:p>
            <a:pPr marL="514350" indent="-514350">
              <a:buFont typeface="+mj-lt"/>
              <a:buAutoNum type="arabicPeriod"/>
            </a:pPr>
            <a:r>
              <a:rPr lang="fr-CH" dirty="0"/>
              <a:t>Sponsor</a:t>
            </a:r>
          </a:p>
          <a:p>
            <a:pPr marL="0" indent="0">
              <a:buNone/>
            </a:pPr>
            <a:r>
              <a:rPr lang="fr-CH" sz="1800" dirty="0">
                <a:solidFill>
                  <a:srgbClr val="000000"/>
                </a:solidFill>
                <a:effectLst/>
              </a:rPr>
              <a:t>«Rôle qui autorise le budget pour la consommation de service. Il peut également s’agir d’une organisation ou d’un individu qui fournit son soutien, financier ou autre, dans le cadre d’une initiative.»</a:t>
            </a:r>
            <a:endParaRPr lang="fr-FR" dirty="0"/>
          </a:p>
        </p:txBody>
      </p:sp>
      <p:sp>
        <p:nvSpPr>
          <p:cNvPr id="5" name="Espace réservé du pied de page 4">
            <a:extLst>
              <a:ext uri="{FF2B5EF4-FFF2-40B4-BE49-F238E27FC236}">
                <a16:creationId xmlns:a16="http://schemas.microsoft.com/office/drawing/2014/main" id="{FDAC921C-ED6B-4C1C-8B56-0E8262F52466}"/>
              </a:ext>
            </a:extLst>
          </p:cNvPr>
          <p:cNvSpPr>
            <a:spLocks noGrp="1"/>
          </p:cNvSpPr>
          <p:nvPr>
            <p:ph type="ftr" sz="quarter" idx="11"/>
          </p:nvPr>
        </p:nvSpPr>
        <p:spPr/>
        <p:txBody>
          <a:bodyPr/>
          <a:lstStyle/>
          <a:p>
            <a:r>
              <a:rPr lang="fr-FR"/>
              <a:t>20220225_ITIL4_ChrystelDayer</a:t>
            </a:r>
          </a:p>
        </p:txBody>
      </p:sp>
    </p:spTree>
    <p:extLst>
      <p:ext uri="{BB962C8B-B14F-4D97-AF65-F5344CB8AC3E}">
        <p14:creationId xmlns:p14="http://schemas.microsoft.com/office/powerpoint/2010/main" val="3439789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278336-4BCA-477E-A53F-EE0509BA2BD7}"/>
              </a:ext>
            </a:extLst>
          </p:cNvPr>
          <p:cNvSpPr>
            <a:spLocks noGrp="1"/>
          </p:cNvSpPr>
          <p:nvPr>
            <p:ph type="title"/>
          </p:nvPr>
        </p:nvSpPr>
        <p:spPr/>
        <p:txBody>
          <a:bodyPr/>
          <a:lstStyle/>
          <a:p>
            <a:r>
              <a:rPr lang="fr-CH" dirty="0"/>
              <a:t>Concepts clés et définitions</a:t>
            </a:r>
            <a:endParaRPr lang="fr-FR" dirty="0"/>
          </a:p>
        </p:txBody>
      </p:sp>
      <p:sp>
        <p:nvSpPr>
          <p:cNvPr id="3" name="Espace réservé du contenu 2">
            <a:extLst>
              <a:ext uri="{FF2B5EF4-FFF2-40B4-BE49-F238E27FC236}">
                <a16:creationId xmlns:a16="http://schemas.microsoft.com/office/drawing/2014/main" id="{CAE3243D-21AE-48FD-85C0-18575C4BD56E}"/>
              </a:ext>
            </a:extLst>
          </p:cNvPr>
          <p:cNvSpPr>
            <a:spLocks noGrp="1"/>
          </p:cNvSpPr>
          <p:nvPr>
            <p:ph idx="1"/>
          </p:nvPr>
        </p:nvSpPr>
        <p:spPr/>
        <p:txBody>
          <a:bodyPr/>
          <a:lstStyle/>
          <a:p>
            <a:pPr marL="514350" indent="-514350">
              <a:buFont typeface="+mj-lt"/>
              <a:buAutoNum type="arabicPeriod" startAt="2"/>
            </a:pPr>
            <a:r>
              <a:rPr lang="fr-CH" dirty="0"/>
              <a:t>Client: </a:t>
            </a:r>
          </a:p>
          <a:p>
            <a:pPr>
              <a:buFontTx/>
              <a:buChar char="-"/>
            </a:pPr>
            <a:r>
              <a:rPr lang="fr-CH" sz="1800" dirty="0">
                <a:solidFill>
                  <a:srgbClr val="000000"/>
                </a:solidFill>
              </a:rPr>
              <a:t>«Rôle qui définit les exigences relatives à un service et assume la responsabilité des résultats de la consommation du service.»</a:t>
            </a:r>
          </a:p>
          <a:p>
            <a:pPr marL="514350" indent="-514350">
              <a:buFont typeface="+mj-lt"/>
              <a:buAutoNum type="arabicPeriod" startAt="3"/>
            </a:pPr>
            <a:r>
              <a:rPr lang="fr-FR" dirty="0"/>
              <a:t>Utilisateur:</a:t>
            </a:r>
          </a:p>
          <a:p>
            <a:pPr marL="0" indent="0">
              <a:buNone/>
            </a:pPr>
            <a:r>
              <a:rPr lang="fr-CH" sz="1800" dirty="0">
                <a:solidFill>
                  <a:srgbClr val="000000"/>
                </a:solidFill>
              </a:rPr>
              <a:t>«Rôle qui utilise des services.»</a:t>
            </a:r>
          </a:p>
          <a:p>
            <a:pPr marL="0" indent="0">
              <a:buNone/>
            </a:pPr>
            <a:endParaRPr lang="fr-CH" sz="1800" dirty="0">
              <a:solidFill>
                <a:srgbClr val="000000"/>
              </a:solidFill>
            </a:endParaRPr>
          </a:p>
          <a:p>
            <a:pPr marL="0" indent="0">
              <a:buNone/>
            </a:pPr>
            <a:r>
              <a:rPr lang="fr-CH" sz="1800" dirty="0">
                <a:solidFill>
                  <a:srgbClr val="000000"/>
                </a:solidFill>
              </a:rPr>
              <a:t>Autres parties prenantes en lien avec la valeur:</a:t>
            </a:r>
          </a:p>
          <a:p>
            <a:pPr>
              <a:buFontTx/>
              <a:buChar char="-"/>
            </a:pPr>
            <a:r>
              <a:rPr lang="fr-CH" sz="1800" dirty="0">
                <a:solidFill>
                  <a:srgbClr val="000000"/>
                </a:solidFill>
              </a:rPr>
              <a:t>Actionnaires</a:t>
            </a:r>
          </a:p>
          <a:p>
            <a:pPr>
              <a:buFontTx/>
              <a:buChar char="-"/>
            </a:pPr>
            <a:r>
              <a:rPr lang="fr-CH" sz="1800" dirty="0">
                <a:solidFill>
                  <a:srgbClr val="000000"/>
                </a:solidFill>
              </a:rPr>
              <a:t>CIO, CFO, employés</a:t>
            </a:r>
          </a:p>
          <a:p>
            <a:pPr>
              <a:buFontTx/>
              <a:buChar char="-"/>
            </a:pPr>
            <a:r>
              <a:rPr lang="fr-CH" sz="1800" dirty="0">
                <a:solidFill>
                  <a:srgbClr val="000000"/>
                </a:solidFill>
              </a:rPr>
              <a:t>Communautés internet</a:t>
            </a:r>
            <a:endParaRPr lang="fr-FR" sz="1800" dirty="0">
              <a:solidFill>
                <a:srgbClr val="000000"/>
              </a:solidFill>
            </a:endParaRPr>
          </a:p>
        </p:txBody>
      </p:sp>
      <p:sp>
        <p:nvSpPr>
          <p:cNvPr id="5" name="Espace réservé du pied de page 4">
            <a:extLst>
              <a:ext uri="{FF2B5EF4-FFF2-40B4-BE49-F238E27FC236}">
                <a16:creationId xmlns:a16="http://schemas.microsoft.com/office/drawing/2014/main" id="{359985F9-0238-43D3-929A-518B9FC8B0CF}"/>
              </a:ext>
            </a:extLst>
          </p:cNvPr>
          <p:cNvSpPr>
            <a:spLocks noGrp="1"/>
          </p:cNvSpPr>
          <p:nvPr>
            <p:ph type="ftr" sz="quarter" idx="11"/>
          </p:nvPr>
        </p:nvSpPr>
        <p:spPr/>
        <p:txBody>
          <a:bodyPr/>
          <a:lstStyle/>
          <a:p>
            <a:r>
              <a:rPr lang="fr-FR"/>
              <a:t>20220225_ITIL4_ChrystelDayer</a:t>
            </a:r>
          </a:p>
        </p:txBody>
      </p:sp>
    </p:spTree>
    <p:extLst>
      <p:ext uri="{BB962C8B-B14F-4D97-AF65-F5344CB8AC3E}">
        <p14:creationId xmlns:p14="http://schemas.microsoft.com/office/powerpoint/2010/main" val="425876715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7242</Words>
  <Application>Microsoft Office PowerPoint</Application>
  <PresentationFormat>Grand écran</PresentationFormat>
  <Paragraphs>520</Paragraphs>
  <Slides>62</Slides>
  <Notes>39</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62</vt:i4>
      </vt:variant>
    </vt:vector>
  </HeadingPairs>
  <TitlesOfParts>
    <vt:vector size="69" baseType="lpstr">
      <vt:lpstr>Arial</vt:lpstr>
      <vt:lpstr>Calibri</vt:lpstr>
      <vt:lpstr>Rockwell</vt:lpstr>
      <vt:lpstr>Trebuchet MS</vt:lpstr>
      <vt:lpstr>Wingdings</vt:lpstr>
      <vt:lpstr>Wingdings 2</vt:lpstr>
      <vt:lpstr>Thème Office</vt:lpstr>
      <vt:lpstr>ITIL 4 Foundation</vt:lpstr>
      <vt:lpstr>Qu’est ce qu’ITIL 4?</vt:lpstr>
      <vt:lpstr>Qu’est ce qu’ITIL 4</vt:lpstr>
      <vt:lpstr>Présentation PowerPoint</vt:lpstr>
      <vt:lpstr>Présentation PowerPoint</vt:lpstr>
      <vt:lpstr>Présentation PowerPoint</vt:lpstr>
      <vt:lpstr>Concepts clés et définitions</vt:lpstr>
      <vt:lpstr>Concepts clés et définitions</vt:lpstr>
      <vt:lpstr>Concepts clés et définitions</vt:lpstr>
      <vt:lpstr>Concepts clés et définitions</vt:lpstr>
      <vt:lpstr>Concepts clés et définitions</vt:lpstr>
      <vt:lpstr>Concepts clés et définitions</vt:lpstr>
      <vt:lpstr>Concepts clés et définitions</vt:lpstr>
      <vt:lpstr>Concepts clés et définitions</vt:lpstr>
      <vt:lpstr>Concepts clés et définitions</vt:lpstr>
      <vt:lpstr>Concepts clés et définitions</vt:lpstr>
      <vt:lpstr>Présentation PowerPoint</vt:lpstr>
      <vt:lpstr>Concepts clés et définitions</vt:lpstr>
      <vt:lpstr>Concepts clés et définitions</vt:lpstr>
      <vt:lpstr>7 principes généraux</vt:lpstr>
      <vt:lpstr>Présentation PowerPoint</vt:lpstr>
      <vt:lpstr>7 principes généraux</vt:lpstr>
      <vt:lpstr>Se concentrer sur la valeur</vt:lpstr>
      <vt:lpstr>Se concentrer sur la valeur</vt:lpstr>
      <vt:lpstr>Se concentrer sur la valeur: application</vt:lpstr>
      <vt:lpstr>Commencer ou vous êtes</vt:lpstr>
      <vt:lpstr>Commencer ou vous êtes: application</vt:lpstr>
      <vt:lpstr>Progresser itérativement avec des feedback</vt:lpstr>
      <vt:lpstr>Progresser itérativement avec des feedback</vt:lpstr>
      <vt:lpstr>Progresser itérativement avec des feedback</vt:lpstr>
      <vt:lpstr>Progresser itérativement avec des feedback</vt:lpstr>
      <vt:lpstr>Progresser itérativement avec des feedback</vt:lpstr>
      <vt:lpstr>Progresser itérativement avec des feedback</vt:lpstr>
      <vt:lpstr>Progresser itérativement avec des feedback</vt:lpstr>
      <vt:lpstr>Progresser itérativement avec des feedback</vt:lpstr>
      <vt:lpstr>Progresser itérativement avec des feedback</vt:lpstr>
      <vt:lpstr>Collaborer et promouvoir la visibilité </vt:lpstr>
      <vt:lpstr>Collaborer et promouvoir la visibilité</vt:lpstr>
      <vt:lpstr>Collaborer et promouvoir la visibilité</vt:lpstr>
      <vt:lpstr>Collaborer et promouvoir la visibilité</vt:lpstr>
      <vt:lpstr>Penser et travailler de façon holistique </vt:lpstr>
      <vt:lpstr>Présentation PowerPoint</vt:lpstr>
      <vt:lpstr>Penser et travailler de façon holistique</vt:lpstr>
      <vt:lpstr>Penser et travailler de façon holistique</vt:lpstr>
      <vt:lpstr>Opter pour la simplicité et rester pratique</vt:lpstr>
      <vt:lpstr>Opter pour la simplicité et rester pratique </vt:lpstr>
      <vt:lpstr>Optimiser et automatiser</vt:lpstr>
      <vt:lpstr>Optimiser et automatiser</vt:lpstr>
      <vt:lpstr>Optimiser et automatiser</vt:lpstr>
      <vt:lpstr>En résumé</vt:lpstr>
      <vt:lpstr>Présentation PowerPoint</vt:lpstr>
      <vt:lpstr>La Valeur</vt:lpstr>
      <vt:lpstr>La Valeur</vt:lpstr>
      <vt:lpstr>La Valeur</vt:lpstr>
      <vt:lpstr>Présentation PowerPoint</vt:lpstr>
      <vt:lpstr>Les 4 dimensions</vt:lpstr>
      <vt:lpstr>4 dimensions</vt:lpstr>
      <vt:lpstr>Présentation PowerPoint</vt:lpstr>
      <vt:lpstr>PESTEL</vt:lpstr>
      <vt:lpstr>Présentation PowerPoint</vt:lpstr>
      <vt:lpstr>PESTEL</vt:lpstr>
      <vt:lpstr>Présentation PowerPoint</vt:lpstr>
    </vt:vector>
  </TitlesOfParts>
  <Company>Haute école de gestion de Genève // HES-SO Genève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Fähndrich Jenny (HES)</dc:creator>
  <cp:lastModifiedBy>Dayer Chrystel (HES)</cp:lastModifiedBy>
  <cp:revision>58</cp:revision>
  <dcterms:created xsi:type="dcterms:W3CDTF">2021-09-13T08:54:04Z</dcterms:created>
  <dcterms:modified xsi:type="dcterms:W3CDTF">2022-02-25T15:41:46Z</dcterms:modified>
</cp:coreProperties>
</file>