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58" r:id="rId13"/>
    <p:sldId id="265" r:id="rId14"/>
    <p:sldId id="273" r:id="rId15"/>
    <p:sldId id="266" r:id="rId16"/>
    <p:sldId id="274" r:id="rId17"/>
    <p:sldId id="267" r:id="rId18"/>
    <p:sldId id="272" r:id="rId19"/>
    <p:sldId id="268" r:id="rId20"/>
    <p:sldId id="269" r:id="rId21"/>
    <p:sldId id="270" r:id="rId22"/>
    <p:sldId id="271" r:id="rId23"/>
    <p:sldId id="275" r:id="rId24"/>
    <p:sldId id="276" r:id="rId25"/>
    <p:sldId id="278" r:id="rId26"/>
    <p:sldId id="277" r:id="rId27"/>
    <p:sldId id="280" r:id="rId28"/>
    <p:sldId id="279" r:id="rId29"/>
    <p:sldId id="281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74" autoAdjust="0"/>
  </p:normalViewPr>
  <p:slideViewPr>
    <p:cSldViewPr snapToGrid="0">
      <p:cViewPr varScale="1">
        <p:scale>
          <a:sx n="57" d="100"/>
          <a:sy n="57" d="100"/>
        </p:scale>
        <p:origin x="9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DE69B-A1BC-4BFF-B701-FE6F9142D24F}" type="datetimeFigureOut">
              <a:rPr lang="fr-CH" smtClean="0"/>
              <a:t>01.04.2022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9FA9B-0BD2-43D7-B8FF-946830A08B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040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4DD63-6E40-40CA-8159-38606C95545E}" type="datetimeFigureOut">
              <a:rPr lang="fr-CH" smtClean="0"/>
              <a:t>01.04.2022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7398-23D0-4D20-89B8-E2AA06F92E4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46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58313"/>
            <a:ext cx="9144000" cy="135164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5" y="323501"/>
            <a:ext cx="3613500" cy="1314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842" y="5692735"/>
            <a:ext cx="1732520" cy="4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67273" cy="12811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179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57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1077126" cy="5541152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4115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45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1255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27306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Tx/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FF0000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34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6587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727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Espace réservé de la date 3"/>
          <p:cNvSpPr txBox="1">
            <a:spLocks/>
          </p:cNvSpPr>
          <p:nvPr userDrawn="1"/>
        </p:nvSpPr>
        <p:spPr>
          <a:xfrm>
            <a:off x="831850" y="6265732"/>
            <a:ext cx="2749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7535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44185" cy="128111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79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79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5698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92805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5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5718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3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2922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6382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Espace réservé de la date 3"/>
          <p:cNvSpPr txBox="1">
            <a:spLocks/>
          </p:cNvSpPr>
          <p:nvPr userDrawn="1"/>
        </p:nvSpPr>
        <p:spPr>
          <a:xfrm>
            <a:off x="838200" y="6265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698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/>
          <p:cNvSpPr/>
          <p:nvPr userDrawn="1"/>
        </p:nvSpPr>
        <p:spPr>
          <a:xfrm rot="10800000">
            <a:off x="9373298" y="-1"/>
            <a:ext cx="2818701" cy="2223083"/>
          </a:xfrm>
          <a:prstGeom prst="rtTriangle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Espace réservé de la date 3"/>
          <p:cNvSpPr txBox="1">
            <a:spLocks/>
          </p:cNvSpPr>
          <p:nvPr userDrawn="1"/>
        </p:nvSpPr>
        <p:spPr>
          <a:xfrm>
            <a:off x="854579" y="6265732"/>
            <a:ext cx="2726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72" y="370842"/>
            <a:ext cx="1332656" cy="4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8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92631" y="465138"/>
            <a:ext cx="502049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87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4661567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265732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Espace réservé de la date 3"/>
          <p:cNvSpPr txBox="1">
            <a:spLocks/>
          </p:cNvSpPr>
          <p:nvPr userDrawn="1"/>
        </p:nvSpPr>
        <p:spPr>
          <a:xfrm>
            <a:off x="839788" y="6265732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3D129-E0EA-4A06-94C3-B0DA49205495}" type="datetimeFigureOut">
              <a:rPr lang="fr-CH" smtClean="0"/>
              <a:pPr/>
              <a:t>01.04.2022</a:t>
            </a:fld>
            <a:endParaRPr lang="fr-CH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3955" y="6265731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683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82217"/>
            <a:ext cx="8946735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287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05ED6DB-EBA3-4449-8D86-B5E5D84237CA}" type="datetime1">
              <a:rPr lang="fr-FR" smtClean="0"/>
              <a:t>01/04/2022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2879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CH"/>
              <a:t>chrystel.dayer@hesge.ch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2965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3150CF-46F0-4FEE-9B38-FA518C85AC0E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7" name="Triangle rectangle 6"/>
          <p:cNvSpPr/>
          <p:nvPr userDrawn="1"/>
        </p:nvSpPr>
        <p:spPr>
          <a:xfrm rot="10800000">
            <a:off x="9373298" y="-1"/>
            <a:ext cx="2818701" cy="2223083"/>
          </a:xfrm>
          <a:prstGeom prst="rtTriangle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72" y="370842"/>
            <a:ext cx="1332656" cy="48334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680389"/>
            <a:ext cx="12192000" cy="184629"/>
          </a:xfrm>
          <a:prstGeom prst="rect">
            <a:avLst/>
          </a:prstGeom>
          <a:solidFill>
            <a:srgbClr val="2B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B3E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C000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B3E5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8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C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Le système de valeur des services (SVS)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51649"/>
          </a:xfrm>
        </p:spPr>
        <p:txBody>
          <a:bodyPr>
            <a:normAutofit/>
          </a:bodyPr>
          <a:lstStyle/>
          <a:p>
            <a:r>
              <a:rPr lang="fr-CH" sz="2000" b="1" dirty="0">
                <a:solidFill>
                  <a:srgbClr val="2B3E54"/>
                </a:solidFill>
                <a:ea typeface="+mj-ea"/>
              </a:rPr>
              <a:t>Mme Chrystel Dayer</a:t>
            </a:r>
          </a:p>
          <a:p>
            <a:r>
              <a:rPr lang="fr-CH" sz="2000" b="1" dirty="0">
                <a:solidFill>
                  <a:srgbClr val="2B3E54"/>
                </a:solidFill>
                <a:ea typeface="+mj-ea"/>
              </a:rPr>
              <a:t>Chargée de cours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4294967295"/>
          </p:nvPr>
        </p:nvSpPr>
        <p:spPr>
          <a:xfrm>
            <a:off x="838200" y="6273970"/>
            <a:ext cx="2743200" cy="365125"/>
          </a:xfrm>
        </p:spPr>
        <p:txBody>
          <a:bodyPr/>
          <a:lstStyle/>
          <a:p>
            <a:fld id="{D8C0A943-C54A-47C0-B4C2-905C8DAFEB73}" type="datetime1">
              <a:rPr lang="fr-FR" smtClean="0"/>
              <a:t>01/04/2022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294967295"/>
          </p:nvPr>
        </p:nvSpPr>
        <p:spPr>
          <a:xfrm>
            <a:off x="4038600" y="6273970"/>
            <a:ext cx="4114800" cy="365125"/>
          </a:xfrm>
        </p:spPr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290446"/>
            <a:ext cx="2743200" cy="365125"/>
          </a:xfrm>
        </p:spPr>
        <p:txBody>
          <a:bodyPr/>
          <a:lstStyle/>
          <a:p>
            <a:fld id="{D43150CF-46F0-4FEE-9B38-FA518C85AC0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69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0EE40-F0DC-475A-8C8C-82895544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F4EEF-7493-429B-91B4-4DAD67D0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Intrants/Inputs clés : </a:t>
            </a:r>
            <a:r>
              <a:rPr lang="fr-CH" dirty="0"/>
              <a:t>Opportunités/Demandes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Les opportunités représentent les options ou les possibilités d'ajouter de la valeur pour les parties prenantes ou d'améliorer l'organisation.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La demande est le besoin ou le désir de produits et de services chez les consommateurs internes et externes.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873B0A-787F-4F4E-9402-5FE7D333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BA634-03B6-4467-A3E3-45007FCF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6556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1EF32-79CC-4A08-9C40-BDACC3FA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856FB-9056-474A-9805-CEBDB3E4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 SVS est constitué d'un </a:t>
            </a:r>
            <a:r>
              <a:rPr lang="fr-CH" dirty="0" err="1"/>
              <a:t>coeur</a:t>
            </a:r>
            <a:r>
              <a:rPr lang="fr-CH" dirty="0"/>
              <a:t> entouré de deux couches qui permettent de créer des flux de valeur efficaces, efficients et évolutifs dans les activités de la chaine de valeur des services située au </a:t>
            </a:r>
            <a:r>
              <a:rPr lang="fr-CH" dirty="0" err="1"/>
              <a:t>coeur</a:t>
            </a:r>
            <a:r>
              <a:rPr lang="fr-CH" dirty="0"/>
              <a:t> du SVS: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b="1" dirty="0"/>
              <a:t>Principes directeurs : </a:t>
            </a:r>
            <a:r>
              <a:rPr lang="fr-CH" dirty="0"/>
              <a:t>Recommandations qui peuvent guider une organisation en toutes circonstances, indépendamment des changements dans ses objectifs, ses stratégies, son type de travail ou sa structure de gestion.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86B32-6BBC-46C5-BD41-A802265C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AF2B78-8E01-4D5B-BDA8-683642C8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3303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3E916-6F5C-4743-8138-FD3E337F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6F393-7EFF-4200-893C-DAB5F55C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44010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CH" b="1" dirty="0"/>
              <a:t>Gouvernance </a:t>
            </a:r>
            <a:r>
              <a:rPr lang="fr-CH" dirty="0"/>
              <a:t>: Les moyens par lesquels une organisation est dirigée et contrôlée. </a:t>
            </a:r>
          </a:p>
          <a:p>
            <a:pPr marL="0" indent="0" algn="just">
              <a:buNone/>
            </a:pPr>
            <a:r>
              <a:rPr lang="fr-CH" dirty="0"/>
              <a:t>La gouvernance doit réaliser les activités suivantes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CH" dirty="0"/>
              <a:t>Évaluer et positionner les activités et en particulier la gestion des services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CH" dirty="0"/>
              <a:t>Donner la direction sur les objectifs à atteindre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CH" dirty="0"/>
              <a:t>Suivre l’évolution et la performance des activités et en particulier de la gestion des services.</a:t>
            </a:r>
          </a:p>
          <a:p>
            <a:pPr marL="0" indent="0" algn="just">
              <a:buNone/>
            </a:pPr>
            <a:r>
              <a:rPr lang="fr-CH" dirty="0"/>
              <a:t>La gouvernance va travailler en étroite collaboration avec l’amélioration continue. Elle est représentée par une personne ou un groupe de personnes en charge de réaliser les activités ci-dessus.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8F5F1A-74B7-4F47-AF8E-C4EC6364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4BB49E-0321-4059-AFDB-5510AE8E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1160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08F6C-5610-4C70-B093-6DED6A68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8F55D-2FCA-4995-9356-401308AC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CH" b="1" dirty="0"/>
              <a:t>Chaîne de valeur des services: </a:t>
            </a:r>
            <a:r>
              <a:rPr lang="fr-CH" dirty="0"/>
              <a:t>Un ensemble d'activités interconnectées qu'une organisation réalise pour fournir un produit ou un service de valeur à ses consommateurs et pour faciliter la réalisation de la valeur.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CH" b="1" dirty="0"/>
              <a:t>Pratiques: </a:t>
            </a:r>
            <a:r>
              <a:rPr lang="fr-CH" dirty="0"/>
              <a:t>Ensembles de ressources organisationnelles conçues pour effectuer un travail ou atteindre un objectif.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CH" b="1" dirty="0"/>
              <a:t>Amélioration continue: </a:t>
            </a:r>
            <a:r>
              <a:rPr lang="fr-CH" dirty="0"/>
              <a:t>Un ensemble récurrent d'activités organisationnelles réalisées à tous les niveaux pour s'assurer que la performance d'une organisation répond continuellement aux attentes des parties prenantes.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777760-120E-44AE-B17B-CB2FC551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34683-3C1B-4FEB-8D2F-CBA7C8A7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7868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04B82-3CDF-401D-94A1-93C7640D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EB9D0-3412-4992-AD45-5FED965D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Objectif : Valeur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Les avantages, l'utilité et l'importance perçus de quelque chose.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Le SVS peut permettre la création de nombreux types de valeur pour un large groupe de parties prenantes.</a:t>
            </a:r>
          </a:p>
          <a:p>
            <a:pPr>
              <a:buFont typeface="Wingdings" panose="05000000000000000000" pitchFamily="2" charset="2"/>
              <a:buChar char="Ø"/>
            </a:pPr>
            <a:endParaRPr lang="fr-CH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63B10B-21B0-4830-BAAE-D7818D25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FF0AA1-0549-4033-AA54-68A3C185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80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A63DFA-8427-4621-B19B-01C4E302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910F3E-8FFA-4FE8-B3EC-B6A1F523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C4EC9C-DD82-416A-AADD-40538481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48" y="843486"/>
            <a:ext cx="9952222" cy="51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8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36D5A-E1DA-4BC2-A0CA-3A4AD7C0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3706B-9F2E-411E-8401-B07AE14A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Fournit les moyens de parvenir à l'agilité et à la résilience de l'organisation et de faciliter l'adoption d'une orientation forte et unifiée, axée sur la valeur et comprise par tous les membres de l'organisation.</a:t>
            </a:r>
          </a:p>
          <a:p>
            <a:r>
              <a:rPr lang="fr-CH" dirty="0"/>
              <a:t>Elle permet également une amélioration continue dans l'ensemble de l'organisation.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33B933-76A9-4F1D-9856-96288624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16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014B0-4F46-43C4-8985-2498B49F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8243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9DD16-0C8A-48CF-8D70-FAC3049D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190F0-5142-40A6-B3D9-FC69499F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Agilité organisationnelle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CH" dirty="0"/>
              <a:t>Capacité d'une organisation à se mouvoir et à s'adapter rapidement, avec souplesse et de manière décisive pour soutenir les changements internes. 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C7A92F-459D-44AA-AD7B-3AA6335A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09AB8-C0F3-4F33-BDE7-42BAB39C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9435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3AF21-5A36-4718-AE95-D0BB00EB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1B0A49-9FE1-4149-9DC5-79E5A2BE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Résilience organisationnelle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CH" dirty="0"/>
              <a:t>Capacité d'une organisation à anticiper les changements progressifs et les perturbations soudaines d'un point de vue externe, à s'y préparer, à y répondre et à s'y adapter.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CH" dirty="0"/>
              <a:t>Ne peut être atteinte sans une compréhension commune des priorités et des objectifs de l'organisation.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A8478F-84D7-4E6E-A2E4-F6976A70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F19B7-C255-488B-BA40-43994A17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5310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797AD-29AD-41D2-90CB-CBD11F73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Chaîne de valeur des services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5BA71-CF37-4E40-A469-C72FAD6C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H" dirty="0"/>
              <a:t>La chaîne de valeur des services (SVC) est </a:t>
            </a:r>
            <a:r>
              <a:rPr lang="fr-CH" b="1" dirty="0"/>
              <a:t>un modèle opérationnel </a:t>
            </a:r>
            <a:r>
              <a:rPr lang="fr-CH" dirty="0"/>
              <a:t>qui décrit les </a:t>
            </a:r>
            <a:r>
              <a:rPr lang="fr-CH" b="1" dirty="0"/>
              <a:t>activités clés </a:t>
            </a:r>
            <a:r>
              <a:rPr lang="fr-CH" dirty="0"/>
              <a:t>requises pour répondre à la demande et faciliter la création de valeur grâce à la création et à la gestion de produits et services.</a:t>
            </a:r>
          </a:p>
          <a:p>
            <a:pPr algn="just"/>
            <a:r>
              <a:rPr lang="fr-FR" dirty="0"/>
              <a:t>Élément central du SVS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FDE227-DCBD-435E-AE86-AA68B764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200E18-6F8D-4CAC-A471-C122913F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6927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C8F2C-9926-44B7-8298-ECAACEDD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F3492-49ED-40DC-A12B-5CFBB85B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CH" dirty="0"/>
              <a:t>Le système de valeur des services (SVS) décrit </a:t>
            </a:r>
            <a:r>
              <a:rPr lang="fr-CH" b="1" dirty="0"/>
              <a:t>comment </a:t>
            </a:r>
            <a:r>
              <a:rPr lang="fr-CH" dirty="0"/>
              <a:t>tous les composants et activités de l’organisation fonctionnent ensemble en tant que </a:t>
            </a:r>
            <a:r>
              <a:rPr lang="fr-CH" b="1" dirty="0"/>
              <a:t>système</a:t>
            </a:r>
            <a:r>
              <a:rPr lang="fr-CH" dirty="0"/>
              <a:t> permettant </a:t>
            </a:r>
            <a:r>
              <a:rPr lang="fr-CH" b="1" dirty="0"/>
              <a:t>la création de valeur</a:t>
            </a:r>
            <a:r>
              <a:rPr lang="fr-CH" dirty="0"/>
              <a:t>.</a:t>
            </a:r>
          </a:p>
          <a:p>
            <a:pPr algn="just"/>
            <a:r>
              <a:rPr lang="fr-CH" dirty="0">
                <a:solidFill>
                  <a:srgbClr val="FF0000"/>
                </a:solidFill>
              </a:rPr>
              <a:t>Pourquoi? </a:t>
            </a:r>
            <a:r>
              <a:rPr lang="fr-CH" dirty="0"/>
              <a:t>Pour que la gestion des services fonctionne correctement, elle doit fonctionner comme un système.</a:t>
            </a:r>
          </a:p>
          <a:p>
            <a:pPr algn="just"/>
            <a:r>
              <a:rPr lang="fr-CH" dirty="0"/>
              <a:t>Le SVS de chaque organisation a des interfaces avec d'autres organisations, formant un écosystème qui peut à son tour créer de la valeur pour ces organisations, leurs clients et d'autres parties prenantes.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7CE127-FEDA-43AC-8A62-A2DE86C2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6FAF6-3E74-4534-8F65-857B7494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5580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56334C-052A-4331-A374-C703F4DB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613A17-AFD2-409B-9DC2-DDC80BEB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116C929-E435-4FC9-86D7-C99BB429E984}"/>
              </a:ext>
            </a:extLst>
          </p:cNvPr>
          <p:cNvGrpSpPr/>
          <p:nvPr/>
        </p:nvGrpSpPr>
        <p:grpSpPr>
          <a:xfrm>
            <a:off x="1413746" y="509666"/>
            <a:ext cx="8809545" cy="5781297"/>
            <a:chOff x="1413746" y="509666"/>
            <a:chExt cx="8809545" cy="5781297"/>
          </a:xfrm>
        </p:grpSpPr>
        <p:pic>
          <p:nvPicPr>
            <p:cNvPr id="4" name="Google Shape;1374;p123">
              <a:extLst>
                <a:ext uri="{FF2B5EF4-FFF2-40B4-BE49-F238E27FC236}">
                  <a16:creationId xmlns:a16="http://schemas.microsoft.com/office/drawing/2014/main" id="{E705CD5F-233C-4592-8287-50FFBB1257A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13746" y="509666"/>
              <a:ext cx="8809545" cy="57812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Flèche : gauche 4">
              <a:extLst>
                <a:ext uri="{FF2B5EF4-FFF2-40B4-BE49-F238E27FC236}">
                  <a16:creationId xmlns:a16="http://schemas.microsoft.com/office/drawing/2014/main" id="{A9E9C254-9CC1-462B-96B7-F1E8214F7858}"/>
                </a:ext>
              </a:extLst>
            </p:cNvPr>
            <p:cNvSpPr/>
            <p:nvPr/>
          </p:nvSpPr>
          <p:spPr>
            <a:xfrm rot="2370007">
              <a:off x="6433904" y="3185331"/>
              <a:ext cx="1993692" cy="1828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330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86370-EE78-43D6-88DC-3505E7BF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84AD9-ED11-4FD0-971F-20F3AEC3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Les 6 activités principales de la </a:t>
            </a:r>
            <a:r>
              <a:rPr lang="fr-CH" b="1" dirty="0"/>
              <a:t>chaîne de valeur des services</a:t>
            </a:r>
            <a:r>
              <a:rPr lang="fr-CH" dirty="0"/>
              <a:t> sont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CH" dirty="0">
                <a:effectLst/>
              </a:rPr>
              <a:t>Engage (Engager)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CH" dirty="0">
                <a:effectLst/>
              </a:rPr>
              <a:t>Plan (Planifier)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CH" dirty="0">
                <a:effectLst/>
              </a:rPr>
              <a:t>Design and Transition (Conception et transition)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CH" dirty="0" err="1">
                <a:effectLst/>
              </a:rPr>
              <a:t>Obtain</a:t>
            </a:r>
            <a:r>
              <a:rPr lang="fr-CH" dirty="0">
                <a:effectLst/>
              </a:rPr>
              <a:t> &amp; </a:t>
            </a:r>
            <a:r>
              <a:rPr lang="fr-CH" dirty="0" err="1">
                <a:effectLst/>
              </a:rPr>
              <a:t>Build</a:t>
            </a:r>
            <a:r>
              <a:rPr lang="fr-CH" dirty="0">
                <a:effectLst/>
              </a:rPr>
              <a:t> (Obtenir et construire)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CH" dirty="0" err="1">
                <a:effectLst/>
              </a:rPr>
              <a:t>Deliver</a:t>
            </a:r>
            <a:r>
              <a:rPr lang="fr-CH" dirty="0">
                <a:effectLst/>
              </a:rPr>
              <a:t> &amp; Support (Fournir et soutenir)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CH" dirty="0" err="1"/>
              <a:t>Improve</a:t>
            </a:r>
            <a:r>
              <a:rPr lang="fr-CH" dirty="0"/>
              <a:t> (Améliorer)</a:t>
            </a:r>
            <a:endParaRPr lang="fr-CH" dirty="0">
              <a:effectLst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620514-105E-4453-A848-C12D1D3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18E02-402E-4280-88A9-83F6921B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4052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64DB7A-2343-43E2-9D5D-0C226D09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574A11-97FA-47FE-8E1F-6D20265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BD35E64-B1BD-4588-B1A2-2F31A5DF8BDD}"/>
              </a:ext>
            </a:extLst>
          </p:cNvPr>
          <p:cNvGrpSpPr/>
          <p:nvPr/>
        </p:nvGrpSpPr>
        <p:grpSpPr>
          <a:xfrm>
            <a:off x="1129116" y="494676"/>
            <a:ext cx="8992386" cy="5771056"/>
            <a:chOff x="1129116" y="494676"/>
            <a:chExt cx="8992386" cy="5771056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10D79D69-D2A7-4590-AC82-DD8BBF5FA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116" y="734518"/>
              <a:ext cx="8992386" cy="5099848"/>
            </a:xfrm>
            <a:prstGeom prst="rect">
              <a:avLst/>
            </a:prstGeom>
          </p:spPr>
        </p:pic>
        <p:sp>
          <p:nvSpPr>
            <p:cNvPr id="5" name="Organigramme : Connecteur 4">
              <a:extLst>
                <a:ext uri="{FF2B5EF4-FFF2-40B4-BE49-F238E27FC236}">
                  <a16:creationId xmlns:a16="http://schemas.microsoft.com/office/drawing/2014/main" id="{CA0A5801-877D-4EFB-B2A6-CA5E719ED19C}"/>
                </a:ext>
              </a:extLst>
            </p:cNvPr>
            <p:cNvSpPr/>
            <p:nvPr/>
          </p:nvSpPr>
          <p:spPr>
            <a:xfrm>
              <a:off x="2070498" y="494676"/>
              <a:ext cx="7043521" cy="5771056"/>
            </a:xfrm>
            <a:prstGeom prst="flowChartConnector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513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42E0C-4F8C-486F-AF97-3893B2E7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Activités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DB8CE2-983B-466A-987F-F35647FD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Ces activités représentent les étapes que suit une organisation dans la création de valeur.</a:t>
            </a:r>
          </a:p>
          <a:p>
            <a:r>
              <a:rPr lang="fr-CH" dirty="0"/>
              <a:t>Chaque activité contribue à la chaîne de valeur en transformant des intrants spécifiques en extrants. Ces intrants peuvent être des demandes provenant de l'extérieur de la chaîne de valeur ou des extrants d'autres activités. </a:t>
            </a:r>
          </a:p>
          <a:p>
            <a:r>
              <a:rPr lang="fr-CH" dirty="0"/>
              <a:t>De cette manière, les activités sont connectées et interagissent les unes avec les autres, chaque activité recevant et fournissant des déclencheurs pour d'autres actions à entreprendre.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2946E8-508C-4047-8F52-75057E72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8A4296-9A53-4983-97A1-1F329D04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9531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D0D9B-5DA3-4F46-B9C4-D7D75F91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Activités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2F656-A85F-4555-9191-C53E3417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convertir les entrées en sorties, les activités de la chaîne de valeur utilisent différentes combinaisons de pratiques ITIL. </a:t>
            </a:r>
          </a:p>
          <a:p>
            <a:r>
              <a:rPr lang="fr-CH" dirty="0"/>
              <a:t>Pour réaliser une certaine tâche, ou répondre à une situation particulière, les organisations créent des chaînes de valeur de services. </a:t>
            </a:r>
          </a:p>
          <a:p>
            <a:r>
              <a:rPr lang="fr-CH" dirty="0"/>
              <a:t>Une fois conçus, les flux de valeur doivent faire l'objet d'une amélioration continue.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07B588-1106-406F-A176-EFAF0C69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75158-0084-437A-BE63-9F15CE82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0363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E286E-6EB0-47D9-8BD2-5EF63C8C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Rappel: le flux de valeur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42DA4-BACA-4CCD-BB39-33CC7BB5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63"/>
            <a:ext cx="10515600" cy="4736892"/>
          </a:xfrm>
        </p:spPr>
        <p:txBody>
          <a:bodyPr>
            <a:normAutofit fontScale="77500" lnSpcReduction="20000"/>
          </a:bodyPr>
          <a:lstStyle/>
          <a:p>
            <a:r>
              <a:rPr lang="fr-CH" dirty="0"/>
              <a:t>Pour créer des flux de valeur, plusieurs facteurs doivent être pris en compte: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La structure organisationnelle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L’équipe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Les compétences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La culture d’entreprise</a:t>
            </a:r>
          </a:p>
          <a:p>
            <a:pPr marL="0" indent="0">
              <a:buNone/>
            </a:pPr>
            <a:r>
              <a:rPr lang="fr-CH" dirty="0"/>
              <a:t>Tous ces éléments influencent et déterminent la définition du flux de valeur.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Les rôles et responsabilités spécifiques, les ressources et les outils seront définis dans le flux de valeur.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H" dirty="0"/>
              <a:t>Le flux représentera le modèle organisationnel utilisé pour répondre à un besoin spécifique.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Le point de départ sera toujours la demande et le point d’arrivée la création de valeur, quel que soit le flux de valeur identifié.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D621A1-2F25-4A5F-902D-6A038C07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B668C1-3E12-4E78-A69C-F97D72A7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6105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CDD53-3F3A-4BCB-BCB4-2D39A40F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La description des activités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0322F6-1DBD-426F-886B-98ED835A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fr-CH" dirty="0"/>
              <a:t>Toutes les interactions d'entrée/sortie impliquant des tiers ou des prestataires de services seront exécutées avec l'activité ENGAGER.</a:t>
            </a:r>
          </a:p>
          <a:p>
            <a:pPr algn="just"/>
            <a:r>
              <a:rPr lang="fr-CH" dirty="0"/>
              <a:t>Toutes les nouvelles ressources seront obtenues avec l'activité OBTENIR/CONSTRUIRE.</a:t>
            </a:r>
          </a:p>
          <a:p>
            <a:pPr algn="just"/>
            <a:r>
              <a:rPr lang="fr-CH" dirty="0"/>
              <a:t>L'activité PLANIFIER permet de planifier à tous les niveaux.</a:t>
            </a:r>
          </a:p>
          <a:p>
            <a:pPr algn="just"/>
            <a:r>
              <a:rPr lang="fr-CH" dirty="0"/>
              <a:t>Toute amélioration sera initiée et gérée par l'activité AMELIORER.</a:t>
            </a:r>
          </a:p>
          <a:p>
            <a:pPr algn="just"/>
            <a:r>
              <a:rPr lang="fr-CH" u="sng" dirty="0"/>
              <a:t>Remarque</a:t>
            </a:r>
            <a:r>
              <a:rPr lang="fr-CH" dirty="0"/>
              <a:t>: les produits, les services, les demandes, les opportunités et la valeur NE SONT PAS des activités du SVC, et sont même externes au système de valeur du service.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300022-9D24-4BCB-8B90-4A484051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26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E8863-1BF1-4207-8C52-205857F1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9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0EEC3-ADF0-465C-BE6F-9FAF141A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Silos organisationnels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7E330-D7E2-4DA9-9C79-D9FA2BE0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H" dirty="0"/>
              <a:t>Dans un contexte de gestion, l’image des silos renvoie à chacun des éléments d’une structure organisationnelle (personne, équipe, service, etc.) qui fonctionne de manière autonome, sans lien étroit ni partage d’information avec le reste de l’organisation.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B46F4C-E190-4D80-AF1E-25EE37A9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CE97B-EF4F-4208-8983-BC347CA5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405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819FB-FB65-46F1-9104-A3FE71BB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Silos organisationnels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F21F1-1948-4A8F-AC3A-7675175F4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L'un des plus grands défis auxquels une organisation peut être confrontée surtout si elle souhaite travailler de manière plus agile.</a:t>
            </a:r>
          </a:p>
          <a:p>
            <a:r>
              <a:rPr lang="fr-CH" dirty="0"/>
              <a:t>Ils peuvent être résistants au changement et empêcher un accès facile à l'information et à l'expertise spécialisée, ce qui peut à son tour réduire l'efficacité et augmenter les coûts et les risques. </a:t>
            </a:r>
          </a:p>
          <a:p>
            <a:r>
              <a:rPr lang="fr-CH" dirty="0"/>
              <a:t>Ils rendent également plus difficile la communication ou la collaboration entre les différents groupes.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6B0F1C-C959-4361-9EC1-DD20B12E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A5EAB-77EC-4446-8B0E-CC21124A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1762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8923E-E46F-41FC-BAF6-134BA923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Silos organisationnels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44A26-AE7B-4545-A03F-55B605BB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organisation cloisonnée ne peut pas agir rapidement pour tirer parti des opportunités ou pour optimiser l'utilisation des ressources dans l'ensemble de l'organisation. </a:t>
            </a:r>
          </a:p>
          <a:p>
            <a:r>
              <a:rPr lang="fr-CH" dirty="0"/>
              <a:t>Elle est souvent incapable de prendre des décisions efficaces concernant les changements, en raison d'une visibilité limitée et de nombreux agendas cachés.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47D281-9A4C-4237-9E5B-33BEBF3B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CB4E4-2C55-4E47-889D-DAA8D79B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1054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107AD-809C-4559-9095-BEC6EA65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Silos organisationnels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65F16-0ED8-4074-92EC-4F45C1F9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CH" dirty="0"/>
              <a:t>Les pratiques peuvent également devenir des silos : aucune interface claire avec d'autres pratiques. </a:t>
            </a:r>
          </a:p>
          <a:p>
            <a:pPr algn="just"/>
            <a:r>
              <a:rPr lang="fr-CH" dirty="0"/>
              <a:t>Toutes les pratiques devraient avoir de multiples interfaces avec les autres. L'échange d'informations entre les pratiques devrait être déclenché à des points clés du flux de travail, et est essentiel au bon fonctionnement de l'organisation.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CB7154-CE60-442E-B365-1174D400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6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FBBCE-FAA7-4BE8-892F-B0466827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5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22231-D08D-4059-9BA8-3E5FCA36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AE335-6FFC-474A-A32F-9F6EF3D6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H" dirty="0"/>
              <a:t>L'architecture du SVS d'ITIL permet spécifiquement la flexibilité et décourage le travail en silo. </a:t>
            </a:r>
          </a:p>
          <a:p>
            <a:pPr algn="just"/>
            <a:r>
              <a:rPr lang="fr-CH" dirty="0"/>
              <a:t>Les activités de la chaîne de valeur des services et les pratiques du SVS ne forment pas une structure fixe et rigide.</a:t>
            </a:r>
          </a:p>
          <a:p>
            <a:pPr algn="just"/>
            <a:r>
              <a:rPr lang="fr-CH" dirty="0"/>
              <a:t>Au contraire, elles peuvent être combinées en plusieurs flux de valeur pour répondre aux besoins de l'organisation dans une variété de scénarios.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D4AD6A-A41D-4CE9-AA86-50BF2597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7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03133C-3847-4CAF-BFA8-045FC35D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4452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79C21-69DE-478F-A9AA-76AEADC8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SVS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0F603F-2A4B-40BD-9AE5-52A402E2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L'objectif du SVS est de garantir que l'organisation crée continuellement de la valeur en collaboration avec toutes les parties prenantes par l'utilisation et la gestion des produits et des services.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F09342-C012-463B-96DA-9DA71E9A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FEBEC-36C7-4FB6-A233-FF628453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8045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2E7825-0DCC-4B66-AC63-2EE1219F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50CF-46F0-4FEE-9B38-FA518C85AC0E}" type="slidenum">
              <a:rPr lang="fr-CH" smtClean="0"/>
              <a:t>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40EEA7-0357-4FAE-84E2-2CDE7CDB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chrystel.dayer@hesge.ch</a:t>
            </a:r>
            <a:endParaRPr lang="fr-CH" dirty="0"/>
          </a:p>
        </p:txBody>
      </p:sp>
      <p:pic>
        <p:nvPicPr>
          <p:cNvPr id="4" name="Google Shape;995;p88">
            <a:extLst>
              <a:ext uri="{FF2B5EF4-FFF2-40B4-BE49-F238E27FC236}">
                <a16:creationId xmlns:a16="http://schemas.microsoft.com/office/drawing/2014/main" id="{24170FD5-26DC-4DEB-89DC-4F3D79D9A0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0247" y="795512"/>
            <a:ext cx="7942216" cy="4289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60260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31C36508C984CA52C1D5915CC8D3D" ma:contentTypeVersion="8" ma:contentTypeDescription="Crée un document." ma:contentTypeScope="" ma:versionID="d78761fd3438c60df7e60c76f90b3808">
  <xsd:schema xmlns:xsd="http://www.w3.org/2001/XMLSchema" xmlns:xs="http://www.w3.org/2001/XMLSchema" xmlns:p="http://schemas.microsoft.com/office/2006/metadata/properties" xmlns:ns2="d2dea4ad-c231-41aa-b1c3-a4461099f9df" targetNamespace="http://schemas.microsoft.com/office/2006/metadata/properties" ma:root="true" ma:fieldsID="39b06d9c8eab79cbac596d81ac0c6ebb" ns2:_="">
    <xsd:import namespace="d2dea4ad-c231-41aa-b1c3-a4461099f9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ea4ad-c231-41aa-b1c3-a4461099f9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7B8FA9-8AD7-4685-B6F4-24FFA0BB5A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ea4ad-c231-41aa-b1c3-a4461099f9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83F4B5-EA8C-40E5-B9F8-145CDD7FFAE8}">
  <ds:schemaRefs>
    <ds:schemaRef ds:uri="http://schemas.microsoft.com/office/2006/metadata/properties"/>
    <ds:schemaRef ds:uri="d2dea4ad-c231-41aa-b1c3-a4461099f9d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64A67D6-7561-49C4-A2DB-19FA40BEDE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Microsoft Office PowerPoint</Application>
  <PresentationFormat>Grand écran</PresentationFormat>
  <Paragraphs>146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Thème Office</vt:lpstr>
      <vt:lpstr>Le système de valeur des services (SVS)</vt:lpstr>
      <vt:lpstr>SVS</vt:lpstr>
      <vt:lpstr>Silos organisationnels</vt:lpstr>
      <vt:lpstr>Silos organisationnels</vt:lpstr>
      <vt:lpstr>Silos organisationnels</vt:lpstr>
      <vt:lpstr>Silos organisationnels</vt:lpstr>
      <vt:lpstr>SVS</vt:lpstr>
      <vt:lpstr>SVS</vt:lpstr>
      <vt:lpstr>Présentation PowerPoint</vt:lpstr>
      <vt:lpstr>SVS</vt:lpstr>
      <vt:lpstr>SVS</vt:lpstr>
      <vt:lpstr>SVS</vt:lpstr>
      <vt:lpstr>SVS</vt:lpstr>
      <vt:lpstr>SVS</vt:lpstr>
      <vt:lpstr>Présentation PowerPoint</vt:lpstr>
      <vt:lpstr>SVS</vt:lpstr>
      <vt:lpstr>SVS</vt:lpstr>
      <vt:lpstr>SVS</vt:lpstr>
      <vt:lpstr>Chaîne de valeur des services</vt:lpstr>
      <vt:lpstr>Présentation PowerPoint</vt:lpstr>
      <vt:lpstr>CVS</vt:lpstr>
      <vt:lpstr>Présentation PowerPoint</vt:lpstr>
      <vt:lpstr>Activités</vt:lpstr>
      <vt:lpstr>Activités</vt:lpstr>
      <vt:lpstr>Rappel: le flux de valeur</vt:lpstr>
      <vt:lpstr>La description des activités</vt:lpstr>
    </vt:vector>
  </TitlesOfParts>
  <Company>Haute école de gestion de Genève // HES-SO Genève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Fähndrich Jenny (HES)</dc:creator>
  <cp:lastModifiedBy>Dayer Chrystel (HES)</cp:lastModifiedBy>
  <cp:revision>40</cp:revision>
  <dcterms:created xsi:type="dcterms:W3CDTF">2021-09-13T08:54:04Z</dcterms:created>
  <dcterms:modified xsi:type="dcterms:W3CDTF">2022-04-01T17:02:08Z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0x010100A1F31C36508C984CA52C1D5915CC8D3D</vt:lpwstr>
  </property>
</Properties>
</file>