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62" r:id="rId5"/>
    <p:sldId id="260" r:id="rId6"/>
    <p:sldId id="264" r:id="rId7"/>
    <p:sldId id="258" r:id="rId8"/>
    <p:sldId id="261" r:id="rId9"/>
    <p:sldId id="259" r:id="rId10"/>
    <p:sldId id="26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383" autoAdjust="0"/>
  </p:normalViewPr>
  <p:slideViewPr>
    <p:cSldViewPr snapToGrid="0">
      <p:cViewPr varScale="1">
        <p:scale>
          <a:sx n="93" d="100"/>
          <a:sy n="93" d="100"/>
        </p:scale>
        <p:origin x="11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F79F1-BED0-444C-AABA-FDD54F466A4C}" type="datetimeFigureOut">
              <a:rPr lang="fr-CH" smtClean="0"/>
              <a:t>09.05.2022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B2E5-ACB3-4233-8D1A-A9199A4F990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7870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Organisation et personnes </a:t>
            </a:r>
            <a:r>
              <a:rPr lang="fr-CH" dirty="0">
                <a:sym typeface="Wingdings" panose="05000000000000000000" pitchFamily="2" charset="2"/>
              </a:rPr>
              <a:t> 4 dimensions</a:t>
            </a:r>
          </a:p>
          <a:p>
            <a:endParaRPr lang="fr-CH" dirty="0">
              <a:sym typeface="Wingdings" panose="05000000000000000000" pitchFamily="2" charset="2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fr-CH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endParaRPr lang="fr-CH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fr-CH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Personne qui achète des biens ou services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endParaRPr lang="fr-C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fr-CH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Utilisateur</a:t>
            </a:r>
            <a:endParaRPr lang="fr-CH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fr-CH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Personne qui utilise les services IT et qui a des exigences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endParaRPr lang="fr-C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fr-CH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Fournisseur de services IT</a:t>
            </a:r>
            <a:endParaRPr lang="fr-CH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fr-CH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Organisation qui délivre des services IT à un ou plusieurs clients</a:t>
            </a:r>
            <a:endParaRPr lang="fr-C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CH" dirty="0">
              <a:sym typeface="Wingdings" panose="05000000000000000000" pitchFamily="2" charset="2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fr-CH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Fournisseur sous-traitant</a:t>
            </a:r>
            <a:endParaRPr lang="fr-CH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fr-CH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d'autres organisation qui contribue ou aide le fournisseur de service IT. 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fr-CH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S'occupe de la fourniture de produits ou service nécessaire pour délivrer les services. Gère le poste de travail</a:t>
            </a:r>
            <a:endParaRPr lang="fr-C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B2E5-ACB3-4233-8D1A-A9199A4F9903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80398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fr-CH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différents niveaux :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endParaRPr lang="fr-CH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CH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Niveau 1</a:t>
            </a:r>
            <a:r>
              <a:rPr lang="fr-CH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H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fr-CH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 Desk (1</a:t>
            </a:r>
            <a:r>
              <a:rPr lang="fr-CH" sz="18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</a:t>
            </a:r>
            <a:r>
              <a:rPr lang="fr-CH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 de contact des utilisateurs/clients, résolution à distance exclusivement)</a:t>
            </a:r>
            <a:endParaRPr lang="fr-C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CH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Niveau 2</a:t>
            </a:r>
            <a:r>
              <a:rPr lang="fr-CH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H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fr-CH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Équipes spécialisées (Les techniciens)</a:t>
            </a:r>
            <a:endParaRPr lang="fr-C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CH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Niveau 3</a:t>
            </a:r>
            <a:r>
              <a:rPr lang="fr-CH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H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fr-CH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Expert</a:t>
            </a:r>
            <a:r>
              <a:rPr lang="fr-CH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fr-CH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 + développement</a:t>
            </a:r>
          </a:p>
          <a:p>
            <a:pPr marL="742950" lvl="1" indent="-28575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fr-CH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endParaRPr lang="fr-CH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fr-CH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Détection : établissement de la communication (mail, chat, web, téléphone, en personne)</a:t>
            </a:r>
            <a:endParaRPr lang="fr-CH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CH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Enregistrement des informations</a:t>
            </a:r>
            <a:endParaRPr lang="fr-C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CH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Diagnostic initial</a:t>
            </a:r>
            <a:endParaRPr lang="fr-C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CH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Diagnostic investigation</a:t>
            </a:r>
            <a:endParaRPr lang="fr-C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CH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Résolution</a:t>
            </a:r>
            <a:endParaRPr lang="fr-C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CH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Clôture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fr-CH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</a:pPr>
            <a:r>
              <a:rPr lang="fr-CH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SLA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Contrat (accord entre le Fournisseur IT et le client)</a:t>
            </a:r>
            <a:endParaRPr lang="fr-C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Spécifie les responsabilités du fournisseur de service informatique et du client</a:t>
            </a:r>
          </a:p>
          <a:p>
            <a:pPr marL="0" lvl="0" indent="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Documente les cibles de niveau de service</a:t>
            </a:r>
            <a:endParaRPr lang="fr-CH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B2E5-ACB3-4233-8D1A-A9199A4F9903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80236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200" b="1" dirty="0"/>
              <a:t>Incident : </a:t>
            </a:r>
            <a:endParaRPr lang="fr-CH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Interruption ou </a:t>
            </a:r>
            <a:r>
              <a:rPr lang="fr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dégradation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non planifiée d’un service informatique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Peuvent être identifié via 2 canaux principaux : détection par un utilisateur ou monitoring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Exemple : ???</a:t>
            </a:r>
            <a:endParaRPr lang="fr-CH" sz="1200" b="1" dirty="0"/>
          </a:p>
          <a:p>
            <a:endParaRPr lang="fr-CH" sz="1200" b="1" dirty="0"/>
          </a:p>
          <a:p>
            <a:r>
              <a:rPr lang="fr-CH" sz="1200" b="1" dirty="0"/>
              <a:t>Problème : </a:t>
            </a:r>
          </a:p>
          <a:p>
            <a:r>
              <a:rPr lang="fr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cause sous-jacente d'un ou plusieurs incidents</a:t>
            </a:r>
          </a:p>
          <a:p>
            <a:r>
              <a:rPr lang="fr-FR" sz="1200" b="0" dirty="0"/>
              <a:t>Cause racine d'un ou plusieurs incidents</a:t>
            </a:r>
            <a:endParaRPr lang="fr-CH" sz="1200" b="0" dirty="0"/>
          </a:p>
          <a:p>
            <a:endParaRPr lang="fr-CH" sz="1200" b="1" dirty="0"/>
          </a:p>
          <a:p>
            <a:r>
              <a:rPr lang="fr-CH" sz="1200" b="1" dirty="0"/>
              <a:t>Demande de service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H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Demande d'un utilisateur qui n'est pas un incident</a:t>
            </a:r>
            <a:endParaRPr lang="fr-C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H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(ex: demande d'information, aide)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H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Exemple : ???</a:t>
            </a:r>
            <a:endParaRPr lang="fr-CH" dirty="0"/>
          </a:p>
          <a:p>
            <a:endParaRPr lang="fr-CH" dirty="0"/>
          </a:p>
          <a:p>
            <a:pPr>
              <a:lnSpc>
                <a:spcPct val="107000"/>
              </a:lnSpc>
              <a:spcBef>
                <a:spcPts val="1000"/>
              </a:spcBef>
            </a:pPr>
            <a:r>
              <a:rPr lang="fr-CH" sz="1800" b="1" dirty="0">
                <a:solidFill>
                  <a:srgbClr val="5B9BD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Solution de contournement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None/>
            </a:pPr>
            <a:r>
              <a:rPr lang="fr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Moyen ou solution permettant de réduire ou d’éliminer l’impact d’un incident ou d’un problème tant qu’une solution définitive n’est pas disponible</a:t>
            </a:r>
            <a:endParaRPr lang="fr-CH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endParaRPr lang="fr-CH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fr-CH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</a:t>
            </a:r>
            <a:endParaRPr lang="fr-CH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fr-CH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Mesure de l'effet d'un incident, d'une demande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endParaRPr lang="fr-C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fr-CH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Urgence</a:t>
            </a:r>
            <a:endParaRPr lang="fr-CH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fr-CH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Mesure du temps que met un incident à avoir un impact significatif sur le business.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endParaRPr lang="fr-C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fr-CH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Priorité</a:t>
            </a:r>
            <a:endParaRPr lang="fr-CH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fr-CH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 + Urgence. Catégorie utilisé pour identifier l'importance relative d'un incident</a:t>
            </a:r>
            <a:endParaRPr lang="fr-C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B2E5-ACB3-4233-8D1A-A9199A4F9903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45267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B2E5-ACB3-4233-8D1A-A9199A4F9903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0846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49DC8F-32BA-0FFF-6C69-C97F2A014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5E9C17-5410-0F46-ACFF-7E0318BC8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87D3A8-8DA7-BEF5-2963-456A7912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005F-EA23-4E12-9698-3E047808F944}" type="datetimeFigureOut">
              <a:rPr lang="fr-CH" smtClean="0"/>
              <a:t>09.05.2022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32E2A7-A929-01EF-EF8E-3696B7BA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736777-3B30-CA06-E34D-63394939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BB99-BB92-406C-B63F-6350EF5EF2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589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290FA-CBBF-979D-7C85-99C258B4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C66D04-3A79-95B1-40CE-E27F73070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327EA9-B94F-DAB0-CB5C-92A4C051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005F-EA23-4E12-9698-3E047808F944}" type="datetimeFigureOut">
              <a:rPr lang="fr-CH" smtClean="0"/>
              <a:t>09.05.2022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72E020-05FF-665E-D02B-62B782EEC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A48720-19C6-E14F-615E-CC714BE8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BB99-BB92-406C-B63F-6350EF5EF2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754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1EA9297-6668-83B1-387F-F8FF44322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DBFE750-19F1-46C0-6FBF-84449AC5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21289C-2A3C-6473-11CC-7D1C48FE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005F-EA23-4E12-9698-3E047808F944}" type="datetimeFigureOut">
              <a:rPr lang="fr-CH" smtClean="0"/>
              <a:t>09.05.2022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95B22-3969-E3D5-D372-40F0BF80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BD74BE-8D4B-BADD-21DD-15077A50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BB99-BB92-406C-B63F-6350EF5EF2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0867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F63C3F-DF7B-FD2F-8CD5-52669021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E83466-0E97-1C06-F35E-842A0B972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BC4D69-4316-0609-FA5A-AD0D8FB1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005F-EA23-4E12-9698-3E047808F944}" type="datetimeFigureOut">
              <a:rPr lang="fr-CH" smtClean="0"/>
              <a:t>09.05.2022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63FC84-A5E5-DDD4-13D4-A285C1D91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9EF641-E2EC-0CDB-3BCE-999A8741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BB99-BB92-406C-B63F-6350EF5EF2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624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B2DDC-6D84-256B-6484-2AA73E0E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7FDBF3-E7AA-46FE-D4E2-49EE5645E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E22A74-60BA-B288-AB7B-05E56791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005F-EA23-4E12-9698-3E047808F944}" type="datetimeFigureOut">
              <a:rPr lang="fr-CH" smtClean="0"/>
              <a:t>09.05.2022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9698F5-AD8C-C289-7536-227E4C55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77ADFF-C356-89AB-BC16-69F8B197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BB99-BB92-406C-B63F-6350EF5EF2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2050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77A173-8781-F815-F028-14BDD1E56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D4530F-EA5E-30A1-CC9D-B24C82943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E04F00-CA5D-554A-7A9A-D390FDE52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A3CC67-B83C-BA48-AE6A-6850E0F7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005F-EA23-4E12-9698-3E047808F944}" type="datetimeFigureOut">
              <a:rPr lang="fr-CH" smtClean="0"/>
              <a:t>09.05.2022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475837-4D38-A0B7-1E1B-C294F1319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34C5FF-8831-A633-D820-E9243846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BB99-BB92-406C-B63F-6350EF5EF2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9079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3B06DB-0D7A-6FB6-EE09-193C82052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BA11B9-E712-F1A1-4DFF-8FEB058FA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7AA70B-A874-3996-1687-4C1D10E11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5C36E29-AFE7-E0E6-63FB-BCB445B42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BB01E9D-5793-0AA3-A139-6F3FF2EBA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861B9F4-D282-D2D5-4A2B-C9390B0B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005F-EA23-4E12-9698-3E047808F944}" type="datetimeFigureOut">
              <a:rPr lang="fr-CH" smtClean="0"/>
              <a:t>09.05.2022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556C1BC-0ECD-62F7-1865-7ECA7785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90E818B-D5E4-F326-6BF7-09DC1B4F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BB99-BB92-406C-B63F-6350EF5EF2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37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5D7EA-08E4-3495-7276-68FB6DC8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1554A26-70A0-D003-7450-9D794BADC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005F-EA23-4E12-9698-3E047808F944}" type="datetimeFigureOut">
              <a:rPr lang="fr-CH" smtClean="0"/>
              <a:t>09.05.2022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D5BF65-F46D-57F1-2BDE-0EDCF074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15CDB9-31D7-F197-5AED-AB0A51CB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BB99-BB92-406C-B63F-6350EF5EF2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2171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0539C7F-541F-3134-7589-F9C2F71DE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005F-EA23-4E12-9698-3E047808F944}" type="datetimeFigureOut">
              <a:rPr lang="fr-CH" smtClean="0"/>
              <a:t>09.05.2022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63D1C1F-F808-FFE8-0700-414E116A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9C53D9-F1A6-0C65-3C08-C9015DCC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BB99-BB92-406C-B63F-6350EF5EF2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061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8E50CF-EF03-B549-825D-C4168DBCB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A177FB-246E-FABB-D2DA-242C223DE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05924E-FFF9-D20F-FD16-D4AF0C2EF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E71862-41FB-D430-37D7-5BBA4F84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005F-EA23-4E12-9698-3E047808F944}" type="datetimeFigureOut">
              <a:rPr lang="fr-CH" smtClean="0"/>
              <a:t>09.05.2022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07241A-61CB-D2C2-7214-639282A2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6543A2-951E-CC84-2B25-B5D20DFE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BB99-BB92-406C-B63F-6350EF5EF2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7413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450F4B-8540-9F30-B3DD-15E5D0BA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E2B27F3-DE4D-72A3-374C-E5A4B6309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3E9E2F-92CE-585A-57BC-92E6B26FE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5F35F6-1264-C22F-D408-BB045310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005F-EA23-4E12-9698-3E047808F944}" type="datetimeFigureOut">
              <a:rPr lang="fr-CH" smtClean="0"/>
              <a:t>09.05.2022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F541D7-3769-B164-AB0B-8E72D1A9E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52EDBE-5878-094B-97EC-034074EE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BB99-BB92-406C-B63F-6350EF5EF2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530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2771DC3-3795-535C-A4A7-CE890EE23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B1F0C3-132F-8FED-E8D2-3724FDC95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098862-8722-4733-9439-4CEF5106C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D005F-EA23-4E12-9698-3E047808F944}" type="datetimeFigureOut">
              <a:rPr lang="fr-CH" smtClean="0"/>
              <a:t>09.05.2022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0A7936-F08D-BCFD-A750-6DE791FD8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6C12CB-68A5-36F8-515F-0048F20C1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9BB99-BB92-406C-B63F-6350EF5EF26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2908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22C43CB-83B2-DF4D-5E34-C6D22F696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0270" y="776542"/>
            <a:ext cx="9144000" cy="446297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H" dirty="0"/>
              <a:t>1.Context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H" dirty="0"/>
              <a:t>2.Gestion des incident -&gt; gestion des problème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CH" dirty="0"/>
              <a:t>Scénario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H" dirty="0"/>
              <a:t>3.Service de demande de service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CH" dirty="0"/>
              <a:t>Scénario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CH" dirty="0"/>
              <a:t>Ex. logiciel </a:t>
            </a:r>
            <a:r>
              <a:rPr lang="fr-CH" dirty="0">
                <a:sym typeface="Wingdings" panose="05000000000000000000" pitchFamily="2" charset="2"/>
              </a:rPr>
              <a:t> une autorisation</a:t>
            </a:r>
            <a:endParaRPr lang="fr-CH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H" dirty="0"/>
              <a:t>4. niveau 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CH" dirty="0"/>
              <a:t>Service Desk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CH" dirty="0"/>
              <a:t>Technicien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CH" dirty="0"/>
              <a:t>Spécialiste/ ingénieur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0738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67F763-1A88-EE4C-F050-2667A9A9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Service desk - SVC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F27B30-79AC-2304-AD71-2DFBDD2B6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24734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7F42A1-0E64-0155-75D3-63BF53BF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Context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3A271A-A452-C111-52F2-4D9699300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92" y="1557464"/>
            <a:ext cx="10515600" cy="4669600"/>
          </a:xfrm>
        </p:spPr>
        <p:txBody>
          <a:bodyPr>
            <a:normAutofit fontScale="92500"/>
          </a:bodyPr>
          <a:lstStyle/>
          <a:p>
            <a:endParaRPr lang="fr-CH" dirty="0"/>
          </a:p>
          <a:p>
            <a:r>
              <a:rPr lang="fr-CH" dirty="0"/>
              <a:t>Entreprise </a:t>
            </a:r>
            <a:r>
              <a:rPr lang="fr-CH" dirty="0" err="1"/>
              <a:t>Sicpa</a:t>
            </a:r>
            <a:endParaRPr lang="fr-CH" dirty="0"/>
          </a:p>
          <a:p>
            <a:pPr lvl="1"/>
            <a:r>
              <a:rPr lang="fr-FR" dirty="0"/>
              <a:t>le leader mondial de la fourniture d'encres et de solutions de sécurité pour la plupart des billets de banque du monde ainsi que pour les passeports, tickets de transport</a:t>
            </a:r>
          </a:p>
          <a:p>
            <a:r>
              <a:rPr lang="fr-CH" dirty="0"/>
              <a:t>Plusieurs sites</a:t>
            </a:r>
          </a:p>
          <a:p>
            <a:pPr lvl="1"/>
            <a:r>
              <a:rPr lang="fr-CH" dirty="0"/>
              <a:t>Prilly-Ouest</a:t>
            </a:r>
          </a:p>
          <a:p>
            <a:pPr lvl="1"/>
            <a:r>
              <a:rPr lang="fr-CH" dirty="0"/>
              <a:t>Prilly-Est</a:t>
            </a:r>
          </a:p>
          <a:p>
            <a:pPr lvl="1"/>
            <a:r>
              <a:rPr lang="fr-CH" dirty="0" err="1"/>
              <a:t>Flumeaux</a:t>
            </a:r>
            <a:endParaRPr lang="fr-CH" dirty="0"/>
          </a:p>
          <a:p>
            <a:pPr lvl="1"/>
            <a:r>
              <a:rPr lang="fr-CH" dirty="0" err="1"/>
              <a:t>Chavorney</a:t>
            </a:r>
            <a:endParaRPr lang="fr-CH" dirty="0"/>
          </a:p>
          <a:p>
            <a:r>
              <a:rPr lang="fr-CH" dirty="0"/>
              <a:t>Techniciens par site</a:t>
            </a:r>
          </a:p>
          <a:p>
            <a:r>
              <a:rPr lang="fr-CH" dirty="0"/>
              <a:t>Tous les spécialiste (ingénieurs) dans un site </a:t>
            </a:r>
            <a:r>
              <a:rPr lang="fr-CH" dirty="0">
                <a:sym typeface="Wingdings" panose="05000000000000000000" pitchFamily="2" charset="2"/>
              </a:rPr>
              <a:t> open </a:t>
            </a:r>
            <a:r>
              <a:rPr lang="fr-CH" dirty="0" err="1">
                <a:sym typeface="Wingdings" panose="05000000000000000000" pitchFamily="2" charset="2"/>
              </a:rPr>
              <a:t>space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4357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535123C-62A7-6838-CC93-A7791B823874}"/>
              </a:ext>
            </a:extLst>
          </p:cNvPr>
          <p:cNvSpPr/>
          <p:nvPr/>
        </p:nvSpPr>
        <p:spPr>
          <a:xfrm>
            <a:off x="6585734" y="512762"/>
            <a:ext cx="4191856" cy="58324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7F44B8-9E40-D7A4-5D7B-CA71A49AA1CD}"/>
              </a:ext>
            </a:extLst>
          </p:cNvPr>
          <p:cNvSpPr/>
          <p:nvPr/>
        </p:nvSpPr>
        <p:spPr>
          <a:xfrm>
            <a:off x="1345913" y="512762"/>
            <a:ext cx="5239821" cy="5832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026" name="Picture 2" descr="grand edifice Icône gratuit">
            <a:extLst>
              <a:ext uri="{FF2B5EF4-FFF2-40B4-BE49-F238E27FC236}">
                <a16:creationId xmlns:a16="http://schemas.microsoft.com/office/drawing/2014/main" id="{787DDFE6-8327-9E9E-50DF-1E9F2C1639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39" y="882094"/>
            <a:ext cx="1472353" cy="147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25E8DFF-453F-2072-C539-E9E852A9F0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8" t="9139" r="9559" b="15955"/>
          <a:stretch/>
        </p:blipFill>
        <p:spPr>
          <a:xfrm>
            <a:off x="3993099" y="2434609"/>
            <a:ext cx="2191613" cy="191581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382DCFA-0B01-C101-BA96-7AC631D3E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441" y="4956157"/>
            <a:ext cx="1219200" cy="12192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45A1071-74AA-A6F7-45A7-91A78D889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32" y="2313332"/>
            <a:ext cx="1332441" cy="130033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AB99F4D-FC8F-3760-F056-4EFB2E2CF1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3034" y="4357412"/>
            <a:ext cx="1763694" cy="119749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652DEBF-4336-708D-99EC-6DFF4DA89F56}"/>
              </a:ext>
            </a:extLst>
          </p:cNvPr>
          <p:cNvSpPr txBox="1"/>
          <p:nvPr/>
        </p:nvSpPr>
        <p:spPr>
          <a:xfrm>
            <a:off x="4254872" y="2085540"/>
            <a:ext cx="166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/>
              <a:t>Site - Florissant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2A11F4D-FCE9-3377-A0CE-D4780321C2A5}"/>
              </a:ext>
            </a:extLst>
          </p:cNvPr>
          <p:cNvSpPr txBox="1"/>
          <p:nvPr/>
        </p:nvSpPr>
        <p:spPr>
          <a:xfrm>
            <a:off x="1559845" y="4547192"/>
            <a:ext cx="166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/>
              <a:t>Site – Prilly Sud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789E6CD-0176-BB28-F4F0-DA2ED00BB031}"/>
              </a:ext>
            </a:extLst>
          </p:cNvPr>
          <p:cNvSpPr txBox="1"/>
          <p:nvPr/>
        </p:nvSpPr>
        <p:spPr>
          <a:xfrm>
            <a:off x="1532582" y="566404"/>
            <a:ext cx="166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/>
              <a:t>Site – Prilly Est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311AE6E-868C-702A-E839-5A04CA40D5F9}"/>
              </a:ext>
            </a:extLst>
          </p:cNvPr>
          <p:cNvSpPr txBox="1"/>
          <p:nvPr/>
        </p:nvSpPr>
        <p:spPr>
          <a:xfrm>
            <a:off x="7732666" y="854452"/>
            <a:ext cx="183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/>
              <a:t>Sites - Chavornay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894FDF0-D6A2-F405-D137-417B949663B9}"/>
              </a:ext>
            </a:extLst>
          </p:cNvPr>
          <p:cNvSpPr txBox="1"/>
          <p:nvPr/>
        </p:nvSpPr>
        <p:spPr>
          <a:xfrm>
            <a:off x="3102792" y="1206818"/>
            <a:ext cx="13121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/>
              <a:t>- Service Desk</a:t>
            </a:r>
            <a:br>
              <a:rPr lang="fr-CH" sz="1400" dirty="0"/>
            </a:br>
            <a:r>
              <a:rPr lang="fr-CH" sz="1400" dirty="0"/>
              <a:t>- </a:t>
            </a:r>
            <a:r>
              <a:rPr lang="fr-CH" sz="1400" dirty="0" err="1"/>
              <a:t>Engineers</a:t>
            </a:r>
            <a:br>
              <a:rPr lang="fr-CH" sz="1400" dirty="0"/>
            </a:br>
            <a:r>
              <a:rPr lang="fr-CH" sz="1400" dirty="0"/>
              <a:t>- IT </a:t>
            </a:r>
            <a:r>
              <a:rPr lang="fr-CH" sz="1400" dirty="0" err="1"/>
              <a:t>Technicians</a:t>
            </a:r>
            <a:endParaRPr lang="fr-CH" sz="14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1902B2D-0E65-D057-779F-A28D4F1C6A7D}"/>
              </a:ext>
            </a:extLst>
          </p:cNvPr>
          <p:cNvSpPr txBox="1"/>
          <p:nvPr/>
        </p:nvSpPr>
        <p:spPr>
          <a:xfrm>
            <a:off x="2807816" y="5332891"/>
            <a:ext cx="18771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/>
              <a:t>- </a:t>
            </a:r>
            <a:r>
              <a:rPr lang="fr-CH" sz="1400" dirty="0" err="1"/>
              <a:t>Developpers</a:t>
            </a:r>
            <a:br>
              <a:rPr lang="fr-CH" sz="1400" dirty="0"/>
            </a:br>
            <a:r>
              <a:rPr lang="fr-CH" sz="1400" dirty="0"/>
              <a:t>- IT </a:t>
            </a:r>
            <a:r>
              <a:rPr lang="fr-CH" sz="1400" dirty="0" err="1"/>
              <a:t>Technicians</a:t>
            </a:r>
            <a:endParaRPr lang="fr-CH" sz="1400" dirty="0"/>
          </a:p>
          <a:p>
            <a:r>
              <a:rPr lang="fr-CH" sz="1400" dirty="0"/>
              <a:t>- IT Asset Management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0407171-A8B3-D765-AD27-DFE5C51FD7A8}"/>
              </a:ext>
            </a:extLst>
          </p:cNvPr>
          <p:cNvSpPr txBox="1"/>
          <p:nvPr/>
        </p:nvSpPr>
        <p:spPr>
          <a:xfrm>
            <a:off x="2701524" y="2844224"/>
            <a:ext cx="13121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/>
              <a:t>- Marketing</a:t>
            </a:r>
          </a:p>
          <a:p>
            <a:r>
              <a:rPr lang="fr-CH" sz="1400" dirty="0"/>
              <a:t>- RH</a:t>
            </a:r>
          </a:p>
          <a:p>
            <a:r>
              <a:rPr lang="fr-CH" sz="1400" dirty="0"/>
              <a:t>- </a:t>
            </a:r>
            <a:r>
              <a:rPr lang="fr-CH" sz="1400" dirty="0" err="1"/>
              <a:t>Accounting</a:t>
            </a:r>
            <a:endParaRPr lang="fr-CH" sz="1400" dirty="0"/>
          </a:p>
          <a:p>
            <a:r>
              <a:rPr lang="fr-CH" sz="1400" dirty="0"/>
              <a:t>- </a:t>
            </a:r>
            <a:r>
              <a:rPr lang="fr-CH" sz="1400" dirty="0" err="1"/>
              <a:t>Laboratory</a:t>
            </a:r>
            <a:br>
              <a:rPr lang="fr-CH" sz="1400" dirty="0"/>
            </a:br>
            <a:r>
              <a:rPr lang="fr-CH" sz="1400" dirty="0"/>
              <a:t>- IT </a:t>
            </a:r>
            <a:r>
              <a:rPr lang="fr-CH" sz="1400" dirty="0" err="1"/>
              <a:t>Technicians</a:t>
            </a:r>
            <a:endParaRPr lang="fr-CH" sz="14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EE5B785-CAFB-28A9-7BFD-A2222B388D11}"/>
              </a:ext>
            </a:extLst>
          </p:cNvPr>
          <p:cNvSpPr txBox="1"/>
          <p:nvPr/>
        </p:nvSpPr>
        <p:spPr>
          <a:xfrm>
            <a:off x="6739352" y="2701889"/>
            <a:ext cx="1570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/>
              <a:t>- Ink Production &amp; stock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831FBFE-5031-E027-AB2C-9F4B610F5ACD}"/>
              </a:ext>
            </a:extLst>
          </p:cNvPr>
          <p:cNvSpPr txBox="1"/>
          <p:nvPr/>
        </p:nvSpPr>
        <p:spPr>
          <a:xfrm>
            <a:off x="6986756" y="4731858"/>
            <a:ext cx="1319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/>
              <a:t>- IT </a:t>
            </a:r>
            <a:r>
              <a:rPr lang="fr-CH" sz="1400" dirty="0" err="1"/>
              <a:t>Technicians</a:t>
            </a:r>
            <a:endParaRPr lang="fr-CH" sz="1400" dirty="0"/>
          </a:p>
          <a:p>
            <a:r>
              <a:rPr lang="fr-CH" sz="1400" dirty="0"/>
              <a:t>- </a:t>
            </a:r>
            <a:r>
              <a:rPr lang="fr-CH" sz="1400" dirty="0" err="1"/>
              <a:t>Laboratory</a:t>
            </a:r>
            <a:endParaRPr lang="fr-CH" sz="1400" dirty="0"/>
          </a:p>
          <a:p>
            <a:pPr marL="285750" indent="-285750">
              <a:buFontTx/>
              <a:buChar char="-"/>
            </a:pPr>
            <a:endParaRPr lang="fr-CH" sz="1400" dirty="0"/>
          </a:p>
          <a:p>
            <a:pPr marL="285750" indent="-285750">
              <a:buFontTx/>
              <a:buChar char="-"/>
            </a:pPr>
            <a:endParaRPr lang="fr-CH" sz="1400" dirty="0"/>
          </a:p>
        </p:txBody>
      </p:sp>
    </p:spTree>
    <p:extLst>
      <p:ext uri="{BB962C8B-B14F-4D97-AF65-F5344CB8AC3E}">
        <p14:creationId xmlns:p14="http://schemas.microsoft.com/office/powerpoint/2010/main" val="218152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E5C6B-C452-0AB6-9492-2728A74E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Activités du Service Desk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68695B-C327-8240-D876-597200638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Répondres</a:t>
            </a:r>
            <a:r>
              <a:rPr lang="fr-CH" dirty="0"/>
              <a:t> au client</a:t>
            </a:r>
          </a:p>
          <a:p>
            <a:r>
              <a:rPr lang="fr-CH" dirty="0"/>
              <a:t>Répondre aux mails</a:t>
            </a:r>
          </a:p>
          <a:p>
            <a:r>
              <a:rPr lang="fr-CH" dirty="0"/>
              <a:t>Créer des tickets pour les demandes de services et incidents</a:t>
            </a:r>
          </a:p>
          <a:p>
            <a:r>
              <a:rPr lang="fr-CH" dirty="0"/>
              <a:t>Si nécessaire transférer les tickets aux niveaux supérieurs</a:t>
            </a:r>
          </a:p>
          <a:p>
            <a:pPr lvl="1"/>
            <a:r>
              <a:rPr lang="fr-CH" dirty="0"/>
              <a:t>Ex. Technicien, architecte</a:t>
            </a:r>
          </a:p>
        </p:txBody>
      </p:sp>
    </p:spTree>
    <p:extLst>
      <p:ext uri="{BB962C8B-B14F-4D97-AF65-F5344CB8AC3E}">
        <p14:creationId xmlns:p14="http://schemas.microsoft.com/office/powerpoint/2010/main" val="159491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5A278-851B-E6AF-4050-891C3D72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6BEC73-595D-5605-DF15-65BB38F64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Incident </a:t>
            </a:r>
          </a:p>
          <a:p>
            <a:r>
              <a:rPr lang="fr-CH" dirty="0"/>
              <a:t>Problème </a:t>
            </a:r>
          </a:p>
          <a:p>
            <a:r>
              <a:rPr lang="fr-CH" dirty="0"/>
              <a:t>Demande de service</a:t>
            </a:r>
          </a:p>
          <a:p>
            <a:r>
              <a:rPr lang="fr-CH" dirty="0"/>
              <a:t>Gestion des incidents</a:t>
            </a:r>
          </a:p>
          <a:p>
            <a:pPr marL="457200" lvl="1" indent="0">
              <a:lnSpc>
                <a:spcPct val="107000"/>
              </a:lnSpc>
              <a:buNone/>
            </a:pPr>
            <a:r>
              <a:rPr lang="fr-CH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Objectifs</a:t>
            </a:r>
          </a:p>
          <a:p>
            <a:pPr lvl="2">
              <a:lnSpc>
                <a:spcPct val="107000"/>
              </a:lnSpc>
            </a:pPr>
            <a:r>
              <a:rPr lang="fr-CH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Restaurer le déroulement normal des opérations des services aussi vite que possible</a:t>
            </a:r>
          </a:p>
          <a:p>
            <a:pPr lvl="2">
              <a:lnSpc>
                <a:spcPct val="107000"/>
              </a:lnSpc>
            </a:pPr>
            <a:r>
              <a:rPr lang="fr-CH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Minimiser l’impact des incidents sur le Business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fr-CH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Assurer que les meilleures niveaux possibles de qualité et disponibilité des servies soient maintenus</a:t>
            </a:r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9615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CDEFAE5-CA52-6B92-BB01-974613ACA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219" y="495000"/>
            <a:ext cx="8115561" cy="5868000"/>
          </a:xfrm>
        </p:spPr>
      </p:pic>
    </p:spTree>
    <p:extLst>
      <p:ext uri="{BB962C8B-B14F-4D97-AF65-F5344CB8AC3E}">
        <p14:creationId xmlns:p14="http://schemas.microsoft.com/office/powerpoint/2010/main" val="1552564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38CBBC-0483-0FDD-8ACF-2B74B82E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Gestion des demandes de service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BB6489-57AC-5FD4-09A3-C415C06B8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Scénario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2524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38CBBC-0483-0FDD-8ACF-2B74B82E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Gestion des incidents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BB6489-57AC-5FD4-09A3-C415C06B8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Scénario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846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AC3B18-5AD4-D908-4816-D5AEA6E9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Amélioration continue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50E7BD-9881-DA00-D154-31CBD8B4C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042151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541</Words>
  <Application>Microsoft Office PowerPoint</Application>
  <PresentationFormat>Grand écran</PresentationFormat>
  <Paragraphs>117</Paragraphs>
  <Slides>10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Thème Office</vt:lpstr>
      <vt:lpstr>Présentation PowerPoint</vt:lpstr>
      <vt:lpstr>Context</vt:lpstr>
      <vt:lpstr>Présentation PowerPoint</vt:lpstr>
      <vt:lpstr>Activités du Service Desk</vt:lpstr>
      <vt:lpstr>Définition</vt:lpstr>
      <vt:lpstr>Présentation PowerPoint</vt:lpstr>
      <vt:lpstr>Gestion des demandes de service</vt:lpstr>
      <vt:lpstr>Gestion des incidents</vt:lpstr>
      <vt:lpstr>Amélioration continue</vt:lpstr>
      <vt:lpstr>Service desk - SVC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Nirushanth Nirvasalam</dc:creator>
  <cp:lastModifiedBy>Nirushanth Nirvasalam</cp:lastModifiedBy>
  <cp:revision>10</cp:revision>
  <dcterms:created xsi:type="dcterms:W3CDTF">2022-05-08T09:22:09Z</dcterms:created>
  <dcterms:modified xsi:type="dcterms:W3CDTF">2022-05-09T14:30:00Z</dcterms:modified>
</cp:coreProperties>
</file>