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crdownload"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69" r:id="rId3"/>
    <p:sldId id="275" r:id="rId4"/>
    <p:sldId id="307" r:id="rId5"/>
    <p:sldId id="308" r:id="rId6"/>
    <p:sldId id="309" r:id="rId7"/>
    <p:sldId id="311" r:id="rId8"/>
    <p:sldId id="369" r:id="rId9"/>
    <p:sldId id="370" r:id="rId10"/>
    <p:sldId id="377" r:id="rId11"/>
    <p:sldId id="378" r:id="rId12"/>
    <p:sldId id="379" r:id="rId13"/>
    <p:sldId id="380" r:id="rId14"/>
    <p:sldId id="381" r:id="rId15"/>
    <p:sldId id="382" r:id="rId16"/>
    <p:sldId id="383" r:id="rId17"/>
    <p:sldId id="371" r:id="rId18"/>
    <p:sldId id="384" r:id="rId19"/>
    <p:sldId id="396" r:id="rId20"/>
    <p:sldId id="395" r:id="rId21"/>
    <p:sldId id="394" r:id="rId22"/>
    <p:sldId id="386" r:id="rId23"/>
    <p:sldId id="385" r:id="rId24"/>
    <p:sldId id="397"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16.03.2022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16.03.2022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«L’innovation managériale vise à créer de nouvelles modalités de coopération entre les personnes pour la réalisation des finalités de manière efficace et efficiente en tenant compte des évolutions sociétales.» </a:t>
            </a:r>
            <a:r>
              <a:rPr lang="fr-FR" sz="1200" dirty="0">
                <a:effectLst/>
                <a:latin typeface="Arial" panose="020B0604020202020204" pitchFamily="34" charset="0"/>
                <a:ea typeface="Times New Roman" panose="02020603050405020304" pitchFamily="18" charset="0"/>
              </a:rPr>
              <a:t>La boite à outils de l’innovation managériale, p.50,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4</a:t>
            </a:fld>
            <a:endParaRPr lang="fr-FR"/>
          </a:p>
        </p:txBody>
      </p:sp>
    </p:spTree>
    <p:extLst>
      <p:ext uri="{BB962C8B-B14F-4D97-AF65-F5344CB8AC3E}">
        <p14:creationId xmlns:p14="http://schemas.microsoft.com/office/powerpoint/2010/main" val="313288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Arial" panose="020B0604020202020204" pitchFamily="34" charset="0"/>
                <a:ea typeface="Times New Roman" panose="02020603050405020304" pitchFamily="18" charset="0"/>
              </a:rPr>
              <a:t>La boite à outils de l’innovation managériale, p.49,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p>
          <a:p>
            <a:r>
              <a:rPr lang="fr-CH" dirty="0"/>
              <a:t>1. Les pratiques collaboratives : Aujourd’hui la notion d’innovation managériale est très souvent associée à un ensemble de techniques qui visent à développer le</a:t>
            </a:r>
          </a:p>
          <a:p>
            <a:r>
              <a:rPr lang="fr-CH" dirty="0"/>
              <a:t>mode collaboratif au sein d’une équipe. Cela peut se faire par la diffusion d’une technique et/ou par la mise en place d’organisations dites </a:t>
            </a:r>
            <a:r>
              <a:rPr lang="fr-CH" dirty="0" err="1"/>
              <a:t>libérantes</a:t>
            </a:r>
            <a:r>
              <a:rPr lang="fr-CH" dirty="0"/>
              <a:t>.</a:t>
            </a:r>
          </a:p>
          <a:p>
            <a:r>
              <a:rPr lang="fr-CH" dirty="0"/>
              <a:t>2. Les lieux et l’organisation du travail : De nombreuses entreprises ont engagé des réflexions et des projets sur les espaces de travail (développement des open </a:t>
            </a:r>
            <a:r>
              <a:rPr lang="fr-CH" dirty="0" err="1"/>
              <a:t>spaces</a:t>
            </a:r>
            <a:r>
              <a:rPr lang="fr-CH" dirty="0"/>
              <a:t> et</a:t>
            </a:r>
          </a:p>
          <a:p>
            <a:r>
              <a:rPr lang="fr-CH" dirty="0"/>
              <a:t>du </a:t>
            </a:r>
            <a:r>
              <a:rPr lang="fr-CH" dirty="0" err="1"/>
              <a:t>flex</a:t>
            </a:r>
            <a:r>
              <a:rPr lang="fr-CH" dirty="0"/>
              <a:t> office) et de manière concomitante sur l’organisation du travail avec des sujets sur le travail distanciel.</a:t>
            </a:r>
          </a:p>
          <a:p>
            <a:r>
              <a:rPr lang="fr-CH" dirty="0"/>
              <a:t>3. La technologie : Le digital, l’intelligence artificielle et les sciences cognitives via des outils d’analyse (</a:t>
            </a:r>
            <a:r>
              <a:rPr lang="fr-CH" dirty="0" err="1"/>
              <a:t>eyes</a:t>
            </a:r>
            <a:r>
              <a:rPr lang="fr-CH" dirty="0"/>
              <a:t> </a:t>
            </a:r>
            <a:r>
              <a:rPr lang="fr-CH" dirty="0" err="1"/>
              <a:t>tracking</a:t>
            </a:r>
            <a:r>
              <a:rPr lang="fr-CH" dirty="0"/>
              <a:t>, face </a:t>
            </a:r>
            <a:r>
              <a:rPr lang="fr-CH" dirty="0" err="1"/>
              <a:t>reading</a:t>
            </a:r>
            <a:r>
              <a:rPr lang="fr-CH" dirty="0"/>
              <a:t>, etc.) sont des facteurs de transformation des pratiques managériales. À titre d’exemple, des entreprises développent des programmes du type « manager avec son smartphone ».</a:t>
            </a:r>
          </a:p>
          <a:p>
            <a:r>
              <a:rPr lang="fr-CH" dirty="0"/>
              <a:t>4. Le contrat de travail : Les modes de travail et les évolutions sociologiques tels les travailleurs indépendants interrogent les organisations sur l’évolution du contrat</a:t>
            </a:r>
          </a:p>
          <a:p>
            <a:r>
              <a:rPr lang="fr-CH" dirty="0"/>
              <a:t>de travail traditionnel avec un double enjeu d’agilité et de sécurité.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5</a:t>
            </a:fld>
            <a:endParaRPr lang="fr-FR"/>
          </a:p>
        </p:txBody>
      </p:sp>
    </p:spTree>
    <p:extLst>
      <p:ext uri="{BB962C8B-B14F-4D97-AF65-F5344CB8AC3E}">
        <p14:creationId xmlns:p14="http://schemas.microsoft.com/office/powerpoint/2010/main" val="106797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Étapes</a:t>
            </a:r>
          </a:p>
          <a:p>
            <a:r>
              <a:rPr lang="fr-CH" dirty="0"/>
              <a:t>1. Le design </a:t>
            </a:r>
            <a:r>
              <a:rPr lang="fr-CH" dirty="0" err="1"/>
              <a:t>thinking</a:t>
            </a:r>
            <a:r>
              <a:rPr lang="fr-CH" dirty="0"/>
              <a:t> est un processus d’innovation basé sur l’observation des usages et le prototypage.</a:t>
            </a:r>
          </a:p>
          <a:p>
            <a:r>
              <a:rPr lang="fr-CH" dirty="0"/>
              <a:t>2. Un réseau apprenant est un dispositif d’échanges a-hiérarchiques visant à libérer la parole.</a:t>
            </a:r>
          </a:p>
          <a:p>
            <a:r>
              <a:rPr lang="fr-CH" dirty="0"/>
              <a:t>3. Incubateur et spin-off : La spin-off, « essaimage » en français, consiste à créer une filiale et à proposer à des salariés d’y participer dans une logique entrepreneuriale et capitalistique. L’incubateur est une structure d’accueil pour de start-up.</a:t>
            </a:r>
          </a:p>
          <a:p>
            <a:r>
              <a:rPr lang="fr-CH" dirty="0"/>
              <a:t>4. Le </a:t>
            </a:r>
            <a:r>
              <a:rPr lang="fr-CH" dirty="0" err="1"/>
              <a:t>co</a:t>
            </a:r>
            <a:r>
              <a:rPr lang="fr-CH" dirty="0"/>
              <a:t>-design est une méthode qui propose un processus d’innovation en associant toutes les parties prenantes et plus particulièrement le client final.</a:t>
            </a:r>
          </a:p>
          <a:p>
            <a:r>
              <a:rPr lang="fr-CH" dirty="0"/>
              <a:t>5. Un atelier participatif est un moment d’échange entre personnes avec une animation structurée par un script qui alterne des temps de production individuelle, en groupe et collective.</a:t>
            </a:r>
          </a:p>
          <a:p>
            <a:r>
              <a:rPr lang="fr-CH" dirty="0"/>
              <a:t>6. La notion de micro-plateau : Il s’agit d’avoir des petits groupes de personnes qui s’autogèrent dans le cadre de leurs activités de production sans hiérarchie et processus de contrôle.</a:t>
            </a:r>
          </a:p>
          <a:p>
            <a:r>
              <a:rPr lang="fr-CH" dirty="0"/>
              <a:t>7. Peer coaching ou le « coaching croisé » : Deux personnes échangent entre elles sur des situations de travail qu’elles vivent.</a:t>
            </a:r>
          </a:p>
          <a:p>
            <a:r>
              <a:rPr lang="fr-CH" dirty="0"/>
              <a:t>8. Le co-développement est un groupe d’échange de pratiques avec un jeu de rôle (client et consultant)</a:t>
            </a:r>
          </a:p>
          <a:p>
            <a:r>
              <a:rPr lang="fr-CH" dirty="0"/>
              <a:t>9. Focus groupe : Cette pratique est issue des travaux de Lewin. La technique consiste à ce que des personnes se retrouvent en groupes pour échanger entre elles</a:t>
            </a:r>
          </a:p>
          <a:p>
            <a:r>
              <a:rPr lang="fr-CH" dirty="0"/>
              <a:t>(avec ou sans animateur) sur leurs pratiques</a:t>
            </a:r>
          </a:p>
          <a:p>
            <a:endParaRPr lang="fr-CH" dirty="0"/>
          </a:p>
          <a:p>
            <a:r>
              <a:rPr lang="fr-CH" dirty="0"/>
              <a:t>Deux axes</a:t>
            </a:r>
          </a:p>
          <a:p>
            <a:r>
              <a:rPr lang="fr-CH" dirty="0"/>
              <a:t>La notion de </a:t>
            </a:r>
            <a:r>
              <a:rPr lang="fr-CH" dirty="0" err="1"/>
              <a:t>delivery</a:t>
            </a:r>
            <a:r>
              <a:rPr lang="fr-CH" dirty="0"/>
              <a:t>, définie comme la capacité à produire et à répondre à la demande du client, constitue une capacité clé dans les organisations aujourd’hui. L’autonomie laissée aux personnes est non seulement une demande sociétale, mais aussi un facteur d’intelligence collective propice à l’innovation.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Arial" panose="020B0604020202020204" pitchFamily="34" charset="0"/>
                <a:ea typeface="Times New Roman" panose="02020603050405020304" pitchFamily="18" charset="0"/>
              </a:rPr>
              <a:t>La boite à outils de l’innovation managériale, p.54,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6</a:t>
            </a:fld>
            <a:endParaRPr lang="fr-FR"/>
          </a:p>
        </p:txBody>
      </p:sp>
    </p:spTree>
    <p:extLst>
      <p:ext uri="{BB962C8B-B14F-4D97-AF65-F5344CB8AC3E}">
        <p14:creationId xmlns:p14="http://schemas.microsoft.com/office/powerpoint/2010/main" val="255478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L’idée centrale du design </a:t>
            </a:r>
            <a:r>
              <a:rPr lang="fr-CH" dirty="0" err="1"/>
              <a:t>thinking</a:t>
            </a:r>
            <a:r>
              <a:rPr lang="fr-CH" dirty="0"/>
              <a:t> est de construire très rapidement des prototypes (designer) esthétiques et pédagogiques pour les mettre en test auprès des utilisateurs. Ces prototypes sont le résultat d’observations très fines des usages des utilisateurs et de la problématisation de ces derniers.</a:t>
            </a:r>
          </a:p>
          <a:p>
            <a:r>
              <a:rPr lang="fr-CH" dirty="0"/>
              <a:t>Étapes</a:t>
            </a:r>
          </a:p>
          <a:p>
            <a:r>
              <a:rPr lang="fr-CH" dirty="0"/>
              <a:t>1. La première étape du design </a:t>
            </a:r>
            <a:r>
              <a:rPr lang="fr-CH" dirty="0" err="1"/>
              <a:t>thinking</a:t>
            </a:r>
            <a:r>
              <a:rPr lang="fr-CH" dirty="0"/>
              <a:t> « </a:t>
            </a:r>
            <a:r>
              <a:rPr lang="fr-CH" dirty="0" err="1"/>
              <a:t>understand</a:t>
            </a:r>
            <a:r>
              <a:rPr lang="fr-CH" dirty="0"/>
              <a:t>/compréhension » vise à définir sur un sujet donné les usages, les questionnements autour de ces usages et les</a:t>
            </a:r>
          </a:p>
          <a:p>
            <a:r>
              <a:rPr lang="fr-CH" dirty="0"/>
              <a:t>modalités d’observation de ces mêmes usages.</a:t>
            </a:r>
          </a:p>
          <a:p>
            <a:r>
              <a:rPr lang="fr-CH" dirty="0"/>
              <a:t>2. La deuxième étape réside dans l’observation des usages en question. Si vous travaillez sur la mobilité des personnes en zone urbaine, vous regarderez alors</a:t>
            </a:r>
          </a:p>
          <a:p>
            <a:r>
              <a:rPr lang="fr-CH" dirty="0"/>
              <a:t>quelles sont ces personnes et comment elles utilisent les différents modes de transport (vélo, moto, voiture, transport en commun, etc.) de manière à comprendre</a:t>
            </a:r>
          </a:p>
          <a:p>
            <a:r>
              <a:rPr lang="fr-CH" dirty="0"/>
              <a:t>les différents usages existants mais aussi les nouveaux usages.</a:t>
            </a:r>
          </a:p>
          <a:p>
            <a:r>
              <a:rPr lang="fr-CH" dirty="0"/>
              <a:t>3. La troisième étape est la réappropriation des observations. Les matériaux que constituent les observations sont classés, organisés et triés de telle manière que des</a:t>
            </a:r>
          </a:p>
          <a:p>
            <a:r>
              <a:rPr lang="fr-CH" dirty="0"/>
              <a:t>idées fortes émergent et puissent ensuite être traduites en prototypes.</a:t>
            </a:r>
          </a:p>
          <a:p>
            <a:r>
              <a:rPr lang="fr-CH" dirty="0"/>
              <a:t>4. La quatrième étape est celle de la créativité. En mobilisant des techniques de créativité, et en fonction des idées clés de l’observation, il s’agit de proposer celles</a:t>
            </a:r>
          </a:p>
          <a:p>
            <a:r>
              <a:rPr lang="fr-CH" dirty="0"/>
              <a:t>qui seront classées selon de leur attractivité et de leur faisabilité.</a:t>
            </a:r>
          </a:p>
          <a:p>
            <a:r>
              <a:rPr lang="fr-CH" dirty="0"/>
              <a:t>5. La cinquième étape est celle du prototypage. Les principales idées issues des séances de créativité sont immédiatement traduites en prototypes afin de tester les</a:t>
            </a:r>
          </a:p>
          <a:p>
            <a:r>
              <a:rPr lang="fr-CH" dirty="0"/>
              <a:t>fonctionnalités et se représenter l’innovation pour mieux la comprendre et l’envisager de manière concrète et opérationnelle. Cette étape est cruciale dans un</a:t>
            </a:r>
          </a:p>
          <a:p>
            <a:r>
              <a:rPr lang="fr-CH" dirty="0"/>
              <a:t>dispositif de design </a:t>
            </a:r>
            <a:r>
              <a:rPr lang="fr-CH" dirty="0" err="1"/>
              <a:t>thinking</a:t>
            </a:r>
            <a:r>
              <a:rPr lang="fr-CH" dirty="0"/>
              <a:t>.</a:t>
            </a:r>
          </a:p>
          <a:p>
            <a:r>
              <a:rPr lang="fr-CH" dirty="0"/>
              <a:t>6. La sixième étape est celle du test. Le prototype est soumis aux tests des utilisateurs afin de vérifier si le bien ou service conçu s’inscrit dans les usages et apporte un plus par rapport à ces derniers.</a:t>
            </a:r>
          </a:p>
          <a:p>
            <a:endParaRPr lang="fr-CH"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7</a:t>
            </a:fld>
            <a:endParaRPr lang="fr-FR"/>
          </a:p>
        </p:txBody>
      </p:sp>
    </p:spTree>
    <p:extLst>
      <p:ext uri="{BB962C8B-B14F-4D97-AF65-F5344CB8AC3E}">
        <p14:creationId xmlns:p14="http://schemas.microsoft.com/office/powerpoint/2010/main" val="325688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Pensée divergente:  produire des idées créatives en envisageant de nombreuses solutions possibles de fa4on spontanée et non dirigée.</a:t>
            </a:r>
          </a:p>
          <a:p>
            <a:r>
              <a:rPr lang="fr-CH" dirty="0"/>
              <a:t>Pensée convergente: qui suit un ensemble particulier d'étapes logiques pour parvenir à une solution qui, dans certains cas, est une solution « correcte ».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8</a:t>
            </a:fld>
            <a:endParaRPr lang="fr-CH"/>
          </a:p>
        </p:txBody>
      </p:sp>
    </p:spTree>
    <p:extLst>
      <p:ext uri="{BB962C8B-B14F-4D97-AF65-F5344CB8AC3E}">
        <p14:creationId xmlns:p14="http://schemas.microsoft.com/office/powerpoint/2010/main" val="53765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12</a:t>
            </a:fld>
            <a:endParaRPr lang="fr-FR"/>
          </a:p>
        </p:txBody>
      </p:sp>
    </p:spTree>
    <p:extLst>
      <p:ext uri="{BB962C8B-B14F-4D97-AF65-F5344CB8AC3E}">
        <p14:creationId xmlns:p14="http://schemas.microsoft.com/office/powerpoint/2010/main" val="2614722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CH" b="1" dirty="0"/>
              <a:t>Chaque réponse à un « pourquoi ? » sert de base pour construire la question suivante</a:t>
            </a:r>
            <a:r>
              <a:rPr lang="fr-CH" dirty="0"/>
              <a:t>. Il peut arriver qu’une réponse débouche sur plusieurs questions, dans ce cas il est préférable de conserver ces deux questions et de mener des questionnements parallèles.</a:t>
            </a:r>
          </a:p>
          <a:p>
            <a:pPr algn="l"/>
            <a:r>
              <a:rPr lang="fr-CH" b="1" dirty="0"/>
              <a:t>Les questions et les réponses qui découlent des « pourquoi ? » doivent être factuelles</a:t>
            </a:r>
            <a:r>
              <a:rPr lang="fr-CH" dirty="0"/>
              <a:t>. </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15</a:t>
            </a:fld>
            <a:endParaRPr lang="fr-CH"/>
          </a:p>
        </p:txBody>
      </p:sp>
    </p:spTree>
    <p:extLst>
      <p:ext uri="{BB962C8B-B14F-4D97-AF65-F5344CB8AC3E}">
        <p14:creationId xmlns:p14="http://schemas.microsoft.com/office/powerpoint/2010/main" val="63884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200" b="0" i="0" kern="1200" dirty="0" smtClean="0">
                <a:solidFill>
                  <a:schemeClr val="tx1"/>
                </a:solidFill>
                <a:effectLst/>
                <a:latin typeface="+mn-lt"/>
                <a:ea typeface="+mn-ea"/>
                <a:cs typeface="+mn-cs"/>
              </a:rPr>
              <a:t>L’</a:t>
            </a:r>
            <a:r>
              <a:rPr lang="fr-CH" sz="1200" b="0" i="0" kern="1200" dirty="0" err="1" smtClean="0">
                <a:solidFill>
                  <a:schemeClr val="tx1"/>
                </a:solidFill>
                <a:effectLst/>
                <a:latin typeface="+mn-lt"/>
                <a:ea typeface="+mn-ea"/>
                <a:cs typeface="+mn-cs"/>
              </a:rPr>
              <a:t>empathy</a:t>
            </a:r>
            <a:r>
              <a:rPr lang="fr-CH" sz="1200" b="0" i="0" kern="1200" dirty="0" smtClean="0">
                <a:solidFill>
                  <a:schemeClr val="tx1"/>
                </a:solidFill>
                <a:effectLst/>
                <a:latin typeface="+mn-lt"/>
                <a:ea typeface="+mn-ea"/>
                <a:cs typeface="+mn-cs"/>
              </a:rPr>
              <a:t> </a:t>
            </a:r>
            <a:r>
              <a:rPr lang="fr-CH" sz="1200" b="0" i="0" kern="1200" dirty="0" err="1" smtClean="0">
                <a:solidFill>
                  <a:schemeClr val="tx1"/>
                </a:solidFill>
                <a:effectLst/>
                <a:latin typeface="+mn-lt"/>
                <a:ea typeface="+mn-ea"/>
                <a:cs typeface="+mn-cs"/>
              </a:rPr>
              <a:t>map</a:t>
            </a:r>
            <a:r>
              <a:rPr lang="fr-CH" sz="1200" b="0" i="0" kern="1200" dirty="0" smtClean="0">
                <a:solidFill>
                  <a:schemeClr val="tx1"/>
                </a:solidFill>
                <a:effectLst/>
                <a:latin typeface="+mn-lt"/>
                <a:ea typeface="+mn-ea"/>
                <a:cs typeface="+mn-cs"/>
              </a:rPr>
              <a:t>, ou carte d’empathie, est un outil collaboratif et visuel. L’objectif est d’accéder à une compréhension partagée des utilisateurs ou clients d’un produit. L’équipe peut alors améliorer l’expérience utilisateur (UX). </a:t>
            </a:r>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18</a:t>
            </a:fld>
            <a:endParaRPr lang="fr-CH"/>
          </a:p>
        </p:txBody>
      </p:sp>
    </p:spTree>
    <p:extLst>
      <p:ext uri="{BB962C8B-B14F-4D97-AF65-F5344CB8AC3E}">
        <p14:creationId xmlns:p14="http://schemas.microsoft.com/office/powerpoint/2010/main" val="1054503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 contenu">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36426"/>
            <a:ext cx="1386000" cy="504000"/>
          </a:xfrm>
          <a:prstGeom prst="rect">
            <a:avLst/>
          </a:prstGeom>
        </p:spPr>
      </p:pic>
      <p:sp>
        <p:nvSpPr>
          <p:cNvPr id="8" name="Text Placeholder 7"/>
          <p:cNvSpPr>
            <a:spLocks noGrp="1"/>
          </p:cNvSpPr>
          <p:nvPr>
            <p:ph type="body" sz="quarter" idx="14"/>
          </p:nvPr>
        </p:nvSpPr>
        <p:spPr>
          <a:xfrm>
            <a:off x="838200" y="1455577"/>
            <a:ext cx="10515600" cy="4521890"/>
          </a:xfrm>
        </p:spPr>
        <p:txBody>
          <a:bodyPr/>
          <a:lstStyle>
            <a:lvl1pPr marL="228600" indent="-228600">
              <a:defRPr lang="en-US" sz="3000" kern="1200" dirty="0" smtClean="0">
                <a:solidFill>
                  <a:schemeClr val="tx1"/>
                </a:solidFill>
                <a:latin typeface="+mn-lt"/>
                <a:ea typeface="+mn-ea"/>
                <a:cs typeface="+mn-cs"/>
              </a:defRPr>
            </a:lvl1pPr>
            <a:lvl2pPr marL="685800" indent="-228600">
              <a:defRPr lang="en-US" sz="2500" b="1" kern="1200" dirty="0" smtClean="0">
                <a:solidFill>
                  <a:schemeClr val="tx1"/>
                </a:solidFill>
                <a:latin typeface="+mn-lt"/>
                <a:ea typeface="+mn-ea"/>
                <a:cs typeface="+mn-cs"/>
              </a:defRPr>
            </a:lvl2pPr>
            <a:lvl3pPr marL="1143000" indent="-228600">
              <a:defRPr lang="en-US" sz="2000" kern="1200" dirty="0" smtClean="0">
                <a:solidFill>
                  <a:schemeClr val="tx1"/>
                </a:solidFill>
                <a:latin typeface="+mn-lt"/>
                <a:ea typeface="+mn-ea"/>
                <a:cs typeface="+mn-cs"/>
              </a:defRPr>
            </a:lvl3pPr>
            <a:lvl4pPr marL="1600200" indent="-228600">
              <a:defRPr lang="en-US" sz="1500" kern="1200" dirty="0" smtClean="0">
                <a:solidFill>
                  <a:schemeClr val="tx1"/>
                </a:solidFill>
                <a:latin typeface="+mn-lt"/>
                <a:ea typeface="+mn-ea"/>
                <a:cs typeface="+mn-cs"/>
              </a:defRPr>
            </a:lvl4pPr>
            <a:lvl5pPr marL="2057400" indent="-228600">
              <a:defRPr lang="en-US" sz="10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Clr>
                <a:schemeClr val="tx2"/>
              </a:buClr>
              <a:buFont typeface="Wingdings" panose="05000000000000000000" pitchFamily="2" charset="2"/>
              <a:buChar char="§"/>
            </a:pPr>
            <a:r>
              <a:rPr lang="en-US" noProof="0" dirty="0"/>
              <a:t>Click to edit Master text styles</a:t>
            </a:r>
          </a:p>
          <a:p>
            <a:pPr marL="685800" lvl="1" indent="-228600" algn="l" defTabSz="914400" rtl="0" eaLnBrk="1" latinLnBrk="0" hangingPunct="1">
              <a:lnSpc>
                <a:spcPct val="90000"/>
              </a:lnSpc>
              <a:spcBef>
                <a:spcPts val="500"/>
              </a:spcBef>
              <a:buClr>
                <a:schemeClr val="accent5"/>
              </a:buClr>
              <a:buSzPct val="100000"/>
              <a:buFont typeface="Wingdings" panose="05000000000000000000" pitchFamily="2" charset="2"/>
              <a:buChar char="§"/>
            </a:pPr>
            <a:r>
              <a:rPr lang="en-US" noProof="0" dirty="0"/>
              <a:t>Second level</a:t>
            </a:r>
          </a:p>
          <a:p>
            <a:pPr marL="1143000" lvl="2" indent="-228600" algn="l" defTabSz="914400" rtl="0" eaLnBrk="1" latinLnBrk="0" hangingPunct="1">
              <a:lnSpc>
                <a:spcPct val="90000"/>
              </a:lnSpc>
              <a:spcBef>
                <a:spcPts val="500"/>
              </a:spcBef>
              <a:buClr>
                <a:schemeClr val="bg1">
                  <a:lumMod val="75000"/>
                </a:schemeClr>
              </a:buClr>
              <a:buSzPct val="75000"/>
              <a:buFont typeface="Wingdings" panose="05000000000000000000" pitchFamily="2" charset="2"/>
              <a:buChar char="§"/>
            </a:pPr>
            <a:r>
              <a:rPr lang="en-US" noProof="0" dirty="0"/>
              <a:t>Third level</a:t>
            </a:r>
          </a:p>
          <a:p>
            <a:pPr marL="1600200" lvl="3" indent="-228600" algn="l" defTabSz="914400" rtl="0" eaLnBrk="1" latinLnBrk="0" hangingPunct="1">
              <a:lnSpc>
                <a:spcPct val="90000"/>
              </a:lnSpc>
              <a:spcBef>
                <a:spcPts val="500"/>
              </a:spcBef>
              <a:buClr>
                <a:srgbClr val="E22E28"/>
              </a:buClr>
              <a:buFont typeface="Arial" panose="020B0604020202020204" pitchFamily="34" charset="0"/>
              <a:buChar char="•"/>
            </a:pPr>
            <a:r>
              <a:rPr lang="en-US" noProof="0" dirty="0"/>
              <a:t>Fourth level</a:t>
            </a:r>
          </a:p>
          <a:p>
            <a:pPr marL="2057400" lvl="4" indent="-228600" algn="l" defTabSz="914400" rtl="0" eaLnBrk="1" latinLnBrk="0" hangingPunct="1">
              <a:lnSpc>
                <a:spcPct val="90000"/>
              </a:lnSpc>
              <a:spcBef>
                <a:spcPts val="500"/>
              </a:spcBef>
              <a:buFont typeface="Arial" panose="020B0604020202020204" pitchFamily="34" charset="0"/>
              <a:buChar char="•"/>
            </a:pPr>
            <a:r>
              <a:rPr lang="en-US" noProof="0" dirty="0"/>
              <a:t>Fifth level</a:t>
            </a:r>
          </a:p>
        </p:txBody>
      </p:sp>
      <p:sp>
        <p:nvSpPr>
          <p:cNvPr id="12" name="Title 11"/>
          <p:cNvSpPr>
            <a:spLocks noGrp="1"/>
          </p:cNvSpPr>
          <p:nvPr>
            <p:ph type="title"/>
          </p:nvPr>
        </p:nvSpPr>
        <p:spPr>
          <a:xfrm>
            <a:off x="838200" y="365125"/>
            <a:ext cx="10515600" cy="648000"/>
          </a:xfrm>
        </p:spPr>
        <p:txBody>
          <a:bodyPr/>
          <a:lstStyle/>
          <a:p>
            <a:r>
              <a:rPr lang="en-US" dirty="0"/>
              <a:t>Click to edit Master title style</a:t>
            </a:r>
          </a:p>
        </p:txBody>
      </p:sp>
      <p:sp>
        <p:nvSpPr>
          <p:cNvPr id="13" name="Date Placeholder 12"/>
          <p:cNvSpPr>
            <a:spLocks noGrp="1"/>
          </p:cNvSpPr>
          <p:nvPr>
            <p:ph type="dt" sz="half" idx="15"/>
          </p:nvPr>
        </p:nvSpPr>
        <p:spPr/>
        <p:txBody>
          <a:bodyPr/>
          <a:lstStyle/>
          <a:p>
            <a:r>
              <a:rPr lang="en-US"/>
              <a:t>9/23/16</a:t>
            </a:r>
            <a:endParaRPr lang="en-US" dirty="0"/>
          </a:p>
        </p:txBody>
      </p:sp>
      <p:sp>
        <p:nvSpPr>
          <p:cNvPr id="14" name="Slide Number Placeholder 13"/>
          <p:cNvSpPr>
            <a:spLocks noGrp="1"/>
          </p:cNvSpPr>
          <p:nvPr>
            <p:ph type="sldNum" sz="quarter" idx="16"/>
          </p:nvPr>
        </p:nvSpPr>
        <p:spPr/>
        <p:txBody>
          <a:bodyPr/>
          <a:lstStyle/>
          <a:p>
            <a:r>
              <a:rPr lang="en-US" dirty="0"/>
              <a:t>Slide </a:t>
            </a:r>
            <a:fld id="{8DC1375E-78A0-41A7-BC37-B8D15CC33CAA}" type="slidenum">
              <a:rPr smtClean="0"/>
              <a:pPr/>
              <a:t>‹N°›</a:t>
            </a:fld>
            <a:endParaRPr dirty="0"/>
          </a:p>
        </p:txBody>
      </p:sp>
    </p:spTree>
    <p:extLst>
      <p:ext uri="{BB962C8B-B14F-4D97-AF65-F5344CB8AC3E}">
        <p14:creationId xmlns:p14="http://schemas.microsoft.com/office/powerpoint/2010/main" val="36277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16.03.2022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16/03/2022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crdownload"/><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Management &amp; Organisation</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16/03/2022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3 OUTILS CLES</a:t>
            </a:r>
          </a:p>
        </p:txBody>
      </p:sp>
      <p:grpSp>
        <p:nvGrpSpPr>
          <p:cNvPr id="25" name="Group 5">
            <a:extLst>
              <a:ext uri="{FF2B5EF4-FFF2-40B4-BE49-F238E27FC236}">
                <a16:creationId xmlns:a16="http://schemas.microsoft.com/office/drawing/2014/main" id="{CE75BB75-7C7B-49CF-9D00-73142C6F6BC8}"/>
              </a:ext>
            </a:extLst>
          </p:cNvPr>
          <p:cNvGrpSpPr/>
          <p:nvPr/>
        </p:nvGrpSpPr>
        <p:grpSpPr>
          <a:xfrm>
            <a:off x="8534400" y="486425"/>
            <a:ext cx="1449036" cy="587902"/>
            <a:chOff x="940649" y="1094910"/>
            <a:chExt cx="1449036" cy="587902"/>
          </a:xfrm>
        </p:grpSpPr>
        <p:sp>
          <p:nvSpPr>
            <p:cNvPr id="26" name="Isosceles Triangle 6">
              <a:extLst>
                <a:ext uri="{FF2B5EF4-FFF2-40B4-BE49-F238E27FC236}">
                  <a16:creationId xmlns:a16="http://schemas.microsoft.com/office/drawing/2014/main" id="{77D63FB7-34CD-48AF-834B-58DB4ACB64C7}"/>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9">
              <a:extLst>
                <a:ext uri="{FF2B5EF4-FFF2-40B4-BE49-F238E27FC236}">
                  <a16:creationId xmlns:a16="http://schemas.microsoft.com/office/drawing/2014/main" id="{8C506922-2314-43E1-9A2C-A6064E7C3042}"/>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0">
              <a:extLst>
                <a:ext uri="{FF2B5EF4-FFF2-40B4-BE49-F238E27FC236}">
                  <a16:creationId xmlns:a16="http://schemas.microsoft.com/office/drawing/2014/main" id="{9D456FC3-37D5-401C-A512-FC1E9519B5F2}"/>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1">
              <a:extLst>
                <a:ext uri="{FF2B5EF4-FFF2-40B4-BE49-F238E27FC236}">
                  <a16:creationId xmlns:a16="http://schemas.microsoft.com/office/drawing/2014/main" id="{8D7CEB66-0AEE-46F2-9C77-BB20F7C483FA}"/>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1">
            <a:extLst>
              <a:ext uri="{FF2B5EF4-FFF2-40B4-BE49-F238E27FC236}">
                <a16:creationId xmlns:a16="http://schemas.microsoft.com/office/drawing/2014/main" id="{32E42596-B5ED-472F-B3BE-B7855393BDCA}"/>
              </a:ext>
            </a:extLst>
          </p:cNvPr>
          <p:cNvSpPr txBox="1"/>
          <p:nvPr/>
        </p:nvSpPr>
        <p:spPr>
          <a:xfrm>
            <a:off x="987136" y="1423550"/>
            <a:ext cx="184731" cy="369332"/>
          </a:xfrm>
          <a:prstGeom prst="rect">
            <a:avLst/>
          </a:prstGeom>
          <a:noFill/>
        </p:spPr>
        <p:txBody>
          <a:bodyPr wrap="none" rtlCol="0">
            <a:spAutoFit/>
          </a:bodyPr>
          <a:lstStyle/>
          <a:p>
            <a:endParaRPr lang="sv-SE"/>
          </a:p>
        </p:txBody>
      </p:sp>
      <p:sp>
        <p:nvSpPr>
          <p:cNvPr id="31" name="Ellipse 30">
            <a:extLst>
              <a:ext uri="{FF2B5EF4-FFF2-40B4-BE49-F238E27FC236}">
                <a16:creationId xmlns:a16="http://schemas.microsoft.com/office/drawing/2014/main" id="{4DCBC7B1-90AE-48CD-86A4-A21408CFEBE6}"/>
              </a:ext>
            </a:extLst>
          </p:cNvPr>
          <p:cNvSpPr/>
          <p:nvPr/>
        </p:nvSpPr>
        <p:spPr>
          <a:xfrm>
            <a:off x="200152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1</a:t>
            </a:r>
          </a:p>
        </p:txBody>
      </p:sp>
      <p:sp>
        <p:nvSpPr>
          <p:cNvPr id="34" name="Ellipse 33">
            <a:extLst>
              <a:ext uri="{FF2B5EF4-FFF2-40B4-BE49-F238E27FC236}">
                <a16:creationId xmlns:a16="http://schemas.microsoft.com/office/drawing/2014/main" id="{73E8530A-04E6-4274-A0EF-CE66B53BC645}"/>
              </a:ext>
            </a:extLst>
          </p:cNvPr>
          <p:cNvSpPr/>
          <p:nvPr/>
        </p:nvSpPr>
        <p:spPr>
          <a:xfrm>
            <a:off x="542544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dirty="0"/>
              <a:t>2</a:t>
            </a:r>
          </a:p>
        </p:txBody>
      </p:sp>
      <p:sp>
        <p:nvSpPr>
          <p:cNvPr id="35" name="Ellipse 34">
            <a:extLst>
              <a:ext uri="{FF2B5EF4-FFF2-40B4-BE49-F238E27FC236}">
                <a16:creationId xmlns:a16="http://schemas.microsoft.com/office/drawing/2014/main" id="{4591B89E-F052-420C-8AD4-308FC8EFF309}"/>
              </a:ext>
            </a:extLst>
          </p:cNvPr>
          <p:cNvSpPr/>
          <p:nvPr/>
        </p:nvSpPr>
        <p:spPr>
          <a:xfrm>
            <a:off x="853440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3</a:t>
            </a:r>
          </a:p>
        </p:txBody>
      </p:sp>
      <p:sp>
        <p:nvSpPr>
          <p:cNvPr id="36" name="ZoneTexte 35">
            <a:extLst>
              <a:ext uri="{FF2B5EF4-FFF2-40B4-BE49-F238E27FC236}">
                <a16:creationId xmlns:a16="http://schemas.microsoft.com/office/drawing/2014/main" id="{0095837F-E695-4737-99F5-E954BD0B0CBD}"/>
              </a:ext>
            </a:extLst>
          </p:cNvPr>
          <p:cNvSpPr txBox="1"/>
          <p:nvPr/>
        </p:nvSpPr>
        <p:spPr>
          <a:xfrm>
            <a:off x="1691032" y="3105834"/>
            <a:ext cx="1636988" cy="369332"/>
          </a:xfrm>
          <a:prstGeom prst="rect">
            <a:avLst/>
          </a:prstGeom>
          <a:solidFill>
            <a:schemeClr val="bg1"/>
          </a:solidFill>
          <a:ln>
            <a:solidFill>
              <a:schemeClr val="bg1"/>
            </a:solidFill>
          </a:ln>
        </p:spPr>
        <p:txBody>
          <a:bodyPr wrap="none" rtlCol="0">
            <a:spAutoFit/>
          </a:bodyPr>
          <a:lstStyle/>
          <a:p>
            <a:pPr algn="ctr"/>
            <a:r>
              <a:rPr lang="fr-CH" b="1" dirty="0">
                <a:latin typeface="Amsi Pro Normal"/>
              </a:rPr>
              <a:t>USER JOURNEY</a:t>
            </a:r>
          </a:p>
        </p:txBody>
      </p:sp>
      <p:sp>
        <p:nvSpPr>
          <p:cNvPr id="37" name="ZoneTexte 36">
            <a:extLst>
              <a:ext uri="{FF2B5EF4-FFF2-40B4-BE49-F238E27FC236}">
                <a16:creationId xmlns:a16="http://schemas.microsoft.com/office/drawing/2014/main" id="{1CE771EF-7ED3-4C4F-8DBF-73EA09615643}"/>
              </a:ext>
            </a:extLst>
          </p:cNvPr>
          <p:cNvSpPr txBox="1"/>
          <p:nvPr/>
        </p:nvSpPr>
        <p:spPr>
          <a:xfrm>
            <a:off x="5105876" y="3105833"/>
            <a:ext cx="1655133"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OBSERVATIONS</a:t>
            </a:r>
          </a:p>
        </p:txBody>
      </p:sp>
      <p:sp>
        <p:nvSpPr>
          <p:cNvPr id="38" name="ZoneTexte 37">
            <a:extLst>
              <a:ext uri="{FF2B5EF4-FFF2-40B4-BE49-F238E27FC236}">
                <a16:creationId xmlns:a16="http://schemas.microsoft.com/office/drawing/2014/main" id="{156F2490-031A-4233-AAB3-9FA32BE4ED5D}"/>
              </a:ext>
            </a:extLst>
          </p:cNvPr>
          <p:cNvSpPr txBox="1"/>
          <p:nvPr/>
        </p:nvSpPr>
        <p:spPr>
          <a:xfrm>
            <a:off x="8349652" y="3059667"/>
            <a:ext cx="1378134"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INTERVIEWS</a:t>
            </a:r>
          </a:p>
        </p:txBody>
      </p:sp>
      <p:sp>
        <p:nvSpPr>
          <p:cNvPr id="39" name="Flèche : demi-tour 38">
            <a:extLst>
              <a:ext uri="{FF2B5EF4-FFF2-40B4-BE49-F238E27FC236}">
                <a16:creationId xmlns:a16="http://schemas.microsoft.com/office/drawing/2014/main" id="{0F3C9151-62AE-49FB-BB71-A6ABF088D181}"/>
              </a:ext>
            </a:extLst>
          </p:cNvPr>
          <p:cNvSpPr/>
          <p:nvPr/>
        </p:nvSpPr>
        <p:spPr>
          <a:xfrm rot="10800000">
            <a:off x="2306320" y="3586478"/>
            <a:ext cx="3698240" cy="952799"/>
          </a:xfrm>
          <a:prstGeom prst="uturnArrow">
            <a:avLst/>
          </a:prstGeom>
          <a:solidFill>
            <a:srgbClr val="ECAB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sp>
        <p:nvSpPr>
          <p:cNvPr id="40" name="Flèche : demi-tour 39">
            <a:extLst>
              <a:ext uri="{FF2B5EF4-FFF2-40B4-BE49-F238E27FC236}">
                <a16:creationId xmlns:a16="http://schemas.microsoft.com/office/drawing/2014/main" id="{C955CF85-B554-455A-81E9-33960B09EAB6}"/>
              </a:ext>
            </a:extLst>
          </p:cNvPr>
          <p:cNvSpPr/>
          <p:nvPr/>
        </p:nvSpPr>
        <p:spPr>
          <a:xfrm rot="10800000">
            <a:off x="2306318" y="4407677"/>
            <a:ext cx="6918961" cy="859116"/>
          </a:xfrm>
          <a:prstGeom prst="uturnArrow">
            <a:avLst/>
          </a:prstGeom>
          <a:solidFill>
            <a:srgbClr val="ECAB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spTree>
    <p:extLst>
      <p:ext uri="{BB962C8B-B14F-4D97-AF65-F5344CB8AC3E}">
        <p14:creationId xmlns:p14="http://schemas.microsoft.com/office/powerpoint/2010/main" val="255324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5">
            <a:extLst>
              <a:ext uri="{FF2B5EF4-FFF2-40B4-BE49-F238E27FC236}">
                <a16:creationId xmlns:a16="http://schemas.microsoft.com/office/drawing/2014/main" id="{B5728DF1-6401-4128-AA1D-AA6F39BCB4E1}"/>
              </a:ext>
            </a:extLst>
          </p:cNvPr>
          <p:cNvGrpSpPr/>
          <p:nvPr/>
        </p:nvGrpSpPr>
        <p:grpSpPr>
          <a:xfrm>
            <a:off x="8883969" y="847587"/>
            <a:ext cx="1449036" cy="587902"/>
            <a:chOff x="940649" y="1094910"/>
            <a:chExt cx="1449036" cy="587902"/>
          </a:xfrm>
        </p:grpSpPr>
        <p:sp>
          <p:nvSpPr>
            <p:cNvPr id="21" name="Isosceles Triangle 6">
              <a:extLst>
                <a:ext uri="{FF2B5EF4-FFF2-40B4-BE49-F238E27FC236}">
                  <a16:creationId xmlns:a16="http://schemas.microsoft.com/office/drawing/2014/main" id="{249B486B-FF6D-4C22-A7C6-E6F83ECF43DF}"/>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14063AD8-4A5D-40A4-89E5-1A2CB6861DA8}"/>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0">
              <a:extLst>
                <a:ext uri="{FF2B5EF4-FFF2-40B4-BE49-F238E27FC236}">
                  <a16:creationId xmlns:a16="http://schemas.microsoft.com/office/drawing/2014/main" id="{B9033FD9-47B7-4F05-A91E-377AB9469BC5}"/>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2EC90899-284E-4B86-A0B9-707DE02B3319}"/>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1">
            <a:extLst>
              <a:ext uri="{FF2B5EF4-FFF2-40B4-BE49-F238E27FC236}">
                <a16:creationId xmlns:a16="http://schemas.microsoft.com/office/drawing/2014/main" id="{4F4CB14D-4CA8-4889-9E4D-0381B457DC90}"/>
              </a:ext>
            </a:extLst>
          </p:cNvPr>
          <p:cNvSpPr txBox="1"/>
          <p:nvPr/>
        </p:nvSpPr>
        <p:spPr>
          <a:xfrm>
            <a:off x="812076" y="2098964"/>
            <a:ext cx="184731" cy="369332"/>
          </a:xfrm>
          <a:prstGeom prst="rect">
            <a:avLst/>
          </a:prstGeom>
          <a:noFill/>
        </p:spPr>
        <p:txBody>
          <a:bodyPr wrap="none" rtlCol="0">
            <a:spAutoFit/>
          </a:bodyPr>
          <a:lstStyle/>
          <a:p>
            <a:endParaRPr lang="sv-SE" dirty="0"/>
          </a:p>
        </p:txBody>
      </p:sp>
      <p:pic>
        <p:nvPicPr>
          <p:cNvPr id="33" name="Picture 48">
            <a:extLst>
              <a:ext uri="{FF2B5EF4-FFF2-40B4-BE49-F238E27FC236}">
                <a16:creationId xmlns:a16="http://schemas.microsoft.com/office/drawing/2014/main" id="{12574246-5435-40A3-8E4B-1729F0A522BE}"/>
              </a:ext>
            </a:extLst>
          </p:cNvPr>
          <p:cNvPicPr>
            <a:picLocks noChangeAspect="1"/>
          </p:cNvPicPr>
          <p:nvPr/>
        </p:nvPicPr>
        <p:blipFill>
          <a:blip r:embed="rId2"/>
          <a:stretch>
            <a:fillRect/>
          </a:stretch>
        </p:blipFill>
        <p:spPr>
          <a:xfrm>
            <a:off x="10420522" y="3520466"/>
            <a:ext cx="1493649" cy="1146147"/>
          </a:xfrm>
          <a:prstGeom prst="rect">
            <a:avLst/>
          </a:prstGeom>
        </p:spPr>
      </p:pic>
      <p:sp>
        <p:nvSpPr>
          <p:cNvPr id="41" name="ZoneTexte 40">
            <a:extLst>
              <a:ext uri="{FF2B5EF4-FFF2-40B4-BE49-F238E27FC236}">
                <a16:creationId xmlns:a16="http://schemas.microsoft.com/office/drawing/2014/main" id="{CCB66B31-2BA5-48D4-804A-128314214BBA}"/>
              </a:ext>
            </a:extLst>
          </p:cNvPr>
          <p:cNvSpPr txBox="1"/>
          <p:nvPr/>
        </p:nvSpPr>
        <p:spPr>
          <a:xfrm>
            <a:off x="756893" y="1678085"/>
            <a:ext cx="2662652" cy="369332"/>
          </a:xfrm>
          <a:prstGeom prst="rect">
            <a:avLst/>
          </a:prstGeom>
          <a:noFill/>
        </p:spPr>
        <p:txBody>
          <a:bodyPr wrap="none" rtlCol="0">
            <a:spAutoFit/>
          </a:bodyPr>
          <a:lstStyle/>
          <a:p>
            <a:r>
              <a:rPr lang="fr-CH" b="1" dirty="0"/>
              <a:t>NOTRE UTILISATEUR CLE…</a:t>
            </a:r>
          </a:p>
        </p:txBody>
      </p:sp>
      <p:sp>
        <p:nvSpPr>
          <p:cNvPr id="42" name="Rectangle 41">
            <a:extLst>
              <a:ext uri="{FF2B5EF4-FFF2-40B4-BE49-F238E27FC236}">
                <a16:creationId xmlns:a16="http://schemas.microsoft.com/office/drawing/2014/main" id="{0B9B45B8-5D63-47E4-8113-41E6E8AB373D}"/>
              </a:ext>
            </a:extLst>
          </p:cNvPr>
          <p:cNvSpPr/>
          <p:nvPr/>
        </p:nvSpPr>
        <p:spPr>
          <a:xfrm>
            <a:off x="3405352"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1</a:t>
            </a:r>
          </a:p>
        </p:txBody>
      </p:sp>
      <p:sp>
        <p:nvSpPr>
          <p:cNvPr id="43" name="Rectangle 42">
            <a:extLst>
              <a:ext uri="{FF2B5EF4-FFF2-40B4-BE49-F238E27FC236}">
                <a16:creationId xmlns:a16="http://schemas.microsoft.com/office/drawing/2014/main" id="{B7CC60D5-7757-489B-B56F-049191906098}"/>
              </a:ext>
            </a:extLst>
          </p:cNvPr>
          <p:cNvSpPr/>
          <p:nvPr/>
        </p:nvSpPr>
        <p:spPr>
          <a:xfrm>
            <a:off x="4451131"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2</a:t>
            </a:r>
          </a:p>
        </p:txBody>
      </p:sp>
      <p:sp>
        <p:nvSpPr>
          <p:cNvPr id="44" name="Rectangle 43">
            <a:extLst>
              <a:ext uri="{FF2B5EF4-FFF2-40B4-BE49-F238E27FC236}">
                <a16:creationId xmlns:a16="http://schemas.microsoft.com/office/drawing/2014/main" id="{322A54B6-9220-428A-864B-416CE711F286}"/>
              </a:ext>
            </a:extLst>
          </p:cNvPr>
          <p:cNvSpPr/>
          <p:nvPr/>
        </p:nvSpPr>
        <p:spPr>
          <a:xfrm>
            <a:off x="5460185"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3</a:t>
            </a:r>
          </a:p>
        </p:txBody>
      </p:sp>
      <p:sp>
        <p:nvSpPr>
          <p:cNvPr id="45" name="Rectangle 44">
            <a:extLst>
              <a:ext uri="{FF2B5EF4-FFF2-40B4-BE49-F238E27FC236}">
                <a16:creationId xmlns:a16="http://schemas.microsoft.com/office/drawing/2014/main" id="{37AA055C-DAFB-4962-8471-51B60AE0BEE8}"/>
              </a:ext>
            </a:extLst>
          </p:cNvPr>
          <p:cNvSpPr/>
          <p:nvPr/>
        </p:nvSpPr>
        <p:spPr>
          <a:xfrm>
            <a:off x="8087286"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Z</a:t>
            </a:r>
          </a:p>
        </p:txBody>
      </p:sp>
      <p:sp>
        <p:nvSpPr>
          <p:cNvPr id="46" name="ZoneTexte 45">
            <a:extLst>
              <a:ext uri="{FF2B5EF4-FFF2-40B4-BE49-F238E27FC236}">
                <a16:creationId xmlns:a16="http://schemas.microsoft.com/office/drawing/2014/main" id="{0F757D96-32FB-4D8D-9F4B-717C0014F52D}"/>
              </a:ext>
            </a:extLst>
          </p:cNvPr>
          <p:cNvSpPr txBox="1"/>
          <p:nvPr/>
        </p:nvSpPr>
        <p:spPr>
          <a:xfrm>
            <a:off x="7078232" y="2268995"/>
            <a:ext cx="967766" cy="369332"/>
          </a:xfrm>
          <a:prstGeom prst="rect">
            <a:avLst/>
          </a:prstGeom>
          <a:noFill/>
        </p:spPr>
        <p:txBody>
          <a:bodyPr wrap="square" rtlCol="0">
            <a:spAutoFit/>
          </a:bodyPr>
          <a:lstStyle/>
          <a:p>
            <a:r>
              <a:rPr lang="fr-CH" b="1" dirty="0"/>
              <a:t>…</a:t>
            </a:r>
          </a:p>
        </p:txBody>
      </p:sp>
      <p:cxnSp>
        <p:nvCxnSpPr>
          <p:cNvPr id="47" name="Connecteur droit 46">
            <a:extLst>
              <a:ext uri="{FF2B5EF4-FFF2-40B4-BE49-F238E27FC236}">
                <a16:creationId xmlns:a16="http://schemas.microsoft.com/office/drawing/2014/main" id="{0D72FFB5-A5A1-4EF1-A432-FD8A78F50B49}"/>
              </a:ext>
            </a:extLst>
          </p:cNvPr>
          <p:cNvCxnSpPr/>
          <p:nvPr/>
        </p:nvCxnSpPr>
        <p:spPr>
          <a:xfrm>
            <a:off x="756893" y="3204700"/>
            <a:ext cx="8939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C2FEA87A-2907-4607-9D8E-52BB32D6161D}"/>
              </a:ext>
            </a:extLst>
          </p:cNvPr>
          <p:cNvSpPr txBox="1"/>
          <p:nvPr/>
        </p:nvSpPr>
        <p:spPr>
          <a:xfrm>
            <a:off x="812076" y="2306878"/>
            <a:ext cx="755079" cy="369332"/>
          </a:xfrm>
          <a:prstGeom prst="rect">
            <a:avLst/>
          </a:prstGeom>
          <a:noFill/>
        </p:spPr>
        <p:txBody>
          <a:bodyPr wrap="none" rtlCol="0">
            <a:spAutoFit/>
          </a:bodyPr>
          <a:lstStyle/>
          <a:p>
            <a:r>
              <a:rPr lang="fr-CH" b="1" dirty="0"/>
              <a:t>FAIT…</a:t>
            </a:r>
          </a:p>
        </p:txBody>
      </p:sp>
      <p:sp>
        <p:nvSpPr>
          <p:cNvPr id="49" name="ZoneTexte 48">
            <a:extLst>
              <a:ext uri="{FF2B5EF4-FFF2-40B4-BE49-F238E27FC236}">
                <a16:creationId xmlns:a16="http://schemas.microsoft.com/office/drawing/2014/main" id="{3C94BFC0-C314-4CD6-A616-8C23A73016AE}"/>
              </a:ext>
            </a:extLst>
          </p:cNvPr>
          <p:cNvSpPr txBox="1"/>
          <p:nvPr/>
        </p:nvSpPr>
        <p:spPr>
          <a:xfrm>
            <a:off x="812076" y="3466949"/>
            <a:ext cx="1920614" cy="923330"/>
          </a:xfrm>
          <a:prstGeom prst="rect">
            <a:avLst/>
          </a:prstGeom>
          <a:noFill/>
        </p:spPr>
        <p:txBody>
          <a:bodyPr wrap="square" rtlCol="0">
            <a:spAutoFit/>
          </a:bodyPr>
          <a:lstStyle/>
          <a:p>
            <a:r>
              <a:rPr lang="fr-CH" b="1" dirty="0"/>
              <a:t>EXPERIENCES POINTS DOULOUREUX</a:t>
            </a:r>
          </a:p>
        </p:txBody>
      </p:sp>
      <p:cxnSp>
        <p:nvCxnSpPr>
          <p:cNvPr id="50" name="Connecteur droit 49">
            <a:extLst>
              <a:ext uri="{FF2B5EF4-FFF2-40B4-BE49-F238E27FC236}">
                <a16:creationId xmlns:a16="http://schemas.microsoft.com/office/drawing/2014/main" id="{B225BE1E-4076-492D-AFE1-58E0343492A4}"/>
              </a:ext>
            </a:extLst>
          </p:cNvPr>
          <p:cNvCxnSpPr/>
          <p:nvPr/>
        </p:nvCxnSpPr>
        <p:spPr>
          <a:xfrm>
            <a:off x="756893" y="4387113"/>
            <a:ext cx="8939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73BEE154-A48E-4DC1-914D-3047C51C10D9}"/>
              </a:ext>
            </a:extLst>
          </p:cNvPr>
          <p:cNvSpPr txBox="1"/>
          <p:nvPr/>
        </p:nvSpPr>
        <p:spPr>
          <a:xfrm>
            <a:off x="812076" y="4666613"/>
            <a:ext cx="1920614" cy="1200329"/>
          </a:xfrm>
          <a:prstGeom prst="rect">
            <a:avLst/>
          </a:prstGeom>
          <a:noFill/>
        </p:spPr>
        <p:txBody>
          <a:bodyPr wrap="square" rtlCol="0">
            <a:spAutoFit/>
          </a:bodyPr>
          <a:lstStyle/>
          <a:p>
            <a:r>
              <a:rPr lang="fr-CH" b="1" dirty="0"/>
              <a:t>RESULTAT </a:t>
            </a:r>
          </a:p>
          <a:p>
            <a:r>
              <a:rPr lang="fr-CH" b="1" dirty="0"/>
              <a:t>L'HUMEUR DE L'UTILISATEUR CLÉ...</a:t>
            </a:r>
          </a:p>
        </p:txBody>
      </p:sp>
      <p:sp>
        <p:nvSpPr>
          <p:cNvPr id="52" name="ZoneTexte 51">
            <a:extLst>
              <a:ext uri="{FF2B5EF4-FFF2-40B4-BE49-F238E27FC236}">
                <a16:creationId xmlns:a16="http://schemas.microsoft.com/office/drawing/2014/main" id="{F79EC3B5-9568-4E5B-9390-38046D01F9E8}"/>
              </a:ext>
            </a:extLst>
          </p:cNvPr>
          <p:cNvSpPr txBox="1"/>
          <p:nvPr/>
        </p:nvSpPr>
        <p:spPr>
          <a:xfrm>
            <a:off x="3384331" y="3294988"/>
            <a:ext cx="636713" cy="584775"/>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sp>
        <p:nvSpPr>
          <p:cNvPr id="53" name="ZoneTexte 52">
            <a:extLst>
              <a:ext uri="{FF2B5EF4-FFF2-40B4-BE49-F238E27FC236}">
                <a16:creationId xmlns:a16="http://schemas.microsoft.com/office/drawing/2014/main" id="{58C342C3-643C-4B3C-B7CB-070D3F2DD2D1}"/>
              </a:ext>
            </a:extLst>
          </p:cNvPr>
          <p:cNvSpPr txBox="1"/>
          <p:nvPr/>
        </p:nvSpPr>
        <p:spPr>
          <a:xfrm>
            <a:off x="8203126" y="3294988"/>
            <a:ext cx="636713" cy="830997"/>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sp>
        <p:nvSpPr>
          <p:cNvPr id="54" name="ZoneTexte 53">
            <a:extLst>
              <a:ext uri="{FF2B5EF4-FFF2-40B4-BE49-F238E27FC236}">
                <a16:creationId xmlns:a16="http://schemas.microsoft.com/office/drawing/2014/main" id="{1BBEEE39-FF51-4921-B67A-C96FB3396E7A}"/>
              </a:ext>
            </a:extLst>
          </p:cNvPr>
          <p:cNvSpPr txBox="1"/>
          <p:nvPr/>
        </p:nvSpPr>
        <p:spPr>
          <a:xfrm>
            <a:off x="4578764" y="3281693"/>
            <a:ext cx="636713" cy="830997"/>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pic>
        <p:nvPicPr>
          <p:cNvPr id="55" name="Image 54">
            <a:extLst>
              <a:ext uri="{FF2B5EF4-FFF2-40B4-BE49-F238E27FC236}">
                <a16:creationId xmlns:a16="http://schemas.microsoft.com/office/drawing/2014/main" id="{7EB25312-8409-43D9-8D25-114A77D3E400}"/>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4532708" y="5622235"/>
            <a:ext cx="472656" cy="472656"/>
          </a:xfrm>
          <a:prstGeom prst="rect">
            <a:avLst/>
          </a:prstGeom>
        </p:spPr>
      </p:pic>
      <p:pic>
        <p:nvPicPr>
          <p:cNvPr id="56" name="Image 55">
            <a:extLst>
              <a:ext uri="{FF2B5EF4-FFF2-40B4-BE49-F238E27FC236}">
                <a16:creationId xmlns:a16="http://schemas.microsoft.com/office/drawing/2014/main" id="{7247DB3F-0706-42B1-854D-0591D4AF5EE9}"/>
              </a:ext>
            </a:extLst>
          </p:cNvPr>
          <p:cNvPicPr>
            <a:picLocks noChangeAspect="1"/>
          </p:cNvPicPr>
          <p:nvPr/>
        </p:nvPicPr>
        <p:blipFill>
          <a:blip r:embed="rId5">
            <a:extLst>
              <a:ext uri="{837473B0-CC2E-450A-ABE3-18F120FF3D39}">
                <a1611:picAttrSrcUrl xmlns:a1611="http://schemas.microsoft.com/office/drawing/2016/11/main" xmlns="" r:id="rId4"/>
              </a:ext>
            </a:extLst>
          </a:blip>
          <a:stretch>
            <a:fillRect/>
          </a:stretch>
        </p:blipFill>
        <p:spPr>
          <a:xfrm>
            <a:off x="3384331" y="5209745"/>
            <a:ext cx="494921" cy="496689"/>
          </a:xfrm>
          <a:prstGeom prst="rect">
            <a:avLst/>
          </a:prstGeom>
        </p:spPr>
      </p:pic>
      <p:pic>
        <p:nvPicPr>
          <p:cNvPr id="57" name="Image 56">
            <a:extLst>
              <a:ext uri="{FF2B5EF4-FFF2-40B4-BE49-F238E27FC236}">
                <a16:creationId xmlns:a16="http://schemas.microsoft.com/office/drawing/2014/main" id="{0E210A88-F547-497B-B21F-3E331726F517}"/>
              </a:ext>
            </a:extLst>
          </p:cNvPr>
          <p:cNvPicPr>
            <a:picLocks noChangeAspect="1"/>
          </p:cNvPicPr>
          <p:nvPr/>
        </p:nvPicPr>
        <p:blipFill>
          <a:blip r:embed="rId6">
            <a:extLst>
              <a:ext uri="{837473B0-CC2E-450A-ABE3-18F120FF3D39}">
                <a1611:picAttrSrcUrl xmlns:a1611="http://schemas.microsoft.com/office/drawing/2016/11/main" xmlns="" r:id="rId4"/>
              </a:ext>
            </a:extLst>
          </a:blip>
          <a:stretch>
            <a:fillRect/>
          </a:stretch>
        </p:blipFill>
        <p:spPr>
          <a:xfrm>
            <a:off x="5524951" y="4670280"/>
            <a:ext cx="571049" cy="571049"/>
          </a:xfrm>
          <a:prstGeom prst="rect">
            <a:avLst/>
          </a:prstGeom>
        </p:spPr>
      </p:pic>
      <p:cxnSp>
        <p:nvCxnSpPr>
          <p:cNvPr id="58" name="Connecteur droit 57">
            <a:extLst>
              <a:ext uri="{FF2B5EF4-FFF2-40B4-BE49-F238E27FC236}">
                <a16:creationId xmlns:a16="http://schemas.microsoft.com/office/drawing/2014/main" id="{5700859D-C3F1-4E1E-B59F-626AD81E7376}"/>
              </a:ext>
            </a:extLst>
          </p:cNvPr>
          <p:cNvCxnSpPr/>
          <p:nvPr/>
        </p:nvCxnSpPr>
        <p:spPr>
          <a:xfrm>
            <a:off x="3879252" y="5589943"/>
            <a:ext cx="571879" cy="231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F2AD0088-AA21-48E9-9383-6193D1447032}"/>
              </a:ext>
            </a:extLst>
          </p:cNvPr>
          <p:cNvCxnSpPr>
            <a:cxnSpLocks/>
          </p:cNvCxnSpPr>
          <p:nvPr/>
        </p:nvCxnSpPr>
        <p:spPr>
          <a:xfrm flipV="1">
            <a:off x="5029971" y="5241329"/>
            <a:ext cx="571879" cy="5430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D92BAE12-22D2-42ED-94BC-734B8BB1FAE5}"/>
              </a:ext>
            </a:extLst>
          </p:cNvPr>
          <p:cNvSpPr txBox="1"/>
          <p:nvPr/>
        </p:nvSpPr>
        <p:spPr>
          <a:xfrm>
            <a:off x="7057212" y="4624826"/>
            <a:ext cx="330540" cy="338554"/>
          </a:xfrm>
          <a:prstGeom prst="rect">
            <a:avLst/>
          </a:prstGeom>
          <a:noFill/>
        </p:spPr>
        <p:txBody>
          <a:bodyPr wrap="none" rtlCol="0">
            <a:spAutoFit/>
          </a:bodyPr>
          <a:lstStyle/>
          <a:p>
            <a:r>
              <a:rPr lang="fr-CH" sz="1600" b="1" dirty="0"/>
              <a:t>…</a:t>
            </a:r>
          </a:p>
        </p:txBody>
      </p:sp>
      <p:sp>
        <p:nvSpPr>
          <p:cNvPr id="6" name="Titre 5">
            <a:extLst>
              <a:ext uri="{FF2B5EF4-FFF2-40B4-BE49-F238E27FC236}">
                <a16:creationId xmlns:a16="http://schemas.microsoft.com/office/drawing/2014/main" id="{1B224CA9-3B01-47CD-9AAA-674AAD661F6D}"/>
              </a:ext>
            </a:extLst>
          </p:cNvPr>
          <p:cNvSpPr>
            <a:spLocks noGrp="1"/>
          </p:cNvSpPr>
          <p:nvPr>
            <p:ph type="title"/>
          </p:nvPr>
        </p:nvSpPr>
        <p:spPr/>
        <p:txBody>
          <a:bodyPr>
            <a:normAutofit fontScale="90000"/>
          </a:bodyPr>
          <a:lstStyle/>
          <a:p>
            <a:r>
              <a:rPr lang="fr-CH" dirty="0"/>
              <a:t>Outil n°1: le User Journey</a:t>
            </a:r>
            <a:endParaRPr lang="fr-FR" dirty="0"/>
          </a:p>
        </p:txBody>
      </p:sp>
    </p:spTree>
    <p:extLst>
      <p:ext uri="{BB962C8B-B14F-4D97-AF65-F5344CB8AC3E}">
        <p14:creationId xmlns:p14="http://schemas.microsoft.com/office/powerpoint/2010/main" val="334058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User Journey Checklist</a:t>
            </a:r>
          </a:p>
        </p:txBody>
      </p:sp>
      <p:grpSp>
        <p:nvGrpSpPr>
          <p:cNvPr id="20" name="Group 5">
            <a:extLst>
              <a:ext uri="{FF2B5EF4-FFF2-40B4-BE49-F238E27FC236}">
                <a16:creationId xmlns:a16="http://schemas.microsoft.com/office/drawing/2014/main" id="{B5728DF1-6401-4128-AA1D-AA6F39BCB4E1}"/>
              </a:ext>
            </a:extLst>
          </p:cNvPr>
          <p:cNvGrpSpPr/>
          <p:nvPr/>
        </p:nvGrpSpPr>
        <p:grpSpPr>
          <a:xfrm>
            <a:off x="8553434" y="459780"/>
            <a:ext cx="1449036" cy="587902"/>
            <a:chOff x="940649" y="1094910"/>
            <a:chExt cx="1449036" cy="587902"/>
          </a:xfrm>
        </p:grpSpPr>
        <p:sp>
          <p:nvSpPr>
            <p:cNvPr id="21" name="Isosceles Triangle 6">
              <a:extLst>
                <a:ext uri="{FF2B5EF4-FFF2-40B4-BE49-F238E27FC236}">
                  <a16:creationId xmlns:a16="http://schemas.microsoft.com/office/drawing/2014/main" id="{249B486B-FF6D-4C22-A7C6-E6F83ECF43DF}"/>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14063AD8-4A5D-40A4-89E5-1A2CB6861DA8}"/>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0">
              <a:extLst>
                <a:ext uri="{FF2B5EF4-FFF2-40B4-BE49-F238E27FC236}">
                  <a16:creationId xmlns:a16="http://schemas.microsoft.com/office/drawing/2014/main" id="{B9033FD9-47B7-4F05-A91E-377AB9469BC5}"/>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2EC90899-284E-4B86-A0B9-707DE02B3319}"/>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a:extLst>
              <a:ext uri="{FF2B5EF4-FFF2-40B4-BE49-F238E27FC236}">
                <a16:creationId xmlns:a16="http://schemas.microsoft.com/office/drawing/2014/main" id="{EEAF2E34-3BE1-4F24-9979-B15EA18A655B}"/>
              </a:ext>
            </a:extLst>
          </p:cNvPr>
          <p:cNvSpPr txBox="1"/>
          <p:nvPr/>
        </p:nvSpPr>
        <p:spPr>
          <a:xfrm>
            <a:off x="566390" y="1149445"/>
            <a:ext cx="10148731" cy="4966681"/>
          </a:xfrm>
          <a:prstGeom prst="rect">
            <a:avLst/>
          </a:prstGeom>
          <a:noFill/>
        </p:spPr>
        <p:txBody>
          <a:bodyPr wrap="square" rtlCol="0">
            <a:spAutoFit/>
          </a:bodyPr>
          <a:lstStyle/>
          <a:p>
            <a:pPr marL="342900" indent="-342900" algn="just">
              <a:lnSpc>
                <a:spcPct val="80000"/>
              </a:lnSpc>
              <a:spcBef>
                <a:spcPts val="1000"/>
              </a:spcBef>
              <a:buFont typeface="Wingdings" panose="05000000000000000000" pitchFamily="2" charset="2"/>
              <a:buChar char="ü"/>
            </a:pPr>
            <a:r>
              <a:rPr lang="fr-CH" sz="2400" dirty="0"/>
              <a:t>Dessinez visuellement un parcours par type d'utilisateur clé. </a:t>
            </a:r>
          </a:p>
          <a:p>
            <a:pPr marL="342900" indent="-342900" algn="just">
              <a:lnSpc>
                <a:spcPct val="80000"/>
              </a:lnSpc>
              <a:spcBef>
                <a:spcPts val="1000"/>
              </a:spcBef>
              <a:buFont typeface="Wingdings" panose="05000000000000000000" pitchFamily="2" charset="2"/>
              <a:buChar char="ü"/>
            </a:pPr>
            <a:r>
              <a:rPr lang="fr-CH" sz="2400" dirty="0"/>
              <a:t>Commencez par énumérer les actions détaillées de l'utilisateur clé pour atteindre son objectif.  </a:t>
            </a:r>
          </a:p>
          <a:p>
            <a:pPr marL="342900" indent="-342900" algn="just">
              <a:lnSpc>
                <a:spcPct val="80000"/>
              </a:lnSpc>
              <a:spcBef>
                <a:spcPts val="1000"/>
              </a:spcBef>
              <a:buFont typeface="Wingdings" panose="05000000000000000000" pitchFamily="2" charset="2"/>
              <a:buChar char="ü"/>
            </a:pPr>
            <a:r>
              <a:rPr lang="fr-CH" sz="2400" dirty="0"/>
              <a:t>Utilisez des verbes actifs pour chaque action.</a:t>
            </a:r>
          </a:p>
          <a:p>
            <a:pPr marL="342900" indent="-342900" algn="just">
              <a:lnSpc>
                <a:spcPct val="80000"/>
              </a:lnSpc>
              <a:spcBef>
                <a:spcPts val="1000"/>
              </a:spcBef>
              <a:buFont typeface="Wingdings" panose="05000000000000000000" pitchFamily="2" charset="2"/>
              <a:buChar char="ü"/>
            </a:pPr>
            <a:r>
              <a:rPr lang="fr-CH" sz="2400" dirty="0"/>
              <a:t>Votre utilisateur clé est toujours le sujet grammatical du verbe. </a:t>
            </a:r>
          </a:p>
          <a:p>
            <a:pPr marL="342900" indent="-342900" algn="just">
              <a:lnSpc>
                <a:spcPct val="80000"/>
              </a:lnSpc>
              <a:spcBef>
                <a:spcPts val="1000"/>
              </a:spcBef>
              <a:buFont typeface="Wingdings" panose="05000000000000000000" pitchFamily="2" charset="2"/>
              <a:buChar char="ü"/>
            </a:pPr>
            <a:r>
              <a:rPr lang="fr-CH" sz="2400" dirty="0"/>
              <a:t>Tenez compte de l'influence des autres parties prenantes. </a:t>
            </a:r>
          </a:p>
          <a:p>
            <a:pPr marL="342900" indent="-342900" algn="just">
              <a:lnSpc>
                <a:spcPct val="80000"/>
              </a:lnSpc>
              <a:spcBef>
                <a:spcPts val="1000"/>
              </a:spcBef>
              <a:buFont typeface="Wingdings" panose="05000000000000000000" pitchFamily="2" charset="2"/>
              <a:buChar char="ü"/>
            </a:pPr>
            <a:r>
              <a:rPr lang="fr-CH" sz="2400" dirty="0"/>
              <a:t>Pour chaque action, énumérez tous les points douloureux potentiels (hypothèses). </a:t>
            </a:r>
          </a:p>
          <a:p>
            <a:pPr marL="342900" indent="-342900" algn="just">
              <a:lnSpc>
                <a:spcPct val="80000"/>
              </a:lnSpc>
              <a:spcBef>
                <a:spcPts val="1000"/>
              </a:spcBef>
              <a:buFont typeface="Wingdings" panose="05000000000000000000" pitchFamily="2" charset="2"/>
              <a:buChar char="ü"/>
            </a:pPr>
            <a:r>
              <a:rPr lang="fr-CH" sz="2400" dirty="0"/>
              <a:t>Formulez une hypothèse concernant l'humeur de l'utilisateur clé. </a:t>
            </a:r>
          </a:p>
          <a:p>
            <a:pPr algn="just">
              <a:lnSpc>
                <a:spcPct val="80000"/>
              </a:lnSpc>
              <a:spcBef>
                <a:spcPts val="1000"/>
              </a:spcBef>
            </a:pPr>
            <a:r>
              <a:rPr lang="fr-CH" sz="2400" dirty="0"/>
              <a:t>POURQUOI DEVEZ-VOUS DESSINER UN PARCOURS UTILISATEUR ?</a:t>
            </a:r>
          </a:p>
          <a:p>
            <a:pPr algn="just">
              <a:lnSpc>
                <a:spcPct val="80000"/>
              </a:lnSpc>
              <a:spcBef>
                <a:spcPts val="1000"/>
              </a:spcBef>
            </a:pPr>
            <a:r>
              <a:rPr lang="fr-CH" sz="2400" dirty="0"/>
              <a:t>Parce que vous voulez comprendre l'expérience de votre utilisateur clé dans son ensemble, et pas seulement la partie qui intéresse directement votre entreprise/projet.</a:t>
            </a:r>
            <a:endParaRPr lang="en-US" sz="2400" dirty="0"/>
          </a:p>
        </p:txBody>
      </p:sp>
    </p:spTree>
    <p:extLst>
      <p:ext uri="{BB962C8B-B14F-4D97-AF65-F5344CB8AC3E}">
        <p14:creationId xmlns:p14="http://schemas.microsoft.com/office/powerpoint/2010/main" val="114951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B1A2290-D0DE-488B-880A-6D1505867F60}"/>
              </a:ext>
            </a:extLst>
          </p:cNvPr>
          <p:cNvSpPr>
            <a:spLocks noGrp="1"/>
          </p:cNvSpPr>
          <p:nvPr>
            <p:ph type="body" sz="quarter" idx="14"/>
          </p:nvPr>
        </p:nvSpPr>
        <p:spPr/>
        <p:txBody>
          <a:bodyPr>
            <a:normAutofit fontScale="92500" lnSpcReduction="20000"/>
          </a:bodyPr>
          <a:lstStyle/>
          <a:p>
            <a:pPr algn="just"/>
            <a:r>
              <a:rPr lang="fr-CH" dirty="0"/>
              <a:t>Sortir et observer son utilisateur!</a:t>
            </a:r>
          </a:p>
          <a:p>
            <a:pPr algn="just">
              <a:buFont typeface="Wingdings" panose="05000000000000000000" pitchFamily="2" charset="2"/>
              <a:buChar char="ü"/>
            </a:pPr>
            <a:r>
              <a:rPr lang="fr-CH" dirty="0"/>
              <a:t>Observer les comportements</a:t>
            </a:r>
          </a:p>
          <a:p>
            <a:pPr algn="just">
              <a:buFont typeface="Wingdings" panose="05000000000000000000" pitchFamily="2" charset="2"/>
              <a:buChar char="ü"/>
            </a:pPr>
            <a:r>
              <a:rPr lang="fr-CH" dirty="0"/>
              <a:t>Observer les raccourcis</a:t>
            </a:r>
          </a:p>
          <a:p>
            <a:pPr algn="just">
              <a:buFont typeface="Wingdings" panose="05000000000000000000" pitchFamily="2" charset="2"/>
              <a:buChar char="ü"/>
            </a:pPr>
            <a:r>
              <a:rPr lang="fr-CH" dirty="0"/>
              <a:t>Observer le langage non-verbal</a:t>
            </a:r>
          </a:p>
          <a:p>
            <a:pPr algn="just">
              <a:buFont typeface="Wingdings" panose="05000000000000000000" pitchFamily="2" charset="2"/>
              <a:buChar char="ü"/>
            </a:pPr>
            <a:r>
              <a:rPr lang="fr-CH" dirty="0"/>
              <a:t>Observer les émotions</a:t>
            </a:r>
          </a:p>
          <a:p>
            <a:pPr algn="just">
              <a:buFont typeface="Wingdings" panose="05000000000000000000" pitchFamily="2" charset="2"/>
              <a:buChar char="ü"/>
            </a:pPr>
            <a:r>
              <a:rPr lang="fr-CH" dirty="0" err="1"/>
              <a:t>Etre</a:t>
            </a:r>
            <a:r>
              <a:rPr lang="fr-CH" dirty="0"/>
              <a:t> empathique et essayer de vraiment comprendre ce qui se passe pour l’utilisateur.</a:t>
            </a:r>
          </a:p>
          <a:p>
            <a:pPr algn="just"/>
            <a:r>
              <a:rPr lang="fr-CH" b="1" dirty="0"/>
              <a:t>NE PAS:</a:t>
            </a:r>
          </a:p>
          <a:p>
            <a:pPr algn="just">
              <a:buFont typeface="Wingdings" panose="05000000000000000000" pitchFamily="2" charset="2"/>
              <a:buChar char="Ø"/>
            </a:pPr>
            <a:r>
              <a:rPr lang="fr-CH" dirty="0"/>
              <a:t>Interagir avec l’utilisateur</a:t>
            </a:r>
          </a:p>
          <a:p>
            <a:pPr algn="just">
              <a:buFont typeface="Wingdings" panose="05000000000000000000" pitchFamily="2" charset="2"/>
              <a:buChar char="Ø"/>
            </a:pPr>
            <a:r>
              <a:rPr lang="fr-CH" dirty="0"/>
              <a:t>Juger</a:t>
            </a:r>
          </a:p>
          <a:p>
            <a:pPr algn="just">
              <a:buFont typeface="Wingdings" panose="05000000000000000000" pitchFamily="2" charset="2"/>
              <a:buChar char="Ø"/>
            </a:pPr>
            <a:r>
              <a:rPr lang="fr-CH" dirty="0"/>
              <a:t>D’essayer de résoudre quelque chose maintenant….</a:t>
            </a:r>
          </a:p>
          <a:p>
            <a:endParaRPr lang="fr-FR" dirty="0"/>
          </a:p>
        </p:txBody>
      </p:sp>
      <p:sp>
        <p:nvSpPr>
          <p:cNvPr id="3" name="Titre 2">
            <a:extLst>
              <a:ext uri="{FF2B5EF4-FFF2-40B4-BE49-F238E27FC236}">
                <a16:creationId xmlns:a16="http://schemas.microsoft.com/office/drawing/2014/main" id="{E72424BB-8922-40E4-8EFB-99A5A2FA5EEE}"/>
              </a:ext>
            </a:extLst>
          </p:cNvPr>
          <p:cNvSpPr>
            <a:spLocks noGrp="1"/>
          </p:cNvSpPr>
          <p:nvPr>
            <p:ph type="title"/>
          </p:nvPr>
        </p:nvSpPr>
        <p:spPr/>
        <p:txBody>
          <a:bodyPr>
            <a:normAutofit fontScale="90000"/>
          </a:bodyPr>
          <a:lstStyle/>
          <a:p>
            <a:r>
              <a:rPr lang="fr-CH" dirty="0"/>
              <a:t>Outil n°2: les observations</a:t>
            </a:r>
            <a:endParaRPr lang="fr-FR" dirty="0"/>
          </a:p>
        </p:txBody>
      </p:sp>
      <p:grpSp>
        <p:nvGrpSpPr>
          <p:cNvPr id="6" name="Group 5">
            <a:extLst>
              <a:ext uri="{FF2B5EF4-FFF2-40B4-BE49-F238E27FC236}">
                <a16:creationId xmlns:a16="http://schemas.microsoft.com/office/drawing/2014/main" id="{50F83954-94FB-4563-B38D-E9ACFDB3DD71}"/>
              </a:ext>
            </a:extLst>
          </p:cNvPr>
          <p:cNvGrpSpPr/>
          <p:nvPr/>
        </p:nvGrpSpPr>
        <p:grpSpPr>
          <a:xfrm>
            <a:off x="8534400" y="486425"/>
            <a:ext cx="1449036" cy="587902"/>
            <a:chOff x="940649" y="1094910"/>
            <a:chExt cx="1449036" cy="587902"/>
          </a:xfrm>
        </p:grpSpPr>
        <p:sp>
          <p:nvSpPr>
            <p:cNvPr id="7" name="Isosceles Triangle 6">
              <a:extLst>
                <a:ext uri="{FF2B5EF4-FFF2-40B4-BE49-F238E27FC236}">
                  <a16:creationId xmlns:a16="http://schemas.microsoft.com/office/drawing/2014/main" id="{BEAED1FE-9DCD-4DEB-8883-A4795DB825B2}"/>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9">
              <a:extLst>
                <a:ext uri="{FF2B5EF4-FFF2-40B4-BE49-F238E27FC236}">
                  <a16:creationId xmlns:a16="http://schemas.microsoft.com/office/drawing/2014/main" id="{3776B0EA-5CF5-494A-9A82-C25627B543EB}"/>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0">
              <a:extLst>
                <a:ext uri="{FF2B5EF4-FFF2-40B4-BE49-F238E27FC236}">
                  <a16:creationId xmlns:a16="http://schemas.microsoft.com/office/drawing/2014/main" id="{0EE930C4-1225-43D9-B31D-8333DD72BF8D}"/>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1">
              <a:extLst>
                <a:ext uri="{FF2B5EF4-FFF2-40B4-BE49-F238E27FC236}">
                  <a16:creationId xmlns:a16="http://schemas.microsoft.com/office/drawing/2014/main" id="{D9FF995F-C866-4DE5-9943-5FDA0FFDA77A}"/>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512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E744B2D-DA48-42EE-A742-08FD123C4945}"/>
              </a:ext>
            </a:extLst>
          </p:cNvPr>
          <p:cNvSpPr>
            <a:spLocks noGrp="1"/>
          </p:cNvSpPr>
          <p:nvPr>
            <p:ph type="body" sz="quarter" idx="14"/>
          </p:nvPr>
        </p:nvSpPr>
        <p:spPr>
          <a:xfrm>
            <a:off x="838200" y="1219200"/>
            <a:ext cx="10515600" cy="4758267"/>
          </a:xfrm>
        </p:spPr>
        <p:txBody>
          <a:bodyPr>
            <a:normAutofit fontScale="85000" lnSpcReduction="20000"/>
          </a:bodyPr>
          <a:lstStyle/>
          <a:p>
            <a:pPr algn="just">
              <a:buFont typeface="Wingdings" panose="05000000000000000000" pitchFamily="2" charset="2"/>
              <a:buChar char="ü"/>
            </a:pPr>
            <a:r>
              <a:rPr lang="fr-CH" dirty="0"/>
              <a:t>Planifier </a:t>
            </a:r>
            <a:r>
              <a:rPr lang="fr-CH" u="sng" dirty="0"/>
              <a:t>assez de temps </a:t>
            </a:r>
            <a:r>
              <a:rPr lang="fr-CH" dirty="0"/>
              <a:t>(60 minutes) et choisir un lieu neutre</a:t>
            </a:r>
          </a:p>
          <a:p>
            <a:pPr algn="just">
              <a:buFont typeface="Wingdings" panose="05000000000000000000" pitchFamily="2" charset="2"/>
              <a:buChar char="ü"/>
            </a:pPr>
            <a:r>
              <a:rPr lang="fr-CH" dirty="0"/>
              <a:t>Préparer </a:t>
            </a:r>
            <a:r>
              <a:rPr lang="fr-CH" u="sng" dirty="0"/>
              <a:t>un script </a:t>
            </a:r>
            <a:r>
              <a:rPr lang="fr-CH" dirty="0"/>
              <a:t>et le pratiquer</a:t>
            </a:r>
          </a:p>
          <a:p>
            <a:pPr algn="just">
              <a:buFont typeface="Wingdings" panose="05000000000000000000" pitchFamily="2" charset="2"/>
              <a:buChar char="ü"/>
            </a:pPr>
            <a:r>
              <a:rPr lang="fr-CH" dirty="0"/>
              <a:t>Mettre un effort sur l’</a:t>
            </a:r>
            <a:r>
              <a:rPr lang="fr-CH" u="sng" dirty="0"/>
              <a:t>ouverture</a:t>
            </a:r>
            <a:r>
              <a:rPr lang="fr-CH" dirty="0"/>
              <a:t> pour la création d’un lien de confiance</a:t>
            </a:r>
          </a:p>
          <a:p>
            <a:pPr algn="just">
              <a:buFont typeface="Wingdings" panose="05000000000000000000" pitchFamily="2" charset="2"/>
              <a:buChar char="ü"/>
            </a:pPr>
            <a:r>
              <a:rPr lang="fr-CH" dirty="0"/>
              <a:t>Demander seulement des </a:t>
            </a:r>
            <a:r>
              <a:rPr lang="fr-CH" u="sng" dirty="0"/>
              <a:t>questions ouvertes</a:t>
            </a:r>
          </a:p>
          <a:p>
            <a:pPr algn="just">
              <a:buFont typeface="Wingdings" panose="05000000000000000000" pitchFamily="2" charset="2"/>
              <a:buChar char="ü"/>
            </a:pPr>
            <a:r>
              <a:rPr lang="fr-CH" dirty="0"/>
              <a:t>Vous voulez des histoires </a:t>
            </a:r>
            <a:r>
              <a:rPr lang="fr-CH" u="sng" dirty="0"/>
              <a:t>des expériences passées ou présentes</a:t>
            </a:r>
          </a:p>
          <a:p>
            <a:pPr algn="just">
              <a:buFont typeface="Wingdings" panose="05000000000000000000" pitchFamily="2" charset="2"/>
              <a:buChar char="ü"/>
            </a:pPr>
            <a:r>
              <a:rPr lang="fr-CH" dirty="0"/>
              <a:t>Vous ne voulez </a:t>
            </a:r>
            <a:r>
              <a:rPr lang="fr-CH" u="sng" dirty="0"/>
              <a:t>pas de déclarations générales </a:t>
            </a:r>
            <a:r>
              <a:rPr lang="fr-CH" dirty="0"/>
              <a:t>à des questions générales</a:t>
            </a:r>
          </a:p>
          <a:p>
            <a:pPr algn="just">
              <a:buFont typeface="Wingdings" panose="05000000000000000000" pitchFamily="2" charset="2"/>
              <a:buChar char="ü"/>
            </a:pPr>
            <a:r>
              <a:rPr lang="fr-CH" dirty="0"/>
              <a:t>NE PAS DEMANDER à l’utilisateur des solutions potentielles ou futures</a:t>
            </a:r>
          </a:p>
          <a:p>
            <a:pPr algn="just">
              <a:buFont typeface="Wingdings" panose="05000000000000000000" pitchFamily="2" charset="2"/>
              <a:buChar char="ü"/>
            </a:pPr>
            <a:r>
              <a:rPr lang="fr-CH" dirty="0"/>
              <a:t>Utiliser et réutiliser les </a:t>
            </a:r>
            <a:r>
              <a:rPr lang="fr-CH" u="sng" dirty="0"/>
              <a:t>5 pourquoi</a:t>
            </a:r>
          </a:p>
          <a:p>
            <a:pPr algn="just">
              <a:buFont typeface="Wingdings" panose="05000000000000000000" pitchFamily="2" charset="2"/>
              <a:buChar char="ü"/>
            </a:pPr>
            <a:r>
              <a:rPr lang="fr-CH" dirty="0"/>
              <a:t>Aller jusqu’aux </a:t>
            </a:r>
            <a:r>
              <a:rPr lang="fr-CH" u="sng" dirty="0"/>
              <a:t>émotions</a:t>
            </a:r>
          </a:p>
          <a:p>
            <a:pPr algn="just">
              <a:buFont typeface="Wingdings" panose="05000000000000000000" pitchFamily="2" charset="2"/>
              <a:buChar char="ü"/>
            </a:pPr>
            <a:r>
              <a:rPr lang="fr-CH" dirty="0"/>
              <a:t>Préférer un papier et un crayon plutôt qu’un écran</a:t>
            </a:r>
          </a:p>
          <a:p>
            <a:pPr algn="just">
              <a:buFont typeface="Wingdings" panose="05000000000000000000" pitchFamily="2" charset="2"/>
              <a:buChar char="ü"/>
            </a:pPr>
            <a:r>
              <a:rPr lang="fr-CH" dirty="0"/>
              <a:t>Proposer l’option </a:t>
            </a:r>
            <a:r>
              <a:rPr lang="fr-CH" u="sng" dirty="0"/>
              <a:t>d’ajouter quelque chose </a:t>
            </a:r>
            <a:r>
              <a:rPr lang="fr-CH" dirty="0"/>
              <a:t>à la fin</a:t>
            </a:r>
          </a:p>
          <a:p>
            <a:endParaRPr lang="fr-CH" dirty="0"/>
          </a:p>
          <a:p>
            <a:endParaRPr lang="fr-FR" dirty="0"/>
          </a:p>
        </p:txBody>
      </p:sp>
      <p:sp>
        <p:nvSpPr>
          <p:cNvPr id="3" name="Titre 2">
            <a:extLst>
              <a:ext uri="{FF2B5EF4-FFF2-40B4-BE49-F238E27FC236}">
                <a16:creationId xmlns:a16="http://schemas.microsoft.com/office/drawing/2014/main" id="{A93B5DA8-3DAF-43FD-BC1B-8244B619BF3D}"/>
              </a:ext>
            </a:extLst>
          </p:cNvPr>
          <p:cNvSpPr>
            <a:spLocks noGrp="1"/>
          </p:cNvSpPr>
          <p:nvPr>
            <p:ph type="title"/>
          </p:nvPr>
        </p:nvSpPr>
        <p:spPr/>
        <p:txBody>
          <a:bodyPr>
            <a:normAutofit fontScale="90000"/>
          </a:bodyPr>
          <a:lstStyle/>
          <a:p>
            <a:r>
              <a:rPr lang="fr-CH" dirty="0"/>
              <a:t>Outil n°3: les interviews</a:t>
            </a:r>
            <a:endParaRPr lang="fr-FR" dirty="0"/>
          </a:p>
        </p:txBody>
      </p:sp>
      <p:grpSp>
        <p:nvGrpSpPr>
          <p:cNvPr id="6" name="Group 5">
            <a:extLst>
              <a:ext uri="{FF2B5EF4-FFF2-40B4-BE49-F238E27FC236}">
                <a16:creationId xmlns:a16="http://schemas.microsoft.com/office/drawing/2014/main" id="{8C8912EC-CA87-492A-AAED-EF6C78499AFC}"/>
              </a:ext>
            </a:extLst>
          </p:cNvPr>
          <p:cNvGrpSpPr/>
          <p:nvPr/>
        </p:nvGrpSpPr>
        <p:grpSpPr>
          <a:xfrm>
            <a:off x="8534400" y="486425"/>
            <a:ext cx="1449036" cy="587902"/>
            <a:chOff x="940649" y="1094910"/>
            <a:chExt cx="1449036" cy="587902"/>
          </a:xfrm>
        </p:grpSpPr>
        <p:sp>
          <p:nvSpPr>
            <p:cNvPr id="7" name="Isosceles Triangle 6">
              <a:extLst>
                <a:ext uri="{FF2B5EF4-FFF2-40B4-BE49-F238E27FC236}">
                  <a16:creationId xmlns:a16="http://schemas.microsoft.com/office/drawing/2014/main" id="{CC8FD59A-605F-40AE-A157-35EAAA456CD0}"/>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9">
              <a:extLst>
                <a:ext uri="{FF2B5EF4-FFF2-40B4-BE49-F238E27FC236}">
                  <a16:creationId xmlns:a16="http://schemas.microsoft.com/office/drawing/2014/main" id="{5FB4608D-8A1D-4FC4-B4FD-1305AFD7DF44}"/>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0">
              <a:extLst>
                <a:ext uri="{FF2B5EF4-FFF2-40B4-BE49-F238E27FC236}">
                  <a16:creationId xmlns:a16="http://schemas.microsoft.com/office/drawing/2014/main" id="{B6B4B8AC-62B1-4EEC-9D2B-EC7D9342B73D}"/>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1">
              <a:extLst>
                <a:ext uri="{FF2B5EF4-FFF2-40B4-BE49-F238E27FC236}">
                  <a16:creationId xmlns:a16="http://schemas.microsoft.com/office/drawing/2014/main" id="{27F15F76-09DF-4F70-AD43-454B3DFE08B8}"/>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652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753EB1-DE59-4EAB-A9BA-896909489681}"/>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3" name="Espace réservé du pied de page 2">
            <a:extLst>
              <a:ext uri="{FF2B5EF4-FFF2-40B4-BE49-F238E27FC236}">
                <a16:creationId xmlns:a16="http://schemas.microsoft.com/office/drawing/2014/main" id="{A2FCA17D-8325-4573-B470-9DD0AE5E6536}"/>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53B6707B-F2E3-443B-B5EE-5A8C11B7B33C}"/>
              </a:ext>
            </a:extLst>
          </p:cNvPr>
          <p:cNvPicPr>
            <a:picLocks noChangeAspect="1"/>
          </p:cNvPicPr>
          <p:nvPr/>
        </p:nvPicPr>
        <p:blipFill rotWithShape="1">
          <a:blip r:embed="rId3"/>
          <a:srcRect l="35049" t="27424" r="12451" b="4511"/>
          <a:stretch/>
        </p:blipFill>
        <p:spPr>
          <a:xfrm>
            <a:off x="1271028" y="439233"/>
            <a:ext cx="7578969" cy="5524319"/>
          </a:xfrm>
          <a:prstGeom prst="rect">
            <a:avLst/>
          </a:prstGeom>
        </p:spPr>
      </p:pic>
    </p:spTree>
    <p:extLst>
      <p:ext uri="{BB962C8B-B14F-4D97-AF65-F5344CB8AC3E}">
        <p14:creationId xmlns:p14="http://schemas.microsoft.com/office/powerpoint/2010/main" val="421355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C3F5A35-8545-40A7-A461-58E3F3B9A25C}"/>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3" name="Espace réservé du pied de page 2">
            <a:extLst>
              <a:ext uri="{FF2B5EF4-FFF2-40B4-BE49-F238E27FC236}">
                <a16:creationId xmlns:a16="http://schemas.microsoft.com/office/drawing/2014/main" id="{0C353A6E-98CA-49D0-9A32-0449A895DF62}"/>
              </a:ext>
            </a:extLst>
          </p:cNvPr>
          <p:cNvSpPr>
            <a:spLocks noGrp="1"/>
          </p:cNvSpPr>
          <p:nvPr>
            <p:ph type="ftr" sz="quarter" idx="11"/>
          </p:nvPr>
        </p:nvSpPr>
        <p:spPr/>
        <p:txBody>
          <a:bodyPr/>
          <a:lstStyle/>
          <a:p>
            <a:r>
              <a:rPr lang="fr-CH"/>
              <a:t>chrystel.dayer@hesge.ch</a:t>
            </a:r>
            <a:endParaRPr lang="fr-CH" dirty="0"/>
          </a:p>
        </p:txBody>
      </p:sp>
      <p:sp>
        <p:nvSpPr>
          <p:cNvPr id="5" name="ZoneTexte 4">
            <a:extLst>
              <a:ext uri="{FF2B5EF4-FFF2-40B4-BE49-F238E27FC236}">
                <a16:creationId xmlns:a16="http://schemas.microsoft.com/office/drawing/2014/main" id="{ECFB495E-A457-425B-AB79-55B62F352A8E}"/>
              </a:ext>
            </a:extLst>
          </p:cNvPr>
          <p:cNvSpPr txBox="1"/>
          <p:nvPr/>
        </p:nvSpPr>
        <p:spPr>
          <a:xfrm>
            <a:off x="513347" y="356421"/>
            <a:ext cx="9144000" cy="5909310"/>
          </a:xfrm>
          <a:prstGeom prst="rect">
            <a:avLst/>
          </a:prstGeom>
          <a:noFill/>
        </p:spPr>
        <p:txBody>
          <a:bodyPr wrap="square">
            <a:spAutoFit/>
          </a:bodyPr>
          <a:lstStyle/>
          <a:p>
            <a:r>
              <a:rPr lang="fr-CH" dirty="0"/>
              <a:t>Exemple : “</a:t>
            </a:r>
            <a:r>
              <a:rPr lang="fr-CH" i="1" dirty="0"/>
              <a:t>J’ai pris du retard sur la création de mon site web.</a:t>
            </a:r>
            <a:r>
              <a:rPr lang="fr-CH" dirty="0"/>
              <a:t>” </a:t>
            </a:r>
          </a:p>
          <a:p>
            <a:r>
              <a:rPr lang="fr-CH" dirty="0"/>
              <a:t>1) Pourquoi j’ai pris du retard sur la création de mon site web ?</a:t>
            </a:r>
            <a:br>
              <a:rPr lang="fr-CH" dirty="0"/>
            </a:br>
            <a:endParaRPr lang="fr-CH" dirty="0"/>
          </a:p>
          <a:p>
            <a:r>
              <a:rPr lang="fr-CH" dirty="0"/>
              <a:t>“</a:t>
            </a:r>
            <a:r>
              <a:rPr lang="fr-CH" i="1" dirty="0"/>
              <a:t>Parce que je suis débordé et que j’ai beaucoup de projets en cours</a:t>
            </a:r>
            <a:r>
              <a:rPr lang="fr-CH" dirty="0"/>
              <a:t>.”  </a:t>
            </a:r>
            <a:br>
              <a:rPr lang="fr-CH" dirty="0"/>
            </a:br>
            <a:endParaRPr lang="fr-CH" dirty="0"/>
          </a:p>
          <a:p>
            <a:r>
              <a:rPr lang="fr-CH" dirty="0"/>
              <a:t>2) Pourquoi j’ai beaucoup de projets en cours ?</a:t>
            </a:r>
            <a:br>
              <a:rPr lang="fr-CH" dirty="0"/>
            </a:br>
            <a:endParaRPr lang="fr-CH" dirty="0"/>
          </a:p>
          <a:p>
            <a:r>
              <a:rPr lang="fr-CH" dirty="0"/>
              <a:t>“</a:t>
            </a:r>
            <a:r>
              <a:rPr lang="fr-CH" i="1" dirty="0"/>
              <a:t>Parce que beaucoup de personnes sont venues me voir pour me demander de l’aide.</a:t>
            </a:r>
            <a:r>
              <a:rPr lang="fr-CH" dirty="0"/>
              <a:t>” </a:t>
            </a:r>
            <a:br>
              <a:rPr lang="fr-CH" dirty="0"/>
            </a:br>
            <a:endParaRPr lang="fr-CH" dirty="0"/>
          </a:p>
          <a:p>
            <a:r>
              <a:rPr lang="fr-CH" dirty="0"/>
              <a:t>3) Pourquoi beaucoup de personnes sont venues me voir pour me demander de l’aide ?</a:t>
            </a:r>
            <a:br>
              <a:rPr lang="fr-CH" dirty="0"/>
            </a:br>
            <a:endParaRPr lang="fr-CH" dirty="0"/>
          </a:p>
          <a:p>
            <a:r>
              <a:rPr lang="fr-CH" dirty="0"/>
              <a:t>“</a:t>
            </a:r>
            <a:r>
              <a:rPr lang="fr-CH" i="1" dirty="0"/>
              <a:t>Parce que je leur dis souvent oui quand elles me demandent de l’aide.</a:t>
            </a:r>
            <a:r>
              <a:rPr lang="fr-CH" dirty="0"/>
              <a:t>”</a:t>
            </a:r>
            <a:br>
              <a:rPr lang="fr-CH" dirty="0"/>
            </a:br>
            <a:endParaRPr lang="fr-CH" dirty="0"/>
          </a:p>
          <a:p>
            <a:r>
              <a:rPr lang="fr-CH" dirty="0"/>
              <a:t>4) Pourquoi je leur dis souvent oui ?</a:t>
            </a:r>
            <a:br>
              <a:rPr lang="fr-CH" dirty="0"/>
            </a:br>
            <a:endParaRPr lang="fr-CH" dirty="0"/>
          </a:p>
          <a:p>
            <a:r>
              <a:rPr lang="fr-CH" dirty="0"/>
              <a:t>“</a:t>
            </a:r>
            <a:r>
              <a:rPr lang="fr-CH" i="1" dirty="0"/>
              <a:t>Parce que j’ai du mal à leur dire non.</a:t>
            </a:r>
            <a:r>
              <a:rPr lang="fr-CH" dirty="0"/>
              <a:t>”</a:t>
            </a:r>
            <a:br>
              <a:rPr lang="fr-CH" dirty="0"/>
            </a:br>
            <a:endParaRPr lang="fr-CH" dirty="0"/>
          </a:p>
          <a:p>
            <a:r>
              <a:rPr lang="fr-CH" dirty="0"/>
              <a:t>5) Pourquoi j’ai du mal à leur dire non ?</a:t>
            </a:r>
            <a:br>
              <a:rPr lang="fr-CH" dirty="0"/>
            </a:br>
            <a:endParaRPr lang="fr-CH" dirty="0"/>
          </a:p>
          <a:p>
            <a:r>
              <a:rPr lang="fr-CH" dirty="0"/>
              <a:t>“</a:t>
            </a:r>
            <a:r>
              <a:rPr lang="fr-CH" i="1" dirty="0"/>
              <a:t>Parce que j’ai peur de vexer les personnes qui me demandent de l’aide.</a:t>
            </a:r>
            <a:r>
              <a:rPr lang="fr-CH" dirty="0"/>
              <a:t>”</a:t>
            </a:r>
          </a:p>
          <a:p>
            <a:endParaRPr lang="fr-FR" dirty="0"/>
          </a:p>
        </p:txBody>
      </p:sp>
    </p:spTree>
    <p:extLst>
      <p:ext uri="{BB962C8B-B14F-4D97-AF65-F5344CB8AC3E}">
        <p14:creationId xmlns:p14="http://schemas.microsoft.com/office/powerpoint/2010/main" val="214951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F01EB7-68AC-490E-96AD-8DF04410F089}"/>
              </a:ext>
            </a:extLst>
          </p:cNvPr>
          <p:cNvSpPr>
            <a:spLocks noGrp="1"/>
          </p:cNvSpPr>
          <p:nvPr>
            <p:ph type="body" sz="quarter" idx="14"/>
          </p:nvPr>
        </p:nvSpPr>
        <p:spPr/>
        <p:txBody>
          <a:bodyPr/>
          <a:lstStyle/>
          <a:p>
            <a:r>
              <a:rPr lang="fr-CH" dirty="0"/>
              <a:t>Définir qui interviewer (utilisateur clé ou périphérique)</a:t>
            </a:r>
          </a:p>
          <a:p>
            <a:r>
              <a:rPr lang="fr-CH" dirty="0"/>
              <a:t>Lister vos objectifs clés pour cet interview</a:t>
            </a:r>
          </a:p>
          <a:p>
            <a:r>
              <a:rPr lang="fr-CH" dirty="0"/>
              <a:t>Sous chaque objectif, préparer 3-4 questions</a:t>
            </a:r>
          </a:p>
          <a:p>
            <a:r>
              <a:rPr lang="fr-CH" dirty="0"/>
              <a:t>Déterminer dans quel ordre vous voulez demander vos différentes questions</a:t>
            </a:r>
          </a:p>
          <a:p>
            <a:r>
              <a:rPr lang="fr-CH" dirty="0"/>
              <a:t>Préparer le clôture</a:t>
            </a:r>
          </a:p>
          <a:p>
            <a:r>
              <a:rPr lang="fr-CH" dirty="0"/>
              <a:t>Préparer </a:t>
            </a:r>
            <a:r>
              <a:rPr lang="fr-CH" u="sng" dirty="0"/>
              <a:t>en détails </a:t>
            </a:r>
            <a:r>
              <a:rPr lang="fr-CH" dirty="0"/>
              <a:t>l’ouverture</a:t>
            </a:r>
          </a:p>
          <a:p>
            <a:endParaRPr lang="fr-FR" dirty="0"/>
          </a:p>
        </p:txBody>
      </p:sp>
      <p:sp>
        <p:nvSpPr>
          <p:cNvPr id="3" name="Titre 2">
            <a:extLst>
              <a:ext uri="{FF2B5EF4-FFF2-40B4-BE49-F238E27FC236}">
                <a16:creationId xmlns:a16="http://schemas.microsoft.com/office/drawing/2014/main" id="{3B22A669-9E5E-4BB3-BC15-6F537BEB4382}"/>
              </a:ext>
            </a:extLst>
          </p:cNvPr>
          <p:cNvSpPr>
            <a:spLocks noGrp="1"/>
          </p:cNvSpPr>
          <p:nvPr>
            <p:ph type="title"/>
          </p:nvPr>
        </p:nvSpPr>
        <p:spPr/>
        <p:txBody>
          <a:bodyPr>
            <a:normAutofit fontScale="90000"/>
          </a:bodyPr>
          <a:lstStyle/>
          <a:p>
            <a:r>
              <a:rPr lang="fr-CH" dirty="0"/>
              <a:t>Préparer le script pour l’interview</a:t>
            </a:r>
            <a:endParaRPr lang="fr-FR" dirty="0"/>
          </a:p>
        </p:txBody>
      </p:sp>
    </p:spTree>
    <p:extLst>
      <p:ext uri="{BB962C8B-B14F-4D97-AF65-F5344CB8AC3E}">
        <p14:creationId xmlns:p14="http://schemas.microsoft.com/office/powerpoint/2010/main" val="112736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6B777F4-C08B-439D-A580-1A37E0267B3D}"/>
              </a:ext>
            </a:extLst>
          </p:cNvPr>
          <p:cNvSpPr>
            <a:spLocks noGrp="1"/>
          </p:cNvSpPr>
          <p:nvPr>
            <p:ph type="title"/>
          </p:nvPr>
        </p:nvSpPr>
        <p:spPr>
          <a:xfrm>
            <a:off x="838200" y="365125"/>
            <a:ext cx="9011653" cy="998278"/>
          </a:xfrm>
        </p:spPr>
        <p:txBody>
          <a:bodyPr>
            <a:normAutofit fontScale="90000"/>
          </a:bodyPr>
          <a:lstStyle/>
          <a:p>
            <a:r>
              <a:rPr lang="fr-CH" dirty="0"/>
              <a:t>La carte d’empathie pour synthétiser les données</a:t>
            </a:r>
            <a:endParaRPr lang="fr-FR" dirty="0"/>
          </a:p>
        </p:txBody>
      </p:sp>
      <p:pic>
        <p:nvPicPr>
          <p:cNvPr id="7" name="Image 6">
            <a:extLst>
              <a:ext uri="{FF2B5EF4-FFF2-40B4-BE49-F238E27FC236}">
                <a16:creationId xmlns:a16="http://schemas.microsoft.com/office/drawing/2014/main" id="{C23CB1D2-1157-49CF-B879-ADE9DBD406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363403"/>
            <a:ext cx="4737916" cy="4769321"/>
          </a:xfrm>
          <a:prstGeom prst="rect">
            <a:avLst/>
          </a:prstGeom>
        </p:spPr>
      </p:pic>
      <p:pic>
        <p:nvPicPr>
          <p:cNvPr id="8" name="Image 7">
            <a:extLst>
              <a:ext uri="{FF2B5EF4-FFF2-40B4-BE49-F238E27FC236}">
                <a16:creationId xmlns:a16="http://schemas.microsoft.com/office/drawing/2014/main" id="{605E7F8C-C2FD-4620-B5A9-D8EB81C4653D}"/>
              </a:ext>
            </a:extLst>
          </p:cNvPr>
          <p:cNvPicPr>
            <a:picLocks noChangeAspect="1"/>
          </p:cNvPicPr>
          <p:nvPr/>
        </p:nvPicPr>
        <p:blipFill rotWithShape="1">
          <a:blip r:embed="rId4"/>
          <a:srcRect l="78011" t="39733" r="4219" b="35147"/>
          <a:stretch/>
        </p:blipFill>
        <p:spPr>
          <a:xfrm>
            <a:off x="8839200" y="2590801"/>
            <a:ext cx="1581150" cy="1257300"/>
          </a:xfrm>
          <a:prstGeom prst="rect">
            <a:avLst/>
          </a:prstGeom>
        </p:spPr>
      </p:pic>
      <p:grpSp>
        <p:nvGrpSpPr>
          <p:cNvPr id="9" name="Group 5">
            <a:extLst>
              <a:ext uri="{FF2B5EF4-FFF2-40B4-BE49-F238E27FC236}">
                <a16:creationId xmlns:a16="http://schemas.microsoft.com/office/drawing/2014/main" id="{39855618-B5A4-4732-BDBA-34BC7D2B0CE2}"/>
              </a:ext>
            </a:extLst>
          </p:cNvPr>
          <p:cNvGrpSpPr/>
          <p:nvPr/>
        </p:nvGrpSpPr>
        <p:grpSpPr>
          <a:xfrm>
            <a:off x="8971314" y="1214061"/>
            <a:ext cx="1449036" cy="587902"/>
            <a:chOff x="940649" y="1094910"/>
            <a:chExt cx="1449036" cy="587902"/>
          </a:xfrm>
        </p:grpSpPr>
        <p:sp>
          <p:nvSpPr>
            <p:cNvPr id="10" name="Isosceles Triangle 6">
              <a:extLst>
                <a:ext uri="{FF2B5EF4-FFF2-40B4-BE49-F238E27FC236}">
                  <a16:creationId xmlns:a16="http://schemas.microsoft.com/office/drawing/2014/main" id="{60A8EE89-381C-4CDB-940B-F89FAA21E3A5}"/>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9">
              <a:extLst>
                <a:ext uri="{FF2B5EF4-FFF2-40B4-BE49-F238E27FC236}">
                  <a16:creationId xmlns:a16="http://schemas.microsoft.com/office/drawing/2014/main" id="{00AB5130-9242-4069-BED0-0C1F6A647717}"/>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0">
              <a:extLst>
                <a:ext uri="{FF2B5EF4-FFF2-40B4-BE49-F238E27FC236}">
                  <a16:creationId xmlns:a16="http://schemas.microsoft.com/office/drawing/2014/main" id="{791A1AB2-0611-4437-8D3C-9E4493037D3E}"/>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1">
              <a:extLst>
                <a:ext uri="{FF2B5EF4-FFF2-40B4-BE49-F238E27FC236}">
                  <a16:creationId xmlns:a16="http://schemas.microsoft.com/office/drawing/2014/main" id="{C458AC4F-2AB6-486C-BC9F-22A3D8ACC5E1}"/>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542611" y="2703007"/>
            <a:ext cx="2773345" cy="369332"/>
          </a:xfrm>
          <a:prstGeom prst="rect">
            <a:avLst/>
          </a:prstGeom>
          <a:noFill/>
        </p:spPr>
        <p:txBody>
          <a:bodyPr wrap="square" rtlCol="0">
            <a:spAutoFit/>
          </a:bodyPr>
          <a:lstStyle/>
          <a:p>
            <a:r>
              <a:rPr lang="fr-CH" dirty="0" smtClean="0"/>
              <a:t>Besoins concrets</a:t>
            </a:r>
            <a:endParaRPr lang="fr-CH" dirty="0"/>
          </a:p>
        </p:txBody>
      </p:sp>
      <p:sp>
        <p:nvSpPr>
          <p:cNvPr id="4" name="ZoneTexte 3"/>
          <p:cNvSpPr txBox="1"/>
          <p:nvPr/>
        </p:nvSpPr>
        <p:spPr>
          <a:xfrm>
            <a:off x="9043516" y="4320791"/>
            <a:ext cx="2140299" cy="369332"/>
          </a:xfrm>
          <a:prstGeom prst="rect">
            <a:avLst/>
          </a:prstGeom>
          <a:noFill/>
        </p:spPr>
        <p:txBody>
          <a:bodyPr wrap="square" rtlCol="0">
            <a:spAutoFit/>
          </a:bodyPr>
          <a:lstStyle/>
          <a:p>
            <a:r>
              <a:rPr lang="fr-CH" dirty="0" smtClean="0"/>
              <a:t>Besoins émotionnels</a:t>
            </a:r>
            <a:endParaRPr lang="fr-CH" dirty="0"/>
          </a:p>
        </p:txBody>
      </p:sp>
    </p:spTree>
    <p:extLst>
      <p:ext uri="{BB962C8B-B14F-4D97-AF65-F5344CB8AC3E}">
        <p14:creationId xmlns:p14="http://schemas.microsoft.com/office/powerpoint/2010/main" val="174609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normAutofit lnSpcReduction="10000"/>
          </a:bodyPr>
          <a:lstStyle/>
          <a:p>
            <a:pPr algn="just" fontAlgn="base"/>
            <a:r>
              <a:rPr lang="fr-CH" b="1" dirty="0"/>
              <a:t>Dit (</a:t>
            </a:r>
            <a:r>
              <a:rPr lang="fr-CH" i="1" dirty="0"/>
              <a:t>Says</a:t>
            </a:r>
            <a:r>
              <a:rPr lang="fr-CH" b="1" dirty="0"/>
              <a:t>) </a:t>
            </a:r>
            <a:r>
              <a:rPr lang="fr-CH" dirty="0"/>
              <a:t>: ce que dit l’utilisateur face au produit, lors d’un entretien, ou dans un autre contexte (affirmer sa confiance dans telle marque, exprimer ses propres objectifs…)</a:t>
            </a:r>
          </a:p>
          <a:p>
            <a:pPr algn="just" fontAlgn="base"/>
            <a:r>
              <a:rPr lang="fr-CH" b="1" dirty="0"/>
              <a:t>Pense (</a:t>
            </a:r>
            <a:r>
              <a:rPr lang="fr-CH" i="1" dirty="0"/>
              <a:t>Thinks</a:t>
            </a:r>
            <a:r>
              <a:rPr lang="fr-CH" b="1" dirty="0"/>
              <a:t>)</a:t>
            </a:r>
            <a:r>
              <a:rPr lang="fr-CH" dirty="0"/>
              <a:t>: ce que l’utilisateur pense de l’expérience au moment où elle se déroule (parfois ses pensées rejoignent ses propos mais il peut aussi y avoir des contradictions)</a:t>
            </a:r>
          </a:p>
          <a:p>
            <a:pPr algn="just" fontAlgn="base"/>
            <a:r>
              <a:rPr lang="fr-CH" b="1" dirty="0"/>
              <a:t>Fait (</a:t>
            </a:r>
            <a:r>
              <a:rPr lang="fr-CH" i="1" dirty="0"/>
              <a:t>Does</a:t>
            </a:r>
            <a:r>
              <a:rPr lang="fr-CH" b="1" dirty="0"/>
              <a:t>)</a:t>
            </a:r>
            <a:r>
              <a:rPr lang="fr-CH" dirty="0"/>
              <a:t>: les actions entreprises (comparer les produits, demander conseil à un ami…)</a:t>
            </a:r>
          </a:p>
          <a:p>
            <a:pPr algn="just" fontAlgn="base"/>
            <a:r>
              <a:rPr lang="fr-CH" b="1" dirty="0"/>
              <a:t>Ressent (</a:t>
            </a:r>
            <a:r>
              <a:rPr lang="fr-CH" i="1" dirty="0"/>
              <a:t>Feels</a:t>
            </a:r>
            <a:r>
              <a:rPr lang="fr-CH" b="1" dirty="0"/>
              <a:t>)</a:t>
            </a:r>
            <a:r>
              <a:rPr lang="fr-CH" dirty="0"/>
              <a:t>: l’état émotionnel de l’utilisateur ou du client (impatience, inquiétude, excitation…)</a:t>
            </a:r>
          </a:p>
          <a:p>
            <a:endParaRPr lang="fr-CH" dirty="0"/>
          </a:p>
        </p:txBody>
      </p:sp>
      <p:sp>
        <p:nvSpPr>
          <p:cNvPr id="3" name="Titre 2"/>
          <p:cNvSpPr>
            <a:spLocks noGrp="1"/>
          </p:cNvSpPr>
          <p:nvPr>
            <p:ph type="title"/>
          </p:nvPr>
        </p:nvSpPr>
        <p:spPr/>
        <p:txBody>
          <a:bodyPr>
            <a:normAutofit fontScale="90000"/>
          </a:bodyPr>
          <a:lstStyle/>
          <a:p>
            <a:r>
              <a:rPr lang="fr-CH" dirty="0" smtClean="0"/>
              <a:t>Carte d’empathie</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19</a:t>
            </a:fld>
            <a:endParaRPr dirty="0"/>
          </a:p>
        </p:txBody>
      </p:sp>
    </p:spTree>
    <p:extLst>
      <p:ext uri="{BB962C8B-B14F-4D97-AF65-F5344CB8AC3E}">
        <p14:creationId xmlns:p14="http://schemas.microsoft.com/office/powerpoint/2010/main" val="9434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361A8E-6E06-4C9B-81B8-24F2103B8088}"/>
              </a:ext>
            </a:extLst>
          </p:cNvPr>
          <p:cNvSpPr>
            <a:spLocks noGrp="1"/>
          </p:cNvSpPr>
          <p:nvPr>
            <p:ph type="title"/>
          </p:nvPr>
        </p:nvSpPr>
        <p:spPr/>
        <p:txBody>
          <a:bodyPr/>
          <a:lstStyle/>
          <a:p>
            <a:r>
              <a:rPr lang="fr-CH" dirty="0"/>
              <a:t>Brainstorming inversé</a:t>
            </a:r>
            <a:endParaRPr lang="fr-FR" dirty="0"/>
          </a:p>
        </p:txBody>
      </p:sp>
      <p:sp>
        <p:nvSpPr>
          <p:cNvPr id="3" name="Espace réservé du contenu 2">
            <a:extLst>
              <a:ext uri="{FF2B5EF4-FFF2-40B4-BE49-F238E27FC236}">
                <a16:creationId xmlns:a16="http://schemas.microsoft.com/office/drawing/2014/main" id="{7CB212DD-DFF7-4073-B669-6031E03787E6}"/>
              </a:ext>
            </a:extLst>
          </p:cNvPr>
          <p:cNvSpPr>
            <a:spLocks noGrp="1"/>
          </p:cNvSpPr>
          <p:nvPr>
            <p:ph idx="1"/>
          </p:nvPr>
        </p:nvSpPr>
        <p:spPr/>
        <p:txBody>
          <a:bodyPr>
            <a:normAutofit lnSpcReduction="10000"/>
          </a:bodyPr>
          <a:lstStyle/>
          <a:p>
            <a:r>
              <a:rPr lang="fr-CH" dirty="0"/>
              <a:t>Également appelé </a:t>
            </a:r>
            <a:r>
              <a:rPr lang="fr-CH" b="1" dirty="0"/>
              <a:t>brainstorming négatif</a:t>
            </a:r>
            <a:r>
              <a:rPr lang="fr-CH" dirty="0"/>
              <a:t>, il consiste tout simplement à prendre un problème à l’envers pour trouver une solution à l’endroit.</a:t>
            </a:r>
          </a:p>
          <a:p>
            <a:r>
              <a:rPr lang="fr-CH" dirty="0"/>
              <a:t>Facilite l’identification de nouvelles solutions à des problèmes complexes car vous élargissez le champ des possibles.</a:t>
            </a:r>
          </a:p>
          <a:p>
            <a:pPr marL="514350" indent="-514350">
              <a:buFont typeface="+mj-lt"/>
              <a:buAutoNum type="arabicPeriod"/>
            </a:pPr>
            <a:r>
              <a:rPr lang="fr-CH" dirty="0"/>
              <a:t>Identifier clairement le problème ou le défi à relever, et le noter.</a:t>
            </a:r>
          </a:p>
          <a:p>
            <a:pPr marL="514350" indent="-514350">
              <a:buFont typeface="+mj-lt"/>
              <a:buAutoNum type="arabicPeriod"/>
            </a:pPr>
            <a:r>
              <a:rPr lang="fr-FR" dirty="0"/>
              <a:t>Inverser le problème</a:t>
            </a:r>
          </a:p>
          <a:p>
            <a:pPr marL="0" indent="0">
              <a:buNone/>
            </a:pPr>
            <a:r>
              <a:rPr lang="fr-CH" i="1" dirty="0"/>
              <a:t>Comment pourrions-nous agir pour obtenir le problème et l’amplifier si possible ? </a:t>
            </a:r>
            <a:endParaRPr lang="fr-FR" dirty="0"/>
          </a:p>
        </p:txBody>
      </p:sp>
      <p:sp>
        <p:nvSpPr>
          <p:cNvPr id="4" name="Espace réservé du numéro de diapositive 3">
            <a:extLst>
              <a:ext uri="{FF2B5EF4-FFF2-40B4-BE49-F238E27FC236}">
                <a16:creationId xmlns:a16="http://schemas.microsoft.com/office/drawing/2014/main" id="{9D38FE51-994F-4936-B38A-67DAB4DE1103}"/>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307A3A47-523C-43D7-AA5D-6816EFBFC36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1530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normAutofit fontScale="92500" lnSpcReduction="20000"/>
          </a:bodyPr>
          <a:lstStyle/>
          <a:p>
            <a:pPr marL="0" indent="0">
              <a:buNone/>
            </a:pPr>
            <a:r>
              <a:rPr lang="fr-CH" dirty="0"/>
              <a:t>La carte d’empathie repose sur les </a:t>
            </a:r>
            <a:r>
              <a:rPr lang="fr-CH" dirty="0" smtClean="0"/>
              <a:t>réponses</a:t>
            </a:r>
            <a:r>
              <a:rPr lang="fr-CH" dirty="0"/>
              <a:t> :</a:t>
            </a:r>
          </a:p>
          <a:p>
            <a:r>
              <a:rPr lang="fr-CH" b="1" dirty="0" smtClean="0"/>
              <a:t>Que </a:t>
            </a:r>
            <a:r>
              <a:rPr lang="fr-CH" b="1" dirty="0"/>
              <a:t>pense et que ressent </a:t>
            </a:r>
            <a:r>
              <a:rPr lang="fr-CH" b="1" dirty="0" smtClean="0"/>
              <a:t>l’utilisateur </a:t>
            </a:r>
            <a:r>
              <a:rPr lang="fr-CH" b="1" dirty="0"/>
              <a:t>?</a:t>
            </a:r>
            <a:r>
              <a:rPr lang="fr-CH" dirty="0"/>
              <a:t/>
            </a:r>
            <a:br>
              <a:rPr lang="fr-CH" dirty="0"/>
            </a:br>
            <a:r>
              <a:rPr lang="fr-CH" dirty="0"/>
              <a:t>Quelles sont ses préoccupations majeures ? Qu’est-ce qui peut l’émouvoir ou le perturber ?</a:t>
            </a:r>
          </a:p>
          <a:p>
            <a:r>
              <a:rPr lang="fr-CH" b="1" dirty="0"/>
              <a:t>Que dit et que fait </a:t>
            </a:r>
            <a:r>
              <a:rPr lang="fr-CH" b="1" dirty="0" smtClean="0"/>
              <a:t>l’utilisateur </a:t>
            </a:r>
            <a:r>
              <a:rPr lang="fr-CH" b="1" dirty="0"/>
              <a:t>?</a:t>
            </a:r>
            <a:r>
              <a:rPr lang="fr-CH" dirty="0"/>
              <a:t/>
            </a:r>
            <a:br>
              <a:rPr lang="fr-CH" dirty="0"/>
            </a:br>
            <a:r>
              <a:rPr lang="fr-CH" dirty="0"/>
              <a:t>Quelle est son attitude en public ? Que dit-il aux autres? </a:t>
            </a:r>
            <a:r>
              <a:rPr lang="fr-CH" dirty="0"/>
              <a:t>Attention à l’écart possible entre ce que </a:t>
            </a:r>
            <a:r>
              <a:rPr lang="fr-CH" dirty="0" smtClean="0"/>
              <a:t>l’utilisateur </a:t>
            </a:r>
            <a:r>
              <a:rPr lang="fr-CH" dirty="0"/>
              <a:t>dit et ce qu’il ressent vraiment.</a:t>
            </a:r>
          </a:p>
          <a:p>
            <a:r>
              <a:rPr lang="fr-CH" b="1" dirty="0" smtClean="0"/>
              <a:t>Qu’espère l’utilisateur </a:t>
            </a:r>
            <a:r>
              <a:rPr lang="fr-CH" b="1" dirty="0"/>
              <a:t>?</a:t>
            </a:r>
            <a:r>
              <a:rPr lang="fr-CH" dirty="0"/>
              <a:t/>
            </a:r>
            <a:br>
              <a:rPr lang="fr-CH" dirty="0"/>
            </a:br>
            <a:r>
              <a:rPr lang="fr-CH" dirty="0"/>
              <a:t>Que souhaite-t-il vraiment ? Quels sont ses véritables besoins ? Quels sont ses critères de succès ? Pensez aux solutions qui lui permettraient d’atteindre ses objectifs.</a:t>
            </a:r>
          </a:p>
          <a:p>
            <a:endParaRPr lang="fr-CH" dirty="0"/>
          </a:p>
        </p:txBody>
      </p:sp>
      <p:sp>
        <p:nvSpPr>
          <p:cNvPr id="3" name="Titre 2"/>
          <p:cNvSpPr>
            <a:spLocks noGrp="1"/>
          </p:cNvSpPr>
          <p:nvPr>
            <p:ph type="title"/>
          </p:nvPr>
        </p:nvSpPr>
        <p:spPr/>
        <p:txBody>
          <a:bodyPr>
            <a:normAutofit fontScale="90000"/>
          </a:bodyPr>
          <a:lstStyle/>
          <a:p>
            <a:r>
              <a:rPr lang="fr-CH" dirty="0" smtClean="0"/>
              <a:t>Carte d’empathie</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20</a:t>
            </a:fld>
            <a:endParaRPr dirty="0"/>
          </a:p>
        </p:txBody>
      </p:sp>
    </p:spTree>
    <p:extLst>
      <p:ext uri="{BB962C8B-B14F-4D97-AF65-F5344CB8AC3E}">
        <p14:creationId xmlns:p14="http://schemas.microsoft.com/office/powerpoint/2010/main" val="281229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Définition</a:t>
            </a:r>
          </a:p>
        </p:txBody>
      </p:sp>
      <p:sp>
        <p:nvSpPr>
          <p:cNvPr id="14" name="TextBox 1">
            <a:extLst>
              <a:ext uri="{FF2B5EF4-FFF2-40B4-BE49-F238E27FC236}">
                <a16:creationId xmlns:a16="http://schemas.microsoft.com/office/drawing/2014/main" id="{DBB1F09C-1BBA-4AA8-B3B7-261B6B7A2E4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5" name="Flowchart: Decision 1">
            <a:extLst>
              <a:ext uri="{FF2B5EF4-FFF2-40B4-BE49-F238E27FC236}">
                <a16:creationId xmlns:a16="http://schemas.microsoft.com/office/drawing/2014/main" id="{B626A628-E3FE-4AB4-9275-2D9AC0AD1BCA}"/>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6" name="Flowchart: Decision 5">
            <a:extLst>
              <a:ext uri="{FF2B5EF4-FFF2-40B4-BE49-F238E27FC236}">
                <a16:creationId xmlns:a16="http://schemas.microsoft.com/office/drawing/2014/main" id="{566361CC-792F-4CD2-8F62-D0A7EF6562DF}"/>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4">
            <a:extLst>
              <a:ext uri="{FF2B5EF4-FFF2-40B4-BE49-F238E27FC236}">
                <a16:creationId xmlns:a16="http://schemas.microsoft.com/office/drawing/2014/main" id="{F4137CED-9AA7-47F1-9DB9-FACED0476E6E}"/>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Straight Connector 10">
            <a:extLst>
              <a:ext uri="{FF2B5EF4-FFF2-40B4-BE49-F238E27FC236}">
                <a16:creationId xmlns:a16="http://schemas.microsoft.com/office/drawing/2014/main" id="{1CE569E2-9F53-429F-ACF9-2C4489CDC7A5}"/>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1">
            <a:extLst>
              <a:ext uri="{FF2B5EF4-FFF2-40B4-BE49-F238E27FC236}">
                <a16:creationId xmlns:a16="http://schemas.microsoft.com/office/drawing/2014/main" id="{5E43E4BE-5D07-44B5-8E54-6E5506F32078}"/>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1" name="TextBox 13">
            <a:extLst>
              <a:ext uri="{FF2B5EF4-FFF2-40B4-BE49-F238E27FC236}">
                <a16:creationId xmlns:a16="http://schemas.microsoft.com/office/drawing/2014/main" id="{AED84349-BA1A-4BB1-BFB6-8960A9ACDCAD}"/>
              </a:ext>
            </a:extLst>
          </p:cNvPr>
          <p:cNvSpPr txBox="1"/>
          <p:nvPr/>
        </p:nvSpPr>
        <p:spPr>
          <a:xfrm>
            <a:off x="4405313" y="2837784"/>
            <a:ext cx="1492716" cy="369332"/>
          </a:xfrm>
          <a:prstGeom prst="rect">
            <a:avLst/>
          </a:prstGeom>
          <a:noFill/>
        </p:spPr>
        <p:txBody>
          <a:bodyPr wrap="none" rtlCol="0">
            <a:spAutoFit/>
          </a:bodyPr>
          <a:lstStyle/>
          <a:p>
            <a:r>
              <a:rPr lang="fr-CH" b="1" dirty="0">
                <a:highlight>
                  <a:srgbClr val="FF0000"/>
                </a:highlight>
              </a:rPr>
              <a:t>DEFINITION</a:t>
            </a:r>
            <a:endParaRPr lang="en-US" b="1" dirty="0">
              <a:highlight>
                <a:srgbClr val="FF0000"/>
              </a:highlight>
            </a:endParaRPr>
          </a:p>
        </p:txBody>
      </p:sp>
      <p:sp>
        <p:nvSpPr>
          <p:cNvPr id="22" name="TextBox 14">
            <a:extLst>
              <a:ext uri="{FF2B5EF4-FFF2-40B4-BE49-F238E27FC236}">
                <a16:creationId xmlns:a16="http://schemas.microsoft.com/office/drawing/2014/main" id="{8D423443-A3C7-4311-B6D1-18728A39EBB6}"/>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3" name="TextBox 16">
            <a:extLst>
              <a:ext uri="{FF2B5EF4-FFF2-40B4-BE49-F238E27FC236}">
                <a16:creationId xmlns:a16="http://schemas.microsoft.com/office/drawing/2014/main" id="{F425ECEC-41BD-4552-8C11-862713461B8D}"/>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 name="TextBox 17">
            <a:extLst>
              <a:ext uri="{FF2B5EF4-FFF2-40B4-BE49-F238E27FC236}">
                <a16:creationId xmlns:a16="http://schemas.microsoft.com/office/drawing/2014/main" id="{8929A658-38A6-4FD2-9905-31E6D790A09E}"/>
              </a:ext>
            </a:extLst>
          </p:cNvPr>
          <p:cNvSpPr txBox="1"/>
          <p:nvPr/>
        </p:nvSpPr>
        <p:spPr>
          <a:xfrm>
            <a:off x="2321698" y="2837784"/>
            <a:ext cx="1467774" cy="369332"/>
          </a:xfrm>
          <a:prstGeom prst="rect">
            <a:avLst/>
          </a:prstGeom>
          <a:noFill/>
        </p:spPr>
        <p:txBody>
          <a:bodyPr wrap="none" rtlCol="0">
            <a:spAutoFit/>
          </a:bodyPr>
          <a:lstStyle/>
          <a:p>
            <a:r>
              <a:rPr lang="fr-CH" b="1" dirty="0"/>
              <a:t>DECOUVERTE</a:t>
            </a:r>
            <a:endParaRPr lang="en-US" b="1" dirty="0"/>
          </a:p>
        </p:txBody>
      </p:sp>
      <p:sp>
        <p:nvSpPr>
          <p:cNvPr id="26" name="TextBox 18">
            <a:extLst>
              <a:ext uri="{FF2B5EF4-FFF2-40B4-BE49-F238E27FC236}">
                <a16:creationId xmlns:a16="http://schemas.microsoft.com/office/drawing/2014/main" id="{6FDA9A2E-454D-42B2-892E-FDDAF86F1F72}"/>
              </a:ext>
            </a:extLst>
          </p:cNvPr>
          <p:cNvSpPr txBox="1"/>
          <p:nvPr/>
        </p:nvSpPr>
        <p:spPr>
          <a:xfrm>
            <a:off x="4259020" y="4536444"/>
            <a:ext cx="1908332" cy="1754326"/>
          </a:xfrm>
          <a:prstGeom prst="rect">
            <a:avLst/>
          </a:prstGeom>
          <a:noFill/>
        </p:spPr>
        <p:txBody>
          <a:bodyPr wrap="square" rtlCol="0">
            <a:spAutoFit/>
          </a:bodyPr>
          <a:lstStyle/>
          <a:p>
            <a:pPr marL="285750" indent="-285750">
              <a:buFont typeface="Arial" panose="020B0604020202020204" pitchFamily="34" charset="0"/>
              <a:buChar char="•"/>
            </a:pPr>
            <a:r>
              <a:rPr lang="fr-CH" dirty="0"/>
              <a:t>Que doivent-ils résoudre de manière urgente/importante ?</a:t>
            </a:r>
            <a:endParaRPr lang="en-GB" dirty="0"/>
          </a:p>
          <a:p>
            <a:pPr marL="285750" indent="-285750">
              <a:buFont typeface="Arial" panose="020B0604020202020204" pitchFamily="34" charset="0"/>
              <a:buChar char="•"/>
            </a:pPr>
            <a:endParaRPr lang="en-GB" dirty="0"/>
          </a:p>
        </p:txBody>
      </p:sp>
      <p:sp>
        <p:nvSpPr>
          <p:cNvPr id="27" name="TextBox 29">
            <a:extLst>
              <a:ext uri="{FF2B5EF4-FFF2-40B4-BE49-F238E27FC236}">
                <a16:creationId xmlns:a16="http://schemas.microsoft.com/office/drawing/2014/main" id="{0A5967CA-DE72-4695-AC99-1DF96DCA568E}"/>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PENSEE CONVERGENTE</a:t>
            </a:r>
          </a:p>
        </p:txBody>
      </p:sp>
      <p:cxnSp>
        <p:nvCxnSpPr>
          <p:cNvPr id="28" name="Straight Arrow Connector 28">
            <a:extLst>
              <a:ext uri="{FF2B5EF4-FFF2-40B4-BE49-F238E27FC236}">
                <a16:creationId xmlns:a16="http://schemas.microsoft.com/office/drawing/2014/main" id="{5EAC88E0-AD60-43C8-8F28-070871F485A3}"/>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398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B326344-F23E-4492-A627-89AB505956C1}"/>
              </a:ext>
            </a:extLst>
          </p:cNvPr>
          <p:cNvSpPr>
            <a:spLocks noGrp="1"/>
          </p:cNvSpPr>
          <p:nvPr>
            <p:ph type="body" sz="quarter" idx="14"/>
          </p:nvPr>
        </p:nvSpPr>
        <p:spPr/>
        <p:txBody>
          <a:bodyPr/>
          <a:lstStyle/>
          <a:p>
            <a:r>
              <a:rPr lang="fr-CH" dirty="0"/>
              <a:t>Les </a:t>
            </a:r>
            <a:r>
              <a:rPr lang="fr-CH" dirty="0" smtClean="0"/>
              <a:t>4 </a:t>
            </a:r>
            <a:r>
              <a:rPr lang="fr-CH" dirty="0"/>
              <a:t>étapes :</a:t>
            </a:r>
          </a:p>
          <a:p>
            <a:pPr algn="just">
              <a:buFont typeface="Wingdings" panose="05000000000000000000" pitchFamily="2" charset="2"/>
              <a:buChar char="Ø"/>
            </a:pPr>
            <a:r>
              <a:rPr lang="fr-CH" dirty="0" smtClean="0"/>
              <a:t>Identifier </a:t>
            </a:r>
            <a:r>
              <a:rPr lang="fr-CH" dirty="0"/>
              <a:t>un problème et comprendre son environnement ---) </a:t>
            </a:r>
            <a:r>
              <a:rPr lang="fr-CH" dirty="0" err="1"/>
              <a:t>empathiser</a:t>
            </a:r>
            <a:r>
              <a:rPr lang="fr-CH" dirty="0"/>
              <a:t> et définir</a:t>
            </a:r>
          </a:p>
          <a:p>
            <a:pPr algn="just">
              <a:buFont typeface="Wingdings" panose="05000000000000000000" pitchFamily="2" charset="2"/>
              <a:buChar char="Ø"/>
            </a:pPr>
            <a:r>
              <a:rPr lang="fr-CH" dirty="0" smtClean="0"/>
              <a:t>Trouver </a:t>
            </a:r>
            <a:r>
              <a:rPr lang="fr-CH" dirty="0"/>
              <a:t>l'idée ou le concept pour résoudre ce problème ---) </a:t>
            </a:r>
            <a:r>
              <a:rPr lang="fr-CH" dirty="0" err="1"/>
              <a:t>idéer</a:t>
            </a:r>
            <a:endParaRPr lang="fr-CH" dirty="0"/>
          </a:p>
          <a:p>
            <a:pPr algn="just">
              <a:buFont typeface="Wingdings" panose="05000000000000000000" pitchFamily="2" charset="2"/>
              <a:buChar char="Ø"/>
            </a:pPr>
            <a:r>
              <a:rPr lang="fr-CH" dirty="0" smtClean="0"/>
              <a:t>Concevoir </a:t>
            </a:r>
            <a:r>
              <a:rPr lang="fr-CH" dirty="0"/>
              <a:t>la solution en créant un prototype ---) prototype</a:t>
            </a:r>
          </a:p>
          <a:p>
            <a:pPr algn="just">
              <a:buFont typeface="Wingdings" panose="05000000000000000000" pitchFamily="2" charset="2"/>
              <a:buChar char="Ø"/>
            </a:pPr>
            <a:r>
              <a:rPr lang="fr-CH" dirty="0" smtClean="0"/>
              <a:t>Tester </a:t>
            </a:r>
            <a:r>
              <a:rPr lang="fr-CH" dirty="0"/>
              <a:t>le prototype et l'adapter si nécessaire ---) test</a:t>
            </a:r>
            <a:endParaRPr lang="fr-FR" dirty="0"/>
          </a:p>
        </p:txBody>
      </p:sp>
      <p:sp>
        <p:nvSpPr>
          <p:cNvPr id="3" name="Titre 2">
            <a:extLst>
              <a:ext uri="{FF2B5EF4-FFF2-40B4-BE49-F238E27FC236}">
                <a16:creationId xmlns:a16="http://schemas.microsoft.com/office/drawing/2014/main" id="{98566244-9FBF-438E-99E5-AD350CCA7934}"/>
              </a:ext>
            </a:extLst>
          </p:cNvPr>
          <p:cNvSpPr>
            <a:spLocks noGrp="1"/>
          </p:cNvSpPr>
          <p:nvPr>
            <p:ph type="title"/>
          </p:nvPr>
        </p:nvSpPr>
        <p:spPr/>
        <p:txBody>
          <a:bodyPr>
            <a:normAutofit fontScale="90000"/>
          </a:bodyPr>
          <a:lstStyle/>
          <a:p>
            <a:r>
              <a:rPr lang="fr-FR" dirty="0" smtClean="0"/>
              <a:t>Les étapes</a:t>
            </a:r>
            <a:endParaRPr lang="fr-FR" dirty="0"/>
          </a:p>
        </p:txBody>
      </p:sp>
      <p:sp>
        <p:nvSpPr>
          <p:cNvPr id="4" name="Espace réservé de la date 3">
            <a:extLst>
              <a:ext uri="{FF2B5EF4-FFF2-40B4-BE49-F238E27FC236}">
                <a16:creationId xmlns:a16="http://schemas.microsoft.com/office/drawing/2014/main" id="{5A5A72A6-39EA-4302-8865-5BAFDC938F69}"/>
              </a:ext>
            </a:extLst>
          </p:cNvPr>
          <p:cNvSpPr>
            <a:spLocks noGrp="1"/>
          </p:cNvSpPr>
          <p:nvPr>
            <p:ph type="dt" sz="half" idx="15"/>
          </p:nvPr>
        </p:nvSpPr>
        <p:spPr/>
        <p:txBody>
          <a:bodyPr/>
          <a:lstStyle/>
          <a:p>
            <a:r>
              <a:rPr lang="en-US"/>
              <a:t>9/23/16</a:t>
            </a:r>
            <a:endParaRPr lang="en-US" dirty="0"/>
          </a:p>
        </p:txBody>
      </p:sp>
      <p:sp>
        <p:nvSpPr>
          <p:cNvPr id="5" name="Espace réservé du numéro de diapositive 4">
            <a:extLst>
              <a:ext uri="{FF2B5EF4-FFF2-40B4-BE49-F238E27FC236}">
                <a16:creationId xmlns:a16="http://schemas.microsoft.com/office/drawing/2014/main" id="{0A017003-ADC0-4D54-8F1E-F75E99004FBD}"/>
              </a:ext>
            </a:extLst>
          </p:cNvPr>
          <p:cNvSpPr>
            <a:spLocks noGrp="1"/>
          </p:cNvSpPr>
          <p:nvPr>
            <p:ph type="sldNum" sz="quarter" idx="16"/>
          </p:nvPr>
        </p:nvSpPr>
        <p:spPr/>
        <p:txBody>
          <a:bodyPr/>
          <a:lstStyle/>
          <a:p>
            <a:r>
              <a:rPr lang="en-US"/>
              <a:t>Slide </a:t>
            </a:r>
            <a:fld id="{8DC1375E-78A0-41A7-BC37-B8D15CC33CAA}" type="slidenum">
              <a:rPr smtClean="0"/>
              <a:pPr/>
              <a:t>22</a:t>
            </a:fld>
            <a:endParaRPr dirty="0"/>
          </a:p>
        </p:txBody>
      </p:sp>
    </p:spTree>
    <p:extLst>
      <p:ext uri="{BB962C8B-B14F-4D97-AF65-F5344CB8AC3E}">
        <p14:creationId xmlns:p14="http://schemas.microsoft.com/office/powerpoint/2010/main" val="16804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894FF1-5164-41C1-8B98-0512AE6915FB}"/>
              </a:ext>
            </a:extLst>
          </p:cNvPr>
          <p:cNvSpPr>
            <a:spLocks noGrp="1"/>
          </p:cNvSpPr>
          <p:nvPr>
            <p:ph type="body" sz="quarter" idx="14"/>
          </p:nvPr>
        </p:nvSpPr>
        <p:spPr/>
        <p:txBody>
          <a:bodyPr/>
          <a:lstStyle/>
          <a:p>
            <a:r>
              <a:rPr lang="fr-CH" dirty="0" smtClean="0"/>
              <a:t>Qu'est-ce </a:t>
            </a:r>
            <a:r>
              <a:rPr lang="fr-CH" dirty="0"/>
              <a:t>qu'un "POV" - POINT DE VUE dans le Design Thinking </a:t>
            </a:r>
            <a:r>
              <a:rPr lang="fr-CH" dirty="0" smtClean="0"/>
              <a:t>?</a:t>
            </a:r>
          </a:p>
          <a:p>
            <a:r>
              <a:rPr lang="fr-CH" dirty="0"/>
              <a:t>Un personnage composite (persona) représentant un groupe d'utilisateurs ayant :</a:t>
            </a:r>
          </a:p>
          <a:p>
            <a:pPr algn="just">
              <a:buFont typeface="Wingdings" panose="05000000000000000000" pitchFamily="2" charset="2"/>
              <a:buChar char="Ø"/>
            </a:pPr>
            <a:r>
              <a:rPr lang="fr-CH" dirty="0"/>
              <a:t>a) Le même besoin (généralement un besoin logistique)</a:t>
            </a:r>
          </a:p>
          <a:p>
            <a:pPr algn="just">
              <a:buFont typeface="Wingdings" panose="05000000000000000000" pitchFamily="2" charset="2"/>
              <a:buChar char="Ø"/>
            </a:pPr>
            <a:r>
              <a:rPr lang="fr-CH" dirty="0"/>
              <a:t>b) La même raison du besoin (généralement un besoin émotionnel)</a:t>
            </a:r>
          </a:p>
          <a:p>
            <a:endParaRPr lang="fr-CH" dirty="0"/>
          </a:p>
          <a:p>
            <a:pPr marL="0" indent="0">
              <a:buNone/>
            </a:pPr>
            <a:r>
              <a:rPr lang="fr-CH" dirty="0"/>
              <a:t>"L'utilisateur A (prénom imaginaire) a besoin de (+ verbe) parce que (raison du besoin)".</a:t>
            </a:r>
            <a:endParaRPr lang="fr-FR" dirty="0"/>
          </a:p>
        </p:txBody>
      </p:sp>
      <p:sp>
        <p:nvSpPr>
          <p:cNvPr id="3" name="Titre 2">
            <a:extLst>
              <a:ext uri="{FF2B5EF4-FFF2-40B4-BE49-F238E27FC236}">
                <a16:creationId xmlns:a16="http://schemas.microsoft.com/office/drawing/2014/main" id="{6698D9FF-BC9B-4F03-B481-E41A63E35E58}"/>
              </a:ext>
            </a:extLst>
          </p:cNvPr>
          <p:cNvSpPr>
            <a:spLocks noGrp="1"/>
          </p:cNvSpPr>
          <p:nvPr>
            <p:ph type="title"/>
          </p:nvPr>
        </p:nvSpPr>
        <p:spPr/>
        <p:txBody>
          <a:bodyPr>
            <a:normAutofit fontScale="90000"/>
          </a:bodyPr>
          <a:lstStyle/>
          <a:p>
            <a:r>
              <a:rPr lang="fr-FR" dirty="0" smtClean="0"/>
              <a:t>Des besoins aux </a:t>
            </a:r>
            <a:r>
              <a:rPr lang="fr-FR" dirty="0" err="1" smtClean="0"/>
              <a:t>POVs</a:t>
            </a:r>
            <a:endParaRPr lang="fr-FR" dirty="0"/>
          </a:p>
        </p:txBody>
      </p:sp>
      <p:sp>
        <p:nvSpPr>
          <p:cNvPr id="4" name="Espace réservé de la date 3">
            <a:extLst>
              <a:ext uri="{FF2B5EF4-FFF2-40B4-BE49-F238E27FC236}">
                <a16:creationId xmlns:a16="http://schemas.microsoft.com/office/drawing/2014/main" id="{8D46B2F2-E912-4BCC-96EA-105B755835A4}"/>
              </a:ext>
            </a:extLst>
          </p:cNvPr>
          <p:cNvSpPr>
            <a:spLocks noGrp="1"/>
          </p:cNvSpPr>
          <p:nvPr>
            <p:ph type="dt" sz="half" idx="15"/>
          </p:nvPr>
        </p:nvSpPr>
        <p:spPr/>
        <p:txBody>
          <a:bodyPr/>
          <a:lstStyle/>
          <a:p>
            <a:r>
              <a:rPr lang="en-US"/>
              <a:t>9/23/16</a:t>
            </a:r>
            <a:endParaRPr lang="en-US" dirty="0"/>
          </a:p>
        </p:txBody>
      </p:sp>
      <p:sp>
        <p:nvSpPr>
          <p:cNvPr id="5" name="Espace réservé du numéro de diapositive 4">
            <a:extLst>
              <a:ext uri="{FF2B5EF4-FFF2-40B4-BE49-F238E27FC236}">
                <a16:creationId xmlns:a16="http://schemas.microsoft.com/office/drawing/2014/main" id="{17E98EBF-4548-4EC6-AB3D-5DB0BE3B903E}"/>
              </a:ext>
            </a:extLst>
          </p:cNvPr>
          <p:cNvSpPr>
            <a:spLocks noGrp="1"/>
          </p:cNvSpPr>
          <p:nvPr>
            <p:ph type="sldNum" sz="quarter" idx="16"/>
          </p:nvPr>
        </p:nvSpPr>
        <p:spPr/>
        <p:txBody>
          <a:bodyPr/>
          <a:lstStyle/>
          <a:p>
            <a:r>
              <a:rPr lang="en-US"/>
              <a:t>Slide </a:t>
            </a:r>
            <a:fld id="{8DC1375E-78A0-41A7-BC37-B8D15CC33CAA}" type="slidenum">
              <a:rPr smtClean="0"/>
              <a:pPr/>
              <a:t>23</a:t>
            </a:fld>
            <a:endParaRPr dirty="0"/>
          </a:p>
        </p:txBody>
      </p:sp>
    </p:spTree>
    <p:extLst>
      <p:ext uri="{BB962C8B-B14F-4D97-AF65-F5344CB8AC3E}">
        <p14:creationId xmlns:p14="http://schemas.microsoft.com/office/powerpoint/2010/main" val="348070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a:t>Danielle est une femme au foyer de 50 ans, sans enfants. Son mari est un cadre de haut niveau qui est souvent en voyage d'affaires. Son caniche </a:t>
            </a:r>
            <a:r>
              <a:rPr lang="fr-CH" dirty="0" err="1"/>
              <a:t>Honey</a:t>
            </a:r>
            <a:r>
              <a:rPr lang="fr-CH" dirty="0"/>
              <a:t>, âgé de 12 ans, est son meilleur ami et son compagnon, et elle aime organiser pour lui des rendez-vous de jeu avec d'autres chiens</a:t>
            </a:r>
            <a:r>
              <a:rPr lang="fr-CH" dirty="0" smtClean="0"/>
              <a:t>.</a:t>
            </a:r>
          </a:p>
          <a:p>
            <a:r>
              <a:rPr lang="fr-CH" dirty="0"/>
              <a:t>Danielle doit souscrire à une assurance maladie pour </a:t>
            </a:r>
            <a:r>
              <a:rPr lang="fr-CH" dirty="0" err="1"/>
              <a:t>Honey</a:t>
            </a:r>
            <a:r>
              <a:rPr lang="fr-CH" dirty="0"/>
              <a:t> parce que... </a:t>
            </a:r>
          </a:p>
          <a:p>
            <a:r>
              <a:rPr lang="fr-CH" dirty="0"/>
              <a:t>(indice : pensez aux besoins émotionnels)</a:t>
            </a:r>
          </a:p>
        </p:txBody>
      </p:sp>
      <p:sp>
        <p:nvSpPr>
          <p:cNvPr id="3" name="Titre 2"/>
          <p:cNvSpPr>
            <a:spLocks noGrp="1"/>
          </p:cNvSpPr>
          <p:nvPr>
            <p:ph type="title"/>
          </p:nvPr>
        </p:nvSpPr>
        <p:spPr/>
        <p:txBody>
          <a:bodyPr>
            <a:normAutofit fontScale="90000"/>
          </a:bodyPr>
          <a:lstStyle/>
          <a:p>
            <a:r>
              <a:rPr lang="fr-CH" dirty="0" smtClean="0"/>
              <a:t>Exemple</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24</a:t>
            </a:fld>
            <a:endParaRPr dirty="0"/>
          </a:p>
        </p:txBody>
      </p:sp>
    </p:spTree>
    <p:extLst>
      <p:ext uri="{BB962C8B-B14F-4D97-AF65-F5344CB8AC3E}">
        <p14:creationId xmlns:p14="http://schemas.microsoft.com/office/powerpoint/2010/main" val="327365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C8544-EEA2-4CCD-8237-61DDE1036A39}"/>
              </a:ext>
            </a:extLst>
          </p:cNvPr>
          <p:cNvSpPr>
            <a:spLocks noGrp="1"/>
          </p:cNvSpPr>
          <p:nvPr>
            <p:ph type="title"/>
          </p:nvPr>
        </p:nvSpPr>
        <p:spPr/>
        <p:txBody>
          <a:bodyPr/>
          <a:lstStyle/>
          <a:p>
            <a:r>
              <a:rPr lang="fr-CH" dirty="0"/>
              <a:t>Brainstorming inversé</a:t>
            </a:r>
            <a:endParaRPr lang="fr-FR" dirty="0"/>
          </a:p>
        </p:txBody>
      </p:sp>
      <p:sp>
        <p:nvSpPr>
          <p:cNvPr id="3" name="Espace réservé du contenu 2">
            <a:extLst>
              <a:ext uri="{FF2B5EF4-FFF2-40B4-BE49-F238E27FC236}">
                <a16:creationId xmlns:a16="http://schemas.microsoft.com/office/drawing/2014/main" id="{9B761218-D508-49B0-A18A-224570F917D6}"/>
              </a:ext>
            </a:extLst>
          </p:cNvPr>
          <p:cNvSpPr>
            <a:spLocks noGrp="1"/>
          </p:cNvSpPr>
          <p:nvPr>
            <p:ph idx="1"/>
          </p:nvPr>
        </p:nvSpPr>
        <p:spPr/>
        <p:txBody>
          <a:bodyPr/>
          <a:lstStyle/>
          <a:p>
            <a:pPr marL="514350" indent="-514350">
              <a:buFont typeface="+mj-lt"/>
              <a:buAutoNum type="arabicPeriod" startAt="3"/>
            </a:pPr>
            <a:r>
              <a:rPr lang="fr-CH" dirty="0"/>
              <a:t>Lancer le brainstorming sur le problème inverse pour générer des idées de solution inverse</a:t>
            </a:r>
          </a:p>
          <a:p>
            <a:pPr marL="514350" indent="-514350">
              <a:buFont typeface="+mj-lt"/>
              <a:buAutoNum type="arabicPeriod" startAt="3"/>
            </a:pPr>
            <a:r>
              <a:rPr lang="fr-CH" dirty="0"/>
              <a:t>Une fois que vous avez obtenu toutes les idées pour résoudre le problème inverse, il suffit d’inverser ces idées en solutions</a:t>
            </a:r>
          </a:p>
          <a:p>
            <a:pPr marL="514350" indent="-514350">
              <a:buFont typeface="+mj-lt"/>
              <a:buAutoNum type="arabicPeriod" startAt="3"/>
            </a:pPr>
            <a:endParaRPr lang="fr-CH" dirty="0"/>
          </a:p>
          <a:p>
            <a:pPr marL="0" indent="0">
              <a:buNone/>
            </a:pPr>
            <a:r>
              <a:rPr lang="fr-CH" dirty="0"/>
              <a:t>A vous de jouer avec la problématique suivante:</a:t>
            </a:r>
          </a:p>
          <a:p>
            <a:pPr marL="0" indent="0">
              <a:buNone/>
            </a:pPr>
            <a:r>
              <a:rPr lang="fr-CH" dirty="0"/>
              <a:t>«Comment motiver les étudiants à participer aux cours?»</a:t>
            </a:r>
            <a:endParaRPr lang="fr-FR" dirty="0"/>
          </a:p>
        </p:txBody>
      </p:sp>
      <p:sp>
        <p:nvSpPr>
          <p:cNvPr id="4" name="Espace réservé du numéro de diapositive 3">
            <a:extLst>
              <a:ext uri="{FF2B5EF4-FFF2-40B4-BE49-F238E27FC236}">
                <a16:creationId xmlns:a16="http://schemas.microsoft.com/office/drawing/2014/main" id="{0740DD5B-402F-4B66-BA43-B4E86622356D}"/>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096522B7-F7F0-43DE-8C24-BEF4EA054DF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6031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95F6E-4404-44F8-AEAA-72B0CE5B3588}"/>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249E894D-4754-4210-8FEC-91BA239B0086}"/>
              </a:ext>
            </a:extLst>
          </p:cNvPr>
          <p:cNvSpPr>
            <a:spLocks noGrp="1"/>
          </p:cNvSpPr>
          <p:nvPr>
            <p:ph idx="1"/>
          </p:nvPr>
        </p:nvSpPr>
        <p:spPr/>
        <p:txBody>
          <a:bodyPr/>
          <a:lstStyle/>
          <a:p>
            <a:r>
              <a:rPr lang="fr-CH" dirty="0"/>
              <a:t>La notion apparaît en 2016</a:t>
            </a:r>
          </a:p>
          <a:p>
            <a:r>
              <a:rPr lang="fr-CH" dirty="0"/>
              <a:t>Méthodes plus collaboratives, plus innovantes</a:t>
            </a:r>
          </a:p>
          <a:p>
            <a:r>
              <a:rPr lang="fr-CH" dirty="0"/>
              <a:t>Sociologie participative avec des enjeux d’innovation</a:t>
            </a:r>
          </a:p>
          <a:p>
            <a:r>
              <a:rPr lang="fr-CH" dirty="0"/>
              <a:t>9 techniques</a:t>
            </a:r>
          </a:p>
          <a:p>
            <a:endParaRPr lang="fr-FR" dirty="0"/>
          </a:p>
        </p:txBody>
      </p:sp>
      <p:sp>
        <p:nvSpPr>
          <p:cNvPr id="4" name="Espace réservé du pied de page 3">
            <a:extLst>
              <a:ext uri="{FF2B5EF4-FFF2-40B4-BE49-F238E27FC236}">
                <a16:creationId xmlns:a16="http://schemas.microsoft.com/office/drawing/2014/main" id="{D9C852D8-6124-49C4-9CE5-030FFE0D74E6}"/>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287003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26DB277-837A-4031-A4A6-DC1C20F41EC4}"/>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5DE1D28A-B7F3-4DCD-AE2C-3113E74F35C3}"/>
              </a:ext>
            </a:extLst>
          </p:cNvPr>
          <p:cNvPicPr>
            <a:picLocks noChangeAspect="1"/>
          </p:cNvPicPr>
          <p:nvPr/>
        </p:nvPicPr>
        <p:blipFill>
          <a:blip r:embed="rId3"/>
          <a:stretch>
            <a:fillRect/>
          </a:stretch>
        </p:blipFill>
        <p:spPr>
          <a:xfrm>
            <a:off x="6086475" y="3419475"/>
            <a:ext cx="19050" cy="19050"/>
          </a:xfrm>
          <a:prstGeom prst="rect">
            <a:avLst/>
          </a:prstGeom>
        </p:spPr>
      </p:pic>
      <p:pic>
        <p:nvPicPr>
          <p:cNvPr id="6" name="Image 5">
            <a:extLst>
              <a:ext uri="{FF2B5EF4-FFF2-40B4-BE49-F238E27FC236}">
                <a16:creationId xmlns:a16="http://schemas.microsoft.com/office/drawing/2014/main" id="{39897A75-617B-41A3-AF8F-8B008CD5C8F9}"/>
              </a:ext>
            </a:extLst>
          </p:cNvPr>
          <p:cNvPicPr>
            <a:picLocks noChangeAspect="1"/>
          </p:cNvPicPr>
          <p:nvPr/>
        </p:nvPicPr>
        <p:blipFill rotWithShape="1">
          <a:blip r:embed="rId4"/>
          <a:srcRect l="18174" t="18189" r="6549" b="19216"/>
          <a:stretch/>
        </p:blipFill>
        <p:spPr>
          <a:xfrm>
            <a:off x="811149" y="963379"/>
            <a:ext cx="10588752" cy="4950291"/>
          </a:xfrm>
          <a:prstGeom prst="rect">
            <a:avLst/>
          </a:prstGeom>
        </p:spPr>
      </p:pic>
    </p:spTree>
    <p:extLst>
      <p:ext uri="{BB962C8B-B14F-4D97-AF65-F5344CB8AC3E}">
        <p14:creationId xmlns:p14="http://schemas.microsoft.com/office/powerpoint/2010/main" val="110343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139EED4-0111-4729-8A6E-88C8844069F6}"/>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3544C5AB-B1A7-455F-9BA0-03000814159E}"/>
              </a:ext>
            </a:extLst>
          </p:cNvPr>
          <p:cNvPicPr>
            <a:picLocks noChangeAspect="1"/>
          </p:cNvPicPr>
          <p:nvPr/>
        </p:nvPicPr>
        <p:blipFill rotWithShape="1">
          <a:blip r:embed="rId3"/>
          <a:srcRect l="10385" t="18959" r="9134" b="9180"/>
          <a:stretch/>
        </p:blipFill>
        <p:spPr>
          <a:xfrm>
            <a:off x="611919" y="310896"/>
            <a:ext cx="10968162" cy="5506095"/>
          </a:xfrm>
          <a:prstGeom prst="rect">
            <a:avLst/>
          </a:prstGeom>
        </p:spPr>
      </p:pic>
    </p:spTree>
    <p:extLst>
      <p:ext uri="{BB962C8B-B14F-4D97-AF65-F5344CB8AC3E}">
        <p14:creationId xmlns:p14="http://schemas.microsoft.com/office/powerpoint/2010/main" val="26859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CEBAE42-A850-42B8-8D3A-0EA4B6E71A7D}"/>
              </a:ext>
            </a:extLst>
          </p:cNvPr>
          <p:cNvSpPr>
            <a:spLocks noGrp="1"/>
          </p:cNvSpPr>
          <p:nvPr>
            <p:ph type="ftr" sz="quarter" idx="11"/>
          </p:nvPr>
        </p:nvSpPr>
        <p:spPr/>
        <p:txBody>
          <a:bodyPr/>
          <a:lstStyle/>
          <a:p>
            <a:r>
              <a:rPr lang="en-US"/>
              <a:t>20211008_M&amp;O_ChrystelDayer</a:t>
            </a:r>
            <a:endParaRPr lang="en-US" dirty="0"/>
          </a:p>
        </p:txBody>
      </p:sp>
      <p:pic>
        <p:nvPicPr>
          <p:cNvPr id="3" name="Espace réservé du contenu 5">
            <a:extLst>
              <a:ext uri="{FF2B5EF4-FFF2-40B4-BE49-F238E27FC236}">
                <a16:creationId xmlns:a16="http://schemas.microsoft.com/office/drawing/2014/main" id="{0D3353C0-F344-4513-9862-8C23F346AAC5}"/>
              </a:ext>
            </a:extLst>
          </p:cNvPr>
          <p:cNvPicPr>
            <a:picLocks noChangeAspect="1"/>
          </p:cNvPicPr>
          <p:nvPr/>
        </p:nvPicPr>
        <p:blipFill rotWithShape="1">
          <a:blip r:embed="rId3"/>
          <a:srcRect l="32456" t="30447" r="36751" b="29043"/>
          <a:stretch/>
        </p:blipFill>
        <p:spPr>
          <a:xfrm>
            <a:off x="1143001" y="226708"/>
            <a:ext cx="8965472" cy="6631292"/>
          </a:xfrm>
          <a:prstGeom prst="rect">
            <a:avLst/>
          </a:prstGeom>
        </p:spPr>
      </p:pic>
    </p:spTree>
    <p:extLst>
      <p:ext uri="{BB962C8B-B14F-4D97-AF65-F5344CB8AC3E}">
        <p14:creationId xmlns:p14="http://schemas.microsoft.com/office/powerpoint/2010/main" val="121905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Le Design Thinking</a:t>
            </a:r>
          </a:p>
        </p:txBody>
      </p:sp>
      <p:sp>
        <p:nvSpPr>
          <p:cNvPr id="10" name="TextBox 1">
            <a:extLst>
              <a:ext uri="{FF2B5EF4-FFF2-40B4-BE49-F238E27FC236}">
                <a16:creationId xmlns:a16="http://schemas.microsoft.com/office/drawing/2014/main" id="{E145031C-7AAC-438A-9AED-4BE7B5E4372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2" name="Flowchart: Decision 1">
            <a:extLst>
              <a:ext uri="{FF2B5EF4-FFF2-40B4-BE49-F238E27FC236}">
                <a16:creationId xmlns:a16="http://schemas.microsoft.com/office/drawing/2014/main" id="{D9092AF6-1631-443B-8076-47635DDBD578}"/>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4" name="Flowchart: Decision 5">
            <a:extLst>
              <a:ext uri="{FF2B5EF4-FFF2-40B4-BE49-F238E27FC236}">
                <a16:creationId xmlns:a16="http://schemas.microsoft.com/office/drawing/2014/main" id="{AE8A8007-C967-486B-A6A9-E756A280B2B6}"/>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
            <a:extLst>
              <a:ext uri="{FF2B5EF4-FFF2-40B4-BE49-F238E27FC236}">
                <a16:creationId xmlns:a16="http://schemas.microsoft.com/office/drawing/2014/main" id="{974C3164-E43D-414F-9227-5127F34CBDBD}"/>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0">
            <a:extLst>
              <a:ext uri="{FF2B5EF4-FFF2-40B4-BE49-F238E27FC236}">
                <a16:creationId xmlns:a16="http://schemas.microsoft.com/office/drawing/2014/main" id="{34D4B898-4A6F-448B-A529-562CF873A722}"/>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1">
            <a:extLst>
              <a:ext uri="{FF2B5EF4-FFF2-40B4-BE49-F238E27FC236}">
                <a16:creationId xmlns:a16="http://schemas.microsoft.com/office/drawing/2014/main" id="{9208DD72-B2D6-47E2-9181-0C3299F0E4A0}"/>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TextBox 12">
            <a:extLst>
              <a:ext uri="{FF2B5EF4-FFF2-40B4-BE49-F238E27FC236}">
                <a16:creationId xmlns:a16="http://schemas.microsoft.com/office/drawing/2014/main" id="{64FF276E-5ACC-474C-9A54-81B34C3556E2}"/>
              </a:ext>
            </a:extLst>
          </p:cNvPr>
          <p:cNvSpPr txBox="1"/>
          <p:nvPr/>
        </p:nvSpPr>
        <p:spPr>
          <a:xfrm>
            <a:off x="2179376" y="4536444"/>
            <a:ext cx="1908332" cy="923330"/>
          </a:xfrm>
          <a:prstGeom prst="rect">
            <a:avLst/>
          </a:prstGeom>
          <a:noFill/>
        </p:spPr>
        <p:txBody>
          <a:bodyPr wrap="square" rtlCol="0">
            <a:spAutoFit/>
          </a:bodyPr>
          <a:lstStyle/>
          <a:p>
            <a:pPr marL="285750" indent="-285750">
              <a:buFont typeface="Arial" panose="020B0604020202020204" pitchFamily="34" charset="0"/>
              <a:buChar char="•"/>
            </a:pPr>
            <a:r>
              <a:rPr lang="fr-CH" dirty="0"/>
              <a:t>Que vivent et ressentent nos utilisateurs ?</a:t>
            </a:r>
            <a:endParaRPr lang="en-GB" dirty="0"/>
          </a:p>
        </p:txBody>
      </p:sp>
      <p:sp>
        <p:nvSpPr>
          <p:cNvPr id="19" name="TextBox 13">
            <a:extLst>
              <a:ext uri="{FF2B5EF4-FFF2-40B4-BE49-F238E27FC236}">
                <a16:creationId xmlns:a16="http://schemas.microsoft.com/office/drawing/2014/main" id="{A1012FA6-4E84-4ECF-A94C-44E878B0ECAC}"/>
              </a:ext>
            </a:extLst>
          </p:cNvPr>
          <p:cNvSpPr txBox="1"/>
          <p:nvPr/>
        </p:nvSpPr>
        <p:spPr>
          <a:xfrm>
            <a:off x="4405313" y="2837784"/>
            <a:ext cx="1305165" cy="369332"/>
          </a:xfrm>
          <a:prstGeom prst="rect">
            <a:avLst/>
          </a:prstGeom>
          <a:noFill/>
        </p:spPr>
        <p:txBody>
          <a:bodyPr wrap="none" rtlCol="0">
            <a:spAutoFit/>
          </a:bodyPr>
          <a:lstStyle/>
          <a:p>
            <a:r>
              <a:rPr lang="fr-CH" b="1" dirty="0"/>
              <a:t>DEFINITION</a:t>
            </a:r>
            <a:endParaRPr lang="en-US" b="1" dirty="0"/>
          </a:p>
        </p:txBody>
      </p:sp>
      <p:sp>
        <p:nvSpPr>
          <p:cNvPr id="20" name="TextBox 14">
            <a:extLst>
              <a:ext uri="{FF2B5EF4-FFF2-40B4-BE49-F238E27FC236}">
                <a16:creationId xmlns:a16="http://schemas.microsoft.com/office/drawing/2014/main" id="{0AA3F803-FA3E-41ED-973E-6A86CADBA219}"/>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1" name="TextBox 16">
            <a:extLst>
              <a:ext uri="{FF2B5EF4-FFF2-40B4-BE49-F238E27FC236}">
                <a16:creationId xmlns:a16="http://schemas.microsoft.com/office/drawing/2014/main" id="{80F3763C-86D7-4B5A-B944-701201F2B28B}"/>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2" name="TextBox 17">
            <a:extLst>
              <a:ext uri="{FF2B5EF4-FFF2-40B4-BE49-F238E27FC236}">
                <a16:creationId xmlns:a16="http://schemas.microsoft.com/office/drawing/2014/main" id="{64732459-6094-4E7D-9EEF-1E9ED419A8D2}"/>
              </a:ext>
            </a:extLst>
          </p:cNvPr>
          <p:cNvSpPr txBox="1"/>
          <p:nvPr/>
        </p:nvSpPr>
        <p:spPr>
          <a:xfrm>
            <a:off x="2321698" y="2837784"/>
            <a:ext cx="1467774" cy="369332"/>
          </a:xfrm>
          <a:prstGeom prst="rect">
            <a:avLst/>
          </a:prstGeom>
          <a:noFill/>
        </p:spPr>
        <p:txBody>
          <a:bodyPr wrap="none" rtlCol="0">
            <a:spAutoFit/>
          </a:bodyPr>
          <a:lstStyle/>
          <a:p>
            <a:r>
              <a:rPr lang="fr-CH" b="1" dirty="0"/>
              <a:t>DECOUVERTE</a:t>
            </a:r>
            <a:endParaRPr lang="en-US" b="1" dirty="0"/>
          </a:p>
        </p:txBody>
      </p:sp>
      <p:sp>
        <p:nvSpPr>
          <p:cNvPr id="23" name="TextBox 18">
            <a:extLst>
              <a:ext uri="{FF2B5EF4-FFF2-40B4-BE49-F238E27FC236}">
                <a16:creationId xmlns:a16="http://schemas.microsoft.com/office/drawing/2014/main" id="{9E693012-F67C-4C3E-9D67-42DCB58D3CF0}"/>
              </a:ext>
            </a:extLst>
          </p:cNvPr>
          <p:cNvSpPr txBox="1"/>
          <p:nvPr/>
        </p:nvSpPr>
        <p:spPr>
          <a:xfrm>
            <a:off x="4259020" y="4536444"/>
            <a:ext cx="1908332" cy="1477328"/>
          </a:xfrm>
          <a:prstGeom prst="rect">
            <a:avLst/>
          </a:prstGeom>
          <a:noFill/>
        </p:spPr>
        <p:txBody>
          <a:bodyPr wrap="square" rtlCol="0">
            <a:spAutoFit/>
          </a:bodyPr>
          <a:lstStyle/>
          <a:p>
            <a:pPr marL="285750" indent="-285750">
              <a:buFont typeface="Arial" panose="020B0604020202020204" pitchFamily="34" charset="0"/>
              <a:buChar char="•"/>
            </a:pPr>
            <a:r>
              <a:rPr lang="fr-CH" dirty="0"/>
              <a:t>Que doivent-ils résoudre de manière urgente/importante ?</a:t>
            </a:r>
            <a:endParaRPr lang="en-GB" dirty="0"/>
          </a:p>
        </p:txBody>
      </p:sp>
      <p:sp>
        <p:nvSpPr>
          <p:cNvPr id="24" name="TextBox 19">
            <a:extLst>
              <a:ext uri="{FF2B5EF4-FFF2-40B4-BE49-F238E27FC236}">
                <a16:creationId xmlns:a16="http://schemas.microsoft.com/office/drawing/2014/main" id="{06BAC480-3C60-412E-A3F4-78E9054557FA}"/>
              </a:ext>
            </a:extLst>
          </p:cNvPr>
          <p:cNvSpPr txBox="1"/>
          <p:nvPr/>
        </p:nvSpPr>
        <p:spPr>
          <a:xfrm>
            <a:off x="6566270" y="4536444"/>
            <a:ext cx="1853834" cy="1477328"/>
          </a:xfrm>
          <a:prstGeom prst="rect">
            <a:avLst/>
          </a:prstGeom>
          <a:noFill/>
        </p:spPr>
        <p:txBody>
          <a:bodyPr wrap="square" rtlCol="0">
            <a:spAutoFit/>
          </a:bodyPr>
          <a:lstStyle/>
          <a:p>
            <a:pPr marL="285750" indent="-285750">
              <a:buFont typeface="Arial" panose="020B0604020202020204" pitchFamily="34" charset="0"/>
              <a:buChar char="•"/>
            </a:pPr>
            <a:r>
              <a:rPr lang="fr-CH" dirty="0"/>
              <a:t>Comment pouvons-nous résoudre leurs problèmes les plus urgents ?</a:t>
            </a:r>
            <a:endParaRPr lang="en-GB" dirty="0"/>
          </a:p>
        </p:txBody>
      </p:sp>
      <p:sp>
        <p:nvSpPr>
          <p:cNvPr id="25" name="TextBox 20">
            <a:extLst>
              <a:ext uri="{FF2B5EF4-FFF2-40B4-BE49-F238E27FC236}">
                <a16:creationId xmlns:a16="http://schemas.microsoft.com/office/drawing/2014/main" id="{FB131926-663D-4495-8D7A-C89CEF489648}"/>
              </a:ext>
            </a:extLst>
          </p:cNvPr>
          <p:cNvSpPr txBox="1"/>
          <p:nvPr/>
        </p:nvSpPr>
        <p:spPr>
          <a:xfrm>
            <a:off x="8978728" y="4475119"/>
            <a:ext cx="2259640" cy="1200329"/>
          </a:xfrm>
          <a:prstGeom prst="rect">
            <a:avLst/>
          </a:prstGeom>
          <a:noFill/>
        </p:spPr>
        <p:txBody>
          <a:bodyPr wrap="square" rtlCol="0">
            <a:spAutoFit/>
          </a:bodyPr>
          <a:lstStyle/>
          <a:p>
            <a:pPr marL="285750" indent="-285750">
              <a:buFont typeface="Arial" panose="020B0604020202020204" pitchFamily="34" charset="0"/>
              <a:buChar char="•"/>
            </a:pPr>
            <a:r>
              <a:rPr lang="fr-CH" dirty="0"/>
              <a:t>Avons-nous trouvé les bonnes solutions pour eux ?</a:t>
            </a:r>
            <a:endParaRPr lang="en-GB" dirty="0"/>
          </a:p>
        </p:txBody>
      </p:sp>
      <p:grpSp>
        <p:nvGrpSpPr>
          <p:cNvPr id="29" name="Group 15">
            <a:extLst>
              <a:ext uri="{FF2B5EF4-FFF2-40B4-BE49-F238E27FC236}">
                <a16:creationId xmlns:a16="http://schemas.microsoft.com/office/drawing/2014/main" id="{90601128-EC2E-48E6-9FCA-FE2695CF6076}"/>
              </a:ext>
            </a:extLst>
          </p:cNvPr>
          <p:cNvGrpSpPr/>
          <p:nvPr/>
        </p:nvGrpSpPr>
        <p:grpSpPr>
          <a:xfrm>
            <a:off x="576540" y="2745730"/>
            <a:ext cx="815546" cy="746514"/>
            <a:chOff x="122666" y="3321540"/>
            <a:chExt cx="815546" cy="746514"/>
          </a:xfrm>
        </p:grpSpPr>
        <p:sp>
          <p:nvSpPr>
            <p:cNvPr id="30" name="Oval 26">
              <a:extLst>
                <a:ext uri="{FF2B5EF4-FFF2-40B4-BE49-F238E27FC236}">
                  <a16:creationId xmlns:a16="http://schemas.microsoft.com/office/drawing/2014/main" id="{1F7F9725-FAE8-4BBA-BFC3-7AEA247C805A}"/>
                </a:ext>
              </a:extLst>
            </p:cNvPr>
            <p:cNvSpPr/>
            <p:nvPr/>
          </p:nvSpPr>
          <p:spPr>
            <a:xfrm>
              <a:off x="122666" y="3338016"/>
              <a:ext cx="815546" cy="730038"/>
            </a:xfrm>
            <a:prstGeom prst="ellipse">
              <a:avLst/>
            </a:prstGeom>
            <a:no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27">
              <a:extLst>
                <a:ext uri="{FF2B5EF4-FFF2-40B4-BE49-F238E27FC236}">
                  <a16:creationId xmlns:a16="http://schemas.microsoft.com/office/drawing/2014/main" id="{61CE0FD7-9DF8-42A0-8B51-3069743563D6}"/>
                </a:ext>
              </a:extLst>
            </p:cNvPr>
            <p:cNvSpPr txBox="1"/>
            <p:nvPr/>
          </p:nvSpPr>
          <p:spPr>
            <a:xfrm>
              <a:off x="292233" y="3321540"/>
              <a:ext cx="476412" cy="584775"/>
            </a:xfrm>
            <a:prstGeom prst="rect">
              <a:avLst/>
            </a:prstGeom>
            <a:noFill/>
          </p:spPr>
          <p:txBody>
            <a:bodyPr wrap="none" rtlCol="0">
              <a:spAutoFit/>
            </a:bodyPr>
            <a:lstStyle/>
            <a:p>
              <a:r>
                <a:rPr lang="en-US" sz="3200" b="1" dirty="0"/>
                <a:t>…</a:t>
              </a:r>
            </a:p>
          </p:txBody>
        </p:sp>
      </p:grpSp>
      <p:sp>
        <p:nvSpPr>
          <p:cNvPr id="32" name="TextBox 20">
            <a:extLst>
              <a:ext uri="{FF2B5EF4-FFF2-40B4-BE49-F238E27FC236}">
                <a16:creationId xmlns:a16="http://schemas.microsoft.com/office/drawing/2014/main" id="{40F05579-5C73-4A8C-BEBB-1A29B7611D0F}"/>
              </a:ext>
            </a:extLst>
          </p:cNvPr>
          <p:cNvSpPr txBox="1"/>
          <p:nvPr/>
        </p:nvSpPr>
        <p:spPr>
          <a:xfrm>
            <a:off x="567605" y="3650885"/>
            <a:ext cx="2259640" cy="1200329"/>
          </a:xfrm>
          <a:prstGeom prst="rect">
            <a:avLst/>
          </a:prstGeom>
          <a:noFill/>
        </p:spPr>
        <p:txBody>
          <a:bodyPr wrap="square" rtlCol="0">
            <a:spAutoFit/>
          </a:bodyPr>
          <a:lstStyle/>
          <a:p>
            <a:pPr marL="285750" indent="-285750">
              <a:buFont typeface="Arial" panose="020B0604020202020204" pitchFamily="34" charset="0"/>
              <a:buChar char="•"/>
            </a:pPr>
            <a:r>
              <a:rPr lang="fr-CH" dirty="0"/>
              <a:t>Dans quel domaine voulons-nous aider nos utilisateurs ?</a:t>
            </a:r>
            <a:endParaRPr lang="en-GB" dirty="0"/>
          </a:p>
        </p:txBody>
      </p:sp>
      <p:cxnSp>
        <p:nvCxnSpPr>
          <p:cNvPr id="34" name="Straight Arrow Connector 3">
            <a:extLst>
              <a:ext uri="{FF2B5EF4-FFF2-40B4-BE49-F238E27FC236}">
                <a16:creationId xmlns:a16="http://schemas.microsoft.com/office/drawing/2014/main" id="{34B3337D-39C9-4CEC-9E55-79FBCBEE36F1}"/>
              </a:ext>
            </a:extLst>
          </p:cNvPr>
          <p:cNvCxnSpPr/>
          <p:nvPr/>
        </p:nvCxnSpPr>
        <p:spPr>
          <a:xfrm flipV="1">
            <a:off x="1656754" y="1651244"/>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5" name="TextBox 6">
            <a:extLst>
              <a:ext uri="{FF2B5EF4-FFF2-40B4-BE49-F238E27FC236}">
                <a16:creationId xmlns:a16="http://schemas.microsoft.com/office/drawing/2014/main" id="{0AAF445A-63BA-4C3F-AB68-467168D2EDA1}"/>
              </a:ext>
            </a:extLst>
          </p:cNvPr>
          <p:cNvSpPr txBox="1"/>
          <p:nvPr/>
        </p:nvSpPr>
        <p:spPr>
          <a:xfrm>
            <a:off x="1865160" y="1434763"/>
            <a:ext cx="1414435" cy="584775"/>
          </a:xfrm>
          <a:prstGeom prst="rect">
            <a:avLst/>
          </a:prstGeom>
          <a:noFill/>
        </p:spPr>
        <p:txBody>
          <a:bodyPr wrap="square" rtlCol="0">
            <a:spAutoFit/>
          </a:bodyPr>
          <a:lstStyle/>
          <a:p>
            <a:pPr algn="ctr"/>
            <a:r>
              <a:rPr lang="en-US" sz="1600" dirty="0">
                <a:solidFill>
                  <a:srgbClr val="E60000"/>
                </a:solidFill>
              </a:rPr>
              <a:t>PENSEE DIVERGENTE</a:t>
            </a:r>
          </a:p>
        </p:txBody>
      </p:sp>
      <p:cxnSp>
        <p:nvCxnSpPr>
          <p:cNvPr id="36" name="Straight Arrow Connector 26">
            <a:extLst>
              <a:ext uri="{FF2B5EF4-FFF2-40B4-BE49-F238E27FC236}">
                <a16:creationId xmlns:a16="http://schemas.microsoft.com/office/drawing/2014/main" id="{6DD97941-5C2B-4A2A-B7FC-3EB147E24741}"/>
              </a:ext>
            </a:extLst>
          </p:cNvPr>
          <p:cNvCxnSpPr/>
          <p:nvPr/>
        </p:nvCxnSpPr>
        <p:spPr>
          <a:xfrm flipV="1">
            <a:off x="6430809" y="1575553"/>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7" name="TextBox 29">
            <a:extLst>
              <a:ext uri="{FF2B5EF4-FFF2-40B4-BE49-F238E27FC236}">
                <a16:creationId xmlns:a16="http://schemas.microsoft.com/office/drawing/2014/main" id="{3D72ABC9-C57E-41BA-AF55-0BAC72235D87}"/>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PENSEE CONVERGENTE</a:t>
            </a:r>
          </a:p>
        </p:txBody>
      </p:sp>
      <p:sp>
        <p:nvSpPr>
          <p:cNvPr id="38" name="TextBox 6">
            <a:extLst>
              <a:ext uri="{FF2B5EF4-FFF2-40B4-BE49-F238E27FC236}">
                <a16:creationId xmlns:a16="http://schemas.microsoft.com/office/drawing/2014/main" id="{0C5DECB5-30C1-4AAE-A18D-9BD3F55DF3B4}"/>
              </a:ext>
            </a:extLst>
          </p:cNvPr>
          <p:cNvSpPr txBox="1"/>
          <p:nvPr/>
        </p:nvSpPr>
        <p:spPr>
          <a:xfrm>
            <a:off x="6576925" y="1434763"/>
            <a:ext cx="1390502" cy="830997"/>
          </a:xfrm>
          <a:prstGeom prst="rect">
            <a:avLst/>
          </a:prstGeom>
          <a:noFill/>
        </p:spPr>
        <p:txBody>
          <a:bodyPr wrap="square" rtlCol="0">
            <a:spAutoFit/>
          </a:bodyPr>
          <a:lstStyle/>
          <a:p>
            <a:pPr algn="ctr"/>
            <a:r>
              <a:rPr lang="en-US" sz="1600" dirty="0">
                <a:solidFill>
                  <a:srgbClr val="E60000"/>
                </a:solidFill>
              </a:rPr>
              <a:t>PENSEE DIVERGENTE</a:t>
            </a:r>
          </a:p>
          <a:p>
            <a:pPr algn="ctr"/>
            <a:endParaRPr lang="en-US" sz="1600" dirty="0">
              <a:solidFill>
                <a:srgbClr val="E60000"/>
              </a:solidFill>
            </a:endParaRPr>
          </a:p>
        </p:txBody>
      </p:sp>
      <p:sp>
        <p:nvSpPr>
          <p:cNvPr id="39" name="TextBox 29">
            <a:extLst>
              <a:ext uri="{FF2B5EF4-FFF2-40B4-BE49-F238E27FC236}">
                <a16:creationId xmlns:a16="http://schemas.microsoft.com/office/drawing/2014/main" id="{BFB27E29-5F78-458B-BF88-F9B57449067D}"/>
              </a:ext>
            </a:extLst>
          </p:cNvPr>
          <p:cNvSpPr txBox="1"/>
          <p:nvPr/>
        </p:nvSpPr>
        <p:spPr>
          <a:xfrm>
            <a:off x="9249720" y="1434763"/>
            <a:ext cx="1702143" cy="830997"/>
          </a:xfrm>
          <a:prstGeom prst="rect">
            <a:avLst/>
          </a:prstGeom>
          <a:noFill/>
          <a:ln>
            <a:solidFill>
              <a:schemeClr val="bg1"/>
            </a:solidFill>
          </a:ln>
        </p:spPr>
        <p:txBody>
          <a:bodyPr wrap="square" rtlCol="0">
            <a:spAutoFit/>
          </a:bodyPr>
          <a:lstStyle/>
          <a:p>
            <a:pPr algn="ctr"/>
            <a:r>
              <a:rPr lang="en-US" sz="1600" dirty="0"/>
              <a:t>PENSEE CONVERGENTE</a:t>
            </a:r>
          </a:p>
          <a:p>
            <a:pPr algn="ctr"/>
            <a:endParaRPr lang="en-US" sz="1600" dirty="0"/>
          </a:p>
        </p:txBody>
      </p:sp>
      <p:cxnSp>
        <p:nvCxnSpPr>
          <p:cNvPr id="40" name="Straight Arrow Connector 28">
            <a:extLst>
              <a:ext uri="{FF2B5EF4-FFF2-40B4-BE49-F238E27FC236}">
                <a16:creationId xmlns:a16="http://schemas.microsoft.com/office/drawing/2014/main" id="{BDCF38DE-CE70-4958-8DE4-0719796F297B}"/>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32">
            <a:extLst>
              <a:ext uri="{FF2B5EF4-FFF2-40B4-BE49-F238E27FC236}">
                <a16:creationId xmlns:a16="http://schemas.microsoft.com/office/drawing/2014/main" id="{234CD96A-CC9E-4904-9FEC-8C36F4BB3C42}"/>
              </a:ext>
            </a:extLst>
          </p:cNvPr>
          <p:cNvCxnSpPr>
            <a:cxnSpLocks/>
          </p:cNvCxnSpPr>
          <p:nvPr/>
        </p:nvCxnSpPr>
        <p:spPr>
          <a:xfrm>
            <a:off x="8858246" y="1694374"/>
            <a:ext cx="2222437" cy="135952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939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3853167-9DF2-46D6-8172-8CC116035223}"/>
              </a:ext>
            </a:extLst>
          </p:cNvPr>
          <p:cNvSpPr>
            <a:spLocks noGrp="1"/>
          </p:cNvSpPr>
          <p:nvPr>
            <p:ph type="body" sz="quarter" idx="14"/>
          </p:nvPr>
        </p:nvSpPr>
        <p:spPr/>
        <p:txBody>
          <a:bodyPr>
            <a:normAutofit fontScale="85000" lnSpcReduction="20000"/>
          </a:bodyPr>
          <a:lstStyle/>
          <a:p>
            <a:r>
              <a:rPr lang="fr-CH" dirty="0"/>
              <a:t>Un "défi" dans le Design </a:t>
            </a:r>
            <a:r>
              <a:rPr lang="fr-CH" dirty="0" err="1"/>
              <a:t>Thinking</a:t>
            </a:r>
            <a:r>
              <a:rPr lang="fr-CH" dirty="0"/>
              <a:t> est :</a:t>
            </a:r>
          </a:p>
          <a:p>
            <a:pPr algn="just">
              <a:buFont typeface="Wingdings" panose="05000000000000000000" pitchFamily="2" charset="2"/>
              <a:buChar char="ü"/>
            </a:pPr>
            <a:r>
              <a:rPr lang="fr-CH" dirty="0"/>
              <a:t>Une question ouverte......</a:t>
            </a:r>
          </a:p>
          <a:p>
            <a:pPr algn="just">
              <a:buFont typeface="Wingdings" panose="05000000000000000000" pitchFamily="2" charset="2"/>
              <a:buChar char="ü"/>
            </a:pPr>
            <a:r>
              <a:rPr lang="fr-CH" dirty="0"/>
              <a:t>énonçant un problème ("défi")......</a:t>
            </a:r>
          </a:p>
          <a:p>
            <a:pPr algn="just">
              <a:buFont typeface="Wingdings" panose="05000000000000000000" pitchFamily="2" charset="2"/>
              <a:buChar char="ü"/>
            </a:pPr>
            <a:r>
              <a:rPr lang="fr-CH" dirty="0"/>
              <a:t>pour un utilisateur clé spécifique (un être humain !)......</a:t>
            </a:r>
          </a:p>
          <a:p>
            <a:pPr algn="just">
              <a:buFont typeface="Wingdings" panose="05000000000000000000" pitchFamily="2" charset="2"/>
              <a:buChar char="ü"/>
            </a:pPr>
            <a:r>
              <a:rPr lang="fr-CH" dirty="0"/>
              <a:t>pour faire quelque chose de spécifique.	</a:t>
            </a:r>
          </a:p>
          <a:p>
            <a:pPr marL="0" indent="0">
              <a:buNone/>
            </a:pPr>
            <a:r>
              <a:rPr lang="fr-CH" b="1" dirty="0"/>
              <a:t>«Comment pourrions-nous aider l'utilisateur X à faire Y ?»</a:t>
            </a:r>
          </a:p>
          <a:p>
            <a:pPr marL="0" indent="0">
              <a:buNone/>
            </a:pPr>
            <a:r>
              <a:rPr lang="fr-CH" dirty="0"/>
              <a:t>Par exemples : </a:t>
            </a:r>
          </a:p>
          <a:p>
            <a:pPr marL="0" indent="0">
              <a:buNone/>
            </a:pPr>
            <a:r>
              <a:rPr lang="fr-CH" dirty="0"/>
              <a:t>Comment pourrions-nous aider nos clients à apprendre plus rapidement à utiliser notre produit ?</a:t>
            </a:r>
          </a:p>
          <a:p>
            <a:pPr marL="0" indent="0">
              <a:buNone/>
            </a:pPr>
            <a:r>
              <a:rPr lang="fr-CH" dirty="0"/>
              <a:t>Comment pouvons-nous aider nos commerciaux à conclure plus d'affaires ?</a:t>
            </a:r>
          </a:p>
          <a:p>
            <a:pPr marL="0" indent="0">
              <a:buNone/>
            </a:pPr>
            <a:r>
              <a:rPr lang="fr-CH" dirty="0"/>
              <a:t>Comment pourrions-nous aider nos employés à mieux collaborer entre eux ?</a:t>
            </a:r>
            <a:endParaRPr lang="fr-FR" dirty="0"/>
          </a:p>
        </p:txBody>
      </p:sp>
      <p:sp>
        <p:nvSpPr>
          <p:cNvPr id="3" name="Titre 2">
            <a:extLst>
              <a:ext uri="{FF2B5EF4-FFF2-40B4-BE49-F238E27FC236}">
                <a16:creationId xmlns:a16="http://schemas.microsoft.com/office/drawing/2014/main" id="{3DC5CD69-ED1C-42AE-8E8F-DC301D2487F1}"/>
              </a:ext>
            </a:extLst>
          </p:cNvPr>
          <p:cNvSpPr>
            <a:spLocks noGrp="1"/>
          </p:cNvSpPr>
          <p:nvPr>
            <p:ph type="title"/>
          </p:nvPr>
        </p:nvSpPr>
        <p:spPr/>
        <p:txBody>
          <a:bodyPr>
            <a:normAutofit fontScale="90000"/>
          </a:bodyPr>
          <a:lstStyle/>
          <a:p>
            <a:r>
              <a:rPr lang="fr-CH" dirty="0"/>
              <a:t>Qu'est-ce qu'un "défi" dans le Design </a:t>
            </a:r>
            <a:r>
              <a:rPr lang="fr-CH" dirty="0" err="1"/>
              <a:t>Thinking</a:t>
            </a:r>
            <a:r>
              <a:rPr lang="fr-CH" dirty="0"/>
              <a:t> ?</a:t>
            </a:r>
            <a:endParaRPr lang="fr-FR" dirty="0"/>
          </a:p>
        </p:txBody>
      </p:sp>
      <p:sp>
        <p:nvSpPr>
          <p:cNvPr id="5" name="Espace réservé du numéro de diapositive 4">
            <a:extLst>
              <a:ext uri="{FF2B5EF4-FFF2-40B4-BE49-F238E27FC236}">
                <a16:creationId xmlns:a16="http://schemas.microsoft.com/office/drawing/2014/main" id="{BEC8E818-2BDE-4EC0-A484-B6686A5A6855}"/>
              </a:ext>
            </a:extLst>
          </p:cNvPr>
          <p:cNvSpPr>
            <a:spLocks noGrp="1"/>
          </p:cNvSpPr>
          <p:nvPr>
            <p:ph type="sldNum" sz="quarter" idx="16"/>
          </p:nvPr>
        </p:nvSpPr>
        <p:spPr/>
        <p:txBody>
          <a:bodyPr/>
          <a:lstStyle/>
          <a:p>
            <a:r>
              <a:rPr lang="en-US"/>
              <a:t>Slide </a:t>
            </a:r>
            <a:fld id="{8DC1375E-78A0-41A7-BC37-B8D15CC33CAA}" type="slidenum">
              <a:rPr smtClean="0"/>
              <a:pPr/>
              <a:t>9</a:t>
            </a:fld>
            <a:endParaRPr dirty="0"/>
          </a:p>
        </p:txBody>
      </p:sp>
      <p:grpSp>
        <p:nvGrpSpPr>
          <p:cNvPr id="6" name="Group 2">
            <a:extLst>
              <a:ext uri="{FF2B5EF4-FFF2-40B4-BE49-F238E27FC236}">
                <a16:creationId xmlns:a16="http://schemas.microsoft.com/office/drawing/2014/main" id="{8AAF9487-16C9-4E33-9EE3-5B15E0BF7F50}"/>
              </a:ext>
            </a:extLst>
          </p:cNvPr>
          <p:cNvGrpSpPr/>
          <p:nvPr/>
        </p:nvGrpSpPr>
        <p:grpSpPr>
          <a:xfrm>
            <a:off x="8169433" y="1161625"/>
            <a:ext cx="2113555" cy="875721"/>
            <a:chOff x="9713016" y="1251378"/>
            <a:chExt cx="1812766" cy="587902"/>
          </a:xfrm>
        </p:grpSpPr>
        <p:grpSp>
          <p:nvGrpSpPr>
            <p:cNvPr id="7" name="Group 13">
              <a:extLst>
                <a:ext uri="{FF2B5EF4-FFF2-40B4-BE49-F238E27FC236}">
                  <a16:creationId xmlns:a16="http://schemas.microsoft.com/office/drawing/2014/main" id="{6EBDEBED-3A93-4A2F-BB26-47D26D6F4A48}"/>
                </a:ext>
              </a:extLst>
            </p:cNvPr>
            <p:cNvGrpSpPr/>
            <p:nvPr/>
          </p:nvGrpSpPr>
          <p:grpSpPr>
            <a:xfrm>
              <a:off x="10076746" y="1251378"/>
              <a:ext cx="1449036" cy="587902"/>
              <a:chOff x="5379249" y="3467099"/>
              <a:chExt cx="1449036" cy="587902"/>
            </a:xfrm>
          </p:grpSpPr>
          <p:sp>
            <p:nvSpPr>
              <p:cNvPr id="9" name="Isosceles Triangle 14">
                <a:extLst>
                  <a:ext uri="{FF2B5EF4-FFF2-40B4-BE49-F238E27FC236}">
                    <a16:creationId xmlns:a16="http://schemas.microsoft.com/office/drawing/2014/main" id="{54B40602-418C-48EF-A0EE-8624784C8920}"/>
                  </a:ext>
                </a:extLst>
              </p:cNvPr>
              <p:cNvSpPr/>
              <p:nvPr/>
            </p:nvSpPr>
            <p:spPr>
              <a:xfrm rot="16200000">
                <a:off x="5991361"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5">
                <a:extLst>
                  <a:ext uri="{FF2B5EF4-FFF2-40B4-BE49-F238E27FC236}">
                    <a16:creationId xmlns:a16="http://schemas.microsoft.com/office/drawing/2014/main" id="{8AE4AEE4-5624-4006-9910-EB1496BC1CE1}"/>
                  </a:ext>
                </a:extLst>
              </p:cNvPr>
              <p:cNvSpPr/>
              <p:nvPr/>
            </p:nvSpPr>
            <p:spPr>
              <a:xfrm rot="5400000">
                <a:off x="6353343"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6">
                <a:extLst>
                  <a:ext uri="{FF2B5EF4-FFF2-40B4-BE49-F238E27FC236}">
                    <a16:creationId xmlns:a16="http://schemas.microsoft.com/office/drawing/2014/main" id="{AD7A1D54-5FFD-478D-A446-835C2A1FA3DC}"/>
                  </a:ext>
                </a:extLst>
              </p:cNvPr>
              <p:cNvSpPr/>
              <p:nvPr/>
            </p:nvSpPr>
            <p:spPr>
              <a:xfrm rot="5400000">
                <a:off x="5628271"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7">
                <a:extLst>
                  <a:ext uri="{FF2B5EF4-FFF2-40B4-BE49-F238E27FC236}">
                    <a16:creationId xmlns:a16="http://schemas.microsoft.com/office/drawing/2014/main" id="{EA114F29-0C07-4C2F-9EC9-1D1D7AFBD3CE}"/>
                  </a:ext>
                </a:extLst>
              </p:cNvPr>
              <p:cNvSpPr/>
              <p:nvPr/>
            </p:nvSpPr>
            <p:spPr>
              <a:xfrm rot="16200000">
                <a:off x="5266289" y="3580059"/>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18">
              <a:extLst>
                <a:ext uri="{FF2B5EF4-FFF2-40B4-BE49-F238E27FC236}">
                  <a16:creationId xmlns:a16="http://schemas.microsoft.com/office/drawing/2014/main" id="{67962088-39CA-407F-BAA7-39584B821033}"/>
                </a:ext>
              </a:extLst>
            </p:cNvPr>
            <p:cNvSpPr/>
            <p:nvPr/>
          </p:nvSpPr>
          <p:spPr>
            <a:xfrm>
              <a:off x="9713016" y="1434358"/>
              <a:ext cx="239057" cy="221941"/>
            </a:xfrm>
            <a:prstGeom prst="ellipse">
              <a:avLst/>
            </a:prstGeom>
            <a:solidFill>
              <a:schemeClr val="bg1"/>
            </a:solidFill>
            <a:ln w="3810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73962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2378</Words>
  <Application>Microsoft Office PowerPoint</Application>
  <PresentationFormat>Grand écran</PresentationFormat>
  <Paragraphs>244</Paragraphs>
  <Slides>24</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Amsi Pro Normal</vt:lpstr>
      <vt:lpstr>Arial</vt:lpstr>
      <vt:lpstr>Calibri</vt:lpstr>
      <vt:lpstr>Times New Roman</vt:lpstr>
      <vt:lpstr>Wingdings</vt:lpstr>
      <vt:lpstr>Thème Office</vt:lpstr>
      <vt:lpstr>Management &amp; Organisation</vt:lpstr>
      <vt:lpstr>Brainstorming inversé</vt:lpstr>
      <vt:lpstr>Brainstorming inversé</vt:lpstr>
      <vt:lpstr>Innovation managériale</vt:lpstr>
      <vt:lpstr>Présentation PowerPoint</vt:lpstr>
      <vt:lpstr>Présentation PowerPoint</vt:lpstr>
      <vt:lpstr>Présentation PowerPoint</vt:lpstr>
      <vt:lpstr>Le Design Thinking</vt:lpstr>
      <vt:lpstr>Qu'est-ce qu'un "défi" dans le Design Thinking ?</vt:lpstr>
      <vt:lpstr>3 OUTILS CLES</vt:lpstr>
      <vt:lpstr>Outil n°1: le User Journey</vt:lpstr>
      <vt:lpstr>User Journey Checklist</vt:lpstr>
      <vt:lpstr>Outil n°2: les observations</vt:lpstr>
      <vt:lpstr>Outil n°3: les interviews</vt:lpstr>
      <vt:lpstr>Présentation PowerPoint</vt:lpstr>
      <vt:lpstr>Présentation PowerPoint</vt:lpstr>
      <vt:lpstr>Préparer le script pour l’interview</vt:lpstr>
      <vt:lpstr>La carte d’empathie pour synthétiser les données</vt:lpstr>
      <vt:lpstr>Carte d’empathie</vt:lpstr>
      <vt:lpstr>Carte d’empathie</vt:lpstr>
      <vt:lpstr>Définition</vt:lpstr>
      <vt:lpstr>Les étapes</vt:lpstr>
      <vt:lpstr>Des besoins aux POVs</vt:lpstr>
      <vt:lpstr>Exemple</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75</cp:revision>
  <dcterms:created xsi:type="dcterms:W3CDTF">2021-09-13T08:54:00Z</dcterms:created>
  <dcterms:modified xsi:type="dcterms:W3CDTF">2022-03-16T17:46:35Z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y fmtid="{D5CDD505-2E9C-101B-9397-08002B2CF9AE}" pid="3" name="ICV">
    <vt:lpwstr>6CAE12DE23DC41689F2F2A6630E48A38</vt:lpwstr>
  </property>
  <property fmtid="{D5CDD505-2E9C-101B-9397-08002B2CF9AE}" pid="4" name="KSOProductBuildVer">
    <vt:lpwstr>1033-11.2.0.10463</vt:lpwstr>
  </property>
</Properties>
</file>