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2" r:id="rId6"/>
    <p:sldId id="258" r:id="rId7"/>
    <p:sldId id="257" r:id="rId8"/>
    <p:sldId id="270" r:id="rId9"/>
    <p:sldId id="266" r:id="rId10"/>
    <p:sldId id="268" r:id="rId11"/>
    <p:sldId id="267" r:id="rId12"/>
    <p:sldId id="259" r:id="rId13"/>
    <p:sldId id="260" r:id="rId14"/>
    <p:sldId id="261" r:id="rId15"/>
    <p:sldId id="265" r:id="rId16"/>
    <p:sldId id="271" r:id="rId17"/>
    <p:sldId id="272" r:id="rId18"/>
    <p:sldId id="273" r:id="rId19"/>
    <p:sldId id="274" r:id="rId20"/>
    <p:sldId id="263" r:id="rId21"/>
    <p:sldId id="276" r:id="rId22"/>
    <p:sldId id="279" r:id="rId23"/>
    <p:sldId id="280" r:id="rId24"/>
    <p:sldId id="281" r:id="rId25"/>
    <p:sldId id="277" r:id="rId26"/>
    <p:sldId id="278" r:id="rId27"/>
    <p:sldId id="262" r:id="rId28"/>
    <p:sldId id="26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74" autoAdjust="0"/>
  </p:normalViewPr>
  <p:slideViewPr>
    <p:cSldViewPr snapToGrid="0">
      <p:cViewPr varScale="1">
        <p:scale>
          <a:sx n="57" d="100"/>
          <a:sy n="57" d="100"/>
        </p:scale>
        <p:origin x="9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E69B-A1BC-4BFF-B701-FE6F9142D24F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FA9B-0BD2-43D7-B8FF-946830A08B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4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DD63-6E40-40CA-8159-38606C95545E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398-23D0-4D20-89B8-E2AA06F92E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6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CATWOE  est dérivée des travaux de Peter </a:t>
            </a:r>
            <a:r>
              <a:rPr lang="fr-CH" dirty="0" err="1"/>
              <a:t>Checkland</a:t>
            </a:r>
            <a:r>
              <a:rPr lang="fr-CH" dirty="0"/>
              <a:t>. Ce dernier a mis au point dans les années 60 une méthodologie de résolution de problèmes : Soft System </a:t>
            </a:r>
            <a:r>
              <a:rPr lang="fr-CH" dirty="0" err="1"/>
              <a:t>Methodology</a:t>
            </a:r>
            <a:r>
              <a:rPr lang="fr-CH" dirty="0"/>
              <a:t> (appelée SSM). Il apporta plus tard des précisions en définissant une méthode pour explorer les éléments du système. Le CATWOE était né.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7398-23D0-4D20-89B8-E2AA06F92E4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18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8313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" y="323501"/>
            <a:ext cx="3613500" cy="131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42" y="5692735"/>
            <a:ext cx="1732520" cy="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67273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17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57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1077126" cy="554115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411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4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5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7306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34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58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72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1850" y="6265732"/>
            <a:ext cx="274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53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4185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92805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9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382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69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>
          <a:xfrm>
            <a:off x="854579" y="6265732"/>
            <a:ext cx="2726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2631" y="465138"/>
            <a:ext cx="502049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7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4661567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8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82217"/>
            <a:ext cx="8946735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287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5ED6DB-EBA3-4449-8D86-B5E5D84237CA}" type="datetime1">
              <a:rPr lang="fr-FR" smtClean="0"/>
              <a:t>01/04/2022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2879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296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3150CF-46F0-4FEE-9B38-FA518C85AC0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0389"/>
            <a:ext cx="12192000" cy="18462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3E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B3E5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8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Management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51649"/>
          </a:xfrm>
        </p:spPr>
        <p:txBody>
          <a:bodyPr>
            <a:normAutofit/>
          </a:bodyPr>
          <a:lstStyle/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Mme Chrystel Dayer</a:t>
            </a:r>
          </a:p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Chargée de cours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838200" y="6273970"/>
            <a:ext cx="2743200" cy="365125"/>
          </a:xfrm>
        </p:spPr>
        <p:txBody>
          <a:bodyPr/>
          <a:lstStyle/>
          <a:p>
            <a:fld id="{D8C0A943-C54A-47C0-B4C2-905C8DAFEB73}" type="datetime1">
              <a:rPr lang="fr-FR" smtClean="0"/>
              <a:t>01/04/2022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4038600" y="6273970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290446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B433E-A470-4791-B3E6-86E1AB36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Endiguez le problème à court terme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4DF9D-33D8-4D83-BD64-6CC0F0E7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Mettez en place une solution provisoire pour assurer l’activité, même en mode dégradé.</a:t>
            </a:r>
          </a:p>
          <a:p>
            <a:r>
              <a:rPr lang="fr-CH" dirty="0"/>
              <a:t>Empêchez la contagion du problème.</a:t>
            </a:r>
          </a:p>
          <a:p>
            <a:endParaRPr lang="fr-CH" dirty="0"/>
          </a:p>
          <a:p>
            <a:r>
              <a:rPr lang="fr-CH" dirty="0"/>
              <a:t>Le Pansement!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6694C1-DB6F-43F4-B106-0A7FEF76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5264C-93BB-4734-B1F8-CBA138B0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257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628BA-3929-4321-9A2A-F8A84F9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Analysez les causes du problème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A60B7-F3BB-4CEC-BEB3-7DCE2B57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Listez les causes possibles à l’aide de post-it ou d’une carte mentale (</a:t>
            </a:r>
            <a:r>
              <a:rPr lang="fr-CH" dirty="0" err="1"/>
              <a:t>Mindmap</a:t>
            </a:r>
            <a:r>
              <a:rPr lang="fr-CH" dirty="0"/>
              <a:t>).</a:t>
            </a:r>
          </a:p>
          <a:p>
            <a:r>
              <a:rPr lang="fr-CH" dirty="0"/>
              <a:t>Au-delà des symptômes, remontez aux causes racines avec la méthode des 5 « pourquoi ? » : posez successivement cette question 5 fois en partant de la dernière réponse donnée.</a:t>
            </a:r>
          </a:p>
          <a:p>
            <a:r>
              <a:rPr lang="fr-CH" dirty="0"/>
              <a:t>Classez les causes racines par catégories homogènes (liées aux méthodes, aux hommes, au matériel, à l’information, etc.)</a:t>
            </a:r>
          </a:p>
          <a:p>
            <a:r>
              <a:rPr lang="fr-CH" dirty="0"/>
              <a:t>Hiérarchisez-les selon la loi de Pareto : quels sont les 20 % de causes prioritaires à traiter pour résoudre 80 % du problème ?</a:t>
            </a:r>
          </a:p>
          <a:p>
            <a:endParaRPr lang="fr-CH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F29FCC-C2BE-4C00-B0A2-0CEC1F59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7BD5E-FE1F-467B-A68B-9C1C0BCF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588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BA865-5A2C-4708-AF98-70FA1B7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de Pareto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EB483-9099-407A-ABFD-866F6FE6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permet de mettre en évidence la loi des « 80/20 », c'est-à-dire que 20% des causes provoquent 80% des effets, et donc qu'une grande partie du problème peu être résolue en traitant un nombre limité de causes. Le diagramme de Pareto permet de déterminer les priorités d'actions.        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34F50-86C6-45F9-A073-282F30A2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10794-8490-4709-BCCB-83CEC1A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187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3876B-169B-42C4-AFFA-FF15D9E8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de Pareto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C88F5-86A7-494C-A771-A7F57B99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À partir des données quantitatives recueillies, on élabore un tableau comportant au minimum 4 colonnes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effectLst/>
              </a:rPr>
              <a:t>colonne 1 : le libellé des causes classées, par ordre décroissant d'effectif 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effectLst/>
              </a:rPr>
              <a:t>colonne 2 : le nombre de fois où s'est produite la cause (effectif) 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effectLst/>
              </a:rPr>
              <a:t>colonne 3 : la fréquence (exprimée en pourcentage) 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effectLst/>
              </a:rPr>
              <a:t>colonne 4 : le cumul des fréquences, qui permettra de représenter la courbe de tendance et de déterminer la loi des 20/80.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4BA99-E197-441C-B839-5E78FD9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2E9686-30A4-4194-B0DA-E3722E6A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823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99A747-8DFC-4859-A92C-33640B5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8CA4-985A-4D72-A438-A5292EEB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27122C-D202-4BA3-A19E-6848FB87D7BB}"/>
              </a:ext>
            </a:extLst>
          </p:cNvPr>
          <p:cNvGraphicFramePr>
            <a:graphicFrameLocks noGrp="1"/>
          </p:cNvGraphicFramePr>
          <p:nvPr/>
        </p:nvGraphicFramePr>
        <p:xfrm>
          <a:off x="1462630" y="1809884"/>
          <a:ext cx="9266740" cy="4382820"/>
        </p:xfrm>
        <a:graphic>
          <a:graphicData uri="http://schemas.openxmlformats.org/drawingml/2006/table">
            <a:tbl>
              <a:tblPr/>
              <a:tblGrid>
                <a:gridCol w="2316685">
                  <a:extLst>
                    <a:ext uri="{9D8B030D-6E8A-4147-A177-3AD203B41FA5}">
                      <a16:colId xmlns:a16="http://schemas.microsoft.com/office/drawing/2014/main" val="1521451540"/>
                    </a:ext>
                  </a:extLst>
                </a:gridCol>
                <a:gridCol w="2316685">
                  <a:extLst>
                    <a:ext uri="{9D8B030D-6E8A-4147-A177-3AD203B41FA5}">
                      <a16:colId xmlns:a16="http://schemas.microsoft.com/office/drawing/2014/main" val="1218075398"/>
                    </a:ext>
                  </a:extLst>
                </a:gridCol>
                <a:gridCol w="2316685">
                  <a:extLst>
                    <a:ext uri="{9D8B030D-6E8A-4147-A177-3AD203B41FA5}">
                      <a16:colId xmlns:a16="http://schemas.microsoft.com/office/drawing/2014/main" val="1639520875"/>
                    </a:ext>
                  </a:extLst>
                </a:gridCol>
                <a:gridCol w="2316685">
                  <a:extLst>
                    <a:ext uri="{9D8B030D-6E8A-4147-A177-3AD203B41FA5}">
                      <a16:colId xmlns:a16="http://schemas.microsoft.com/office/drawing/2014/main" val="161161559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fr-FR" sz="1600"/>
                        <a:t>Causes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Nb de réclamations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Fréquence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Cumul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62557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CH" sz="1600"/>
                        <a:t>La notice n'est pas compréhensible.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210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25,42 %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25,42 %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358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CH" sz="1600"/>
                        <a:t>La couleur n'est pas conforme à l'emballage.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199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24,09 %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49,52 %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2841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fr-FR" sz="1600"/>
                        <a:t>Il manque un accessoire.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165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19,98 %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69,49 %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740479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CH" sz="1600"/>
                        <a:t>La notice n'est pas traduite.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134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16,22 %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85,71 %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41115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FR" sz="1600"/>
                        <a:t>Il manque un cordon d'alimentation.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67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8,11 %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93,83 %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14205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CH" sz="1600"/>
                        <a:t>Il manque la notice d'utilisation.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45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5,45 %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99,27 %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3200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fr-CH" sz="1600"/>
                        <a:t>Le produit ne fonctionne pas.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6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0,73 %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100,00 %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5133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fr-FR" sz="1600"/>
                        <a:t>Total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826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100,00 %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1965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F5FEDE4-A131-449B-8613-AC2B588B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4" y="570731"/>
            <a:ext cx="8911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 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relatives à un problème de réclamations reçues au service après-vente d'un distributeur de produits discount.</a:t>
            </a:r>
          </a:p>
        </p:txBody>
      </p:sp>
    </p:spTree>
    <p:extLst>
      <p:ext uri="{BB962C8B-B14F-4D97-AF65-F5344CB8AC3E}">
        <p14:creationId xmlns:p14="http://schemas.microsoft.com/office/powerpoint/2010/main" val="150754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E1AC2C-53BF-459A-B369-46157B1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347DAC-0EF1-45CD-BF4C-59E0B018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ED5BEE-F973-4CFC-BF87-A9FB0218179E}"/>
              </a:ext>
            </a:extLst>
          </p:cNvPr>
          <p:cNvSpPr txBox="1"/>
          <p:nvPr/>
        </p:nvSpPr>
        <p:spPr>
          <a:xfrm>
            <a:off x="509665" y="464696"/>
            <a:ext cx="9188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1" dirty="0"/>
              <a:t>Calculs :</a:t>
            </a:r>
            <a:endParaRPr lang="fr-CH" sz="2000" dirty="0"/>
          </a:p>
          <a:p>
            <a:r>
              <a:rPr lang="fr-CH" sz="2000" dirty="0">
                <a:solidFill>
                  <a:srgbClr val="7030A0"/>
                </a:solidFill>
              </a:rPr>
              <a:t>La fréquence </a:t>
            </a:r>
            <a:r>
              <a:rPr lang="fr-CH" sz="2000" dirty="0"/>
              <a:t>est un pourcentage qui s'obtient par la formule : (Nombre de réclamations / total) × 100.</a:t>
            </a:r>
          </a:p>
          <a:p>
            <a:r>
              <a:rPr lang="fr-CH" sz="2000" dirty="0"/>
              <a:t>Soit, pour la première cause : (210 / 826) × 100 = 25,42 %.</a:t>
            </a:r>
          </a:p>
          <a:p>
            <a:r>
              <a:rPr lang="fr-CH" sz="2000" dirty="0">
                <a:solidFill>
                  <a:srgbClr val="7030A0"/>
                </a:solidFill>
              </a:rPr>
              <a:t>Le cumul </a:t>
            </a:r>
            <a:r>
              <a:rPr lang="fr-CH" sz="2000" dirty="0"/>
              <a:t>se calcule en additionnant le pourcentage de fréquence au cumul précédemment obtenu, soit, pour la deuxième cause : 25,42 % + 24,09 % = 49,52 %.</a:t>
            </a:r>
          </a:p>
          <a:p>
            <a:r>
              <a:rPr lang="fr-CH" sz="2000" dirty="0">
                <a:solidFill>
                  <a:srgbClr val="7030A0"/>
                </a:solidFill>
              </a:rPr>
              <a:t>Pour vérifier l'exactitude des calculs, la dernière cause doit avoir un cumul de 100 %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57B8A2-F5E8-4DA7-9B68-2D859B7FFA37}"/>
              </a:ext>
            </a:extLst>
          </p:cNvPr>
          <p:cNvSpPr txBox="1"/>
          <p:nvPr/>
        </p:nvSpPr>
        <p:spPr>
          <a:xfrm>
            <a:off x="509665" y="2856823"/>
            <a:ext cx="93060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CH" sz="2000" dirty="0"/>
              <a:t>On reprend les causes dans l'ordre du tableau et </a:t>
            </a:r>
            <a:r>
              <a:rPr lang="fr-CH" sz="2000" dirty="0">
                <a:solidFill>
                  <a:srgbClr val="7030A0"/>
                </a:solidFill>
              </a:rPr>
              <a:t>on représente les colonnes « Fréquence » et « Cumul ». On trace une droite à 80 %. À l'intersection entre cette droite et la courbe des cumuls, on peut déterminer les causes qui provoquent le plus d'effets négatifs.</a:t>
            </a:r>
          </a:p>
          <a:p>
            <a:pPr algn="just"/>
            <a:r>
              <a:rPr lang="fr-CH" sz="2000" b="1" dirty="0"/>
              <a:t>Exemple :</a:t>
            </a:r>
            <a:r>
              <a:rPr lang="fr-CH" sz="2000" dirty="0"/>
              <a:t> dans l'exemple ci-dessous, à l'intersection de la courbe des cumuls et de la ligne des 80 %, trois causes se trouvent dans cette zone 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sz="2000" dirty="0"/>
              <a:t> </a:t>
            </a:r>
            <a:r>
              <a:rPr lang="fr-CH" sz="2000" dirty="0">
                <a:effectLst/>
              </a:rPr>
              <a:t>la notice n'est pas compréhensible 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sz="2000" dirty="0"/>
              <a:t> </a:t>
            </a:r>
            <a:r>
              <a:rPr lang="fr-CH" sz="2000" dirty="0">
                <a:effectLst/>
              </a:rPr>
              <a:t>la couleur n'est pas conforme à l'emballage 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sz="2000" dirty="0"/>
              <a:t> </a:t>
            </a:r>
            <a:r>
              <a:rPr lang="fr-CH" sz="2000" dirty="0">
                <a:effectLst/>
              </a:rPr>
              <a:t>il manque un accessoire.</a:t>
            </a:r>
          </a:p>
          <a:p>
            <a:pPr algn="just"/>
            <a:r>
              <a:rPr lang="fr-CH" sz="2000" dirty="0"/>
              <a:t>C'est donc sur ces trois causes qu'il faudra agir en priorité.</a:t>
            </a:r>
          </a:p>
        </p:txBody>
      </p:sp>
    </p:spTree>
    <p:extLst>
      <p:ext uri="{BB962C8B-B14F-4D97-AF65-F5344CB8AC3E}">
        <p14:creationId xmlns:p14="http://schemas.microsoft.com/office/powerpoint/2010/main" val="134396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FAF64B-1CB9-4AE9-9838-E4300C70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16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1CC811-08EB-4D3A-840C-FDB0649A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BEA435-3135-4BDF-AD04-70B0AD98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6" y="332906"/>
            <a:ext cx="7877175" cy="56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5D2B8-13F9-4854-813E-FED94AE7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Trouvez des solutions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E1EB3-D972-425B-8B08-300746E5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Recherchez toutes les solutions possibles à l’aide d’un brainstorming (</a:t>
            </a:r>
            <a:r>
              <a:rPr lang="fr-CH" dirty="0" err="1"/>
              <a:t>ideation</a:t>
            </a:r>
            <a:r>
              <a:rPr lang="fr-CH" dirty="0"/>
              <a:t>)</a:t>
            </a:r>
          </a:p>
          <a:p>
            <a:r>
              <a:rPr lang="fr-CH" dirty="0"/>
              <a:t>Triez les solutions avec des critères objectifs (rapidité de mise en œuvre, coût, etc.)</a:t>
            </a:r>
          </a:p>
          <a:p>
            <a:r>
              <a:rPr lang="fr-CH" dirty="0" err="1"/>
              <a:t>Déﬁnissez</a:t>
            </a:r>
            <a:r>
              <a:rPr lang="fr-CH" dirty="0"/>
              <a:t> la solution à mettre en œuvre.</a:t>
            </a:r>
          </a:p>
          <a:p>
            <a:pPr marL="0" indent="0" algn="ctr">
              <a:buNone/>
            </a:pPr>
            <a:r>
              <a:rPr lang="fr-CH" dirty="0">
                <a:solidFill>
                  <a:srgbClr val="7030A0"/>
                </a:solidFill>
              </a:rPr>
              <a:t>«N’attendez pas des personnes intelligentes qu’elles vous écoutent sans preuve»</a:t>
            </a:r>
            <a:endParaRPr lang="fr-F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7030A0"/>
                </a:solidFill>
              </a:rPr>
              <a:t>W. Edwards Deming</a:t>
            </a:r>
          </a:p>
          <a:p>
            <a:endParaRPr lang="fr-CH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C54DF2-C3A5-4D42-B860-FAC3FF8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E09DF-6807-4FE5-9EBE-F21AECB7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9433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750B-879D-45F5-84A2-D07EAFB8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Proof of Concept (POC)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5E142-8B95-48EA-B4AF-DAEC59B9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Un Proof Of Concept (Preuve de Concept) ou </a:t>
            </a:r>
            <a:r>
              <a:rPr lang="fr-CH" dirty="0">
                <a:solidFill>
                  <a:srgbClr val="7030A0"/>
                </a:solidFill>
              </a:rPr>
              <a:t>POC</a:t>
            </a:r>
            <a:r>
              <a:rPr lang="fr-CH" dirty="0"/>
              <a:t> est une mini-étude ou </a:t>
            </a:r>
            <a:r>
              <a:rPr lang="fr-CH" dirty="0">
                <a:solidFill>
                  <a:srgbClr val="7030A0"/>
                </a:solidFill>
              </a:rPr>
              <a:t>une maquette </a:t>
            </a:r>
            <a:r>
              <a:rPr lang="fr-CH" dirty="0"/>
              <a:t>permettant de valider que les hypothèses avancées pour un projet sont bien vérifiées.</a:t>
            </a:r>
          </a:p>
          <a:p>
            <a:r>
              <a:rPr lang="fr-CH" dirty="0"/>
              <a:t>Il est utilisé au cours de la conception de la solution, pour aboutir à une solution viable.</a:t>
            </a:r>
          </a:p>
          <a:p>
            <a:r>
              <a:rPr lang="fr-CH" dirty="0"/>
              <a:t>La preuve de concept permet de valider une idée, un concept nouveau, avant de dépenser plus d’énergie et d'argent dans le développement. Avant le prototype.</a:t>
            </a:r>
          </a:p>
          <a:p>
            <a:r>
              <a:rPr lang="fr-CH" dirty="0"/>
              <a:t>Le prototype est une produit plus évolué, permettant aux parties prenantes de se faire une idée du futur produit.</a:t>
            </a:r>
            <a:endParaRPr lang="fr-CH" dirty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2C28F-96AE-4959-BAF0-1FAFD735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2754D-C10D-47BC-85AC-67B5C03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297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365C88-0B32-4DDB-85DF-47E2A588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CBCE51-B375-4E5C-A1ED-B79D0FB8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000CEA-BD6D-4CEB-9E1B-858B1CBA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t="21466" r="10053" b="4136"/>
          <a:stretch/>
        </p:blipFill>
        <p:spPr bwMode="auto">
          <a:xfrm>
            <a:off x="1379096" y="958241"/>
            <a:ext cx="9474578" cy="4962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30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BC9F7D-D1E0-4888-9E92-ACC6C617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2F4DB7-3C64-43D8-8B5D-FFE9681B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F8AB3F-6AE2-4A80-BC98-0B227EFB3033}"/>
              </a:ext>
            </a:extLst>
          </p:cNvPr>
          <p:cNvSpPr txBox="1"/>
          <p:nvPr/>
        </p:nvSpPr>
        <p:spPr>
          <a:xfrm>
            <a:off x="1941095" y="1315453"/>
            <a:ext cx="7202905" cy="2380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600"/>
              </a:spcAft>
            </a:pPr>
            <a:r>
              <a:rPr lang="fr-C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L’entreprise </a:t>
            </a:r>
            <a:r>
              <a:rPr lang="fr-CH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SwissData</a:t>
            </a:r>
            <a:r>
              <a:rPr lang="fr-CH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vient d’être piratée. Les données privées de ses 500’000 clients sont dans les mains des hackers et ont été cryptées. Une demande de rançon a été envoyée à la direction. Si l’entreprise ne paye pas les données seront publiées sur le darknet. Comment allez-vous résoudre le problème ? Donnez les étapes en expliquant votre analyse.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1FCB5-E7FE-4ECA-870E-63440E2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623B78-DD1C-4052-BB55-A59A6608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529E59-268F-4F1A-973F-FFD71BEB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9" y="1124262"/>
            <a:ext cx="8253656" cy="38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5573C-A47B-4F70-A758-3474A1FF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6A281-C4E1-4B49-ADD2-46E39613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48389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L’initiation</a:t>
            </a:r>
            <a:r>
              <a:rPr lang="fr-CH" dirty="0"/>
              <a:t> : Cette phase permet d’analyser les objectifs du POC : quel est son but, quels sont les résultats attendus, qui doit être convaincu 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Définition du périmètre </a:t>
            </a:r>
            <a:r>
              <a:rPr lang="fr-CH" dirty="0"/>
              <a:t>: Qui sont les cibles du POC, quels outils adopter (prototype, étude, questionnaire…), quelles données recueillir, combien de temps va-t-il prendre 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Réalisation </a:t>
            </a:r>
            <a:r>
              <a:rPr lang="fr-CH" dirty="0"/>
              <a:t>: Il est temps de passer à l’action et de lancer le POC 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Analyse des résultats </a:t>
            </a:r>
            <a:r>
              <a:rPr lang="fr-CH" dirty="0"/>
              <a:t>: Les informations récoltées doivent être analysées pour répondre à la question principale du POC : le projet est-il faisable 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Conclusion</a:t>
            </a:r>
            <a:r>
              <a:rPr lang="fr-CH" dirty="0"/>
              <a:t> : Cette dernière phase est le moment de prendre une décision : le produit ou service sera-t-il lancé, et si oui, quelles sont les prochaines étapes ?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0431E5-875F-4422-ABDB-3DAAEDA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CD381-589C-4436-BF39-725F38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3799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63A8-5DB2-4046-A8E8-22148552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811BF-BB4F-44B8-ADB8-8A4CC0A5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CH" dirty="0"/>
              <a:t>Limiter le périmètre du POC (il doit être précis!). Un POC sert à tester des cas d’utilisation. </a:t>
            </a:r>
            <a:r>
              <a:rPr lang="fr-FR" dirty="0"/>
              <a:t>Il convient donc de limiter les fonctionnalités, le volume de données traitées, les individus impliqués, et de lister les hypothèses retenues.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dirty="0"/>
              <a:t>Rédiger des cas d’usage. Ce sont des scénarios particuliers d’utilisation de la solution pour chacune des catégories d’utilisateurs. Il est recommandé de se concentrer sur les cas les plus probables.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dirty="0"/>
              <a:t>Développer le POC. </a:t>
            </a:r>
          </a:p>
          <a:p>
            <a:pPr marL="0" indent="0" algn="just">
              <a:buNone/>
            </a:pPr>
            <a:endParaRPr lang="fr-FR" dirty="0"/>
          </a:p>
          <a:p>
            <a:pPr marL="514350" indent="-514350" algn="just">
              <a:buFont typeface="+mj-lt"/>
              <a:buAutoNum type="arabicPeriod"/>
            </a:pPr>
            <a:endParaRPr lang="fr-FR" dirty="0"/>
          </a:p>
          <a:p>
            <a:pPr marL="514350" indent="-514350" algn="just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8BB8B-531E-4235-98BD-9436DB3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90723-8741-4D2A-8A75-E27FA4BA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649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4DAF-95DA-4B39-A376-B2AFC250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680D6-3DDC-4AC2-B339-E6E36654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fr-FR" dirty="0"/>
              <a:t>Lister les difficultés techniques rencontrées lors du développement.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fr-FR" dirty="0"/>
              <a:t>Tester le POC sur la base des cas d’usage recensés, en impliquant des utilisateurs représentatifs: recueillir l’ensemble de leurs feedbacks, sans aucune censure.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fr-FR" dirty="0"/>
              <a:t>Capitaliser: valider ou ajuster les hypothèses techniques, coûts et délais qui avaient été posés au démarrage. Identifier les retours utilisateurs qui peuvent être intégrés à la solution afin d’en faciliter l’adoption ultérieure.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1038C-F1F7-4064-AAA4-A2C3283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8E576-3CC7-471A-9480-46A317FD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2991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5CCE5-F379-46BF-BED9-BB8434BC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Mettez en œuvre la solution retenue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611FC-68B0-44E5-814C-C362E93E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Déﬁnissez</a:t>
            </a:r>
            <a:r>
              <a:rPr lang="fr-CH" dirty="0"/>
              <a:t> le plan d’action échéancé, étape par étape.</a:t>
            </a:r>
          </a:p>
          <a:p>
            <a:r>
              <a:rPr lang="fr-CH" dirty="0"/>
              <a:t>Désignez un responsable de la mise en œuvre du plan d’action.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4BB6C5-F0A8-41F1-ABC9-762030C0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41D64-CE37-4C24-960A-946CF235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1E1E4D-39C0-41E5-9051-4B4C393C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9" t="25583" r="41799" b="10018"/>
          <a:stretch/>
        </p:blipFill>
        <p:spPr bwMode="auto">
          <a:xfrm>
            <a:off x="1818063" y="2933992"/>
            <a:ext cx="4672677" cy="3175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782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CEE4-9267-42A0-89F8-5B07EC2B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Mesurez le résultat et capitalisez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8F06B-7DB0-4D42-A2BC-EBA796F5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Surveillez les indicateurs et les symptômes.</a:t>
            </a:r>
          </a:p>
          <a:p>
            <a:r>
              <a:rPr lang="fr-CH" dirty="0"/>
              <a:t>Quand le problème est résolu, pérennisez la solution et supprimez les palliatifs provisoires.</a:t>
            </a:r>
          </a:p>
          <a:p>
            <a:r>
              <a:rPr lang="fr-CH" dirty="0"/>
              <a:t>Sinon, ajustez la solution ou traitez d’autres causes pour remédier au problème.</a:t>
            </a:r>
          </a:p>
          <a:p>
            <a:r>
              <a:rPr lang="fr-CH" dirty="0"/>
              <a:t>Capitalisez : à quelles autres situations ce type de solutions peut-il </a:t>
            </a:r>
            <a:r>
              <a:rPr lang="fr-CH" dirty="0" err="1"/>
              <a:t>bénéﬁcier</a:t>
            </a:r>
            <a:r>
              <a:rPr lang="fr-CH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94EB99-62DB-468D-BBD2-38F8E6C4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130DC-72D6-40D2-9A62-A4E8546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888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6B5EC9-8B35-4F83-B71E-735A005A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D2F9C1-729C-4A99-8D4C-CDCBEE20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2FC590-2EB2-4032-827F-EC97F3037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2383" r="10348" b="6262"/>
          <a:stretch/>
        </p:blipFill>
        <p:spPr bwMode="auto">
          <a:xfrm>
            <a:off x="1261564" y="407025"/>
            <a:ext cx="8969627" cy="5364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76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21310-7199-482C-A39E-1BCCB034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Résoudre un problème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9AF16-FEE8-4FE5-83E1-A4515B99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Il existe plusieurs méthodes de résolution de problèmes. </a:t>
            </a:r>
          </a:p>
          <a:p>
            <a:r>
              <a:rPr lang="fr-CH" dirty="0"/>
              <a:t>La </a:t>
            </a:r>
            <a:r>
              <a:rPr lang="fr-CH" dirty="0" err="1"/>
              <a:t>déﬁnition</a:t>
            </a:r>
            <a:r>
              <a:rPr lang="fr-CH" dirty="0"/>
              <a:t> du problème est une phase importante du processus.</a:t>
            </a:r>
          </a:p>
          <a:p>
            <a:r>
              <a:rPr lang="fr-CH" dirty="0"/>
              <a:t>La mise en place d’une solution provisoire est optionnelle.</a:t>
            </a:r>
          </a:p>
          <a:p>
            <a:r>
              <a:rPr lang="fr-CH" dirty="0"/>
              <a:t>L’analyse des causes et la recherche de solutions sont 2 étapes distinctes.</a:t>
            </a:r>
          </a:p>
          <a:p>
            <a:r>
              <a:rPr lang="fr-CH" dirty="0"/>
              <a:t>La mise en œuvre et le suivi des résultats peuvent être itératifs pour ajuster la solution.</a:t>
            </a:r>
          </a:p>
          <a:p>
            <a:endParaRPr lang="fr-CH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34FFAE-A5A6-4958-BB76-361C906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EC0E1-B798-4912-A1B1-A9D19E28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1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FC97B-E6AA-44FE-8BFA-25493B0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problème?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03EE9-3C99-4346-85E7-DB310F2D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Les principaux types de problèmes rencontrés au travail sont :</a:t>
            </a:r>
          </a:p>
          <a:p>
            <a:endParaRPr lang="fr-CH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problèmes liés au budget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problèmes liés au délai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problèmes liés aux compétences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problèmes de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problèmes relationnels au travail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B713F-8E10-4702-A99B-79F12E1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FA520-E5C4-4E38-A445-E35C2C51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00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5311B-2A12-4397-81BC-C1302FD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 du problème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F2FB8B-BFE5-4EBA-A639-84E21228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CH" b="1" dirty="0"/>
              <a:t>La méthode CATWOE: </a:t>
            </a:r>
            <a:r>
              <a:rPr lang="fr-CH" dirty="0"/>
              <a:t>est une check-list permettant d'organiser et d'optimiser la pensée afin de résoudre des problèmes.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dirty="0" err="1">
                <a:solidFill>
                  <a:srgbClr val="7030A0"/>
                </a:solidFill>
              </a:rPr>
              <a:t>Customers</a:t>
            </a:r>
            <a:r>
              <a:rPr lang="fr-CH" dirty="0">
                <a:solidFill>
                  <a:srgbClr val="7030A0"/>
                </a:solidFill>
              </a:rPr>
              <a:t>: </a:t>
            </a:r>
            <a:r>
              <a:rPr lang="fr-CH" dirty="0"/>
              <a:t>Qui sont les clients (au sens large) du processus étudié  ? Gagnants, perdants... comment sont-ils impactés par la problématique étudiée 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7030A0"/>
                </a:solidFill>
              </a:rPr>
              <a:t>Actors: </a:t>
            </a:r>
            <a:r>
              <a:rPr lang="fr-CH" dirty="0"/>
              <a:t>Qui sont tous les acteurs impliqués dans la situation/processus 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7030A0"/>
                </a:solidFill>
              </a:rPr>
              <a:t>Transformation</a:t>
            </a:r>
            <a:r>
              <a:rPr lang="fr-CH" dirty="0"/>
              <a:t>: Quels systèmes et processus sont concernés ? Comprendre quelle est la transformation qui se trouve au cœur du processus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D30952-DEE8-4727-B33A-4845EA7C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8512F-A1DF-44D9-9CB6-9E036191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89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C264B-AA70-4F01-ADDD-C05C5181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 du problème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CA044-1512-4AEA-9E61-09631C3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7030A0"/>
                </a:solidFill>
              </a:rPr>
              <a:t>World </a:t>
            </a:r>
            <a:r>
              <a:rPr lang="fr-CH" dirty="0" err="1">
                <a:solidFill>
                  <a:srgbClr val="7030A0"/>
                </a:solidFill>
              </a:rPr>
              <a:t>view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/>
              <a:t>(Vision du monde): au-delà des systèmes et processus définis plus haut et d'une manière plus large, quels sont les impacts du problème ou de la décision à prendre ? Positivement et négativement.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>
                <a:solidFill>
                  <a:srgbClr val="7030A0"/>
                </a:solidFill>
              </a:rPr>
              <a:t>Owners</a:t>
            </a:r>
            <a:r>
              <a:rPr lang="fr-CH" dirty="0">
                <a:solidFill>
                  <a:srgbClr val="7030A0"/>
                </a:solidFill>
              </a:rPr>
              <a:t>: </a:t>
            </a:r>
            <a:r>
              <a:rPr lang="fr-CH" dirty="0"/>
              <a:t>Qui est propriétaire ou responsable de la situation ou des processus en cause ? Quel est leur rôle dans le choix et la mise en place de la solution 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>
                <a:solidFill>
                  <a:srgbClr val="7030A0"/>
                </a:solidFill>
              </a:rPr>
              <a:t>Environmental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Constraints:</a:t>
            </a:r>
            <a:r>
              <a:rPr lang="fr-CH" dirty="0" err="1"/>
              <a:t>Y</a:t>
            </a:r>
            <a:r>
              <a:rPr lang="fr-CH" dirty="0"/>
              <a:t> a-t-il des contraintes extérieures (législation, budget, mœurs) ? Si oui, quel sera l’impact sur la solution ?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76A0DF-907A-4F96-9516-D6F88287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CCFA-E287-48FA-97D4-C8D9321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55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83F92-AD21-47C2-95BB-10E7FA34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 du problème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69CAF-648C-4F19-908E-86B853CF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H" dirty="0"/>
              <a:t>La démarche consiste à passer en revue chaque élément du CATWOE en travaillant en groupe pour déterminer Qui ? et Quoi ? sont impactés ainsi que leur rôle dans la problématique </a:t>
            </a:r>
          </a:p>
          <a:p>
            <a:pPr algn="just"/>
            <a:r>
              <a:rPr lang="fr-CH" dirty="0"/>
              <a:t>Pour ce faire, vous pouvez utiliser  la technique du brainstorming.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B7BEE-873E-42C3-B691-0674B10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AF42B-6516-4507-A459-557A8477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28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20E8D-49EC-4C38-9504-BDB298C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dirty="0"/>
              <a:t>Posez le problème sous forme d’objectif</a:t>
            </a:r>
            <a:br>
              <a:rPr lang="fr-CH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B4AF-417C-4AD7-AED6-F1B50FC3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Décrivez  de  manière  objective  le  problème et  son  étendue :  sur  quoi  porte-t-il, qui  est concerné, où se produit-il et quand, combien d’occurrences, de quelle manière survient-il ?</a:t>
            </a:r>
          </a:p>
          <a:p>
            <a:r>
              <a:rPr lang="fr-CH" dirty="0"/>
              <a:t> Mesurez  l’impact  du  problème  avant  de décider – ou non – de le traiter : écart entre l’attendu et le résultat, coût, etc.</a:t>
            </a:r>
          </a:p>
          <a:p>
            <a:r>
              <a:rPr lang="fr-CH" dirty="0"/>
              <a:t> Rappelez  le  cas  échéant  ce  qui  a  déjà  été tenté pour résoudre le problème.</a:t>
            </a:r>
          </a:p>
          <a:p>
            <a:r>
              <a:rPr lang="fr-CH" dirty="0"/>
              <a:t> Positivez  le  problème  en  </a:t>
            </a:r>
            <a:r>
              <a:rPr lang="fr-CH" dirty="0" err="1"/>
              <a:t>ﬁxant</a:t>
            </a:r>
            <a:r>
              <a:rPr lang="fr-CH" dirty="0"/>
              <a:t>  un  objectif mesurable - SMART  :  que  voulez-vous  obtenir  ? À  quelle  échéance  ?  À  quoi  verrez-vous  le que problème est résolu ?</a:t>
            </a:r>
          </a:p>
          <a:p>
            <a:r>
              <a:rPr lang="fr-CH" dirty="0"/>
              <a:t> De quelles ressources et compétences avez-vous besoin pour résoudre l’équation ?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C6F5C-691E-418F-9DEB-852667D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9C2FC-56F4-44A9-8631-66FDCA0D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76042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31C36508C984CA52C1D5915CC8D3D" ma:contentTypeVersion="8" ma:contentTypeDescription="Crée un document." ma:contentTypeScope="" ma:versionID="d78761fd3438c60df7e60c76f90b3808">
  <xsd:schema xmlns:xsd="http://www.w3.org/2001/XMLSchema" xmlns:xs="http://www.w3.org/2001/XMLSchema" xmlns:p="http://schemas.microsoft.com/office/2006/metadata/properties" xmlns:ns2="d2dea4ad-c231-41aa-b1c3-a4461099f9df" targetNamespace="http://schemas.microsoft.com/office/2006/metadata/properties" ma:root="true" ma:fieldsID="39b06d9c8eab79cbac596d81ac0c6ebb" ns2:_="">
    <xsd:import namespace="d2dea4ad-c231-41aa-b1c3-a4461099f9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ea4ad-c231-41aa-b1c3-a4461099f9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2307BA-37B7-4003-9535-BC3838AEC997}">
  <ds:schemaRefs>
    <ds:schemaRef ds:uri="http://purl.org/dc/elements/1.1/"/>
    <ds:schemaRef ds:uri="http://schemas.microsoft.com/office/2006/metadata/properties"/>
    <ds:schemaRef ds:uri="d2dea4ad-c231-41aa-b1c3-a4461099f9d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914D88-8EDC-4F7B-92B4-26284679E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C1300-2BCF-4995-9959-E5E1121AF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ea4ad-c231-41aa-b1c3-a4461099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Grand écran</PresentationFormat>
  <Paragraphs>190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Thème Office</vt:lpstr>
      <vt:lpstr>Management</vt:lpstr>
      <vt:lpstr>Présentation PowerPoint</vt:lpstr>
      <vt:lpstr>Présentation PowerPoint</vt:lpstr>
      <vt:lpstr>Résoudre un problème</vt:lpstr>
      <vt:lpstr>Un problème?</vt:lpstr>
      <vt:lpstr>Définition du problème</vt:lpstr>
      <vt:lpstr>Définition du problème</vt:lpstr>
      <vt:lpstr>Définition du problème</vt:lpstr>
      <vt:lpstr>Posez le problème sous forme d’objectif </vt:lpstr>
      <vt:lpstr>Endiguez le problème à court terme </vt:lpstr>
      <vt:lpstr>Analysez les causes du problème </vt:lpstr>
      <vt:lpstr>Diagramme de Pareto</vt:lpstr>
      <vt:lpstr>Diagramme de Pareto</vt:lpstr>
      <vt:lpstr>Présentation PowerPoint</vt:lpstr>
      <vt:lpstr>Présentation PowerPoint</vt:lpstr>
      <vt:lpstr>Présentation PowerPoint</vt:lpstr>
      <vt:lpstr>Trouvez des solutions </vt:lpstr>
      <vt:lpstr>Le Proof of Concept (POC)</vt:lpstr>
      <vt:lpstr>Présentation PowerPoint</vt:lpstr>
      <vt:lpstr>Présentation PowerPoint</vt:lpstr>
      <vt:lpstr>POC</vt:lpstr>
      <vt:lpstr>POC</vt:lpstr>
      <vt:lpstr>POC</vt:lpstr>
      <vt:lpstr>Mettez en œuvre la solution retenue </vt:lpstr>
      <vt:lpstr>Mesurez le résultat et capitalisez </vt:lpstr>
    </vt:vector>
  </TitlesOfParts>
  <Company>Haute école de gestion de Genève // 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Fähndrich Jenny (HES)</dc:creator>
  <cp:lastModifiedBy>Dayer Chrystel (HES)</cp:lastModifiedBy>
  <cp:revision>62</cp:revision>
  <dcterms:created xsi:type="dcterms:W3CDTF">2021-09-13T08:54:04Z</dcterms:created>
  <dcterms:modified xsi:type="dcterms:W3CDTF">2022-04-01T16:14:08Z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0x010100A1F31C36508C984CA52C1D5915CC8D3D</vt:lpwstr>
  </property>
</Properties>
</file>