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handoutMasterIdLst>
    <p:handoutMasterId r:id="rId27"/>
  </p:handoutMasterIdLst>
  <p:sldIdLst>
    <p:sldId id="256" r:id="rId5"/>
    <p:sldId id="257" r:id="rId6"/>
    <p:sldId id="261" r:id="rId7"/>
    <p:sldId id="266" r:id="rId8"/>
    <p:sldId id="258" r:id="rId9"/>
    <p:sldId id="259" r:id="rId10"/>
    <p:sldId id="263" r:id="rId11"/>
    <p:sldId id="260" r:id="rId12"/>
    <p:sldId id="262" r:id="rId13"/>
    <p:sldId id="277" r:id="rId14"/>
    <p:sldId id="268" r:id="rId15"/>
    <p:sldId id="269" r:id="rId16"/>
    <p:sldId id="270" r:id="rId17"/>
    <p:sldId id="265" r:id="rId18"/>
    <p:sldId id="271" r:id="rId19"/>
    <p:sldId id="272" r:id="rId20"/>
    <p:sldId id="275" r:id="rId21"/>
    <p:sldId id="274" r:id="rId22"/>
    <p:sldId id="278" r:id="rId23"/>
    <p:sldId id="276" r:id="rId24"/>
    <p:sldId id="267" r:id="rId2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E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474" autoAdjust="0"/>
  </p:normalViewPr>
  <p:slideViewPr>
    <p:cSldViewPr snapToGrid="0">
      <p:cViewPr varScale="1">
        <p:scale>
          <a:sx n="95" d="100"/>
          <a:sy n="95" d="100"/>
        </p:scale>
        <p:origin x="1134" y="78"/>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BDE69B-A1BC-4BFF-B701-FE6F9142D24F}" type="datetimeFigureOut">
              <a:rPr lang="fr-CH" smtClean="0"/>
              <a:t>06.04.2022</a:t>
            </a:fld>
            <a:endParaRPr lang="fr-CH"/>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79FA9B-0BD2-43D7-B8FF-946830A08B4B}" type="slidenum">
              <a:rPr lang="fr-CH" smtClean="0"/>
              <a:t>‹N°›</a:t>
            </a:fld>
            <a:endParaRPr lang="fr-CH"/>
          </a:p>
        </p:txBody>
      </p:sp>
    </p:spTree>
    <p:extLst>
      <p:ext uri="{BB962C8B-B14F-4D97-AF65-F5344CB8AC3E}">
        <p14:creationId xmlns:p14="http://schemas.microsoft.com/office/powerpoint/2010/main" val="1330400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74DD63-6E40-40CA-8159-38606C95545E}" type="datetimeFigureOut">
              <a:rPr lang="fr-CH" smtClean="0"/>
              <a:t>06.04.2022</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F7398-23D0-4D20-89B8-E2AA06F92E47}" type="slidenum">
              <a:rPr lang="fr-CH" smtClean="0"/>
              <a:t>‹N°›</a:t>
            </a:fld>
            <a:endParaRPr lang="fr-CH"/>
          </a:p>
        </p:txBody>
      </p:sp>
    </p:spTree>
    <p:extLst>
      <p:ext uri="{BB962C8B-B14F-4D97-AF65-F5344CB8AC3E}">
        <p14:creationId xmlns:p14="http://schemas.microsoft.com/office/powerpoint/2010/main" val="31646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4</a:t>
            </a:fld>
            <a:endParaRPr lang="fr-CH"/>
          </a:p>
        </p:txBody>
      </p:sp>
    </p:spTree>
    <p:extLst>
      <p:ext uri="{BB962C8B-B14F-4D97-AF65-F5344CB8AC3E}">
        <p14:creationId xmlns:p14="http://schemas.microsoft.com/office/powerpoint/2010/main" val="37966101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Steven B. </a:t>
            </a:r>
            <a:r>
              <a:rPr lang="fr-CH" dirty="0" err="1"/>
              <a:t>Sample</a:t>
            </a:r>
            <a:r>
              <a:rPr lang="fr-CH" dirty="0"/>
              <a:t>: ingénieur, musicien, professeur </a:t>
            </a:r>
            <a:r>
              <a:rPr lang="fr-CH" dirty="0" err="1"/>
              <a:t>àl’université</a:t>
            </a:r>
            <a:r>
              <a:rPr lang="fr-CH" dirty="0"/>
              <a:t> de Caroline du Sud. Il est influencé par </a:t>
            </a:r>
            <a:r>
              <a:rPr lang="fr-CH" dirty="0" err="1"/>
              <a:t>Bennis</a:t>
            </a:r>
            <a:r>
              <a:rPr lang="fr-CH" dirty="0"/>
              <a:t>.</a:t>
            </a:r>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18</a:t>
            </a:fld>
            <a:endParaRPr lang="fr-CH"/>
          </a:p>
        </p:txBody>
      </p:sp>
    </p:spTree>
    <p:extLst>
      <p:ext uri="{BB962C8B-B14F-4D97-AF65-F5344CB8AC3E}">
        <p14:creationId xmlns:p14="http://schemas.microsoft.com/office/powerpoint/2010/main" val="170359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Henry Mintzberg (né le 2 septembre 1939 à Montréal) est un universitaire canadien en sciences de gestion, auteur prolifique d'ouvrages de management sur l'emploi du temps des cadres dirigeants, l'efficacité managériale, la structure des organisations, le pouvoir, la planification stratégique, etc. </a:t>
            </a:r>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19</a:t>
            </a:fld>
            <a:endParaRPr lang="fr-CH"/>
          </a:p>
        </p:txBody>
      </p:sp>
    </p:spTree>
    <p:extLst>
      <p:ext uri="{BB962C8B-B14F-4D97-AF65-F5344CB8AC3E}">
        <p14:creationId xmlns:p14="http://schemas.microsoft.com/office/powerpoint/2010/main" val="4240766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Au sein d’une entreprise, leader et manager sont tous deux indispensables, mais il est souvent difficile de les distinguer. La différence réside au niveau de l’autorité que chacun exerce. Manager est une fonction. Il est nommé par sa hiérarchie comme le responsable d’une équipe et les gens travaillent pour lui. A l’inverse, le leader n’a pas été nommé. Il est suivi, respecté et admiré grâce à ce qu’il a accompli, à sa vision et à ses idées.</a:t>
            </a:r>
          </a:p>
          <a:p>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7</a:t>
            </a:fld>
            <a:endParaRPr lang="fr-CH"/>
          </a:p>
        </p:txBody>
      </p:sp>
    </p:spTree>
    <p:extLst>
      <p:ext uri="{BB962C8B-B14F-4D97-AF65-F5344CB8AC3E}">
        <p14:creationId xmlns:p14="http://schemas.microsoft.com/office/powerpoint/2010/main" val="3117981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Jean-Michel Plane, Les Théories du Leadership, Dunod, 2015.</a:t>
            </a:r>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8</a:t>
            </a:fld>
            <a:endParaRPr lang="fr-CH"/>
          </a:p>
        </p:txBody>
      </p:sp>
    </p:spTree>
    <p:extLst>
      <p:ext uri="{BB962C8B-B14F-4D97-AF65-F5344CB8AC3E}">
        <p14:creationId xmlns:p14="http://schemas.microsoft.com/office/powerpoint/2010/main" val="2331465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err="1"/>
              <a:t>Henir</a:t>
            </a:r>
            <a:r>
              <a:rPr lang="fr-CH" dirty="0"/>
              <a:t> Fayol – le fayolisme - a marqué les théories du management et du leadership.</a:t>
            </a:r>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9</a:t>
            </a:fld>
            <a:endParaRPr lang="fr-CH"/>
          </a:p>
        </p:txBody>
      </p:sp>
    </p:spTree>
    <p:extLst>
      <p:ext uri="{BB962C8B-B14F-4D97-AF65-F5344CB8AC3E}">
        <p14:creationId xmlns:p14="http://schemas.microsoft.com/office/powerpoint/2010/main" val="1575948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https://youtu.be/OgmEwrU7Ef4</a:t>
            </a:r>
          </a:p>
          <a:p>
            <a:endParaRPr lang="fr-CH" dirty="0"/>
          </a:p>
        </p:txBody>
      </p:sp>
      <p:sp>
        <p:nvSpPr>
          <p:cNvPr id="4" name="Espace réservé du numéro de diapositive 3"/>
          <p:cNvSpPr>
            <a:spLocks noGrp="1"/>
          </p:cNvSpPr>
          <p:nvPr>
            <p:ph type="sldNum" sz="quarter" idx="10"/>
          </p:nvPr>
        </p:nvSpPr>
        <p:spPr/>
        <p:txBody>
          <a:bodyPr/>
          <a:lstStyle/>
          <a:p>
            <a:fld id="{89DF7398-23D0-4D20-89B8-E2AA06F92E47}" type="slidenum">
              <a:rPr lang="fr-CH" smtClean="0"/>
              <a:t>10</a:t>
            </a:fld>
            <a:endParaRPr lang="fr-CH"/>
          </a:p>
        </p:txBody>
      </p:sp>
    </p:spTree>
    <p:extLst>
      <p:ext uri="{BB962C8B-B14F-4D97-AF65-F5344CB8AC3E}">
        <p14:creationId xmlns:p14="http://schemas.microsoft.com/office/powerpoint/2010/main" val="3392309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Mary Parker </a:t>
            </a:r>
            <a:r>
              <a:rPr lang="fr-CH" dirty="0" err="1"/>
              <a:t>Follett</a:t>
            </a:r>
            <a:r>
              <a:rPr lang="fr-CH" dirty="0"/>
              <a:t> est une conseillère en management et pionnière de la théorie des organisations du point de vue des ressources humaines.</a:t>
            </a:r>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12</a:t>
            </a:fld>
            <a:endParaRPr lang="fr-CH"/>
          </a:p>
        </p:txBody>
      </p:sp>
    </p:spTree>
    <p:extLst>
      <p:ext uri="{BB962C8B-B14F-4D97-AF65-F5344CB8AC3E}">
        <p14:creationId xmlns:p14="http://schemas.microsoft.com/office/powerpoint/2010/main" val="2851759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Kurt Lewin (Kurt </a:t>
            </a:r>
            <a:r>
              <a:rPr lang="fr-CH" dirty="0" err="1"/>
              <a:t>Zadek</a:t>
            </a:r>
            <a:r>
              <a:rPr lang="fr-CH" dirty="0"/>
              <a:t> Lewin) (1890-1947) est un psychologue américain d'origine allemande spécialisé dans la psychologie sociale et le comportementalisme, acteur majeur de l'école des relations humaines.</a:t>
            </a:r>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13</a:t>
            </a:fld>
            <a:endParaRPr lang="fr-CH"/>
          </a:p>
        </p:txBody>
      </p:sp>
    </p:spTree>
    <p:extLst>
      <p:ext uri="{BB962C8B-B14F-4D97-AF65-F5344CB8AC3E}">
        <p14:creationId xmlns:p14="http://schemas.microsoft.com/office/powerpoint/2010/main" val="267501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Douglas McGregor professeur au MIT à Harvard.</a:t>
            </a:r>
          </a:p>
          <a:p>
            <a:r>
              <a:rPr lang="fr-CH" dirty="0"/>
              <a:t>X: Naturellement, l'être humain moyen n'aime pas le travail et l'évitera s'il le peut.</a:t>
            </a:r>
          </a:p>
          <a:p>
            <a:r>
              <a:rPr lang="fr-CH" dirty="0"/>
              <a:t>Du fait de leur aversion à l'égard du travail, la plupart des gens doivent être contrôlés, voire menacés, afin qu'ils travaillent suffisamment dur.</a:t>
            </a:r>
          </a:p>
          <a:p>
            <a:r>
              <a:rPr lang="fr-CH" dirty="0"/>
              <a:t>Ainsi, les travailleurs ne fournissent l’effort attendu que sous la contrainte ou contre récompense (le salaire).</a:t>
            </a:r>
          </a:p>
          <a:p>
            <a:r>
              <a:rPr lang="fr-CH" dirty="0"/>
              <a:t>Y: Faire des efforts physiques et mentaux au travail est aussi naturel que s'amuser et se reposer.</a:t>
            </a:r>
          </a:p>
          <a:p>
            <a:r>
              <a:rPr lang="fr-CH" dirty="0"/>
              <a:t>Le contrôle et la punition ne sont pas les seules façons de faire travailler les gens. L'individu sera capable de se réaliser si on l'associe aux buts de l'organisation.</a:t>
            </a:r>
          </a:p>
          <a:p>
            <a:r>
              <a:rPr lang="fr-CH" dirty="0"/>
              <a:t>Si un travail apporte des satisfactions, alors l'engagement envers l'organisation s'améliore.</a:t>
            </a:r>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14</a:t>
            </a:fld>
            <a:endParaRPr lang="fr-CH"/>
          </a:p>
        </p:txBody>
      </p:sp>
    </p:spTree>
    <p:extLst>
      <p:ext uri="{BB962C8B-B14F-4D97-AF65-F5344CB8AC3E}">
        <p14:creationId xmlns:p14="http://schemas.microsoft.com/office/powerpoint/2010/main" val="3314688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Warren </a:t>
            </a:r>
            <a:r>
              <a:rPr lang="fr-CH" dirty="0" err="1"/>
              <a:t>Bennis</a:t>
            </a:r>
            <a:r>
              <a:rPr lang="fr-CH" dirty="0"/>
              <a:t> (1925-2014) est un universitaire Caroline du Sud et auteur américain expert en leadership</a:t>
            </a:r>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15</a:t>
            </a:fld>
            <a:endParaRPr lang="fr-CH"/>
          </a:p>
        </p:txBody>
      </p:sp>
    </p:spTree>
    <p:extLst>
      <p:ext uri="{BB962C8B-B14F-4D97-AF65-F5344CB8AC3E}">
        <p14:creationId xmlns:p14="http://schemas.microsoft.com/office/powerpoint/2010/main" val="8735694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2158313"/>
            <a:ext cx="9144000" cy="1351649"/>
          </a:xfrm>
        </p:spPr>
        <p:txBody>
          <a:bodyPr anchor="b">
            <a:normAutofit/>
          </a:bodyPr>
          <a:lstStyle>
            <a:lvl1pPr algn="ctr">
              <a:defRPr sz="5400"/>
            </a:lvl1pPr>
          </a:lstStyle>
          <a:p>
            <a:r>
              <a:rPr lang="fr-FR" dirty="0"/>
              <a:t>Modifiez le style du titre</a:t>
            </a:r>
            <a:endParaRPr lang="fr-CH" dirty="0"/>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Modifier le style des sous-titres du masque</a:t>
            </a:r>
            <a:endParaRPr lang="fr-CH"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525" y="323501"/>
            <a:ext cx="3613500" cy="1314000"/>
          </a:xfrm>
          <a:prstGeom prst="rect">
            <a:avLst/>
          </a:prstGeom>
        </p:spPr>
      </p:pic>
      <p:pic>
        <p:nvPicPr>
          <p:cNvPr id="8" name="Imag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6842" y="5692735"/>
            <a:ext cx="1732520" cy="473556"/>
          </a:xfrm>
          <a:prstGeom prst="rect">
            <a:avLst/>
          </a:prstGeom>
        </p:spPr>
      </p:pic>
    </p:spTree>
    <p:extLst>
      <p:ext uri="{BB962C8B-B14F-4D97-AF65-F5344CB8AC3E}">
        <p14:creationId xmlns:p14="http://schemas.microsoft.com/office/powerpoint/2010/main" val="1083804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767273" cy="1281113"/>
          </a:xfrm>
        </p:spPr>
        <p:txBody>
          <a:bodyPr/>
          <a:lstStyle/>
          <a:p>
            <a:r>
              <a:rPr lang="fr-FR"/>
              <a:t>Modifiez le style du titre</a:t>
            </a:r>
            <a:endParaRPr lang="fr-CH"/>
          </a:p>
        </p:txBody>
      </p:sp>
      <p:sp>
        <p:nvSpPr>
          <p:cNvPr id="3" name="Espace réservé du texte vertical 2"/>
          <p:cNvSpPr>
            <a:spLocks noGrp="1"/>
          </p:cNvSpPr>
          <p:nvPr>
            <p:ph type="body" orient="vert" idx="1"/>
          </p:nvPr>
        </p:nvSpPr>
        <p:spPr>
          <a:xfrm>
            <a:off x="838200" y="1825625"/>
            <a:ext cx="10515600" cy="4117975"/>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06.04.2022</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2285718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6"/>
            <a:ext cx="1077126" cy="5541152"/>
          </a:xfrm>
        </p:spPr>
        <p:txBody>
          <a:bodyPr vert="eaVert"/>
          <a:lstStyle/>
          <a:p>
            <a:r>
              <a:rPr lang="fr-FR" dirty="0"/>
              <a:t>Modifiez le style du titre</a:t>
            </a:r>
            <a:endParaRPr lang="fr-CH" dirty="0"/>
          </a:p>
        </p:txBody>
      </p:sp>
      <p:sp>
        <p:nvSpPr>
          <p:cNvPr id="3" name="Espace réservé du texte vertical 2"/>
          <p:cNvSpPr>
            <a:spLocks noGrp="1"/>
          </p:cNvSpPr>
          <p:nvPr>
            <p:ph type="body" orient="vert" idx="1"/>
          </p:nvPr>
        </p:nvSpPr>
        <p:spPr>
          <a:xfrm>
            <a:off x="838200" y="365125"/>
            <a:ext cx="7734300" cy="5541153"/>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06.04.2022</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7345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12551" cy="1325563"/>
          </a:xfrm>
        </p:spPr>
        <p:txBody>
          <a:bodyPr/>
          <a:lstStyle/>
          <a:p>
            <a:r>
              <a:rPr lang="fr-FR"/>
              <a:t>Modifiez le style du titre</a:t>
            </a:r>
            <a:endParaRPr lang="fr-CH"/>
          </a:p>
        </p:txBody>
      </p:sp>
      <p:sp>
        <p:nvSpPr>
          <p:cNvPr id="3" name="Espace réservé du contenu 2"/>
          <p:cNvSpPr>
            <a:spLocks noGrp="1"/>
          </p:cNvSpPr>
          <p:nvPr>
            <p:ph idx="1"/>
          </p:nvPr>
        </p:nvSpPr>
        <p:spPr>
          <a:xfrm>
            <a:off x="838200" y="1825626"/>
            <a:ext cx="10515600" cy="4127306"/>
          </a:xfrm>
        </p:spPr>
        <p:txBody>
          <a:bodyPr/>
          <a:lstStyle>
            <a:lvl1pPr marL="228600" indent="-228600">
              <a:buClr>
                <a:srgbClr val="FF0000"/>
              </a:buClr>
              <a:buFont typeface="Wingdings" panose="05000000000000000000" pitchFamily="2" charset="2"/>
              <a:buChar char="§"/>
              <a:defRPr/>
            </a:lvl1pPr>
            <a:lvl2pPr marL="685800" indent="-228600">
              <a:buClrTx/>
              <a:buFont typeface="Wingdings" panose="05000000000000000000" pitchFamily="2" charset="2"/>
              <a:buChar char="§"/>
              <a:defRPr/>
            </a:lvl2pPr>
            <a:lvl3pPr marL="1143000" indent="-228600">
              <a:buClr>
                <a:schemeClr val="bg1">
                  <a:lumMod val="65000"/>
                </a:schemeClr>
              </a:buClr>
              <a:buFont typeface="Wingdings" panose="05000000000000000000" pitchFamily="2" charset="2"/>
              <a:buChar char="§"/>
              <a:defRPr/>
            </a:lvl3pPr>
            <a:lvl4pPr marL="1600200" indent="-228600">
              <a:buClr>
                <a:srgbClr val="FF0000"/>
              </a:buClr>
              <a:buFont typeface="Arial" panose="020B0604020202020204" pitchFamily="34" charset="0"/>
              <a:buChar char="•"/>
              <a:defRPr/>
            </a:lvl4pPr>
            <a:lvl5pPr marL="2057400" indent="-228600">
              <a:buClrTx/>
              <a:buFont typeface="Arial" panose="020B0604020202020204" pitchFamily="34" charset="0"/>
              <a:buChar char="•"/>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H" dirty="0"/>
          </a:p>
        </p:txBody>
      </p:sp>
      <p:sp>
        <p:nvSpPr>
          <p:cNvPr id="6"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9" name="Espace réservé de la date 3"/>
          <p:cNvSpPr txBox="1">
            <a:spLocks/>
          </p:cNvSpPr>
          <p:nvPr userDrawn="1"/>
        </p:nvSpPr>
        <p:spPr>
          <a:xfrm>
            <a:off x="838200" y="6265732"/>
            <a:ext cx="2734654"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06.04.2022</a:t>
            </a:fld>
            <a:endParaRPr lang="fr-CH" dirty="0"/>
          </a:p>
        </p:txBody>
      </p:sp>
      <p:sp>
        <p:nvSpPr>
          <p:cNvPr id="10"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1165875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dirty="0"/>
              <a:t>Modifiez le style du titre</a:t>
            </a:r>
            <a:endParaRPr lang="fr-CH" dirty="0"/>
          </a:p>
        </p:txBody>
      </p:sp>
      <p:sp>
        <p:nvSpPr>
          <p:cNvPr id="3" name="Espace réservé du texte 2"/>
          <p:cNvSpPr>
            <a:spLocks noGrp="1"/>
          </p:cNvSpPr>
          <p:nvPr>
            <p:ph type="body" idx="1"/>
          </p:nvPr>
        </p:nvSpPr>
        <p:spPr>
          <a:xfrm>
            <a:off x="831850" y="4589464"/>
            <a:ext cx="10515600" cy="137279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1850" y="6265732"/>
            <a:ext cx="274955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06.04.2022</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475357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844185" cy="1281113"/>
          </a:xfrm>
        </p:spPr>
        <p:txBody>
          <a:bodyPr/>
          <a:lstStyle/>
          <a:p>
            <a:r>
              <a:rPr lang="fr-FR"/>
              <a:t>Modifiez le style du titre</a:t>
            </a:r>
            <a:endParaRPr lang="fr-CH"/>
          </a:p>
        </p:txBody>
      </p:sp>
      <p:sp>
        <p:nvSpPr>
          <p:cNvPr id="3" name="Espace réservé du contenu 2"/>
          <p:cNvSpPr>
            <a:spLocks noGrp="1"/>
          </p:cNvSpPr>
          <p:nvPr>
            <p:ph sz="half" idx="1"/>
          </p:nvPr>
        </p:nvSpPr>
        <p:spPr>
          <a:xfrm>
            <a:off x="838200" y="1825625"/>
            <a:ext cx="5181600" cy="411797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contenu 3"/>
          <p:cNvSpPr>
            <a:spLocks noGrp="1"/>
          </p:cNvSpPr>
          <p:nvPr>
            <p:ph sz="half" idx="2"/>
          </p:nvPr>
        </p:nvSpPr>
        <p:spPr>
          <a:xfrm>
            <a:off x="6172200" y="1825625"/>
            <a:ext cx="5181600" cy="411797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06.04.2022</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135698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8928055" cy="1325563"/>
          </a:xfrm>
        </p:spPr>
        <p:txBody>
          <a:bodyPr/>
          <a:lstStyle/>
          <a:p>
            <a:r>
              <a:rPr lang="fr-FR"/>
              <a:t>Modifiez le style du titre</a:t>
            </a:r>
            <a:endParaRPr lang="fr-CH"/>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45718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45718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11"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3"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06.04.2022</a:t>
            </a:fld>
            <a:endParaRPr lang="fr-CH" dirty="0"/>
          </a:p>
        </p:txBody>
      </p:sp>
      <p:sp>
        <p:nvSpPr>
          <p:cNvPr id="14"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1429228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63826" cy="1325563"/>
          </a:xfrm>
        </p:spPr>
        <p:txBody>
          <a:bodyPr/>
          <a:lstStyle/>
          <a:p>
            <a:r>
              <a:rPr lang="fr-FR"/>
              <a:t>Modifiez le style du titre</a:t>
            </a:r>
            <a:endParaRPr lang="fr-CH"/>
          </a:p>
        </p:txBody>
      </p:sp>
      <p:sp>
        <p:nvSpPr>
          <p:cNvPr id="7"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9"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06.04.2022</a:t>
            </a:fld>
            <a:endParaRPr lang="fr-CH" dirty="0"/>
          </a:p>
        </p:txBody>
      </p:sp>
      <p:sp>
        <p:nvSpPr>
          <p:cNvPr id="10"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311698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Triangle rectangle 1"/>
          <p:cNvSpPr/>
          <p:nvPr userDrawn="1"/>
        </p:nvSpPr>
        <p:spPr>
          <a:xfrm rot="10800000">
            <a:off x="9373298" y="-1"/>
            <a:ext cx="2818701" cy="2223083"/>
          </a:xfrm>
          <a:prstGeom prst="rtTriangle">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8" name="Espace réservé de la date 3"/>
          <p:cNvSpPr txBox="1">
            <a:spLocks/>
          </p:cNvSpPr>
          <p:nvPr userDrawn="1"/>
        </p:nvSpPr>
        <p:spPr>
          <a:xfrm>
            <a:off x="854579" y="6265732"/>
            <a:ext cx="2726821"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06.04.2022</a:t>
            </a:fld>
            <a:endParaRPr lang="fr-CH" dirty="0"/>
          </a:p>
        </p:txBody>
      </p:sp>
      <p:sp>
        <p:nvSpPr>
          <p:cNvPr id="9"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pic>
        <p:nvPicPr>
          <p:cNvPr id="3" name="Imag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87472" y="370842"/>
            <a:ext cx="1332656" cy="483347"/>
          </a:xfrm>
          <a:prstGeom prst="rect">
            <a:avLst/>
          </a:prstGeom>
        </p:spPr>
      </p:pic>
    </p:spTree>
    <p:extLst>
      <p:ext uri="{BB962C8B-B14F-4D97-AF65-F5344CB8AC3E}">
        <p14:creationId xmlns:p14="http://schemas.microsoft.com/office/powerpoint/2010/main" val="2346582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du contenu 2"/>
          <p:cNvSpPr>
            <a:spLocks noGrp="1"/>
          </p:cNvSpPr>
          <p:nvPr>
            <p:ph idx="1"/>
          </p:nvPr>
        </p:nvSpPr>
        <p:spPr>
          <a:xfrm>
            <a:off x="4892631" y="465138"/>
            <a:ext cx="502049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06.04.2022</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908748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pour une image  2"/>
          <p:cNvSpPr>
            <a:spLocks noGrp="1"/>
          </p:cNvSpPr>
          <p:nvPr>
            <p:ph type="pic" idx="1"/>
          </p:nvPr>
        </p:nvSpPr>
        <p:spPr>
          <a:xfrm>
            <a:off x="5183188" y="457200"/>
            <a:ext cx="4661567"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06.04.2022</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66837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82217"/>
            <a:ext cx="8946735" cy="1325563"/>
          </a:xfrm>
          <a:prstGeom prst="rect">
            <a:avLst/>
          </a:prstGeom>
          <a:ln>
            <a:noFill/>
          </a:ln>
        </p:spPr>
        <p:txBody>
          <a:bodyPr vert="horz" lIns="91440" tIns="45720" rIns="91440" bIns="45720" rtlCol="0" anchor="ctr">
            <a:normAutofit/>
          </a:bodyPr>
          <a:lstStyle/>
          <a:p>
            <a:r>
              <a:rPr lang="fr-FR" dirty="0"/>
              <a:t>Modifiez le style du titre</a:t>
            </a:r>
            <a:endParaRPr lang="fr-CH" dirty="0"/>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H" dirty="0"/>
          </a:p>
        </p:txBody>
      </p:sp>
      <p:sp>
        <p:nvSpPr>
          <p:cNvPr id="4" name="Espace réservé de la date 3"/>
          <p:cNvSpPr>
            <a:spLocks noGrp="1"/>
          </p:cNvSpPr>
          <p:nvPr>
            <p:ph type="dt" sz="half" idx="2"/>
          </p:nvPr>
        </p:nvSpPr>
        <p:spPr>
          <a:xfrm>
            <a:off x="838200" y="6287982"/>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605ED6DB-EBA3-4449-8D86-B5E5D84237CA}" type="datetime1">
              <a:rPr lang="fr-FR" smtClean="0"/>
              <a:t>06/04/2022</a:t>
            </a:fld>
            <a:endParaRPr lang="fr-CH"/>
          </a:p>
        </p:txBody>
      </p:sp>
      <p:sp>
        <p:nvSpPr>
          <p:cNvPr id="5" name="Espace réservé du pied de page 4"/>
          <p:cNvSpPr>
            <a:spLocks noGrp="1"/>
          </p:cNvSpPr>
          <p:nvPr>
            <p:ph type="ftr" sz="quarter" idx="3"/>
          </p:nvPr>
        </p:nvSpPr>
        <p:spPr>
          <a:xfrm>
            <a:off x="4038600" y="628798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fr-CH"/>
              <a:t>chrystel.dayer@hesge.ch</a:t>
            </a:r>
            <a:endParaRPr lang="fr-CH" dirty="0"/>
          </a:p>
        </p:txBody>
      </p:sp>
      <p:sp>
        <p:nvSpPr>
          <p:cNvPr id="6" name="Espace réservé du numéro de diapositive 5"/>
          <p:cNvSpPr>
            <a:spLocks noGrp="1"/>
          </p:cNvSpPr>
          <p:nvPr>
            <p:ph type="sldNum" sz="quarter" idx="4"/>
          </p:nvPr>
        </p:nvSpPr>
        <p:spPr>
          <a:xfrm>
            <a:off x="8610600" y="6296528"/>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D43150CF-46F0-4FEE-9B38-FA518C85AC0E}" type="slidenum">
              <a:rPr lang="fr-CH" smtClean="0"/>
              <a:pPr/>
              <a:t>‹N°›</a:t>
            </a:fld>
            <a:endParaRPr lang="fr-CH"/>
          </a:p>
        </p:txBody>
      </p:sp>
      <p:sp>
        <p:nvSpPr>
          <p:cNvPr id="7" name="Triangle rectangle 6"/>
          <p:cNvSpPr/>
          <p:nvPr userDrawn="1"/>
        </p:nvSpPr>
        <p:spPr>
          <a:xfrm rot="10800000">
            <a:off x="9373298" y="-1"/>
            <a:ext cx="2818701" cy="2223083"/>
          </a:xfrm>
          <a:prstGeom prst="rtTriangle">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latin typeface="Arial" panose="020B0604020202020204" pitchFamily="34" charset="0"/>
              <a:cs typeface="Arial" panose="020B0604020202020204" pitchFamily="34" charset="0"/>
            </a:endParaRPr>
          </a:p>
        </p:txBody>
      </p:sp>
      <p:pic>
        <p:nvPicPr>
          <p:cNvPr id="8" name="Imag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687472" y="370842"/>
            <a:ext cx="1332656" cy="483347"/>
          </a:xfrm>
          <a:prstGeom prst="rect">
            <a:avLst/>
          </a:prstGeom>
        </p:spPr>
      </p:pic>
      <p:sp>
        <p:nvSpPr>
          <p:cNvPr id="10" name="Rectangle 9"/>
          <p:cNvSpPr/>
          <p:nvPr userDrawn="1"/>
        </p:nvSpPr>
        <p:spPr>
          <a:xfrm>
            <a:off x="0" y="6680389"/>
            <a:ext cx="12192000" cy="184629"/>
          </a:xfrm>
          <a:prstGeom prst="rect">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4661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b="1" kern="1200">
          <a:solidFill>
            <a:srgbClr val="2B3E54"/>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rgbClr val="CC000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2B3E52"/>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bg1">
            <a:lumMod val="85000"/>
          </a:schemeClr>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CC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bilan.ch/opinions/david-fiorucci/leadership-et-intelligence-emotionnelle-une-cle-pour-devenir-un-leader-inspira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CH" sz="4000" dirty="0"/>
              <a:t>Le Leadership</a:t>
            </a:r>
          </a:p>
        </p:txBody>
      </p:sp>
      <p:sp>
        <p:nvSpPr>
          <p:cNvPr id="3" name="Sous-titre 2"/>
          <p:cNvSpPr>
            <a:spLocks noGrp="1"/>
          </p:cNvSpPr>
          <p:nvPr>
            <p:ph type="subTitle" idx="1"/>
          </p:nvPr>
        </p:nvSpPr>
        <p:spPr>
          <a:xfrm>
            <a:off x="1524000" y="3602038"/>
            <a:ext cx="9144000" cy="1351649"/>
          </a:xfrm>
        </p:spPr>
        <p:txBody>
          <a:bodyPr>
            <a:normAutofit/>
          </a:bodyPr>
          <a:lstStyle/>
          <a:p>
            <a:r>
              <a:rPr lang="fr-CH" sz="2000" b="1" dirty="0">
                <a:solidFill>
                  <a:srgbClr val="2B3E54"/>
                </a:solidFill>
                <a:ea typeface="+mj-ea"/>
              </a:rPr>
              <a:t>Mme Chrystel Dayer</a:t>
            </a:r>
          </a:p>
          <a:p>
            <a:r>
              <a:rPr lang="fr-CH" sz="2000" b="1" dirty="0">
                <a:solidFill>
                  <a:srgbClr val="2B3E54"/>
                </a:solidFill>
                <a:ea typeface="+mj-ea"/>
              </a:rPr>
              <a:t>Chargée de cours</a:t>
            </a:r>
          </a:p>
        </p:txBody>
      </p:sp>
      <p:sp>
        <p:nvSpPr>
          <p:cNvPr id="4" name="Espace réservé de la date 3"/>
          <p:cNvSpPr>
            <a:spLocks noGrp="1"/>
          </p:cNvSpPr>
          <p:nvPr>
            <p:ph type="dt" sz="half" idx="4294967295"/>
          </p:nvPr>
        </p:nvSpPr>
        <p:spPr>
          <a:xfrm>
            <a:off x="838200" y="6273970"/>
            <a:ext cx="2743200" cy="365125"/>
          </a:xfrm>
        </p:spPr>
        <p:txBody>
          <a:bodyPr/>
          <a:lstStyle/>
          <a:p>
            <a:fld id="{D8C0A943-C54A-47C0-B4C2-905C8DAFEB73}" type="datetime1">
              <a:rPr lang="fr-FR" smtClean="0"/>
              <a:t>06/04/2022</a:t>
            </a:fld>
            <a:endParaRPr lang="fr-CH"/>
          </a:p>
        </p:txBody>
      </p:sp>
      <p:sp>
        <p:nvSpPr>
          <p:cNvPr id="5" name="Espace réservé du pied de page 4"/>
          <p:cNvSpPr>
            <a:spLocks noGrp="1"/>
          </p:cNvSpPr>
          <p:nvPr>
            <p:ph type="ftr" sz="quarter" idx="4294967295"/>
          </p:nvPr>
        </p:nvSpPr>
        <p:spPr>
          <a:xfrm>
            <a:off x="4038600" y="6273970"/>
            <a:ext cx="4114800" cy="365125"/>
          </a:xfrm>
        </p:spPr>
        <p:txBody>
          <a:bodyPr/>
          <a:lstStyle/>
          <a:p>
            <a:r>
              <a:rPr lang="fr-CH"/>
              <a:t>chrystel.dayer@hesge.ch</a:t>
            </a:r>
            <a:endParaRPr lang="fr-CH" dirty="0"/>
          </a:p>
        </p:txBody>
      </p:sp>
      <p:sp>
        <p:nvSpPr>
          <p:cNvPr id="6" name="Espace réservé du numéro de diapositive 5"/>
          <p:cNvSpPr>
            <a:spLocks noGrp="1"/>
          </p:cNvSpPr>
          <p:nvPr>
            <p:ph type="sldNum" sz="quarter" idx="4294967295"/>
          </p:nvPr>
        </p:nvSpPr>
        <p:spPr>
          <a:xfrm>
            <a:off x="8610600" y="6290446"/>
            <a:ext cx="2743200" cy="365125"/>
          </a:xfrm>
        </p:spPr>
        <p:txBody>
          <a:bodyPr/>
          <a:lstStyle/>
          <a:p>
            <a:fld id="{D43150CF-46F0-4FEE-9B38-FA518C85AC0E}" type="slidenum">
              <a:rPr lang="fr-CH" smtClean="0"/>
              <a:t>1</a:t>
            </a:fld>
            <a:endParaRPr lang="fr-CH"/>
          </a:p>
        </p:txBody>
      </p:sp>
    </p:spTree>
    <p:extLst>
      <p:ext uri="{BB962C8B-B14F-4D97-AF65-F5344CB8AC3E}">
        <p14:creationId xmlns:p14="http://schemas.microsoft.com/office/powerpoint/2010/main" val="180695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7CC3C0-C8A9-43DA-97C6-41979D99F1BF}"/>
              </a:ext>
            </a:extLst>
          </p:cNvPr>
          <p:cNvSpPr>
            <a:spLocks noGrp="1"/>
          </p:cNvSpPr>
          <p:nvPr>
            <p:ph type="title"/>
          </p:nvPr>
        </p:nvSpPr>
        <p:spPr/>
        <p:txBody>
          <a:bodyPr/>
          <a:lstStyle/>
          <a:p>
            <a:r>
              <a:rPr lang="fr-CH" dirty="0"/>
              <a:t>Les théories du Leadership</a:t>
            </a:r>
            <a:endParaRPr lang="fr-FR" dirty="0"/>
          </a:p>
        </p:txBody>
      </p:sp>
      <p:sp>
        <p:nvSpPr>
          <p:cNvPr id="3" name="Espace réservé du contenu 2">
            <a:extLst>
              <a:ext uri="{FF2B5EF4-FFF2-40B4-BE49-F238E27FC236}">
                <a16:creationId xmlns:a16="http://schemas.microsoft.com/office/drawing/2014/main" id="{F9E45B2D-8DE5-45C2-8BDC-CBD2BAE664D8}"/>
              </a:ext>
            </a:extLst>
          </p:cNvPr>
          <p:cNvSpPr>
            <a:spLocks noGrp="1"/>
          </p:cNvSpPr>
          <p:nvPr>
            <p:ph idx="1"/>
          </p:nvPr>
        </p:nvSpPr>
        <p:spPr/>
        <p:txBody>
          <a:bodyPr>
            <a:normAutofit fontScale="77500" lnSpcReduction="20000"/>
          </a:bodyPr>
          <a:lstStyle/>
          <a:p>
            <a:r>
              <a:rPr lang="fr-FR" u="sng" dirty="0"/>
              <a:t>10 facteurs pour le leader:</a:t>
            </a:r>
          </a:p>
          <a:p>
            <a:pPr>
              <a:buFont typeface="Wingdings" panose="05000000000000000000" pitchFamily="2" charset="2"/>
              <a:buChar char="Ø"/>
            </a:pPr>
            <a:r>
              <a:rPr lang="fr-FR" dirty="0"/>
              <a:t> a une vision évolutive</a:t>
            </a:r>
          </a:p>
          <a:p>
            <a:pPr>
              <a:buFont typeface="Wingdings" panose="05000000000000000000" pitchFamily="2" charset="2"/>
              <a:buChar char="Ø"/>
            </a:pPr>
            <a:r>
              <a:rPr lang="fr-FR" dirty="0"/>
              <a:t>accepte l’erreur</a:t>
            </a:r>
          </a:p>
          <a:p>
            <a:pPr>
              <a:buFont typeface="Wingdings" panose="05000000000000000000" pitchFamily="2" charset="2"/>
              <a:buChar char="Ø"/>
            </a:pPr>
            <a:r>
              <a:rPr lang="fr-FR" dirty="0"/>
              <a:t>encourage le retour d’information critique</a:t>
            </a:r>
          </a:p>
          <a:p>
            <a:pPr>
              <a:buFont typeface="Wingdings" panose="05000000000000000000" pitchFamily="2" charset="2"/>
              <a:buChar char="Ø"/>
            </a:pPr>
            <a:r>
              <a:rPr lang="fr-FR" dirty="0"/>
              <a:t>stimule la contradiction</a:t>
            </a:r>
          </a:p>
          <a:p>
            <a:pPr>
              <a:buFont typeface="Wingdings" panose="05000000000000000000" pitchFamily="2" charset="2"/>
              <a:buChar char="Ø"/>
            </a:pPr>
            <a:r>
              <a:rPr lang="fr-FR" dirty="0"/>
              <a:t>possède le facteur Nobel (optimisme, foi et espoir)</a:t>
            </a:r>
          </a:p>
          <a:p>
            <a:pPr>
              <a:buFont typeface="Wingdings" panose="05000000000000000000" pitchFamily="2" charset="2"/>
              <a:buChar char="Ø"/>
            </a:pPr>
            <a:r>
              <a:rPr lang="fr-FR" dirty="0"/>
              <a:t>comprend l’effet pygmalion (s’adapte à ce qu’on attend de lui)</a:t>
            </a:r>
          </a:p>
          <a:p>
            <a:pPr>
              <a:buFont typeface="Wingdings" panose="05000000000000000000" pitchFamily="2" charset="2"/>
              <a:buChar char="Ø"/>
            </a:pPr>
            <a:r>
              <a:rPr lang="fr-FR" dirty="0"/>
              <a:t>a le facteur Gretzky (sens de l’évolution</a:t>
            </a:r>
            <a:r>
              <a:rPr lang="fr-FR" dirty="0"/>
              <a:t>) </a:t>
            </a:r>
            <a:endParaRPr lang="fr-FR" dirty="0" smtClean="0"/>
          </a:p>
          <a:p>
            <a:pPr>
              <a:buFont typeface="Wingdings" panose="05000000000000000000" pitchFamily="2" charset="2"/>
              <a:buChar char="Ø"/>
            </a:pPr>
            <a:r>
              <a:rPr lang="fr-FR" dirty="0" smtClean="0"/>
              <a:t>a </a:t>
            </a:r>
            <a:r>
              <a:rPr lang="fr-FR" dirty="0"/>
              <a:t>une vision à long terme (patience)</a:t>
            </a:r>
          </a:p>
          <a:p>
            <a:pPr>
              <a:buFont typeface="Wingdings" panose="05000000000000000000" pitchFamily="2" charset="2"/>
              <a:buChar char="Ø"/>
            </a:pPr>
            <a:r>
              <a:rPr lang="fr-FR" dirty="0"/>
              <a:t>connait la symétrie des enjeux des parties prenantes</a:t>
            </a:r>
          </a:p>
          <a:p>
            <a:pPr>
              <a:buFont typeface="Wingdings" panose="05000000000000000000" pitchFamily="2" charset="2"/>
              <a:buChar char="Ø"/>
            </a:pPr>
            <a:r>
              <a:rPr lang="fr-FR" dirty="0"/>
              <a:t>créé des partenariats et alliances stratégiques</a:t>
            </a:r>
          </a:p>
          <a:p>
            <a:endParaRPr lang="fr-FR" dirty="0"/>
          </a:p>
        </p:txBody>
      </p:sp>
      <p:sp>
        <p:nvSpPr>
          <p:cNvPr id="4" name="Espace réservé du numéro de diapositive 3">
            <a:extLst>
              <a:ext uri="{FF2B5EF4-FFF2-40B4-BE49-F238E27FC236}">
                <a16:creationId xmlns:a16="http://schemas.microsoft.com/office/drawing/2014/main" id="{248E26AD-75F6-4A0C-AFE4-C7A8791237B5}"/>
              </a:ext>
            </a:extLst>
          </p:cNvPr>
          <p:cNvSpPr>
            <a:spLocks noGrp="1"/>
          </p:cNvSpPr>
          <p:nvPr>
            <p:ph type="sldNum" sz="quarter" idx="12"/>
          </p:nvPr>
        </p:nvSpPr>
        <p:spPr/>
        <p:txBody>
          <a:bodyPr/>
          <a:lstStyle/>
          <a:p>
            <a:fld id="{D43150CF-46F0-4FEE-9B38-FA518C85AC0E}" type="slidenum">
              <a:rPr lang="fr-CH" smtClean="0"/>
              <a:t>10</a:t>
            </a:fld>
            <a:endParaRPr lang="fr-CH"/>
          </a:p>
        </p:txBody>
      </p:sp>
      <p:sp>
        <p:nvSpPr>
          <p:cNvPr id="5" name="Espace réservé du pied de page 4">
            <a:extLst>
              <a:ext uri="{FF2B5EF4-FFF2-40B4-BE49-F238E27FC236}">
                <a16:creationId xmlns:a16="http://schemas.microsoft.com/office/drawing/2014/main" id="{CA117722-CC55-4D08-8FA8-3B9533A5E654}"/>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08912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F360E8-EA6A-48F6-9334-32529F9969F8}"/>
              </a:ext>
            </a:extLst>
          </p:cNvPr>
          <p:cNvSpPr>
            <a:spLocks noGrp="1"/>
          </p:cNvSpPr>
          <p:nvPr>
            <p:ph type="title"/>
          </p:nvPr>
        </p:nvSpPr>
        <p:spPr/>
        <p:txBody>
          <a:bodyPr/>
          <a:lstStyle/>
          <a:p>
            <a:r>
              <a:rPr lang="fr-CH" dirty="0"/>
              <a:t>Les théories du Leadership</a:t>
            </a:r>
            <a:endParaRPr lang="fr-FR" dirty="0"/>
          </a:p>
        </p:txBody>
      </p:sp>
      <p:sp>
        <p:nvSpPr>
          <p:cNvPr id="3" name="Espace réservé du contenu 2">
            <a:extLst>
              <a:ext uri="{FF2B5EF4-FFF2-40B4-BE49-F238E27FC236}">
                <a16:creationId xmlns:a16="http://schemas.microsoft.com/office/drawing/2014/main" id="{7CDF0823-752B-4772-929D-C3190FCF0802}"/>
              </a:ext>
            </a:extLst>
          </p:cNvPr>
          <p:cNvSpPr>
            <a:spLocks noGrp="1"/>
          </p:cNvSpPr>
          <p:nvPr>
            <p:ph idx="1"/>
          </p:nvPr>
        </p:nvSpPr>
        <p:spPr/>
        <p:txBody>
          <a:bodyPr>
            <a:normAutofit fontScale="92500" lnSpcReduction="20000"/>
          </a:bodyPr>
          <a:lstStyle/>
          <a:p>
            <a:pPr algn="just"/>
            <a:r>
              <a:rPr lang="fr-CH" b="1" dirty="0"/>
              <a:t>Max Weber </a:t>
            </a:r>
            <a:r>
              <a:rPr lang="fr-CH" dirty="0"/>
              <a:t>(sociologue): imposer son autorité et faire reconnaitre sa légitimité par tous. </a:t>
            </a:r>
          </a:p>
          <a:p>
            <a:pPr algn="just"/>
            <a:r>
              <a:rPr lang="fr-CH" u="sng" dirty="0"/>
              <a:t>3 formes de leadership: </a:t>
            </a:r>
          </a:p>
          <a:p>
            <a:pPr algn="just">
              <a:buFont typeface="Wingdings" panose="05000000000000000000" pitchFamily="2" charset="2"/>
              <a:buChar char="Ø"/>
            </a:pPr>
            <a:r>
              <a:rPr lang="fr-CH" dirty="0"/>
              <a:t>l’autorité rationnelle (administration moderne), ce sont les textes qui donnent à une personne la position de leadership. </a:t>
            </a:r>
          </a:p>
          <a:p>
            <a:pPr algn="just">
              <a:buFont typeface="Wingdings" panose="05000000000000000000" pitchFamily="2" charset="2"/>
              <a:buChar char="Ø"/>
            </a:pPr>
            <a:r>
              <a:rPr lang="fr-CH" dirty="0"/>
              <a:t>l’autorité traditionnelle, la tradition et l’histoire d’un groupe humain qui donnent à une personne la position de leadership.</a:t>
            </a:r>
          </a:p>
          <a:p>
            <a:pPr algn="just">
              <a:buFont typeface="Wingdings" panose="05000000000000000000" pitchFamily="2" charset="2"/>
              <a:buChar char="Ø"/>
            </a:pPr>
            <a:r>
              <a:rPr lang="fr-CH" dirty="0"/>
              <a:t>l’autorité charismatique, la personnalité qui donne à une personne la position de leadership.</a:t>
            </a:r>
          </a:p>
          <a:p>
            <a:pPr marL="0" indent="0" algn="just">
              <a:buNone/>
            </a:pPr>
            <a:r>
              <a:rPr lang="fr-CH" dirty="0"/>
              <a:t>Pour Weber c’est l’autorité rationnelle qui constitue le pilier d’une direction efficace. Le leadership moderne repose sur l’entreprise rationnelle qui produit et fait du profit.</a:t>
            </a:r>
            <a:endParaRPr lang="fr-FR" dirty="0"/>
          </a:p>
        </p:txBody>
      </p:sp>
      <p:sp>
        <p:nvSpPr>
          <p:cNvPr id="4" name="Espace réservé du numéro de diapositive 3">
            <a:extLst>
              <a:ext uri="{FF2B5EF4-FFF2-40B4-BE49-F238E27FC236}">
                <a16:creationId xmlns:a16="http://schemas.microsoft.com/office/drawing/2014/main" id="{AA97B549-1E59-4A29-B8BC-31B3A497C455}"/>
              </a:ext>
            </a:extLst>
          </p:cNvPr>
          <p:cNvSpPr>
            <a:spLocks noGrp="1"/>
          </p:cNvSpPr>
          <p:nvPr>
            <p:ph type="sldNum" sz="quarter" idx="12"/>
          </p:nvPr>
        </p:nvSpPr>
        <p:spPr/>
        <p:txBody>
          <a:bodyPr/>
          <a:lstStyle/>
          <a:p>
            <a:fld id="{D43150CF-46F0-4FEE-9B38-FA518C85AC0E}" type="slidenum">
              <a:rPr lang="fr-CH" smtClean="0"/>
              <a:t>11</a:t>
            </a:fld>
            <a:endParaRPr lang="fr-CH"/>
          </a:p>
        </p:txBody>
      </p:sp>
      <p:sp>
        <p:nvSpPr>
          <p:cNvPr id="5" name="Espace réservé du pied de page 4">
            <a:extLst>
              <a:ext uri="{FF2B5EF4-FFF2-40B4-BE49-F238E27FC236}">
                <a16:creationId xmlns:a16="http://schemas.microsoft.com/office/drawing/2014/main" id="{0FA8B454-F9DF-4EFD-A74A-7C808541FFC4}"/>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635044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4A8FFE-1106-4D10-818E-F3D8A328B30F}"/>
              </a:ext>
            </a:extLst>
          </p:cNvPr>
          <p:cNvSpPr>
            <a:spLocks noGrp="1"/>
          </p:cNvSpPr>
          <p:nvPr>
            <p:ph type="title"/>
          </p:nvPr>
        </p:nvSpPr>
        <p:spPr/>
        <p:txBody>
          <a:bodyPr/>
          <a:lstStyle/>
          <a:p>
            <a:r>
              <a:rPr lang="fr-CH" dirty="0"/>
              <a:t>Les théories du Leadership</a:t>
            </a:r>
            <a:endParaRPr lang="fr-FR" dirty="0"/>
          </a:p>
        </p:txBody>
      </p:sp>
      <p:sp>
        <p:nvSpPr>
          <p:cNvPr id="3" name="Espace réservé du contenu 2">
            <a:extLst>
              <a:ext uri="{FF2B5EF4-FFF2-40B4-BE49-F238E27FC236}">
                <a16:creationId xmlns:a16="http://schemas.microsoft.com/office/drawing/2014/main" id="{8AC9CB39-56EF-4077-97D9-8C45ADAA3069}"/>
              </a:ext>
            </a:extLst>
          </p:cNvPr>
          <p:cNvSpPr>
            <a:spLocks noGrp="1"/>
          </p:cNvSpPr>
          <p:nvPr>
            <p:ph idx="1"/>
          </p:nvPr>
        </p:nvSpPr>
        <p:spPr/>
        <p:txBody>
          <a:bodyPr>
            <a:normAutofit fontScale="92500"/>
          </a:bodyPr>
          <a:lstStyle/>
          <a:p>
            <a:r>
              <a:rPr lang="fr-CH" b="1" dirty="0"/>
              <a:t>Mary Parker </a:t>
            </a:r>
            <a:r>
              <a:rPr lang="fr-CH" b="1" dirty="0" err="1"/>
              <a:t>Follett</a:t>
            </a:r>
            <a:r>
              <a:rPr lang="fr-CH" b="1" dirty="0"/>
              <a:t> </a:t>
            </a:r>
            <a:r>
              <a:rPr lang="fr-CH" dirty="0"/>
              <a:t>(1920):</a:t>
            </a:r>
          </a:p>
          <a:p>
            <a:pPr>
              <a:buFont typeface="Wingdings" panose="05000000000000000000" pitchFamily="2" charset="2"/>
              <a:buChar char="Ø"/>
            </a:pPr>
            <a:r>
              <a:rPr lang="fr-CH" dirty="0"/>
              <a:t>Le leadership dans les organisations: coordonner (rassembler), finaliser (tenir la cap) et anticiper (avoir une vision).</a:t>
            </a:r>
          </a:p>
          <a:p>
            <a:pPr>
              <a:buFont typeface="Wingdings" panose="05000000000000000000" pitchFamily="2" charset="2"/>
              <a:buChar char="Ø"/>
            </a:pPr>
            <a:r>
              <a:rPr lang="fr-CH" dirty="0"/>
              <a:t>Le pouvoir n’est pas absolu. Il peut être partagé.</a:t>
            </a:r>
          </a:p>
          <a:p>
            <a:pPr>
              <a:buFont typeface="Wingdings" panose="05000000000000000000" pitchFamily="2" charset="2"/>
              <a:buChar char="Ø"/>
            </a:pPr>
            <a:r>
              <a:rPr lang="fr-CH" dirty="0"/>
              <a:t>Le leader influence le groupe mais peut être aussi influencé par le groupe.</a:t>
            </a:r>
          </a:p>
          <a:p>
            <a:pPr>
              <a:buFont typeface="Wingdings" panose="05000000000000000000" pitchFamily="2" charset="2"/>
              <a:buChar char="Ø"/>
            </a:pPr>
            <a:r>
              <a:rPr lang="fr-CH" dirty="0"/>
              <a:t>Le leader doit être capable d’identifier, de fédérer et de mettre en cohérence l’ensemble des capacités des membres d’un groupe.</a:t>
            </a:r>
          </a:p>
          <a:p>
            <a:pPr>
              <a:buFont typeface="Wingdings" panose="05000000000000000000" pitchFamily="2" charset="2"/>
              <a:buChar char="Ø"/>
            </a:pPr>
            <a:r>
              <a:rPr lang="fr-CH" dirty="0"/>
              <a:t>Le leader unifie et dépasse les objectifs individuels.</a:t>
            </a:r>
            <a:endParaRPr lang="fr-FR" dirty="0"/>
          </a:p>
        </p:txBody>
      </p:sp>
      <p:sp>
        <p:nvSpPr>
          <p:cNvPr id="4" name="Espace réservé du numéro de diapositive 3">
            <a:extLst>
              <a:ext uri="{FF2B5EF4-FFF2-40B4-BE49-F238E27FC236}">
                <a16:creationId xmlns:a16="http://schemas.microsoft.com/office/drawing/2014/main" id="{EFE9EE68-9169-48C6-8295-1E92E19E8778}"/>
              </a:ext>
            </a:extLst>
          </p:cNvPr>
          <p:cNvSpPr>
            <a:spLocks noGrp="1"/>
          </p:cNvSpPr>
          <p:nvPr>
            <p:ph type="sldNum" sz="quarter" idx="12"/>
          </p:nvPr>
        </p:nvSpPr>
        <p:spPr/>
        <p:txBody>
          <a:bodyPr/>
          <a:lstStyle/>
          <a:p>
            <a:fld id="{D43150CF-46F0-4FEE-9B38-FA518C85AC0E}" type="slidenum">
              <a:rPr lang="fr-CH" smtClean="0"/>
              <a:t>12</a:t>
            </a:fld>
            <a:endParaRPr lang="fr-CH"/>
          </a:p>
        </p:txBody>
      </p:sp>
      <p:sp>
        <p:nvSpPr>
          <p:cNvPr id="5" name="Espace réservé du pied de page 4">
            <a:extLst>
              <a:ext uri="{FF2B5EF4-FFF2-40B4-BE49-F238E27FC236}">
                <a16:creationId xmlns:a16="http://schemas.microsoft.com/office/drawing/2014/main" id="{29365075-9DF5-43AB-B763-D401065D2E57}"/>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4209394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F359B6-E9AF-43EB-A63C-5FC9E3141A17}"/>
              </a:ext>
            </a:extLst>
          </p:cNvPr>
          <p:cNvSpPr>
            <a:spLocks noGrp="1"/>
          </p:cNvSpPr>
          <p:nvPr>
            <p:ph type="title"/>
          </p:nvPr>
        </p:nvSpPr>
        <p:spPr/>
        <p:txBody>
          <a:bodyPr/>
          <a:lstStyle/>
          <a:p>
            <a:r>
              <a:rPr lang="fr-CH" dirty="0"/>
              <a:t>Les théories du Leadership</a:t>
            </a:r>
            <a:endParaRPr lang="fr-FR" dirty="0"/>
          </a:p>
        </p:txBody>
      </p:sp>
      <p:sp>
        <p:nvSpPr>
          <p:cNvPr id="3" name="Espace réservé du contenu 2">
            <a:extLst>
              <a:ext uri="{FF2B5EF4-FFF2-40B4-BE49-F238E27FC236}">
                <a16:creationId xmlns:a16="http://schemas.microsoft.com/office/drawing/2014/main" id="{33BAE09C-F869-4CCE-B76D-14EFFAF01037}"/>
              </a:ext>
            </a:extLst>
          </p:cNvPr>
          <p:cNvSpPr>
            <a:spLocks noGrp="1"/>
          </p:cNvSpPr>
          <p:nvPr>
            <p:ph idx="1"/>
          </p:nvPr>
        </p:nvSpPr>
        <p:spPr/>
        <p:txBody>
          <a:bodyPr>
            <a:normAutofit fontScale="92500" lnSpcReduction="10000"/>
          </a:bodyPr>
          <a:lstStyle/>
          <a:p>
            <a:r>
              <a:rPr lang="fr-CH" b="1" dirty="0"/>
              <a:t>Kurt Lewin </a:t>
            </a:r>
            <a:r>
              <a:rPr lang="fr-CH" dirty="0"/>
              <a:t>(1930)</a:t>
            </a:r>
          </a:p>
          <a:p>
            <a:r>
              <a:rPr lang="fr-CH" dirty="0"/>
              <a:t>3 formes de leadership</a:t>
            </a:r>
          </a:p>
          <a:p>
            <a:pPr algn="just">
              <a:buFont typeface="Wingdings" panose="05000000000000000000" pitchFamily="2" charset="2"/>
              <a:buChar char="Ø"/>
            </a:pPr>
            <a:r>
              <a:rPr lang="fr-CH" dirty="0"/>
              <a:t>Autoritaire: rendement du groupe plus élevé mais manque de confiance et parfois rébellion.</a:t>
            </a:r>
          </a:p>
          <a:p>
            <a:pPr algn="just">
              <a:buFont typeface="Wingdings" panose="05000000000000000000" pitchFamily="2" charset="2"/>
              <a:buChar char="Ø"/>
            </a:pPr>
            <a:r>
              <a:rPr lang="fr-CH" dirty="0"/>
              <a:t>Démocratique: prend du temps mais stimule la participation et l’autonomie du groupe.</a:t>
            </a:r>
          </a:p>
          <a:p>
            <a:pPr algn="just">
              <a:buFont typeface="Wingdings" panose="05000000000000000000" pitchFamily="2" charset="2"/>
              <a:buChar char="Ø"/>
            </a:pPr>
            <a:r>
              <a:rPr lang="fr-CH" dirty="0"/>
              <a:t>Laxisme: le laissez-faire ne fonctionne pas, créé de la dépendance, le besoin de consignes.</a:t>
            </a:r>
          </a:p>
          <a:p>
            <a:pPr marL="0" indent="0" algn="just">
              <a:buNone/>
            </a:pPr>
            <a:r>
              <a:rPr lang="fr-CH" dirty="0"/>
              <a:t>Le leadership démocratique est le plus efficace même s’il implique un dialogue social, la confiance et la responsabilisation d’un groupe.</a:t>
            </a:r>
            <a:endParaRPr lang="fr-FR" dirty="0"/>
          </a:p>
        </p:txBody>
      </p:sp>
      <p:sp>
        <p:nvSpPr>
          <p:cNvPr id="4" name="Espace réservé du numéro de diapositive 3">
            <a:extLst>
              <a:ext uri="{FF2B5EF4-FFF2-40B4-BE49-F238E27FC236}">
                <a16:creationId xmlns:a16="http://schemas.microsoft.com/office/drawing/2014/main" id="{87D60990-266D-407C-9E04-6B4A50D5BDAA}"/>
              </a:ext>
            </a:extLst>
          </p:cNvPr>
          <p:cNvSpPr>
            <a:spLocks noGrp="1"/>
          </p:cNvSpPr>
          <p:nvPr>
            <p:ph type="sldNum" sz="quarter" idx="12"/>
          </p:nvPr>
        </p:nvSpPr>
        <p:spPr/>
        <p:txBody>
          <a:bodyPr/>
          <a:lstStyle/>
          <a:p>
            <a:fld id="{D43150CF-46F0-4FEE-9B38-FA518C85AC0E}" type="slidenum">
              <a:rPr lang="fr-CH" smtClean="0"/>
              <a:t>13</a:t>
            </a:fld>
            <a:endParaRPr lang="fr-CH"/>
          </a:p>
        </p:txBody>
      </p:sp>
      <p:sp>
        <p:nvSpPr>
          <p:cNvPr id="5" name="Espace réservé du pied de page 4">
            <a:extLst>
              <a:ext uri="{FF2B5EF4-FFF2-40B4-BE49-F238E27FC236}">
                <a16:creationId xmlns:a16="http://schemas.microsoft.com/office/drawing/2014/main" id="{87D53943-9190-4583-9BA0-19FF9E627A77}"/>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889616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8B9890-A3D4-4254-A71F-F3E513D626EB}"/>
              </a:ext>
            </a:extLst>
          </p:cNvPr>
          <p:cNvSpPr>
            <a:spLocks noGrp="1"/>
          </p:cNvSpPr>
          <p:nvPr>
            <p:ph type="title"/>
          </p:nvPr>
        </p:nvSpPr>
        <p:spPr/>
        <p:txBody>
          <a:bodyPr/>
          <a:lstStyle/>
          <a:p>
            <a:r>
              <a:rPr lang="fr-CH" dirty="0"/>
              <a:t>Les théories du Leadership</a:t>
            </a:r>
            <a:endParaRPr lang="fr-FR" dirty="0"/>
          </a:p>
        </p:txBody>
      </p:sp>
      <p:sp>
        <p:nvSpPr>
          <p:cNvPr id="3" name="Espace réservé du contenu 2">
            <a:extLst>
              <a:ext uri="{FF2B5EF4-FFF2-40B4-BE49-F238E27FC236}">
                <a16:creationId xmlns:a16="http://schemas.microsoft.com/office/drawing/2014/main" id="{EE6F9EBF-40D1-40FA-BE32-221B8D09E3BA}"/>
              </a:ext>
            </a:extLst>
          </p:cNvPr>
          <p:cNvSpPr>
            <a:spLocks noGrp="1"/>
          </p:cNvSpPr>
          <p:nvPr>
            <p:ph idx="1"/>
          </p:nvPr>
        </p:nvSpPr>
        <p:spPr/>
        <p:txBody>
          <a:bodyPr/>
          <a:lstStyle/>
          <a:p>
            <a:r>
              <a:rPr lang="fr-CH" b="1" dirty="0"/>
              <a:t>Douglas McGregor et les théories XY </a:t>
            </a:r>
            <a:r>
              <a:rPr lang="fr-CH" dirty="0"/>
              <a:t>(1960)</a:t>
            </a:r>
          </a:p>
          <a:p>
            <a:pPr>
              <a:buFont typeface="Wingdings" panose="05000000000000000000" pitchFamily="2" charset="2"/>
              <a:buChar char="Ø"/>
            </a:pPr>
            <a:r>
              <a:rPr lang="fr-CH" dirty="0"/>
              <a:t> Théorie X: le leadership autoritaire.</a:t>
            </a:r>
          </a:p>
          <a:p>
            <a:pPr marL="0" indent="0">
              <a:buNone/>
            </a:pPr>
            <a:r>
              <a:rPr lang="fr-CH" dirty="0"/>
              <a:t>L’homme n’aime pas travailler…</a:t>
            </a:r>
          </a:p>
          <a:p>
            <a:pPr>
              <a:buFont typeface="Wingdings" panose="05000000000000000000" pitchFamily="2" charset="2"/>
              <a:buChar char="Ø"/>
            </a:pPr>
            <a:r>
              <a:rPr lang="fr-CH" dirty="0"/>
              <a:t>Théorie Y: autre leadership possible (participatif).</a:t>
            </a:r>
          </a:p>
          <a:p>
            <a:pPr>
              <a:buFont typeface="Wingdings" panose="05000000000000000000" pitchFamily="2" charset="2"/>
              <a:buChar char="Ø"/>
            </a:pPr>
            <a:endParaRPr lang="fr-CH" dirty="0"/>
          </a:p>
          <a:p>
            <a:pPr marL="0" indent="0">
              <a:buNone/>
            </a:pPr>
            <a:r>
              <a:rPr lang="fr-CH" dirty="0"/>
              <a:t>La théorie Y est la plus adaptée à la nature humaine et permet d’intégrer les buts de l’individu et de l’organisation à travers le mode de management.</a:t>
            </a:r>
          </a:p>
          <a:p>
            <a:pPr marL="0" indent="0">
              <a:buNone/>
            </a:pPr>
            <a:endParaRPr lang="fr-FR" dirty="0"/>
          </a:p>
        </p:txBody>
      </p:sp>
      <p:sp>
        <p:nvSpPr>
          <p:cNvPr id="4" name="Espace réservé du numéro de diapositive 3">
            <a:extLst>
              <a:ext uri="{FF2B5EF4-FFF2-40B4-BE49-F238E27FC236}">
                <a16:creationId xmlns:a16="http://schemas.microsoft.com/office/drawing/2014/main" id="{495B9182-566E-4D48-A6C1-E9DE742F450B}"/>
              </a:ext>
            </a:extLst>
          </p:cNvPr>
          <p:cNvSpPr>
            <a:spLocks noGrp="1"/>
          </p:cNvSpPr>
          <p:nvPr>
            <p:ph type="sldNum" sz="quarter" idx="12"/>
          </p:nvPr>
        </p:nvSpPr>
        <p:spPr/>
        <p:txBody>
          <a:bodyPr/>
          <a:lstStyle/>
          <a:p>
            <a:fld id="{D43150CF-46F0-4FEE-9B38-FA518C85AC0E}" type="slidenum">
              <a:rPr lang="fr-CH" smtClean="0"/>
              <a:t>14</a:t>
            </a:fld>
            <a:endParaRPr lang="fr-CH"/>
          </a:p>
        </p:txBody>
      </p:sp>
      <p:sp>
        <p:nvSpPr>
          <p:cNvPr id="5" name="Espace réservé du pied de page 4">
            <a:extLst>
              <a:ext uri="{FF2B5EF4-FFF2-40B4-BE49-F238E27FC236}">
                <a16:creationId xmlns:a16="http://schemas.microsoft.com/office/drawing/2014/main" id="{1F12AE6C-0B8A-48FB-8690-B337B7FD9D37}"/>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469593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5EB815-2AC7-4E27-9137-161122B6BDDD}"/>
              </a:ext>
            </a:extLst>
          </p:cNvPr>
          <p:cNvSpPr>
            <a:spLocks noGrp="1"/>
          </p:cNvSpPr>
          <p:nvPr>
            <p:ph type="title"/>
          </p:nvPr>
        </p:nvSpPr>
        <p:spPr/>
        <p:txBody>
          <a:bodyPr/>
          <a:lstStyle/>
          <a:p>
            <a:r>
              <a:rPr lang="fr-CH" dirty="0"/>
              <a:t>Les théories du Leadership</a:t>
            </a:r>
            <a:endParaRPr lang="fr-FR" dirty="0"/>
          </a:p>
        </p:txBody>
      </p:sp>
      <p:sp>
        <p:nvSpPr>
          <p:cNvPr id="3" name="Espace réservé du contenu 2">
            <a:extLst>
              <a:ext uri="{FF2B5EF4-FFF2-40B4-BE49-F238E27FC236}">
                <a16:creationId xmlns:a16="http://schemas.microsoft.com/office/drawing/2014/main" id="{9BC095F6-DAA9-443B-A2CF-67164EBF6BDC}"/>
              </a:ext>
            </a:extLst>
          </p:cNvPr>
          <p:cNvSpPr>
            <a:spLocks noGrp="1"/>
          </p:cNvSpPr>
          <p:nvPr>
            <p:ph idx="1"/>
          </p:nvPr>
        </p:nvSpPr>
        <p:spPr/>
        <p:txBody>
          <a:bodyPr>
            <a:normAutofit fontScale="92500" lnSpcReduction="20000"/>
          </a:bodyPr>
          <a:lstStyle/>
          <a:p>
            <a:r>
              <a:rPr lang="fr-CH" b="1" dirty="0"/>
              <a:t>Warren G. </a:t>
            </a:r>
            <a:r>
              <a:rPr lang="fr-CH" b="1" dirty="0" err="1"/>
              <a:t>Bennis</a:t>
            </a:r>
            <a:r>
              <a:rPr lang="fr-CH" b="1" dirty="0"/>
              <a:t> </a:t>
            </a:r>
            <a:r>
              <a:rPr lang="fr-CH" dirty="0"/>
              <a:t>(1989 On </a:t>
            </a:r>
            <a:r>
              <a:rPr lang="fr-CH" dirty="0" err="1"/>
              <a:t>Becoming</a:t>
            </a:r>
            <a:r>
              <a:rPr lang="fr-CH" dirty="0"/>
              <a:t> a Leader)</a:t>
            </a:r>
          </a:p>
          <a:p>
            <a:pPr marL="0" indent="0">
              <a:buNone/>
            </a:pPr>
            <a:r>
              <a:rPr lang="fr-CH" b="1" dirty="0"/>
              <a:t>«On ne naît pas leader, on le devient»</a:t>
            </a:r>
          </a:p>
          <a:p>
            <a:pPr marL="0" indent="0" algn="just">
              <a:buNone/>
            </a:pPr>
            <a:r>
              <a:rPr lang="fr-CH" u="sng" dirty="0"/>
              <a:t>4 compétences du leader:</a:t>
            </a:r>
          </a:p>
          <a:p>
            <a:pPr marL="514350" indent="-514350" algn="just">
              <a:buFont typeface="+mj-lt"/>
              <a:buAutoNum type="arabicParenR"/>
            </a:pPr>
            <a:r>
              <a:rPr lang="fr-CH" dirty="0"/>
              <a:t>La capacité de vision</a:t>
            </a:r>
          </a:p>
          <a:p>
            <a:pPr marL="514350" indent="-514350" algn="just">
              <a:buFont typeface="+mj-lt"/>
              <a:buAutoNum type="arabicParenR"/>
            </a:pPr>
            <a:r>
              <a:rPr lang="fr-CH" dirty="0"/>
              <a:t>La qualité des communications</a:t>
            </a:r>
          </a:p>
          <a:p>
            <a:pPr marL="514350" indent="-514350" algn="just">
              <a:buFont typeface="+mj-lt"/>
              <a:buAutoNum type="arabicParenR"/>
            </a:pPr>
            <a:r>
              <a:rPr lang="fr-CH" dirty="0"/>
              <a:t>La confiance </a:t>
            </a:r>
          </a:p>
          <a:p>
            <a:pPr marL="514350" indent="-514350" algn="just">
              <a:buFont typeface="+mj-lt"/>
              <a:buAutoNum type="arabicParenR"/>
            </a:pPr>
            <a:r>
              <a:rPr lang="fr-CH" dirty="0"/>
              <a:t>Le rapport à soi</a:t>
            </a:r>
          </a:p>
          <a:p>
            <a:pPr marL="0" indent="0" algn="just">
              <a:buNone/>
            </a:pPr>
            <a:r>
              <a:rPr lang="fr-CH" dirty="0"/>
              <a:t>L’idée que le leadership est un processus qui repose sur la capacité d’un individu à avoir une vision globale, de la traduire en action concrète en maitrisant la durée.</a:t>
            </a:r>
          </a:p>
        </p:txBody>
      </p:sp>
      <p:sp>
        <p:nvSpPr>
          <p:cNvPr id="4" name="Espace réservé du numéro de diapositive 3">
            <a:extLst>
              <a:ext uri="{FF2B5EF4-FFF2-40B4-BE49-F238E27FC236}">
                <a16:creationId xmlns:a16="http://schemas.microsoft.com/office/drawing/2014/main" id="{CCEC593D-ED75-4F10-B389-6FA4C76844CB}"/>
              </a:ext>
            </a:extLst>
          </p:cNvPr>
          <p:cNvSpPr>
            <a:spLocks noGrp="1"/>
          </p:cNvSpPr>
          <p:nvPr>
            <p:ph type="sldNum" sz="quarter" idx="12"/>
          </p:nvPr>
        </p:nvSpPr>
        <p:spPr/>
        <p:txBody>
          <a:bodyPr/>
          <a:lstStyle/>
          <a:p>
            <a:fld id="{D43150CF-46F0-4FEE-9B38-FA518C85AC0E}" type="slidenum">
              <a:rPr lang="fr-CH" smtClean="0"/>
              <a:t>15</a:t>
            </a:fld>
            <a:endParaRPr lang="fr-CH"/>
          </a:p>
        </p:txBody>
      </p:sp>
      <p:sp>
        <p:nvSpPr>
          <p:cNvPr id="5" name="Espace réservé du pied de page 4">
            <a:extLst>
              <a:ext uri="{FF2B5EF4-FFF2-40B4-BE49-F238E27FC236}">
                <a16:creationId xmlns:a16="http://schemas.microsoft.com/office/drawing/2014/main" id="{4F1CD8A2-9C99-4670-BFCC-C79E857472EB}"/>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4202919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FE7195-DE7E-4A32-8E5E-D8F7EF1D29C2}"/>
              </a:ext>
            </a:extLst>
          </p:cNvPr>
          <p:cNvSpPr>
            <a:spLocks noGrp="1"/>
          </p:cNvSpPr>
          <p:nvPr>
            <p:ph type="title"/>
          </p:nvPr>
        </p:nvSpPr>
        <p:spPr/>
        <p:txBody>
          <a:bodyPr/>
          <a:lstStyle/>
          <a:p>
            <a:r>
              <a:rPr lang="fr-CH" dirty="0"/>
              <a:t>Les théories du Leadership</a:t>
            </a:r>
            <a:endParaRPr lang="fr-FR" dirty="0"/>
          </a:p>
        </p:txBody>
      </p:sp>
      <p:sp>
        <p:nvSpPr>
          <p:cNvPr id="3" name="Espace réservé du contenu 2">
            <a:extLst>
              <a:ext uri="{FF2B5EF4-FFF2-40B4-BE49-F238E27FC236}">
                <a16:creationId xmlns:a16="http://schemas.microsoft.com/office/drawing/2014/main" id="{0380E785-21E1-4BCD-995B-1206A2052582}"/>
              </a:ext>
            </a:extLst>
          </p:cNvPr>
          <p:cNvSpPr>
            <a:spLocks noGrp="1"/>
          </p:cNvSpPr>
          <p:nvPr>
            <p:ph idx="1"/>
          </p:nvPr>
        </p:nvSpPr>
        <p:spPr/>
        <p:txBody>
          <a:bodyPr>
            <a:normAutofit/>
          </a:bodyPr>
          <a:lstStyle/>
          <a:p>
            <a:pPr marL="0" indent="0" algn="just">
              <a:buNone/>
            </a:pPr>
            <a:r>
              <a:rPr lang="fr-CH" dirty="0" err="1"/>
              <a:t>Bennis</a:t>
            </a:r>
            <a:r>
              <a:rPr lang="fr-CH" dirty="0"/>
              <a:t> (1991) introduit également la distinction manager/leader: le manager administre et le leader innove.</a:t>
            </a:r>
          </a:p>
          <a:p>
            <a:pPr marL="0" indent="0">
              <a:buNone/>
            </a:pPr>
            <a:r>
              <a:rPr lang="fr-FR" dirty="0"/>
              <a:t>« le manager fait ce qu’il doit faire, le leader fait ce qu’il faut faire »</a:t>
            </a:r>
          </a:p>
          <a:p>
            <a:pPr marL="0" indent="0">
              <a:buNone/>
            </a:pPr>
            <a:r>
              <a:rPr lang="fr-FR" dirty="0"/>
              <a:t>Le manager imite, copie, le leader créé, défie et est lui-même.</a:t>
            </a:r>
          </a:p>
          <a:p>
            <a:pPr>
              <a:buFont typeface="Wingdings" panose="05000000000000000000" pitchFamily="2" charset="2"/>
              <a:buChar char="Ø"/>
            </a:pPr>
            <a:endParaRPr lang="fr-FR" dirty="0"/>
          </a:p>
          <a:p>
            <a:pPr>
              <a:buFont typeface="Wingdings" panose="05000000000000000000" pitchFamily="2" charset="2"/>
              <a:buChar char="Ø"/>
            </a:pPr>
            <a:endParaRPr lang="fr-FR" dirty="0"/>
          </a:p>
        </p:txBody>
      </p:sp>
      <p:sp>
        <p:nvSpPr>
          <p:cNvPr id="4" name="Espace réservé du numéro de diapositive 3">
            <a:extLst>
              <a:ext uri="{FF2B5EF4-FFF2-40B4-BE49-F238E27FC236}">
                <a16:creationId xmlns:a16="http://schemas.microsoft.com/office/drawing/2014/main" id="{49711032-E044-4FF7-88F0-933A02BAFC4D}"/>
              </a:ext>
            </a:extLst>
          </p:cNvPr>
          <p:cNvSpPr>
            <a:spLocks noGrp="1"/>
          </p:cNvSpPr>
          <p:nvPr>
            <p:ph type="sldNum" sz="quarter" idx="12"/>
          </p:nvPr>
        </p:nvSpPr>
        <p:spPr/>
        <p:txBody>
          <a:bodyPr/>
          <a:lstStyle/>
          <a:p>
            <a:fld id="{D43150CF-46F0-4FEE-9B38-FA518C85AC0E}" type="slidenum">
              <a:rPr lang="fr-CH" smtClean="0"/>
              <a:t>16</a:t>
            </a:fld>
            <a:endParaRPr lang="fr-CH"/>
          </a:p>
        </p:txBody>
      </p:sp>
      <p:sp>
        <p:nvSpPr>
          <p:cNvPr id="5" name="Espace réservé du pied de page 4">
            <a:extLst>
              <a:ext uri="{FF2B5EF4-FFF2-40B4-BE49-F238E27FC236}">
                <a16:creationId xmlns:a16="http://schemas.microsoft.com/office/drawing/2014/main" id="{8E07ACFB-B107-4999-8B6A-7A9560F2DDF6}"/>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913307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D16899-3B8C-4390-BFA1-AB96000DCB63}"/>
              </a:ext>
            </a:extLst>
          </p:cNvPr>
          <p:cNvSpPr>
            <a:spLocks noGrp="1"/>
          </p:cNvSpPr>
          <p:nvPr>
            <p:ph type="title"/>
          </p:nvPr>
        </p:nvSpPr>
        <p:spPr/>
        <p:txBody>
          <a:bodyPr/>
          <a:lstStyle/>
          <a:p>
            <a:r>
              <a:rPr lang="fr-CH" dirty="0"/>
              <a:t>Les théories du Leadership</a:t>
            </a:r>
            <a:endParaRPr lang="fr-FR" dirty="0"/>
          </a:p>
        </p:txBody>
      </p:sp>
      <p:sp>
        <p:nvSpPr>
          <p:cNvPr id="3" name="Espace réservé du contenu 2">
            <a:extLst>
              <a:ext uri="{FF2B5EF4-FFF2-40B4-BE49-F238E27FC236}">
                <a16:creationId xmlns:a16="http://schemas.microsoft.com/office/drawing/2014/main" id="{71999444-1F3D-450F-AAF7-70702ADBD1FF}"/>
              </a:ext>
            </a:extLst>
          </p:cNvPr>
          <p:cNvSpPr>
            <a:spLocks noGrp="1"/>
          </p:cNvSpPr>
          <p:nvPr>
            <p:ph idx="1"/>
          </p:nvPr>
        </p:nvSpPr>
        <p:spPr/>
        <p:txBody>
          <a:bodyPr/>
          <a:lstStyle/>
          <a:p>
            <a:r>
              <a:rPr lang="fr-CH" b="1" dirty="0" err="1"/>
              <a:t>Kirkpatrick</a:t>
            </a:r>
            <a:r>
              <a:rPr lang="fr-CH" b="1" dirty="0"/>
              <a:t> et Locke </a:t>
            </a:r>
            <a:r>
              <a:rPr lang="fr-CH" dirty="0"/>
              <a:t>(1991):</a:t>
            </a:r>
          </a:p>
          <a:p>
            <a:pPr marL="0" indent="0">
              <a:buNone/>
            </a:pPr>
            <a:r>
              <a:rPr lang="fr-CH" dirty="0"/>
              <a:t>6 caractéristiques du leader (personnalité):</a:t>
            </a:r>
          </a:p>
          <a:p>
            <a:pPr marL="514350" indent="-514350">
              <a:buFont typeface="+mj-lt"/>
              <a:buAutoNum type="arabicParenR"/>
            </a:pPr>
            <a:r>
              <a:rPr lang="fr-CH" dirty="0"/>
              <a:t>Honnêteté et intégrité</a:t>
            </a:r>
          </a:p>
          <a:p>
            <a:pPr marL="514350" indent="-514350">
              <a:buFont typeface="+mj-lt"/>
              <a:buAutoNum type="arabicParenR"/>
            </a:pPr>
            <a:r>
              <a:rPr lang="fr-CH" dirty="0"/>
              <a:t>Assurance</a:t>
            </a:r>
          </a:p>
          <a:p>
            <a:pPr marL="514350" indent="-514350">
              <a:buFont typeface="+mj-lt"/>
              <a:buAutoNum type="arabicParenR"/>
            </a:pPr>
            <a:r>
              <a:rPr lang="fr-CH" dirty="0"/>
              <a:t>Dynamisme</a:t>
            </a:r>
          </a:p>
          <a:p>
            <a:pPr marL="514350" indent="-514350">
              <a:buFont typeface="+mj-lt"/>
              <a:buAutoNum type="arabicParenR"/>
            </a:pPr>
            <a:r>
              <a:rPr lang="fr-CH" dirty="0"/>
              <a:t>Le désir de diriger</a:t>
            </a:r>
          </a:p>
          <a:p>
            <a:pPr marL="514350" indent="-514350">
              <a:buFont typeface="+mj-lt"/>
              <a:buAutoNum type="arabicParenR"/>
            </a:pPr>
            <a:r>
              <a:rPr lang="fr-CH" dirty="0"/>
              <a:t>Intelligence</a:t>
            </a:r>
          </a:p>
          <a:p>
            <a:pPr marL="514350" indent="-514350">
              <a:buFont typeface="+mj-lt"/>
              <a:buAutoNum type="arabicParenR"/>
            </a:pPr>
            <a:r>
              <a:rPr lang="fr-CH" dirty="0"/>
              <a:t>Compétence professionnelle</a:t>
            </a:r>
            <a:endParaRPr lang="fr-FR" dirty="0"/>
          </a:p>
        </p:txBody>
      </p:sp>
      <p:sp>
        <p:nvSpPr>
          <p:cNvPr id="4" name="Espace réservé du numéro de diapositive 3">
            <a:extLst>
              <a:ext uri="{FF2B5EF4-FFF2-40B4-BE49-F238E27FC236}">
                <a16:creationId xmlns:a16="http://schemas.microsoft.com/office/drawing/2014/main" id="{A1320A2A-90A5-4CBC-96E2-FD531A4449A7}"/>
              </a:ext>
            </a:extLst>
          </p:cNvPr>
          <p:cNvSpPr>
            <a:spLocks noGrp="1"/>
          </p:cNvSpPr>
          <p:nvPr>
            <p:ph type="sldNum" sz="quarter" idx="12"/>
          </p:nvPr>
        </p:nvSpPr>
        <p:spPr/>
        <p:txBody>
          <a:bodyPr/>
          <a:lstStyle/>
          <a:p>
            <a:fld id="{D43150CF-46F0-4FEE-9B38-FA518C85AC0E}" type="slidenum">
              <a:rPr lang="fr-CH" smtClean="0"/>
              <a:t>17</a:t>
            </a:fld>
            <a:endParaRPr lang="fr-CH"/>
          </a:p>
        </p:txBody>
      </p:sp>
      <p:sp>
        <p:nvSpPr>
          <p:cNvPr id="5" name="Espace réservé du pied de page 4">
            <a:extLst>
              <a:ext uri="{FF2B5EF4-FFF2-40B4-BE49-F238E27FC236}">
                <a16:creationId xmlns:a16="http://schemas.microsoft.com/office/drawing/2014/main" id="{5449D294-DA08-4276-826A-CE28DCAD7708}"/>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4006263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19E3CF-A8ED-49F6-B64B-479FD912C680}"/>
              </a:ext>
            </a:extLst>
          </p:cNvPr>
          <p:cNvSpPr>
            <a:spLocks noGrp="1"/>
          </p:cNvSpPr>
          <p:nvPr>
            <p:ph type="title"/>
          </p:nvPr>
        </p:nvSpPr>
        <p:spPr/>
        <p:txBody>
          <a:bodyPr/>
          <a:lstStyle/>
          <a:p>
            <a:r>
              <a:rPr lang="fr-CH" dirty="0"/>
              <a:t>Les théories du Leadership</a:t>
            </a:r>
            <a:endParaRPr lang="fr-FR" dirty="0"/>
          </a:p>
        </p:txBody>
      </p:sp>
      <p:sp>
        <p:nvSpPr>
          <p:cNvPr id="3" name="Espace réservé du contenu 2">
            <a:extLst>
              <a:ext uri="{FF2B5EF4-FFF2-40B4-BE49-F238E27FC236}">
                <a16:creationId xmlns:a16="http://schemas.microsoft.com/office/drawing/2014/main" id="{3821FC42-1DB2-403F-B305-BD7B2BE4ACAC}"/>
              </a:ext>
            </a:extLst>
          </p:cNvPr>
          <p:cNvSpPr>
            <a:spLocks noGrp="1"/>
          </p:cNvSpPr>
          <p:nvPr>
            <p:ph idx="1"/>
          </p:nvPr>
        </p:nvSpPr>
        <p:spPr/>
        <p:txBody>
          <a:bodyPr/>
          <a:lstStyle/>
          <a:p>
            <a:r>
              <a:rPr lang="fr-CH" b="1" dirty="0"/>
              <a:t>Steven B. </a:t>
            </a:r>
            <a:r>
              <a:rPr lang="fr-CH" b="1" dirty="0" err="1"/>
              <a:t>Sample</a:t>
            </a:r>
            <a:r>
              <a:rPr lang="fr-CH" b="1" dirty="0"/>
              <a:t> </a:t>
            </a:r>
            <a:r>
              <a:rPr lang="fr-CH" dirty="0"/>
              <a:t>(2005 «Devenez un grand leader»)</a:t>
            </a:r>
          </a:p>
          <a:p>
            <a:pPr>
              <a:buFont typeface="Wingdings" panose="05000000000000000000" pitchFamily="2" charset="2"/>
              <a:buChar char="Ø"/>
            </a:pPr>
            <a:r>
              <a:rPr lang="fr-CH" dirty="0"/>
              <a:t>Les leaders doivent cultiver leur indépendance intellectuelle et privilégier leurs expériences personnelles.</a:t>
            </a:r>
          </a:p>
          <a:p>
            <a:pPr>
              <a:buFont typeface="Wingdings" panose="05000000000000000000" pitchFamily="2" charset="2"/>
              <a:buChar char="Ø"/>
            </a:pPr>
            <a:r>
              <a:rPr lang="fr-CH" dirty="0"/>
              <a:t>Le leadership est un art.</a:t>
            </a:r>
            <a:endParaRPr lang="fr-FR" dirty="0"/>
          </a:p>
        </p:txBody>
      </p:sp>
      <p:sp>
        <p:nvSpPr>
          <p:cNvPr id="4" name="Espace réservé du numéro de diapositive 3">
            <a:extLst>
              <a:ext uri="{FF2B5EF4-FFF2-40B4-BE49-F238E27FC236}">
                <a16:creationId xmlns:a16="http://schemas.microsoft.com/office/drawing/2014/main" id="{1553DD06-0885-44E8-9A96-4815EE5966EE}"/>
              </a:ext>
            </a:extLst>
          </p:cNvPr>
          <p:cNvSpPr>
            <a:spLocks noGrp="1"/>
          </p:cNvSpPr>
          <p:nvPr>
            <p:ph type="sldNum" sz="quarter" idx="12"/>
          </p:nvPr>
        </p:nvSpPr>
        <p:spPr/>
        <p:txBody>
          <a:bodyPr/>
          <a:lstStyle/>
          <a:p>
            <a:fld id="{D43150CF-46F0-4FEE-9B38-FA518C85AC0E}" type="slidenum">
              <a:rPr lang="fr-CH" smtClean="0"/>
              <a:t>18</a:t>
            </a:fld>
            <a:endParaRPr lang="fr-CH"/>
          </a:p>
        </p:txBody>
      </p:sp>
      <p:sp>
        <p:nvSpPr>
          <p:cNvPr id="5" name="Espace réservé du pied de page 4">
            <a:extLst>
              <a:ext uri="{FF2B5EF4-FFF2-40B4-BE49-F238E27FC236}">
                <a16:creationId xmlns:a16="http://schemas.microsoft.com/office/drawing/2014/main" id="{D859C317-6878-41A5-AE17-4F65E8E1B3F2}"/>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521016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A724D1-BEDC-4456-B5F2-5FC89A6E94BC}"/>
              </a:ext>
            </a:extLst>
          </p:cNvPr>
          <p:cNvSpPr>
            <a:spLocks noGrp="1"/>
          </p:cNvSpPr>
          <p:nvPr>
            <p:ph type="title"/>
          </p:nvPr>
        </p:nvSpPr>
        <p:spPr/>
        <p:txBody>
          <a:bodyPr/>
          <a:lstStyle/>
          <a:p>
            <a:r>
              <a:rPr lang="fr-CH" dirty="0"/>
              <a:t>Les théories du Leadership</a:t>
            </a:r>
            <a:endParaRPr lang="fr-FR" dirty="0"/>
          </a:p>
        </p:txBody>
      </p:sp>
      <p:sp>
        <p:nvSpPr>
          <p:cNvPr id="3" name="Espace réservé du contenu 2">
            <a:extLst>
              <a:ext uri="{FF2B5EF4-FFF2-40B4-BE49-F238E27FC236}">
                <a16:creationId xmlns:a16="http://schemas.microsoft.com/office/drawing/2014/main" id="{3315EEE3-2C86-4E45-BC18-458C12EF5701}"/>
              </a:ext>
            </a:extLst>
          </p:cNvPr>
          <p:cNvSpPr>
            <a:spLocks noGrp="1"/>
          </p:cNvSpPr>
          <p:nvPr>
            <p:ph idx="1"/>
          </p:nvPr>
        </p:nvSpPr>
        <p:spPr/>
        <p:txBody>
          <a:bodyPr>
            <a:normAutofit fontScale="92500" lnSpcReduction="20000"/>
          </a:bodyPr>
          <a:lstStyle/>
          <a:p>
            <a:r>
              <a:rPr lang="fr-CH" dirty="0"/>
              <a:t>Compétences managériales selon Mintzberg (2011):</a:t>
            </a:r>
          </a:p>
          <a:p>
            <a:pPr marL="514350" indent="-514350">
              <a:buFont typeface="+mj-lt"/>
              <a:buAutoNum type="arabicParenR"/>
            </a:pPr>
            <a:r>
              <a:rPr lang="fr-CH" dirty="0"/>
              <a:t>Compétences liées au rapport à soi: conscience de soi, capable d’être maître de soi, de gérer son stress.</a:t>
            </a:r>
          </a:p>
          <a:p>
            <a:pPr marL="514350" indent="-514350">
              <a:buFont typeface="+mj-lt"/>
              <a:buAutoNum type="arabicParenR"/>
            </a:pPr>
            <a:r>
              <a:rPr lang="fr-CH" dirty="0"/>
              <a:t>Compétences liées au rapport aux autres: gestion des relations humaines.</a:t>
            </a:r>
          </a:p>
          <a:p>
            <a:pPr marL="514350" indent="-514350">
              <a:buFont typeface="+mj-lt"/>
              <a:buAutoNum type="arabicParenR"/>
            </a:pPr>
            <a:r>
              <a:rPr lang="fr-CH" dirty="0"/>
              <a:t>Compétences liées à l’action: capacité à entreprendre, prendre des décisions et agir.</a:t>
            </a:r>
          </a:p>
          <a:p>
            <a:pPr marL="514350" indent="-514350">
              <a:buFont typeface="+mj-lt"/>
              <a:buAutoNum type="arabicParenR"/>
            </a:pPr>
            <a:r>
              <a:rPr lang="fr-CH" dirty="0"/>
              <a:t>Compétences liées au grandissement de soi: capacité d’apprentissage et de remise en cause personnelle.</a:t>
            </a:r>
          </a:p>
          <a:p>
            <a:pPr marL="514350" indent="-514350">
              <a:buFont typeface="+mj-lt"/>
              <a:buAutoNum type="arabicParenR"/>
            </a:pPr>
            <a:r>
              <a:rPr lang="fr-CH" dirty="0"/>
              <a:t>Compétences liées au pouvoir: capacité à entrainer et influencer les autres.</a:t>
            </a:r>
          </a:p>
          <a:p>
            <a:pPr marL="514350" indent="-514350">
              <a:buFont typeface="+mj-lt"/>
              <a:buAutoNum type="arabicParenR"/>
            </a:pPr>
            <a:endParaRPr lang="fr-CH" dirty="0"/>
          </a:p>
          <a:p>
            <a:pPr marL="514350" indent="-514350">
              <a:buFont typeface="+mj-lt"/>
              <a:buAutoNum type="arabicParenR"/>
            </a:pPr>
            <a:endParaRPr lang="fr-CH" dirty="0"/>
          </a:p>
          <a:p>
            <a:pPr marL="514350" indent="-514350">
              <a:buFont typeface="+mj-lt"/>
              <a:buAutoNum type="arabicParenR"/>
            </a:pPr>
            <a:endParaRPr lang="fr-CH" dirty="0"/>
          </a:p>
          <a:p>
            <a:pPr marL="514350" indent="-514350">
              <a:buFont typeface="+mj-lt"/>
              <a:buAutoNum type="arabicParenR"/>
            </a:pPr>
            <a:endParaRPr lang="fr-FR" dirty="0"/>
          </a:p>
        </p:txBody>
      </p:sp>
      <p:sp>
        <p:nvSpPr>
          <p:cNvPr id="4" name="Espace réservé du numéro de diapositive 3">
            <a:extLst>
              <a:ext uri="{FF2B5EF4-FFF2-40B4-BE49-F238E27FC236}">
                <a16:creationId xmlns:a16="http://schemas.microsoft.com/office/drawing/2014/main" id="{D7DD154F-093F-4B15-9BD6-4B659F019A14}"/>
              </a:ext>
            </a:extLst>
          </p:cNvPr>
          <p:cNvSpPr>
            <a:spLocks noGrp="1"/>
          </p:cNvSpPr>
          <p:nvPr>
            <p:ph type="sldNum" sz="quarter" idx="12"/>
          </p:nvPr>
        </p:nvSpPr>
        <p:spPr/>
        <p:txBody>
          <a:bodyPr/>
          <a:lstStyle/>
          <a:p>
            <a:fld id="{D43150CF-46F0-4FEE-9B38-FA518C85AC0E}" type="slidenum">
              <a:rPr lang="fr-CH" smtClean="0"/>
              <a:t>19</a:t>
            </a:fld>
            <a:endParaRPr lang="fr-CH"/>
          </a:p>
        </p:txBody>
      </p:sp>
      <p:sp>
        <p:nvSpPr>
          <p:cNvPr id="5" name="Espace réservé du pied de page 4">
            <a:extLst>
              <a:ext uri="{FF2B5EF4-FFF2-40B4-BE49-F238E27FC236}">
                <a16:creationId xmlns:a16="http://schemas.microsoft.com/office/drawing/2014/main" id="{494B5714-461F-435A-A540-13AE5919A95E}"/>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050187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7BBFA3-BE89-46D0-9213-CBBF4E71AA2D}"/>
              </a:ext>
            </a:extLst>
          </p:cNvPr>
          <p:cNvSpPr>
            <a:spLocks noGrp="1"/>
          </p:cNvSpPr>
          <p:nvPr>
            <p:ph type="title"/>
          </p:nvPr>
        </p:nvSpPr>
        <p:spPr/>
        <p:txBody>
          <a:bodyPr/>
          <a:lstStyle/>
          <a:p>
            <a:r>
              <a:rPr lang="fr-CH" dirty="0"/>
              <a:t>Qu’est-ce qu’un bon leader?</a:t>
            </a:r>
            <a:endParaRPr lang="fr-FR" dirty="0"/>
          </a:p>
        </p:txBody>
      </p:sp>
      <p:sp>
        <p:nvSpPr>
          <p:cNvPr id="3" name="Espace réservé du contenu 2">
            <a:extLst>
              <a:ext uri="{FF2B5EF4-FFF2-40B4-BE49-F238E27FC236}">
                <a16:creationId xmlns:a16="http://schemas.microsoft.com/office/drawing/2014/main" id="{8E0091D5-0BA7-4C0B-90E8-06BD66724B7D}"/>
              </a:ext>
            </a:extLst>
          </p:cNvPr>
          <p:cNvSpPr>
            <a:spLocks noGrp="1"/>
          </p:cNvSpPr>
          <p:nvPr>
            <p:ph idx="1"/>
          </p:nvPr>
        </p:nvSpPr>
        <p:spPr/>
        <p:txBody>
          <a:bodyPr/>
          <a:lstStyle/>
          <a:p>
            <a:pPr marL="0" indent="0">
              <a:buNone/>
            </a:pPr>
            <a:r>
              <a:rPr lang="fr-FR" dirty="0"/>
              <a:t>Brainstorming</a:t>
            </a:r>
          </a:p>
          <a:p>
            <a:pPr marL="0" indent="0">
              <a:buNone/>
            </a:pPr>
            <a:endParaRPr lang="fr-FR" dirty="0"/>
          </a:p>
          <a:p>
            <a:pPr marL="0" indent="0">
              <a:buNone/>
            </a:pPr>
            <a:r>
              <a:rPr lang="fr-FR" dirty="0"/>
              <a:t>Définissons ensemble notre leader idéal!</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p:txBody>
      </p:sp>
      <p:sp>
        <p:nvSpPr>
          <p:cNvPr id="4" name="Espace réservé du numéro de diapositive 3">
            <a:extLst>
              <a:ext uri="{FF2B5EF4-FFF2-40B4-BE49-F238E27FC236}">
                <a16:creationId xmlns:a16="http://schemas.microsoft.com/office/drawing/2014/main" id="{0A6F6C12-9C5C-44B2-BCF2-53FE9B42C134}"/>
              </a:ext>
            </a:extLst>
          </p:cNvPr>
          <p:cNvSpPr>
            <a:spLocks noGrp="1"/>
          </p:cNvSpPr>
          <p:nvPr>
            <p:ph type="sldNum" sz="quarter" idx="12"/>
          </p:nvPr>
        </p:nvSpPr>
        <p:spPr/>
        <p:txBody>
          <a:bodyPr/>
          <a:lstStyle/>
          <a:p>
            <a:fld id="{D43150CF-46F0-4FEE-9B38-FA518C85AC0E}" type="slidenum">
              <a:rPr lang="fr-CH" smtClean="0"/>
              <a:t>2</a:t>
            </a:fld>
            <a:endParaRPr lang="fr-CH"/>
          </a:p>
        </p:txBody>
      </p:sp>
      <p:sp>
        <p:nvSpPr>
          <p:cNvPr id="5" name="Espace réservé du pied de page 4">
            <a:extLst>
              <a:ext uri="{FF2B5EF4-FFF2-40B4-BE49-F238E27FC236}">
                <a16:creationId xmlns:a16="http://schemas.microsoft.com/office/drawing/2014/main" id="{741193CE-4BE5-49B6-AB62-13F5A44E4218}"/>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208394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EBD272-49B0-44A2-8411-3382F7C42313}"/>
              </a:ext>
            </a:extLst>
          </p:cNvPr>
          <p:cNvSpPr>
            <a:spLocks noGrp="1"/>
          </p:cNvSpPr>
          <p:nvPr>
            <p:ph type="title"/>
          </p:nvPr>
        </p:nvSpPr>
        <p:spPr/>
        <p:txBody>
          <a:bodyPr/>
          <a:lstStyle/>
          <a:p>
            <a:r>
              <a:rPr lang="fr-CH" dirty="0"/>
              <a:t>Les théories du Leadership</a:t>
            </a:r>
            <a:endParaRPr lang="fr-FR" dirty="0"/>
          </a:p>
        </p:txBody>
      </p:sp>
      <p:sp>
        <p:nvSpPr>
          <p:cNvPr id="3" name="Espace réservé du contenu 2">
            <a:extLst>
              <a:ext uri="{FF2B5EF4-FFF2-40B4-BE49-F238E27FC236}">
                <a16:creationId xmlns:a16="http://schemas.microsoft.com/office/drawing/2014/main" id="{85BAE1C6-6C3A-4E65-93FB-1DAD446CC454}"/>
              </a:ext>
            </a:extLst>
          </p:cNvPr>
          <p:cNvSpPr>
            <a:spLocks noGrp="1"/>
          </p:cNvSpPr>
          <p:nvPr>
            <p:ph idx="1"/>
          </p:nvPr>
        </p:nvSpPr>
        <p:spPr/>
        <p:txBody>
          <a:bodyPr/>
          <a:lstStyle/>
          <a:p>
            <a:r>
              <a:rPr lang="fr-CH" dirty="0"/>
              <a:t>L’intelligence émotionnelle comme caractéristique majeur du leadership (</a:t>
            </a:r>
            <a:r>
              <a:rPr lang="fr-CH" b="1" dirty="0"/>
              <a:t>Daniel Goleman </a:t>
            </a:r>
            <a:r>
              <a:rPr lang="fr-CH" dirty="0"/>
              <a:t>1998).</a:t>
            </a:r>
          </a:p>
          <a:p>
            <a:pPr>
              <a:buFont typeface="Wingdings" panose="05000000000000000000" pitchFamily="2" charset="2"/>
              <a:buChar char="Ø"/>
            </a:pPr>
            <a:r>
              <a:rPr lang="fr-CH" dirty="0"/>
              <a:t> L’ensemble des facultés, des aptitudes, et des compétences d’une personne à comprendre les émotions et à les gérer.</a:t>
            </a:r>
            <a:endParaRPr lang="fr-FR" dirty="0"/>
          </a:p>
        </p:txBody>
      </p:sp>
      <p:sp>
        <p:nvSpPr>
          <p:cNvPr id="4" name="Espace réservé du numéro de diapositive 3">
            <a:extLst>
              <a:ext uri="{FF2B5EF4-FFF2-40B4-BE49-F238E27FC236}">
                <a16:creationId xmlns:a16="http://schemas.microsoft.com/office/drawing/2014/main" id="{E2B36109-3025-4675-996A-9737D469001D}"/>
              </a:ext>
            </a:extLst>
          </p:cNvPr>
          <p:cNvSpPr>
            <a:spLocks noGrp="1"/>
          </p:cNvSpPr>
          <p:nvPr>
            <p:ph type="sldNum" sz="quarter" idx="12"/>
          </p:nvPr>
        </p:nvSpPr>
        <p:spPr/>
        <p:txBody>
          <a:bodyPr/>
          <a:lstStyle/>
          <a:p>
            <a:fld id="{D43150CF-46F0-4FEE-9B38-FA518C85AC0E}" type="slidenum">
              <a:rPr lang="fr-CH" smtClean="0"/>
              <a:t>20</a:t>
            </a:fld>
            <a:endParaRPr lang="fr-CH"/>
          </a:p>
        </p:txBody>
      </p:sp>
      <p:sp>
        <p:nvSpPr>
          <p:cNvPr id="5" name="Espace réservé du pied de page 4">
            <a:extLst>
              <a:ext uri="{FF2B5EF4-FFF2-40B4-BE49-F238E27FC236}">
                <a16:creationId xmlns:a16="http://schemas.microsoft.com/office/drawing/2014/main" id="{780952C8-9352-4705-BC53-A16F931EA7B8}"/>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4007651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FA21B63-4067-4BF4-AB3B-9298B42AE74A}"/>
              </a:ext>
            </a:extLst>
          </p:cNvPr>
          <p:cNvSpPr>
            <a:spLocks noGrp="1"/>
          </p:cNvSpPr>
          <p:nvPr>
            <p:ph type="sldNum" sz="quarter" idx="12"/>
          </p:nvPr>
        </p:nvSpPr>
        <p:spPr/>
        <p:txBody>
          <a:bodyPr/>
          <a:lstStyle/>
          <a:p>
            <a:fld id="{D43150CF-46F0-4FEE-9B38-FA518C85AC0E}" type="slidenum">
              <a:rPr lang="fr-CH" smtClean="0"/>
              <a:t>21</a:t>
            </a:fld>
            <a:endParaRPr lang="fr-CH"/>
          </a:p>
        </p:txBody>
      </p:sp>
      <p:sp>
        <p:nvSpPr>
          <p:cNvPr id="3" name="Espace réservé du pied de page 2">
            <a:extLst>
              <a:ext uri="{FF2B5EF4-FFF2-40B4-BE49-F238E27FC236}">
                <a16:creationId xmlns:a16="http://schemas.microsoft.com/office/drawing/2014/main" id="{53549F40-3287-4ED0-9D1A-3498FAC1D2FC}"/>
              </a:ext>
            </a:extLst>
          </p:cNvPr>
          <p:cNvSpPr>
            <a:spLocks noGrp="1"/>
          </p:cNvSpPr>
          <p:nvPr>
            <p:ph type="ftr" sz="quarter" idx="11"/>
          </p:nvPr>
        </p:nvSpPr>
        <p:spPr/>
        <p:txBody>
          <a:bodyPr/>
          <a:lstStyle/>
          <a:p>
            <a:r>
              <a:rPr lang="fr-CH"/>
              <a:t>chrystel.dayer@hesge.ch</a:t>
            </a:r>
            <a:endParaRPr lang="fr-CH" dirty="0"/>
          </a:p>
        </p:txBody>
      </p:sp>
      <p:sp>
        <p:nvSpPr>
          <p:cNvPr id="5" name="ZoneTexte 4">
            <a:extLst>
              <a:ext uri="{FF2B5EF4-FFF2-40B4-BE49-F238E27FC236}">
                <a16:creationId xmlns:a16="http://schemas.microsoft.com/office/drawing/2014/main" id="{3401EEF0-2FED-4FFB-9215-B97D9F91F72D}"/>
              </a:ext>
            </a:extLst>
          </p:cNvPr>
          <p:cNvSpPr txBox="1"/>
          <p:nvPr/>
        </p:nvSpPr>
        <p:spPr>
          <a:xfrm>
            <a:off x="3719990" y="3227984"/>
            <a:ext cx="6093500" cy="369332"/>
          </a:xfrm>
          <a:prstGeom prst="rect">
            <a:avLst/>
          </a:prstGeom>
          <a:noFill/>
        </p:spPr>
        <p:txBody>
          <a:bodyPr wrap="square">
            <a:spAutoFit/>
          </a:bodyPr>
          <a:lstStyle/>
          <a:p>
            <a:r>
              <a:rPr lang="fr-FR" dirty="0"/>
              <a:t>https://www.youtube.com/watch?v=Tuw8hxrFBH8</a:t>
            </a:r>
            <a:endParaRPr lang="fr-FR" dirty="0"/>
          </a:p>
        </p:txBody>
      </p:sp>
    </p:spTree>
    <p:extLst>
      <p:ext uri="{BB962C8B-B14F-4D97-AF65-F5344CB8AC3E}">
        <p14:creationId xmlns:p14="http://schemas.microsoft.com/office/powerpoint/2010/main" val="4093307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2A0E32-CE33-4EDF-B2A3-5A35F7F8E6B0}"/>
              </a:ext>
            </a:extLst>
          </p:cNvPr>
          <p:cNvSpPr>
            <a:spLocks noGrp="1"/>
          </p:cNvSpPr>
          <p:nvPr>
            <p:ph type="title"/>
          </p:nvPr>
        </p:nvSpPr>
        <p:spPr/>
        <p:txBody>
          <a:bodyPr/>
          <a:lstStyle/>
          <a:p>
            <a:r>
              <a:rPr lang="fr-CH" dirty="0"/>
              <a:t>Qu’est-ce qu’un bon leader?</a:t>
            </a:r>
            <a:endParaRPr lang="fr-FR" dirty="0"/>
          </a:p>
        </p:txBody>
      </p:sp>
      <p:sp>
        <p:nvSpPr>
          <p:cNvPr id="3" name="Espace réservé du contenu 2">
            <a:extLst>
              <a:ext uri="{FF2B5EF4-FFF2-40B4-BE49-F238E27FC236}">
                <a16:creationId xmlns:a16="http://schemas.microsoft.com/office/drawing/2014/main" id="{694F282F-3DEF-4EF1-B60F-93E3F8B3ADD2}"/>
              </a:ext>
            </a:extLst>
          </p:cNvPr>
          <p:cNvSpPr>
            <a:spLocks noGrp="1"/>
          </p:cNvSpPr>
          <p:nvPr>
            <p:ph idx="1"/>
          </p:nvPr>
        </p:nvSpPr>
        <p:spPr/>
        <p:txBody>
          <a:bodyPr/>
          <a:lstStyle/>
          <a:p>
            <a:r>
              <a:rPr lang="fr-CH" dirty="0"/>
              <a:t>Un bon </a:t>
            </a:r>
            <a:r>
              <a:rPr lang="fr-CH" b="1" dirty="0"/>
              <a:t>L</a:t>
            </a:r>
            <a:r>
              <a:rPr lang="fr-CH" dirty="0"/>
              <a:t>eader se connaît (forces/</a:t>
            </a:r>
            <a:r>
              <a:rPr lang="fr-CH" b="1" dirty="0"/>
              <a:t>P</a:t>
            </a:r>
            <a:r>
              <a:rPr lang="fr-CH" dirty="0"/>
              <a:t>otentiels), maîtrise son impact (</a:t>
            </a:r>
            <a:r>
              <a:rPr lang="fr-CH" b="1" dirty="0"/>
              <a:t>P</a:t>
            </a:r>
            <a:r>
              <a:rPr lang="fr-CH" dirty="0"/>
              <a:t>ouvoir) et fourni ainsi la </a:t>
            </a:r>
            <a:r>
              <a:rPr lang="fr-CH" b="1" dirty="0"/>
              <a:t>P</a:t>
            </a:r>
            <a:r>
              <a:rPr lang="fr-CH" dirty="0"/>
              <a:t>erformance voulue (LP</a:t>
            </a:r>
            <a:r>
              <a:rPr lang="fr-CH" baseline="30000" dirty="0"/>
              <a:t>3</a:t>
            </a:r>
            <a:r>
              <a:rPr lang="fr-CH" dirty="0"/>
              <a:t>) – David </a:t>
            </a:r>
            <a:r>
              <a:rPr lang="fr-CH" dirty="0" err="1"/>
              <a:t>Fiorucci</a:t>
            </a:r>
            <a:r>
              <a:rPr lang="fr-CH" dirty="0"/>
              <a:t>.</a:t>
            </a:r>
          </a:p>
          <a:p>
            <a:pPr algn="just"/>
            <a:r>
              <a:rPr lang="fr-CH" dirty="0"/>
              <a:t>Si l’on regarde certaines statistiques mettant en relation les dimensions « orientation performance » et « orientation émotion », les leaders maîtrisant les deux et ayant des résultats élevés dans les deux axes ont du succès et sont considérés comme des « leaders inspirants ». </a:t>
            </a:r>
          </a:p>
          <a:p>
            <a:pPr algn="just"/>
            <a:r>
              <a:rPr lang="fr-FR" dirty="0">
                <a:hlinkClick r:id="rId2"/>
              </a:rPr>
              <a:t>https://www.bilan.ch/opinions</a:t>
            </a:r>
            <a:endParaRPr lang="fr-FR" dirty="0"/>
          </a:p>
          <a:p>
            <a:pPr marL="0" indent="0" algn="just">
              <a:buNone/>
            </a:pPr>
            <a:endParaRPr lang="fr-FR" dirty="0"/>
          </a:p>
        </p:txBody>
      </p:sp>
      <p:sp>
        <p:nvSpPr>
          <p:cNvPr id="4" name="Espace réservé du numéro de diapositive 3">
            <a:extLst>
              <a:ext uri="{FF2B5EF4-FFF2-40B4-BE49-F238E27FC236}">
                <a16:creationId xmlns:a16="http://schemas.microsoft.com/office/drawing/2014/main" id="{DDEF5F4C-9D1D-4CBD-B44A-D9E028F74D8C}"/>
              </a:ext>
            </a:extLst>
          </p:cNvPr>
          <p:cNvSpPr>
            <a:spLocks noGrp="1"/>
          </p:cNvSpPr>
          <p:nvPr>
            <p:ph type="sldNum" sz="quarter" idx="12"/>
          </p:nvPr>
        </p:nvSpPr>
        <p:spPr/>
        <p:txBody>
          <a:bodyPr/>
          <a:lstStyle/>
          <a:p>
            <a:fld id="{D43150CF-46F0-4FEE-9B38-FA518C85AC0E}" type="slidenum">
              <a:rPr lang="fr-CH" smtClean="0"/>
              <a:t>3</a:t>
            </a:fld>
            <a:endParaRPr lang="fr-CH"/>
          </a:p>
        </p:txBody>
      </p:sp>
      <p:sp>
        <p:nvSpPr>
          <p:cNvPr id="5" name="Espace réservé du pied de page 4">
            <a:extLst>
              <a:ext uri="{FF2B5EF4-FFF2-40B4-BE49-F238E27FC236}">
                <a16:creationId xmlns:a16="http://schemas.microsoft.com/office/drawing/2014/main" id="{6B8D3708-9184-4862-9C45-58F8C5637850}"/>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750229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5FF9D279-B217-4B2B-94F7-C48401944AD2}"/>
              </a:ext>
            </a:extLst>
          </p:cNvPr>
          <p:cNvSpPr>
            <a:spLocks noGrp="1"/>
          </p:cNvSpPr>
          <p:nvPr>
            <p:ph type="sldNum" sz="quarter" idx="12"/>
          </p:nvPr>
        </p:nvSpPr>
        <p:spPr/>
        <p:txBody>
          <a:bodyPr/>
          <a:lstStyle/>
          <a:p>
            <a:fld id="{D43150CF-46F0-4FEE-9B38-FA518C85AC0E}" type="slidenum">
              <a:rPr lang="fr-CH" smtClean="0"/>
              <a:t>4</a:t>
            </a:fld>
            <a:endParaRPr lang="fr-CH"/>
          </a:p>
        </p:txBody>
      </p:sp>
      <p:sp>
        <p:nvSpPr>
          <p:cNvPr id="3" name="Espace réservé du pied de page 2">
            <a:extLst>
              <a:ext uri="{FF2B5EF4-FFF2-40B4-BE49-F238E27FC236}">
                <a16:creationId xmlns:a16="http://schemas.microsoft.com/office/drawing/2014/main" id="{E472F701-FA02-4B39-BCC8-B1A4E0C21AFD}"/>
              </a:ext>
            </a:extLst>
          </p:cNvPr>
          <p:cNvSpPr>
            <a:spLocks noGrp="1"/>
          </p:cNvSpPr>
          <p:nvPr>
            <p:ph type="ftr" sz="quarter" idx="11"/>
          </p:nvPr>
        </p:nvSpPr>
        <p:spPr/>
        <p:txBody>
          <a:bodyPr/>
          <a:lstStyle/>
          <a:p>
            <a:r>
              <a:rPr lang="fr-CH"/>
              <a:t>chrystel.dayer@hesge.ch</a:t>
            </a:r>
            <a:endParaRPr lang="fr-CH" dirty="0"/>
          </a:p>
        </p:txBody>
      </p:sp>
      <p:pic>
        <p:nvPicPr>
          <p:cNvPr id="6" name="Image 5">
            <a:extLst>
              <a:ext uri="{FF2B5EF4-FFF2-40B4-BE49-F238E27FC236}">
                <a16:creationId xmlns:a16="http://schemas.microsoft.com/office/drawing/2014/main" id="{B9145EEA-70C0-4B63-99CF-8FAF182B929B}"/>
              </a:ext>
            </a:extLst>
          </p:cNvPr>
          <p:cNvPicPr>
            <a:picLocks noChangeAspect="1"/>
          </p:cNvPicPr>
          <p:nvPr/>
        </p:nvPicPr>
        <p:blipFill rotWithShape="1">
          <a:blip r:embed="rId3"/>
          <a:srcRect l="5778" t="31029" r="30533"/>
          <a:stretch/>
        </p:blipFill>
        <p:spPr>
          <a:xfrm>
            <a:off x="1782886" y="438617"/>
            <a:ext cx="7764905" cy="47277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ZoneTexte 6">
            <a:extLst>
              <a:ext uri="{FF2B5EF4-FFF2-40B4-BE49-F238E27FC236}">
                <a16:creationId xmlns:a16="http://schemas.microsoft.com/office/drawing/2014/main" id="{A23F5149-F9B1-4A9C-BB2E-FA158B992139}"/>
              </a:ext>
            </a:extLst>
          </p:cNvPr>
          <p:cNvSpPr txBox="1"/>
          <p:nvPr/>
        </p:nvSpPr>
        <p:spPr>
          <a:xfrm>
            <a:off x="1124262" y="5531370"/>
            <a:ext cx="8574374" cy="369332"/>
          </a:xfrm>
          <a:prstGeom prst="rect">
            <a:avLst/>
          </a:prstGeom>
          <a:noFill/>
        </p:spPr>
        <p:txBody>
          <a:bodyPr wrap="square" rtlCol="0">
            <a:spAutoFit/>
          </a:bodyPr>
          <a:lstStyle/>
          <a:p>
            <a:r>
              <a:rPr lang="fr-CH" b="1" dirty="0"/>
              <a:t>Un animal doué d’une grande faculté d’adaptation mais qui reste fragile</a:t>
            </a:r>
            <a:endParaRPr lang="fr-FR" b="1" dirty="0"/>
          </a:p>
        </p:txBody>
      </p:sp>
    </p:spTree>
    <p:extLst>
      <p:ext uri="{BB962C8B-B14F-4D97-AF65-F5344CB8AC3E}">
        <p14:creationId xmlns:p14="http://schemas.microsoft.com/office/powerpoint/2010/main" val="1972497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95DF7F-97B8-4994-BE9F-333DE3334EEB}"/>
              </a:ext>
            </a:extLst>
          </p:cNvPr>
          <p:cNvSpPr>
            <a:spLocks noGrp="1"/>
          </p:cNvSpPr>
          <p:nvPr>
            <p:ph type="title"/>
          </p:nvPr>
        </p:nvSpPr>
        <p:spPr/>
        <p:txBody>
          <a:bodyPr/>
          <a:lstStyle/>
          <a:p>
            <a:r>
              <a:rPr lang="fr-CH" dirty="0"/>
              <a:t>Leadership</a:t>
            </a:r>
            <a:endParaRPr lang="fr-FR" dirty="0"/>
          </a:p>
        </p:txBody>
      </p:sp>
      <p:sp>
        <p:nvSpPr>
          <p:cNvPr id="3" name="Espace réservé du contenu 2">
            <a:extLst>
              <a:ext uri="{FF2B5EF4-FFF2-40B4-BE49-F238E27FC236}">
                <a16:creationId xmlns:a16="http://schemas.microsoft.com/office/drawing/2014/main" id="{0AF42456-7E43-42B0-9A6C-50D3C578EC30}"/>
              </a:ext>
            </a:extLst>
          </p:cNvPr>
          <p:cNvSpPr>
            <a:spLocks noGrp="1"/>
          </p:cNvSpPr>
          <p:nvPr>
            <p:ph idx="1"/>
          </p:nvPr>
        </p:nvSpPr>
        <p:spPr/>
        <p:txBody>
          <a:bodyPr>
            <a:normAutofit lnSpcReduction="10000"/>
          </a:bodyPr>
          <a:lstStyle/>
          <a:p>
            <a:pPr algn="just"/>
            <a:r>
              <a:rPr lang="fr-CH" dirty="0"/>
              <a:t>Au World </a:t>
            </a:r>
            <a:r>
              <a:rPr lang="fr-CH" dirty="0" err="1"/>
              <a:t>Economic</a:t>
            </a:r>
            <a:r>
              <a:rPr lang="fr-CH" dirty="0"/>
              <a:t> Forum (WEF) de 2020, l’intelligence émotionnelle est entrée dans le top 10 des compétences clés nécessaires pour gérer notre futur. </a:t>
            </a:r>
          </a:p>
          <a:p>
            <a:pPr algn="just"/>
            <a:r>
              <a:rPr lang="fr-CH" dirty="0"/>
              <a:t>L'</a:t>
            </a:r>
            <a:r>
              <a:rPr lang="fr-CH" b="1" dirty="0"/>
              <a:t>intelligence émotionnelle</a:t>
            </a:r>
            <a:r>
              <a:rPr lang="fr-CH" dirty="0"/>
              <a:t> (</a:t>
            </a:r>
            <a:r>
              <a:rPr lang="fr-CH" b="1" dirty="0"/>
              <a:t>IE</a:t>
            </a:r>
            <a:r>
              <a:rPr lang="fr-CH" dirty="0"/>
              <a:t>) est un concept proposé en 1990 par les psychologues Peter </a:t>
            </a:r>
            <a:r>
              <a:rPr lang="fr-CH" dirty="0" err="1"/>
              <a:t>Salovey</a:t>
            </a:r>
            <a:r>
              <a:rPr lang="fr-CH" dirty="0"/>
              <a:t> et John Mayer, qui réfère à la capacité de reconnaître, comprendre et maîtriser ses propres émotions et à composer avec les émotions des autres personnes.</a:t>
            </a:r>
          </a:p>
          <a:p>
            <a:pPr algn="just"/>
            <a:r>
              <a:rPr lang="fr-CH" dirty="0"/>
              <a:t>Daniel Goleman, psychologue et journaliste scientifique, a popularisé ce concept en 1995. </a:t>
            </a:r>
          </a:p>
          <a:p>
            <a:pPr algn="just"/>
            <a:endParaRPr lang="fr-FR" dirty="0"/>
          </a:p>
        </p:txBody>
      </p:sp>
      <p:sp>
        <p:nvSpPr>
          <p:cNvPr id="4" name="Espace réservé du numéro de diapositive 3">
            <a:extLst>
              <a:ext uri="{FF2B5EF4-FFF2-40B4-BE49-F238E27FC236}">
                <a16:creationId xmlns:a16="http://schemas.microsoft.com/office/drawing/2014/main" id="{A9F9FF1F-BE21-4225-A59F-DC0F9328F2BE}"/>
              </a:ext>
            </a:extLst>
          </p:cNvPr>
          <p:cNvSpPr>
            <a:spLocks noGrp="1"/>
          </p:cNvSpPr>
          <p:nvPr>
            <p:ph type="sldNum" sz="quarter" idx="12"/>
          </p:nvPr>
        </p:nvSpPr>
        <p:spPr/>
        <p:txBody>
          <a:bodyPr/>
          <a:lstStyle/>
          <a:p>
            <a:fld id="{D43150CF-46F0-4FEE-9B38-FA518C85AC0E}" type="slidenum">
              <a:rPr lang="fr-CH" smtClean="0"/>
              <a:t>5</a:t>
            </a:fld>
            <a:endParaRPr lang="fr-CH"/>
          </a:p>
        </p:txBody>
      </p:sp>
      <p:sp>
        <p:nvSpPr>
          <p:cNvPr id="5" name="Espace réservé du pied de page 4">
            <a:extLst>
              <a:ext uri="{FF2B5EF4-FFF2-40B4-BE49-F238E27FC236}">
                <a16:creationId xmlns:a16="http://schemas.microsoft.com/office/drawing/2014/main" id="{E6C37DEF-A210-45E6-8E60-BA128624D526}"/>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0489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7B6BCA3-83A4-40CA-864B-64FC29C3F6E0}"/>
              </a:ext>
            </a:extLst>
          </p:cNvPr>
          <p:cNvSpPr>
            <a:spLocks noGrp="1"/>
          </p:cNvSpPr>
          <p:nvPr>
            <p:ph type="sldNum" sz="quarter" idx="12"/>
          </p:nvPr>
        </p:nvSpPr>
        <p:spPr/>
        <p:txBody>
          <a:bodyPr/>
          <a:lstStyle/>
          <a:p>
            <a:fld id="{D43150CF-46F0-4FEE-9B38-FA518C85AC0E}" type="slidenum">
              <a:rPr lang="fr-CH" smtClean="0"/>
              <a:t>6</a:t>
            </a:fld>
            <a:endParaRPr lang="fr-CH"/>
          </a:p>
        </p:txBody>
      </p:sp>
      <p:sp>
        <p:nvSpPr>
          <p:cNvPr id="3" name="Espace réservé du pied de page 2">
            <a:extLst>
              <a:ext uri="{FF2B5EF4-FFF2-40B4-BE49-F238E27FC236}">
                <a16:creationId xmlns:a16="http://schemas.microsoft.com/office/drawing/2014/main" id="{8FE261BD-F667-4670-94DD-0E90FB18D82C}"/>
              </a:ext>
            </a:extLst>
          </p:cNvPr>
          <p:cNvSpPr>
            <a:spLocks noGrp="1"/>
          </p:cNvSpPr>
          <p:nvPr>
            <p:ph type="ftr" sz="quarter" idx="11"/>
          </p:nvPr>
        </p:nvSpPr>
        <p:spPr/>
        <p:txBody>
          <a:bodyPr/>
          <a:lstStyle/>
          <a:p>
            <a:r>
              <a:rPr lang="fr-CH"/>
              <a:t>chrystel.dayer@hesge.ch</a:t>
            </a:r>
            <a:endParaRPr lang="fr-CH" dirty="0"/>
          </a:p>
        </p:txBody>
      </p:sp>
      <p:pic>
        <p:nvPicPr>
          <p:cNvPr id="4" name="Image 3">
            <a:extLst>
              <a:ext uri="{FF2B5EF4-FFF2-40B4-BE49-F238E27FC236}">
                <a16:creationId xmlns:a16="http://schemas.microsoft.com/office/drawing/2014/main" id="{2B10FC96-C8B2-4083-AC8B-C9E397013138}"/>
              </a:ext>
            </a:extLst>
          </p:cNvPr>
          <p:cNvPicPr>
            <a:picLocks noChangeAspect="1"/>
          </p:cNvPicPr>
          <p:nvPr/>
        </p:nvPicPr>
        <p:blipFill rotWithShape="1">
          <a:blip r:embed="rId2"/>
          <a:srcRect l="36025" t="17057" r="6874" b="3290"/>
          <a:stretch/>
        </p:blipFill>
        <p:spPr>
          <a:xfrm>
            <a:off x="1497769" y="227143"/>
            <a:ext cx="7772399" cy="6095783"/>
          </a:xfrm>
          <a:prstGeom prst="rect">
            <a:avLst/>
          </a:prstGeom>
        </p:spPr>
      </p:pic>
    </p:spTree>
    <p:extLst>
      <p:ext uri="{BB962C8B-B14F-4D97-AF65-F5344CB8AC3E}">
        <p14:creationId xmlns:p14="http://schemas.microsoft.com/office/powerpoint/2010/main" val="2664195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4CFF21B-9E0B-45D0-976C-1982CAABBF33}"/>
              </a:ext>
            </a:extLst>
          </p:cNvPr>
          <p:cNvSpPr>
            <a:spLocks noGrp="1"/>
          </p:cNvSpPr>
          <p:nvPr>
            <p:ph type="sldNum" sz="quarter" idx="12"/>
          </p:nvPr>
        </p:nvSpPr>
        <p:spPr/>
        <p:txBody>
          <a:bodyPr/>
          <a:lstStyle/>
          <a:p>
            <a:fld id="{D43150CF-46F0-4FEE-9B38-FA518C85AC0E}" type="slidenum">
              <a:rPr lang="fr-CH" smtClean="0"/>
              <a:t>7</a:t>
            </a:fld>
            <a:endParaRPr lang="fr-CH"/>
          </a:p>
        </p:txBody>
      </p:sp>
      <p:sp>
        <p:nvSpPr>
          <p:cNvPr id="3" name="Espace réservé du pied de page 2">
            <a:extLst>
              <a:ext uri="{FF2B5EF4-FFF2-40B4-BE49-F238E27FC236}">
                <a16:creationId xmlns:a16="http://schemas.microsoft.com/office/drawing/2014/main" id="{D0321851-BADB-4535-A309-EB52FBE39462}"/>
              </a:ext>
            </a:extLst>
          </p:cNvPr>
          <p:cNvSpPr>
            <a:spLocks noGrp="1"/>
          </p:cNvSpPr>
          <p:nvPr>
            <p:ph type="ftr" sz="quarter" idx="11"/>
          </p:nvPr>
        </p:nvSpPr>
        <p:spPr/>
        <p:txBody>
          <a:bodyPr/>
          <a:lstStyle/>
          <a:p>
            <a:r>
              <a:rPr lang="fr-CH"/>
              <a:t>chrystel.dayer@hesge.ch</a:t>
            </a:r>
            <a:endParaRPr lang="fr-CH" dirty="0"/>
          </a:p>
        </p:txBody>
      </p:sp>
      <p:pic>
        <p:nvPicPr>
          <p:cNvPr id="4" name="Image 3">
            <a:extLst>
              <a:ext uri="{FF2B5EF4-FFF2-40B4-BE49-F238E27FC236}">
                <a16:creationId xmlns:a16="http://schemas.microsoft.com/office/drawing/2014/main" id="{A265522E-5FFD-4CAB-BBB9-0A386A4C1975}"/>
              </a:ext>
            </a:extLst>
          </p:cNvPr>
          <p:cNvPicPr>
            <a:picLocks noChangeAspect="1"/>
          </p:cNvPicPr>
          <p:nvPr/>
        </p:nvPicPr>
        <p:blipFill>
          <a:blip r:embed="rId3"/>
          <a:stretch>
            <a:fillRect/>
          </a:stretch>
        </p:blipFill>
        <p:spPr>
          <a:xfrm>
            <a:off x="1588957" y="360634"/>
            <a:ext cx="7887568" cy="5369805"/>
          </a:xfrm>
          <a:prstGeom prst="rect">
            <a:avLst/>
          </a:prstGeom>
        </p:spPr>
      </p:pic>
    </p:spTree>
    <p:extLst>
      <p:ext uri="{BB962C8B-B14F-4D97-AF65-F5344CB8AC3E}">
        <p14:creationId xmlns:p14="http://schemas.microsoft.com/office/powerpoint/2010/main" val="3532901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43840D-F5E6-4605-ACAA-369B722C81EC}"/>
              </a:ext>
            </a:extLst>
          </p:cNvPr>
          <p:cNvSpPr>
            <a:spLocks noGrp="1"/>
          </p:cNvSpPr>
          <p:nvPr>
            <p:ph type="title"/>
          </p:nvPr>
        </p:nvSpPr>
        <p:spPr/>
        <p:txBody>
          <a:bodyPr/>
          <a:lstStyle/>
          <a:p>
            <a:r>
              <a:rPr lang="fr-CH" dirty="0"/>
              <a:t>Les théories du Leadership</a:t>
            </a:r>
            <a:endParaRPr lang="fr-FR" dirty="0"/>
          </a:p>
        </p:txBody>
      </p:sp>
      <p:sp>
        <p:nvSpPr>
          <p:cNvPr id="3" name="Espace réservé du contenu 2">
            <a:extLst>
              <a:ext uri="{FF2B5EF4-FFF2-40B4-BE49-F238E27FC236}">
                <a16:creationId xmlns:a16="http://schemas.microsoft.com/office/drawing/2014/main" id="{5EB31BFC-D7B3-4637-A943-89517B298DB4}"/>
              </a:ext>
            </a:extLst>
          </p:cNvPr>
          <p:cNvSpPr>
            <a:spLocks noGrp="1"/>
          </p:cNvSpPr>
          <p:nvPr>
            <p:ph idx="1"/>
          </p:nvPr>
        </p:nvSpPr>
        <p:spPr/>
        <p:txBody>
          <a:bodyPr/>
          <a:lstStyle/>
          <a:p>
            <a:pPr algn="just"/>
            <a:r>
              <a:rPr lang="fr-CH" dirty="0"/>
              <a:t>Le leadership peut être défini comme un processus d’orientation et d’influence décisif d’une personne sur l’action d’un groupe et se manifeste à travers la capacité de mobilisation ou de fédération d’individus/groupes autour d’une action collective.</a:t>
            </a:r>
          </a:p>
          <a:p>
            <a:pPr algn="just"/>
            <a:r>
              <a:rPr lang="fr-CH" dirty="0"/>
              <a:t>Le leadership s’incarne au travers du leader dont la capacité de vision et d’animation dynamise ce processus.</a:t>
            </a:r>
          </a:p>
          <a:p>
            <a:pPr marL="0" indent="0" algn="just">
              <a:buNone/>
            </a:pPr>
            <a:endParaRPr lang="fr-FR" dirty="0"/>
          </a:p>
          <a:p>
            <a:pPr marL="0" indent="0" algn="just">
              <a:buNone/>
            </a:pPr>
            <a:endParaRPr lang="fr-CH" dirty="0"/>
          </a:p>
        </p:txBody>
      </p:sp>
      <p:sp>
        <p:nvSpPr>
          <p:cNvPr id="4" name="Espace réservé du numéro de diapositive 3">
            <a:extLst>
              <a:ext uri="{FF2B5EF4-FFF2-40B4-BE49-F238E27FC236}">
                <a16:creationId xmlns:a16="http://schemas.microsoft.com/office/drawing/2014/main" id="{B564BDD6-0618-42F9-98CF-58E5D83E0276}"/>
              </a:ext>
            </a:extLst>
          </p:cNvPr>
          <p:cNvSpPr>
            <a:spLocks noGrp="1"/>
          </p:cNvSpPr>
          <p:nvPr>
            <p:ph type="sldNum" sz="quarter" idx="12"/>
          </p:nvPr>
        </p:nvSpPr>
        <p:spPr/>
        <p:txBody>
          <a:bodyPr/>
          <a:lstStyle/>
          <a:p>
            <a:fld id="{D43150CF-46F0-4FEE-9B38-FA518C85AC0E}" type="slidenum">
              <a:rPr lang="fr-CH" smtClean="0"/>
              <a:t>8</a:t>
            </a:fld>
            <a:endParaRPr lang="fr-CH"/>
          </a:p>
        </p:txBody>
      </p:sp>
      <p:sp>
        <p:nvSpPr>
          <p:cNvPr id="5" name="Espace réservé du pied de page 4">
            <a:extLst>
              <a:ext uri="{FF2B5EF4-FFF2-40B4-BE49-F238E27FC236}">
                <a16:creationId xmlns:a16="http://schemas.microsoft.com/office/drawing/2014/main" id="{C9BFB340-2351-4863-9DB5-1F40FA2B15A7}"/>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861365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DF30A4-F900-4511-AD76-67EAF30FC711}"/>
              </a:ext>
            </a:extLst>
          </p:cNvPr>
          <p:cNvSpPr>
            <a:spLocks noGrp="1"/>
          </p:cNvSpPr>
          <p:nvPr>
            <p:ph type="title"/>
          </p:nvPr>
        </p:nvSpPr>
        <p:spPr/>
        <p:txBody>
          <a:bodyPr/>
          <a:lstStyle/>
          <a:p>
            <a:r>
              <a:rPr lang="fr-CH" dirty="0"/>
              <a:t>Les théories du Leadership</a:t>
            </a:r>
            <a:endParaRPr lang="fr-FR" dirty="0"/>
          </a:p>
        </p:txBody>
      </p:sp>
      <p:sp>
        <p:nvSpPr>
          <p:cNvPr id="3" name="Espace réservé du contenu 2">
            <a:extLst>
              <a:ext uri="{FF2B5EF4-FFF2-40B4-BE49-F238E27FC236}">
                <a16:creationId xmlns:a16="http://schemas.microsoft.com/office/drawing/2014/main" id="{65833FA1-30DB-45A0-BE2C-CDA5660C9867}"/>
              </a:ext>
            </a:extLst>
          </p:cNvPr>
          <p:cNvSpPr>
            <a:spLocks noGrp="1"/>
          </p:cNvSpPr>
          <p:nvPr>
            <p:ph idx="1"/>
          </p:nvPr>
        </p:nvSpPr>
        <p:spPr/>
        <p:txBody>
          <a:bodyPr/>
          <a:lstStyle/>
          <a:p>
            <a:r>
              <a:rPr lang="fr-CH" b="1" dirty="0"/>
              <a:t>Deux conceptions opposées:</a:t>
            </a:r>
          </a:p>
          <a:p>
            <a:pPr marL="0" indent="0">
              <a:buNone/>
            </a:pPr>
            <a:endParaRPr lang="fr-CH" dirty="0"/>
          </a:p>
          <a:p>
            <a:pPr>
              <a:buFont typeface="Wingdings" panose="05000000000000000000" pitchFamily="2" charset="2"/>
              <a:buChar char="Ø"/>
            </a:pPr>
            <a:r>
              <a:rPr lang="fr-CH" dirty="0"/>
              <a:t>Celle des psychologues: le leader émergent, la personne la plus aimée, la plus reconnue ou influente. On se réfère ici à l’influence sociale (ex: Daniel Goleman).</a:t>
            </a:r>
          </a:p>
          <a:p>
            <a:pPr>
              <a:buFont typeface="Wingdings" panose="05000000000000000000" pitchFamily="2" charset="2"/>
              <a:buChar char="Ø"/>
            </a:pPr>
            <a:r>
              <a:rPr lang="fr-CH" dirty="0"/>
              <a:t>Celle des gestionnaires: statut hiérarchique, le pouvoir ou l’autorité.  On se réfère ici au cadre formel et procédurale pour obtenir l’obéissance (ex: Henri Fayol).</a:t>
            </a:r>
            <a:endParaRPr lang="fr-FR" dirty="0"/>
          </a:p>
        </p:txBody>
      </p:sp>
      <p:sp>
        <p:nvSpPr>
          <p:cNvPr id="4" name="Espace réservé du numéro de diapositive 3">
            <a:extLst>
              <a:ext uri="{FF2B5EF4-FFF2-40B4-BE49-F238E27FC236}">
                <a16:creationId xmlns:a16="http://schemas.microsoft.com/office/drawing/2014/main" id="{A31B73EA-A078-41A0-A962-FCC3A1644A72}"/>
              </a:ext>
            </a:extLst>
          </p:cNvPr>
          <p:cNvSpPr>
            <a:spLocks noGrp="1"/>
          </p:cNvSpPr>
          <p:nvPr>
            <p:ph type="sldNum" sz="quarter" idx="12"/>
          </p:nvPr>
        </p:nvSpPr>
        <p:spPr/>
        <p:txBody>
          <a:bodyPr/>
          <a:lstStyle/>
          <a:p>
            <a:fld id="{D43150CF-46F0-4FEE-9B38-FA518C85AC0E}" type="slidenum">
              <a:rPr lang="fr-CH" smtClean="0"/>
              <a:t>9</a:t>
            </a:fld>
            <a:endParaRPr lang="fr-CH"/>
          </a:p>
        </p:txBody>
      </p:sp>
      <p:sp>
        <p:nvSpPr>
          <p:cNvPr id="5" name="Espace réservé du pied de page 4">
            <a:extLst>
              <a:ext uri="{FF2B5EF4-FFF2-40B4-BE49-F238E27FC236}">
                <a16:creationId xmlns:a16="http://schemas.microsoft.com/office/drawing/2014/main" id="{49E9D592-FE90-4668-A15D-8D9464CD67A0}"/>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19908028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1F31C36508C984CA52C1D5915CC8D3D" ma:contentTypeVersion="8" ma:contentTypeDescription="Crée un document." ma:contentTypeScope="" ma:versionID="d78761fd3438c60df7e60c76f90b3808">
  <xsd:schema xmlns:xsd="http://www.w3.org/2001/XMLSchema" xmlns:xs="http://www.w3.org/2001/XMLSchema" xmlns:p="http://schemas.microsoft.com/office/2006/metadata/properties" xmlns:ns2="d2dea4ad-c231-41aa-b1c3-a4461099f9df" targetNamespace="http://schemas.microsoft.com/office/2006/metadata/properties" ma:root="true" ma:fieldsID="39b06d9c8eab79cbac596d81ac0c6ebb" ns2:_="">
    <xsd:import namespace="d2dea4ad-c231-41aa-b1c3-a4461099f9d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dea4ad-c231-41aa-b1c3-a4461099f9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9EDFC89-46D5-49D0-9048-45F601EC408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8134D04-10E8-409F-ACB7-E83364365353}">
  <ds:schemaRefs>
    <ds:schemaRef ds:uri="http://schemas.microsoft.com/sharepoint/v3/contenttype/forms"/>
  </ds:schemaRefs>
</ds:datastoreItem>
</file>

<file path=customXml/itemProps3.xml><?xml version="1.0" encoding="utf-8"?>
<ds:datastoreItem xmlns:ds="http://schemas.openxmlformats.org/officeDocument/2006/customXml" ds:itemID="{39867743-1510-4BBC-9E12-4073427692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dea4ad-c231-41aa-b1c3-a4461099f9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1526</Words>
  <Application>Microsoft Office PowerPoint</Application>
  <PresentationFormat>Grand écran</PresentationFormat>
  <Paragraphs>176</Paragraphs>
  <Slides>21</Slides>
  <Notes>11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21</vt:i4>
      </vt:variant>
    </vt:vector>
  </HeadingPairs>
  <TitlesOfParts>
    <vt:vector size="25" baseType="lpstr">
      <vt:lpstr>Arial</vt:lpstr>
      <vt:lpstr>Calibri</vt:lpstr>
      <vt:lpstr>Wingdings</vt:lpstr>
      <vt:lpstr>Thème Office</vt:lpstr>
      <vt:lpstr>Le Leadership</vt:lpstr>
      <vt:lpstr>Qu’est-ce qu’un bon leader?</vt:lpstr>
      <vt:lpstr>Qu’est-ce qu’un bon leader?</vt:lpstr>
      <vt:lpstr>Présentation PowerPoint</vt:lpstr>
      <vt:lpstr>Leadership</vt:lpstr>
      <vt:lpstr>Présentation PowerPoint</vt:lpstr>
      <vt:lpstr>Présentation PowerPoint</vt:lpstr>
      <vt:lpstr>Les théories du Leadership</vt:lpstr>
      <vt:lpstr>Les théories du Leadership</vt:lpstr>
      <vt:lpstr>Les théories du Leadership</vt:lpstr>
      <vt:lpstr>Les théories du Leadership</vt:lpstr>
      <vt:lpstr>Les théories du Leadership</vt:lpstr>
      <vt:lpstr>Les théories du Leadership</vt:lpstr>
      <vt:lpstr>Les théories du Leadership</vt:lpstr>
      <vt:lpstr>Les théories du Leadership</vt:lpstr>
      <vt:lpstr>Les théories du Leadership</vt:lpstr>
      <vt:lpstr>Les théories du Leadership</vt:lpstr>
      <vt:lpstr>Les théories du Leadership</vt:lpstr>
      <vt:lpstr>Les théories du Leadership</vt:lpstr>
      <vt:lpstr>Les théories du Leadership</vt:lpstr>
      <vt:lpstr>Présentation PowerPoint</vt:lpstr>
    </vt:vector>
  </TitlesOfParts>
  <Company>Haute école de gestion de Genève // HES-SO Genève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Fähndrich Jenny (HES)</dc:creator>
  <cp:lastModifiedBy>Dayer Chrystel (HES)</cp:lastModifiedBy>
  <cp:revision>41</cp:revision>
  <dcterms:created xsi:type="dcterms:W3CDTF">2021-09-13T08:54:04Z</dcterms:created>
  <dcterms:modified xsi:type="dcterms:W3CDTF">2022-04-06T16:19:41Z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0x010100A1F31C36508C984CA52C1D5915CC8D3D</vt:lpwstr>
  </property>
</Properties>
</file>