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3"/>
  </p:notesMasterIdLst>
  <p:handoutMasterIdLst>
    <p:handoutMasterId r:id="rId54"/>
  </p:handoutMasterIdLst>
  <p:sldIdLst>
    <p:sldId id="256" r:id="rId5"/>
    <p:sldId id="257" r:id="rId6"/>
    <p:sldId id="258" r:id="rId7"/>
    <p:sldId id="259" r:id="rId8"/>
    <p:sldId id="260" r:id="rId9"/>
    <p:sldId id="261" r:id="rId10"/>
    <p:sldId id="262" r:id="rId11"/>
    <p:sldId id="266" r:id="rId12"/>
    <p:sldId id="263" r:id="rId13"/>
    <p:sldId id="264" r:id="rId14"/>
    <p:sldId id="265" r:id="rId15"/>
    <p:sldId id="267" r:id="rId16"/>
    <p:sldId id="269" r:id="rId17"/>
    <p:sldId id="268" r:id="rId18"/>
    <p:sldId id="270" r:id="rId19"/>
    <p:sldId id="271" r:id="rId20"/>
    <p:sldId id="272" r:id="rId21"/>
    <p:sldId id="274" r:id="rId22"/>
    <p:sldId id="273" r:id="rId23"/>
    <p:sldId id="276" r:id="rId24"/>
    <p:sldId id="275" r:id="rId25"/>
    <p:sldId id="278" r:id="rId26"/>
    <p:sldId id="277" r:id="rId27"/>
    <p:sldId id="279" r:id="rId28"/>
    <p:sldId id="280" r:id="rId29"/>
    <p:sldId id="281" r:id="rId30"/>
    <p:sldId id="283" r:id="rId31"/>
    <p:sldId id="282" r:id="rId32"/>
    <p:sldId id="284" r:id="rId33"/>
    <p:sldId id="285" r:id="rId34"/>
    <p:sldId id="286" r:id="rId35"/>
    <p:sldId id="288" r:id="rId36"/>
    <p:sldId id="287" r:id="rId37"/>
    <p:sldId id="289" r:id="rId38"/>
    <p:sldId id="290" r:id="rId39"/>
    <p:sldId id="294" r:id="rId40"/>
    <p:sldId id="292" r:id="rId41"/>
    <p:sldId id="291" r:id="rId42"/>
    <p:sldId id="293" r:id="rId43"/>
    <p:sldId id="302" r:id="rId44"/>
    <p:sldId id="295" r:id="rId45"/>
    <p:sldId id="296" r:id="rId46"/>
    <p:sldId id="297" r:id="rId47"/>
    <p:sldId id="298" r:id="rId48"/>
    <p:sldId id="299" r:id="rId49"/>
    <p:sldId id="303" r:id="rId50"/>
    <p:sldId id="300" r:id="rId51"/>
    <p:sldId id="301" r:id="rId5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C69427-DFB0-4D0D-A5D9-BB3C9EA2F7BA}" v="50" dt="2022-05-19T11:29:29.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474" autoAdjust="0"/>
  </p:normalViewPr>
  <p:slideViewPr>
    <p:cSldViewPr snapToGrid="0">
      <p:cViewPr varScale="1">
        <p:scale>
          <a:sx n="64" d="100"/>
          <a:sy n="64" d="100"/>
        </p:scale>
        <p:origin x="942" y="66"/>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yer Chrystel" userId="S::chrystel.dayer@hes-so.ch::3f611eb6-91de-48d2-9f20-23723bdda8d1" providerId="AD" clId="Web-{D6C69427-DFB0-4D0D-A5D9-BB3C9EA2F7BA}"/>
    <pc:docChg chg="addSld modSld">
      <pc:chgData name="Dayer Chrystel" userId="S::chrystel.dayer@hes-so.ch::3f611eb6-91de-48d2-9f20-23723bdda8d1" providerId="AD" clId="Web-{D6C69427-DFB0-4D0D-A5D9-BB3C9EA2F7BA}" dt="2022-05-19T11:29:29.265" v="50" actId="1076"/>
      <pc:docMkLst>
        <pc:docMk/>
      </pc:docMkLst>
      <pc:sldChg chg="modSp">
        <pc:chgData name="Dayer Chrystel" userId="S::chrystel.dayer@hes-so.ch::3f611eb6-91de-48d2-9f20-23723bdda8d1" providerId="AD" clId="Web-{D6C69427-DFB0-4D0D-A5D9-BB3C9EA2F7BA}" dt="2022-05-19T11:17:42.929" v="3" actId="20577"/>
        <pc:sldMkLst>
          <pc:docMk/>
          <pc:sldMk cId="1626362457" sldId="259"/>
        </pc:sldMkLst>
        <pc:spChg chg="mod">
          <ac:chgData name="Dayer Chrystel" userId="S::chrystel.dayer@hes-so.ch::3f611eb6-91de-48d2-9f20-23723bdda8d1" providerId="AD" clId="Web-{D6C69427-DFB0-4D0D-A5D9-BB3C9EA2F7BA}" dt="2022-05-19T11:17:42.929" v="3" actId="20577"/>
          <ac:spMkLst>
            <pc:docMk/>
            <pc:sldMk cId="1626362457" sldId="259"/>
            <ac:spMk id="3" creationId="{0AA2291B-134D-4D5D-95F7-86CA8764E0EF}"/>
          </ac:spMkLst>
        </pc:spChg>
      </pc:sldChg>
      <pc:sldChg chg="modSp">
        <pc:chgData name="Dayer Chrystel" userId="S::chrystel.dayer@hes-so.ch::3f611eb6-91de-48d2-9f20-23723bdda8d1" providerId="AD" clId="Web-{D6C69427-DFB0-4D0D-A5D9-BB3C9EA2F7BA}" dt="2022-05-19T11:19:26.836" v="5" actId="20577"/>
        <pc:sldMkLst>
          <pc:docMk/>
          <pc:sldMk cId="1686962016" sldId="270"/>
        </pc:sldMkLst>
        <pc:spChg chg="mod">
          <ac:chgData name="Dayer Chrystel" userId="S::chrystel.dayer@hes-so.ch::3f611eb6-91de-48d2-9f20-23723bdda8d1" providerId="AD" clId="Web-{D6C69427-DFB0-4D0D-A5D9-BB3C9EA2F7BA}" dt="2022-05-19T11:19:26.836" v="5" actId="20577"/>
          <ac:spMkLst>
            <pc:docMk/>
            <pc:sldMk cId="1686962016" sldId="270"/>
            <ac:spMk id="3" creationId="{A71F22A6-64CD-4CAA-8EDC-7C28B7136463}"/>
          </ac:spMkLst>
        </pc:spChg>
      </pc:sldChg>
      <pc:sldChg chg="modSp">
        <pc:chgData name="Dayer Chrystel" userId="S::chrystel.dayer@hes-so.ch::3f611eb6-91de-48d2-9f20-23723bdda8d1" providerId="AD" clId="Web-{D6C69427-DFB0-4D0D-A5D9-BB3C9EA2F7BA}" dt="2022-05-19T11:29:29.265" v="50" actId="1076"/>
        <pc:sldMkLst>
          <pc:docMk/>
          <pc:sldMk cId="3304129787" sldId="283"/>
        </pc:sldMkLst>
        <pc:picChg chg="mod">
          <ac:chgData name="Dayer Chrystel" userId="S::chrystel.dayer@hes-so.ch::3f611eb6-91de-48d2-9f20-23723bdda8d1" providerId="AD" clId="Web-{D6C69427-DFB0-4D0D-A5D9-BB3C9EA2F7BA}" dt="2022-05-19T11:29:29.265" v="50" actId="1076"/>
          <ac:picMkLst>
            <pc:docMk/>
            <pc:sldMk cId="3304129787" sldId="283"/>
            <ac:picMk id="7" creationId="{DE55A5A4-D3B9-4940-9DC4-46D877C33FB4}"/>
          </ac:picMkLst>
        </pc:picChg>
      </pc:sldChg>
      <pc:sldChg chg="modSp">
        <pc:chgData name="Dayer Chrystel" userId="S::chrystel.dayer@hes-so.ch::3f611eb6-91de-48d2-9f20-23723bdda8d1" providerId="AD" clId="Web-{D6C69427-DFB0-4D0D-A5D9-BB3C9EA2F7BA}" dt="2022-05-19T11:21:23.994" v="6" actId="20577"/>
        <pc:sldMkLst>
          <pc:docMk/>
          <pc:sldMk cId="3841943627" sldId="285"/>
        </pc:sldMkLst>
        <pc:spChg chg="mod">
          <ac:chgData name="Dayer Chrystel" userId="S::chrystel.dayer@hes-so.ch::3f611eb6-91de-48d2-9f20-23723bdda8d1" providerId="AD" clId="Web-{D6C69427-DFB0-4D0D-A5D9-BB3C9EA2F7BA}" dt="2022-05-19T11:21:23.994" v="6" actId="20577"/>
          <ac:spMkLst>
            <pc:docMk/>
            <pc:sldMk cId="3841943627" sldId="285"/>
            <ac:spMk id="3" creationId="{9A3D8130-EF9B-47EF-8723-F76F166C7542}"/>
          </ac:spMkLst>
        </pc:spChg>
      </pc:sldChg>
      <pc:sldChg chg="modSp">
        <pc:chgData name="Dayer Chrystel" userId="S::chrystel.dayer@hes-so.ch::3f611eb6-91de-48d2-9f20-23723bdda8d1" providerId="AD" clId="Web-{D6C69427-DFB0-4D0D-A5D9-BB3C9EA2F7BA}" dt="2022-05-19T11:22:36.291" v="27" actId="1076"/>
        <pc:sldMkLst>
          <pc:docMk/>
          <pc:sldMk cId="1406934701" sldId="289"/>
        </pc:sldMkLst>
        <pc:spChg chg="mod">
          <ac:chgData name="Dayer Chrystel" userId="S::chrystel.dayer@hes-so.ch::3f611eb6-91de-48d2-9f20-23723bdda8d1" providerId="AD" clId="Web-{D6C69427-DFB0-4D0D-A5D9-BB3C9EA2F7BA}" dt="2022-05-19T11:22:29.151" v="26" actId="14100"/>
          <ac:spMkLst>
            <pc:docMk/>
            <pc:sldMk cId="1406934701" sldId="289"/>
            <ac:spMk id="7" creationId="{85602101-F8C0-4A52-8F23-7FC6249DE3E9}"/>
          </ac:spMkLst>
        </pc:spChg>
        <pc:picChg chg="mod">
          <ac:chgData name="Dayer Chrystel" userId="S::chrystel.dayer@hes-so.ch::3f611eb6-91de-48d2-9f20-23723bdda8d1" providerId="AD" clId="Web-{D6C69427-DFB0-4D0D-A5D9-BB3C9EA2F7BA}" dt="2022-05-19T11:22:36.291" v="27" actId="1076"/>
          <ac:picMkLst>
            <pc:docMk/>
            <pc:sldMk cId="1406934701" sldId="289"/>
            <ac:picMk id="6" creationId="{415DFF2F-783E-4013-9F8A-EBAF72F72F26}"/>
          </ac:picMkLst>
        </pc:picChg>
      </pc:sldChg>
      <pc:sldChg chg="modSp">
        <pc:chgData name="Dayer Chrystel" userId="S::chrystel.dayer@hes-so.ch::3f611eb6-91de-48d2-9f20-23723bdda8d1" providerId="AD" clId="Web-{D6C69427-DFB0-4D0D-A5D9-BB3C9EA2F7BA}" dt="2022-05-19T11:22:11.854" v="23" actId="1076"/>
        <pc:sldMkLst>
          <pc:docMk/>
          <pc:sldMk cId="444782908" sldId="292"/>
        </pc:sldMkLst>
        <pc:spChg chg="mod">
          <ac:chgData name="Dayer Chrystel" userId="S::chrystel.dayer@hes-so.ch::3f611eb6-91de-48d2-9f20-23723bdda8d1" providerId="AD" clId="Web-{D6C69427-DFB0-4D0D-A5D9-BB3C9EA2F7BA}" dt="2022-05-19T11:22:09.479" v="22" actId="1076"/>
          <ac:spMkLst>
            <pc:docMk/>
            <pc:sldMk cId="444782908" sldId="292"/>
            <ac:spMk id="5" creationId="{A06E8138-B708-40C2-9E05-7C4044BB14B0}"/>
          </ac:spMkLst>
        </pc:spChg>
        <pc:picChg chg="mod">
          <ac:chgData name="Dayer Chrystel" userId="S::chrystel.dayer@hes-so.ch::3f611eb6-91de-48d2-9f20-23723bdda8d1" providerId="AD" clId="Web-{D6C69427-DFB0-4D0D-A5D9-BB3C9EA2F7BA}" dt="2022-05-19T11:22:11.854" v="23" actId="1076"/>
          <ac:picMkLst>
            <pc:docMk/>
            <pc:sldMk cId="444782908" sldId="292"/>
            <ac:picMk id="4" creationId="{738439FA-A395-4B64-B27D-AFCA78190756}"/>
          </ac:picMkLst>
        </pc:picChg>
      </pc:sldChg>
      <pc:sldChg chg="modSp new modNotes">
        <pc:chgData name="Dayer Chrystel" userId="S::chrystel.dayer@hes-so.ch::3f611eb6-91de-48d2-9f20-23723bdda8d1" providerId="AD" clId="Web-{D6C69427-DFB0-4D0D-A5D9-BB3C9EA2F7BA}" dt="2022-05-19T11:28:50.530" v="49"/>
        <pc:sldMkLst>
          <pc:docMk/>
          <pc:sldMk cId="3290070074" sldId="303"/>
        </pc:sldMkLst>
        <pc:spChg chg="mod">
          <ac:chgData name="Dayer Chrystel" userId="S::chrystel.dayer@hes-so.ch::3f611eb6-91de-48d2-9f20-23723bdda8d1" providerId="AD" clId="Web-{D6C69427-DFB0-4D0D-A5D9-BB3C9EA2F7BA}" dt="2022-05-19T11:27:28.310" v="43" actId="20577"/>
          <ac:spMkLst>
            <pc:docMk/>
            <pc:sldMk cId="3290070074" sldId="303"/>
            <ac:spMk id="2" creationId="{D5CA60FE-A3CB-0A62-1A73-1A9B886AFF2C}"/>
          </ac:spMkLst>
        </pc:spChg>
        <pc:spChg chg="mod">
          <ac:chgData name="Dayer Chrystel" userId="S::chrystel.dayer@hes-so.ch::3f611eb6-91de-48d2-9f20-23723bdda8d1" providerId="AD" clId="Web-{D6C69427-DFB0-4D0D-A5D9-BB3C9EA2F7BA}" dt="2022-05-19T11:27:49.795" v="46" actId="20577"/>
          <ac:spMkLst>
            <pc:docMk/>
            <pc:sldMk cId="3290070074" sldId="303"/>
            <ac:spMk id="3" creationId="{96C08C56-9E0B-4388-7A7A-E348C9DCCE8D}"/>
          </ac:spMkLst>
        </pc:spChg>
        <pc:spChg chg="mod">
          <ac:chgData name="Dayer Chrystel" userId="S::chrystel.dayer@hes-so.ch::3f611eb6-91de-48d2-9f20-23723bdda8d1" providerId="AD" clId="Web-{D6C69427-DFB0-4D0D-A5D9-BB3C9EA2F7BA}" dt="2022-05-19T11:28:27.608" v="47" actId="1076"/>
          <ac:spMkLst>
            <pc:docMk/>
            <pc:sldMk cId="3290070074" sldId="303"/>
            <ac:spMk id="5" creationId="{8FC0E589-30C4-7610-1124-022202FD1BF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DE69B-A1BC-4BFF-B701-FE6F9142D24F}" type="datetimeFigureOut">
              <a:rPr lang="fr-CH" smtClean="0"/>
              <a:t>19.05.2022</a:t>
            </a:fld>
            <a:endParaRPr lang="fr-CH"/>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9FA9B-0BD2-43D7-B8FF-946830A08B4B}" type="slidenum">
              <a:rPr lang="fr-CH" smtClean="0"/>
              <a:t>‹N°›</a:t>
            </a:fld>
            <a:endParaRPr lang="fr-CH"/>
          </a:p>
        </p:txBody>
      </p:sp>
    </p:spTree>
    <p:extLst>
      <p:ext uri="{BB962C8B-B14F-4D97-AF65-F5344CB8AC3E}">
        <p14:creationId xmlns:p14="http://schemas.microsoft.com/office/powerpoint/2010/main" val="1330400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4DD63-6E40-40CA-8159-38606C95545E}" type="datetimeFigureOut">
              <a:rPr lang="fr-CH" smtClean="0"/>
              <a:t>19.05.2022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F7398-23D0-4D20-89B8-E2AA06F92E47}" type="slidenum">
              <a:rPr lang="fr-CH" smtClean="0"/>
              <a:t>‹N°›</a:t>
            </a:fld>
            <a:endParaRPr lang="fr-CH"/>
          </a:p>
        </p:txBody>
      </p:sp>
    </p:spTree>
    <p:extLst>
      <p:ext uri="{BB962C8B-B14F-4D97-AF65-F5344CB8AC3E}">
        <p14:creationId xmlns:p14="http://schemas.microsoft.com/office/powerpoint/2010/main" val="31646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lphaUcPeriod"/>
            </a:pPr>
            <a:r>
              <a:rPr lang="fr-CH" dirty="0"/>
              <a:t>Marshall économiste britannique (1924). </a:t>
            </a:r>
          </a:p>
          <a:p>
            <a:r>
              <a:rPr lang="fr-CH" dirty="0"/>
              <a:t>O. Williamson: L’unité de base de l’analyse économique doit être la transaction, qu’elle soit externe (l’entreprise sur son marché) ou interne (au sein de la firme).</a:t>
            </a:r>
          </a:p>
          <a:p>
            <a:pPr marL="0" indent="0">
              <a:buNone/>
            </a:pP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4</a:t>
            </a:fld>
            <a:endParaRPr lang="fr-CH"/>
          </a:p>
        </p:txBody>
      </p:sp>
    </p:spTree>
    <p:extLst>
      <p:ext uri="{BB962C8B-B14F-4D97-AF65-F5344CB8AC3E}">
        <p14:creationId xmlns:p14="http://schemas.microsoft.com/office/powerpoint/2010/main" val="3368071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Source :E. Jaques, </a:t>
            </a:r>
            <a:r>
              <a:rPr lang="fr-CH" dirty="0" err="1"/>
              <a:t>Requisite</a:t>
            </a:r>
            <a:r>
              <a:rPr lang="fr-CH" dirty="0"/>
              <a:t> Organisation, </a:t>
            </a:r>
            <a:r>
              <a:rPr lang="fr-CH" dirty="0" err="1"/>
              <a:t>Cason</a:t>
            </a:r>
            <a:r>
              <a:rPr lang="fr-CH" dirty="0"/>
              <a:t> Hall, 1989</a:t>
            </a:r>
          </a:p>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7</a:t>
            </a:fld>
            <a:endParaRPr lang="fr-CH"/>
          </a:p>
        </p:txBody>
      </p:sp>
    </p:spTree>
    <p:extLst>
      <p:ext uri="{BB962C8B-B14F-4D97-AF65-F5344CB8AC3E}">
        <p14:creationId xmlns:p14="http://schemas.microsoft.com/office/powerpoint/2010/main" val="2039685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t>D’après</a:t>
            </a:r>
            <a:r>
              <a:rPr lang="en-US" dirty="0"/>
              <a:t> C. </a:t>
            </a:r>
            <a:r>
              <a:rPr lang="en-US" dirty="0" err="1"/>
              <a:t>Perrow</a:t>
            </a:r>
            <a:r>
              <a:rPr lang="en-US" dirty="0"/>
              <a:t>, Organizational Analysis : a sociological View, </a:t>
            </a:r>
            <a:r>
              <a:rPr lang="en-US" dirty="0" err="1"/>
              <a:t>Londres</a:t>
            </a:r>
            <a:r>
              <a:rPr lang="en-US" dirty="0"/>
              <a:t>, </a:t>
            </a:r>
            <a:r>
              <a:rPr lang="en-US" dirty="0" err="1"/>
              <a:t>Tavistock</a:t>
            </a:r>
            <a:r>
              <a:rPr lang="en-US" dirty="0"/>
              <a:t>, 1970.</a:t>
            </a:r>
          </a:p>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13</a:t>
            </a:fld>
            <a:endParaRPr lang="fr-CH"/>
          </a:p>
        </p:txBody>
      </p:sp>
    </p:spTree>
    <p:extLst>
      <p:ext uri="{BB962C8B-B14F-4D97-AF65-F5344CB8AC3E}">
        <p14:creationId xmlns:p14="http://schemas.microsoft.com/office/powerpoint/2010/main" val="3574085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Henry Mintzberg (né le 2 septembre 1939 à Montréal) est un universitaire canadien en sciences de gestion, auteur prolifique d'ouvrages de management sur l'emploi du temps des cadres dirigeants, l'efficacité managériale, la structure des organisations, le pouvoir, la planification stratégique, etc. </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22</a:t>
            </a:fld>
            <a:endParaRPr lang="fr-CH"/>
          </a:p>
        </p:txBody>
      </p:sp>
    </p:spTree>
    <p:extLst>
      <p:ext uri="{BB962C8B-B14F-4D97-AF65-F5344CB8AC3E}">
        <p14:creationId xmlns:p14="http://schemas.microsoft.com/office/powerpoint/2010/main" val="2254908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38</a:t>
            </a:fld>
            <a:endParaRPr lang="fr-CH"/>
          </a:p>
        </p:txBody>
      </p:sp>
    </p:spTree>
    <p:extLst>
      <p:ext uri="{BB962C8B-B14F-4D97-AF65-F5344CB8AC3E}">
        <p14:creationId xmlns:p14="http://schemas.microsoft.com/office/powerpoint/2010/main" val="452033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 </a:t>
            </a:r>
            <a:r>
              <a:rPr lang="fr-CH" b="1" dirty="0"/>
              <a:t>Adhocratie</a:t>
            </a:r>
            <a:r>
              <a:rPr lang="fr-CH" dirty="0"/>
              <a:t> » est un néologisme (provenant du terme latin ad hoc) utilisé pour désigner une configuration d'organisation qui mobilise, dans un contexte d'environnements instables et complexes, des compétences pluridisciplinaires et transversales, pour mener à bien des missions précises </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45</a:t>
            </a:fld>
            <a:endParaRPr lang="fr-CH"/>
          </a:p>
        </p:txBody>
      </p:sp>
    </p:spTree>
    <p:extLst>
      <p:ext uri="{BB962C8B-B14F-4D97-AF65-F5344CB8AC3E}">
        <p14:creationId xmlns:p14="http://schemas.microsoft.com/office/powerpoint/2010/main" val="3167316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https://www.letemps.ch/economie/holacratie-lutopie-se-passe-chef</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46</a:t>
            </a:fld>
            <a:endParaRPr lang="fr-CH"/>
          </a:p>
        </p:txBody>
      </p:sp>
    </p:spTree>
    <p:extLst>
      <p:ext uri="{BB962C8B-B14F-4D97-AF65-F5344CB8AC3E}">
        <p14:creationId xmlns:p14="http://schemas.microsoft.com/office/powerpoint/2010/main" val="1675250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158313"/>
            <a:ext cx="9144000" cy="1351649"/>
          </a:xfrm>
        </p:spPr>
        <p:txBody>
          <a:bodyPr anchor="b">
            <a:normAutofit/>
          </a:bodyPr>
          <a:lstStyle>
            <a:lvl1pPr algn="ctr">
              <a:defRPr sz="5400"/>
            </a:lvl1pPr>
          </a:lstStyle>
          <a:p>
            <a:r>
              <a:rPr lang="fr-FR" dirty="0"/>
              <a:t>Modifiez le style du titre</a:t>
            </a:r>
            <a:endParaRPr lang="fr-CH"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Modifier le style des sous-titres du masque</a:t>
            </a:r>
            <a:endParaRPr lang="fr-CH"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525" y="323501"/>
            <a:ext cx="3613500" cy="1314000"/>
          </a:xfrm>
          <a:prstGeom prst="rect">
            <a:avLst/>
          </a:prstGeom>
        </p:spPr>
      </p:pic>
      <p:pic>
        <p:nvPicPr>
          <p:cNvPr id="8" name="Imag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6842" y="5692735"/>
            <a:ext cx="1732520" cy="473556"/>
          </a:xfrm>
          <a:prstGeom prst="rect">
            <a:avLst/>
          </a:prstGeom>
        </p:spPr>
      </p:pic>
    </p:spTree>
    <p:extLst>
      <p:ext uri="{BB962C8B-B14F-4D97-AF65-F5344CB8AC3E}">
        <p14:creationId xmlns:p14="http://schemas.microsoft.com/office/powerpoint/2010/main" val="1083804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767273" cy="1281113"/>
          </a:xfrm>
        </p:spPr>
        <p:txBody>
          <a:bodyPr/>
          <a:lstStyle/>
          <a:p>
            <a:r>
              <a:rPr lang="fr-FR"/>
              <a:t>Modifiez le style du titre</a:t>
            </a:r>
            <a:endParaRPr lang="fr-CH"/>
          </a:p>
        </p:txBody>
      </p:sp>
      <p:sp>
        <p:nvSpPr>
          <p:cNvPr id="3" name="Espace réservé du texte vertical 2"/>
          <p:cNvSpPr>
            <a:spLocks noGrp="1"/>
          </p:cNvSpPr>
          <p:nvPr>
            <p:ph type="body" orient="vert" idx="1"/>
          </p:nvPr>
        </p:nvSpPr>
        <p:spPr>
          <a:xfrm>
            <a:off x="838200" y="1825625"/>
            <a:ext cx="10515600" cy="411797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19.05.2022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228571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6"/>
            <a:ext cx="1077126" cy="5541152"/>
          </a:xfrm>
        </p:spPr>
        <p:txBody>
          <a:bodyPr vert="eaVert"/>
          <a:lstStyle/>
          <a:p>
            <a:r>
              <a:rPr lang="fr-FR" dirty="0"/>
              <a:t>Modifiez le style du titre</a:t>
            </a:r>
            <a:endParaRPr lang="fr-CH" dirty="0"/>
          </a:p>
        </p:txBody>
      </p:sp>
      <p:sp>
        <p:nvSpPr>
          <p:cNvPr id="3" name="Espace réservé du texte vertical 2"/>
          <p:cNvSpPr>
            <a:spLocks noGrp="1"/>
          </p:cNvSpPr>
          <p:nvPr>
            <p:ph type="body" orient="vert" idx="1"/>
          </p:nvPr>
        </p:nvSpPr>
        <p:spPr>
          <a:xfrm>
            <a:off x="838200" y="365125"/>
            <a:ext cx="7734300" cy="5541153"/>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19.05.2022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734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12551" cy="1325563"/>
          </a:xfrm>
        </p:spPr>
        <p:txBody>
          <a:bodyPr/>
          <a:lstStyle/>
          <a:p>
            <a:r>
              <a:rPr lang="fr-FR"/>
              <a:t>Modifiez le style du titre</a:t>
            </a:r>
            <a:endParaRPr lang="fr-CH"/>
          </a:p>
        </p:txBody>
      </p:sp>
      <p:sp>
        <p:nvSpPr>
          <p:cNvPr id="3" name="Espace réservé du contenu 2"/>
          <p:cNvSpPr>
            <a:spLocks noGrp="1"/>
          </p:cNvSpPr>
          <p:nvPr>
            <p:ph idx="1"/>
          </p:nvPr>
        </p:nvSpPr>
        <p:spPr>
          <a:xfrm>
            <a:off x="838200" y="1825626"/>
            <a:ext cx="10515600" cy="4127306"/>
          </a:xfrm>
        </p:spPr>
        <p:txBody>
          <a:bodyPr/>
          <a:lstStyle>
            <a:lvl1pPr marL="228600" indent="-228600">
              <a:buClr>
                <a:srgbClr val="FF0000"/>
              </a:buClr>
              <a:buFont typeface="Wingdings" panose="05000000000000000000" pitchFamily="2" charset="2"/>
              <a:buChar char="§"/>
              <a:defRPr/>
            </a:lvl1pPr>
            <a:lvl2pPr marL="685800" indent="-228600">
              <a:buClrTx/>
              <a:buFont typeface="Wingdings" panose="05000000000000000000" pitchFamily="2" charset="2"/>
              <a:buChar char="§"/>
              <a:defRPr/>
            </a:lvl2pPr>
            <a:lvl3pPr marL="1143000" indent="-228600">
              <a:buClr>
                <a:schemeClr val="bg1">
                  <a:lumMod val="65000"/>
                </a:schemeClr>
              </a:buClr>
              <a:buFont typeface="Wingdings" panose="05000000000000000000" pitchFamily="2" charset="2"/>
              <a:buChar char="§"/>
              <a:defRPr/>
            </a:lvl3pPr>
            <a:lvl4pPr marL="1600200" indent="-228600">
              <a:buClr>
                <a:srgbClr val="FF0000"/>
              </a:buClr>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34654"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19.05.2022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16587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dirty="0"/>
              <a:t>Modifiez le style du titre</a:t>
            </a:r>
            <a:endParaRPr lang="fr-CH" dirty="0"/>
          </a:p>
        </p:txBody>
      </p:sp>
      <p:sp>
        <p:nvSpPr>
          <p:cNvPr id="3" name="Espace réservé du texte 2"/>
          <p:cNvSpPr>
            <a:spLocks noGrp="1"/>
          </p:cNvSpPr>
          <p:nvPr>
            <p:ph type="body" idx="1"/>
          </p:nvPr>
        </p:nvSpPr>
        <p:spPr>
          <a:xfrm>
            <a:off x="831850" y="4589464"/>
            <a:ext cx="10515600" cy="137279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1850" y="6265732"/>
            <a:ext cx="274955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19.05.2022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47535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844185" cy="1281113"/>
          </a:xfrm>
        </p:spPr>
        <p:txBody>
          <a:bodyPr/>
          <a:lstStyle/>
          <a:p>
            <a:r>
              <a:rPr lang="fr-FR"/>
              <a:t>Modifiez le style du titre</a:t>
            </a:r>
            <a:endParaRPr lang="fr-CH"/>
          </a:p>
        </p:txBody>
      </p:sp>
      <p:sp>
        <p:nvSpPr>
          <p:cNvPr id="3" name="Espace réservé du contenu 2"/>
          <p:cNvSpPr>
            <a:spLocks noGrp="1"/>
          </p:cNvSpPr>
          <p:nvPr>
            <p:ph sz="half" idx="1"/>
          </p:nvPr>
        </p:nvSpPr>
        <p:spPr>
          <a:xfrm>
            <a:off x="838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p:cNvSpPr>
            <a:spLocks noGrp="1"/>
          </p:cNvSpPr>
          <p:nvPr>
            <p:ph sz="half" idx="2"/>
          </p:nvPr>
        </p:nvSpPr>
        <p:spPr>
          <a:xfrm>
            <a:off x="6172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19.05.2022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35698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8928055" cy="1325563"/>
          </a:xfrm>
        </p:spPr>
        <p:txBody>
          <a:bodyPr/>
          <a:lstStyle/>
          <a:p>
            <a:r>
              <a:rPr lang="fr-FR"/>
              <a:t>Modifiez le style du titre</a:t>
            </a:r>
            <a:endParaRPr lang="fr-CH"/>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11"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3"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19.05.2022</a:t>
            </a:fld>
            <a:endParaRPr lang="fr-CH" dirty="0"/>
          </a:p>
        </p:txBody>
      </p:sp>
      <p:sp>
        <p:nvSpPr>
          <p:cNvPr id="14"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429228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325563"/>
          </a:xfrm>
        </p:spPr>
        <p:txBody>
          <a:bodyPr/>
          <a:lstStyle/>
          <a:p>
            <a:r>
              <a:rPr lang="fr-FR"/>
              <a:t>Modifiez le style du titre</a:t>
            </a:r>
            <a:endParaRPr lang="fr-CH"/>
          </a:p>
        </p:txBody>
      </p:sp>
      <p:sp>
        <p:nvSpPr>
          <p:cNvPr id="7"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19.05.2022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311698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Triangle rectangle 1"/>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8" name="Espace réservé de la date 3"/>
          <p:cNvSpPr txBox="1">
            <a:spLocks/>
          </p:cNvSpPr>
          <p:nvPr userDrawn="1"/>
        </p:nvSpPr>
        <p:spPr>
          <a:xfrm>
            <a:off x="854579" y="6265732"/>
            <a:ext cx="2726821"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19.05.2022</a:t>
            </a:fld>
            <a:endParaRPr lang="fr-CH" dirty="0"/>
          </a:p>
        </p:txBody>
      </p:sp>
      <p:sp>
        <p:nvSpPr>
          <p:cNvPr id="9"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Tree>
    <p:extLst>
      <p:ext uri="{BB962C8B-B14F-4D97-AF65-F5344CB8AC3E}">
        <p14:creationId xmlns:p14="http://schemas.microsoft.com/office/powerpoint/2010/main" val="234658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p:cNvSpPr>
            <a:spLocks noGrp="1"/>
          </p:cNvSpPr>
          <p:nvPr>
            <p:ph idx="1"/>
          </p:nvPr>
        </p:nvSpPr>
        <p:spPr>
          <a:xfrm>
            <a:off x="4892631" y="465138"/>
            <a:ext cx="502049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19.05.2022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90874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p:cNvSpPr>
            <a:spLocks noGrp="1"/>
          </p:cNvSpPr>
          <p:nvPr>
            <p:ph type="pic" idx="1"/>
          </p:nvPr>
        </p:nvSpPr>
        <p:spPr>
          <a:xfrm>
            <a:off x="5183188" y="457200"/>
            <a:ext cx="4661567"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19.05.2022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6683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82217"/>
            <a:ext cx="8946735" cy="1325563"/>
          </a:xfrm>
          <a:prstGeom prst="rect">
            <a:avLst/>
          </a:prstGeom>
          <a:ln>
            <a:noFill/>
          </a:ln>
        </p:spPr>
        <p:txBody>
          <a:bodyPr vert="horz" lIns="91440" tIns="45720" rIns="91440" bIns="45720" rtlCol="0" anchor="ctr">
            <a:normAutofit/>
          </a:bodyPr>
          <a:lstStyle/>
          <a:p>
            <a:r>
              <a:rPr lang="fr-FR" dirty="0"/>
              <a:t>Modifiez le style du titre</a:t>
            </a:r>
            <a:endParaRPr lang="fr-CH"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4" name="Espace réservé de la date 3"/>
          <p:cNvSpPr>
            <a:spLocks noGrp="1"/>
          </p:cNvSpPr>
          <p:nvPr>
            <p:ph type="dt" sz="half" idx="2"/>
          </p:nvPr>
        </p:nvSpPr>
        <p:spPr>
          <a:xfrm>
            <a:off x="838200" y="628798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05ED6DB-EBA3-4449-8D86-B5E5D84237CA}" type="datetime1">
              <a:rPr lang="fr-FR" smtClean="0"/>
              <a:t>19/05/2022</a:t>
            </a:fld>
            <a:endParaRPr lang="fr-CH"/>
          </a:p>
        </p:txBody>
      </p:sp>
      <p:sp>
        <p:nvSpPr>
          <p:cNvPr id="5" name="Espace réservé du pied de page 4"/>
          <p:cNvSpPr>
            <a:spLocks noGrp="1"/>
          </p:cNvSpPr>
          <p:nvPr>
            <p:ph type="ftr" sz="quarter" idx="3"/>
          </p:nvPr>
        </p:nvSpPr>
        <p:spPr>
          <a:xfrm>
            <a:off x="4038600" y="628798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fr-CH"/>
              <a:t>chrystel.dayer@hesge.ch</a:t>
            </a:r>
            <a:endParaRPr lang="fr-CH" dirty="0"/>
          </a:p>
        </p:txBody>
      </p:sp>
      <p:sp>
        <p:nvSpPr>
          <p:cNvPr id="6" name="Espace réservé du numéro de diapositive 5"/>
          <p:cNvSpPr>
            <a:spLocks noGrp="1"/>
          </p:cNvSpPr>
          <p:nvPr>
            <p:ph type="sldNum" sz="quarter" idx="4"/>
          </p:nvPr>
        </p:nvSpPr>
        <p:spPr>
          <a:xfrm>
            <a:off x="8610600" y="6296528"/>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43150CF-46F0-4FEE-9B38-FA518C85AC0E}" type="slidenum">
              <a:rPr lang="fr-CH" smtClean="0"/>
              <a:pPr/>
              <a:t>‹N°›</a:t>
            </a:fld>
            <a:endParaRPr lang="fr-CH"/>
          </a:p>
        </p:txBody>
      </p:sp>
      <p:sp>
        <p:nvSpPr>
          <p:cNvPr id="7" name="Triangle rectangle 6"/>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pic>
        <p:nvPicPr>
          <p:cNvPr id="8" name="Imag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
        <p:nvSpPr>
          <p:cNvPr id="10" name="Rectangle 9"/>
          <p:cNvSpPr/>
          <p:nvPr userDrawn="1"/>
        </p:nvSpPr>
        <p:spPr>
          <a:xfrm>
            <a:off x="0" y="6680389"/>
            <a:ext cx="12192000" cy="184629"/>
          </a:xfrm>
          <a:prstGeom prst="rect">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66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CC000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2B3E52"/>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bg1">
            <a:lumMod val="85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CC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CH" sz="4000" dirty="0"/>
              <a:t>Organisation</a:t>
            </a:r>
          </a:p>
        </p:txBody>
      </p:sp>
      <p:sp>
        <p:nvSpPr>
          <p:cNvPr id="3" name="Sous-titre 2"/>
          <p:cNvSpPr>
            <a:spLocks noGrp="1"/>
          </p:cNvSpPr>
          <p:nvPr>
            <p:ph type="subTitle" idx="1"/>
          </p:nvPr>
        </p:nvSpPr>
        <p:spPr>
          <a:xfrm>
            <a:off x="1524000" y="3602038"/>
            <a:ext cx="9144000" cy="1351649"/>
          </a:xfrm>
        </p:spPr>
        <p:txBody>
          <a:bodyPr>
            <a:normAutofit/>
          </a:bodyPr>
          <a:lstStyle/>
          <a:p>
            <a:r>
              <a:rPr lang="fr-CH" sz="2000" b="1" dirty="0">
                <a:solidFill>
                  <a:srgbClr val="2B3E54"/>
                </a:solidFill>
                <a:ea typeface="+mj-ea"/>
              </a:rPr>
              <a:t>Mme Chrystel Dayer</a:t>
            </a:r>
          </a:p>
          <a:p>
            <a:r>
              <a:rPr lang="fr-CH" sz="2000" b="1" dirty="0">
                <a:solidFill>
                  <a:srgbClr val="2B3E54"/>
                </a:solidFill>
                <a:ea typeface="+mj-ea"/>
              </a:rPr>
              <a:t>Chargée de cours</a:t>
            </a:r>
          </a:p>
        </p:txBody>
      </p:sp>
      <p:sp>
        <p:nvSpPr>
          <p:cNvPr id="4" name="Espace réservé de la date 3"/>
          <p:cNvSpPr>
            <a:spLocks noGrp="1"/>
          </p:cNvSpPr>
          <p:nvPr>
            <p:ph type="dt" sz="half" idx="4294967295"/>
          </p:nvPr>
        </p:nvSpPr>
        <p:spPr>
          <a:xfrm>
            <a:off x="838200" y="6273970"/>
            <a:ext cx="2743200" cy="365125"/>
          </a:xfrm>
        </p:spPr>
        <p:txBody>
          <a:bodyPr/>
          <a:lstStyle/>
          <a:p>
            <a:fld id="{D8C0A943-C54A-47C0-B4C2-905C8DAFEB73}" type="datetime1">
              <a:rPr lang="fr-FR" smtClean="0"/>
              <a:t>19/05/2022</a:t>
            </a:fld>
            <a:endParaRPr lang="fr-CH"/>
          </a:p>
        </p:txBody>
      </p:sp>
      <p:sp>
        <p:nvSpPr>
          <p:cNvPr id="5" name="Espace réservé du pied de page 4"/>
          <p:cNvSpPr>
            <a:spLocks noGrp="1"/>
          </p:cNvSpPr>
          <p:nvPr>
            <p:ph type="ftr" sz="quarter" idx="4294967295"/>
          </p:nvPr>
        </p:nvSpPr>
        <p:spPr>
          <a:xfrm>
            <a:off x="4038600" y="6273970"/>
            <a:ext cx="4114800" cy="365125"/>
          </a:xfrm>
        </p:spPr>
        <p:txBody>
          <a:bodyPr/>
          <a:lstStyle/>
          <a:p>
            <a:r>
              <a:rPr lang="fr-CH"/>
              <a:t>chrystel.dayer@hesge.ch</a:t>
            </a:r>
            <a:endParaRPr lang="fr-CH" dirty="0"/>
          </a:p>
        </p:txBody>
      </p:sp>
      <p:sp>
        <p:nvSpPr>
          <p:cNvPr id="6" name="Espace réservé du numéro de diapositive 5"/>
          <p:cNvSpPr>
            <a:spLocks noGrp="1"/>
          </p:cNvSpPr>
          <p:nvPr>
            <p:ph type="sldNum" sz="quarter" idx="4294967295"/>
          </p:nvPr>
        </p:nvSpPr>
        <p:spPr>
          <a:xfrm>
            <a:off x="8610600" y="6290446"/>
            <a:ext cx="2743200" cy="365125"/>
          </a:xfrm>
        </p:spPr>
        <p:txBody>
          <a:bodyPr/>
          <a:lstStyle/>
          <a:p>
            <a:fld id="{D43150CF-46F0-4FEE-9B38-FA518C85AC0E}" type="slidenum">
              <a:rPr lang="fr-CH" smtClean="0"/>
              <a:t>1</a:t>
            </a:fld>
            <a:endParaRPr lang="fr-CH"/>
          </a:p>
        </p:txBody>
      </p:sp>
    </p:spTree>
    <p:extLst>
      <p:ext uri="{BB962C8B-B14F-4D97-AF65-F5344CB8AC3E}">
        <p14:creationId xmlns:p14="http://schemas.microsoft.com/office/powerpoint/2010/main" val="180695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468F0D-3E35-4C2F-97F2-6EA26509D036}"/>
              </a:ext>
            </a:extLst>
          </p:cNvPr>
          <p:cNvSpPr>
            <a:spLocks noGrp="1"/>
          </p:cNvSpPr>
          <p:nvPr>
            <p:ph type="title"/>
          </p:nvPr>
        </p:nvSpPr>
        <p:spPr/>
        <p:txBody>
          <a:bodyPr/>
          <a:lstStyle/>
          <a:p>
            <a:r>
              <a:rPr lang="fr-CH" dirty="0"/>
              <a:t>Bureaucraties modernes</a:t>
            </a:r>
            <a:endParaRPr lang="fr-FR" dirty="0"/>
          </a:p>
        </p:txBody>
      </p:sp>
      <p:sp>
        <p:nvSpPr>
          <p:cNvPr id="3" name="Espace réservé du contenu 2">
            <a:extLst>
              <a:ext uri="{FF2B5EF4-FFF2-40B4-BE49-F238E27FC236}">
                <a16:creationId xmlns:a16="http://schemas.microsoft.com/office/drawing/2014/main" id="{63F74199-BDA1-4FA8-9CA0-D7230382FC3B}"/>
              </a:ext>
            </a:extLst>
          </p:cNvPr>
          <p:cNvSpPr>
            <a:spLocks noGrp="1"/>
          </p:cNvSpPr>
          <p:nvPr>
            <p:ph idx="1"/>
          </p:nvPr>
        </p:nvSpPr>
        <p:spPr/>
        <p:txBody>
          <a:bodyPr>
            <a:normAutofit/>
          </a:bodyPr>
          <a:lstStyle/>
          <a:p>
            <a:pPr algn="just">
              <a:buFont typeface="Wingdings" panose="05000000000000000000" pitchFamily="2" charset="2"/>
              <a:buChar char="Ø"/>
            </a:pPr>
            <a:r>
              <a:rPr lang="fr-CH" dirty="0"/>
              <a:t>La centralisation des décisions : si l’on veut préserver des relations impersonnelles, il faut que les décisions soient prises à un niveau situé à l’abri des pressions ; les dirigeants peuvent dès lors statuer en toute sécurité… mais souvent en l’absence des informations pertinentes issues du «terrain»</a:t>
            </a:r>
          </a:p>
          <a:p>
            <a:pPr algn="just">
              <a:buFont typeface="Wingdings" panose="05000000000000000000" pitchFamily="2" charset="2"/>
              <a:buChar char="Ø"/>
            </a:pPr>
            <a:r>
              <a:rPr lang="fr-CH" dirty="0"/>
              <a:t>Chaque catégorie de personnel ayant ses règles statutaires, l’organisation est composée de strates superposées qui communiquent difficilement entre elles. Au sein de chaque strate existe une forte pression des pairs («l’esprit de corps») </a:t>
            </a:r>
          </a:p>
          <a:p>
            <a:pPr algn="just">
              <a:buFont typeface="Wingdings" panose="05000000000000000000" pitchFamily="2" charset="2"/>
              <a:buChar char="Ø"/>
            </a:pPr>
            <a:endParaRPr lang="fr-CH" dirty="0"/>
          </a:p>
          <a:p>
            <a:endParaRPr lang="fr-FR" dirty="0"/>
          </a:p>
        </p:txBody>
      </p:sp>
      <p:sp>
        <p:nvSpPr>
          <p:cNvPr id="4" name="Espace réservé du numéro de diapositive 3">
            <a:extLst>
              <a:ext uri="{FF2B5EF4-FFF2-40B4-BE49-F238E27FC236}">
                <a16:creationId xmlns:a16="http://schemas.microsoft.com/office/drawing/2014/main" id="{D7A25F5C-0C05-4C1E-88ED-F4E66AFA1DA4}"/>
              </a:ext>
            </a:extLst>
          </p:cNvPr>
          <p:cNvSpPr>
            <a:spLocks noGrp="1"/>
          </p:cNvSpPr>
          <p:nvPr>
            <p:ph type="sldNum" sz="quarter" idx="12"/>
          </p:nvPr>
        </p:nvSpPr>
        <p:spPr/>
        <p:txBody>
          <a:bodyPr/>
          <a:lstStyle/>
          <a:p>
            <a:fld id="{D43150CF-46F0-4FEE-9B38-FA518C85AC0E}" type="slidenum">
              <a:rPr lang="fr-CH" smtClean="0"/>
              <a:t>10</a:t>
            </a:fld>
            <a:endParaRPr lang="fr-CH"/>
          </a:p>
        </p:txBody>
      </p:sp>
      <p:sp>
        <p:nvSpPr>
          <p:cNvPr id="5" name="Espace réservé du pied de page 4">
            <a:extLst>
              <a:ext uri="{FF2B5EF4-FFF2-40B4-BE49-F238E27FC236}">
                <a16:creationId xmlns:a16="http://schemas.microsoft.com/office/drawing/2014/main" id="{9802B7EB-2D32-46E1-A3EF-6E6EF60152F2}"/>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787563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B1FB10-509F-4858-88A0-29096DD6AE5F}"/>
              </a:ext>
            </a:extLst>
          </p:cNvPr>
          <p:cNvSpPr>
            <a:spLocks noGrp="1"/>
          </p:cNvSpPr>
          <p:nvPr>
            <p:ph type="title"/>
          </p:nvPr>
        </p:nvSpPr>
        <p:spPr/>
        <p:txBody>
          <a:bodyPr/>
          <a:lstStyle/>
          <a:p>
            <a:r>
              <a:rPr lang="fr-CH" dirty="0"/>
              <a:t>Bureaucraties modernes</a:t>
            </a:r>
            <a:endParaRPr lang="fr-FR" dirty="0"/>
          </a:p>
        </p:txBody>
      </p:sp>
      <p:sp>
        <p:nvSpPr>
          <p:cNvPr id="3" name="Espace réservé du contenu 2">
            <a:extLst>
              <a:ext uri="{FF2B5EF4-FFF2-40B4-BE49-F238E27FC236}">
                <a16:creationId xmlns:a16="http://schemas.microsoft.com/office/drawing/2014/main" id="{6FB89EE8-6249-4571-9936-DE57518C424D}"/>
              </a:ext>
            </a:extLst>
          </p:cNvPr>
          <p:cNvSpPr>
            <a:spLocks noGrp="1"/>
          </p:cNvSpPr>
          <p:nvPr>
            <p:ph idx="1"/>
          </p:nvPr>
        </p:nvSpPr>
        <p:spPr/>
        <p:txBody>
          <a:bodyPr/>
          <a:lstStyle/>
          <a:p>
            <a:r>
              <a:rPr lang="fr-CH" dirty="0"/>
              <a:t>Comme malgré tout il est impossible d’éliminer toute source d’incertitude, les agents qui ont quelque information ou possibilité d’action sur ces situations disposent d’un pouvoir informel très important. L’organisation bureaucratique ne peut fonctionner sans pouvoirs parallèles</a:t>
            </a:r>
          </a:p>
          <a:p>
            <a:endParaRPr lang="fr-FR" dirty="0"/>
          </a:p>
        </p:txBody>
      </p:sp>
      <p:sp>
        <p:nvSpPr>
          <p:cNvPr id="4" name="Espace réservé du numéro de diapositive 3">
            <a:extLst>
              <a:ext uri="{FF2B5EF4-FFF2-40B4-BE49-F238E27FC236}">
                <a16:creationId xmlns:a16="http://schemas.microsoft.com/office/drawing/2014/main" id="{9FB2019A-D8D8-47DA-AA59-ABDC182B6384}"/>
              </a:ext>
            </a:extLst>
          </p:cNvPr>
          <p:cNvSpPr>
            <a:spLocks noGrp="1"/>
          </p:cNvSpPr>
          <p:nvPr>
            <p:ph type="sldNum" sz="quarter" idx="12"/>
          </p:nvPr>
        </p:nvSpPr>
        <p:spPr/>
        <p:txBody>
          <a:bodyPr/>
          <a:lstStyle/>
          <a:p>
            <a:fld id="{D43150CF-46F0-4FEE-9B38-FA518C85AC0E}" type="slidenum">
              <a:rPr lang="fr-CH" smtClean="0"/>
              <a:t>11</a:t>
            </a:fld>
            <a:endParaRPr lang="fr-CH"/>
          </a:p>
        </p:txBody>
      </p:sp>
      <p:sp>
        <p:nvSpPr>
          <p:cNvPr id="5" name="Espace réservé du pied de page 4">
            <a:extLst>
              <a:ext uri="{FF2B5EF4-FFF2-40B4-BE49-F238E27FC236}">
                <a16:creationId xmlns:a16="http://schemas.microsoft.com/office/drawing/2014/main" id="{2DD6B06E-FEC9-43EB-9389-FA7FAE4E8423}"/>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23698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674F94-C18D-4685-9A0C-BB60DF59D855}"/>
              </a:ext>
            </a:extLst>
          </p:cNvPr>
          <p:cNvSpPr>
            <a:spLocks noGrp="1"/>
          </p:cNvSpPr>
          <p:nvPr>
            <p:ph type="title"/>
          </p:nvPr>
        </p:nvSpPr>
        <p:spPr/>
        <p:txBody>
          <a:bodyPr/>
          <a:lstStyle/>
          <a:p>
            <a:r>
              <a:rPr lang="fr-CH" dirty="0"/>
              <a:t>L’efficacité organisationnelle</a:t>
            </a:r>
            <a:endParaRPr lang="fr-FR" dirty="0"/>
          </a:p>
        </p:txBody>
      </p:sp>
      <p:sp>
        <p:nvSpPr>
          <p:cNvPr id="3" name="Espace réservé du contenu 2">
            <a:extLst>
              <a:ext uri="{FF2B5EF4-FFF2-40B4-BE49-F238E27FC236}">
                <a16:creationId xmlns:a16="http://schemas.microsoft.com/office/drawing/2014/main" id="{F7C4A8A9-B1AA-4240-899D-F44B3F3FC757}"/>
              </a:ext>
            </a:extLst>
          </p:cNvPr>
          <p:cNvSpPr>
            <a:spLocks noGrp="1"/>
          </p:cNvSpPr>
          <p:nvPr>
            <p:ph idx="1"/>
          </p:nvPr>
        </p:nvSpPr>
        <p:spPr/>
        <p:txBody>
          <a:bodyPr>
            <a:normAutofit fontScale="92500" lnSpcReduction="20000"/>
          </a:bodyPr>
          <a:lstStyle/>
          <a:p>
            <a:r>
              <a:rPr lang="fr-CH" b="1" dirty="0"/>
              <a:t>La pluralité des buts:</a:t>
            </a:r>
          </a:p>
          <a:p>
            <a:pPr>
              <a:buFont typeface="Wingdings" panose="05000000000000000000" pitchFamily="2" charset="2"/>
              <a:buChar char="Ø"/>
            </a:pPr>
            <a:r>
              <a:rPr lang="fr-CH" dirty="0"/>
              <a:t>Toute organisation peut être vue comme poursuivant diverses natures de buts, liés certes à sa «production», mais aussi à sa volonté de survie ou aux effets indirects qu’elle peut obtenir.</a:t>
            </a:r>
          </a:p>
          <a:p>
            <a:r>
              <a:rPr lang="fr-CH" dirty="0"/>
              <a:t>Une distinction est celle séparant les buts «officiels» des buts «opératoires». </a:t>
            </a:r>
          </a:p>
          <a:p>
            <a:pPr algn="just">
              <a:buFont typeface="Courier New" panose="02070309020205020404" pitchFamily="49" charset="0"/>
              <a:buChar char="o"/>
            </a:pPr>
            <a:r>
              <a:rPr lang="fr-CH" dirty="0"/>
              <a:t>Les buts officiels sont en général vagues et généraux. Ce sont ceux qui figurent dans les déclarations officielles, les chartes, les rapports annuels.</a:t>
            </a:r>
          </a:p>
          <a:p>
            <a:pPr algn="just">
              <a:buFont typeface="Courier New" panose="02070309020205020404" pitchFamily="49" charset="0"/>
              <a:buChar char="o"/>
            </a:pPr>
            <a:r>
              <a:rPr lang="fr-CH" dirty="0"/>
              <a:t>Les buts opératoires sont ceux qui apparaissent en relation avec le fonctionnement concret de l’organisation. Ils sont spécifiques et reliés à une action quotidienne. Ils font l’objet d’une mesure précise.</a:t>
            </a:r>
          </a:p>
          <a:p>
            <a:pPr algn="just">
              <a:buFont typeface="Courier New" panose="02070309020205020404" pitchFamily="49" charset="0"/>
              <a:buChar char="o"/>
            </a:pPr>
            <a:endParaRPr lang="fr-CH" dirty="0"/>
          </a:p>
          <a:p>
            <a:pPr marL="0" indent="0">
              <a:buNone/>
            </a:pPr>
            <a:endParaRPr lang="fr-CH" dirty="0"/>
          </a:p>
        </p:txBody>
      </p:sp>
      <p:sp>
        <p:nvSpPr>
          <p:cNvPr id="4" name="Espace réservé du numéro de diapositive 3">
            <a:extLst>
              <a:ext uri="{FF2B5EF4-FFF2-40B4-BE49-F238E27FC236}">
                <a16:creationId xmlns:a16="http://schemas.microsoft.com/office/drawing/2014/main" id="{63B2469D-BF5E-466D-86B8-D0A512ADB209}"/>
              </a:ext>
            </a:extLst>
          </p:cNvPr>
          <p:cNvSpPr>
            <a:spLocks noGrp="1"/>
          </p:cNvSpPr>
          <p:nvPr>
            <p:ph type="sldNum" sz="quarter" idx="12"/>
          </p:nvPr>
        </p:nvSpPr>
        <p:spPr/>
        <p:txBody>
          <a:bodyPr/>
          <a:lstStyle/>
          <a:p>
            <a:fld id="{D43150CF-46F0-4FEE-9B38-FA518C85AC0E}" type="slidenum">
              <a:rPr lang="fr-CH" smtClean="0"/>
              <a:t>12</a:t>
            </a:fld>
            <a:endParaRPr lang="fr-CH"/>
          </a:p>
        </p:txBody>
      </p:sp>
      <p:sp>
        <p:nvSpPr>
          <p:cNvPr id="5" name="Espace réservé du pied de page 4">
            <a:extLst>
              <a:ext uri="{FF2B5EF4-FFF2-40B4-BE49-F238E27FC236}">
                <a16:creationId xmlns:a16="http://schemas.microsoft.com/office/drawing/2014/main" id="{5A74E1AF-86B3-4572-8465-79D826B9162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509256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9C6B87-BB6C-4601-9D7B-01173DB5998B}"/>
              </a:ext>
            </a:extLst>
          </p:cNvPr>
          <p:cNvSpPr>
            <a:spLocks noGrp="1"/>
          </p:cNvSpPr>
          <p:nvPr>
            <p:ph type="title"/>
          </p:nvPr>
        </p:nvSpPr>
        <p:spPr/>
        <p:txBody>
          <a:bodyPr/>
          <a:lstStyle/>
          <a:p>
            <a:r>
              <a:rPr lang="fr-CH" dirty="0"/>
              <a:t>Buts</a:t>
            </a:r>
            <a:endParaRPr lang="fr-FR" dirty="0"/>
          </a:p>
        </p:txBody>
      </p:sp>
      <p:sp>
        <p:nvSpPr>
          <p:cNvPr id="3" name="Espace réservé du contenu 2">
            <a:extLst>
              <a:ext uri="{FF2B5EF4-FFF2-40B4-BE49-F238E27FC236}">
                <a16:creationId xmlns:a16="http://schemas.microsoft.com/office/drawing/2014/main" id="{0840F95E-9BCF-4F02-B436-7935AF41B4D6}"/>
              </a:ext>
            </a:extLst>
          </p:cNvPr>
          <p:cNvSpPr>
            <a:spLocks noGrp="1"/>
          </p:cNvSpPr>
          <p:nvPr>
            <p:ph idx="1"/>
          </p:nvPr>
        </p:nvSpPr>
        <p:spPr/>
        <p:txBody>
          <a:bodyPr>
            <a:normAutofit lnSpcReduction="10000"/>
          </a:bodyPr>
          <a:lstStyle/>
          <a:p>
            <a:pPr algn="just"/>
            <a:r>
              <a:rPr lang="fr-CH" dirty="0"/>
              <a:t>Buts de production : fournir des produits et des services adaptés à ses clients ou marchés.</a:t>
            </a:r>
          </a:p>
          <a:p>
            <a:pPr algn="just"/>
            <a:r>
              <a:rPr lang="fr-CH" dirty="0"/>
              <a:t>Buts de société : répondre à un besoin public, à un intérêt général.</a:t>
            </a:r>
          </a:p>
          <a:p>
            <a:pPr algn="just"/>
            <a:r>
              <a:rPr lang="fr-CH" dirty="0"/>
              <a:t>Buts «systémiques» : faire fonctionner l’organisation de manière à ce qu’elle puisse atteindre ses buts principaux (recherche de stabilité, de contrôle…).</a:t>
            </a:r>
          </a:p>
          <a:p>
            <a:pPr algn="just"/>
            <a:r>
              <a:rPr lang="fr-CH" dirty="0"/>
              <a:t>Buts «dérivés» : viser d’autres buts que l’atteinte des buts de production permet d’obtenir de surcroît (buts culturels dérivés, ou politiques, ou sociaux).</a:t>
            </a:r>
          </a:p>
          <a:p>
            <a:endParaRPr lang="fr-FR" dirty="0"/>
          </a:p>
        </p:txBody>
      </p:sp>
      <p:sp>
        <p:nvSpPr>
          <p:cNvPr id="4" name="Espace réservé du numéro de diapositive 3">
            <a:extLst>
              <a:ext uri="{FF2B5EF4-FFF2-40B4-BE49-F238E27FC236}">
                <a16:creationId xmlns:a16="http://schemas.microsoft.com/office/drawing/2014/main" id="{CFE21F45-5551-46BA-8017-20CE2FA26D9C}"/>
              </a:ext>
            </a:extLst>
          </p:cNvPr>
          <p:cNvSpPr>
            <a:spLocks noGrp="1"/>
          </p:cNvSpPr>
          <p:nvPr>
            <p:ph type="sldNum" sz="quarter" idx="12"/>
          </p:nvPr>
        </p:nvSpPr>
        <p:spPr/>
        <p:txBody>
          <a:bodyPr/>
          <a:lstStyle/>
          <a:p>
            <a:fld id="{D43150CF-46F0-4FEE-9B38-FA518C85AC0E}" type="slidenum">
              <a:rPr lang="fr-CH" smtClean="0"/>
              <a:t>13</a:t>
            </a:fld>
            <a:endParaRPr lang="fr-CH"/>
          </a:p>
        </p:txBody>
      </p:sp>
      <p:sp>
        <p:nvSpPr>
          <p:cNvPr id="5" name="Espace réservé du pied de page 4">
            <a:extLst>
              <a:ext uri="{FF2B5EF4-FFF2-40B4-BE49-F238E27FC236}">
                <a16:creationId xmlns:a16="http://schemas.microsoft.com/office/drawing/2014/main" id="{EBDA4AFC-C3C0-440A-8D2A-4611C7FE7348}"/>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147783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5AA3A-9112-497B-AC70-C90FA84F409C}"/>
              </a:ext>
            </a:extLst>
          </p:cNvPr>
          <p:cNvSpPr>
            <a:spLocks noGrp="1"/>
          </p:cNvSpPr>
          <p:nvPr>
            <p:ph type="title"/>
          </p:nvPr>
        </p:nvSpPr>
        <p:spPr/>
        <p:txBody>
          <a:bodyPr/>
          <a:lstStyle/>
          <a:p>
            <a:r>
              <a:rPr lang="fr-CH" dirty="0"/>
              <a:t>L’efficacité organisationnelle</a:t>
            </a:r>
            <a:endParaRPr lang="fr-FR" dirty="0"/>
          </a:p>
        </p:txBody>
      </p:sp>
      <p:sp>
        <p:nvSpPr>
          <p:cNvPr id="3" name="Espace réservé du contenu 2">
            <a:extLst>
              <a:ext uri="{FF2B5EF4-FFF2-40B4-BE49-F238E27FC236}">
                <a16:creationId xmlns:a16="http://schemas.microsoft.com/office/drawing/2014/main" id="{3D3854A6-94C7-40DB-98B7-14CFD4536DDE}"/>
              </a:ext>
            </a:extLst>
          </p:cNvPr>
          <p:cNvSpPr>
            <a:spLocks noGrp="1"/>
          </p:cNvSpPr>
          <p:nvPr>
            <p:ph idx="1"/>
          </p:nvPr>
        </p:nvSpPr>
        <p:spPr/>
        <p:txBody>
          <a:bodyPr>
            <a:normAutofit/>
          </a:bodyPr>
          <a:lstStyle/>
          <a:p>
            <a:r>
              <a:rPr lang="fr-CH" dirty="0"/>
              <a:t>La pluralité des acteurs</a:t>
            </a:r>
          </a:p>
          <a:p>
            <a:pPr algn="just">
              <a:buFont typeface="Wingdings" panose="05000000000000000000" pitchFamily="2" charset="2"/>
              <a:buChar char="Ø"/>
            </a:pPr>
            <a:r>
              <a:rPr lang="fr-CH" dirty="0"/>
              <a:t>Cette pluralité des buts renvoie à la pluralité des parties prenantes de l’organisation. Chaque partie prenante va avoir un type de jugement spécifique sur l’efficacité de l’organisation, en fonction des critères qui sont les siens : l’actionnaire verra la rentabilité des capitaux investis, le personnel le niveau des salaires et des conditions de travail, le client la qualité du produit, etc.</a:t>
            </a:r>
          </a:p>
          <a:p>
            <a:pPr algn="just">
              <a:buFont typeface="Wingdings" panose="05000000000000000000" pitchFamily="2" charset="2"/>
              <a:buChar char="Ø"/>
            </a:pPr>
            <a:endParaRPr lang="fr-FR" dirty="0"/>
          </a:p>
          <a:p>
            <a:endParaRPr lang="fr-FR" dirty="0"/>
          </a:p>
        </p:txBody>
      </p:sp>
      <p:sp>
        <p:nvSpPr>
          <p:cNvPr id="4" name="Espace réservé du numéro de diapositive 3">
            <a:extLst>
              <a:ext uri="{FF2B5EF4-FFF2-40B4-BE49-F238E27FC236}">
                <a16:creationId xmlns:a16="http://schemas.microsoft.com/office/drawing/2014/main" id="{A9A1DFDE-35A2-4300-81CA-B713765A8343}"/>
              </a:ext>
            </a:extLst>
          </p:cNvPr>
          <p:cNvSpPr>
            <a:spLocks noGrp="1"/>
          </p:cNvSpPr>
          <p:nvPr>
            <p:ph type="sldNum" sz="quarter" idx="12"/>
          </p:nvPr>
        </p:nvSpPr>
        <p:spPr/>
        <p:txBody>
          <a:bodyPr/>
          <a:lstStyle/>
          <a:p>
            <a:fld id="{D43150CF-46F0-4FEE-9B38-FA518C85AC0E}" type="slidenum">
              <a:rPr lang="fr-CH" smtClean="0"/>
              <a:t>14</a:t>
            </a:fld>
            <a:endParaRPr lang="fr-CH"/>
          </a:p>
        </p:txBody>
      </p:sp>
      <p:sp>
        <p:nvSpPr>
          <p:cNvPr id="5" name="Espace réservé du pied de page 4">
            <a:extLst>
              <a:ext uri="{FF2B5EF4-FFF2-40B4-BE49-F238E27FC236}">
                <a16:creationId xmlns:a16="http://schemas.microsoft.com/office/drawing/2014/main" id="{0226EC72-7E34-46EC-8E59-77FACD2F822E}"/>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35643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BBA3A3-3DD6-4D0F-A3BA-8E9C8BBA6CC6}"/>
              </a:ext>
            </a:extLst>
          </p:cNvPr>
          <p:cNvSpPr>
            <a:spLocks noGrp="1"/>
          </p:cNvSpPr>
          <p:nvPr>
            <p:ph type="title"/>
          </p:nvPr>
        </p:nvSpPr>
        <p:spPr/>
        <p:txBody>
          <a:bodyPr/>
          <a:lstStyle/>
          <a:p>
            <a:r>
              <a:rPr lang="fr-CH" dirty="0"/>
              <a:t>Les parties prenantes</a:t>
            </a:r>
            <a:endParaRPr lang="fr-FR" dirty="0"/>
          </a:p>
        </p:txBody>
      </p:sp>
      <p:sp>
        <p:nvSpPr>
          <p:cNvPr id="3" name="Espace réservé du contenu 2">
            <a:extLst>
              <a:ext uri="{FF2B5EF4-FFF2-40B4-BE49-F238E27FC236}">
                <a16:creationId xmlns:a16="http://schemas.microsoft.com/office/drawing/2014/main" id="{A71F22A6-64CD-4CAA-8EDC-7C28B7136463}"/>
              </a:ext>
            </a:extLst>
          </p:cNvPr>
          <p:cNvSpPr>
            <a:spLocks noGrp="1"/>
          </p:cNvSpPr>
          <p:nvPr>
            <p:ph idx="1"/>
          </p:nvPr>
        </p:nvSpPr>
        <p:spPr/>
        <p:txBody>
          <a:bodyPr vert="horz" lIns="91440" tIns="45720" rIns="91440" bIns="45720" rtlCol="0" anchor="t">
            <a:normAutofit/>
          </a:bodyPr>
          <a:lstStyle/>
          <a:p>
            <a:r>
              <a:rPr lang="fr-CH" dirty="0"/>
              <a:t>Toute organisation a donc à résoudre la question de sa relation avec les différents partenaires, en choisissant ceux des objectifs qu’elle cherche à satisfaire, en distribuant des «résultats» aux différents groupes de partenaires, et en assurant un certain équilibre entre ces «demandes» à travers le temps.</a:t>
            </a:r>
            <a:endParaRPr lang="fr-FR"/>
          </a:p>
          <a:p>
            <a:endParaRPr lang="fr-FR" dirty="0"/>
          </a:p>
        </p:txBody>
      </p:sp>
      <p:sp>
        <p:nvSpPr>
          <p:cNvPr id="4" name="Espace réservé du numéro de diapositive 3">
            <a:extLst>
              <a:ext uri="{FF2B5EF4-FFF2-40B4-BE49-F238E27FC236}">
                <a16:creationId xmlns:a16="http://schemas.microsoft.com/office/drawing/2014/main" id="{58BB2E85-7F43-4191-AAA2-1E0A75F29D69}"/>
              </a:ext>
            </a:extLst>
          </p:cNvPr>
          <p:cNvSpPr>
            <a:spLocks noGrp="1"/>
          </p:cNvSpPr>
          <p:nvPr>
            <p:ph type="sldNum" sz="quarter" idx="12"/>
          </p:nvPr>
        </p:nvSpPr>
        <p:spPr/>
        <p:txBody>
          <a:bodyPr/>
          <a:lstStyle/>
          <a:p>
            <a:fld id="{D43150CF-46F0-4FEE-9B38-FA518C85AC0E}" type="slidenum">
              <a:rPr lang="fr-CH" smtClean="0"/>
              <a:t>15</a:t>
            </a:fld>
            <a:endParaRPr lang="fr-CH"/>
          </a:p>
        </p:txBody>
      </p:sp>
      <p:sp>
        <p:nvSpPr>
          <p:cNvPr id="5" name="Espace réservé du pied de page 4">
            <a:extLst>
              <a:ext uri="{FF2B5EF4-FFF2-40B4-BE49-F238E27FC236}">
                <a16:creationId xmlns:a16="http://schemas.microsoft.com/office/drawing/2014/main" id="{A8E7714B-0D26-4BCB-8DFE-1ABAC53B814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686962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D1648D-5D43-40F7-93ED-477B1238CD5C}"/>
              </a:ext>
            </a:extLst>
          </p:cNvPr>
          <p:cNvSpPr>
            <a:spLocks noGrp="1"/>
          </p:cNvSpPr>
          <p:nvPr>
            <p:ph type="title"/>
          </p:nvPr>
        </p:nvSpPr>
        <p:spPr/>
        <p:txBody>
          <a:bodyPr/>
          <a:lstStyle/>
          <a:p>
            <a:r>
              <a:rPr lang="fr-CH" dirty="0"/>
              <a:t>L’efficacité organisationnelle</a:t>
            </a:r>
            <a:endParaRPr lang="fr-FR" dirty="0"/>
          </a:p>
        </p:txBody>
      </p:sp>
      <p:sp>
        <p:nvSpPr>
          <p:cNvPr id="3" name="Espace réservé du contenu 2">
            <a:extLst>
              <a:ext uri="{FF2B5EF4-FFF2-40B4-BE49-F238E27FC236}">
                <a16:creationId xmlns:a16="http://schemas.microsoft.com/office/drawing/2014/main" id="{EFD5F119-45E9-4C5F-907B-54BEAC6E615E}"/>
              </a:ext>
            </a:extLst>
          </p:cNvPr>
          <p:cNvSpPr>
            <a:spLocks noGrp="1"/>
          </p:cNvSpPr>
          <p:nvPr>
            <p:ph idx="1"/>
          </p:nvPr>
        </p:nvSpPr>
        <p:spPr/>
        <p:txBody>
          <a:bodyPr/>
          <a:lstStyle/>
          <a:p>
            <a:pPr algn="just"/>
            <a:r>
              <a:rPr lang="fr-CH" dirty="0"/>
              <a:t>L’efficacité organisationnelle peut être décrite à l’aide de quatre composantes : l’efficience économique (dimension économique), la valeur des ressources humaines (dimension psychosociale), la légitimité de l’organisation auprès des groupes externes (dimension politique) et la pérennité de l’organisation (dimension systémique).</a:t>
            </a:r>
          </a:p>
          <a:p>
            <a:r>
              <a:rPr lang="fr-CH" dirty="0"/>
              <a:t>Chacune de ces dimensions peut faire l’objet d’indicateurs, permettant ainsi de disposer d’une grille d’analyse complète.</a:t>
            </a:r>
          </a:p>
          <a:p>
            <a:pPr algn="just"/>
            <a:endParaRPr lang="fr-CH" dirty="0"/>
          </a:p>
          <a:p>
            <a:pPr marL="0" indent="0">
              <a:buNone/>
            </a:pPr>
            <a:endParaRPr lang="fr-FR" dirty="0"/>
          </a:p>
        </p:txBody>
      </p:sp>
      <p:sp>
        <p:nvSpPr>
          <p:cNvPr id="4" name="Espace réservé du numéro de diapositive 3">
            <a:extLst>
              <a:ext uri="{FF2B5EF4-FFF2-40B4-BE49-F238E27FC236}">
                <a16:creationId xmlns:a16="http://schemas.microsoft.com/office/drawing/2014/main" id="{AD5741B8-07B1-44B6-86C1-1C5B8688136F}"/>
              </a:ext>
            </a:extLst>
          </p:cNvPr>
          <p:cNvSpPr>
            <a:spLocks noGrp="1"/>
          </p:cNvSpPr>
          <p:nvPr>
            <p:ph type="sldNum" sz="quarter" idx="12"/>
          </p:nvPr>
        </p:nvSpPr>
        <p:spPr/>
        <p:txBody>
          <a:bodyPr/>
          <a:lstStyle/>
          <a:p>
            <a:fld id="{D43150CF-46F0-4FEE-9B38-FA518C85AC0E}" type="slidenum">
              <a:rPr lang="fr-CH" smtClean="0"/>
              <a:t>16</a:t>
            </a:fld>
            <a:endParaRPr lang="fr-CH"/>
          </a:p>
        </p:txBody>
      </p:sp>
      <p:sp>
        <p:nvSpPr>
          <p:cNvPr id="5" name="Espace réservé du pied de page 4">
            <a:extLst>
              <a:ext uri="{FF2B5EF4-FFF2-40B4-BE49-F238E27FC236}">
                <a16:creationId xmlns:a16="http://schemas.microsoft.com/office/drawing/2014/main" id="{E42CA02F-266C-467B-A90D-13825AF48D0A}"/>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59046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B2EF82B-6C7A-4113-982E-6336AA3DDD5C}"/>
              </a:ext>
            </a:extLst>
          </p:cNvPr>
          <p:cNvSpPr>
            <a:spLocks noGrp="1"/>
          </p:cNvSpPr>
          <p:nvPr>
            <p:ph type="sldNum" sz="quarter" idx="12"/>
          </p:nvPr>
        </p:nvSpPr>
        <p:spPr/>
        <p:txBody>
          <a:bodyPr/>
          <a:lstStyle/>
          <a:p>
            <a:fld id="{D43150CF-46F0-4FEE-9B38-FA518C85AC0E}" type="slidenum">
              <a:rPr lang="fr-CH" smtClean="0"/>
              <a:t>17</a:t>
            </a:fld>
            <a:endParaRPr lang="fr-CH"/>
          </a:p>
        </p:txBody>
      </p:sp>
      <p:sp>
        <p:nvSpPr>
          <p:cNvPr id="3" name="Espace réservé du pied de page 2">
            <a:extLst>
              <a:ext uri="{FF2B5EF4-FFF2-40B4-BE49-F238E27FC236}">
                <a16:creationId xmlns:a16="http://schemas.microsoft.com/office/drawing/2014/main" id="{8CC320F3-80F1-4548-9891-E88DE43C99E3}"/>
              </a:ext>
            </a:extLst>
          </p:cNvPr>
          <p:cNvSpPr>
            <a:spLocks noGrp="1"/>
          </p:cNvSpPr>
          <p:nvPr>
            <p:ph type="ftr" sz="quarter" idx="11"/>
          </p:nvPr>
        </p:nvSpPr>
        <p:spPr/>
        <p:txBody>
          <a:bodyPr/>
          <a:lstStyle/>
          <a:p>
            <a:r>
              <a:rPr lang="fr-CH"/>
              <a:t>chrystel.dayer@hesge.ch</a:t>
            </a:r>
            <a:endParaRPr lang="fr-CH" dirty="0"/>
          </a:p>
        </p:txBody>
      </p:sp>
      <p:pic>
        <p:nvPicPr>
          <p:cNvPr id="6" name="Image 5">
            <a:extLst>
              <a:ext uri="{FF2B5EF4-FFF2-40B4-BE49-F238E27FC236}">
                <a16:creationId xmlns:a16="http://schemas.microsoft.com/office/drawing/2014/main" id="{15977EF8-3FE4-41CC-B96A-972B75157D24}"/>
              </a:ext>
            </a:extLst>
          </p:cNvPr>
          <p:cNvPicPr>
            <a:picLocks noChangeAspect="1"/>
          </p:cNvPicPr>
          <p:nvPr/>
        </p:nvPicPr>
        <p:blipFill rotWithShape="1">
          <a:blip r:embed="rId2"/>
          <a:srcRect l="29265" t="10587" r="30225" b="11782"/>
          <a:stretch/>
        </p:blipFill>
        <p:spPr bwMode="auto">
          <a:xfrm>
            <a:off x="2014928" y="0"/>
            <a:ext cx="6595672" cy="67256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45219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D3807B6-5B67-4D14-8194-1B4435D02278}"/>
              </a:ext>
            </a:extLst>
          </p:cNvPr>
          <p:cNvSpPr>
            <a:spLocks noGrp="1"/>
          </p:cNvSpPr>
          <p:nvPr>
            <p:ph type="sldNum" sz="quarter" idx="12"/>
          </p:nvPr>
        </p:nvSpPr>
        <p:spPr/>
        <p:txBody>
          <a:bodyPr/>
          <a:lstStyle/>
          <a:p>
            <a:fld id="{D43150CF-46F0-4FEE-9B38-FA518C85AC0E}" type="slidenum">
              <a:rPr lang="fr-CH" smtClean="0"/>
              <a:t>18</a:t>
            </a:fld>
            <a:endParaRPr lang="fr-CH"/>
          </a:p>
        </p:txBody>
      </p:sp>
      <p:sp>
        <p:nvSpPr>
          <p:cNvPr id="3" name="Espace réservé du pied de page 2">
            <a:extLst>
              <a:ext uri="{FF2B5EF4-FFF2-40B4-BE49-F238E27FC236}">
                <a16:creationId xmlns:a16="http://schemas.microsoft.com/office/drawing/2014/main" id="{DD7FAAA8-3D05-4A59-9F0A-839521FA79DA}"/>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F87611FE-8F60-4E6A-AF12-A2A70D973DEF}"/>
              </a:ext>
            </a:extLst>
          </p:cNvPr>
          <p:cNvPicPr>
            <a:picLocks noChangeAspect="1"/>
          </p:cNvPicPr>
          <p:nvPr/>
        </p:nvPicPr>
        <p:blipFill rotWithShape="1">
          <a:blip r:embed="rId2"/>
          <a:srcRect l="17857" t="12351" r="19809" b="26778"/>
          <a:stretch/>
        </p:blipFill>
        <p:spPr bwMode="auto">
          <a:xfrm>
            <a:off x="524656" y="369933"/>
            <a:ext cx="8563781" cy="4702129"/>
          </a:xfrm>
          <a:prstGeom prst="rect">
            <a:avLst/>
          </a:prstGeom>
          <a:ln>
            <a:noFill/>
          </a:ln>
          <a:extLst>
            <a:ext uri="{53640926-AAD7-44D8-BBD7-CCE9431645EC}">
              <a14:shadowObscured xmlns:a14="http://schemas.microsoft.com/office/drawing/2010/main"/>
            </a:ext>
          </a:extLst>
        </p:spPr>
      </p:pic>
      <p:sp>
        <p:nvSpPr>
          <p:cNvPr id="5" name="ZoneTexte 4">
            <a:extLst>
              <a:ext uri="{FF2B5EF4-FFF2-40B4-BE49-F238E27FC236}">
                <a16:creationId xmlns:a16="http://schemas.microsoft.com/office/drawing/2014/main" id="{0515F993-6F94-4308-B94F-821D348614DA}"/>
              </a:ext>
            </a:extLst>
          </p:cNvPr>
          <p:cNvSpPr txBox="1"/>
          <p:nvPr/>
        </p:nvSpPr>
        <p:spPr>
          <a:xfrm>
            <a:off x="524657" y="5216577"/>
            <a:ext cx="9099028" cy="923330"/>
          </a:xfrm>
          <a:prstGeom prst="rect">
            <a:avLst/>
          </a:prstGeom>
          <a:noFill/>
        </p:spPr>
        <p:txBody>
          <a:bodyPr wrap="square" rtlCol="0">
            <a:spAutoFit/>
          </a:bodyPr>
          <a:lstStyle/>
          <a:p>
            <a:r>
              <a:rPr lang="fr-CH" b="1" dirty="0"/>
              <a:t>Les sept images proposées par G. Morgan (1989) nous aident à penser la complexité du phénomène organisationnel.</a:t>
            </a:r>
          </a:p>
          <a:p>
            <a:endParaRPr lang="fr-FR" dirty="0"/>
          </a:p>
        </p:txBody>
      </p:sp>
    </p:spTree>
    <p:extLst>
      <p:ext uri="{BB962C8B-B14F-4D97-AF65-F5344CB8AC3E}">
        <p14:creationId xmlns:p14="http://schemas.microsoft.com/office/powerpoint/2010/main" val="1342930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971DED-8565-4143-A9F8-806CD6A8E041}"/>
              </a:ext>
            </a:extLst>
          </p:cNvPr>
          <p:cNvSpPr>
            <a:spLocks noGrp="1"/>
          </p:cNvSpPr>
          <p:nvPr>
            <p:ph type="title"/>
          </p:nvPr>
        </p:nvSpPr>
        <p:spPr/>
        <p:txBody>
          <a:bodyPr/>
          <a:lstStyle/>
          <a:p>
            <a:r>
              <a:rPr lang="fr-CH" dirty="0"/>
              <a:t>Les composantes</a:t>
            </a:r>
            <a:endParaRPr lang="fr-FR" dirty="0"/>
          </a:p>
        </p:txBody>
      </p:sp>
      <p:sp>
        <p:nvSpPr>
          <p:cNvPr id="3" name="Espace réservé du contenu 2">
            <a:extLst>
              <a:ext uri="{FF2B5EF4-FFF2-40B4-BE49-F238E27FC236}">
                <a16:creationId xmlns:a16="http://schemas.microsoft.com/office/drawing/2014/main" id="{BBECC49F-A441-489C-99FF-259A6FED0B4F}"/>
              </a:ext>
            </a:extLst>
          </p:cNvPr>
          <p:cNvSpPr>
            <a:spLocks noGrp="1"/>
          </p:cNvSpPr>
          <p:nvPr>
            <p:ph idx="1"/>
          </p:nvPr>
        </p:nvSpPr>
        <p:spPr/>
        <p:txBody>
          <a:bodyPr/>
          <a:lstStyle/>
          <a:p>
            <a:pPr algn="just"/>
            <a:r>
              <a:rPr lang="fr-CH" dirty="0"/>
              <a:t>«L’organisationnel» comporte une certaine configuration plus ou moins stabilisée des différents éléments qui constituent l’entité que l’on envisage. Il s’agit de ce qu’on appellera la </a:t>
            </a:r>
            <a:r>
              <a:rPr lang="fr-CH" b="1" dirty="0"/>
              <a:t>structure</a:t>
            </a:r>
            <a:r>
              <a:rPr lang="fr-CH" dirty="0"/>
              <a:t> d’une organisation.</a:t>
            </a:r>
          </a:p>
          <a:p>
            <a:pPr algn="just"/>
            <a:r>
              <a:rPr lang="fr-CH" dirty="0"/>
              <a:t>La composante humaine est essentielle : compétences disponibles, attitudes au travail manifestes, appartenances revendiquée</a:t>
            </a:r>
          </a:p>
          <a:p>
            <a:endParaRPr lang="fr-CH" dirty="0"/>
          </a:p>
          <a:p>
            <a:endParaRPr lang="fr-FR" dirty="0"/>
          </a:p>
        </p:txBody>
      </p:sp>
      <p:sp>
        <p:nvSpPr>
          <p:cNvPr id="4" name="Espace réservé du numéro de diapositive 3">
            <a:extLst>
              <a:ext uri="{FF2B5EF4-FFF2-40B4-BE49-F238E27FC236}">
                <a16:creationId xmlns:a16="http://schemas.microsoft.com/office/drawing/2014/main" id="{FCB29538-753D-450A-9E09-306DF13D1DC8}"/>
              </a:ext>
            </a:extLst>
          </p:cNvPr>
          <p:cNvSpPr>
            <a:spLocks noGrp="1"/>
          </p:cNvSpPr>
          <p:nvPr>
            <p:ph type="sldNum" sz="quarter" idx="12"/>
          </p:nvPr>
        </p:nvSpPr>
        <p:spPr/>
        <p:txBody>
          <a:bodyPr/>
          <a:lstStyle/>
          <a:p>
            <a:fld id="{D43150CF-46F0-4FEE-9B38-FA518C85AC0E}" type="slidenum">
              <a:rPr lang="fr-CH" smtClean="0"/>
              <a:t>19</a:t>
            </a:fld>
            <a:endParaRPr lang="fr-CH"/>
          </a:p>
        </p:txBody>
      </p:sp>
      <p:sp>
        <p:nvSpPr>
          <p:cNvPr id="5" name="Espace réservé du pied de page 4">
            <a:extLst>
              <a:ext uri="{FF2B5EF4-FFF2-40B4-BE49-F238E27FC236}">
                <a16:creationId xmlns:a16="http://schemas.microsoft.com/office/drawing/2014/main" id="{EB4B5F63-71F3-42AC-9CFE-237A7B9B2758}"/>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219768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858919-AD32-42BA-86B6-6785A5F2A552}"/>
              </a:ext>
            </a:extLst>
          </p:cNvPr>
          <p:cNvSpPr>
            <a:spLocks noGrp="1"/>
          </p:cNvSpPr>
          <p:nvPr>
            <p:ph type="title"/>
          </p:nvPr>
        </p:nvSpPr>
        <p:spPr/>
        <p:txBody>
          <a:bodyPr/>
          <a:lstStyle/>
          <a:p>
            <a:r>
              <a:rPr lang="fr-CH" dirty="0"/>
              <a:t>Les théories</a:t>
            </a:r>
            <a:endParaRPr lang="fr-FR" dirty="0"/>
          </a:p>
        </p:txBody>
      </p:sp>
      <p:sp>
        <p:nvSpPr>
          <p:cNvPr id="3" name="Espace réservé du contenu 2">
            <a:extLst>
              <a:ext uri="{FF2B5EF4-FFF2-40B4-BE49-F238E27FC236}">
                <a16:creationId xmlns:a16="http://schemas.microsoft.com/office/drawing/2014/main" id="{809A5AF7-E01A-4E14-A6E4-188CBD5C154F}"/>
              </a:ext>
            </a:extLst>
          </p:cNvPr>
          <p:cNvSpPr>
            <a:spLocks noGrp="1"/>
          </p:cNvSpPr>
          <p:nvPr>
            <p:ph idx="1"/>
          </p:nvPr>
        </p:nvSpPr>
        <p:spPr/>
        <p:txBody>
          <a:bodyPr>
            <a:normAutofit fontScale="85000" lnSpcReduction="20000"/>
          </a:bodyPr>
          <a:lstStyle/>
          <a:p>
            <a:r>
              <a:rPr lang="fr-CH" dirty="0"/>
              <a:t>Début du 20</a:t>
            </a:r>
            <a:r>
              <a:rPr lang="fr-CH" baseline="30000" dirty="0"/>
              <a:t>ième</a:t>
            </a:r>
            <a:r>
              <a:rPr lang="fr-CH" dirty="0"/>
              <a:t> siècle: Taylor et Fayol</a:t>
            </a:r>
          </a:p>
          <a:p>
            <a:r>
              <a:rPr lang="fr-CH" b="1" dirty="0"/>
              <a:t>L’organisation – entité:</a:t>
            </a:r>
          </a:p>
          <a:p>
            <a:pPr algn="just">
              <a:buFont typeface="Wingdings" panose="05000000000000000000" pitchFamily="2" charset="2"/>
              <a:buChar char="Ø"/>
            </a:pPr>
            <a:r>
              <a:rPr lang="fr-CH" dirty="0"/>
              <a:t>elle correspond au constat que la vie des sociétés modernes s’articule autour de vastes ensembles au sein desquels les individus passent l’essentiel de leur vie (de l’organisation-école à l’organisation-entreprise, en passant par l’organisation-hôpital). La concentration industrielle et l’accroissement du salariat, l’affaiblissement de l’artisanat et du petit commerce, le développement des administrations publiques créent des entités de plus en plus importantes. Il devient donc impératif d’analyser leur fonctionnement et de tenter de l’améliorer </a:t>
            </a:r>
          </a:p>
          <a:p>
            <a:pPr algn="just">
              <a:buFont typeface="Wingdings" panose="05000000000000000000" pitchFamily="2" charset="2"/>
              <a:buChar char="Ø"/>
            </a:pPr>
            <a:r>
              <a:rPr lang="fr-CH" dirty="0"/>
              <a:t>elle correspond également au postulat que toutes ces entités administratives pourraient bien avoir des caractéristiques communes quels que soient leurs objectifs spécifiques.</a:t>
            </a:r>
          </a:p>
          <a:p>
            <a:endParaRPr lang="fr-FR" dirty="0"/>
          </a:p>
        </p:txBody>
      </p:sp>
      <p:sp>
        <p:nvSpPr>
          <p:cNvPr id="4" name="Espace réservé du numéro de diapositive 3">
            <a:extLst>
              <a:ext uri="{FF2B5EF4-FFF2-40B4-BE49-F238E27FC236}">
                <a16:creationId xmlns:a16="http://schemas.microsoft.com/office/drawing/2014/main" id="{CAEF2388-7544-47B2-95AC-B7A79BE189CA}"/>
              </a:ext>
            </a:extLst>
          </p:cNvPr>
          <p:cNvSpPr>
            <a:spLocks noGrp="1"/>
          </p:cNvSpPr>
          <p:nvPr>
            <p:ph type="sldNum" sz="quarter" idx="12"/>
          </p:nvPr>
        </p:nvSpPr>
        <p:spPr/>
        <p:txBody>
          <a:bodyPr/>
          <a:lstStyle/>
          <a:p>
            <a:fld id="{D43150CF-46F0-4FEE-9B38-FA518C85AC0E}" type="slidenum">
              <a:rPr lang="fr-CH" smtClean="0"/>
              <a:t>2</a:t>
            </a:fld>
            <a:endParaRPr lang="fr-CH"/>
          </a:p>
        </p:txBody>
      </p:sp>
      <p:sp>
        <p:nvSpPr>
          <p:cNvPr id="5" name="Espace réservé du pied de page 4">
            <a:extLst>
              <a:ext uri="{FF2B5EF4-FFF2-40B4-BE49-F238E27FC236}">
                <a16:creationId xmlns:a16="http://schemas.microsoft.com/office/drawing/2014/main" id="{70979DF7-DC33-4B67-A9C3-592F7B29C61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991982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5E75C5-97B2-4B76-9B4B-0830F2BEB08F}"/>
              </a:ext>
            </a:extLst>
          </p:cNvPr>
          <p:cNvSpPr>
            <a:spLocks noGrp="1"/>
          </p:cNvSpPr>
          <p:nvPr>
            <p:ph type="title"/>
          </p:nvPr>
        </p:nvSpPr>
        <p:spPr/>
        <p:txBody>
          <a:bodyPr/>
          <a:lstStyle/>
          <a:p>
            <a:r>
              <a:rPr lang="fr-CH" dirty="0"/>
              <a:t>Les composantes</a:t>
            </a:r>
            <a:endParaRPr lang="fr-FR" dirty="0"/>
          </a:p>
        </p:txBody>
      </p:sp>
      <p:sp>
        <p:nvSpPr>
          <p:cNvPr id="3" name="Espace réservé du contenu 2">
            <a:extLst>
              <a:ext uri="{FF2B5EF4-FFF2-40B4-BE49-F238E27FC236}">
                <a16:creationId xmlns:a16="http://schemas.microsoft.com/office/drawing/2014/main" id="{9738DB32-B5C7-4706-A9B0-0FB1488CA2A7}"/>
              </a:ext>
            </a:extLst>
          </p:cNvPr>
          <p:cNvSpPr>
            <a:spLocks noGrp="1"/>
          </p:cNvSpPr>
          <p:nvPr>
            <p:ph idx="1"/>
          </p:nvPr>
        </p:nvSpPr>
        <p:spPr/>
        <p:txBody>
          <a:bodyPr>
            <a:normAutofit/>
          </a:bodyPr>
          <a:lstStyle/>
          <a:p>
            <a:r>
              <a:rPr lang="fr-FR" dirty="0"/>
              <a:t>La composante physique:</a:t>
            </a:r>
          </a:p>
          <a:p>
            <a:pPr>
              <a:buFont typeface="Wingdings" panose="05000000000000000000" pitchFamily="2" charset="2"/>
              <a:buChar char="Ø"/>
            </a:pPr>
            <a:r>
              <a:rPr lang="fr-CH" dirty="0"/>
              <a:t>ce qui ressort de la distribution dans l’espace (localisation, flux de matières et d’énergie…)</a:t>
            </a:r>
          </a:p>
          <a:p>
            <a:pPr>
              <a:buFont typeface="Wingdings" panose="05000000000000000000" pitchFamily="2" charset="2"/>
              <a:buChar char="Ø"/>
            </a:pPr>
            <a:r>
              <a:rPr lang="fr-CH" dirty="0"/>
              <a:t>ce qui ressort du matériel (équipements techniques, bâtiments)</a:t>
            </a:r>
          </a:p>
          <a:p>
            <a:pPr algn="just"/>
            <a:r>
              <a:rPr lang="fr-CH" dirty="0"/>
              <a:t>L’appareil gestionnaire contribue au fonctionnement de l’organisation, non seulement comme outillage au service d’objectifs, mais aussi comme influençant (de manière volontaire ou non) les comportements de ceux qui s’y trouvent.</a:t>
            </a:r>
          </a:p>
          <a:p>
            <a:pPr>
              <a:buFont typeface="Wingdings" panose="05000000000000000000" pitchFamily="2" charset="2"/>
              <a:buChar char="Ø"/>
            </a:pPr>
            <a:endParaRPr lang="fr-CH" dirty="0"/>
          </a:p>
          <a:p>
            <a:endParaRPr lang="fr-CH" dirty="0"/>
          </a:p>
        </p:txBody>
      </p:sp>
      <p:sp>
        <p:nvSpPr>
          <p:cNvPr id="4" name="Espace réservé du numéro de diapositive 3">
            <a:extLst>
              <a:ext uri="{FF2B5EF4-FFF2-40B4-BE49-F238E27FC236}">
                <a16:creationId xmlns:a16="http://schemas.microsoft.com/office/drawing/2014/main" id="{1B480891-7727-40D2-AFF4-C18E907D17A3}"/>
              </a:ext>
            </a:extLst>
          </p:cNvPr>
          <p:cNvSpPr>
            <a:spLocks noGrp="1"/>
          </p:cNvSpPr>
          <p:nvPr>
            <p:ph type="sldNum" sz="quarter" idx="12"/>
          </p:nvPr>
        </p:nvSpPr>
        <p:spPr/>
        <p:txBody>
          <a:bodyPr/>
          <a:lstStyle/>
          <a:p>
            <a:fld id="{D43150CF-46F0-4FEE-9B38-FA518C85AC0E}" type="slidenum">
              <a:rPr lang="fr-CH" smtClean="0"/>
              <a:t>20</a:t>
            </a:fld>
            <a:endParaRPr lang="fr-CH"/>
          </a:p>
        </p:txBody>
      </p:sp>
      <p:sp>
        <p:nvSpPr>
          <p:cNvPr id="5" name="Espace réservé du pied de page 4">
            <a:extLst>
              <a:ext uri="{FF2B5EF4-FFF2-40B4-BE49-F238E27FC236}">
                <a16:creationId xmlns:a16="http://schemas.microsoft.com/office/drawing/2014/main" id="{083FBA97-2568-46F7-A105-81972FB2F66D}"/>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936612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E984780-4097-400B-918A-12ACDEB44B83}"/>
              </a:ext>
            </a:extLst>
          </p:cNvPr>
          <p:cNvSpPr>
            <a:spLocks noGrp="1"/>
          </p:cNvSpPr>
          <p:nvPr>
            <p:ph type="sldNum" sz="quarter" idx="12"/>
          </p:nvPr>
        </p:nvSpPr>
        <p:spPr/>
        <p:txBody>
          <a:bodyPr/>
          <a:lstStyle/>
          <a:p>
            <a:fld id="{D43150CF-46F0-4FEE-9B38-FA518C85AC0E}" type="slidenum">
              <a:rPr lang="fr-CH" smtClean="0"/>
              <a:t>21</a:t>
            </a:fld>
            <a:endParaRPr lang="fr-CH"/>
          </a:p>
        </p:txBody>
      </p:sp>
      <p:sp>
        <p:nvSpPr>
          <p:cNvPr id="3" name="Espace réservé du pied de page 2">
            <a:extLst>
              <a:ext uri="{FF2B5EF4-FFF2-40B4-BE49-F238E27FC236}">
                <a16:creationId xmlns:a16="http://schemas.microsoft.com/office/drawing/2014/main" id="{0C261F35-CF62-41BB-94A0-CB5529434058}"/>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37E32CAB-FA2A-44E4-B194-17C849E8AC55}"/>
              </a:ext>
            </a:extLst>
          </p:cNvPr>
          <p:cNvPicPr>
            <a:picLocks noChangeAspect="1"/>
          </p:cNvPicPr>
          <p:nvPr/>
        </p:nvPicPr>
        <p:blipFill rotWithShape="1">
          <a:blip r:embed="rId2"/>
          <a:srcRect l="26124" t="25877" r="8566" b="12664"/>
          <a:stretch/>
        </p:blipFill>
        <p:spPr bwMode="auto">
          <a:xfrm>
            <a:off x="2324399" y="1040726"/>
            <a:ext cx="7543201" cy="39912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79026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C2BE8E-56F9-4274-A6AB-2AD852875B47}"/>
              </a:ext>
            </a:extLst>
          </p:cNvPr>
          <p:cNvSpPr>
            <a:spLocks noGrp="1"/>
          </p:cNvSpPr>
          <p:nvPr>
            <p:ph type="title"/>
          </p:nvPr>
        </p:nvSpPr>
        <p:spPr/>
        <p:txBody>
          <a:bodyPr/>
          <a:lstStyle/>
          <a:p>
            <a:r>
              <a:rPr lang="fr-CH" dirty="0"/>
              <a:t>La structure</a:t>
            </a:r>
            <a:endParaRPr lang="fr-FR" dirty="0"/>
          </a:p>
        </p:txBody>
      </p:sp>
      <p:sp>
        <p:nvSpPr>
          <p:cNvPr id="3" name="Espace réservé du contenu 2">
            <a:extLst>
              <a:ext uri="{FF2B5EF4-FFF2-40B4-BE49-F238E27FC236}">
                <a16:creationId xmlns:a16="http://schemas.microsoft.com/office/drawing/2014/main" id="{132E8742-95E7-46C0-B241-DF61FAD1EB1E}"/>
              </a:ext>
            </a:extLst>
          </p:cNvPr>
          <p:cNvSpPr>
            <a:spLocks noGrp="1"/>
          </p:cNvSpPr>
          <p:nvPr>
            <p:ph idx="1"/>
          </p:nvPr>
        </p:nvSpPr>
        <p:spPr/>
        <p:txBody>
          <a:bodyPr/>
          <a:lstStyle/>
          <a:p>
            <a:pPr algn="just"/>
            <a:r>
              <a:rPr lang="fr-CH" dirty="0"/>
              <a:t>Plusieurs définitions de ce qu’est une structure.</a:t>
            </a:r>
          </a:p>
          <a:p>
            <a:pPr algn="just"/>
            <a:r>
              <a:rPr lang="fr-CH" i="1" dirty="0"/>
              <a:t>« La structure d’une organisation peut être </a:t>
            </a:r>
            <a:r>
              <a:rPr lang="fr-CH" i="1" dirty="0" err="1"/>
              <a:t>déﬁnie</a:t>
            </a:r>
            <a:r>
              <a:rPr lang="fr-CH" i="1" dirty="0"/>
              <a:t> simplement comme la somme totale des moyens employés pour diviser le travail entre tâches distinctes et pour ensuite assurer la coordination entre ces tâches ». </a:t>
            </a:r>
            <a:r>
              <a:rPr lang="fr-CH" dirty="0"/>
              <a:t>La </a:t>
            </a:r>
            <a:r>
              <a:rPr lang="fr-CH" dirty="0" err="1"/>
              <a:t>déﬁnition</a:t>
            </a:r>
            <a:r>
              <a:rPr lang="fr-CH" dirty="0"/>
              <a:t> de la structure de Mintzberg.</a:t>
            </a:r>
          </a:p>
          <a:p>
            <a:pPr algn="just"/>
            <a:r>
              <a:rPr lang="fr-CH" dirty="0"/>
              <a:t>La structure organisationnelle est le résultat d’un certain nombre de choix fondamentaux en matière de spécialisation, de coordination et de formalisation.</a:t>
            </a:r>
          </a:p>
          <a:p>
            <a:endParaRPr lang="fr-CH" dirty="0"/>
          </a:p>
        </p:txBody>
      </p:sp>
      <p:sp>
        <p:nvSpPr>
          <p:cNvPr id="4" name="Espace réservé du numéro de diapositive 3">
            <a:extLst>
              <a:ext uri="{FF2B5EF4-FFF2-40B4-BE49-F238E27FC236}">
                <a16:creationId xmlns:a16="http://schemas.microsoft.com/office/drawing/2014/main" id="{51A64FD3-2A8A-4382-95F6-FA692B015218}"/>
              </a:ext>
            </a:extLst>
          </p:cNvPr>
          <p:cNvSpPr>
            <a:spLocks noGrp="1"/>
          </p:cNvSpPr>
          <p:nvPr>
            <p:ph type="sldNum" sz="quarter" idx="12"/>
          </p:nvPr>
        </p:nvSpPr>
        <p:spPr/>
        <p:txBody>
          <a:bodyPr/>
          <a:lstStyle/>
          <a:p>
            <a:fld id="{D43150CF-46F0-4FEE-9B38-FA518C85AC0E}" type="slidenum">
              <a:rPr lang="fr-CH" smtClean="0"/>
              <a:t>22</a:t>
            </a:fld>
            <a:endParaRPr lang="fr-CH"/>
          </a:p>
        </p:txBody>
      </p:sp>
      <p:sp>
        <p:nvSpPr>
          <p:cNvPr id="5" name="Espace réservé du pied de page 4">
            <a:extLst>
              <a:ext uri="{FF2B5EF4-FFF2-40B4-BE49-F238E27FC236}">
                <a16:creationId xmlns:a16="http://schemas.microsoft.com/office/drawing/2014/main" id="{C4CA5868-67EF-417A-83DC-1F08011B3AB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895290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3B6E410-76F4-429F-BA06-CAF1B6DB63D9}"/>
              </a:ext>
            </a:extLst>
          </p:cNvPr>
          <p:cNvSpPr>
            <a:spLocks noGrp="1"/>
          </p:cNvSpPr>
          <p:nvPr>
            <p:ph type="sldNum" sz="quarter" idx="12"/>
          </p:nvPr>
        </p:nvSpPr>
        <p:spPr/>
        <p:txBody>
          <a:bodyPr/>
          <a:lstStyle/>
          <a:p>
            <a:fld id="{D43150CF-46F0-4FEE-9B38-FA518C85AC0E}" type="slidenum">
              <a:rPr lang="fr-CH" smtClean="0"/>
              <a:t>23</a:t>
            </a:fld>
            <a:endParaRPr lang="fr-CH"/>
          </a:p>
        </p:txBody>
      </p:sp>
      <p:sp>
        <p:nvSpPr>
          <p:cNvPr id="3" name="Espace réservé du pied de page 2">
            <a:extLst>
              <a:ext uri="{FF2B5EF4-FFF2-40B4-BE49-F238E27FC236}">
                <a16:creationId xmlns:a16="http://schemas.microsoft.com/office/drawing/2014/main" id="{5D28A1CA-3642-44CB-BC7D-564F8EFF58F5}"/>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CF27F8EA-D4E6-4DFF-A52E-0BBA620AC8B0}"/>
              </a:ext>
            </a:extLst>
          </p:cNvPr>
          <p:cNvPicPr>
            <a:picLocks noChangeAspect="1"/>
          </p:cNvPicPr>
          <p:nvPr/>
        </p:nvPicPr>
        <p:blipFill rotWithShape="1">
          <a:blip r:embed="rId2"/>
          <a:srcRect l="19676" t="22054" r="5258" b="14428"/>
          <a:stretch/>
        </p:blipFill>
        <p:spPr bwMode="auto">
          <a:xfrm>
            <a:off x="590478" y="809469"/>
            <a:ext cx="8608449" cy="409590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65888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F9062C-C121-4C48-B7EC-8C5D8E70FAF9}"/>
              </a:ext>
            </a:extLst>
          </p:cNvPr>
          <p:cNvSpPr>
            <a:spLocks noGrp="1"/>
          </p:cNvSpPr>
          <p:nvPr>
            <p:ph type="title"/>
          </p:nvPr>
        </p:nvSpPr>
        <p:spPr/>
        <p:txBody>
          <a:bodyPr/>
          <a:lstStyle/>
          <a:p>
            <a:r>
              <a:rPr lang="fr-CH" dirty="0"/>
              <a:t>La structure</a:t>
            </a:r>
            <a:endParaRPr lang="fr-FR" dirty="0"/>
          </a:p>
        </p:txBody>
      </p:sp>
      <p:sp>
        <p:nvSpPr>
          <p:cNvPr id="3" name="Espace réservé du contenu 2">
            <a:extLst>
              <a:ext uri="{FF2B5EF4-FFF2-40B4-BE49-F238E27FC236}">
                <a16:creationId xmlns:a16="http://schemas.microsoft.com/office/drawing/2014/main" id="{06B6B8A6-15A9-4A56-A379-894BBB2DCD1F}"/>
              </a:ext>
            </a:extLst>
          </p:cNvPr>
          <p:cNvSpPr>
            <a:spLocks noGrp="1"/>
          </p:cNvSpPr>
          <p:nvPr>
            <p:ph idx="1"/>
          </p:nvPr>
        </p:nvSpPr>
        <p:spPr/>
        <p:txBody>
          <a:bodyPr>
            <a:normAutofit fontScale="85000" lnSpcReduction="10000"/>
          </a:bodyPr>
          <a:lstStyle/>
          <a:p>
            <a:pPr marL="514350" indent="-514350">
              <a:buFont typeface="+mj-lt"/>
              <a:buAutoNum type="arabicParenR"/>
            </a:pPr>
            <a:r>
              <a:rPr lang="fr-CH" dirty="0"/>
              <a:t>La spécialisation</a:t>
            </a:r>
          </a:p>
          <a:p>
            <a:pPr algn="just"/>
            <a:r>
              <a:rPr lang="fr-CH" dirty="0"/>
              <a:t>Quand une entreprise grandit et réunit plusieurs salariés, se pose la question de la répartition des tâches à accomplir et donc de la division du travail. </a:t>
            </a:r>
          </a:p>
          <a:p>
            <a:pPr algn="just"/>
            <a:r>
              <a:rPr lang="fr-CH" dirty="0"/>
              <a:t>La division du travail est horizontale ou verticale</a:t>
            </a:r>
          </a:p>
          <a:p>
            <a:pPr algn="just">
              <a:buFont typeface="Courier New" panose="02070309020205020404" pitchFamily="49" charset="0"/>
              <a:buChar char="o"/>
            </a:pPr>
            <a:r>
              <a:rPr lang="fr-CH" dirty="0"/>
              <a:t>La division horizontale du travail correspond à la spécialisation des tâches des salariés de niveau hiérarchique équivalent. Elle est utilisée pour augmenter la productivité du travail.</a:t>
            </a:r>
          </a:p>
          <a:p>
            <a:pPr algn="just">
              <a:buFont typeface="Courier New" panose="02070309020205020404" pitchFamily="49" charset="0"/>
              <a:buChar char="o"/>
            </a:pPr>
            <a:r>
              <a:rPr lang="fr-CH" dirty="0"/>
              <a:t>La division verticale du travail correspond à la spécialisation des tâches entre des salariés de niveaux hiérarchiques différents. Elle résulte d’une séparation entre la réalisation du travail et son administration. Elle introduit donc des relations d’autorité au sein de l’entreprise.</a:t>
            </a:r>
          </a:p>
          <a:p>
            <a:endParaRPr lang="fr-CH" dirty="0"/>
          </a:p>
          <a:p>
            <a:endParaRPr lang="fr-FR" dirty="0"/>
          </a:p>
        </p:txBody>
      </p:sp>
      <p:sp>
        <p:nvSpPr>
          <p:cNvPr id="4" name="Espace réservé du numéro de diapositive 3">
            <a:extLst>
              <a:ext uri="{FF2B5EF4-FFF2-40B4-BE49-F238E27FC236}">
                <a16:creationId xmlns:a16="http://schemas.microsoft.com/office/drawing/2014/main" id="{062FA972-7F1A-4B66-AA4F-A411253A6FE1}"/>
              </a:ext>
            </a:extLst>
          </p:cNvPr>
          <p:cNvSpPr>
            <a:spLocks noGrp="1"/>
          </p:cNvSpPr>
          <p:nvPr>
            <p:ph type="sldNum" sz="quarter" idx="12"/>
          </p:nvPr>
        </p:nvSpPr>
        <p:spPr/>
        <p:txBody>
          <a:bodyPr/>
          <a:lstStyle/>
          <a:p>
            <a:fld id="{D43150CF-46F0-4FEE-9B38-FA518C85AC0E}" type="slidenum">
              <a:rPr lang="fr-CH" smtClean="0"/>
              <a:t>24</a:t>
            </a:fld>
            <a:endParaRPr lang="fr-CH"/>
          </a:p>
        </p:txBody>
      </p:sp>
      <p:sp>
        <p:nvSpPr>
          <p:cNvPr id="5" name="Espace réservé du pied de page 4">
            <a:extLst>
              <a:ext uri="{FF2B5EF4-FFF2-40B4-BE49-F238E27FC236}">
                <a16:creationId xmlns:a16="http://schemas.microsoft.com/office/drawing/2014/main" id="{6D5A86AC-B417-4647-8EEE-875F42C6837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461269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D84C23-9361-4479-8375-3539CD860797}"/>
              </a:ext>
            </a:extLst>
          </p:cNvPr>
          <p:cNvSpPr>
            <a:spLocks noGrp="1"/>
          </p:cNvSpPr>
          <p:nvPr>
            <p:ph type="title"/>
          </p:nvPr>
        </p:nvSpPr>
        <p:spPr/>
        <p:txBody>
          <a:bodyPr/>
          <a:lstStyle/>
          <a:p>
            <a:r>
              <a:rPr lang="fr-CH" dirty="0"/>
              <a:t>La structure</a:t>
            </a:r>
            <a:endParaRPr lang="fr-FR" dirty="0"/>
          </a:p>
        </p:txBody>
      </p:sp>
      <p:sp>
        <p:nvSpPr>
          <p:cNvPr id="3" name="Espace réservé du contenu 2">
            <a:extLst>
              <a:ext uri="{FF2B5EF4-FFF2-40B4-BE49-F238E27FC236}">
                <a16:creationId xmlns:a16="http://schemas.microsoft.com/office/drawing/2014/main" id="{CF26528E-DA97-4104-AF75-213233A75134}"/>
              </a:ext>
            </a:extLst>
          </p:cNvPr>
          <p:cNvSpPr>
            <a:spLocks noGrp="1"/>
          </p:cNvSpPr>
          <p:nvPr>
            <p:ph idx="1"/>
          </p:nvPr>
        </p:nvSpPr>
        <p:spPr/>
        <p:txBody>
          <a:bodyPr>
            <a:normAutofit fontScale="92500" lnSpcReduction="10000"/>
          </a:bodyPr>
          <a:lstStyle/>
          <a:p>
            <a:pPr algn="just"/>
            <a:r>
              <a:rPr lang="fr-CH" dirty="0"/>
              <a:t>La spécialisation concerne également les choix de découpage des activités de l’entreprise qui conduisent à l’adoption de structures-types différentes. Certaines entreprises s’organisent autour de fonctions et donc leurs différents services sont spécialisés dans la production, le commercial... </a:t>
            </a:r>
          </a:p>
          <a:p>
            <a:pPr algn="just"/>
            <a:r>
              <a:rPr lang="fr-CH" dirty="0"/>
              <a:t>D’autres critères de spécialisation peuvent être choisis par les entreprises, comme des critères géographiques. </a:t>
            </a:r>
          </a:p>
          <a:p>
            <a:pPr algn="just"/>
            <a:r>
              <a:rPr lang="fr-CH" dirty="0"/>
              <a:t>La spécialisation s’explique par la volonté d’augmenter l’expertise des services et par des choix relatifs à la taille des unités. Le degré de </a:t>
            </a:r>
            <a:r>
              <a:rPr lang="fr-CH" u="sng" dirty="0"/>
              <a:t>différenciation</a:t>
            </a:r>
            <a:r>
              <a:rPr lang="fr-CH" dirty="0"/>
              <a:t> d’une entreprise est d’autant plus élevé que le nombre de services </a:t>
            </a:r>
            <a:r>
              <a:rPr lang="fr-CH" dirty="0" err="1"/>
              <a:t>spéciﬁques</a:t>
            </a:r>
            <a:r>
              <a:rPr lang="fr-CH" dirty="0"/>
              <a:t> augmente. </a:t>
            </a:r>
          </a:p>
          <a:p>
            <a:endParaRPr lang="fr-FR" dirty="0"/>
          </a:p>
        </p:txBody>
      </p:sp>
      <p:sp>
        <p:nvSpPr>
          <p:cNvPr id="4" name="Espace réservé du numéro de diapositive 3">
            <a:extLst>
              <a:ext uri="{FF2B5EF4-FFF2-40B4-BE49-F238E27FC236}">
                <a16:creationId xmlns:a16="http://schemas.microsoft.com/office/drawing/2014/main" id="{5515BBFB-E03F-4796-BABD-7447D7655E65}"/>
              </a:ext>
            </a:extLst>
          </p:cNvPr>
          <p:cNvSpPr>
            <a:spLocks noGrp="1"/>
          </p:cNvSpPr>
          <p:nvPr>
            <p:ph type="sldNum" sz="quarter" idx="12"/>
          </p:nvPr>
        </p:nvSpPr>
        <p:spPr/>
        <p:txBody>
          <a:bodyPr/>
          <a:lstStyle/>
          <a:p>
            <a:fld id="{D43150CF-46F0-4FEE-9B38-FA518C85AC0E}" type="slidenum">
              <a:rPr lang="fr-CH" smtClean="0"/>
              <a:t>25</a:t>
            </a:fld>
            <a:endParaRPr lang="fr-CH"/>
          </a:p>
        </p:txBody>
      </p:sp>
      <p:sp>
        <p:nvSpPr>
          <p:cNvPr id="5" name="Espace réservé du pied de page 4">
            <a:extLst>
              <a:ext uri="{FF2B5EF4-FFF2-40B4-BE49-F238E27FC236}">
                <a16:creationId xmlns:a16="http://schemas.microsoft.com/office/drawing/2014/main" id="{66661D34-A041-48A4-9BC2-EEF18DD8A850}"/>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669999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AB20A9-CC6C-4353-9B07-C6498552CB9F}"/>
              </a:ext>
            </a:extLst>
          </p:cNvPr>
          <p:cNvSpPr>
            <a:spLocks noGrp="1"/>
          </p:cNvSpPr>
          <p:nvPr>
            <p:ph type="title"/>
          </p:nvPr>
        </p:nvSpPr>
        <p:spPr/>
        <p:txBody>
          <a:bodyPr/>
          <a:lstStyle/>
          <a:p>
            <a:r>
              <a:rPr lang="fr-CH" dirty="0"/>
              <a:t>La structure</a:t>
            </a:r>
            <a:endParaRPr lang="fr-FR" dirty="0"/>
          </a:p>
        </p:txBody>
      </p:sp>
      <p:sp>
        <p:nvSpPr>
          <p:cNvPr id="3" name="Espace réservé du contenu 2">
            <a:extLst>
              <a:ext uri="{FF2B5EF4-FFF2-40B4-BE49-F238E27FC236}">
                <a16:creationId xmlns:a16="http://schemas.microsoft.com/office/drawing/2014/main" id="{8DEDEE5B-4ACA-4C7A-81A1-88A9F00887F6}"/>
              </a:ext>
            </a:extLst>
          </p:cNvPr>
          <p:cNvSpPr>
            <a:spLocks noGrp="1"/>
          </p:cNvSpPr>
          <p:nvPr>
            <p:ph idx="1"/>
          </p:nvPr>
        </p:nvSpPr>
        <p:spPr/>
        <p:txBody>
          <a:bodyPr>
            <a:normAutofit lnSpcReduction="10000"/>
          </a:bodyPr>
          <a:lstStyle/>
          <a:p>
            <a:pPr marL="514350" indent="-514350">
              <a:buFont typeface="+mj-lt"/>
              <a:buAutoNum type="arabicParenR" startAt="2"/>
            </a:pPr>
            <a:r>
              <a:rPr lang="fr-CH" dirty="0"/>
              <a:t>La coordination</a:t>
            </a:r>
          </a:p>
          <a:p>
            <a:pPr algn="just"/>
            <a:r>
              <a:rPr lang="fr-CH" dirty="0"/>
              <a:t>Parallèlement à la spécialisation des salariés et des services, l’entreprise doit rechercher la cohérence de l’ensemble de ses éléments, c’est-à-dire une bonne coordination. </a:t>
            </a:r>
          </a:p>
          <a:p>
            <a:pPr algn="just"/>
            <a:r>
              <a:rPr lang="fr-CH" dirty="0"/>
              <a:t>Il s’agit de mécanismes formels permettant l’intégration de l’entreprise. La hiérarchie est le principal mode de coordination.</a:t>
            </a:r>
          </a:p>
          <a:p>
            <a:pPr algn="just"/>
            <a:r>
              <a:rPr lang="fr-CH" dirty="0"/>
              <a:t>Néanmoins, les entreprises mettent aussi en place des dispositifs de coordination, ou mécanismes de liaison, comme les réunions, les comités ou encore le recours à des agents intégrateurs de type chef de projet.</a:t>
            </a:r>
          </a:p>
          <a:p>
            <a:endParaRPr lang="fr-FR" dirty="0"/>
          </a:p>
        </p:txBody>
      </p:sp>
      <p:sp>
        <p:nvSpPr>
          <p:cNvPr id="4" name="Espace réservé du numéro de diapositive 3">
            <a:extLst>
              <a:ext uri="{FF2B5EF4-FFF2-40B4-BE49-F238E27FC236}">
                <a16:creationId xmlns:a16="http://schemas.microsoft.com/office/drawing/2014/main" id="{B423D505-6AAA-4114-873C-BEAA0AC00E56}"/>
              </a:ext>
            </a:extLst>
          </p:cNvPr>
          <p:cNvSpPr>
            <a:spLocks noGrp="1"/>
          </p:cNvSpPr>
          <p:nvPr>
            <p:ph type="sldNum" sz="quarter" idx="12"/>
          </p:nvPr>
        </p:nvSpPr>
        <p:spPr/>
        <p:txBody>
          <a:bodyPr/>
          <a:lstStyle/>
          <a:p>
            <a:fld id="{D43150CF-46F0-4FEE-9B38-FA518C85AC0E}" type="slidenum">
              <a:rPr lang="fr-CH" smtClean="0"/>
              <a:t>26</a:t>
            </a:fld>
            <a:endParaRPr lang="fr-CH"/>
          </a:p>
        </p:txBody>
      </p:sp>
      <p:sp>
        <p:nvSpPr>
          <p:cNvPr id="5" name="Espace réservé du pied de page 4">
            <a:extLst>
              <a:ext uri="{FF2B5EF4-FFF2-40B4-BE49-F238E27FC236}">
                <a16:creationId xmlns:a16="http://schemas.microsoft.com/office/drawing/2014/main" id="{30342CF8-9863-4607-868B-60D0B87CDA2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301098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11A51FF-7AE0-4FCC-AA1D-2C341F0E4DDE}"/>
              </a:ext>
            </a:extLst>
          </p:cNvPr>
          <p:cNvSpPr>
            <a:spLocks noGrp="1"/>
          </p:cNvSpPr>
          <p:nvPr>
            <p:ph type="sldNum" sz="quarter" idx="12"/>
          </p:nvPr>
        </p:nvSpPr>
        <p:spPr/>
        <p:txBody>
          <a:bodyPr/>
          <a:lstStyle/>
          <a:p>
            <a:fld id="{D43150CF-46F0-4FEE-9B38-FA518C85AC0E}" type="slidenum">
              <a:rPr lang="fr-CH" smtClean="0"/>
              <a:t>27</a:t>
            </a:fld>
            <a:endParaRPr lang="fr-CH"/>
          </a:p>
        </p:txBody>
      </p:sp>
      <p:sp>
        <p:nvSpPr>
          <p:cNvPr id="3" name="Espace réservé du pied de page 2">
            <a:extLst>
              <a:ext uri="{FF2B5EF4-FFF2-40B4-BE49-F238E27FC236}">
                <a16:creationId xmlns:a16="http://schemas.microsoft.com/office/drawing/2014/main" id="{1AA6F9BB-00B8-4A36-B9AD-B939E1106A42}"/>
              </a:ext>
            </a:extLst>
          </p:cNvPr>
          <p:cNvSpPr>
            <a:spLocks noGrp="1"/>
          </p:cNvSpPr>
          <p:nvPr>
            <p:ph type="ftr" sz="quarter" idx="11"/>
          </p:nvPr>
        </p:nvSpPr>
        <p:spPr/>
        <p:txBody>
          <a:bodyPr/>
          <a:lstStyle/>
          <a:p>
            <a:r>
              <a:rPr lang="fr-CH"/>
              <a:t>chrystel.dayer@hesge.ch</a:t>
            </a:r>
            <a:endParaRPr lang="fr-CH" dirty="0"/>
          </a:p>
        </p:txBody>
      </p:sp>
      <p:pic>
        <p:nvPicPr>
          <p:cNvPr id="7" name="Image 6">
            <a:extLst>
              <a:ext uri="{FF2B5EF4-FFF2-40B4-BE49-F238E27FC236}">
                <a16:creationId xmlns:a16="http://schemas.microsoft.com/office/drawing/2014/main" id="{DE55A5A4-D3B9-4940-9DC4-46D877C33FB4}"/>
              </a:ext>
            </a:extLst>
          </p:cNvPr>
          <p:cNvPicPr>
            <a:picLocks noChangeAspect="1"/>
          </p:cNvPicPr>
          <p:nvPr/>
        </p:nvPicPr>
        <p:blipFill rotWithShape="1">
          <a:blip r:embed="rId2"/>
          <a:srcRect l="6614" t="12350" r="9061" b="36483"/>
          <a:stretch/>
        </p:blipFill>
        <p:spPr bwMode="auto">
          <a:xfrm>
            <a:off x="879155" y="1282439"/>
            <a:ext cx="9985985" cy="3406983"/>
          </a:xfrm>
          <a:prstGeom prst="rect">
            <a:avLst/>
          </a:prstGeom>
          <a:ln>
            <a:noFill/>
          </a:ln>
          <a:extLst>
            <a:ext uri="{53640926-AAD7-44D8-BBD7-CCE9431645EC}">
              <a14:shadowObscured xmlns:a14="http://schemas.microsoft.com/office/drawing/2010/main"/>
            </a:ext>
          </a:extLst>
        </p:spPr>
      </p:pic>
      <p:sp>
        <p:nvSpPr>
          <p:cNvPr id="6" name="ZoneTexte 5">
            <a:extLst>
              <a:ext uri="{FF2B5EF4-FFF2-40B4-BE49-F238E27FC236}">
                <a16:creationId xmlns:a16="http://schemas.microsoft.com/office/drawing/2014/main" id="{0667E9A9-4136-41BC-9E25-D989F061BE8C}"/>
              </a:ext>
            </a:extLst>
          </p:cNvPr>
          <p:cNvSpPr txBox="1"/>
          <p:nvPr/>
        </p:nvSpPr>
        <p:spPr>
          <a:xfrm>
            <a:off x="1109272" y="4841823"/>
            <a:ext cx="8154649" cy="400110"/>
          </a:xfrm>
          <a:prstGeom prst="rect">
            <a:avLst/>
          </a:prstGeom>
          <a:noFill/>
        </p:spPr>
        <p:txBody>
          <a:bodyPr wrap="square" rtlCol="0">
            <a:spAutoFit/>
          </a:bodyPr>
          <a:lstStyle/>
          <a:p>
            <a:r>
              <a:rPr lang="fr-CH" sz="2000" b="1" dirty="0"/>
              <a:t>Mintzberg distingue trois modes de coordination principaux</a:t>
            </a:r>
            <a:endParaRPr lang="fr-FR" sz="2000" b="1" dirty="0"/>
          </a:p>
        </p:txBody>
      </p:sp>
    </p:spTree>
    <p:extLst>
      <p:ext uri="{BB962C8B-B14F-4D97-AF65-F5344CB8AC3E}">
        <p14:creationId xmlns:p14="http://schemas.microsoft.com/office/powerpoint/2010/main" val="3304129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DCD1CD-0F0E-444B-96AD-00ECA72A421D}"/>
              </a:ext>
            </a:extLst>
          </p:cNvPr>
          <p:cNvSpPr>
            <a:spLocks noGrp="1"/>
          </p:cNvSpPr>
          <p:nvPr>
            <p:ph type="title"/>
          </p:nvPr>
        </p:nvSpPr>
        <p:spPr/>
        <p:txBody>
          <a:bodyPr/>
          <a:lstStyle/>
          <a:p>
            <a:r>
              <a:rPr lang="fr-CH" dirty="0"/>
              <a:t>La structure</a:t>
            </a:r>
            <a:endParaRPr lang="fr-FR" dirty="0"/>
          </a:p>
        </p:txBody>
      </p:sp>
      <p:sp>
        <p:nvSpPr>
          <p:cNvPr id="3" name="Espace réservé du contenu 2">
            <a:extLst>
              <a:ext uri="{FF2B5EF4-FFF2-40B4-BE49-F238E27FC236}">
                <a16:creationId xmlns:a16="http://schemas.microsoft.com/office/drawing/2014/main" id="{16D069EE-5646-4858-BE94-ACFF65536D69}"/>
              </a:ext>
            </a:extLst>
          </p:cNvPr>
          <p:cNvSpPr>
            <a:spLocks noGrp="1"/>
          </p:cNvSpPr>
          <p:nvPr>
            <p:ph idx="1"/>
          </p:nvPr>
        </p:nvSpPr>
        <p:spPr>
          <a:xfrm>
            <a:off x="838200" y="1424066"/>
            <a:ext cx="10515600" cy="4528866"/>
          </a:xfrm>
        </p:spPr>
        <p:txBody>
          <a:bodyPr>
            <a:normAutofit fontScale="77500" lnSpcReduction="20000"/>
          </a:bodyPr>
          <a:lstStyle/>
          <a:p>
            <a:pPr marL="514350" indent="-514350">
              <a:buFont typeface="+mj-lt"/>
              <a:buAutoNum type="arabicParenR" startAt="3"/>
            </a:pPr>
            <a:r>
              <a:rPr lang="fr-CH" dirty="0"/>
              <a:t>La formalisation</a:t>
            </a:r>
          </a:p>
          <a:p>
            <a:pPr algn="just"/>
            <a:r>
              <a:rPr lang="fr-CH" dirty="0"/>
              <a:t>La formalisation permet la standardisation des processus de travail. Les structures des entreprises sont plus ou moins formalisées; les structures mécanistes, rigides, s’opposent ainsi aux structures organiques plus souples et peu formalisées. </a:t>
            </a:r>
          </a:p>
          <a:p>
            <a:pPr algn="just"/>
            <a:r>
              <a:rPr lang="fr-CH" u="sng" dirty="0"/>
              <a:t>Il existe trois principaux moyens de formalisation en entreprise :</a:t>
            </a:r>
          </a:p>
          <a:p>
            <a:pPr algn="just">
              <a:buFont typeface="Courier New" panose="02070309020205020404" pitchFamily="49" charset="0"/>
              <a:buChar char="o"/>
            </a:pPr>
            <a:r>
              <a:rPr lang="fr-CH" dirty="0"/>
              <a:t>La formalisation des postes concerne la </a:t>
            </a:r>
            <a:r>
              <a:rPr lang="fr-CH" dirty="0" err="1"/>
              <a:t>spéciﬁcation</a:t>
            </a:r>
            <a:r>
              <a:rPr lang="fr-CH" dirty="0"/>
              <a:t> précise d’un poste de travail (description précise des phases du travail du titulaire du poste, de leur ordre et de leur durée) </a:t>
            </a:r>
          </a:p>
          <a:p>
            <a:pPr algn="just">
              <a:buFont typeface="Courier New" panose="02070309020205020404" pitchFamily="49" charset="0"/>
              <a:buChar char="o"/>
            </a:pPr>
            <a:r>
              <a:rPr lang="fr-CH" dirty="0"/>
              <a:t>La formalisation des </a:t>
            </a:r>
            <a:r>
              <a:rPr lang="fr-CH" dirty="0" err="1"/>
              <a:t>ﬂux</a:t>
            </a:r>
            <a:r>
              <a:rPr lang="fr-CH" dirty="0"/>
              <a:t> de travail porte sur le travail à effectuer et la façon de le faire (par exemple les partitions des musiciens)</a:t>
            </a:r>
          </a:p>
          <a:p>
            <a:pPr algn="just">
              <a:buFont typeface="Courier New" panose="02070309020205020404" pitchFamily="49" charset="0"/>
              <a:buChar char="o"/>
            </a:pPr>
            <a:r>
              <a:rPr lang="fr-CH" dirty="0"/>
              <a:t>La formalisation par le règlement consiste à créer des règles valables pour toutes les actions  précisant ce qu’il faut faire, quand, où, par qui et ce, quel que soit le poste occupé ou le </a:t>
            </a:r>
            <a:r>
              <a:rPr lang="fr-CH" dirty="0" err="1"/>
              <a:t>ﬂux</a:t>
            </a:r>
            <a:r>
              <a:rPr lang="fr-CH" dirty="0"/>
              <a:t> de travail (les entreprises peuvent rassembler ces règles dans un manuel de procédures)</a:t>
            </a:r>
          </a:p>
          <a:p>
            <a:endParaRPr lang="fr-FR" dirty="0"/>
          </a:p>
        </p:txBody>
      </p:sp>
      <p:sp>
        <p:nvSpPr>
          <p:cNvPr id="4" name="Espace réservé du numéro de diapositive 3">
            <a:extLst>
              <a:ext uri="{FF2B5EF4-FFF2-40B4-BE49-F238E27FC236}">
                <a16:creationId xmlns:a16="http://schemas.microsoft.com/office/drawing/2014/main" id="{40EFFD68-2C54-4890-AD7E-9F63239630F8}"/>
              </a:ext>
            </a:extLst>
          </p:cNvPr>
          <p:cNvSpPr>
            <a:spLocks noGrp="1"/>
          </p:cNvSpPr>
          <p:nvPr>
            <p:ph type="sldNum" sz="quarter" idx="12"/>
          </p:nvPr>
        </p:nvSpPr>
        <p:spPr/>
        <p:txBody>
          <a:bodyPr/>
          <a:lstStyle/>
          <a:p>
            <a:fld id="{D43150CF-46F0-4FEE-9B38-FA518C85AC0E}" type="slidenum">
              <a:rPr lang="fr-CH" smtClean="0"/>
              <a:t>28</a:t>
            </a:fld>
            <a:endParaRPr lang="fr-CH"/>
          </a:p>
        </p:txBody>
      </p:sp>
      <p:sp>
        <p:nvSpPr>
          <p:cNvPr id="5" name="Espace réservé du pied de page 4">
            <a:extLst>
              <a:ext uri="{FF2B5EF4-FFF2-40B4-BE49-F238E27FC236}">
                <a16:creationId xmlns:a16="http://schemas.microsoft.com/office/drawing/2014/main" id="{C2F82F6A-A83A-4645-8D9D-AE7AFAEA6A6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868048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7E37D9-1647-4CA1-981E-E55DB6968664}"/>
              </a:ext>
            </a:extLst>
          </p:cNvPr>
          <p:cNvSpPr>
            <a:spLocks noGrp="1"/>
          </p:cNvSpPr>
          <p:nvPr>
            <p:ph type="title"/>
          </p:nvPr>
        </p:nvSpPr>
        <p:spPr/>
        <p:txBody>
          <a:bodyPr/>
          <a:lstStyle/>
          <a:p>
            <a:r>
              <a:rPr lang="fr-CH" dirty="0"/>
              <a:t>La structure</a:t>
            </a:r>
            <a:endParaRPr lang="fr-FR" dirty="0"/>
          </a:p>
        </p:txBody>
      </p:sp>
      <p:sp>
        <p:nvSpPr>
          <p:cNvPr id="3" name="Espace réservé du contenu 2">
            <a:extLst>
              <a:ext uri="{FF2B5EF4-FFF2-40B4-BE49-F238E27FC236}">
                <a16:creationId xmlns:a16="http://schemas.microsoft.com/office/drawing/2014/main" id="{680B091E-B25E-4926-8498-274FAB40F413}"/>
              </a:ext>
            </a:extLst>
          </p:cNvPr>
          <p:cNvSpPr>
            <a:spLocks noGrp="1"/>
          </p:cNvSpPr>
          <p:nvPr>
            <p:ph idx="1"/>
          </p:nvPr>
        </p:nvSpPr>
        <p:spPr/>
        <p:txBody>
          <a:bodyPr/>
          <a:lstStyle/>
          <a:p>
            <a:pPr algn="just"/>
            <a:r>
              <a:rPr lang="fr-CH" dirty="0"/>
              <a:t>Les structures des entreprises ne sont pas </a:t>
            </a:r>
            <a:r>
              <a:rPr lang="fr-CH" dirty="0" err="1"/>
              <a:t>ﬁgées</a:t>
            </a:r>
            <a:r>
              <a:rPr lang="fr-CH" dirty="0"/>
              <a:t>. Elles résultent de l’histoire et de la croissance de l’entreprise. Plusieurs facteurs influencent les structures organisationnelles:</a:t>
            </a:r>
          </a:p>
          <a:p>
            <a:endParaRPr lang="fr-FR" dirty="0"/>
          </a:p>
        </p:txBody>
      </p:sp>
      <p:sp>
        <p:nvSpPr>
          <p:cNvPr id="4" name="Espace réservé du numéro de diapositive 3">
            <a:extLst>
              <a:ext uri="{FF2B5EF4-FFF2-40B4-BE49-F238E27FC236}">
                <a16:creationId xmlns:a16="http://schemas.microsoft.com/office/drawing/2014/main" id="{D709430D-B388-4DF8-8D41-7FDF53D7ECEA}"/>
              </a:ext>
            </a:extLst>
          </p:cNvPr>
          <p:cNvSpPr>
            <a:spLocks noGrp="1"/>
          </p:cNvSpPr>
          <p:nvPr>
            <p:ph type="sldNum" sz="quarter" idx="12"/>
          </p:nvPr>
        </p:nvSpPr>
        <p:spPr/>
        <p:txBody>
          <a:bodyPr/>
          <a:lstStyle/>
          <a:p>
            <a:fld id="{D43150CF-46F0-4FEE-9B38-FA518C85AC0E}" type="slidenum">
              <a:rPr lang="fr-CH" smtClean="0"/>
              <a:t>29</a:t>
            </a:fld>
            <a:endParaRPr lang="fr-CH"/>
          </a:p>
        </p:txBody>
      </p:sp>
      <p:sp>
        <p:nvSpPr>
          <p:cNvPr id="5" name="Espace réservé du pied de page 4">
            <a:extLst>
              <a:ext uri="{FF2B5EF4-FFF2-40B4-BE49-F238E27FC236}">
                <a16:creationId xmlns:a16="http://schemas.microsoft.com/office/drawing/2014/main" id="{0EE9E6A4-22B8-429F-86F6-E9318900179F}"/>
              </a:ext>
            </a:extLst>
          </p:cNvPr>
          <p:cNvSpPr>
            <a:spLocks noGrp="1"/>
          </p:cNvSpPr>
          <p:nvPr>
            <p:ph type="ftr" sz="quarter" idx="11"/>
          </p:nvPr>
        </p:nvSpPr>
        <p:spPr/>
        <p:txBody>
          <a:bodyPr/>
          <a:lstStyle/>
          <a:p>
            <a:r>
              <a:rPr lang="fr-CH"/>
              <a:t>chrystel.dayer@hesge.ch</a:t>
            </a:r>
            <a:endParaRPr lang="fr-CH" dirty="0"/>
          </a:p>
        </p:txBody>
      </p:sp>
      <p:pic>
        <p:nvPicPr>
          <p:cNvPr id="6" name="Image 5">
            <a:extLst>
              <a:ext uri="{FF2B5EF4-FFF2-40B4-BE49-F238E27FC236}">
                <a16:creationId xmlns:a16="http://schemas.microsoft.com/office/drawing/2014/main" id="{6B1F5D26-1BCF-4377-A23C-050FF59AE6B9}"/>
              </a:ext>
            </a:extLst>
          </p:cNvPr>
          <p:cNvPicPr>
            <a:picLocks noChangeAspect="1"/>
          </p:cNvPicPr>
          <p:nvPr/>
        </p:nvPicPr>
        <p:blipFill rotWithShape="1">
          <a:blip r:embed="rId2"/>
          <a:srcRect l="9094" t="21173" r="5093" b="17369"/>
          <a:stretch/>
        </p:blipFill>
        <p:spPr bwMode="auto">
          <a:xfrm>
            <a:off x="838200" y="3141891"/>
            <a:ext cx="8320790" cy="335098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23909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C61B59-49DD-42EB-988A-9E57C0BEBCA8}"/>
              </a:ext>
            </a:extLst>
          </p:cNvPr>
          <p:cNvSpPr>
            <a:spLocks noGrp="1"/>
          </p:cNvSpPr>
          <p:nvPr>
            <p:ph type="title"/>
          </p:nvPr>
        </p:nvSpPr>
        <p:spPr/>
        <p:txBody>
          <a:bodyPr/>
          <a:lstStyle/>
          <a:p>
            <a:r>
              <a:rPr lang="fr-CH" dirty="0"/>
              <a:t>Les théories</a:t>
            </a:r>
            <a:endParaRPr lang="fr-FR" dirty="0"/>
          </a:p>
        </p:txBody>
      </p:sp>
      <p:sp>
        <p:nvSpPr>
          <p:cNvPr id="3" name="Espace réservé du contenu 2">
            <a:extLst>
              <a:ext uri="{FF2B5EF4-FFF2-40B4-BE49-F238E27FC236}">
                <a16:creationId xmlns:a16="http://schemas.microsoft.com/office/drawing/2014/main" id="{331636C8-A43B-40F2-9834-1AF3C2973D0B}"/>
              </a:ext>
            </a:extLst>
          </p:cNvPr>
          <p:cNvSpPr>
            <a:spLocks noGrp="1"/>
          </p:cNvSpPr>
          <p:nvPr>
            <p:ph idx="1"/>
          </p:nvPr>
        </p:nvSpPr>
        <p:spPr/>
        <p:txBody>
          <a:bodyPr>
            <a:normAutofit fontScale="92500" lnSpcReduction="20000"/>
          </a:bodyPr>
          <a:lstStyle/>
          <a:p>
            <a:r>
              <a:rPr lang="fr-CH" dirty="0"/>
              <a:t>L’organisation moderne vue comme une </a:t>
            </a:r>
            <a:r>
              <a:rPr lang="fr-CH" b="1" dirty="0"/>
              <a:t>bureaucratie</a:t>
            </a:r>
            <a:r>
              <a:rPr lang="fr-CH" dirty="0"/>
              <a:t> (M. Weber – aspect sociologique): </a:t>
            </a:r>
          </a:p>
          <a:p>
            <a:r>
              <a:rPr lang="fr-CH" dirty="0"/>
              <a:t>Le fonctionnement de ce type d’organisation repose sur quatre éléments :</a:t>
            </a:r>
          </a:p>
          <a:p>
            <a:pPr marL="514350" indent="-514350">
              <a:buFont typeface="+mj-lt"/>
              <a:buAutoNum type="arabicPeriod"/>
            </a:pPr>
            <a:r>
              <a:rPr lang="fr-CH" dirty="0"/>
              <a:t>J’obéis à un chef, non pas par allégeance personnelle parce qu’il a un rôle officiel régi par des règles qui ne dépendent pas de lui </a:t>
            </a:r>
          </a:p>
          <a:p>
            <a:pPr marL="514350" indent="-514350">
              <a:buFont typeface="+mj-lt"/>
              <a:buAutoNum type="arabicPeriod"/>
            </a:pPr>
            <a:r>
              <a:rPr lang="fr-CH" dirty="0"/>
              <a:t>Une définition précise des tâches et des compétences de chacun </a:t>
            </a:r>
          </a:p>
          <a:p>
            <a:pPr marL="514350" indent="-514350">
              <a:buFont typeface="+mj-lt"/>
              <a:buAutoNum type="arabicPeriod"/>
            </a:pPr>
            <a:r>
              <a:rPr lang="fr-CH" dirty="0"/>
              <a:t>Un accès aux fonctions lui aussi soumis à des règles et lié à une compétence</a:t>
            </a:r>
          </a:p>
          <a:p>
            <a:pPr marL="514350" indent="-514350">
              <a:buFont typeface="+mj-lt"/>
              <a:buAutoNum type="arabicPeriod"/>
            </a:pPr>
            <a:r>
              <a:rPr lang="fr-CH" dirty="0"/>
              <a:t>Une formalisation suffisante, les règles devant être écrites et connues de tous</a:t>
            </a:r>
          </a:p>
          <a:p>
            <a:pPr marL="0" indent="0">
              <a:buNone/>
            </a:pPr>
            <a:endParaRPr lang="fr-FR" dirty="0"/>
          </a:p>
        </p:txBody>
      </p:sp>
      <p:sp>
        <p:nvSpPr>
          <p:cNvPr id="4" name="Espace réservé du numéro de diapositive 3">
            <a:extLst>
              <a:ext uri="{FF2B5EF4-FFF2-40B4-BE49-F238E27FC236}">
                <a16:creationId xmlns:a16="http://schemas.microsoft.com/office/drawing/2014/main" id="{F47B1B39-EDD6-457A-8041-DC8B6A46CDBE}"/>
              </a:ext>
            </a:extLst>
          </p:cNvPr>
          <p:cNvSpPr>
            <a:spLocks noGrp="1"/>
          </p:cNvSpPr>
          <p:nvPr>
            <p:ph type="sldNum" sz="quarter" idx="12"/>
          </p:nvPr>
        </p:nvSpPr>
        <p:spPr/>
        <p:txBody>
          <a:bodyPr/>
          <a:lstStyle/>
          <a:p>
            <a:fld id="{D43150CF-46F0-4FEE-9B38-FA518C85AC0E}" type="slidenum">
              <a:rPr lang="fr-CH" smtClean="0"/>
              <a:t>3</a:t>
            </a:fld>
            <a:endParaRPr lang="fr-CH"/>
          </a:p>
        </p:txBody>
      </p:sp>
      <p:sp>
        <p:nvSpPr>
          <p:cNvPr id="5" name="Espace réservé du pied de page 4">
            <a:extLst>
              <a:ext uri="{FF2B5EF4-FFF2-40B4-BE49-F238E27FC236}">
                <a16:creationId xmlns:a16="http://schemas.microsoft.com/office/drawing/2014/main" id="{313E3D14-4F0B-4FA8-959B-CC75662460EE}"/>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41048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41BA95-C305-4513-BCC9-82F431BF474E}"/>
              </a:ext>
            </a:extLst>
          </p:cNvPr>
          <p:cNvSpPr>
            <a:spLocks noGrp="1"/>
          </p:cNvSpPr>
          <p:nvPr>
            <p:ph type="title"/>
          </p:nvPr>
        </p:nvSpPr>
        <p:spPr/>
        <p:txBody>
          <a:bodyPr/>
          <a:lstStyle/>
          <a:p>
            <a:r>
              <a:rPr lang="fr-CH" dirty="0"/>
              <a:t>La structure</a:t>
            </a:r>
            <a:endParaRPr lang="fr-FR" dirty="0"/>
          </a:p>
        </p:txBody>
      </p:sp>
      <p:sp>
        <p:nvSpPr>
          <p:cNvPr id="3" name="Espace réservé du contenu 2">
            <a:extLst>
              <a:ext uri="{FF2B5EF4-FFF2-40B4-BE49-F238E27FC236}">
                <a16:creationId xmlns:a16="http://schemas.microsoft.com/office/drawing/2014/main" id="{9A3D8130-EF9B-47EF-8723-F76F166C7542}"/>
              </a:ext>
            </a:extLst>
          </p:cNvPr>
          <p:cNvSpPr>
            <a:spLocks noGrp="1"/>
          </p:cNvSpPr>
          <p:nvPr>
            <p:ph idx="1"/>
          </p:nvPr>
        </p:nvSpPr>
        <p:spPr>
          <a:xfrm>
            <a:off x="838199" y="1825626"/>
            <a:ext cx="10794167" cy="4127306"/>
          </a:xfrm>
        </p:spPr>
        <p:txBody>
          <a:bodyPr vert="horz" lIns="91440" tIns="45720" rIns="91440" bIns="45720" rtlCol="0" anchor="t">
            <a:normAutofit/>
          </a:bodyPr>
          <a:lstStyle/>
          <a:p>
            <a:pPr algn="just"/>
            <a:r>
              <a:rPr lang="fr-CH" dirty="0">
                <a:latin typeface="Arial"/>
                <a:cs typeface="Arial"/>
              </a:rPr>
              <a:t>Une approche formelle ou traditionnelle de l’organisation qui s’appuie sur </a:t>
            </a:r>
            <a:r>
              <a:rPr lang="fr-CH" b="1" dirty="0">
                <a:latin typeface="Arial"/>
                <a:cs typeface="Arial"/>
              </a:rPr>
              <a:t>l’organigramme.</a:t>
            </a:r>
          </a:p>
          <a:p>
            <a:pPr algn="just"/>
            <a:r>
              <a:rPr lang="fr-CH" dirty="0"/>
              <a:t>Si l’on enlève la structure entrepreneuriale, dite « en soleil », car les services rayonnent autour du chef d’entreprise, </a:t>
            </a:r>
            <a:r>
              <a:rPr lang="fr-CH" b="1" dirty="0"/>
              <a:t>3 principaux types de structures </a:t>
            </a:r>
            <a:r>
              <a:rPr lang="fr-CH" dirty="0"/>
              <a:t>sont généralement distingués. </a:t>
            </a:r>
          </a:p>
          <a:p>
            <a:pPr algn="just"/>
            <a:r>
              <a:rPr lang="fr-CH" dirty="0"/>
              <a:t>Ils servent de références aux dirigeants qui les aménagent en fonction des </a:t>
            </a:r>
            <a:r>
              <a:rPr lang="fr-CH" dirty="0" err="1"/>
              <a:t>spéciﬁcités</a:t>
            </a:r>
            <a:r>
              <a:rPr lang="fr-CH" dirty="0"/>
              <a:t> de leur entreprise. </a:t>
            </a:r>
          </a:p>
          <a:p>
            <a:endParaRPr lang="fr-FR" dirty="0"/>
          </a:p>
        </p:txBody>
      </p:sp>
      <p:sp>
        <p:nvSpPr>
          <p:cNvPr id="4" name="Espace réservé du numéro de diapositive 3">
            <a:extLst>
              <a:ext uri="{FF2B5EF4-FFF2-40B4-BE49-F238E27FC236}">
                <a16:creationId xmlns:a16="http://schemas.microsoft.com/office/drawing/2014/main" id="{FCE89EB5-8589-4F3C-AFB8-78D1E8F5168D}"/>
              </a:ext>
            </a:extLst>
          </p:cNvPr>
          <p:cNvSpPr>
            <a:spLocks noGrp="1"/>
          </p:cNvSpPr>
          <p:nvPr>
            <p:ph type="sldNum" sz="quarter" idx="12"/>
          </p:nvPr>
        </p:nvSpPr>
        <p:spPr/>
        <p:txBody>
          <a:bodyPr/>
          <a:lstStyle/>
          <a:p>
            <a:fld id="{D43150CF-46F0-4FEE-9B38-FA518C85AC0E}" type="slidenum">
              <a:rPr lang="fr-CH" smtClean="0"/>
              <a:t>30</a:t>
            </a:fld>
            <a:endParaRPr lang="fr-CH"/>
          </a:p>
        </p:txBody>
      </p:sp>
      <p:sp>
        <p:nvSpPr>
          <p:cNvPr id="5" name="Espace réservé du pied de page 4">
            <a:extLst>
              <a:ext uri="{FF2B5EF4-FFF2-40B4-BE49-F238E27FC236}">
                <a16:creationId xmlns:a16="http://schemas.microsoft.com/office/drawing/2014/main" id="{9185FAC9-DCBF-4EF2-9895-83CC90919C1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841943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1B079A-B346-4DAC-A4B0-6F6EA0A4946A}"/>
              </a:ext>
            </a:extLst>
          </p:cNvPr>
          <p:cNvSpPr>
            <a:spLocks noGrp="1"/>
          </p:cNvSpPr>
          <p:nvPr>
            <p:ph type="title"/>
          </p:nvPr>
        </p:nvSpPr>
        <p:spPr/>
        <p:txBody>
          <a:bodyPr/>
          <a:lstStyle/>
          <a:p>
            <a:r>
              <a:rPr lang="fr-FR" dirty="0"/>
              <a:t>La structure fonctionnelle</a:t>
            </a:r>
          </a:p>
        </p:txBody>
      </p:sp>
      <p:sp>
        <p:nvSpPr>
          <p:cNvPr id="3" name="Espace réservé du contenu 2">
            <a:extLst>
              <a:ext uri="{FF2B5EF4-FFF2-40B4-BE49-F238E27FC236}">
                <a16:creationId xmlns:a16="http://schemas.microsoft.com/office/drawing/2014/main" id="{EC101E11-95EF-41DD-9489-356CE7FD4958}"/>
              </a:ext>
            </a:extLst>
          </p:cNvPr>
          <p:cNvSpPr>
            <a:spLocks noGrp="1"/>
          </p:cNvSpPr>
          <p:nvPr>
            <p:ph idx="1"/>
          </p:nvPr>
        </p:nvSpPr>
        <p:spPr/>
        <p:txBody>
          <a:bodyPr/>
          <a:lstStyle/>
          <a:p>
            <a:r>
              <a:rPr lang="fr-CH" dirty="0"/>
              <a:t>La structure fonctionnelle repose sur le découpage de l’organisation par grandes fonctions (la production, le commercial...). Le nombre de fonctions différentes dépend des besoins de l’entreprise. </a:t>
            </a:r>
          </a:p>
          <a:p>
            <a:r>
              <a:rPr lang="fr-CH" dirty="0"/>
              <a:t>Il s’agit donc de fonctions opérationnelles et le dirigeant ou la direction générale en assurent la coordination.</a:t>
            </a:r>
          </a:p>
          <a:p>
            <a:endParaRPr lang="fr-FR" dirty="0"/>
          </a:p>
        </p:txBody>
      </p:sp>
      <p:sp>
        <p:nvSpPr>
          <p:cNvPr id="4" name="Espace réservé du numéro de diapositive 3">
            <a:extLst>
              <a:ext uri="{FF2B5EF4-FFF2-40B4-BE49-F238E27FC236}">
                <a16:creationId xmlns:a16="http://schemas.microsoft.com/office/drawing/2014/main" id="{3F83EB40-29EE-4E39-A023-9429EA3F2384}"/>
              </a:ext>
            </a:extLst>
          </p:cNvPr>
          <p:cNvSpPr>
            <a:spLocks noGrp="1"/>
          </p:cNvSpPr>
          <p:nvPr>
            <p:ph type="sldNum" sz="quarter" idx="12"/>
          </p:nvPr>
        </p:nvSpPr>
        <p:spPr/>
        <p:txBody>
          <a:bodyPr/>
          <a:lstStyle/>
          <a:p>
            <a:fld id="{D43150CF-46F0-4FEE-9B38-FA518C85AC0E}" type="slidenum">
              <a:rPr lang="fr-CH" smtClean="0"/>
              <a:t>31</a:t>
            </a:fld>
            <a:endParaRPr lang="fr-CH"/>
          </a:p>
        </p:txBody>
      </p:sp>
      <p:sp>
        <p:nvSpPr>
          <p:cNvPr id="5" name="Espace réservé du pied de page 4">
            <a:extLst>
              <a:ext uri="{FF2B5EF4-FFF2-40B4-BE49-F238E27FC236}">
                <a16:creationId xmlns:a16="http://schemas.microsoft.com/office/drawing/2014/main" id="{CFC7B573-3224-47E0-8E19-5DE665D9623C}"/>
              </a:ext>
            </a:extLst>
          </p:cNvPr>
          <p:cNvSpPr>
            <a:spLocks noGrp="1"/>
          </p:cNvSpPr>
          <p:nvPr>
            <p:ph type="ftr" sz="quarter" idx="11"/>
          </p:nvPr>
        </p:nvSpPr>
        <p:spPr/>
        <p:txBody>
          <a:bodyPr/>
          <a:lstStyle/>
          <a:p>
            <a:r>
              <a:rPr lang="fr-CH"/>
              <a:t>chrystel.dayer@hesge.ch</a:t>
            </a:r>
            <a:endParaRPr lang="fr-CH" dirty="0"/>
          </a:p>
        </p:txBody>
      </p:sp>
      <p:pic>
        <p:nvPicPr>
          <p:cNvPr id="6" name="Image 5">
            <a:extLst>
              <a:ext uri="{FF2B5EF4-FFF2-40B4-BE49-F238E27FC236}">
                <a16:creationId xmlns:a16="http://schemas.microsoft.com/office/drawing/2014/main" id="{740C2939-B7B5-4137-900C-5BE6FB3FF0B2}"/>
              </a:ext>
            </a:extLst>
          </p:cNvPr>
          <p:cNvPicPr>
            <a:picLocks noChangeAspect="1"/>
          </p:cNvPicPr>
          <p:nvPr/>
        </p:nvPicPr>
        <p:blipFill rotWithShape="1">
          <a:blip r:embed="rId2"/>
          <a:srcRect l="12070" t="37051" r="16667" b="30896"/>
          <a:stretch/>
        </p:blipFill>
        <p:spPr bwMode="auto">
          <a:xfrm>
            <a:off x="1259154" y="4578227"/>
            <a:ext cx="7210289" cy="182348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4317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17E65A-AAEB-4B52-962A-48825B8853CF}"/>
              </a:ext>
            </a:extLst>
          </p:cNvPr>
          <p:cNvSpPr>
            <a:spLocks noGrp="1"/>
          </p:cNvSpPr>
          <p:nvPr>
            <p:ph type="sldNum" sz="quarter" idx="12"/>
          </p:nvPr>
        </p:nvSpPr>
        <p:spPr/>
        <p:txBody>
          <a:bodyPr/>
          <a:lstStyle/>
          <a:p>
            <a:fld id="{D43150CF-46F0-4FEE-9B38-FA518C85AC0E}" type="slidenum">
              <a:rPr lang="fr-CH" smtClean="0"/>
              <a:t>32</a:t>
            </a:fld>
            <a:endParaRPr lang="fr-CH"/>
          </a:p>
        </p:txBody>
      </p:sp>
      <p:sp>
        <p:nvSpPr>
          <p:cNvPr id="3" name="Espace réservé du pied de page 2">
            <a:extLst>
              <a:ext uri="{FF2B5EF4-FFF2-40B4-BE49-F238E27FC236}">
                <a16:creationId xmlns:a16="http://schemas.microsoft.com/office/drawing/2014/main" id="{5C7A7BEE-63D7-4B9D-BB9D-BC141DB46A66}"/>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46D8A99C-EE2B-4B42-A1D0-268990C95911}"/>
              </a:ext>
            </a:extLst>
          </p:cNvPr>
          <p:cNvPicPr>
            <a:picLocks noChangeAspect="1"/>
          </p:cNvPicPr>
          <p:nvPr/>
        </p:nvPicPr>
        <p:blipFill rotWithShape="1">
          <a:blip r:embed="rId2"/>
          <a:srcRect l="4961" t="31302" r="9557" b="37951"/>
          <a:stretch/>
        </p:blipFill>
        <p:spPr bwMode="auto">
          <a:xfrm>
            <a:off x="133597" y="929390"/>
            <a:ext cx="10823041" cy="2323709"/>
          </a:xfrm>
          <a:prstGeom prst="rect">
            <a:avLst/>
          </a:prstGeom>
          <a:ln>
            <a:noFill/>
          </a:ln>
          <a:extLst>
            <a:ext uri="{53640926-AAD7-44D8-BBD7-CCE9431645EC}">
              <a14:shadowObscured xmlns:a14="http://schemas.microsoft.com/office/drawing/2010/main"/>
            </a:ext>
          </a:extLst>
        </p:spPr>
      </p:pic>
      <p:sp>
        <p:nvSpPr>
          <p:cNvPr id="7" name="ZoneTexte 6">
            <a:extLst>
              <a:ext uri="{FF2B5EF4-FFF2-40B4-BE49-F238E27FC236}">
                <a16:creationId xmlns:a16="http://schemas.microsoft.com/office/drawing/2014/main" id="{17631F49-E933-4AD0-9206-E87687249A43}"/>
              </a:ext>
            </a:extLst>
          </p:cNvPr>
          <p:cNvSpPr txBox="1"/>
          <p:nvPr/>
        </p:nvSpPr>
        <p:spPr>
          <a:xfrm>
            <a:off x="719528" y="4167266"/>
            <a:ext cx="10358203" cy="984885"/>
          </a:xfrm>
          <a:prstGeom prst="rect">
            <a:avLst/>
          </a:prstGeom>
          <a:noFill/>
        </p:spPr>
        <p:txBody>
          <a:bodyPr wrap="square" rtlCol="0">
            <a:spAutoFit/>
          </a:bodyPr>
          <a:lstStyle/>
          <a:p>
            <a:r>
              <a:rPr lang="fr-CH" sz="2000" b="1" dirty="0"/>
              <a:t>La structure fonctionnelle est adaptée à un environnement stable et pour des entreprises de taille limitée et peu </a:t>
            </a:r>
            <a:r>
              <a:rPr lang="fr-CH" sz="2000" b="1" dirty="0" err="1"/>
              <a:t>diversiﬁées</a:t>
            </a:r>
            <a:r>
              <a:rPr lang="fr-CH" sz="2000" b="1" dirty="0"/>
              <a:t>. </a:t>
            </a:r>
          </a:p>
          <a:p>
            <a:endParaRPr lang="fr-FR" dirty="0"/>
          </a:p>
        </p:txBody>
      </p:sp>
    </p:spTree>
    <p:extLst>
      <p:ext uri="{BB962C8B-B14F-4D97-AF65-F5344CB8AC3E}">
        <p14:creationId xmlns:p14="http://schemas.microsoft.com/office/powerpoint/2010/main" val="2847340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A3768D-014B-4A3B-9EA9-2F87C27D1330}"/>
              </a:ext>
            </a:extLst>
          </p:cNvPr>
          <p:cNvSpPr>
            <a:spLocks noGrp="1"/>
          </p:cNvSpPr>
          <p:nvPr>
            <p:ph type="title"/>
          </p:nvPr>
        </p:nvSpPr>
        <p:spPr/>
        <p:txBody>
          <a:bodyPr/>
          <a:lstStyle/>
          <a:p>
            <a:r>
              <a:rPr lang="fr-FR" dirty="0"/>
              <a:t>La structure divisionnelle</a:t>
            </a:r>
          </a:p>
        </p:txBody>
      </p:sp>
      <p:sp>
        <p:nvSpPr>
          <p:cNvPr id="3" name="Espace réservé du contenu 2">
            <a:extLst>
              <a:ext uri="{FF2B5EF4-FFF2-40B4-BE49-F238E27FC236}">
                <a16:creationId xmlns:a16="http://schemas.microsoft.com/office/drawing/2014/main" id="{89261954-C036-4CC0-B633-64FE6C29725C}"/>
              </a:ext>
            </a:extLst>
          </p:cNvPr>
          <p:cNvSpPr>
            <a:spLocks noGrp="1"/>
          </p:cNvSpPr>
          <p:nvPr>
            <p:ph idx="1"/>
          </p:nvPr>
        </p:nvSpPr>
        <p:spPr/>
        <p:txBody>
          <a:bodyPr/>
          <a:lstStyle/>
          <a:p>
            <a:r>
              <a:rPr lang="fr-CH" dirty="0"/>
              <a:t>La structure divisionnelle opère un découpage de l’entreprise en unités autonomes spécialisées en fonction des domaines d’activités stratégiques. Elle repose en général sur la distinction d’activités, de familles de produits, ou encore de marchés. </a:t>
            </a:r>
          </a:p>
          <a:p>
            <a:endParaRPr lang="fr-FR" dirty="0"/>
          </a:p>
        </p:txBody>
      </p:sp>
      <p:sp>
        <p:nvSpPr>
          <p:cNvPr id="4" name="Espace réservé du numéro de diapositive 3">
            <a:extLst>
              <a:ext uri="{FF2B5EF4-FFF2-40B4-BE49-F238E27FC236}">
                <a16:creationId xmlns:a16="http://schemas.microsoft.com/office/drawing/2014/main" id="{750BB35B-ED50-4AB5-9E7C-01040D135483}"/>
              </a:ext>
            </a:extLst>
          </p:cNvPr>
          <p:cNvSpPr>
            <a:spLocks noGrp="1"/>
          </p:cNvSpPr>
          <p:nvPr>
            <p:ph type="sldNum" sz="quarter" idx="12"/>
          </p:nvPr>
        </p:nvSpPr>
        <p:spPr/>
        <p:txBody>
          <a:bodyPr/>
          <a:lstStyle/>
          <a:p>
            <a:fld id="{D43150CF-46F0-4FEE-9B38-FA518C85AC0E}" type="slidenum">
              <a:rPr lang="fr-CH" smtClean="0"/>
              <a:t>33</a:t>
            </a:fld>
            <a:endParaRPr lang="fr-CH"/>
          </a:p>
        </p:txBody>
      </p:sp>
      <p:sp>
        <p:nvSpPr>
          <p:cNvPr id="5" name="Espace réservé du pied de page 4">
            <a:extLst>
              <a:ext uri="{FF2B5EF4-FFF2-40B4-BE49-F238E27FC236}">
                <a16:creationId xmlns:a16="http://schemas.microsoft.com/office/drawing/2014/main" id="{C28720C0-CFE5-4A4E-BED0-E2F62EDC5A7F}"/>
              </a:ext>
            </a:extLst>
          </p:cNvPr>
          <p:cNvSpPr>
            <a:spLocks noGrp="1"/>
          </p:cNvSpPr>
          <p:nvPr>
            <p:ph type="ftr" sz="quarter" idx="11"/>
          </p:nvPr>
        </p:nvSpPr>
        <p:spPr/>
        <p:txBody>
          <a:bodyPr/>
          <a:lstStyle/>
          <a:p>
            <a:r>
              <a:rPr lang="fr-CH"/>
              <a:t>chrystel.dayer@hesge.ch</a:t>
            </a:r>
            <a:endParaRPr lang="fr-CH" dirty="0"/>
          </a:p>
        </p:txBody>
      </p:sp>
      <p:pic>
        <p:nvPicPr>
          <p:cNvPr id="6" name="Image 5">
            <a:extLst>
              <a:ext uri="{FF2B5EF4-FFF2-40B4-BE49-F238E27FC236}">
                <a16:creationId xmlns:a16="http://schemas.microsoft.com/office/drawing/2014/main" id="{4A1A0D99-9ABA-45A8-8427-5B70957CDAC3}"/>
              </a:ext>
            </a:extLst>
          </p:cNvPr>
          <p:cNvPicPr>
            <a:picLocks noChangeAspect="1"/>
          </p:cNvPicPr>
          <p:nvPr/>
        </p:nvPicPr>
        <p:blipFill rotWithShape="1">
          <a:blip r:embed="rId2"/>
          <a:srcRect l="6944" t="11070" r="9392" b="7764"/>
          <a:stretch/>
        </p:blipFill>
        <p:spPr bwMode="auto">
          <a:xfrm>
            <a:off x="2760824" y="3614288"/>
            <a:ext cx="5393729" cy="30165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1173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DAB02D2-0D52-4376-9553-30F0986E8482}"/>
              </a:ext>
            </a:extLst>
          </p:cNvPr>
          <p:cNvSpPr>
            <a:spLocks noGrp="1"/>
          </p:cNvSpPr>
          <p:nvPr>
            <p:ph type="sldNum" sz="quarter" idx="12"/>
          </p:nvPr>
        </p:nvSpPr>
        <p:spPr/>
        <p:txBody>
          <a:bodyPr/>
          <a:lstStyle/>
          <a:p>
            <a:fld id="{D43150CF-46F0-4FEE-9B38-FA518C85AC0E}" type="slidenum">
              <a:rPr lang="fr-CH" smtClean="0"/>
              <a:t>34</a:t>
            </a:fld>
            <a:endParaRPr lang="fr-CH"/>
          </a:p>
        </p:txBody>
      </p:sp>
      <p:sp>
        <p:nvSpPr>
          <p:cNvPr id="3" name="Espace réservé du pied de page 2">
            <a:extLst>
              <a:ext uri="{FF2B5EF4-FFF2-40B4-BE49-F238E27FC236}">
                <a16:creationId xmlns:a16="http://schemas.microsoft.com/office/drawing/2014/main" id="{E5839F1F-BB94-41D5-ADCC-18C607A9E524}"/>
              </a:ext>
            </a:extLst>
          </p:cNvPr>
          <p:cNvSpPr>
            <a:spLocks noGrp="1"/>
          </p:cNvSpPr>
          <p:nvPr>
            <p:ph type="ftr" sz="quarter" idx="11"/>
          </p:nvPr>
        </p:nvSpPr>
        <p:spPr/>
        <p:txBody>
          <a:bodyPr/>
          <a:lstStyle/>
          <a:p>
            <a:r>
              <a:rPr lang="fr-CH"/>
              <a:t>chrystel.dayer@hesge.ch</a:t>
            </a:r>
            <a:endParaRPr lang="fr-CH" dirty="0"/>
          </a:p>
        </p:txBody>
      </p:sp>
      <p:pic>
        <p:nvPicPr>
          <p:cNvPr id="6" name="Image 5">
            <a:extLst>
              <a:ext uri="{FF2B5EF4-FFF2-40B4-BE49-F238E27FC236}">
                <a16:creationId xmlns:a16="http://schemas.microsoft.com/office/drawing/2014/main" id="{415DFF2F-783E-4013-9F8A-EBAF72F72F26}"/>
              </a:ext>
            </a:extLst>
          </p:cNvPr>
          <p:cNvPicPr>
            <a:picLocks noChangeAspect="1"/>
          </p:cNvPicPr>
          <p:nvPr/>
        </p:nvPicPr>
        <p:blipFill rotWithShape="1">
          <a:blip r:embed="rId2"/>
          <a:srcRect l="9920" t="17349" r="4927" b="45599"/>
          <a:stretch/>
        </p:blipFill>
        <p:spPr bwMode="auto">
          <a:xfrm>
            <a:off x="617482" y="1638713"/>
            <a:ext cx="10731551" cy="2625662"/>
          </a:xfrm>
          <a:prstGeom prst="rect">
            <a:avLst/>
          </a:prstGeom>
          <a:ln>
            <a:noFill/>
          </a:ln>
          <a:extLst>
            <a:ext uri="{53640926-AAD7-44D8-BBD7-CCE9431645EC}">
              <a14:shadowObscured xmlns:a14="http://schemas.microsoft.com/office/drawing/2010/main"/>
            </a:ext>
          </a:extLst>
        </p:spPr>
      </p:pic>
      <p:sp>
        <p:nvSpPr>
          <p:cNvPr id="7" name="ZoneTexte 6">
            <a:extLst>
              <a:ext uri="{FF2B5EF4-FFF2-40B4-BE49-F238E27FC236}">
                <a16:creationId xmlns:a16="http://schemas.microsoft.com/office/drawing/2014/main" id="{85602101-F8C0-4A52-8F23-7FC6249DE3E9}"/>
              </a:ext>
            </a:extLst>
          </p:cNvPr>
          <p:cNvSpPr txBox="1"/>
          <p:nvPr/>
        </p:nvSpPr>
        <p:spPr>
          <a:xfrm>
            <a:off x="1323803" y="4669370"/>
            <a:ext cx="10111391" cy="707886"/>
          </a:xfrm>
          <a:prstGeom prst="rect">
            <a:avLst/>
          </a:prstGeom>
          <a:noFill/>
        </p:spPr>
        <p:txBody>
          <a:bodyPr wrap="square" rtlCol="0">
            <a:spAutoFit/>
          </a:bodyPr>
          <a:lstStyle/>
          <a:p>
            <a:r>
              <a:rPr lang="fr-CH" sz="2000" b="1" dirty="0"/>
              <a:t>Cette structure répond au contexte de </a:t>
            </a:r>
            <a:r>
              <a:rPr lang="fr-CH" sz="2000" b="1" dirty="0" err="1"/>
              <a:t>diversiﬁcation</a:t>
            </a:r>
            <a:r>
              <a:rPr lang="fr-CH" sz="2000" b="1" dirty="0"/>
              <a:t> des activités, des produits et des marchés</a:t>
            </a:r>
            <a:r>
              <a:rPr lang="fr-CH" dirty="0"/>
              <a:t>.</a:t>
            </a:r>
            <a:endParaRPr lang="fr-FR" dirty="0"/>
          </a:p>
        </p:txBody>
      </p:sp>
    </p:spTree>
    <p:extLst>
      <p:ext uri="{BB962C8B-B14F-4D97-AF65-F5344CB8AC3E}">
        <p14:creationId xmlns:p14="http://schemas.microsoft.com/office/powerpoint/2010/main" val="1406934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0B1A3-346B-485D-985A-B864F9F1C525}"/>
              </a:ext>
            </a:extLst>
          </p:cNvPr>
          <p:cNvSpPr>
            <a:spLocks noGrp="1"/>
          </p:cNvSpPr>
          <p:nvPr>
            <p:ph type="title"/>
          </p:nvPr>
        </p:nvSpPr>
        <p:spPr/>
        <p:txBody>
          <a:bodyPr/>
          <a:lstStyle/>
          <a:p>
            <a:r>
              <a:rPr lang="fr-FR" dirty="0"/>
              <a:t>La structure matricielle</a:t>
            </a:r>
          </a:p>
        </p:txBody>
      </p:sp>
      <p:sp>
        <p:nvSpPr>
          <p:cNvPr id="3" name="Espace réservé du contenu 2">
            <a:extLst>
              <a:ext uri="{FF2B5EF4-FFF2-40B4-BE49-F238E27FC236}">
                <a16:creationId xmlns:a16="http://schemas.microsoft.com/office/drawing/2014/main" id="{546EDAB9-4413-4A60-982E-BF7EB24AC00D}"/>
              </a:ext>
            </a:extLst>
          </p:cNvPr>
          <p:cNvSpPr>
            <a:spLocks noGrp="1"/>
          </p:cNvSpPr>
          <p:nvPr>
            <p:ph idx="1"/>
          </p:nvPr>
        </p:nvSpPr>
        <p:spPr/>
        <p:txBody>
          <a:bodyPr/>
          <a:lstStyle/>
          <a:p>
            <a:r>
              <a:rPr lang="fr-CH" dirty="0"/>
              <a:t>La structure matricielle est une structure plus complexe. Elle repose sur deux critères conjoints de segmentation des activités de type fonctions / produits, ou produits / régions, par exemple. La structure matricielle induit une double, voire une triple hiérarchie pour les subordonnés. </a:t>
            </a:r>
          </a:p>
          <a:p>
            <a:pPr marL="0" indent="0">
              <a:buNone/>
            </a:pPr>
            <a:endParaRPr lang="fr-FR" dirty="0"/>
          </a:p>
        </p:txBody>
      </p:sp>
      <p:sp>
        <p:nvSpPr>
          <p:cNvPr id="4" name="Espace réservé du numéro de diapositive 3">
            <a:extLst>
              <a:ext uri="{FF2B5EF4-FFF2-40B4-BE49-F238E27FC236}">
                <a16:creationId xmlns:a16="http://schemas.microsoft.com/office/drawing/2014/main" id="{B9FDA466-A004-42A5-88B6-63E7031B761B}"/>
              </a:ext>
            </a:extLst>
          </p:cNvPr>
          <p:cNvSpPr>
            <a:spLocks noGrp="1"/>
          </p:cNvSpPr>
          <p:nvPr>
            <p:ph type="sldNum" sz="quarter" idx="12"/>
          </p:nvPr>
        </p:nvSpPr>
        <p:spPr/>
        <p:txBody>
          <a:bodyPr/>
          <a:lstStyle/>
          <a:p>
            <a:fld id="{D43150CF-46F0-4FEE-9B38-FA518C85AC0E}" type="slidenum">
              <a:rPr lang="fr-CH" smtClean="0"/>
              <a:t>35</a:t>
            </a:fld>
            <a:endParaRPr lang="fr-CH"/>
          </a:p>
        </p:txBody>
      </p:sp>
      <p:sp>
        <p:nvSpPr>
          <p:cNvPr id="5" name="Espace réservé du pied de page 4">
            <a:extLst>
              <a:ext uri="{FF2B5EF4-FFF2-40B4-BE49-F238E27FC236}">
                <a16:creationId xmlns:a16="http://schemas.microsoft.com/office/drawing/2014/main" id="{11B480FF-BD03-4FD6-B6A5-18DADBC9B6F5}"/>
              </a:ext>
            </a:extLst>
          </p:cNvPr>
          <p:cNvSpPr>
            <a:spLocks noGrp="1"/>
          </p:cNvSpPr>
          <p:nvPr>
            <p:ph type="ftr" sz="quarter" idx="11"/>
          </p:nvPr>
        </p:nvSpPr>
        <p:spPr/>
        <p:txBody>
          <a:bodyPr/>
          <a:lstStyle/>
          <a:p>
            <a:r>
              <a:rPr lang="fr-CH"/>
              <a:t>chrystel.dayer@hesge.ch</a:t>
            </a:r>
            <a:endParaRPr lang="fr-CH" dirty="0"/>
          </a:p>
        </p:txBody>
      </p:sp>
      <p:pic>
        <p:nvPicPr>
          <p:cNvPr id="6" name="Image 5">
            <a:extLst>
              <a:ext uri="{FF2B5EF4-FFF2-40B4-BE49-F238E27FC236}">
                <a16:creationId xmlns:a16="http://schemas.microsoft.com/office/drawing/2014/main" id="{B136AADF-9B65-448B-8A3F-86ACEF70F6DA}"/>
              </a:ext>
            </a:extLst>
          </p:cNvPr>
          <p:cNvPicPr>
            <a:picLocks noChangeAspect="1"/>
          </p:cNvPicPr>
          <p:nvPr/>
        </p:nvPicPr>
        <p:blipFill rotWithShape="1">
          <a:blip r:embed="rId2"/>
          <a:srcRect l="6779" t="28230" r="12202" b="23839"/>
          <a:stretch/>
        </p:blipFill>
        <p:spPr bwMode="auto">
          <a:xfrm>
            <a:off x="2113457" y="4121748"/>
            <a:ext cx="6445102" cy="21439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44958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8C3BBD-D144-4A5F-A35E-F905F988ABE3}"/>
              </a:ext>
            </a:extLst>
          </p:cNvPr>
          <p:cNvSpPr>
            <a:spLocks noGrp="1"/>
          </p:cNvSpPr>
          <p:nvPr>
            <p:ph type="title"/>
          </p:nvPr>
        </p:nvSpPr>
        <p:spPr/>
        <p:txBody>
          <a:bodyPr/>
          <a:lstStyle/>
          <a:p>
            <a:r>
              <a:rPr lang="fr-FR" dirty="0"/>
              <a:t>La structure matricielle</a:t>
            </a:r>
          </a:p>
        </p:txBody>
      </p:sp>
      <p:sp>
        <p:nvSpPr>
          <p:cNvPr id="3" name="Espace réservé du contenu 2">
            <a:extLst>
              <a:ext uri="{FF2B5EF4-FFF2-40B4-BE49-F238E27FC236}">
                <a16:creationId xmlns:a16="http://schemas.microsoft.com/office/drawing/2014/main" id="{DCB2772C-1CCD-483A-ABCE-F440E52E0DD7}"/>
              </a:ext>
            </a:extLst>
          </p:cNvPr>
          <p:cNvSpPr>
            <a:spLocks noGrp="1"/>
          </p:cNvSpPr>
          <p:nvPr>
            <p:ph idx="1"/>
          </p:nvPr>
        </p:nvSpPr>
        <p:spPr/>
        <p:txBody>
          <a:bodyPr/>
          <a:lstStyle/>
          <a:p>
            <a:r>
              <a:rPr lang="fr-CH" dirty="0"/>
              <a:t>Relations hiérarchiques multiples mais complémentaires</a:t>
            </a:r>
          </a:p>
          <a:p>
            <a:r>
              <a:rPr lang="fr-CH" dirty="0"/>
              <a:t>Adaptation plus flexible à la complexité en fonction des tâches à effectuer</a:t>
            </a:r>
          </a:p>
          <a:p>
            <a:r>
              <a:rPr lang="fr-CH" dirty="0"/>
              <a:t>Répartition des pouvoirs de décision</a:t>
            </a:r>
          </a:p>
          <a:p>
            <a:r>
              <a:rPr lang="fr-CH" dirty="0"/>
              <a:t>Croisement de compétences autour des domaines d’activité clefs du système</a:t>
            </a:r>
            <a:endParaRPr lang="fr-FR" dirty="0"/>
          </a:p>
        </p:txBody>
      </p:sp>
      <p:sp>
        <p:nvSpPr>
          <p:cNvPr id="4" name="Espace réservé du numéro de diapositive 3">
            <a:extLst>
              <a:ext uri="{FF2B5EF4-FFF2-40B4-BE49-F238E27FC236}">
                <a16:creationId xmlns:a16="http://schemas.microsoft.com/office/drawing/2014/main" id="{E27CFC4A-E3FF-4C1C-A79A-A92EEB75C319}"/>
              </a:ext>
            </a:extLst>
          </p:cNvPr>
          <p:cNvSpPr>
            <a:spLocks noGrp="1"/>
          </p:cNvSpPr>
          <p:nvPr>
            <p:ph type="sldNum" sz="quarter" idx="12"/>
          </p:nvPr>
        </p:nvSpPr>
        <p:spPr/>
        <p:txBody>
          <a:bodyPr/>
          <a:lstStyle/>
          <a:p>
            <a:fld id="{D43150CF-46F0-4FEE-9B38-FA518C85AC0E}" type="slidenum">
              <a:rPr lang="fr-CH" smtClean="0"/>
              <a:t>36</a:t>
            </a:fld>
            <a:endParaRPr lang="fr-CH"/>
          </a:p>
        </p:txBody>
      </p:sp>
      <p:sp>
        <p:nvSpPr>
          <p:cNvPr id="5" name="Espace réservé du pied de page 4">
            <a:extLst>
              <a:ext uri="{FF2B5EF4-FFF2-40B4-BE49-F238E27FC236}">
                <a16:creationId xmlns:a16="http://schemas.microsoft.com/office/drawing/2014/main" id="{E9FD8183-101B-481F-959F-CC169CB26E0B}"/>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889545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FF8822C-583D-401F-B2E6-1927A3CC7062}"/>
              </a:ext>
            </a:extLst>
          </p:cNvPr>
          <p:cNvSpPr>
            <a:spLocks noGrp="1"/>
          </p:cNvSpPr>
          <p:nvPr>
            <p:ph type="sldNum" sz="quarter" idx="12"/>
          </p:nvPr>
        </p:nvSpPr>
        <p:spPr/>
        <p:txBody>
          <a:bodyPr/>
          <a:lstStyle/>
          <a:p>
            <a:fld id="{D43150CF-46F0-4FEE-9B38-FA518C85AC0E}" type="slidenum">
              <a:rPr lang="fr-CH" smtClean="0"/>
              <a:t>37</a:t>
            </a:fld>
            <a:endParaRPr lang="fr-CH"/>
          </a:p>
        </p:txBody>
      </p:sp>
      <p:sp>
        <p:nvSpPr>
          <p:cNvPr id="3" name="Espace réservé du pied de page 2">
            <a:extLst>
              <a:ext uri="{FF2B5EF4-FFF2-40B4-BE49-F238E27FC236}">
                <a16:creationId xmlns:a16="http://schemas.microsoft.com/office/drawing/2014/main" id="{DE053257-EE7C-4355-8837-25F1A0F21364}"/>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738439FA-A395-4B64-B27D-AFCA78190756}"/>
              </a:ext>
            </a:extLst>
          </p:cNvPr>
          <p:cNvPicPr>
            <a:picLocks noChangeAspect="1"/>
          </p:cNvPicPr>
          <p:nvPr/>
        </p:nvPicPr>
        <p:blipFill rotWithShape="1">
          <a:blip r:embed="rId2"/>
          <a:srcRect l="5788" t="27053" r="9722" b="42364"/>
          <a:stretch/>
        </p:blipFill>
        <p:spPr bwMode="auto">
          <a:xfrm>
            <a:off x="787054" y="2165260"/>
            <a:ext cx="10120322" cy="2059898"/>
          </a:xfrm>
          <a:prstGeom prst="rect">
            <a:avLst/>
          </a:prstGeom>
          <a:ln>
            <a:noFill/>
          </a:ln>
          <a:extLst>
            <a:ext uri="{53640926-AAD7-44D8-BBD7-CCE9431645EC}">
              <a14:shadowObscured xmlns:a14="http://schemas.microsoft.com/office/drawing/2010/main"/>
            </a:ext>
          </a:extLst>
        </p:spPr>
      </p:pic>
      <p:sp>
        <p:nvSpPr>
          <p:cNvPr id="5" name="ZoneTexte 4">
            <a:extLst>
              <a:ext uri="{FF2B5EF4-FFF2-40B4-BE49-F238E27FC236}">
                <a16:creationId xmlns:a16="http://schemas.microsoft.com/office/drawing/2014/main" id="{A06E8138-B708-40C2-9E05-7C4044BB14B0}"/>
              </a:ext>
            </a:extLst>
          </p:cNvPr>
          <p:cNvSpPr txBox="1"/>
          <p:nvPr/>
        </p:nvSpPr>
        <p:spPr>
          <a:xfrm>
            <a:off x="1717196" y="4867399"/>
            <a:ext cx="8259580" cy="400110"/>
          </a:xfrm>
          <a:prstGeom prst="rect">
            <a:avLst/>
          </a:prstGeom>
          <a:noFill/>
        </p:spPr>
        <p:txBody>
          <a:bodyPr wrap="square" rtlCol="0">
            <a:spAutoFit/>
          </a:bodyPr>
          <a:lstStyle/>
          <a:p>
            <a:r>
              <a:rPr lang="fr-CH" sz="2000" b="1" dirty="0"/>
              <a:t>Grandes entreprises opérant sur plusieurs marchés ou projets</a:t>
            </a:r>
            <a:endParaRPr lang="fr-FR" sz="2000" b="1" dirty="0"/>
          </a:p>
        </p:txBody>
      </p:sp>
    </p:spTree>
    <p:extLst>
      <p:ext uri="{BB962C8B-B14F-4D97-AF65-F5344CB8AC3E}">
        <p14:creationId xmlns:p14="http://schemas.microsoft.com/office/powerpoint/2010/main" val="444782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DBF791-02B6-4156-8730-F8A1009F814F}"/>
              </a:ext>
            </a:extLst>
          </p:cNvPr>
          <p:cNvSpPr>
            <a:spLocks noGrp="1"/>
          </p:cNvSpPr>
          <p:nvPr>
            <p:ph type="title"/>
          </p:nvPr>
        </p:nvSpPr>
        <p:spPr/>
        <p:txBody>
          <a:bodyPr/>
          <a:lstStyle/>
          <a:p>
            <a:r>
              <a:rPr lang="fr-CH" dirty="0"/>
              <a:t>Autres formes</a:t>
            </a:r>
            <a:endParaRPr lang="fr-FR" dirty="0"/>
          </a:p>
        </p:txBody>
      </p:sp>
      <p:sp>
        <p:nvSpPr>
          <p:cNvPr id="3" name="Espace réservé du contenu 2">
            <a:extLst>
              <a:ext uri="{FF2B5EF4-FFF2-40B4-BE49-F238E27FC236}">
                <a16:creationId xmlns:a16="http://schemas.microsoft.com/office/drawing/2014/main" id="{AF4FB0E8-25B1-4CE5-9FC4-9DEF66D24780}"/>
              </a:ext>
            </a:extLst>
          </p:cNvPr>
          <p:cNvSpPr>
            <a:spLocks noGrp="1"/>
          </p:cNvSpPr>
          <p:nvPr>
            <p:ph idx="1"/>
          </p:nvPr>
        </p:nvSpPr>
        <p:spPr/>
        <p:txBody>
          <a:bodyPr/>
          <a:lstStyle/>
          <a:p>
            <a:r>
              <a:rPr lang="fr-CH" dirty="0"/>
              <a:t>Il existe d’autres formes de structures. Les entreprises tendent à adopter des structures nouvelles, plus souples et comportant moins de niveaux hiérarchiques. Elles développent aussi, sous la forme de réseaux, des coopérations entre firmes.</a:t>
            </a:r>
          </a:p>
          <a:p>
            <a:r>
              <a:rPr lang="fr-CH" dirty="0"/>
              <a:t>Structure linéaire ou classique (petites entreprises traditionnelles): simplicité et concentration des pouvoirs.</a:t>
            </a:r>
          </a:p>
          <a:p>
            <a:pPr marL="0" indent="0">
              <a:buNone/>
            </a:pPr>
            <a:endParaRPr lang="fr-FR" dirty="0"/>
          </a:p>
        </p:txBody>
      </p:sp>
      <p:sp>
        <p:nvSpPr>
          <p:cNvPr id="4" name="Espace réservé du numéro de diapositive 3">
            <a:extLst>
              <a:ext uri="{FF2B5EF4-FFF2-40B4-BE49-F238E27FC236}">
                <a16:creationId xmlns:a16="http://schemas.microsoft.com/office/drawing/2014/main" id="{9FAFCB3C-3167-42A6-BF3D-6BEFF7D8FEC0}"/>
              </a:ext>
            </a:extLst>
          </p:cNvPr>
          <p:cNvSpPr>
            <a:spLocks noGrp="1"/>
          </p:cNvSpPr>
          <p:nvPr>
            <p:ph type="sldNum" sz="quarter" idx="12"/>
          </p:nvPr>
        </p:nvSpPr>
        <p:spPr/>
        <p:txBody>
          <a:bodyPr/>
          <a:lstStyle/>
          <a:p>
            <a:fld id="{D43150CF-46F0-4FEE-9B38-FA518C85AC0E}" type="slidenum">
              <a:rPr lang="fr-CH" smtClean="0"/>
              <a:t>38</a:t>
            </a:fld>
            <a:endParaRPr lang="fr-CH"/>
          </a:p>
        </p:txBody>
      </p:sp>
      <p:sp>
        <p:nvSpPr>
          <p:cNvPr id="5" name="Espace réservé du pied de page 4">
            <a:extLst>
              <a:ext uri="{FF2B5EF4-FFF2-40B4-BE49-F238E27FC236}">
                <a16:creationId xmlns:a16="http://schemas.microsoft.com/office/drawing/2014/main" id="{68A5E8B1-8560-402F-BDD9-C9B4238F8AC6}"/>
              </a:ext>
            </a:extLst>
          </p:cNvPr>
          <p:cNvSpPr>
            <a:spLocks noGrp="1"/>
          </p:cNvSpPr>
          <p:nvPr>
            <p:ph type="ftr" sz="quarter" idx="11"/>
          </p:nvPr>
        </p:nvSpPr>
        <p:spPr/>
        <p:txBody>
          <a:bodyPr/>
          <a:lstStyle/>
          <a:p>
            <a:r>
              <a:rPr lang="fr-CH"/>
              <a:t>chrystel.dayer@hesge.ch</a:t>
            </a:r>
            <a:endParaRPr lang="fr-CH" dirty="0"/>
          </a:p>
        </p:txBody>
      </p:sp>
      <p:pic>
        <p:nvPicPr>
          <p:cNvPr id="7" name="Image 6">
            <a:extLst>
              <a:ext uri="{FF2B5EF4-FFF2-40B4-BE49-F238E27FC236}">
                <a16:creationId xmlns:a16="http://schemas.microsoft.com/office/drawing/2014/main" id="{D39F5F72-30CE-4EE9-830A-6D74825645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9962" y="4451356"/>
            <a:ext cx="4132746" cy="1657975"/>
          </a:xfrm>
          <a:prstGeom prst="rect">
            <a:avLst/>
          </a:prstGeom>
        </p:spPr>
      </p:pic>
    </p:spTree>
    <p:extLst>
      <p:ext uri="{BB962C8B-B14F-4D97-AF65-F5344CB8AC3E}">
        <p14:creationId xmlns:p14="http://schemas.microsoft.com/office/powerpoint/2010/main" val="797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010E3A6-D515-4C04-A3AD-EFE60C9CD34D}"/>
              </a:ext>
            </a:extLst>
          </p:cNvPr>
          <p:cNvSpPr>
            <a:spLocks noGrp="1"/>
          </p:cNvSpPr>
          <p:nvPr>
            <p:ph type="sldNum" sz="quarter" idx="12"/>
          </p:nvPr>
        </p:nvSpPr>
        <p:spPr/>
        <p:txBody>
          <a:bodyPr/>
          <a:lstStyle/>
          <a:p>
            <a:fld id="{D43150CF-46F0-4FEE-9B38-FA518C85AC0E}" type="slidenum">
              <a:rPr lang="fr-CH" smtClean="0"/>
              <a:t>39</a:t>
            </a:fld>
            <a:endParaRPr lang="fr-CH"/>
          </a:p>
        </p:txBody>
      </p:sp>
      <p:sp>
        <p:nvSpPr>
          <p:cNvPr id="3" name="Espace réservé du pied de page 2">
            <a:extLst>
              <a:ext uri="{FF2B5EF4-FFF2-40B4-BE49-F238E27FC236}">
                <a16:creationId xmlns:a16="http://schemas.microsoft.com/office/drawing/2014/main" id="{343A058E-2059-4EC7-9C40-C5003D6486CA}"/>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23328728-A08A-40CB-8F40-783E582C00DE}"/>
              </a:ext>
            </a:extLst>
          </p:cNvPr>
          <p:cNvPicPr>
            <a:picLocks noChangeAspect="1"/>
          </p:cNvPicPr>
          <p:nvPr/>
        </p:nvPicPr>
        <p:blipFill rotWithShape="1">
          <a:blip r:embed="rId2"/>
          <a:srcRect l="23975" t="17644" r="22950" b="12370"/>
          <a:stretch/>
        </p:blipFill>
        <p:spPr bwMode="auto">
          <a:xfrm>
            <a:off x="240968" y="227144"/>
            <a:ext cx="7445973" cy="5519840"/>
          </a:xfrm>
          <a:prstGeom prst="rect">
            <a:avLst/>
          </a:prstGeom>
          <a:ln>
            <a:noFill/>
          </a:ln>
          <a:extLst>
            <a:ext uri="{53640926-AAD7-44D8-BBD7-CCE9431645EC}">
              <a14:shadowObscured xmlns:a14="http://schemas.microsoft.com/office/drawing/2010/main"/>
            </a:ext>
          </a:extLst>
        </p:spPr>
      </p:pic>
      <p:sp>
        <p:nvSpPr>
          <p:cNvPr id="5" name="ZoneTexte 4">
            <a:extLst>
              <a:ext uri="{FF2B5EF4-FFF2-40B4-BE49-F238E27FC236}">
                <a16:creationId xmlns:a16="http://schemas.microsoft.com/office/drawing/2014/main" id="{7F08507D-B50B-462A-A613-D3F4E515A2CA}"/>
              </a:ext>
            </a:extLst>
          </p:cNvPr>
          <p:cNvSpPr txBox="1"/>
          <p:nvPr/>
        </p:nvSpPr>
        <p:spPr>
          <a:xfrm>
            <a:off x="7150308" y="3942413"/>
            <a:ext cx="4560881" cy="1292662"/>
          </a:xfrm>
          <a:prstGeom prst="rect">
            <a:avLst/>
          </a:prstGeom>
          <a:noFill/>
        </p:spPr>
        <p:txBody>
          <a:bodyPr wrap="square" rtlCol="0">
            <a:spAutoFit/>
          </a:bodyPr>
          <a:lstStyle/>
          <a:p>
            <a:r>
              <a:rPr lang="fr-CH" sz="2000" dirty="0"/>
              <a:t>Selon Mintzberg, toutes les organisations (et donc toutes les entreprises) sont composées de six parties de base</a:t>
            </a:r>
          </a:p>
          <a:p>
            <a:endParaRPr lang="fr-FR" dirty="0"/>
          </a:p>
        </p:txBody>
      </p:sp>
    </p:spTree>
    <p:extLst>
      <p:ext uri="{BB962C8B-B14F-4D97-AF65-F5344CB8AC3E}">
        <p14:creationId xmlns:p14="http://schemas.microsoft.com/office/powerpoint/2010/main" val="212386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2FC737-0A81-438B-BE91-0C0A4DC4F454}"/>
              </a:ext>
            </a:extLst>
          </p:cNvPr>
          <p:cNvSpPr>
            <a:spLocks noGrp="1"/>
          </p:cNvSpPr>
          <p:nvPr>
            <p:ph type="title"/>
          </p:nvPr>
        </p:nvSpPr>
        <p:spPr/>
        <p:txBody>
          <a:bodyPr/>
          <a:lstStyle/>
          <a:p>
            <a:r>
              <a:rPr lang="fr-CH" dirty="0"/>
              <a:t>Les théories</a:t>
            </a:r>
            <a:endParaRPr lang="fr-FR" dirty="0"/>
          </a:p>
        </p:txBody>
      </p:sp>
      <p:sp>
        <p:nvSpPr>
          <p:cNvPr id="3" name="Espace réservé du contenu 2">
            <a:extLst>
              <a:ext uri="{FF2B5EF4-FFF2-40B4-BE49-F238E27FC236}">
                <a16:creationId xmlns:a16="http://schemas.microsoft.com/office/drawing/2014/main" id="{0AA2291B-134D-4D5D-95F7-86CA8764E0EF}"/>
              </a:ext>
            </a:extLst>
          </p:cNvPr>
          <p:cNvSpPr>
            <a:spLocks noGrp="1"/>
          </p:cNvSpPr>
          <p:nvPr>
            <p:ph idx="1"/>
          </p:nvPr>
        </p:nvSpPr>
        <p:spPr/>
        <p:txBody>
          <a:bodyPr vert="horz" lIns="91440" tIns="45720" rIns="91440" bIns="45720" rtlCol="0" anchor="t">
            <a:normAutofit fontScale="92500" lnSpcReduction="10000"/>
          </a:bodyPr>
          <a:lstStyle/>
          <a:p>
            <a:r>
              <a:rPr lang="fr-CH" dirty="0"/>
              <a:t>A. Marshall (aspect économique) appelle «organisation» un système social où l’activité économique se déroule de manière autonome.</a:t>
            </a:r>
          </a:p>
          <a:p>
            <a:r>
              <a:rPr lang="fr-CH" dirty="0"/>
              <a:t>Il parle de «business organisation» pour désigner le niveau de décision élémentaire dans une économie, c’est-à-dire la firme.</a:t>
            </a:r>
          </a:p>
          <a:p>
            <a:r>
              <a:rPr lang="fr-CH" dirty="0">
                <a:latin typeface="Arial"/>
                <a:cs typeface="Arial"/>
              </a:rPr>
              <a:t>Quelles formes d’organisation sont les plus efficaces ?</a:t>
            </a:r>
          </a:p>
          <a:p>
            <a:r>
              <a:rPr lang="fr-CH" dirty="0">
                <a:latin typeface="Arial"/>
                <a:cs typeface="Arial"/>
              </a:rPr>
              <a:t>Le théorie des coûts de transaction: l’entreprise apparaît parce qu’elle permet de réduire certains coûts de transaction. </a:t>
            </a:r>
            <a:endParaRPr lang="fr-CH" dirty="0"/>
          </a:p>
          <a:p>
            <a:pPr>
              <a:buChar char="Ø"/>
            </a:pPr>
            <a:r>
              <a:rPr lang="fr-CH" dirty="0"/>
              <a:t>Il était préférable de produire soi-même que de passer des contrats sur un marché jusqu’à ce que le coût de fonctionnement marginal de la dernière transaction égale le coût impliqué par le marché. </a:t>
            </a:r>
          </a:p>
          <a:p>
            <a:endParaRPr lang="fr-CH" dirty="0"/>
          </a:p>
          <a:p>
            <a:endParaRPr lang="fr-CH" dirty="0"/>
          </a:p>
          <a:p>
            <a:endParaRPr lang="fr-FR" dirty="0"/>
          </a:p>
        </p:txBody>
      </p:sp>
      <p:sp>
        <p:nvSpPr>
          <p:cNvPr id="4" name="Espace réservé du numéro de diapositive 3">
            <a:extLst>
              <a:ext uri="{FF2B5EF4-FFF2-40B4-BE49-F238E27FC236}">
                <a16:creationId xmlns:a16="http://schemas.microsoft.com/office/drawing/2014/main" id="{369EC316-677E-477F-9D0B-C3791E298CF7}"/>
              </a:ext>
            </a:extLst>
          </p:cNvPr>
          <p:cNvSpPr>
            <a:spLocks noGrp="1"/>
          </p:cNvSpPr>
          <p:nvPr>
            <p:ph type="sldNum" sz="quarter" idx="12"/>
          </p:nvPr>
        </p:nvSpPr>
        <p:spPr/>
        <p:txBody>
          <a:bodyPr/>
          <a:lstStyle/>
          <a:p>
            <a:fld id="{D43150CF-46F0-4FEE-9B38-FA518C85AC0E}" type="slidenum">
              <a:rPr lang="fr-CH" smtClean="0"/>
              <a:t>4</a:t>
            </a:fld>
            <a:endParaRPr lang="fr-CH"/>
          </a:p>
        </p:txBody>
      </p:sp>
      <p:sp>
        <p:nvSpPr>
          <p:cNvPr id="5" name="Espace réservé du pied de page 4">
            <a:extLst>
              <a:ext uri="{FF2B5EF4-FFF2-40B4-BE49-F238E27FC236}">
                <a16:creationId xmlns:a16="http://schemas.microsoft.com/office/drawing/2014/main" id="{545EFF0E-F0ED-4666-B91A-E95E945E1D51}"/>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626362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7A0A593-C02D-41DE-A3A3-7F4FDB3C7706}"/>
              </a:ext>
            </a:extLst>
          </p:cNvPr>
          <p:cNvSpPr>
            <a:spLocks noGrp="1"/>
          </p:cNvSpPr>
          <p:nvPr>
            <p:ph type="sldNum" sz="quarter" idx="12"/>
          </p:nvPr>
        </p:nvSpPr>
        <p:spPr/>
        <p:txBody>
          <a:bodyPr/>
          <a:lstStyle/>
          <a:p>
            <a:fld id="{D43150CF-46F0-4FEE-9B38-FA518C85AC0E}" type="slidenum">
              <a:rPr lang="fr-CH" smtClean="0"/>
              <a:t>40</a:t>
            </a:fld>
            <a:endParaRPr lang="fr-CH"/>
          </a:p>
        </p:txBody>
      </p:sp>
      <p:sp>
        <p:nvSpPr>
          <p:cNvPr id="3" name="Espace réservé du pied de page 2">
            <a:extLst>
              <a:ext uri="{FF2B5EF4-FFF2-40B4-BE49-F238E27FC236}">
                <a16:creationId xmlns:a16="http://schemas.microsoft.com/office/drawing/2014/main" id="{1DB64510-9D42-437C-8493-EDE20B7F12E8}"/>
              </a:ext>
            </a:extLst>
          </p:cNvPr>
          <p:cNvSpPr>
            <a:spLocks noGrp="1"/>
          </p:cNvSpPr>
          <p:nvPr>
            <p:ph type="ftr" sz="quarter" idx="11"/>
          </p:nvPr>
        </p:nvSpPr>
        <p:spPr/>
        <p:txBody>
          <a:bodyPr/>
          <a:lstStyle/>
          <a:p>
            <a:r>
              <a:rPr lang="fr-CH"/>
              <a:t>chrystel.dayer@hesge.ch</a:t>
            </a:r>
            <a:endParaRPr lang="fr-CH" dirty="0"/>
          </a:p>
        </p:txBody>
      </p:sp>
      <p:sp>
        <p:nvSpPr>
          <p:cNvPr id="4" name="ZoneTexte 3">
            <a:extLst>
              <a:ext uri="{FF2B5EF4-FFF2-40B4-BE49-F238E27FC236}">
                <a16:creationId xmlns:a16="http://schemas.microsoft.com/office/drawing/2014/main" id="{E49933AE-9E01-41C9-8705-1014859BF03A}"/>
              </a:ext>
            </a:extLst>
          </p:cNvPr>
          <p:cNvSpPr txBox="1"/>
          <p:nvPr/>
        </p:nvSpPr>
        <p:spPr>
          <a:xfrm>
            <a:off x="554636" y="1274164"/>
            <a:ext cx="10628026" cy="375487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CH" sz="2000" i="1" dirty="0"/>
              <a:t>Un centre opérationnel :</a:t>
            </a:r>
            <a:r>
              <a:rPr lang="fr-CH" sz="2000" dirty="0"/>
              <a:t> les opérateurs qui effectuent le travail de base de production des biens et des services ; </a:t>
            </a:r>
          </a:p>
          <a:p>
            <a:r>
              <a:rPr lang="fr-CH" sz="2000" i="1" dirty="0"/>
              <a:t>Un sommet stratégique</a:t>
            </a:r>
            <a:r>
              <a:rPr lang="fr-CH" sz="2000" dirty="0"/>
              <a:t> : les hauts dirigeants qui définissent la stratégie, les grandes orientations de l’organisation ; </a:t>
            </a:r>
          </a:p>
          <a:p>
            <a:r>
              <a:rPr lang="fr-CH" sz="2000" i="1" dirty="0"/>
              <a:t>Une ligne hiérarchique</a:t>
            </a:r>
            <a:r>
              <a:rPr lang="fr-CH" sz="2000" dirty="0"/>
              <a:t> : la courroie de transmission entre le centre opérationnel et le sommet stratégique ; </a:t>
            </a:r>
          </a:p>
          <a:p>
            <a:r>
              <a:rPr lang="fr-CH" sz="2000" i="1" dirty="0"/>
              <a:t>Le support logistique</a:t>
            </a:r>
            <a:r>
              <a:rPr lang="fr-CH" sz="2000" dirty="0"/>
              <a:t> : les services qui assurent des fonctions qui ne concourent pas directement à la production mais qui appuient et aident les autres ; </a:t>
            </a:r>
          </a:p>
          <a:p>
            <a:r>
              <a:rPr lang="fr-CH" sz="2000" i="1" dirty="0"/>
              <a:t>La technostructure</a:t>
            </a:r>
            <a:r>
              <a:rPr lang="fr-CH" sz="2000" dirty="0"/>
              <a:t> : les analystes qui planifient, organisent et contrôlent mais sans autorité formelle ; </a:t>
            </a:r>
          </a:p>
          <a:p>
            <a:r>
              <a:rPr lang="fr-CH" sz="2000" i="1" dirty="0"/>
              <a:t>Une idéologie :</a:t>
            </a:r>
            <a:r>
              <a:rPr lang="fr-CH" sz="2000" dirty="0"/>
              <a:t> les éléments culturels, comme des croyances, des valeurs de traditions, des comportements, partagés par les membres de l’organisation. </a:t>
            </a:r>
          </a:p>
          <a:p>
            <a:endParaRPr lang="fr-FR" dirty="0"/>
          </a:p>
        </p:txBody>
      </p:sp>
    </p:spTree>
    <p:extLst>
      <p:ext uri="{BB962C8B-B14F-4D97-AF65-F5344CB8AC3E}">
        <p14:creationId xmlns:p14="http://schemas.microsoft.com/office/powerpoint/2010/main" val="11784487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E37027-90AC-4F6A-8D5C-DACF7C61F5B8}"/>
              </a:ext>
            </a:extLst>
          </p:cNvPr>
          <p:cNvSpPr>
            <a:spLocks noGrp="1"/>
          </p:cNvSpPr>
          <p:nvPr>
            <p:ph type="title"/>
          </p:nvPr>
        </p:nvSpPr>
        <p:spPr/>
        <p:txBody>
          <a:bodyPr/>
          <a:lstStyle/>
          <a:p>
            <a:r>
              <a:rPr lang="fr-CH" dirty="0"/>
              <a:t>Autres formes</a:t>
            </a:r>
            <a:endParaRPr lang="fr-FR" dirty="0"/>
          </a:p>
        </p:txBody>
      </p:sp>
      <p:sp>
        <p:nvSpPr>
          <p:cNvPr id="3" name="Espace réservé du contenu 2">
            <a:extLst>
              <a:ext uri="{FF2B5EF4-FFF2-40B4-BE49-F238E27FC236}">
                <a16:creationId xmlns:a16="http://schemas.microsoft.com/office/drawing/2014/main" id="{1AD2653C-DEC1-4C86-9E48-075EF8B17320}"/>
              </a:ext>
            </a:extLst>
          </p:cNvPr>
          <p:cNvSpPr>
            <a:spLocks noGrp="1"/>
          </p:cNvSpPr>
          <p:nvPr>
            <p:ph idx="1"/>
          </p:nvPr>
        </p:nvSpPr>
        <p:spPr/>
        <p:txBody>
          <a:bodyPr>
            <a:normAutofit/>
          </a:bodyPr>
          <a:lstStyle/>
          <a:p>
            <a:r>
              <a:rPr lang="fr-CH" dirty="0"/>
              <a:t>Selon Mintzberg il y a </a:t>
            </a:r>
            <a:r>
              <a:rPr lang="fr-CH" b="1" dirty="0"/>
              <a:t>7 configurations structurelles</a:t>
            </a:r>
            <a:r>
              <a:rPr lang="fr-CH" dirty="0"/>
              <a:t>:</a:t>
            </a:r>
          </a:p>
          <a:p>
            <a:pPr marL="514350" indent="-514350" algn="just">
              <a:buFont typeface="+mj-lt"/>
              <a:buAutoNum type="arabicPeriod"/>
            </a:pPr>
            <a:r>
              <a:rPr lang="fr-CH" b="1" dirty="0"/>
              <a:t>L’organisation entrepreneuriale ou structure simple </a:t>
            </a:r>
            <a:r>
              <a:rPr lang="fr-CH" dirty="0"/>
              <a:t>: </a:t>
            </a:r>
          </a:p>
          <a:p>
            <a:pPr algn="just">
              <a:buFont typeface="Wingdings" panose="05000000000000000000" pitchFamily="2" charset="2"/>
              <a:buChar char="Ø"/>
            </a:pPr>
            <a:r>
              <a:rPr lang="fr-CH" dirty="0"/>
              <a:t>Se caractérise par une structure peu élaborée. Le principal mécanisme de coordination est la supervision directe. La partie clef de l’organisation est le sommet stratégique, d’où la tendance à la centralisation. </a:t>
            </a:r>
          </a:p>
          <a:p>
            <a:pPr algn="just">
              <a:buFont typeface="Wingdings" panose="05000000000000000000" pitchFamily="2" charset="2"/>
              <a:buChar char="Ø"/>
            </a:pPr>
            <a:r>
              <a:rPr lang="fr-CH" dirty="0"/>
              <a:t>Elle correspond à des entreprises de petite taille, jeunes, à la technologie peu sophistiquée et à des environnements dynamiques.</a:t>
            </a:r>
          </a:p>
          <a:p>
            <a:pPr marL="514350" indent="-514350">
              <a:buFont typeface="+mj-lt"/>
              <a:buAutoNum type="arabicPeriod"/>
            </a:pPr>
            <a:endParaRPr lang="fr-FR" dirty="0"/>
          </a:p>
        </p:txBody>
      </p:sp>
      <p:sp>
        <p:nvSpPr>
          <p:cNvPr id="4" name="Espace réservé du numéro de diapositive 3">
            <a:extLst>
              <a:ext uri="{FF2B5EF4-FFF2-40B4-BE49-F238E27FC236}">
                <a16:creationId xmlns:a16="http://schemas.microsoft.com/office/drawing/2014/main" id="{3447FB87-C471-4BD6-88BA-8FEE79CB8A43}"/>
              </a:ext>
            </a:extLst>
          </p:cNvPr>
          <p:cNvSpPr>
            <a:spLocks noGrp="1"/>
          </p:cNvSpPr>
          <p:nvPr>
            <p:ph type="sldNum" sz="quarter" idx="12"/>
          </p:nvPr>
        </p:nvSpPr>
        <p:spPr/>
        <p:txBody>
          <a:bodyPr/>
          <a:lstStyle/>
          <a:p>
            <a:fld id="{D43150CF-46F0-4FEE-9B38-FA518C85AC0E}" type="slidenum">
              <a:rPr lang="fr-CH" smtClean="0"/>
              <a:t>41</a:t>
            </a:fld>
            <a:endParaRPr lang="fr-CH"/>
          </a:p>
        </p:txBody>
      </p:sp>
      <p:sp>
        <p:nvSpPr>
          <p:cNvPr id="5" name="Espace réservé du pied de page 4">
            <a:extLst>
              <a:ext uri="{FF2B5EF4-FFF2-40B4-BE49-F238E27FC236}">
                <a16:creationId xmlns:a16="http://schemas.microsoft.com/office/drawing/2014/main" id="{DCC58F89-C22E-4790-B00A-C3BF49A045E3}"/>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883683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8F7D39-C431-4110-90F5-BD8D49B8FF67}"/>
              </a:ext>
            </a:extLst>
          </p:cNvPr>
          <p:cNvSpPr>
            <a:spLocks noGrp="1"/>
          </p:cNvSpPr>
          <p:nvPr>
            <p:ph type="title"/>
          </p:nvPr>
        </p:nvSpPr>
        <p:spPr/>
        <p:txBody>
          <a:bodyPr/>
          <a:lstStyle/>
          <a:p>
            <a:r>
              <a:rPr lang="fr-CH" dirty="0"/>
              <a:t>Autres formes</a:t>
            </a:r>
            <a:endParaRPr lang="fr-FR" dirty="0"/>
          </a:p>
        </p:txBody>
      </p:sp>
      <p:sp>
        <p:nvSpPr>
          <p:cNvPr id="3" name="Espace réservé du contenu 2">
            <a:extLst>
              <a:ext uri="{FF2B5EF4-FFF2-40B4-BE49-F238E27FC236}">
                <a16:creationId xmlns:a16="http://schemas.microsoft.com/office/drawing/2014/main" id="{497013D5-A36F-498F-A7BC-FC66EEEE947E}"/>
              </a:ext>
            </a:extLst>
          </p:cNvPr>
          <p:cNvSpPr>
            <a:spLocks noGrp="1"/>
          </p:cNvSpPr>
          <p:nvPr>
            <p:ph idx="1"/>
          </p:nvPr>
        </p:nvSpPr>
        <p:spPr/>
        <p:txBody>
          <a:bodyPr>
            <a:normAutofit/>
          </a:bodyPr>
          <a:lstStyle/>
          <a:p>
            <a:pPr marL="514350" indent="-514350">
              <a:buFont typeface="+mj-lt"/>
              <a:buAutoNum type="arabicPeriod" startAt="2"/>
            </a:pPr>
            <a:r>
              <a:rPr lang="fr-CH" b="1" dirty="0"/>
              <a:t>L’organisation ou bureaucratie mécaniste </a:t>
            </a:r>
            <a:r>
              <a:rPr lang="fr-CH" dirty="0"/>
              <a:t>: </a:t>
            </a:r>
          </a:p>
          <a:p>
            <a:pPr algn="just">
              <a:buFont typeface="Wingdings" panose="05000000000000000000" pitchFamily="2" charset="2"/>
              <a:buChar char="Ø"/>
            </a:pPr>
            <a:r>
              <a:rPr lang="fr-CH" dirty="0"/>
              <a:t>Correspond aux principes classiques du management. La partie clef de l’organisation est la technostructure. Cette </a:t>
            </a:r>
            <a:r>
              <a:rPr lang="fr-CH" dirty="0" err="1"/>
              <a:t>conﬁguration</a:t>
            </a:r>
            <a:r>
              <a:rPr lang="fr-CH" dirty="0"/>
              <a:t> met l’accent sur la division du travail. La coordination s’appuie principalement sur la standardisation des procédés de travail.</a:t>
            </a:r>
          </a:p>
          <a:p>
            <a:pPr algn="just">
              <a:buFont typeface="Wingdings" panose="05000000000000000000" pitchFamily="2" charset="2"/>
              <a:buChar char="Ø"/>
            </a:pPr>
            <a:r>
              <a:rPr lang="fr-CH" dirty="0"/>
              <a:t>La centralisation est très forte, ainsi que les mécanismes de contrôle. Cette </a:t>
            </a:r>
            <a:r>
              <a:rPr lang="fr-CH" dirty="0" err="1"/>
              <a:t>conﬁguration</a:t>
            </a:r>
            <a:r>
              <a:rPr lang="fr-CH" dirty="0"/>
              <a:t> est propre aux organisations âgées, de grande taille et aux environnements stables </a:t>
            </a:r>
          </a:p>
          <a:p>
            <a:pPr marL="514350" indent="-514350">
              <a:buFont typeface="+mj-lt"/>
              <a:buAutoNum type="arabicPeriod" startAt="2"/>
            </a:pPr>
            <a:endParaRPr lang="fr-FR" dirty="0"/>
          </a:p>
        </p:txBody>
      </p:sp>
      <p:sp>
        <p:nvSpPr>
          <p:cNvPr id="4" name="Espace réservé du numéro de diapositive 3">
            <a:extLst>
              <a:ext uri="{FF2B5EF4-FFF2-40B4-BE49-F238E27FC236}">
                <a16:creationId xmlns:a16="http://schemas.microsoft.com/office/drawing/2014/main" id="{642E2528-63AD-4A90-BC98-FE7BBA92E9D5}"/>
              </a:ext>
            </a:extLst>
          </p:cNvPr>
          <p:cNvSpPr>
            <a:spLocks noGrp="1"/>
          </p:cNvSpPr>
          <p:nvPr>
            <p:ph type="sldNum" sz="quarter" idx="12"/>
          </p:nvPr>
        </p:nvSpPr>
        <p:spPr/>
        <p:txBody>
          <a:bodyPr/>
          <a:lstStyle/>
          <a:p>
            <a:fld id="{D43150CF-46F0-4FEE-9B38-FA518C85AC0E}" type="slidenum">
              <a:rPr lang="fr-CH" smtClean="0"/>
              <a:t>42</a:t>
            </a:fld>
            <a:endParaRPr lang="fr-CH"/>
          </a:p>
        </p:txBody>
      </p:sp>
      <p:sp>
        <p:nvSpPr>
          <p:cNvPr id="5" name="Espace réservé du pied de page 4">
            <a:extLst>
              <a:ext uri="{FF2B5EF4-FFF2-40B4-BE49-F238E27FC236}">
                <a16:creationId xmlns:a16="http://schemas.microsoft.com/office/drawing/2014/main" id="{9E754D68-B029-4DA7-BD47-BA758423803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912818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80477D-B297-4DAB-B645-380732247438}"/>
              </a:ext>
            </a:extLst>
          </p:cNvPr>
          <p:cNvSpPr>
            <a:spLocks noGrp="1"/>
          </p:cNvSpPr>
          <p:nvPr>
            <p:ph type="title"/>
          </p:nvPr>
        </p:nvSpPr>
        <p:spPr/>
        <p:txBody>
          <a:bodyPr/>
          <a:lstStyle/>
          <a:p>
            <a:r>
              <a:rPr lang="fr-CH" dirty="0"/>
              <a:t>Autres formes</a:t>
            </a:r>
            <a:endParaRPr lang="fr-FR" dirty="0"/>
          </a:p>
        </p:txBody>
      </p:sp>
      <p:sp>
        <p:nvSpPr>
          <p:cNvPr id="3" name="Espace réservé du contenu 2">
            <a:extLst>
              <a:ext uri="{FF2B5EF4-FFF2-40B4-BE49-F238E27FC236}">
                <a16:creationId xmlns:a16="http://schemas.microsoft.com/office/drawing/2014/main" id="{D008528E-D60F-4CD6-9E7E-57CB316ECEFF}"/>
              </a:ext>
            </a:extLst>
          </p:cNvPr>
          <p:cNvSpPr>
            <a:spLocks noGrp="1"/>
          </p:cNvSpPr>
          <p:nvPr>
            <p:ph idx="1"/>
          </p:nvPr>
        </p:nvSpPr>
        <p:spPr/>
        <p:txBody>
          <a:bodyPr/>
          <a:lstStyle/>
          <a:p>
            <a:pPr marL="514350" indent="-514350">
              <a:buFont typeface="+mj-lt"/>
              <a:buAutoNum type="arabicPeriod" startAt="3"/>
            </a:pPr>
            <a:r>
              <a:rPr lang="fr-CH" b="1" dirty="0"/>
              <a:t>L’organisation ou structure </a:t>
            </a:r>
            <a:r>
              <a:rPr lang="fr-CH" b="1" dirty="0" err="1"/>
              <a:t>divionnalisée</a:t>
            </a:r>
            <a:r>
              <a:rPr lang="fr-CH" b="1" dirty="0"/>
              <a:t> : </a:t>
            </a:r>
          </a:p>
          <a:p>
            <a:pPr algn="just">
              <a:buFont typeface="Wingdings" panose="05000000000000000000" pitchFamily="2" charset="2"/>
              <a:buChar char="Ø"/>
            </a:pPr>
            <a:r>
              <a:rPr lang="fr-CH" dirty="0"/>
              <a:t>Dans laquelle la ligne hiérarchique est la partie clef de l’organisation. La coordination repose principalement sur la standardisation des résultats et le contrôle des performances des différentes unités. </a:t>
            </a:r>
          </a:p>
          <a:p>
            <a:pPr algn="just">
              <a:buFont typeface="Wingdings" panose="05000000000000000000" pitchFamily="2" charset="2"/>
              <a:buChar char="Ø"/>
            </a:pPr>
            <a:r>
              <a:rPr lang="fr-CH" dirty="0"/>
              <a:t>Cette organisation est marquée par une décentralisation verticale. Elle se retrouve pour des organisations âgées, de grande taille et dont les marchés sont </a:t>
            </a:r>
            <a:r>
              <a:rPr lang="fr-CH" dirty="0" err="1"/>
              <a:t>diversiﬁés</a:t>
            </a:r>
            <a:r>
              <a:rPr lang="fr-CH" dirty="0"/>
              <a:t> avec des technologies distinctes.</a:t>
            </a:r>
          </a:p>
          <a:p>
            <a:pPr marL="514350" indent="-514350">
              <a:buFont typeface="+mj-lt"/>
              <a:buAutoNum type="arabicPeriod" startAt="3"/>
            </a:pPr>
            <a:endParaRPr lang="fr-FR" dirty="0"/>
          </a:p>
        </p:txBody>
      </p:sp>
      <p:sp>
        <p:nvSpPr>
          <p:cNvPr id="4" name="Espace réservé du numéro de diapositive 3">
            <a:extLst>
              <a:ext uri="{FF2B5EF4-FFF2-40B4-BE49-F238E27FC236}">
                <a16:creationId xmlns:a16="http://schemas.microsoft.com/office/drawing/2014/main" id="{A838479B-29C8-41E8-81AA-A3A251904801}"/>
              </a:ext>
            </a:extLst>
          </p:cNvPr>
          <p:cNvSpPr>
            <a:spLocks noGrp="1"/>
          </p:cNvSpPr>
          <p:nvPr>
            <p:ph type="sldNum" sz="quarter" idx="12"/>
          </p:nvPr>
        </p:nvSpPr>
        <p:spPr/>
        <p:txBody>
          <a:bodyPr/>
          <a:lstStyle/>
          <a:p>
            <a:fld id="{D43150CF-46F0-4FEE-9B38-FA518C85AC0E}" type="slidenum">
              <a:rPr lang="fr-CH" smtClean="0"/>
              <a:t>43</a:t>
            </a:fld>
            <a:endParaRPr lang="fr-CH"/>
          </a:p>
        </p:txBody>
      </p:sp>
      <p:sp>
        <p:nvSpPr>
          <p:cNvPr id="5" name="Espace réservé du pied de page 4">
            <a:extLst>
              <a:ext uri="{FF2B5EF4-FFF2-40B4-BE49-F238E27FC236}">
                <a16:creationId xmlns:a16="http://schemas.microsoft.com/office/drawing/2014/main" id="{25CD6E08-DE6E-4E41-B308-A2A25C5A46C1}"/>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235245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42B67B-C6E9-47F2-9B3D-88ECC0D3C2B9}"/>
              </a:ext>
            </a:extLst>
          </p:cNvPr>
          <p:cNvSpPr>
            <a:spLocks noGrp="1"/>
          </p:cNvSpPr>
          <p:nvPr>
            <p:ph type="title"/>
          </p:nvPr>
        </p:nvSpPr>
        <p:spPr/>
        <p:txBody>
          <a:bodyPr/>
          <a:lstStyle/>
          <a:p>
            <a:r>
              <a:rPr lang="fr-CH" dirty="0"/>
              <a:t>Autres formes</a:t>
            </a:r>
            <a:endParaRPr lang="fr-FR" dirty="0"/>
          </a:p>
        </p:txBody>
      </p:sp>
      <p:sp>
        <p:nvSpPr>
          <p:cNvPr id="3" name="Espace réservé du contenu 2">
            <a:extLst>
              <a:ext uri="{FF2B5EF4-FFF2-40B4-BE49-F238E27FC236}">
                <a16:creationId xmlns:a16="http://schemas.microsoft.com/office/drawing/2014/main" id="{F70E558A-151B-4245-A27F-0F3F3D5ED61C}"/>
              </a:ext>
            </a:extLst>
          </p:cNvPr>
          <p:cNvSpPr>
            <a:spLocks noGrp="1"/>
          </p:cNvSpPr>
          <p:nvPr>
            <p:ph idx="1"/>
          </p:nvPr>
        </p:nvSpPr>
        <p:spPr/>
        <p:txBody>
          <a:bodyPr>
            <a:normAutofit/>
          </a:bodyPr>
          <a:lstStyle/>
          <a:p>
            <a:pPr marL="514350" indent="-514350">
              <a:buFont typeface="+mj-lt"/>
              <a:buAutoNum type="arabicPeriod" startAt="4"/>
            </a:pPr>
            <a:r>
              <a:rPr lang="fr-CH" b="1" dirty="0"/>
              <a:t>L’organisation ou bureaucratie professionnelle : </a:t>
            </a:r>
          </a:p>
          <a:p>
            <a:pPr>
              <a:buFont typeface="Wingdings" panose="05000000000000000000" pitchFamily="2" charset="2"/>
              <a:buChar char="Ø"/>
            </a:pPr>
            <a:r>
              <a:rPr lang="fr-CH" dirty="0"/>
              <a:t>A pour partie-clef le centre opérationnel. Le principal mode de coordination est la standardisation des </a:t>
            </a:r>
            <a:r>
              <a:rPr lang="fr-CH" dirty="0" err="1"/>
              <a:t>qualiﬁcations</a:t>
            </a:r>
            <a:r>
              <a:rPr lang="fr-CH" dirty="0"/>
              <a:t>. Cette organisation est marquée par la décentralisation horizontale et verticale. </a:t>
            </a:r>
          </a:p>
          <a:p>
            <a:pPr>
              <a:buFont typeface="Wingdings" panose="05000000000000000000" pitchFamily="2" charset="2"/>
              <a:buChar char="Ø"/>
            </a:pPr>
            <a:r>
              <a:rPr lang="fr-CH" dirty="0"/>
              <a:t>Elle est adaptée à des entreprises d’âge et de taille variables, aux technologies non sophistiquées et à des environnements complexes, mais stables.</a:t>
            </a:r>
          </a:p>
          <a:p>
            <a:endParaRPr lang="fr-FR" dirty="0"/>
          </a:p>
        </p:txBody>
      </p:sp>
      <p:sp>
        <p:nvSpPr>
          <p:cNvPr id="4" name="Espace réservé du numéro de diapositive 3">
            <a:extLst>
              <a:ext uri="{FF2B5EF4-FFF2-40B4-BE49-F238E27FC236}">
                <a16:creationId xmlns:a16="http://schemas.microsoft.com/office/drawing/2014/main" id="{A0502321-5DDE-4AF2-8D64-83106C8398B4}"/>
              </a:ext>
            </a:extLst>
          </p:cNvPr>
          <p:cNvSpPr>
            <a:spLocks noGrp="1"/>
          </p:cNvSpPr>
          <p:nvPr>
            <p:ph type="sldNum" sz="quarter" idx="12"/>
          </p:nvPr>
        </p:nvSpPr>
        <p:spPr/>
        <p:txBody>
          <a:bodyPr/>
          <a:lstStyle/>
          <a:p>
            <a:fld id="{D43150CF-46F0-4FEE-9B38-FA518C85AC0E}" type="slidenum">
              <a:rPr lang="fr-CH" smtClean="0"/>
              <a:t>44</a:t>
            </a:fld>
            <a:endParaRPr lang="fr-CH"/>
          </a:p>
        </p:txBody>
      </p:sp>
      <p:sp>
        <p:nvSpPr>
          <p:cNvPr id="5" name="Espace réservé du pied de page 4">
            <a:extLst>
              <a:ext uri="{FF2B5EF4-FFF2-40B4-BE49-F238E27FC236}">
                <a16:creationId xmlns:a16="http://schemas.microsoft.com/office/drawing/2014/main" id="{338B5E78-27BF-482F-B09C-3BFAFEBC8B6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216115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A3D2BA-57AD-4B0F-A875-71BFB5B0191F}"/>
              </a:ext>
            </a:extLst>
          </p:cNvPr>
          <p:cNvSpPr>
            <a:spLocks noGrp="1"/>
          </p:cNvSpPr>
          <p:nvPr>
            <p:ph type="title"/>
          </p:nvPr>
        </p:nvSpPr>
        <p:spPr/>
        <p:txBody>
          <a:bodyPr/>
          <a:lstStyle/>
          <a:p>
            <a:r>
              <a:rPr lang="fr-CH" dirty="0"/>
              <a:t>Autres formes</a:t>
            </a:r>
            <a:endParaRPr lang="fr-FR" dirty="0"/>
          </a:p>
        </p:txBody>
      </p:sp>
      <p:sp>
        <p:nvSpPr>
          <p:cNvPr id="3" name="Espace réservé du contenu 2">
            <a:extLst>
              <a:ext uri="{FF2B5EF4-FFF2-40B4-BE49-F238E27FC236}">
                <a16:creationId xmlns:a16="http://schemas.microsoft.com/office/drawing/2014/main" id="{582B2A9D-BD41-4C5A-A202-EF7892FF8E1E}"/>
              </a:ext>
            </a:extLst>
          </p:cNvPr>
          <p:cNvSpPr>
            <a:spLocks noGrp="1"/>
          </p:cNvSpPr>
          <p:nvPr>
            <p:ph idx="1"/>
          </p:nvPr>
        </p:nvSpPr>
        <p:spPr/>
        <p:txBody>
          <a:bodyPr>
            <a:normAutofit lnSpcReduction="10000"/>
          </a:bodyPr>
          <a:lstStyle/>
          <a:p>
            <a:pPr marL="514350" indent="-514350">
              <a:buFont typeface="+mj-lt"/>
              <a:buAutoNum type="arabicPeriod" startAt="5"/>
            </a:pPr>
            <a:r>
              <a:rPr lang="fr-CH" b="1" dirty="0"/>
              <a:t>L’organisation innovatrice ou adhocratie : </a:t>
            </a:r>
          </a:p>
          <a:p>
            <a:pPr algn="just">
              <a:buFont typeface="Wingdings" panose="05000000000000000000" pitchFamily="2" charset="2"/>
              <a:buChar char="Ø"/>
            </a:pPr>
            <a:r>
              <a:rPr lang="fr-CH" dirty="0"/>
              <a:t>Est une structure </a:t>
            </a:r>
            <a:r>
              <a:rPr lang="fr-CH" dirty="0" err="1"/>
              <a:t>ﬂuide</a:t>
            </a:r>
            <a:r>
              <a:rPr lang="fr-CH" dirty="0"/>
              <a:t>, apparue récemment, et qui respecte les principes classiques de management. L’ajustement mutuel est le principal mode de coordination, car la standardisation n’est pas possible. Les fonctions de support jouent un rôle clef, même si elles sont moins bien délimitées dans ce type de structure. </a:t>
            </a:r>
          </a:p>
          <a:p>
            <a:pPr algn="just">
              <a:buFont typeface="Wingdings" panose="05000000000000000000" pitchFamily="2" charset="2"/>
              <a:buChar char="Ø"/>
            </a:pPr>
            <a:r>
              <a:rPr lang="fr-CH" dirty="0"/>
              <a:t>Cette </a:t>
            </a:r>
            <a:r>
              <a:rPr lang="fr-CH" dirty="0" err="1"/>
              <a:t>conﬁguration</a:t>
            </a:r>
            <a:r>
              <a:rPr lang="fr-CH" dirty="0"/>
              <a:t> correspond à des entreprises jeunes et de petite taille, dont la technologie est sophistiquée et l’environnement complexe et dynamique.</a:t>
            </a:r>
          </a:p>
          <a:p>
            <a:endParaRPr lang="fr-FR" dirty="0"/>
          </a:p>
        </p:txBody>
      </p:sp>
      <p:sp>
        <p:nvSpPr>
          <p:cNvPr id="4" name="Espace réservé du numéro de diapositive 3">
            <a:extLst>
              <a:ext uri="{FF2B5EF4-FFF2-40B4-BE49-F238E27FC236}">
                <a16:creationId xmlns:a16="http://schemas.microsoft.com/office/drawing/2014/main" id="{651158F6-1686-475E-8DF8-DF13CBA8EF54}"/>
              </a:ext>
            </a:extLst>
          </p:cNvPr>
          <p:cNvSpPr>
            <a:spLocks noGrp="1"/>
          </p:cNvSpPr>
          <p:nvPr>
            <p:ph type="sldNum" sz="quarter" idx="12"/>
          </p:nvPr>
        </p:nvSpPr>
        <p:spPr/>
        <p:txBody>
          <a:bodyPr/>
          <a:lstStyle/>
          <a:p>
            <a:fld id="{D43150CF-46F0-4FEE-9B38-FA518C85AC0E}" type="slidenum">
              <a:rPr lang="fr-CH" smtClean="0"/>
              <a:t>45</a:t>
            </a:fld>
            <a:endParaRPr lang="fr-CH"/>
          </a:p>
        </p:txBody>
      </p:sp>
      <p:sp>
        <p:nvSpPr>
          <p:cNvPr id="5" name="Espace réservé du pied de page 4">
            <a:extLst>
              <a:ext uri="{FF2B5EF4-FFF2-40B4-BE49-F238E27FC236}">
                <a16:creationId xmlns:a16="http://schemas.microsoft.com/office/drawing/2014/main" id="{264148BF-B821-490C-AC48-7518EE586AD5}"/>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108641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CA60FE-A3CB-0A62-1A73-1A9B886AFF2C}"/>
              </a:ext>
            </a:extLst>
          </p:cNvPr>
          <p:cNvSpPr>
            <a:spLocks noGrp="1"/>
          </p:cNvSpPr>
          <p:nvPr>
            <p:ph type="title"/>
          </p:nvPr>
        </p:nvSpPr>
        <p:spPr/>
        <p:txBody>
          <a:bodyPr/>
          <a:lstStyle/>
          <a:p>
            <a:r>
              <a:rPr lang="fr-FR" dirty="0">
                <a:latin typeface="Arial"/>
                <a:cs typeface="Arial"/>
              </a:rPr>
              <a:t>Holacratie - </a:t>
            </a:r>
            <a:r>
              <a:rPr lang="fr-FR" dirty="0" err="1">
                <a:latin typeface="Arial"/>
                <a:cs typeface="Arial"/>
              </a:rPr>
              <a:t>Qoqa</a:t>
            </a:r>
            <a:endParaRPr lang="fr-FR" dirty="0" err="1"/>
          </a:p>
        </p:txBody>
      </p:sp>
      <p:sp>
        <p:nvSpPr>
          <p:cNvPr id="3" name="Espace réservé du contenu 2">
            <a:extLst>
              <a:ext uri="{FF2B5EF4-FFF2-40B4-BE49-F238E27FC236}">
                <a16:creationId xmlns:a16="http://schemas.microsoft.com/office/drawing/2014/main" id="{96C08C56-9E0B-4388-7A7A-E348C9DCCE8D}"/>
              </a:ext>
            </a:extLst>
          </p:cNvPr>
          <p:cNvSpPr>
            <a:spLocks noGrp="1"/>
          </p:cNvSpPr>
          <p:nvPr>
            <p:ph idx="1"/>
          </p:nvPr>
        </p:nvSpPr>
        <p:spPr/>
        <p:txBody>
          <a:bodyPr vert="horz" lIns="91440" tIns="45720" rIns="91440" bIns="45720" rtlCol="0" anchor="t">
            <a:normAutofit fontScale="92500" lnSpcReduction="10000"/>
          </a:bodyPr>
          <a:lstStyle/>
          <a:p>
            <a:r>
              <a:rPr lang="fr-FR" b="1" dirty="0">
                <a:latin typeface="Arial"/>
                <a:cs typeface="Arial"/>
              </a:rPr>
              <a:t>"Mais en fait, c'est quoi l'Holacratie?"</a:t>
            </a:r>
            <a:endParaRPr lang="fr-FR" dirty="0">
              <a:latin typeface="Arial"/>
              <a:cs typeface="Arial"/>
            </a:endParaRPr>
          </a:p>
          <a:p>
            <a:pPr algn="just">
              <a:buChar char="Ø"/>
            </a:pPr>
            <a:r>
              <a:rPr lang="fr-FR" dirty="0">
                <a:latin typeface="Arial"/>
                <a:cs typeface="Arial"/>
              </a:rPr>
              <a:t>Pour la faire courte, le principal changement consiste à ne plus représenter une entreprise comme un organigramme avec des gens qui sont chefs-cheffes d'autres gens, mais une concentration de </a:t>
            </a:r>
            <a:r>
              <a:rPr lang="fr-FR" b="1" dirty="0">
                <a:latin typeface="Arial"/>
                <a:cs typeface="Arial"/>
              </a:rPr>
              <a:t>cercles</a:t>
            </a:r>
            <a:r>
              <a:rPr lang="fr-FR" dirty="0">
                <a:latin typeface="Arial"/>
                <a:cs typeface="Arial"/>
              </a:rPr>
              <a:t> (par exemple Communication), qui regroupent des </a:t>
            </a:r>
            <a:r>
              <a:rPr lang="fr-FR" b="1" dirty="0">
                <a:latin typeface="Arial"/>
                <a:cs typeface="Arial"/>
              </a:rPr>
              <a:t>rôles</a:t>
            </a:r>
            <a:r>
              <a:rPr lang="fr-FR" dirty="0">
                <a:latin typeface="Arial"/>
                <a:cs typeface="Arial"/>
              </a:rPr>
              <a:t> (par exemple rédaction d'articles de blog) qui sont attribués à des personnes (par exemple, votre serviteur).</a:t>
            </a:r>
          </a:p>
          <a:p>
            <a:pPr algn="just">
              <a:buChar char="Ø"/>
            </a:pPr>
            <a:r>
              <a:rPr lang="fr-FR" dirty="0">
                <a:latin typeface="Arial"/>
                <a:cs typeface="Arial"/>
              </a:rPr>
              <a:t>Cela parait anodin, mais cela change beaucoup de choses au moment de prendre des décisions: en gros, vous ne décidez pas des projets à mener parce que un chef vous l'a demandé, mais parce vous pensez que cela va être bénéfique pour </a:t>
            </a:r>
            <a:r>
              <a:rPr lang="fr-FR" dirty="0" err="1">
                <a:latin typeface="Arial"/>
                <a:cs typeface="Arial"/>
              </a:rPr>
              <a:t>QoQa</a:t>
            </a:r>
            <a:r>
              <a:rPr lang="fr-FR" dirty="0">
                <a:latin typeface="Arial"/>
                <a:cs typeface="Arial"/>
              </a:rPr>
              <a:t>.</a:t>
            </a:r>
          </a:p>
        </p:txBody>
      </p:sp>
      <p:sp>
        <p:nvSpPr>
          <p:cNvPr id="4" name="Espace réservé du numéro de diapositive 3">
            <a:extLst>
              <a:ext uri="{FF2B5EF4-FFF2-40B4-BE49-F238E27FC236}">
                <a16:creationId xmlns:a16="http://schemas.microsoft.com/office/drawing/2014/main" id="{8C6ED340-436F-D773-D697-BDB1DB901AC2}"/>
              </a:ext>
            </a:extLst>
          </p:cNvPr>
          <p:cNvSpPr>
            <a:spLocks noGrp="1"/>
          </p:cNvSpPr>
          <p:nvPr>
            <p:ph type="sldNum" sz="quarter" idx="12"/>
          </p:nvPr>
        </p:nvSpPr>
        <p:spPr/>
        <p:txBody>
          <a:bodyPr/>
          <a:lstStyle/>
          <a:p>
            <a:fld id="{D43150CF-46F0-4FEE-9B38-FA518C85AC0E}" type="slidenum">
              <a:rPr lang="fr-CH" smtClean="0"/>
              <a:t>46</a:t>
            </a:fld>
            <a:endParaRPr lang="fr-CH"/>
          </a:p>
        </p:txBody>
      </p:sp>
      <p:sp>
        <p:nvSpPr>
          <p:cNvPr id="5" name="Espace réservé du pied de page 4">
            <a:extLst>
              <a:ext uri="{FF2B5EF4-FFF2-40B4-BE49-F238E27FC236}">
                <a16:creationId xmlns:a16="http://schemas.microsoft.com/office/drawing/2014/main" id="{8FC0E589-30C4-7610-1124-022202FD1BF7}"/>
              </a:ext>
            </a:extLst>
          </p:cNvPr>
          <p:cNvSpPr>
            <a:spLocks noGrp="1"/>
          </p:cNvSpPr>
          <p:nvPr>
            <p:ph type="ftr" sz="quarter" idx="11"/>
          </p:nvPr>
        </p:nvSpPr>
        <p:spPr>
          <a:xfrm>
            <a:off x="3984008" y="6195547"/>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3290070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B66A49-B5A2-4763-AE8F-BB43663CD945}"/>
              </a:ext>
            </a:extLst>
          </p:cNvPr>
          <p:cNvSpPr>
            <a:spLocks noGrp="1"/>
          </p:cNvSpPr>
          <p:nvPr>
            <p:ph type="title"/>
          </p:nvPr>
        </p:nvSpPr>
        <p:spPr/>
        <p:txBody>
          <a:bodyPr/>
          <a:lstStyle/>
          <a:p>
            <a:r>
              <a:rPr lang="fr-CH" dirty="0"/>
              <a:t>Autres formes</a:t>
            </a:r>
            <a:endParaRPr lang="fr-FR" dirty="0"/>
          </a:p>
        </p:txBody>
      </p:sp>
      <p:sp>
        <p:nvSpPr>
          <p:cNvPr id="3" name="Espace réservé du contenu 2">
            <a:extLst>
              <a:ext uri="{FF2B5EF4-FFF2-40B4-BE49-F238E27FC236}">
                <a16:creationId xmlns:a16="http://schemas.microsoft.com/office/drawing/2014/main" id="{6D429929-9D2D-4DA2-B53C-B8315BC5E779}"/>
              </a:ext>
            </a:extLst>
          </p:cNvPr>
          <p:cNvSpPr>
            <a:spLocks noGrp="1"/>
          </p:cNvSpPr>
          <p:nvPr>
            <p:ph idx="1"/>
          </p:nvPr>
        </p:nvSpPr>
        <p:spPr/>
        <p:txBody>
          <a:bodyPr/>
          <a:lstStyle/>
          <a:p>
            <a:pPr marL="514350" indent="-514350">
              <a:buFont typeface="+mj-lt"/>
              <a:buAutoNum type="arabicPeriod" startAt="6"/>
            </a:pPr>
            <a:r>
              <a:rPr lang="fr-CH" b="1" dirty="0"/>
              <a:t>L’organisation missionnaire : </a:t>
            </a:r>
          </a:p>
          <a:p>
            <a:pPr algn="just">
              <a:buFont typeface="Wingdings" panose="05000000000000000000" pitchFamily="2" charset="2"/>
              <a:buChar char="Ø"/>
            </a:pPr>
            <a:r>
              <a:rPr lang="fr-CH" dirty="0"/>
              <a:t>A pour partie-clef de l’organisation, l’idéologie. La standardisation des normes est le principal mode de coordination. L’organisation est formée de petites unités décentralisées, mais qui sont soumises à un contrôle normatif.</a:t>
            </a:r>
          </a:p>
          <a:p>
            <a:pPr algn="just">
              <a:buFont typeface="Wingdings" panose="05000000000000000000" pitchFamily="2" charset="2"/>
              <a:buChar char="Ø"/>
            </a:pPr>
            <a:r>
              <a:rPr lang="fr-CH" dirty="0"/>
              <a:t>Dans cette configuration l’idéologie définit les normes et croyances qui vont standardiser les comportements et assurer une forte coordination. </a:t>
            </a:r>
          </a:p>
          <a:p>
            <a:endParaRPr lang="fr-FR" dirty="0"/>
          </a:p>
        </p:txBody>
      </p:sp>
      <p:sp>
        <p:nvSpPr>
          <p:cNvPr id="4" name="Espace réservé du numéro de diapositive 3">
            <a:extLst>
              <a:ext uri="{FF2B5EF4-FFF2-40B4-BE49-F238E27FC236}">
                <a16:creationId xmlns:a16="http://schemas.microsoft.com/office/drawing/2014/main" id="{E6E34727-C1E5-41C4-BA39-E507DA9DC299}"/>
              </a:ext>
            </a:extLst>
          </p:cNvPr>
          <p:cNvSpPr>
            <a:spLocks noGrp="1"/>
          </p:cNvSpPr>
          <p:nvPr>
            <p:ph type="sldNum" sz="quarter" idx="12"/>
          </p:nvPr>
        </p:nvSpPr>
        <p:spPr/>
        <p:txBody>
          <a:bodyPr/>
          <a:lstStyle/>
          <a:p>
            <a:fld id="{D43150CF-46F0-4FEE-9B38-FA518C85AC0E}" type="slidenum">
              <a:rPr lang="fr-CH" smtClean="0"/>
              <a:t>47</a:t>
            </a:fld>
            <a:endParaRPr lang="fr-CH"/>
          </a:p>
        </p:txBody>
      </p:sp>
      <p:sp>
        <p:nvSpPr>
          <p:cNvPr id="5" name="Espace réservé du pied de page 4">
            <a:extLst>
              <a:ext uri="{FF2B5EF4-FFF2-40B4-BE49-F238E27FC236}">
                <a16:creationId xmlns:a16="http://schemas.microsoft.com/office/drawing/2014/main" id="{941F4D53-8C50-48DA-8139-DAC0B7849CA6}"/>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7942910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E0188B-C436-4117-9334-6E66EC72D1C2}"/>
              </a:ext>
            </a:extLst>
          </p:cNvPr>
          <p:cNvSpPr>
            <a:spLocks noGrp="1"/>
          </p:cNvSpPr>
          <p:nvPr>
            <p:ph type="title"/>
          </p:nvPr>
        </p:nvSpPr>
        <p:spPr/>
        <p:txBody>
          <a:bodyPr/>
          <a:lstStyle/>
          <a:p>
            <a:r>
              <a:rPr lang="fr-CH" dirty="0"/>
              <a:t>Autres formes</a:t>
            </a:r>
            <a:endParaRPr lang="fr-FR" dirty="0"/>
          </a:p>
        </p:txBody>
      </p:sp>
      <p:sp>
        <p:nvSpPr>
          <p:cNvPr id="3" name="Espace réservé du contenu 2">
            <a:extLst>
              <a:ext uri="{FF2B5EF4-FFF2-40B4-BE49-F238E27FC236}">
                <a16:creationId xmlns:a16="http://schemas.microsoft.com/office/drawing/2014/main" id="{C7A2FD74-7B5F-44D4-8AFF-26112A506417}"/>
              </a:ext>
            </a:extLst>
          </p:cNvPr>
          <p:cNvSpPr>
            <a:spLocks noGrp="1"/>
          </p:cNvSpPr>
          <p:nvPr>
            <p:ph idx="1"/>
          </p:nvPr>
        </p:nvSpPr>
        <p:spPr/>
        <p:txBody>
          <a:bodyPr>
            <a:normAutofit lnSpcReduction="10000"/>
          </a:bodyPr>
          <a:lstStyle/>
          <a:p>
            <a:pPr marL="514350" indent="-514350">
              <a:buFont typeface="+mj-lt"/>
              <a:buAutoNum type="arabicPeriod" startAt="7"/>
            </a:pPr>
            <a:r>
              <a:rPr lang="fr-CH" b="1" dirty="0"/>
              <a:t>L’organisation politique : </a:t>
            </a:r>
          </a:p>
          <a:p>
            <a:pPr algn="just">
              <a:buFont typeface="Wingdings" panose="05000000000000000000" pitchFamily="2" charset="2"/>
              <a:buChar char="Ø"/>
            </a:pPr>
            <a:r>
              <a:rPr lang="fr-CH" dirty="0"/>
              <a:t>Peut dominer certaines organisations, conduisant aux </a:t>
            </a:r>
            <a:r>
              <a:rPr lang="fr-CH" dirty="0" err="1"/>
              <a:t>conﬂits</a:t>
            </a:r>
            <a:r>
              <a:rPr lang="fr-CH" dirty="0"/>
              <a:t> et à un manque d’ordre. L’organisation ne peut alors plus être décrite sous forme de structure et il n’est pas possible d’</a:t>
            </a:r>
            <a:r>
              <a:rPr lang="fr-CH" dirty="0" err="1"/>
              <a:t>identiﬁer</a:t>
            </a:r>
            <a:r>
              <a:rPr lang="fr-CH" dirty="0"/>
              <a:t> un mécanisme de coordination ou une partie-clef. Le pouvoir s’exerce de façon informelle. </a:t>
            </a:r>
          </a:p>
          <a:p>
            <a:pPr algn="just">
              <a:buFont typeface="Wingdings" panose="05000000000000000000" pitchFamily="2" charset="2"/>
              <a:buChar char="Ø"/>
            </a:pPr>
            <a:r>
              <a:rPr lang="fr-CH" dirty="0"/>
              <a:t>C’est une organisation où les jeux de pouvoir entre les individus dominent le fonctionnement de l’organisation. Il s’agit d’une organisation en crise où le sens de la mission est perdu au profit des jeux de pouvoir. L’intérêt personnel des membres prend le pas sur tout autre considération. </a:t>
            </a:r>
          </a:p>
          <a:p>
            <a:endParaRPr lang="fr-FR" dirty="0"/>
          </a:p>
        </p:txBody>
      </p:sp>
      <p:sp>
        <p:nvSpPr>
          <p:cNvPr id="4" name="Espace réservé du numéro de diapositive 3">
            <a:extLst>
              <a:ext uri="{FF2B5EF4-FFF2-40B4-BE49-F238E27FC236}">
                <a16:creationId xmlns:a16="http://schemas.microsoft.com/office/drawing/2014/main" id="{5736EF15-F116-463C-8EDF-362704854EA7}"/>
              </a:ext>
            </a:extLst>
          </p:cNvPr>
          <p:cNvSpPr>
            <a:spLocks noGrp="1"/>
          </p:cNvSpPr>
          <p:nvPr>
            <p:ph type="sldNum" sz="quarter" idx="12"/>
          </p:nvPr>
        </p:nvSpPr>
        <p:spPr/>
        <p:txBody>
          <a:bodyPr/>
          <a:lstStyle/>
          <a:p>
            <a:fld id="{D43150CF-46F0-4FEE-9B38-FA518C85AC0E}" type="slidenum">
              <a:rPr lang="fr-CH" smtClean="0"/>
              <a:t>48</a:t>
            </a:fld>
            <a:endParaRPr lang="fr-CH"/>
          </a:p>
        </p:txBody>
      </p:sp>
      <p:sp>
        <p:nvSpPr>
          <p:cNvPr id="5" name="Espace réservé du pied de page 4">
            <a:extLst>
              <a:ext uri="{FF2B5EF4-FFF2-40B4-BE49-F238E27FC236}">
                <a16:creationId xmlns:a16="http://schemas.microsoft.com/office/drawing/2014/main" id="{2BD30906-E881-4FE8-B4B0-FA8ECCE40D8E}"/>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152895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038643-92EA-41FB-8F65-49D7072E6364}"/>
              </a:ext>
            </a:extLst>
          </p:cNvPr>
          <p:cNvSpPr>
            <a:spLocks noGrp="1"/>
          </p:cNvSpPr>
          <p:nvPr>
            <p:ph type="title"/>
          </p:nvPr>
        </p:nvSpPr>
        <p:spPr/>
        <p:txBody>
          <a:bodyPr/>
          <a:lstStyle/>
          <a:p>
            <a:r>
              <a:rPr lang="fr-CH" dirty="0"/>
              <a:t>Concept</a:t>
            </a:r>
            <a:endParaRPr lang="fr-FR" dirty="0"/>
          </a:p>
        </p:txBody>
      </p:sp>
      <p:sp>
        <p:nvSpPr>
          <p:cNvPr id="3" name="Espace réservé du contenu 2">
            <a:extLst>
              <a:ext uri="{FF2B5EF4-FFF2-40B4-BE49-F238E27FC236}">
                <a16:creationId xmlns:a16="http://schemas.microsoft.com/office/drawing/2014/main" id="{890F7DD6-380C-4FCF-B2A5-888AC51707CA}"/>
              </a:ext>
            </a:extLst>
          </p:cNvPr>
          <p:cNvSpPr>
            <a:spLocks noGrp="1"/>
          </p:cNvSpPr>
          <p:nvPr>
            <p:ph idx="1"/>
          </p:nvPr>
        </p:nvSpPr>
        <p:spPr/>
        <p:txBody>
          <a:bodyPr>
            <a:normAutofit lnSpcReduction="10000"/>
          </a:bodyPr>
          <a:lstStyle/>
          <a:p>
            <a:r>
              <a:rPr lang="fr-CH" b="1" dirty="0"/>
              <a:t>7 éléments clefs de l’organisation:</a:t>
            </a:r>
          </a:p>
          <a:p>
            <a:pPr marL="514350" indent="-514350" algn="just">
              <a:buFont typeface="+mj-lt"/>
              <a:buAutoNum type="arabicPeriod"/>
            </a:pPr>
            <a:r>
              <a:rPr lang="fr-CH" dirty="0"/>
              <a:t>Un espace où existe une certaine division du travail, des activités sont menées, des rôles attribués.</a:t>
            </a:r>
          </a:p>
          <a:p>
            <a:pPr marL="514350" indent="-514350" algn="just">
              <a:buFont typeface="+mj-lt"/>
              <a:buAutoNum type="arabicPeriod"/>
            </a:pPr>
            <a:r>
              <a:rPr lang="fr-CH" dirty="0"/>
              <a:t>Un espace de coordination collective. Il y a organisation parce qu’il faut aller au-delà de l’effort individuel. </a:t>
            </a:r>
          </a:p>
          <a:p>
            <a:pPr marL="514350" indent="-514350" algn="just">
              <a:buFont typeface="+mj-lt"/>
              <a:buAutoNum type="arabicPeriod"/>
            </a:pPr>
            <a:r>
              <a:rPr lang="fr-CH" dirty="0"/>
              <a:t>Division du travail et coordination sont nécessaires pour mener une certaine action.</a:t>
            </a:r>
          </a:p>
          <a:p>
            <a:pPr marL="514350" indent="-514350" algn="just">
              <a:buFont typeface="+mj-lt"/>
              <a:buAutoNum type="arabicPeriod"/>
            </a:pPr>
            <a:r>
              <a:rPr lang="fr-CH" dirty="0"/>
              <a:t>Cette action est volontaire et comporte des choix, des possibilités de décision, de négociation ou d’arrangements variés.</a:t>
            </a:r>
          </a:p>
          <a:p>
            <a:pPr marL="514350" indent="-514350">
              <a:buFont typeface="+mj-lt"/>
              <a:buAutoNum type="arabicPeriod"/>
            </a:pPr>
            <a:endParaRPr lang="fr-CH" dirty="0"/>
          </a:p>
          <a:p>
            <a:pPr marL="514350" indent="-514350">
              <a:buFont typeface="+mj-lt"/>
              <a:buAutoNum type="arabicPeriod"/>
            </a:pPr>
            <a:endParaRPr lang="fr-CH" dirty="0"/>
          </a:p>
          <a:p>
            <a:pPr marL="514350" indent="-514350">
              <a:buFont typeface="+mj-lt"/>
              <a:buAutoNum type="arabicPeriod"/>
            </a:pPr>
            <a:endParaRPr lang="fr-FR" dirty="0"/>
          </a:p>
        </p:txBody>
      </p:sp>
      <p:sp>
        <p:nvSpPr>
          <p:cNvPr id="4" name="Espace réservé du numéro de diapositive 3">
            <a:extLst>
              <a:ext uri="{FF2B5EF4-FFF2-40B4-BE49-F238E27FC236}">
                <a16:creationId xmlns:a16="http://schemas.microsoft.com/office/drawing/2014/main" id="{083DF845-BE8E-4B3A-9B06-6970F274FE79}"/>
              </a:ext>
            </a:extLst>
          </p:cNvPr>
          <p:cNvSpPr>
            <a:spLocks noGrp="1"/>
          </p:cNvSpPr>
          <p:nvPr>
            <p:ph type="sldNum" sz="quarter" idx="12"/>
          </p:nvPr>
        </p:nvSpPr>
        <p:spPr/>
        <p:txBody>
          <a:bodyPr/>
          <a:lstStyle/>
          <a:p>
            <a:fld id="{D43150CF-46F0-4FEE-9B38-FA518C85AC0E}" type="slidenum">
              <a:rPr lang="fr-CH" smtClean="0"/>
              <a:t>5</a:t>
            </a:fld>
            <a:endParaRPr lang="fr-CH"/>
          </a:p>
        </p:txBody>
      </p:sp>
      <p:sp>
        <p:nvSpPr>
          <p:cNvPr id="5" name="Espace réservé du pied de page 4">
            <a:extLst>
              <a:ext uri="{FF2B5EF4-FFF2-40B4-BE49-F238E27FC236}">
                <a16:creationId xmlns:a16="http://schemas.microsoft.com/office/drawing/2014/main" id="{DF4F77D0-F4AE-40D4-BB4A-1EF6BA2689E5}"/>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107337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0E914A-7A7B-433F-AAAA-83E734A82BAA}"/>
              </a:ext>
            </a:extLst>
          </p:cNvPr>
          <p:cNvSpPr>
            <a:spLocks noGrp="1"/>
          </p:cNvSpPr>
          <p:nvPr>
            <p:ph type="title"/>
          </p:nvPr>
        </p:nvSpPr>
        <p:spPr/>
        <p:txBody>
          <a:bodyPr/>
          <a:lstStyle/>
          <a:p>
            <a:r>
              <a:rPr lang="fr-CH" dirty="0"/>
              <a:t>Concept</a:t>
            </a:r>
            <a:endParaRPr lang="fr-FR" dirty="0"/>
          </a:p>
        </p:txBody>
      </p:sp>
      <p:sp>
        <p:nvSpPr>
          <p:cNvPr id="3" name="Espace réservé du contenu 2">
            <a:extLst>
              <a:ext uri="{FF2B5EF4-FFF2-40B4-BE49-F238E27FC236}">
                <a16:creationId xmlns:a16="http://schemas.microsoft.com/office/drawing/2014/main" id="{0375EA42-A25D-44AA-8CA2-6C828C2C3666}"/>
              </a:ext>
            </a:extLst>
          </p:cNvPr>
          <p:cNvSpPr>
            <a:spLocks noGrp="1"/>
          </p:cNvSpPr>
          <p:nvPr>
            <p:ph idx="1"/>
          </p:nvPr>
        </p:nvSpPr>
        <p:spPr/>
        <p:txBody>
          <a:bodyPr>
            <a:normAutofit/>
          </a:bodyPr>
          <a:lstStyle/>
          <a:p>
            <a:pPr marL="514350" indent="-514350">
              <a:buFont typeface="+mj-lt"/>
              <a:buAutoNum type="arabicPeriod" startAt="5"/>
            </a:pPr>
            <a:r>
              <a:rPr lang="fr-CH" dirty="0"/>
              <a:t>Cette action suppose la création de règles (de natures diverses) et le contrôle (formel ou non) de leur application.</a:t>
            </a:r>
          </a:p>
          <a:p>
            <a:pPr marL="514350" indent="-514350">
              <a:buFont typeface="+mj-lt"/>
              <a:buAutoNum type="arabicPeriod" startAt="5"/>
            </a:pPr>
            <a:r>
              <a:rPr lang="fr-CH" dirty="0"/>
              <a:t>Ces éléments existent pendant une certaine durée. Répartition des tâches et coordination stabilisent l’action finalisée à un moment donné.</a:t>
            </a:r>
          </a:p>
          <a:p>
            <a:pPr marL="514350" indent="-514350">
              <a:buFont typeface="+mj-lt"/>
              <a:buAutoNum type="arabicPeriod" startAt="5"/>
            </a:pPr>
            <a:r>
              <a:rPr lang="fr-CH" dirty="0"/>
              <a:t>Une vision plus récente insiste sur le fait que l’organisation, pour être un lieu d’action, est aussi porteuse d’un ensemble de représentations, de connaissances accumulées. </a:t>
            </a:r>
          </a:p>
          <a:p>
            <a:endParaRPr lang="fr-CH" dirty="0"/>
          </a:p>
          <a:p>
            <a:endParaRPr lang="fr-CH" dirty="0"/>
          </a:p>
          <a:p>
            <a:endParaRPr lang="fr-FR" dirty="0"/>
          </a:p>
        </p:txBody>
      </p:sp>
      <p:sp>
        <p:nvSpPr>
          <p:cNvPr id="4" name="Espace réservé du numéro de diapositive 3">
            <a:extLst>
              <a:ext uri="{FF2B5EF4-FFF2-40B4-BE49-F238E27FC236}">
                <a16:creationId xmlns:a16="http://schemas.microsoft.com/office/drawing/2014/main" id="{3B7483C4-B238-4E3D-BF57-6D0709DAAB03}"/>
              </a:ext>
            </a:extLst>
          </p:cNvPr>
          <p:cNvSpPr>
            <a:spLocks noGrp="1"/>
          </p:cNvSpPr>
          <p:nvPr>
            <p:ph type="sldNum" sz="quarter" idx="12"/>
          </p:nvPr>
        </p:nvSpPr>
        <p:spPr/>
        <p:txBody>
          <a:bodyPr/>
          <a:lstStyle/>
          <a:p>
            <a:fld id="{D43150CF-46F0-4FEE-9B38-FA518C85AC0E}" type="slidenum">
              <a:rPr lang="fr-CH" smtClean="0"/>
              <a:t>6</a:t>
            </a:fld>
            <a:endParaRPr lang="fr-CH"/>
          </a:p>
        </p:txBody>
      </p:sp>
      <p:sp>
        <p:nvSpPr>
          <p:cNvPr id="5" name="Espace réservé du pied de page 4">
            <a:extLst>
              <a:ext uri="{FF2B5EF4-FFF2-40B4-BE49-F238E27FC236}">
                <a16:creationId xmlns:a16="http://schemas.microsoft.com/office/drawing/2014/main" id="{BD9D2391-16D0-47D9-9024-5C448921007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260384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706ABA-58B1-4A67-B02C-CCEF11B34D65}"/>
              </a:ext>
            </a:extLst>
          </p:cNvPr>
          <p:cNvSpPr>
            <a:spLocks noGrp="1"/>
          </p:cNvSpPr>
          <p:nvPr>
            <p:ph type="title"/>
          </p:nvPr>
        </p:nvSpPr>
        <p:spPr/>
        <p:txBody>
          <a:bodyPr/>
          <a:lstStyle/>
          <a:p>
            <a:r>
              <a:rPr lang="fr-CH" dirty="0"/>
              <a:t>Organisation</a:t>
            </a:r>
            <a:endParaRPr lang="fr-FR" dirty="0"/>
          </a:p>
        </p:txBody>
      </p:sp>
      <p:sp>
        <p:nvSpPr>
          <p:cNvPr id="3" name="Espace réservé du contenu 2">
            <a:extLst>
              <a:ext uri="{FF2B5EF4-FFF2-40B4-BE49-F238E27FC236}">
                <a16:creationId xmlns:a16="http://schemas.microsoft.com/office/drawing/2014/main" id="{F152B25F-DEA5-4C88-BD3D-78F8C1B2A9DD}"/>
              </a:ext>
            </a:extLst>
          </p:cNvPr>
          <p:cNvSpPr>
            <a:spLocks noGrp="1"/>
          </p:cNvSpPr>
          <p:nvPr>
            <p:ph idx="1"/>
          </p:nvPr>
        </p:nvSpPr>
        <p:spPr/>
        <p:txBody>
          <a:bodyPr/>
          <a:lstStyle/>
          <a:p>
            <a:r>
              <a:rPr lang="fr-CH" b="1" dirty="0"/>
              <a:t>7 impératifs de toute organisation:</a:t>
            </a:r>
          </a:p>
          <a:p>
            <a:pPr marL="514350" indent="-514350">
              <a:buFont typeface="+mj-lt"/>
              <a:buAutoNum type="arabicPeriod"/>
            </a:pPr>
            <a:r>
              <a:rPr lang="fr-CH" dirty="0"/>
              <a:t>Articuler missions, buts, stratégies et fonctions</a:t>
            </a:r>
          </a:p>
          <a:p>
            <a:pPr marL="514350" indent="-514350">
              <a:buFont typeface="+mj-lt"/>
              <a:buAutoNum type="arabicPeriod"/>
            </a:pPr>
            <a:r>
              <a:rPr lang="fr-CH" dirty="0"/>
              <a:t>Mettre en ordre les fonctions</a:t>
            </a:r>
          </a:p>
          <a:p>
            <a:pPr marL="514350" indent="-514350">
              <a:buFont typeface="+mj-lt"/>
              <a:buAutoNum type="arabicPeriod"/>
            </a:pPr>
            <a:r>
              <a:rPr lang="fr-CH" dirty="0"/>
              <a:t>Identifier les mécanismes de coordination et de contrôle</a:t>
            </a:r>
          </a:p>
          <a:p>
            <a:pPr marL="514350" indent="-514350">
              <a:buFont typeface="+mj-lt"/>
              <a:buAutoNum type="arabicPeriod"/>
            </a:pPr>
            <a:r>
              <a:rPr lang="fr-CH" dirty="0"/>
              <a:t>Faire qu’il y ait des rôles attribués et des comptes à rendre</a:t>
            </a:r>
          </a:p>
          <a:p>
            <a:pPr marL="514350" indent="-514350">
              <a:buFont typeface="+mj-lt"/>
              <a:buAutoNum type="arabicPeriod"/>
            </a:pPr>
            <a:r>
              <a:rPr lang="fr-FR" dirty="0"/>
              <a:t>Planifier et communiquer</a:t>
            </a:r>
            <a:endParaRPr lang="fr-CH" dirty="0"/>
          </a:p>
          <a:p>
            <a:pPr marL="514350" indent="-514350">
              <a:buFont typeface="+mj-lt"/>
              <a:buAutoNum type="arabicPeriod"/>
            </a:pPr>
            <a:r>
              <a:rPr lang="fr-FR" dirty="0"/>
              <a:t>Articuler performance et récompenses</a:t>
            </a:r>
          </a:p>
          <a:p>
            <a:pPr marL="514350" indent="-514350">
              <a:buFont typeface="+mj-lt"/>
              <a:buAutoNum type="arabicPeriod"/>
            </a:pPr>
            <a:r>
              <a:rPr lang="fr-FR" dirty="0"/>
              <a:t>Réaliser un «leadership» efficace</a:t>
            </a:r>
          </a:p>
        </p:txBody>
      </p:sp>
      <p:sp>
        <p:nvSpPr>
          <p:cNvPr id="4" name="Espace réservé du numéro de diapositive 3">
            <a:extLst>
              <a:ext uri="{FF2B5EF4-FFF2-40B4-BE49-F238E27FC236}">
                <a16:creationId xmlns:a16="http://schemas.microsoft.com/office/drawing/2014/main" id="{137764F2-9A58-450B-B18A-75AD8AFC70D4}"/>
              </a:ext>
            </a:extLst>
          </p:cNvPr>
          <p:cNvSpPr>
            <a:spLocks noGrp="1"/>
          </p:cNvSpPr>
          <p:nvPr>
            <p:ph type="sldNum" sz="quarter" idx="12"/>
          </p:nvPr>
        </p:nvSpPr>
        <p:spPr/>
        <p:txBody>
          <a:bodyPr/>
          <a:lstStyle/>
          <a:p>
            <a:fld id="{D43150CF-46F0-4FEE-9B38-FA518C85AC0E}" type="slidenum">
              <a:rPr lang="fr-CH" smtClean="0"/>
              <a:t>7</a:t>
            </a:fld>
            <a:endParaRPr lang="fr-CH"/>
          </a:p>
        </p:txBody>
      </p:sp>
      <p:sp>
        <p:nvSpPr>
          <p:cNvPr id="5" name="Espace réservé du pied de page 4">
            <a:extLst>
              <a:ext uri="{FF2B5EF4-FFF2-40B4-BE49-F238E27FC236}">
                <a16:creationId xmlns:a16="http://schemas.microsoft.com/office/drawing/2014/main" id="{0D6F4242-21D4-4495-AFBD-EEF43AC9533C}"/>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442713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8DB04E6-0775-4FE0-BA4E-9E804DFD8515}"/>
              </a:ext>
            </a:extLst>
          </p:cNvPr>
          <p:cNvSpPr>
            <a:spLocks noGrp="1"/>
          </p:cNvSpPr>
          <p:nvPr>
            <p:ph type="sldNum" sz="quarter" idx="12"/>
          </p:nvPr>
        </p:nvSpPr>
        <p:spPr/>
        <p:txBody>
          <a:bodyPr/>
          <a:lstStyle/>
          <a:p>
            <a:fld id="{D43150CF-46F0-4FEE-9B38-FA518C85AC0E}" type="slidenum">
              <a:rPr lang="fr-CH" smtClean="0"/>
              <a:t>8</a:t>
            </a:fld>
            <a:endParaRPr lang="fr-CH"/>
          </a:p>
        </p:txBody>
      </p:sp>
      <p:sp>
        <p:nvSpPr>
          <p:cNvPr id="3" name="Espace réservé du pied de page 2">
            <a:extLst>
              <a:ext uri="{FF2B5EF4-FFF2-40B4-BE49-F238E27FC236}">
                <a16:creationId xmlns:a16="http://schemas.microsoft.com/office/drawing/2014/main" id="{F869D719-C5A6-4198-9D0B-0C7E925D1A1B}"/>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F43FF505-7B45-4D26-A28B-6C22CEF6AD28}"/>
              </a:ext>
            </a:extLst>
          </p:cNvPr>
          <p:cNvPicPr>
            <a:picLocks noChangeAspect="1"/>
          </p:cNvPicPr>
          <p:nvPr/>
        </p:nvPicPr>
        <p:blipFill rotWithShape="1">
          <a:blip r:embed="rId2"/>
          <a:srcRect l="17691" t="35581" r="19809" b="8842"/>
          <a:stretch/>
        </p:blipFill>
        <p:spPr bwMode="auto">
          <a:xfrm>
            <a:off x="719528" y="740764"/>
            <a:ext cx="9881016" cy="49405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3785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BB33BA-E413-48D0-A9CD-D21D9CB2EBA0}"/>
              </a:ext>
            </a:extLst>
          </p:cNvPr>
          <p:cNvSpPr>
            <a:spLocks noGrp="1"/>
          </p:cNvSpPr>
          <p:nvPr>
            <p:ph type="title"/>
          </p:nvPr>
        </p:nvSpPr>
        <p:spPr/>
        <p:txBody>
          <a:bodyPr/>
          <a:lstStyle/>
          <a:p>
            <a:r>
              <a:rPr lang="fr-CH" dirty="0"/>
              <a:t>Bureaucraties modernes</a:t>
            </a:r>
            <a:endParaRPr lang="fr-FR" dirty="0"/>
          </a:p>
        </p:txBody>
      </p:sp>
      <p:sp>
        <p:nvSpPr>
          <p:cNvPr id="3" name="Espace réservé du contenu 2">
            <a:extLst>
              <a:ext uri="{FF2B5EF4-FFF2-40B4-BE49-F238E27FC236}">
                <a16:creationId xmlns:a16="http://schemas.microsoft.com/office/drawing/2014/main" id="{4E056E99-4495-43A0-83D4-B198468AFD9B}"/>
              </a:ext>
            </a:extLst>
          </p:cNvPr>
          <p:cNvSpPr>
            <a:spLocks noGrp="1"/>
          </p:cNvSpPr>
          <p:nvPr>
            <p:ph idx="1"/>
          </p:nvPr>
        </p:nvSpPr>
        <p:spPr/>
        <p:txBody>
          <a:bodyPr>
            <a:normAutofit/>
          </a:bodyPr>
          <a:lstStyle/>
          <a:p>
            <a:r>
              <a:rPr lang="fr-CH" b="1" dirty="0"/>
              <a:t>4 caractéristiques:</a:t>
            </a:r>
          </a:p>
          <a:p>
            <a:pPr algn="just">
              <a:buFont typeface="Wingdings" panose="05000000000000000000" pitchFamily="2" charset="2"/>
              <a:buChar char="Ø"/>
            </a:pPr>
            <a:r>
              <a:rPr lang="fr-CH" dirty="0"/>
              <a:t>L’étendue extrême des règles impersonnelles : accession aux fonctions et promotions sont le résultat de l’application de règles détaillées où, ni les caractéristiques individuelles, ni les résultats obtenus, ni les capacités d’innovation ne sont prises en compte. Il en résulte une indépendance et une sécurité élevées de la part de l’agent et aussi un risque d’inefficacité de l’organisation </a:t>
            </a:r>
          </a:p>
          <a:p>
            <a:pPr marL="514350" indent="-514350">
              <a:buFont typeface="+mj-lt"/>
              <a:buAutoNum type="arabicPeriod"/>
            </a:pPr>
            <a:endParaRPr lang="fr-FR" dirty="0"/>
          </a:p>
        </p:txBody>
      </p:sp>
      <p:sp>
        <p:nvSpPr>
          <p:cNvPr id="4" name="Espace réservé du numéro de diapositive 3">
            <a:extLst>
              <a:ext uri="{FF2B5EF4-FFF2-40B4-BE49-F238E27FC236}">
                <a16:creationId xmlns:a16="http://schemas.microsoft.com/office/drawing/2014/main" id="{9A83A5CD-1DEF-4F0F-A8F9-C8101C74FFC6}"/>
              </a:ext>
            </a:extLst>
          </p:cNvPr>
          <p:cNvSpPr>
            <a:spLocks noGrp="1"/>
          </p:cNvSpPr>
          <p:nvPr>
            <p:ph type="sldNum" sz="quarter" idx="12"/>
          </p:nvPr>
        </p:nvSpPr>
        <p:spPr/>
        <p:txBody>
          <a:bodyPr/>
          <a:lstStyle/>
          <a:p>
            <a:fld id="{D43150CF-46F0-4FEE-9B38-FA518C85AC0E}" type="slidenum">
              <a:rPr lang="fr-CH" smtClean="0"/>
              <a:t>9</a:t>
            </a:fld>
            <a:endParaRPr lang="fr-CH"/>
          </a:p>
        </p:txBody>
      </p:sp>
      <p:sp>
        <p:nvSpPr>
          <p:cNvPr id="5" name="Espace réservé du pied de page 4">
            <a:extLst>
              <a:ext uri="{FF2B5EF4-FFF2-40B4-BE49-F238E27FC236}">
                <a16:creationId xmlns:a16="http://schemas.microsoft.com/office/drawing/2014/main" id="{AE9F948F-DBA3-4A7B-815C-C0ADD6177405}"/>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28522743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F31C36508C984CA52C1D5915CC8D3D" ma:contentTypeVersion="8" ma:contentTypeDescription="Crée un document." ma:contentTypeScope="" ma:versionID="d78761fd3438c60df7e60c76f90b3808">
  <xsd:schema xmlns:xsd="http://www.w3.org/2001/XMLSchema" xmlns:xs="http://www.w3.org/2001/XMLSchema" xmlns:p="http://schemas.microsoft.com/office/2006/metadata/properties" xmlns:ns2="d2dea4ad-c231-41aa-b1c3-a4461099f9df" targetNamespace="http://schemas.microsoft.com/office/2006/metadata/properties" ma:root="true" ma:fieldsID="39b06d9c8eab79cbac596d81ac0c6ebb" ns2:_="">
    <xsd:import namespace="d2dea4ad-c231-41aa-b1c3-a4461099f9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dea4ad-c231-41aa-b1c3-a4461099f9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87E00E1-D458-41EB-BB27-A512E2A701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dea4ad-c231-41aa-b1c3-a4461099f9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8AB358-1764-4DC1-BDE5-7AE8F9D86257}">
  <ds:schemaRefs>
    <ds:schemaRef ds:uri="http://schemas.microsoft.com/sharepoint/v3/contenttype/forms"/>
  </ds:schemaRefs>
</ds:datastoreItem>
</file>

<file path=customXml/itemProps3.xml><?xml version="1.0" encoding="utf-8"?>
<ds:datastoreItem xmlns:ds="http://schemas.openxmlformats.org/officeDocument/2006/customXml" ds:itemID="{86554199-1FDF-49E7-BD13-6C5108C8418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1508</TotalTime>
  <Words>3386</Words>
  <Application>Microsoft Office PowerPoint</Application>
  <PresentationFormat>Grand écran</PresentationFormat>
  <Paragraphs>273</Paragraphs>
  <Slides>48</Slides>
  <Notes>7</Notes>
  <HiddenSlides>0</HiddenSlides>
  <MMClips>0</MMClips>
  <ScaleCrop>false</ScaleCrop>
  <HeadingPairs>
    <vt:vector size="4" baseType="variant">
      <vt:variant>
        <vt:lpstr>Thème</vt:lpstr>
      </vt:variant>
      <vt:variant>
        <vt:i4>1</vt:i4>
      </vt:variant>
      <vt:variant>
        <vt:lpstr>Titres des diapositives</vt:lpstr>
      </vt:variant>
      <vt:variant>
        <vt:i4>48</vt:i4>
      </vt:variant>
    </vt:vector>
  </HeadingPairs>
  <TitlesOfParts>
    <vt:vector size="49" baseType="lpstr">
      <vt:lpstr>Thème Office</vt:lpstr>
      <vt:lpstr>Organisation</vt:lpstr>
      <vt:lpstr>Les théories</vt:lpstr>
      <vt:lpstr>Les théories</vt:lpstr>
      <vt:lpstr>Les théories</vt:lpstr>
      <vt:lpstr>Concept</vt:lpstr>
      <vt:lpstr>Concept</vt:lpstr>
      <vt:lpstr>Organisation</vt:lpstr>
      <vt:lpstr>Présentation PowerPoint</vt:lpstr>
      <vt:lpstr>Bureaucraties modernes</vt:lpstr>
      <vt:lpstr>Bureaucraties modernes</vt:lpstr>
      <vt:lpstr>Bureaucraties modernes</vt:lpstr>
      <vt:lpstr>L’efficacité organisationnelle</vt:lpstr>
      <vt:lpstr>Buts</vt:lpstr>
      <vt:lpstr>L’efficacité organisationnelle</vt:lpstr>
      <vt:lpstr>Les parties prenantes</vt:lpstr>
      <vt:lpstr>L’efficacité organisationnelle</vt:lpstr>
      <vt:lpstr>Présentation PowerPoint</vt:lpstr>
      <vt:lpstr>Présentation PowerPoint</vt:lpstr>
      <vt:lpstr>Les composantes</vt:lpstr>
      <vt:lpstr>Les composantes</vt:lpstr>
      <vt:lpstr>Présentation PowerPoint</vt:lpstr>
      <vt:lpstr>La structure</vt:lpstr>
      <vt:lpstr>Présentation PowerPoint</vt:lpstr>
      <vt:lpstr>La structure</vt:lpstr>
      <vt:lpstr>La structure</vt:lpstr>
      <vt:lpstr>La structure</vt:lpstr>
      <vt:lpstr>Présentation PowerPoint</vt:lpstr>
      <vt:lpstr>La structure</vt:lpstr>
      <vt:lpstr>La structure</vt:lpstr>
      <vt:lpstr>La structure</vt:lpstr>
      <vt:lpstr>La structure fonctionnelle</vt:lpstr>
      <vt:lpstr>Présentation PowerPoint</vt:lpstr>
      <vt:lpstr>La structure divisionnelle</vt:lpstr>
      <vt:lpstr>Présentation PowerPoint</vt:lpstr>
      <vt:lpstr>La structure matricielle</vt:lpstr>
      <vt:lpstr>La structure matricielle</vt:lpstr>
      <vt:lpstr>Présentation PowerPoint</vt:lpstr>
      <vt:lpstr>Autres formes</vt:lpstr>
      <vt:lpstr>Présentation PowerPoint</vt:lpstr>
      <vt:lpstr>Présentation PowerPoint</vt:lpstr>
      <vt:lpstr>Autres formes</vt:lpstr>
      <vt:lpstr>Autres formes</vt:lpstr>
      <vt:lpstr>Autres formes</vt:lpstr>
      <vt:lpstr>Autres formes</vt:lpstr>
      <vt:lpstr>Autres formes</vt:lpstr>
      <vt:lpstr>Holacratie - Qoqa</vt:lpstr>
      <vt:lpstr>Autres formes</vt:lpstr>
      <vt:lpstr>Autres formes</vt:lpstr>
    </vt:vector>
  </TitlesOfParts>
  <Company>Haute école de gestion de Genève // HES-SO Genève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Fähndrich Jenny (HES)</dc:creator>
  <cp:lastModifiedBy>Chrystel Dayer</cp:lastModifiedBy>
  <cp:revision>82</cp:revision>
  <dcterms:created xsi:type="dcterms:W3CDTF">2021-09-13T08:54:04Z</dcterms:created>
  <dcterms:modified xsi:type="dcterms:W3CDTF">2022-05-19T11:29:29Z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0x010100A1F31C36508C984CA52C1D5915CC8D3D</vt:lpwstr>
  </property>
</Properties>
</file>