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257" r:id="rId5"/>
    <p:sldId id="258" r:id="rId6"/>
    <p:sldId id="259" r:id="rId7"/>
    <p:sldId id="260" r:id="rId8"/>
    <p:sldId id="261" r:id="rId9"/>
    <p:sldId id="262" r:id="rId10"/>
    <p:sldId id="263" r:id="rId11"/>
    <p:sldId id="264" r:id="rId12"/>
    <p:sldId id="265"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E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C10B14-9B0C-49BA-AA2E-58BD3004773A}" v="90" dt="2022-05-04T09:02:41.679"/>
    <p1510:client id="{4398B267-1B8A-DDD6-AD81-5D49A0DD6FEC}" v="2" dt="2022-05-04T09:16:40.911"/>
    <p1510:client id="{53A38303-D94C-48E5-9641-967A0AF4B606}" v="1" dt="2022-05-04T08:38:16.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474" autoAdjust="0"/>
  </p:normalViewPr>
  <p:slideViewPr>
    <p:cSldViewPr snapToGrid="0">
      <p:cViewPr varScale="1">
        <p:scale>
          <a:sx n="95" d="100"/>
          <a:sy n="95" d="100"/>
        </p:scale>
        <p:origin x="1134" y="7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yer Chrystel" userId="S::chrystel.dayer@hes-so.ch::3f611eb6-91de-48d2-9f20-23723bdda8d1" providerId="AD" clId="Web-{4398B267-1B8A-DDD6-AD81-5D49A0DD6FEC}"/>
    <pc:docChg chg="modSld">
      <pc:chgData name="Dayer Chrystel" userId="S::chrystel.dayer@hes-so.ch::3f611eb6-91de-48d2-9f20-23723bdda8d1" providerId="AD" clId="Web-{4398B267-1B8A-DDD6-AD81-5D49A0DD6FEC}" dt="2022-05-04T09:16:37.879" v="0" actId="20577"/>
      <pc:docMkLst>
        <pc:docMk/>
      </pc:docMkLst>
      <pc:sldChg chg="modSp">
        <pc:chgData name="Dayer Chrystel" userId="S::chrystel.dayer@hes-so.ch::3f611eb6-91de-48d2-9f20-23723bdda8d1" providerId="AD" clId="Web-{4398B267-1B8A-DDD6-AD81-5D49A0DD6FEC}" dt="2022-05-04T09:16:37.879" v="0" actId="20577"/>
        <pc:sldMkLst>
          <pc:docMk/>
          <pc:sldMk cId="3999608185" sldId="310"/>
        </pc:sldMkLst>
        <pc:spChg chg="mod">
          <ac:chgData name="Dayer Chrystel" userId="S::chrystel.dayer@hes-so.ch::3f611eb6-91de-48d2-9f20-23723bdda8d1" providerId="AD" clId="Web-{4398B267-1B8A-DDD6-AD81-5D49A0DD6FEC}" dt="2022-05-04T09:16:37.879" v="0" actId="20577"/>
          <ac:spMkLst>
            <pc:docMk/>
            <pc:sldMk cId="3999608185" sldId="310"/>
            <ac:spMk id="3" creationId="{47E0BE1F-21A4-4736-8A2D-41430AAEB5DA}"/>
          </ac:spMkLst>
        </pc:spChg>
      </pc:sldChg>
    </pc:docChg>
  </pc:docChgLst>
  <pc:docChgLst>
    <pc:chgData name="Dayer Chrystel" userId="S::chrystel.dayer@hes-so.ch::3f611eb6-91de-48d2-9f20-23723bdda8d1" providerId="AD" clId="Web-{53A38303-D94C-48E5-9641-967A0AF4B606}"/>
    <pc:docChg chg="delSld">
      <pc:chgData name="Dayer Chrystel" userId="S::chrystel.dayer@hes-so.ch::3f611eb6-91de-48d2-9f20-23723bdda8d1" providerId="AD" clId="Web-{53A38303-D94C-48E5-9641-967A0AF4B606}" dt="2022-05-04T08:38:16.594" v="0"/>
      <pc:docMkLst>
        <pc:docMk/>
      </pc:docMkLst>
      <pc:sldChg chg="del">
        <pc:chgData name="Dayer Chrystel" userId="S::chrystel.dayer@hes-so.ch::3f611eb6-91de-48d2-9f20-23723bdda8d1" providerId="AD" clId="Web-{53A38303-D94C-48E5-9641-967A0AF4B606}" dt="2022-05-04T08:38:16.594" v="0"/>
        <pc:sldMkLst>
          <pc:docMk/>
          <pc:sldMk cId="3050730070" sldId="279"/>
        </pc:sldMkLst>
      </pc:sldChg>
    </pc:docChg>
  </pc:docChgLst>
  <pc:docChgLst>
    <pc:chgData name="Dayer Chrystel" userId="S::chrystel.dayer@hes-so.ch::3f611eb6-91de-48d2-9f20-23723bdda8d1" providerId="AD" clId="Web-{1CC10B14-9B0C-49BA-AA2E-58BD3004773A}"/>
    <pc:docChg chg="delSld modSld">
      <pc:chgData name="Dayer Chrystel" userId="S::chrystel.dayer@hes-so.ch::3f611eb6-91de-48d2-9f20-23723bdda8d1" providerId="AD" clId="Web-{1CC10B14-9B0C-49BA-AA2E-58BD3004773A}" dt="2022-05-04T09:02:41.679" v="39"/>
      <pc:docMkLst>
        <pc:docMk/>
      </pc:docMkLst>
      <pc:sldChg chg="del">
        <pc:chgData name="Dayer Chrystel" userId="S::chrystel.dayer@hes-so.ch::3f611eb6-91de-48d2-9f20-23723bdda8d1" providerId="AD" clId="Web-{1CC10B14-9B0C-49BA-AA2E-58BD3004773A}" dt="2022-05-04T09:02:30.382" v="30"/>
        <pc:sldMkLst>
          <pc:docMk/>
          <pc:sldMk cId="3799959752" sldId="257"/>
        </pc:sldMkLst>
      </pc:sldChg>
      <pc:sldChg chg="del">
        <pc:chgData name="Dayer Chrystel" userId="S::chrystel.dayer@hes-so.ch::3f611eb6-91de-48d2-9f20-23723bdda8d1" providerId="AD" clId="Web-{1CC10B14-9B0C-49BA-AA2E-58BD3004773A}" dt="2022-05-04T09:02:30.382" v="27"/>
        <pc:sldMkLst>
          <pc:docMk/>
          <pc:sldMk cId="30489879" sldId="258"/>
        </pc:sldMkLst>
      </pc:sldChg>
      <pc:sldChg chg="del">
        <pc:chgData name="Dayer Chrystel" userId="S::chrystel.dayer@hes-so.ch::3f611eb6-91de-48d2-9f20-23723bdda8d1" providerId="AD" clId="Web-{1CC10B14-9B0C-49BA-AA2E-58BD3004773A}" dt="2022-05-04T09:02:30.382" v="26"/>
        <pc:sldMkLst>
          <pc:docMk/>
          <pc:sldMk cId="2664195462" sldId="259"/>
        </pc:sldMkLst>
      </pc:sldChg>
      <pc:sldChg chg="del">
        <pc:chgData name="Dayer Chrystel" userId="S::chrystel.dayer@hes-so.ch::3f611eb6-91de-48d2-9f20-23723bdda8d1" providerId="AD" clId="Web-{1CC10B14-9B0C-49BA-AA2E-58BD3004773A}" dt="2022-05-04T09:02:30.382" v="24"/>
        <pc:sldMkLst>
          <pc:docMk/>
          <pc:sldMk cId="1861365450" sldId="260"/>
        </pc:sldMkLst>
      </pc:sldChg>
      <pc:sldChg chg="del">
        <pc:chgData name="Dayer Chrystel" userId="S::chrystel.dayer@hes-so.ch::3f611eb6-91de-48d2-9f20-23723bdda8d1" providerId="AD" clId="Web-{1CC10B14-9B0C-49BA-AA2E-58BD3004773A}" dt="2022-05-04T09:02:30.382" v="29"/>
        <pc:sldMkLst>
          <pc:docMk/>
          <pc:sldMk cId="750229007" sldId="261"/>
        </pc:sldMkLst>
      </pc:sldChg>
      <pc:sldChg chg="del">
        <pc:chgData name="Dayer Chrystel" userId="S::chrystel.dayer@hes-so.ch::3f611eb6-91de-48d2-9f20-23723bdda8d1" providerId="AD" clId="Web-{1CC10B14-9B0C-49BA-AA2E-58BD3004773A}" dt="2022-05-04T09:02:30.382" v="23"/>
        <pc:sldMkLst>
          <pc:docMk/>
          <pc:sldMk cId="2199080280" sldId="262"/>
        </pc:sldMkLst>
      </pc:sldChg>
      <pc:sldChg chg="del">
        <pc:chgData name="Dayer Chrystel" userId="S::chrystel.dayer@hes-so.ch::3f611eb6-91de-48d2-9f20-23723bdda8d1" providerId="AD" clId="Web-{1CC10B14-9B0C-49BA-AA2E-58BD3004773A}" dt="2022-05-04T09:02:30.382" v="25"/>
        <pc:sldMkLst>
          <pc:docMk/>
          <pc:sldMk cId="3532901469" sldId="263"/>
        </pc:sldMkLst>
      </pc:sldChg>
      <pc:sldChg chg="del">
        <pc:chgData name="Dayer Chrystel" userId="S::chrystel.dayer@hes-so.ch::3f611eb6-91de-48d2-9f20-23723bdda8d1" providerId="AD" clId="Web-{1CC10B14-9B0C-49BA-AA2E-58BD3004773A}" dt="2022-05-04T09:02:30.382" v="22"/>
        <pc:sldMkLst>
          <pc:docMk/>
          <pc:sldMk cId="2044977895" sldId="264"/>
        </pc:sldMkLst>
      </pc:sldChg>
      <pc:sldChg chg="del">
        <pc:chgData name="Dayer Chrystel" userId="S::chrystel.dayer@hes-so.ch::3f611eb6-91de-48d2-9f20-23723bdda8d1" providerId="AD" clId="Web-{1CC10B14-9B0C-49BA-AA2E-58BD3004773A}" dt="2022-05-04T09:02:41.679" v="38"/>
        <pc:sldMkLst>
          <pc:docMk/>
          <pc:sldMk cId="2469593046" sldId="265"/>
        </pc:sldMkLst>
      </pc:sldChg>
      <pc:sldChg chg="del">
        <pc:chgData name="Dayer Chrystel" userId="S::chrystel.dayer@hes-so.ch::3f611eb6-91de-48d2-9f20-23723bdda8d1" providerId="AD" clId="Web-{1CC10B14-9B0C-49BA-AA2E-58BD3004773A}" dt="2022-05-04T09:02:30.382" v="28"/>
        <pc:sldMkLst>
          <pc:docMk/>
          <pc:sldMk cId="1972497000" sldId="266"/>
        </pc:sldMkLst>
      </pc:sldChg>
      <pc:sldChg chg="del">
        <pc:chgData name="Dayer Chrystel" userId="S::chrystel.dayer@hes-so.ch::3f611eb6-91de-48d2-9f20-23723bdda8d1" providerId="AD" clId="Web-{1CC10B14-9B0C-49BA-AA2E-58BD3004773A}" dt="2022-05-04T09:02:41.664" v="31"/>
        <pc:sldMkLst>
          <pc:docMk/>
          <pc:sldMk cId="4093307221" sldId="267"/>
        </pc:sldMkLst>
      </pc:sldChg>
      <pc:sldChg chg="del">
        <pc:chgData name="Dayer Chrystel" userId="S::chrystel.dayer@hes-so.ch::3f611eb6-91de-48d2-9f20-23723bdda8d1" providerId="AD" clId="Web-{1CC10B14-9B0C-49BA-AA2E-58BD3004773A}" dt="2022-05-04T09:02:30.367" v="21"/>
        <pc:sldMkLst>
          <pc:docMk/>
          <pc:sldMk cId="1635044397" sldId="268"/>
        </pc:sldMkLst>
      </pc:sldChg>
      <pc:sldChg chg="del">
        <pc:chgData name="Dayer Chrystel" userId="S::chrystel.dayer@hes-so.ch::3f611eb6-91de-48d2-9f20-23723bdda8d1" providerId="AD" clId="Web-{1CC10B14-9B0C-49BA-AA2E-58BD3004773A}" dt="2022-05-04T09:02:30.367" v="20"/>
        <pc:sldMkLst>
          <pc:docMk/>
          <pc:sldMk cId="4209394807" sldId="269"/>
        </pc:sldMkLst>
      </pc:sldChg>
      <pc:sldChg chg="del">
        <pc:chgData name="Dayer Chrystel" userId="S::chrystel.dayer@hes-so.ch::3f611eb6-91de-48d2-9f20-23723bdda8d1" providerId="AD" clId="Web-{1CC10B14-9B0C-49BA-AA2E-58BD3004773A}" dt="2022-05-04T09:02:41.679" v="39"/>
        <pc:sldMkLst>
          <pc:docMk/>
          <pc:sldMk cId="889616491" sldId="270"/>
        </pc:sldMkLst>
      </pc:sldChg>
      <pc:sldChg chg="del">
        <pc:chgData name="Dayer Chrystel" userId="S::chrystel.dayer@hes-so.ch::3f611eb6-91de-48d2-9f20-23723bdda8d1" providerId="AD" clId="Web-{1CC10B14-9B0C-49BA-AA2E-58BD3004773A}" dt="2022-05-04T09:02:41.679" v="37"/>
        <pc:sldMkLst>
          <pc:docMk/>
          <pc:sldMk cId="4202919429" sldId="271"/>
        </pc:sldMkLst>
      </pc:sldChg>
      <pc:sldChg chg="del">
        <pc:chgData name="Dayer Chrystel" userId="S::chrystel.dayer@hes-so.ch::3f611eb6-91de-48d2-9f20-23723bdda8d1" providerId="AD" clId="Web-{1CC10B14-9B0C-49BA-AA2E-58BD3004773A}" dt="2022-05-04T09:02:41.679" v="36"/>
        <pc:sldMkLst>
          <pc:docMk/>
          <pc:sldMk cId="2913307509" sldId="272"/>
        </pc:sldMkLst>
      </pc:sldChg>
      <pc:sldChg chg="del">
        <pc:chgData name="Dayer Chrystel" userId="S::chrystel.dayer@hes-so.ch::3f611eb6-91de-48d2-9f20-23723bdda8d1" providerId="AD" clId="Web-{1CC10B14-9B0C-49BA-AA2E-58BD3004773A}" dt="2022-05-04T09:02:41.679" v="35"/>
        <pc:sldMkLst>
          <pc:docMk/>
          <pc:sldMk cId="2885736663" sldId="273"/>
        </pc:sldMkLst>
      </pc:sldChg>
      <pc:sldChg chg="del">
        <pc:chgData name="Dayer Chrystel" userId="S::chrystel.dayer@hes-so.ch::3f611eb6-91de-48d2-9f20-23723bdda8d1" providerId="AD" clId="Web-{1CC10B14-9B0C-49BA-AA2E-58BD3004773A}" dt="2022-05-04T09:02:41.679" v="34"/>
        <pc:sldMkLst>
          <pc:docMk/>
          <pc:sldMk cId="1521016868" sldId="274"/>
        </pc:sldMkLst>
      </pc:sldChg>
      <pc:sldChg chg="del">
        <pc:chgData name="Dayer Chrystel" userId="S::chrystel.dayer@hes-so.ch::3f611eb6-91de-48d2-9f20-23723bdda8d1" providerId="AD" clId="Web-{1CC10B14-9B0C-49BA-AA2E-58BD3004773A}" dt="2022-05-04T09:02:41.679" v="33"/>
        <pc:sldMkLst>
          <pc:docMk/>
          <pc:sldMk cId="4006263844" sldId="275"/>
        </pc:sldMkLst>
      </pc:sldChg>
      <pc:sldChg chg="del">
        <pc:chgData name="Dayer Chrystel" userId="S::chrystel.dayer@hes-so.ch::3f611eb6-91de-48d2-9f20-23723bdda8d1" providerId="AD" clId="Web-{1CC10B14-9B0C-49BA-AA2E-58BD3004773A}" dt="2022-05-04T09:02:41.679" v="32"/>
        <pc:sldMkLst>
          <pc:docMk/>
          <pc:sldMk cId="4007651972" sldId="276"/>
        </pc:sldMkLst>
      </pc:sldChg>
      <pc:sldChg chg="modSp">
        <pc:chgData name="Dayer Chrystel" userId="S::chrystel.dayer@hes-so.ch::3f611eb6-91de-48d2-9f20-23723bdda8d1" providerId="AD" clId="Web-{1CC10B14-9B0C-49BA-AA2E-58BD3004773A}" dt="2022-05-04T08:58:53.770" v="15" actId="20577"/>
        <pc:sldMkLst>
          <pc:docMk/>
          <pc:sldMk cId="4058982101" sldId="278"/>
        </pc:sldMkLst>
        <pc:spChg chg="mod">
          <ac:chgData name="Dayer Chrystel" userId="S::chrystel.dayer@hes-so.ch::3f611eb6-91de-48d2-9f20-23723bdda8d1" providerId="AD" clId="Web-{1CC10B14-9B0C-49BA-AA2E-58BD3004773A}" dt="2022-05-04T08:58:53.770" v="15" actId="20577"/>
          <ac:spMkLst>
            <pc:docMk/>
            <pc:sldMk cId="4058982101" sldId="278"/>
            <ac:spMk id="4" creationId="{B15CBCAC-F886-49DA-B37D-7B7BEC13EBDB}"/>
          </ac:spMkLst>
        </pc:spChg>
      </pc:sldChg>
      <pc:sldChg chg="modSp">
        <pc:chgData name="Dayer Chrystel" userId="S::chrystel.dayer@hes-so.ch::3f611eb6-91de-48d2-9f20-23723bdda8d1" providerId="AD" clId="Web-{1CC10B14-9B0C-49BA-AA2E-58BD3004773A}" dt="2022-05-04T08:58:18.942" v="3" actId="1076"/>
        <pc:sldMkLst>
          <pc:docMk/>
          <pc:sldMk cId="2776884169" sldId="287"/>
        </pc:sldMkLst>
        <pc:graphicFrameChg chg="mod modGraphic">
          <ac:chgData name="Dayer Chrystel" userId="S::chrystel.dayer@hes-so.ch::3f611eb6-91de-48d2-9f20-23723bdda8d1" providerId="AD" clId="Web-{1CC10B14-9B0C-49BA-AA2E-58BD3004773A}" dt="2022-05-04T08:58:18.942" v="3" actId="1076"/>
          <ac:graphicFrameMkLst>
            <pc:docMk/>
            <pc:sldMk cId="2776884169" sldId="287"/>
            <ac:graphicFrameMk id="6" creationId="{A4F8A63E-86A9-4026-8F7C-47277F9E8738}"/>
          </ac:graphicFrameMkLst>
        </pc:graphicFrameChg>
      </pc:sldChg>
      <pc:sldChg chg="modSp">
        <pc:chgData name="Dayer Chrystel" userId="S::chrystel.dayer@hes-so.ch::3f611eb6-91de-48d2-9f20-23723bdda8d1" providerId="AD" clId="Web-{1CC10B14-9B0C-49BA-AA2E-58BD3004773A}" dt="2022-05-04T09:00:29.021" v="17" actId="20577"/>
        <pc:sldMkLst>
          <pc:docMk/>
          <pc:sldMk cId="1115844345" sldId="301"/>
        </pc:sldMkLst>
        <pc:spChg chg="mod">
          <ac:chgData name="Dayer Chrystel" userId="S::chrystel.dayer@hes-so.ch::3f611eb6-91de-48d2-9f20-23723bdda8d1" providerId="AD" clId="Web-{1CC10B14-9B0C-49BA-AA2E-58BD3004773A}" dt="2022-05-04T09:00:29.021" v="17" actId="20577"/>
          <ac:spMkLst>
            <pc:docMk/>
            <pc:sldMk cId="1115844345" sldId="301"/>
            <ac:spMk id="3" creationId="{6CA14AF0-0EBC-4F74-B339-0D24F99B58B4}"/>
          </ac:spMkLst>
        </pc:spChg>
      </pc:sldChg>
      <pc:sldChg chg="modSp">
        <pc:chgData name="Dayer Chrystel" userId="S::chrystel.dayer@hes-so.ch::3f611eb6-91de-48d2-9f20-23723bdda8d1" providerId="AD" clId="Web-{1CC10B14-9B0C-49BA-AA2E-58BD3004773A}" dt="2022-05-04T09:00:36.381" v="18" actId="20577"/>
        <pc:sldMkLst>
          <pc:docMk/>
          <pc:sldMk cId="1631137261" sldId="302"/>
        </pc:sldMkLst>
        <pc:spChg chg="mod">
          <ac:chgData name="Dayer Chrystel" userId="S::chrystel.dayer@hes-so.ch::3f611eb6-91de-48d2-9f20-23723bdda8d1" providerId="AD" clId="Web-{1CC10B14-9B0C-49BA-AA2E-58BD3004773A}" dt="2022-05-04T09:00:36.381" v="18" actId="20577"/>
          <ac:spMkLst>
            <pc:docMk/>
            <pc:sldMk cId="1631137261" sldId="302"/>
            <ac:spMk id="3" creationId="{6CC7FF10-05A8-4A39-B930-5C7385744D1A}"/>
          </ac:spMkLst>
        </pc:spChg>
      </pc:sldChg>
      <pc:sldChg chg="del">
        <pc:chgData name="Dayer Chrystel" userId="S::chrystel.dayer@hes-so.ch::3f611eb6-91de-48d2-9f20-23723bdda8d1" providerId="AD" clId="Web-{1CC10B14-9B0C-49BA-AA2E-58BD3004773A}" dt="2022-05-04T09:02:23.710" v="19"/>
        <pc:sldMkLst>
          <pc:docMk/>
          <pc:sldMk cId="4290303796" sldId="31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DE69B-A1BC-4BFF-B701-FE6F9142D24F}" type="datetimeFigureOut">
              <a:rPr lang="fr-CH" smtClean="0"/>
              <a:t>11.05.2022</a:t>
            </a:fld>
            <a:endParaRPr lang="fr-CH"/>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79FA9B-0BD2-43D7-B8FF-946830A08B4B}" type="slidenum">
              <a:rPr lang="fr-CH" smtClean="0"/>
              <a:t>‹N°›</a:t>
            </a:fld>
            <a:endParaRPr lang="fr-CH"/>
          </a:p>
        </p:txBody>
      </p:sp>
    </p:spTree>
    <p:extLst>
      <p:ext uri="{BB962C8B-B14F-4D97-AF65-F5344CB8AC3E}">
        <p14:creationId xmlns:p14="http://schemas.microsoft.com/office/powerpoint/2010/main" val="13304003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4DD63-6E40-40CA-8159-38606C95545E}" type="datetimeFigureOut">
              <a:rPr lang="fr-CH" smtClean="0"/>
              <a:t>11.05.2022</a:t>
            </a:fld>
            <a:endParaRPr lang="fr-CH"/>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F7398-23D0-4D20-89B8-E2AA06F92E47}" type="slidenum">
              <a:rPr lang="fr-CH" smtClean="0"/>
              <a:t>‹N°›</a:t>
            </a:fld>
            <a:endParaRPr lang="fr-CH"/>
          </a:p>
        </p:txBody>
      </p:sp>
    </p:spTree>
    <p:extLst>
      <p:ext uri="{BB962C8B-B14F-4D97-AF65-F5344CB8AC3E}">
        <p14:creationId xmlns:p14="http://schemas.microsoft.com/office/powerpoint/2010/main" val="31646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Si les fonctions de support «basiques» comme le nettoyage, le gardiennage, la restauration ou le jardinage sont externalisées depuis longtemps, on constate, depuis le début des années 1990, la multiplication des contrats d’outsourcing portant sur des fonctions critiques pour les</a:t>
            </a:r>
            <a:r>
              <a:rPr lang="fr-FR"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entreprises (i.e. informatique, logistique, R&amp;D ou télécommunications par exemple).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Une première conception de l’outsourcing consiste à y voir une alternative à la réalisation d’une activité en interne. Il s’agit alors de simple sous-traitance. L’outsourcing se caractérise aujourd’hui par un transfert de personnel et d’équipements vers le prestataire.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particularité de la vague actuelle d’outsourcing est qu’elle touche un nombre toujours croissant d’activités de la chaîne de valeur.</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a:t>
            </a:fld>
            <a:endParaRPr lang="fr-CH"/>
          </a:p>
        </p:txBody>
      </p:sp>
    </p:spTree>
    <p:extLst>
      <p:ext uri="{BB962C8B-B14F-4D97-AF65-F5344CB8AC3E}">
        <p14:creationId xmlns:p14="http://schemas.microsoft.com/office/powerpoint/2010/main" val="3350941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Source: </a:t>
            </a:r>
            <a:r>
              <a:rPr lang="fr-CH" sz="1200" b="1" i="0" u="none" strike="noStrike" kern="1200" baseline="0" dirty="0">
                <a:solidFill>
                  <a:schemeClr val="tx1"/>
                </a:solidFill>
                <a:latin typeface="+mn-lt"/>
                <a:ea typeface="+mn-ea"/>
                <a:cs typeface="+mn-cs"/>
              </a:rPr>
              <a:t>L’externalisation IT </a:t>
            </a:r>
            <a:r>
              <a:rPr lang="fr-CH" sz="1200" b="0" i="0" u="none" strike="noStrike" kern="1200" baseline="0" dirty="0">
                <a:solidFill>
                  <a:schemeClr val="tx1"/>
                </a:solidFill>
                <a:latin typeface="+mn-lt"/>
                <a:ea typeface="+mn-ea"/>
                <a:cs typeface="+mn-cs"/>
              </a:rPr>
              <a:t>Alexandre de </a:t>
            </a:r>
            <a:r>
              <a:rPr lang="fr-CH" sz="1200" b="0" i="0" u="none" strike="noStrike" kern="1200" baseline="0" dirty="0" err="1">
                <a:solidFill>
                  <a:schemeClr val="tx1"/>
                </a:solidFill>
                <a:latin typeface="+mn-lt"/>
                <a:ea typeface="+mn-ea"/>
                <a:cs typeface="+mn-cs"/>
              </a:rPr>
              <a:t>Banoff</a:t>
            </a:r>
            <a:r>
              <a:rPr lang="fr-CH" sz="1200" b="0" i="0" u="none" strike="noStrike" kern="1200" baseline="0" dirty="0">
                <a:solidFill>
                  <a:schemeClr val="tx1"/>
                </a:solidFill>
                <a:latin typeface="+mn-lt"/>
                <a:ea typeface="+mn-ea"/>
                <a:cs typeface="+mn-cs"/>
              </a:rPr>
              <a:t> </a:t>
            </a:r>
            <a:endParaRPr lang="fr-CH" dirty="0"/>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21</a:t>
            </a:fld>
            <a:endParaRPr lang="fr-CH"/>
          </a:p>
        </p:txBody>
      </p:sp>
    </p:spTree>
    <p:extLst>
      <p:ext uri="{BB962C8B-B14F-4D97-AF65-F5344CB8AC3E}">
        <p14:creationId xmlns:p14="http://schemas.microsoft.com/office/powerpoint/2010/main" val="2777497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Source: </a:t>
            </a:r>
            <a:r>
              <a:rPr lang="fr-CH" sz="1200" b="1" i="0" u="none" strike="noStrike" kern="1200" baseline="0" dirty="0">
                <a:solidFill>
                  <a:schemeClr val="tx1"/>
                </a:solidFill>
                <a:latin typeface="+mn-lt"/>
                <a:ea typeface="+mn-ea"/>
                <a:cs typeface="+mn-cs"/>
              </a:rPr>
              <a:t>L’externalisation IT </a:t>
            </a:r>
            <a:r>
              <a:rPr lang="fr-CH" sz="1200" b="0" i="0" u="none" strike="noStrike" kern="1200" baseline="0" dirty="0">
                <a:solidFill>
                  <a:schemeClr val="tx1"/>
                </a:solidFill>
                <a:latin typeface="+mn-lt"/>
                <a:ea typeface="+mn-ea"/>
                <a:cs typeface="+mn-cs"/>
              </a:rPr>
              <a:t>Alexandre de </a:t>
            </a:r>
            <a:r>
              <a:rPr lang="fr-CH" sz="1200" b="0" i="0" u="none" strike="noStrike" kern="1200" baseline="0" dirty="0" err="1">
                <a:solidFill>
                  <a:schemeClr val="tx1"/>
                </a:solidFill>
                <a:latin typeface="+mn-lt"/>
                <a:ea typeface="+mn-ea"/>
                <a:cs typeface="+mn-cs"/>
              </a:rPr>
              <a:t>Banoff</a:t>
            </a:r>
            <a:r>
              <a:rPr lang="fr-CH" sz="1200" b="0" i="0" u="none" strike="noStrike" kern="1200" baseline="0" dirty="0">
                <a:solidFill>
                  <a:schemeClr val="tx1"/>
                </a:solidFill>
                <a:latin typeface="+mn-lt"/>
                <a:ea typeface="+mn-ea"/>
                <a:cs typeface="+mn-cs"/>
              </a:rPr>
              <a:t> </a:t>
            </a:r>
            <a:endParaRPr lang="fr-CH" dirty="0"/>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22</a:t>
            </a:fld>
            <a:endParaRPr lang="fr-CH"/>
          </a:p>
        </p:txBody>
      </p:sp>
    </p:spTree>
    <p:extLst>
      <p:ext uri="{BB962C8B-B14F-4D97-AF65-F5344CB8AC3E}">
        <p14:creationId xmlns:p14="http://schemas.microsoft.com/office/powerpoint/2010/main" val="3968326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Source: </a:t>
            </a:r>
            <a:r>
              <a:rPr lang="fr-CH" sz="1200" b="1" i="0" u="none" strike="noStrike" kern="1200" baseline="0" dirty="0">
                <a:solidFill>
                  <a:schemeClr val="tx1"/>
                </a:solidFill>
                <a:latin typeface="+mn-lt"/>
                <a:ea typeface="+mn-ea"/>
                <a:cs typeface="+mn-cs"/>
              </a:rPr>
              <a:t>L’externalisation IT </a:t>
            </a:r>
            <a:r>
              <a:rPr lang="fr-CH" sz="1200" b="0" i="0" u="none" strike="noStrike" kern="1200" baseline="0" dirty="0">
                <a:solidFill>
                  <a:schemeClr val="tx1"/>
                </a:solidFill>
                <a:latin typeface="+mn-lt"/>
                <a:ea typeface="+mn-ea"/>
                <a:cs typeface="+mn-cs"/>
              </a:rPr>
              <a:t>Alexandre de </a:t>
            </a:r>
            <a:r>
              <a:rPr lang="fr-CH" sz="1200" b="0" i="0" u="none" strike="noStrike" kern="1200" baseline="0" dirty="0" err="1">
                <a:solidFill>
                  <a:schemeClr val="tx1"/>
                </a:solidFill>
                <a:latin typeface="+mn-lt"/>
                <a:ea typeface="+mn-ea"/>
                <a:cs typeface="+mn-cs"/>
              </a:rPr>
              <a:t>Banoff</a:t>
            </a:r>
            <a:r>
              <a:rPr lang="fr-CH" sz="1200" b="0" i="0" u="none" strike="noStrike" kern="1200" baseline="0" dirty="0">
                <a:solidFill>
                  <a:schemeClr val="tx1"/>
                </a:solidFill>
                <a:latin typeface="+mn-lt"/>
                <a:ea typeface="+mn-ea"/>
                <a:cs typeface="+mn-cs"/>
              </a:rPr>
              <a:t> </a:t>
            </a:r>
            <a:endParaRPr lang="fr-CH" dirty="0"/>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23</a:t>
            </a:fld>
            <a:endParaRPr lang="fr-CH"/>
          </a:p>
        </p:txBody>
      </p:sp>
    </p:spTree>
    <p:extLst>
      <p:ext uri="{BB962C8B-B14F-4D97-AF65-F5344CB8AC3E}">
        <p14:creationId xmlns:p14="http://schemas.microsoft.com/office/powerpoint/2010/main" val="2429356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Pour en savoir plus: Guide pratique d’externalisation des SI. Pierre-Jean </a:t>
            </a:r>
            <a:r>
              <a:rPr lang="fr-CH" dirty="0" err="1"/>
              <a:t>Esbelin</a:t>
            </a:r>
            <a:r>
              <a:rPr lang="fr-CH" dirty="0"/>
              <a:t>.</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47</a:t>
            </a:fld>
            <a:endParaRPr lang="fr-CH"/>
          </a:p>
        </p:txBody>
      </p:sp>
    </p:spTree>
    <p:extLst>
      <p:ext uri="{BB962C8B-B14F-4D97-AF65-F5344CB8AC3E}">
        <p14:creationId xmlns:p14="http://schemas.microsoft.com/office/powerpoint/2010/main" val="259776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toute transaction économique engendre des coûts préalables à sa réalisation : coûts liés à la recherche d'informations, aux « défaillances du marché », à la prévention de l'opportunisme des autres agents etc. Ainsi, certaines transactions se déroulant sur le marché peuvent engendrer des coûts de transaction très importants. Dès lors, les agents économiques peuvent être amenés à rechercher des arrangements institutionnels alternatifs permettant de minimiser ces coûts (</a:t>
            </a:r>
            <a:r>
              <a:rPr lang="fr-CH" dirty="0" err="1"/>
              <a:t>Wikipedia</a:t>
            </a:r>
            <a:r>
              <a:rPr lang="fr-CH" dirty="0"/>
              <a:t>)</a:t>
            </a:r>
          </a:p>
          <a:p>
            <a:r>
              <a:rPr lang="fr-CH" dirty="0"/>
              <a:t>Externaliser ce n’est pas </a:t>
            </a:r>
            <a:r>
              <a:rPr lang="fr-CH" dirty="0" smtClean="0"/>
              <a:t>confier </a:t>
            </a:r>
            <a:r>
              <a:rPr lang="fr-CH" dirty="0"/>
              <a:t>à un tiers une activité interne de l’entreprise. </a:t>
            </a:r>
          </a:p>
          <a:p>
            <a:r>
              <a:rPr lang="fr-CH" dirty="0"/>
              <a:t>C’est plutôt apporter le changement dans l’entreprise.</a:t>
            </a:r>
          </a:p>
          <a:p>
            <a:r>
              <a:rPr lang="fr-CH" dirty="0"/>
              <a:t>Souvent la démarche d’externalisation se fonde sur l’argumentaire de la baisse </a:t>
            </a:r>
            <a:r>
              <a:rPr lang="fr-CH" dirty="0" smtClean="0"/>
              <a:t>des </a:t>
            </a:r>
            <a:r>
              <a:rPr lang="fr-CH" dirty="0"/>
              <a:t>coûts. Accessoirement, elle se focalise sur les enjeux technologiques, se  réduisant à une simple substitution des systèmes et des ressources.</a:t>
            </a:r>
          </a:p>
          <a:p>
            <a:r>
              <a:rPr lang="fr-CH" dirty="0"/>
              <a:t>Une telle approche apporte au mieux des gains marginaux, quand ce ne sont pas des déceptions lorsque les économies attendues ne sont pas au rendez-vous. En revanche, si on adopte une vision élargie aux perspectives métier,  organisationnelles, économiques de l’entreprise, l’externalisation se révèle un </a:t>
            </a:r>
            <a:r>
              <a:rPr lang="fr-CH" dirty="0" smtClean="0"/>
              <a:t>puissant </a:t>
            </a:r>
            <a:r>
              <a:rPr lang="fr-CH" dirty="0"/>
              <a:t>levier de création de valeur.</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3</a:t>
            </a:fld>
            <a:endParaRPr lang="fr-CH"/>
          </a:p>
        </p:txBody>
      </p:sp>
    </p:spTree>
    <p:extLst>
      <p:ext uri="{BB962C8B-B14F-4D97-AF65-F5344CB8AC3E}">
        <p14:creationId xmlns:p14="http://schemas.microsoft.com/office/powerpoint/2010/main" val="307534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Un actif est qualifié de spécifique lorsqu’il a été développé ou adapté pour une activité précise. Par rapport aux actifs standards (qualifiés également de génériques), les actifs spécifiques offrent une performance supérieure. En revanche, plus un actif est spécifique, plus il est difficile à redéployer vers un usage alternatif sans perte de valeur productive. La théorie des coûts de transaction prescrit donc d’internaliser les actifs fortement spécifiques, afin d’exercer sur eux le contrôle le plus étroit possible. Deux types de spécificités sont plus importants dans la problématique de l’outsourcing: la spécificité des actifs physiques et la spécificité des actifs humains</a:t>
            </a:r>
          </a:p>
          <a:p>
            <a:endParaRPr lang="fr-CH" dirty="0"/>
          </a:p>
          <a:p>
            <a:r>
              <a:rPr lang="fr-CH" dirty="0"/>
              <a:t>Pour ne pas accumuler des actifs qui risquent d’être rapidement obsolètes.</a:t>
            </a:r>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4</a:t>
            </a:fld>
            <a:endParaRPr lang="fr-CH"/>
          </a:p>
        </p:txBody>
      </p:sp>
    </p:spTree>
    <p:extLst>
      <p:ext uri="{BB962C8B-B14F-4D97-AF65-F5344CB8AC3E}">
        <p14:creationId xmlns:p14="http://schemas.microsoft.com/office/powerpoint/2010/main" val="2259779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Les contrats classiques sont plus rares dans les opérations d’outsourcing actuelles. En effet, ils s’utilisent exclusivement dans le cas d’activités banalisées. A titre d’illustra-</a:t>
            </a:r>
          </a:p>
          <a:p>
            <a:r>
              <a:rPr lang="fr-CH" dirty="0" err="1"/>
              <a:t>tion</a:t>
            </a:r>
            <a:r>
              <a:rPr lang="fr-CH" dirty="0"/>
              <a:t>, l’achat de matériel informatique est géré à l’aide de contrats classiques. Les prix, les quantités et les délais de livraison sont clairement spécifiés dans le contrat.</a:t>
            </a:r>
          </a:p>
          <a:p>
            <a:r>
              <a:rPr lang="fr-CH" dirty="0"/>
              <a:t>Les principales spécifications ont trait aux logiciels qui doivent être installés sur le matériel.</a:t>
            </a:r>
          </a:p>
          <a:p>
            <a:endParaRPr lang="fr-FR" dirty="0"/>
          </a:p>
        </p:txBody>
      </p:sp>
      <p:sp>
        <p:nvSpPr>
          <p:cNvPr id="4" name="Espace réservé du numéro de diapositive 3"/>
          <p:cNvSpPr>
            <a:spLocks noGrp="1"/>
          </p:cNvSpPr>
          <p:nvPr>
            <p:ph type="sldNum" sz="quarter" idx="5"/>
          </p:nvPr>
        </p:nvSpPr>
        <p:spPr/>
        <p:txBody>
          <a:bodyPr/>
          <a:lstStyle/>
          <a:p>
            <a:fld id="{89DF7398-23D0-4D20-89B8-E2AA06F92E47}" type="slidenum">
              <a:rPr lang="fr-CH" smtClean="0"/>
              <a:t>6</a:t>
            </a:fld>
            <a:endParaRPr lang="fr-CH"/>
          </a:p>
        </p:txBody>
      </p:sp>
    </p:spTree>
    <p:extLst>
      <p:ext uri="{BB962C8B-B14F-4D97-AF65-F5344CB8AC3E}">
        <p14:creationId xmlns:p14="http://schemas.microsoft.com/office/powerpoint/2010/main" val="2591268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https://www.letemps.ch/economie/lexternalisation-setend-desormais-aux-plus-petites-societes</a:t>
            </a:r>
          </a:p>
        </p:txBody>
      </p:sp>
      <p:sp>
        <p:nvSpPr>
          <p:cNvPr id="4" name="Espace réservé du numéro de diapositive 3"/>
          <p:cNvSpPr>
            <a:spLocks noGrp="1"/>
          </p:cNvSpPr>
          <p:nvPr>
            <p:ph type="sldNum" sz="quarter" idx="10"/>
          </p:nvPr>
        </p:nvSpPr>
        <p:spPr/>
        <p:txBody>
          <a:bodyPr/>
          <a:lstStyle/>
          <a:p>
            <a:fld id="{89DF7398-23D0-4D20-89B8-E2AA06F92E47}" type="slidenum">
              <a:rPr lang="fr-CH" smtClean="0"/>
              <a:t>11</a:t>
            </a:fld>
            <a:endParaRPr lang="fr-CH"/>
          </a:p>
        </p:txBody>
      </p:sp>
    </p:spTree>
    <p:extLst>
      <p:ext uri="{BB962C8B-B14F-4D97-AF65-F5344CB8AC3E}">
        <p14:creationId xmlns:p14="http://schemas.microsoft.com/office/powerpoint/2010/main" val="387763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Source:</a:t>
            </a:r>
            <a:r>
              <a:rPr lang="fr-CH" baseline="0" dirty="0"/>
              <a:t> www.journaldunet.fr</a:t>
            </a:r>
            <a:endParaRPr lang="fr-CH" dirty="0"/>
          </a:p>
        </p:txBody>
      </p:sp>
      <p:sp>
        <p:nvSpPr>
          <p:cNvPr id="4" name="Espace réservé du numéro de diapositive 3"/>
          <p:cNvSpPr>
            <a:spLocks noGrp="1"/>
          </p:cNvSpPr>
          <p:nvPr>
            <p:ph type="sldNum" sz="quarter" idx="10"/>
          </p:nvPr>
        </p:nvSpPr>
        <p:spPr/>
        <p:txBody>
          <a:bodyPr/>
          <a:lstStyle/>
          <a:p>
            <a:fld id="{89DF7398-23D0-4D20-89B8-E2AA06F92E47}" type="slidenum">
              <a:rPr lang="fr-CH" smtClean="0"/>
              <a:t>16</a:t>
            </a:fld>
            <a:endParaRPr lang="fr-CH"/>
          </a:p>
        </p:txBody>
      </p:sp>
    </p:spTree>
    <p:extLst>
      <p:ext uri="{BB962C8B-B14F-4D97-AF65-F5344CB8AC3E}">
        <p14:creationId xmlns:p14="http://schemas.microsoft.com/office/powerpoint/2010/main" val="3767247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H" dirty="0"/>
              <a:t>Source: </a:t>
            </a:r>
            <a:r>
              <a:rPr lang="fr-CH" sz="1200" b="1" i="0" u="none" strike="noStrike" kern="1200" baseline="0" dirty="0">
                <a:solidFill>
                  <a:schemeClr val="tx1"/>
                </a:solidFill>
                <a:latin typeface="+mn-lt"/>
                <a:ea typeface="+mn-ea"/>
                <a:cs typeface="+mn-cs"/>
              </a:rPr>
              <a:t>L’externalisation IT </a:t>
            </a:r>
            <a:r>
              <a:rPr lang="fr-CH" sz="1200" b="0" i="0" u="none" strike="noStrike" kern="1200" baseline="0" dirty="0">
                <a:solidFill>
                  <a:schemeClr val="tx1"/>
                </a:solidFill>
                <a:latin typeface="+mn-lt"/>
                <a:ea typeface="+mn-ea"/>
                <a:cs typeface="+mn-cs"/>
              </a:rPr>
              <a:t>Alexandre de </a:t>
            </a:r>
            <a:r>
              <a:rPr lang="fr-CH" sz="1200" b="0" i="0" u="none" strike="noStrike" kern="1200" baseline="0" dirty="0" err="1">
                <a:solidFill>
                  <a:schemeClr val="tx1"/>
                </a:solidFill>
                <a:latin typeface="+mn-lt"/>
                <a:ea typeface="+mn-ea"/>
                <a:cs typeface="+mn-cs"/>
              </a:rPr>
              <a:t>Banoff</a:t>
            </a:r>
            <a:r>
              <a:rPr lang="fr-CH" sz="1200" b="0" i="0" u="none" strike="noStrike" kern="1200" baseline="0" dirty="0">
                <a:solidFill>
                  <a:schemeClr val="tx1"/>
                </a:solidFill>
                <a:latin typeface="+mn-lt"/>
                <a:ea typeface="+mn-ea"/>
                <a:cs typeface="+mn-cs"/>
              </a:rPr>
              <a:t> </a:t>
            </a:r>
            <a:endParaRPr lang="fr-CH" dirty="0"/>
          </a:p>
        </p:txBody>
      </p:sp>
      <p:sp>
        <p:nvSpPr>
          <p:cNvPr id="4" name="Espace réservé du numéro de diapositive 3"/>
          <p:cNvSpPr>
            <a:spLocks noGrp="1"/>
          </p:cNvSpPr>
          <p:nvPr>
            <p:ph type="sldNum" sz="quarter" idx="10"/>
          </p:nvPr>
        </p:nvSpPr>
        <p:spPr/>
        <p:txBody>
          <a:bodyPr/>
          <a:lstStyle/>
          <a:p>
            <a:fld id="{89DF7398-23D0-4D20-89B8-E2AA06F92E47}" type="slidenum">
              <a:rPr lang="fr-CH" smtClean="0"/>
              <a:t>17</a:t>
            </a:fld>
            <a:endParaRPr lang="fr-CH"/>
          </a:p>
        </p:txBody>
      </p:sp>
    </p:spTree>
    <p:extLst>
      <p:ext uri="{BB962C8B-B14F-4D97-AF65-F5344CB8AC3E}">
        <p14:creationId xmlns:p14="http://schemas.microsoft.com/office/powerpoint/2010/main" val="4038135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Source: </a:t>
            </a:r>
            <a:r>
              <a:rPr lang="fr-CH" sz="1200" b="1" i="0" u="none" strike="noStrike" kern="1200" baseline="0" dirty="0">
                <a:solidFill>
                  <a:schemeClr val="tx1"/>
                </a:solidFill>
                <a:latin typeface="+mn-lt"/>
                <a:ea typeface="+mn-ea"/>
                <a:cs typeface="+mn-cs"/>
              </a:rPr>
              <a:t>L’externalisation IT </a:t>
            </a:r>
            <a:r>
              <a:rPr lang="fr-CH" sz="1200" b="0" i="0" u="none" strike="noStrike" kern="1200" baseline="0" dirty="0">
                <a:solidFill>
                  <a:schemeClr val="tx1"/>
                </a:solidFill>
                <a:latin typeface="+mn-lt"/>
                <a:ea typeface="+mn-ea"/>
                <a:cs typeface="+mn-cs"/>
              </a:rPr>
              <a:t>Alexandre de </a:t>
            </a:r>
            <a:r>
              <a:rPr lang="fr-CH" sz="1200" b="0" i="0" u="none" strike="noStrike" kern="1200" baseline="0" dirty="0" err="1">
                <a:solidFill>
                  <a:schemeClr val="tx1"/>
                </a:solidFill>
                <a:latin typeface="+mn-lt"/>
                <a:ea typeface="+mn-ea"/>
                <a:cs typeface="+mn-cs"/>
              </a:rPr>
              <a:t>Banoff</a:t>
            </a:r>
            <a:r>
              <a:rPr lang="fr-CH" sz="1200" b="0" i="0" u="none" strike="noStrike" kern="1200" baseline="0" dirty="0">
                <a:solidFill>
                  <a:schemeClr val="tx1"/>
                </a:solidFill>
                <a:latin typeface="+mn-lt"/>
                <a:ea typeface="+mn-ea"/>
                <a:cs typeface="+mn-cs"/>
              </a:rPr>
              <a:t> </a:t>
            </a:r>
            <a:endParaRPr lang="fr-CH" dirty="0"/>
          </a:p>
          <a:p>
            <a:endParaRPr lang="fr-CH" dirty="0"/>
          </a:p>
        </p:txBody>
      </p:sp>
      <p:sp>
        <p:nvSpPr>
          <p:cNvPr id="4" name="Espace réservé du numéro de diapositive 3"/>
          <p:cNvSpPr>
            <a:spLocks noGrp="1"/>
          </p:cNvSpPr>
          <p:nvPr>
            <p:ph type="sldNum" sz="quarter" idx="10"/>
          </p:nvPr>
        </p:nvSpPr>
        <p:spPr/>
        <p:txBody>
          <a:bodyPr/>
          <a:lstStyle/>
          <a:p>
            <a:fld id="{89DF7398-23D0-4D20-89B8-E2AA06F92E47}" type="slidenum">
              <a:rPr lang="fr-CH" smtClean="0"/>
              <a:t>18</a:t>
            </a:fld>
            <a:endParaRPr lang="fr-CH"/>
          </a:p>
        </p:txBody>
      </p:sp>
    </p:spTree>
    <p:extLst>
      <p:ext uri="{BB962C8B-B14F-4D97-AF65-F5344CB8AC3E}">
        <p14:creationId xmlns:p14="http://schemas.microsoft.com/office/powerpoint/2010/main" val="2492664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dirty="0"/>
              <a:t>Source: </a:t>
            </a:r>
            <a:r>
              <a:rPr lang="fr-CH" sz="1200" b="1" i="0" u="none" strike="noStrike" kern="1200" baseline="0" dirty="0">
                <a:solidFill>
                  <a:schemeClr val="tx1"/>
                </a:solidFill>
                <a:latin typeface="+mn-lt"/>
                <a:ea typeface="+mn-ea"/>
                <a:cs typeface="+mn-cs"/>
              </a:rPr>
              <a:t>L’externalisation IT </a:t>
            </a:r>
            <a:r>
              <a:rPr lang="fr-CH" sz="1200" b="0" i="0" u="none" strike="noStrike" kern="1200" baseline="0" dirty="0">
                <a:solidFill>
                  <a:schemeClr val="tx1"/>
                </a:solidFill>
                <a:latin typeface="+mn-lt"/>
                <a:ea typeface="+mn-ea"/>
                <a:cs typeface="+mn-cs"/>
              </a:rPr>
              <a:t>Alexandre de </a:t>
            </a:r>
            <a:r>
              <a:rPr lang="fr-CH" sz="1200" b="0" i="0" u="none" strike="noStrike" kern="1200" baseline="0" dirty="0" err="1">
                <a:solidFill>
                  <a:schemeClr val="tx1"/>
                </a:solidFill>
                <a:latin typeface="+mn-lt"/>
                <a:ea typeface="+mn-ea"/>
                <a:cs typeface="+mn-cs"/>
              </a:rPr>
              <a:t>Banoff</a:t>
            </a:r>
            <a:r>
              <a:rPr lang="fr-CH" sz="1200" b="0" i="0" u="none" strike="noStrike" kern="1200" baseline="0" dirty="0">
                <a:solidFill>
                  <a:schemeClr val="tx1"/>
                </a:solidFill>
                <a:latin typeface="+mn-lt"/>
                <a:ea typeface="+mn-ea"/>
                <a:cs typeface="+mn-cs"/>
              </a:rPr>
              <a:t> </a:t>
            </a:r>
            <a:endParaRPr lang="fr-CH" dirty="0"/>
          </a:p>
          <a:p>
            <a:endParaRPr lang="fr-CH" dirty="0"/>
          </a:p>
        </p:txBody>
      </p:sp>
      <p:sp>
        <p:nvSpPr>
          <p:cNvPr id="4" name="Espace réservé du numéro de diapositive 3"/>
          <p:cNvSpPr>
            <a:spLocks noGrp="1"/>
          </p:cNvSpPr>
          <p:nvPr>
            <p:ph type="sldNum" sz="quarter" idx="10"/>
          </p:nvPr>
        </p:nvSpPr>
        <p:spPr/>
        <p:txBody>
          <a:bodyPr/>
          <a:lstStyle/>
          <a:p>
            <a:fld id="{89DF7398-23D0-4D20-89B8-E2AA06F92E47}" type="slidenum">
              <a:rPr lang="fr-CH" smtClean="0"/>
              <a:t>20</a:t>
            </a:fld>
            <a:endParaRPr lang="fr-CH"/>
          </a:p>
        </p:txBody>
      </p:sp>
    </p:spTree>
    <p:extLst>
      <p:ext uri="{BB962C8B-B14F-4D97-AF65-F5344CB8AC3E}">
        <p14:creationId xmlns:p14="http://schemas.microsoft.com/office/powerpoint/2010/main" val="32566392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158313"/>
            <a:ext cx="9144000" cy="1351649"/>
          </a:xfrm>
        </p:spPr>
        <p:txBody>
          <a:bodyPr anchor="b">
            <a:normAutofit/>
          </a:bodyPr>
          <a:lstStyle>
            <a:lvl1pPr algn="ctr">
              <a:defRPr sz="5400"/>
            </a:lvl1pPr>
          </a:lstStyle>
          <a:p>
            <a:r>
              <a:rPr lang="fr-FR" dirty="0"/>
              <a:t>Modifiez le style du titre</a:t>
            </a:r>
            <a:endParaRPr lang="fr-CH"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fr-CH"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525" y="323501"/>
            <a:ext cx="3613500" cy="1314000"/>
          </a:xfrm>
          <a:prstGeom prst="rect">
            <a:avLst/>
          </a:prstGeom>
        </p:spPr>
      </p:pic>
      <p:pic>
        <p:nvPicPr>
          <p:cNvPr id="8" name="Imag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6842" y="5692735"/>
            <a:ext cx="1732520" cy="473556"/>
          </a:xfrm>
          <a:prstGeom prst="rect">
            <a:avLst/>
          </a:prstGeom>
        </p:spPr>
      </p:pic>
    </p:spTree>
    <p:extLst>
      <p:ext uri="{BB962C8B-B14F-4D97-AF65-F5344CB8AC3E}">
        <p14:creationId xmlns:p14="http://schemas.microsoft.com/office/powerpoint/2010/main" val="108380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767273" cy="1281113"/>
          </a:xfrm>
        </p:spPr>
        <p:txBody>
          <a:bodyPr/>
          <a:lstStyle/>
          <a:p>
            <a:r>
              <a:rPr lang="fr-FR"/>
              <a:t>Modifiez le style du titre</a:t>
            </a:r>
            <a:endParaRPr lang="fr-CH"/>
          </a:p>
        </p:txBody>
      </p:sp>
      <p:sp>
        <p:nvSpPr>
          <p:cNvPr id="3" name="Espace réservé du texte vertical 2"/>
          <p:cNvSpPr>
            <a:spLocks noGrp="1"/>
          </p:cNvSpPr>
          <p:nvPr>
            <p:ph type="body" orient="vert" idx="1"/>
          </p:nvPr>
        </p:nvSpPr>
        <p:spPr>
          <a:xfrm>
            <a:off x="838200" y="1825625"/>
            <a:ext cx="10515600" cy="411797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228571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6"/>
            <a:ext cx="1077126" cy="5541152"/>
          </a:xfrm>
        </p:spPr>
        <p:txBody>
          <a:bodyPr vert="eaVert"/>
          <a:lstStyle/>
          <a:p>
            <a:r>
              <a:rPr lang="fr-FR" dirty="0"/>
              <a:t>Modifiez le style du titre</a:t>
            </a:r>
            <a:endParaRPr lang="fr-CH" dirty="0"/>
          </a:p>
        </p:txBody>
      </p:sp>
      <p:sp>
        <p:nvSpPr>
          <p:cNvPr id="3" name="Espace réservé du texte vertical 2"/>
          <p:cNvSpPr>
            <a:spLocks noGrp="1"/>
          </p:cNvSpPr>
          <p:nvPr>
            <p:ph type="body" orient="vert" idx="1"/>
          </p:nvPr>
        </p:nvSpPr>
        <p:spPr>
          <a:xfrm>
            <a:off x="838200" y="365125"/>
            <a:ext cx="7734300" cy="5541153"/>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734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12551" cy="1325563"/>
          </a:xfrm>
        </p:spPr>
        <p:txBody>
          <a:bodyPr/>
          <a:lstStyle/>
          <a:p>
            <a:r>
              <a:rPr lang="fr-FR"/>
              <a:t>Modifiez le style du titre</a:t>
            </a:r>
            <a:endParaRPr lang="fr-CH"/>
          </a:p>
        </p:txBody>
      </p:sp>
      <p:sp>
        <p:nvSpPr>
          <p:cNvPr id="3" name="Espace réservé du contenu 2"/>
          <p:cNvSpPr>
            <a:spLocks noGrp="1"/>
          </p:cNvSpPr>
          <p:nvPr>
            <p:ph idx="1"/>
          </p:nvPr>
        </p:nvSpPr>
        <p:spPr>
          <a:xfrm>
            <a:off x="838200" y="1825626"/>
            <a:ext cx="10515600" cy="4127306"/>
          </a:xfrm>
        </p:spPr>
        <p:txBody>
          <a:bodyPr/>
          <a:lstStyle>
            <a:lvl1pPr marL="228600" indent="-228600">
              <a:buClr>
                <a:srgbClr val="FF0000"/>
              </a:buClr>
              <a:buFont typeface="Wingdings" panose="05000000000000000000" pitchFamily="2" charset="2"/>
              <a:buChar char="§"/>
              <a:defRPr/>
            </a:lvl1pPr>
            <a:lvl2pPr marL="685800" indent="-228600">
              <a:buClrTx/>
              <a:buFont typeface="Wingdings" panose="05000000000000000000" pitchFamily="2" charset="2"/>
              <a:buChar char="§"/>
              <a:defRPr/>
            </a:lvl2pPr>
            <a:lvl3pPr marL="1143000" indent="-228600">
              <a:buClr>
                <a:schemeClr val="bg1">
                  <a:lumMod val="65000"/>
                </a:schemeClr>
              </a:buClr>
              <a:buFont typeface="Wingdings" panose="05000000000000000000" pitchFamily="2" charset="2"/>
              <a:buChar char="§"/>
              <a:defRPr/>
            </a:lvl3pPr>
            <a:lvl4pPr marL="1600200" indent="-228600">
              <a:buClr>
                <a:srgbClr val="FF0000"/>
              </a:buClr>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34654"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165875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dirty="0"/>
              <a:t>Modifiez le style du titre</a:t>
            </a:r>
            <a:endParaRPr lang="fr-CH" dirty="0"/>
          </a:p>
        </p:txBody>
      </p:sp>
      <p:sp>
        <p:nvSpPr>
          <p:cNvPr id="3" name="Espace réservé du texte 2"/>
          <p:cNvSpPr>
            <a:spLocks noGrp="1"/>
          </p:cNvSpPr>
          <p:nvPr>
            <p:ph type="body" idx="1"/>
          </p:nvPr>
        </p:nvSpPr>
        <p:spPr>
          <a:xfrm>
            <a:off x="831850" y="4589464"/>
            <a:ext cx="10515600" cy="137279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8"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0" name="Espace réservé de la date 3"/>
          <p:cNvSpPr txBox="1">
            <a:spLocks/>
          </p:cNvSpPr>
          <p:nvPr userDrawn="1"/>
        </p:nvSpPr>
        <p:spPr>
          <a:xfrm>
            <a:off x="831850" y="6265732"/>
            <a:ext cx="274955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11"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47535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844185" cy="1281113"/>
          </a:xfrm>
        </p:spPr>
        <p:txBody>
          <a:bodyPr/>
          <a:lstStyle/>
          <a:p>
            <a:r>
              <a:rPr lang="fr-FR"/>
              <a:t>Modifiez le style du titre</a:t>
            </a:r>
            <a:endParaRPr lang="fr-CH"/>
          </a:p>
        </p:txBody>
      </p:sp>
      <p:sp>
        <p:nvSpPr>
          <p:cNvPr id="3" name="Espace réservé du contenu 2"/>
          <p:cNvSpPr>
            <a:spLocks noGrp="1"/>
          </p:cNvSpPr>
          <p:nvPr>
            <p:ph sz="half" idx="1"/>
          </p:nvPr>
        </p:nvSpPr>
        <p:spPr>
          <a:xfrm>
            <a:off x="838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contenu 3"/>
          <p:cNvSpPr>
            <a:spLocks noGrp="1"/>
          </p:cNvSpPr>
          <p:nvPr>
            <p:ph sz="half" idx="2"/>
          </p:nvPr>
        </p:nvSpPr>
        <p:spPr>
          <a:xfrm>
            <a:off x="6172200" y="1825625"/>
            <a:ext cx="5181600" cy="41179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3569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8928055" cy="1325563"/>
          </a:xfrm>
        </p:spPr>
        <p:txBody>
          <a:bodyPr/>
          <a:lstStyle/>
          <a:p>
            <a:r>
              <a:rPr lang="fr-FR"/>
              <a:t>Modifiez le style du titre</a:t>
            </a:r>
            <a:endParaRPr lang="fr-CH"/>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45718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11"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3"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14"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142922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8963826" cy="1325563"/>
          </a:xfrm>
        </p:spPr>
        <p:txBody>
          <a:bodyPr/>
          <a:lstStyle/>
          <a:p>
            <a:r>
              <a:rPr lang="fr-FR"/>
              <a:t>Modifiez le style du titre</a:t>
            </a:r>
            <a:endParaRPr lang="fr-CH"/>
          </a:p>
        </p:txBody>
      </p:sp>
      <p:sp>
        <p:nvSpPr>
          <p:cNvPr id="7"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9" name="Espace réservé de la date 3"/>
          <p:cNvSpPr txBox="1">
            <a:spLocks/>
          </p:cNvSpPr>
          <p:nvPr userDrawn="1"/>
        </p:nvSpPr>
        <p:spPr>
          <a:xfrm>
            <a:off x="838200" y="626573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10"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3116985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Triangle rectangle 1"/>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
        <p:nvSpPr>
          <p:cNvPr id="6"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8" name="Espace réservé de la date 3"/>
          <p:cNvSpPr txBox="1">
            <a:spLocks/>
          </p:cNvSpPr>
          <p:nvPr userDrawn="1"/>
        </p:nvSpPr>
        <p:spPr>
          <a:xfrm>
            <a:off x="854579" y="6265732"/>
            <a:ext cx="2726821"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9"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pic>
        <p:nvPicPr>
          <p:cNvPr id="3" name="Imag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Tree>
    <p:extLst>
      <p:ext uri="{BB962C8B-B14F-4D97-AF65-F5344CB8AC3E}">
        <p14:creationId xmlns:p14="http://schemas.microsoft.com/office/powerpoint/2010/main" val="2346582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du contenu 2"/>
          <p:cNvSpPr>
            <a:spLocks noGrp="1"/>
          </p:cNvSpPr>
          <p:nvPr>
            <p:ph idx="1"/>
          </p:nvPr>
        </p:nvSpPr>
        <p:spPr>
          <a:xfrm>
            <a:off x="4892631" y="465138"/>
            <a:ext cx="502049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90874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H"/>
          </a:p>
        </p:txBody>
      </p:sp>
      <p:sp>
        <p:nvSpPr>
          <p:cNvPr id="3" name="Espace réservé pour une image  2"/>
          <p:cNvSpPr>
            <a:spLocks noGrp="1"/>
          </p:cNvSpPr>
          <p:nvPr>
            <p:ph type="pic" idx="1"/>
          </p:nvPr>
        </p:nvSpPr>
        <p:spPr>
          <a:xfrm>
            <a:off x="5183188" y="457200"/>
            <a:ext cx="4661567"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9" name="Espace réservé du numéro de diapositive 5"/>
          <p:cNvSpPr>
            <a:spLocks noGrp="1"/>
          </p:cNvSpPr>
          <p:nvPr>
            <p:ph type="sldNum" sz="quarter" idx="12"/>
          </p:nvPr>
        </p:nvSpPr>
        <p:spPr>
          <a:xfrm>
            <a:off x="8610600" y="6265732"/>
            <a:ext cx="2743200" cy="365125"/>
          </a:xfrm>
        </p:spPr>
        <p:txBody>
          <a:bodyPr/>
          <a:lstStyle/>
          <a:p>
            <a:fld id="{D43150CF-46F0-4FEE-9B38-FA518C85AC0E}" type="slidenum">
              <a:rPr lang="fr-CH" smtClean="0"/>
              <a:t>‹N°›</a:t>
            </a:fld>
            <a:endParaRPr lang="fr-CH"/>
          </a:p>
        </p:txBody>
      </p:sp>
      <p:sp>
        <p:nvSpPr>
          <p:cNvPr id="11" name="Espace réservé de la date 3"/>
          <p:cNvSpPr txBox="1">
            <a:spLocks/>
          </p:cNvSpPr>
          <p:nvPr userDrawn="1"/>
        </p:nvSpPr>
        <p:spPr>
          <a:xfrm>
            <a:off x="839788" y="6265732"/>
            <a:ext cx="2741612"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03D129-E0EA-4A06-94C3-B0DA49205495}" type="datetimeFigureOut">
              <a:rPr lang="fr-CH" smtClean="0"/>
              <a:pPr/>
              <a:t>11.05.2022</a:t>
            </a:fld>
            <a:endParaRPr lang="fr-CH" dirty="0"/>
          </a:p>
        </p:txBody>
      </p:sp>
      <p:sp>
        <p:nvSpPr>
          <p:cNvPr id="12" name="Espace réservé du pied de page 4"/>
          <p:cNvSpPr>
            <a:spLocks noGrp="1"/>
          </p:cNvSpPr>
          <p:nvPr>
            <p:ph type="ftr" sz="quarter" idx="11"/>
          </p:nvPr>
        </p:nvSpPr>
        <p:spPr>
          <a:xfrm>
            <a:off x="3963955" y="6265731"/>
            <a:ext cx="4114800" cy="365125"/>
          </a:xfrm>
        </p:spPr>
        <p:txBody>
          <a:bodyPr/>
          <a:lstStyle/>
          <a:p>
            <a:r>
              <a:rPr lang="fr-CH"/>
              <a:t>chrystel.dayer@hesge.ch</a:t>
            </a:r>
            <a:endParaRPr lang="fr-CH" dirty="0"/>
          </a:p>
        </p:txBody>
      </p:sp>
    </p:spTree>
    <p:extLst>
      <p:ext uri="{BB962C8B-B14F-4D97-AF65-F5344CB8AC3E}">
        <p14:creationId xmlns:p14="http://schemas.microsoft.com/office/powerpoint/2010/main" val="6683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82217"/>
            <a:ext cx="8946735" cy="1325563"/>
          </a:xfrm>
          <a:prstGeom prst="rect">
            <a:avLst/>
          </a:prstGeom>
          <a:ln>
            <a:noFill/>
          </a:ln>
        </p:spPr>
        <p:txBody>
          <a:bodyPr vert="horz" lIns="91440" tIns="45720" rIns="91440" bIns="45720" rtlCol="0" anchor="ctr">
            <a:normAutofit/>
          </a:bodyPr>
          <a:lstStyle/>
          <a:p>
            <a:r>
              <a:rPr lang="fr-FR" dirty="0"/>
              <a:t>Modifiez le style du titre</a:t>
            </a:r>
            <a:endParaRPr lang="fr-CH" dirty="0"/>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fr-CH" dirty="0"/>
          </a:p>
        </p:txBody>
      </p:sp>
      <p:sp>
        <p:nvSpPr>
          <p:cNvPr id="4" name="Espace réservé de la date 3"/>
          <p:cNvSpPr>
            <a:spLocks noGrp="1"/>
          </p:cNvSpPr>
          <p:nvPr>
            <p:ph type="dt" sz="half" idx="2"/>
          </p:nvPr>
        </p:nvSpPr>
        <p:spPr>
          <a:xfrm>
            <a:off x="838200" y="6287982"/>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FFCAECD0-0956-4D1B-8F86-56EFA3ED0CE1}" type="datetime1">
              <a:rPr lang="fr-FR" smtClean="0"/>
              <a:t>11/05/2022</a:t>
            </a:fld>
            <a:endParaRPr lang="fr-CH"/>
          </a:p>
        </p:txBody>
      </p:sp>
      <p:sp>
        <p:nvSpPr>
          <p:cNvPr id="5" name="Espace réservé du pied de page 4"/>
          <p:cNvSpPr>
            <a:spLocks noGrp="1"/>
          </p:cNvSpPr>
          <p:nvPr>
            <p:ph type="ftr" sz="quarter" idx="3"/>
          </p:nvPr>
        </p:nvSpPr>
        <p:spPr>
          <a:xfrm>
            <a:off x="4038600" y="628798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fr-CH"/>
              <a:t>chrystel.dayer@hesge.ch</a:t>
            </a:r>
            <a:endParaRPr lang="fr-CH" dirty="0"/>
          </a:p>
        </p:txBody>
      </p:sp>
      <p:sp>
        <p:nvSpPr>
          <p:cNvPr id="6" name="Espace réservé du numéro de diapositive 5"/>
          <p:cNvSpPr>
            <a:spLocks noGrp="1"/>
          </p:cNvSpPr>
          <p:nvPr>
            <p:ph type="sldNum" sz="quarter" idx="4"/>
          </p:nvPr>
        </p:nvSpPr>
        <p:spPr>
          <a:xfrm>
            <a:off x="8610600" y="6296528"/>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43150CF-46F0-4FEE-9B38-FA518C85AC0E}" type="slidenum">
              <a:rPr lang="fr-CH" smtClean="0"/>
              <a:pPr/>
              <a:t>‹N°›</a:t>
            </a:fld>
            <a:endParaRPr lang="fr-CH"/>
          </a:p>
        </p:txBody>
      </p:sp>
      <p:sp>
        <p:nvSpPr>
          <p:cNvPr id="7" name="Triangle rectangle 6"/>
          <p:cNvSpPr/>
          <p:nvPr userDrawn="1"/>
        </p:nvSpPr>
        <p:spPr>
          <a:xfrm rot="10800000">
            <a:off x="9373298" y="-1"/>
            <a:ext cx="2818701" cy="2223083"/>
          </a:xfrm>
          <a:prstGeom prst="rtTriangle">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pic>
        <p:nvPicPr>
          <p:cNvPr id="8" name="Imag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687472" y="370842"/>
            <a:ext cx="1332656" cy="483347"/>
          </a:xfrm>
          <a:prstGeom prst="rect">
            <a:avLst/>
          </a:prstGeom>
        </p:spPr>
      </p:pic>
      <p:sp>
        <p:nvSpPr>
          <p:cNvPr id="10" name="Rectangle 9"/>
          <p:cNvSpPr/>
          <p:nvPr userDrawn="1"/>
        </p:nvSpPr>
        <p:spPr>
          <a:xfrm>
            <a:off x="0" y="6680389"/>
            <a:ext cx="12192000" cy="184629"/>
          </a:xfrm>
          <a:prstGeom prst="rect">
            <a:avLst/>
          </a:prstGeom>
          <a:solidFill>
            <a:srgbClr val="2B3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66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rgbClr val="2B3E54"/>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CC0000"/>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2B3E52"/>
        </a:buClr>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bg1">
            <a:lumMod val="85000"/>
          </a:schemeClr>
        </a:buClr>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CC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CH" sz="4000" dirty="0"/>
              <a:t>Outsourcing</a:t>
            </a:r>
          </a:p>
        </p:txBody>
      </p:sp>
      <p:sp>
        <p:nvSpPr>
          <p:cNvPr id="3" name="Sous-titre 2"/>
          <p:cNvSpPr>
            <a:spLocks noGrp="1"/>
          </p:cNvSpPr>
          <p:nvPr>
            <p:ph type="subTitle" idx="1"/>
          </p:nvPr>
        </p:nvSpPr>
        <p:spPr>
          <a:xfrm>
            <a:off x="1524000" y="3602038"/>
            <a:ext cx="9144000" cy="1351649"/>
          </a:xfrm>
        </p:spPr>
        <p:txBody>
          <a:bodyPr>
            <a:normAutofit/>
          </a:bodyPr>
          <a:lstStyle/>
          <a:p>
            <a:r>
              <a:rPr lang="fr-CH" sz="2000" b="1" dirty="0">
                <a:solidFill>
                  <a:srgbClr val="2B3E54"/>
                </a:solidFill>
                <a:ea typeface="+mj-ea"/>
              </a:rPr>
              <a:t>Mme Chrystel Dayer</a:t>
            </a:r>
          </a:p>
          <a:p>
            <a:r>
              <a:rPr lang="fr-CH" sz="2000" b="1" dirty="0">
                <a:solidFill>
                  <a:srgbClr val="2B3E54"/>
                </a:solidFill>
                <a:ea typeface="+mj-ea"/>
              </a:rPr>
              <a:t>Chargée de cours</a:t>
            </a:r>
          </a:p>
        </p:txBody>
      </p:sp>
      <p:sp>
        <p:nvSpPr>
          <p:cNvPr id="4" name="Espace réservé de la date 3"/>
          <p:cNvSpPr>
            <a:spLocks noGrp="1"/>
          </p:cNvSpPr>
          <p:nvPr>
            <p:ph type="dt" sz="half" idx="4294967295"/>
          </p:nvPr>
        </p:nvSpPr>
        <p:spPr>
          <a:xfrm>
            <a:off x="838200" y="6273970"/>
            <a:ext cx="2743200" cy="365125"/>
          </a:xfrm>
        </p:spPr>
        <p:txBody>
          <a:bodyPr/>
          <a:lstStyle/>
          <a:p>
            <a:fld id="{D8C0A943-C54A-47C0-B4C2-905C8DAFEB73}" type="datetime1">
              <a:rPr lang="fr-FR" smtClean="0"/>
              <a:t>11/05/2022</a:t>
            </a:fld>
            <a:endParaRPr lang="fr-CH"/>
          </a:p>
        </p:txBody>
      </p:sp>
      <p:sp>
        <p:nvSpPr>
          <p:cNvPr id="5" name="Espace réservé du pied de page 4"/>
          <p:cNvSpPr>
            <a:spLocks noGrp="1"/>
          </p:cNvSpPr>
          <p:nvPr>
            <p:ph type="ftr" sz="quarter" idx="4294967295"/>
          </p:nvPr>
        </p:nvSpPr>
        <p:spPr>
          <a:xfrm>
            <a:off x="4038600" y="6273970"/>
            <a:ext cx="4114800" cy="365125"/>
          </a:xfrm>
        </p:spPr>
        <p:txBody>
          <a:bodyPr/>
          <a:lstStyle/>
          <a:p>
            <a:r>
              <a:rPr lang="fr-CH"/>
              <a:t>chrystel.dayer@hesge.ch</a:t>
            </a:r>
            <a:endParaRPr lang="fr-CH" dirty="0"/>
          </a:p>
        </p:txBody>
      </p:sp>
      <p:sp>
        <p:nvSpPr>
          <p:cNvPr id="6" name="Espace réservé du numéro de diapositive 5"/>
          <p:cNvSpPr>
            <a:spLocks noGrp="1"/>
          </p:cNvSpPr>
          <p:nvPr>
            <p:ph type="sldNum" sz="quarter" idx="4294967295"/>
          </p:nvPr>
        </p:nvSpPr>
        <p:spPr>
          <a:xfrm>
            <a:off x="8610600" y="6290446"/>
            <a:ext cx="2743200" cy="365125"/>
          </a:xfrm>
        </p:spPr>
        <p:txBody>
          <a:bodyPr/>
          <a:lstStyle/>
          <a:p>
            <a:fld id="{D43150CF-46F0-4FEE-9B38-FA518C85AC0E}" type="slidenum">
              <a:rPr lang="fr-CH" smtClean="0"/>
              <a:t>1</a:t>
            </a:fld>
            <a:endParaRPr lang="fr-CH"/>
          </a:p>
        </p:txBody>
      </p:sp>
    </p:spTree>
    <p:extLst>
      <p:ext uri="{BB962C8B-B14F-4D97-AF65-F5344CB8AC3E}">
        <p14:creationId xmlns:p14="http://schemas.microsoft.com/office/powerpoint/2010/main" val="334927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L’approche ressources</a:t>
            </a:r>
          </a:p>
        </p:txBody>
      </p:sp>
      <p:sp>
        <p:nvSpPr>
          <p:cNvPr id="3" name="Espace réservé du contenu 2"/>
          <p:cNvSpPr>
            <a:spLocks noGrp="1"/>
          </p:cNvSpPr>
          <p:nvPr>
            <p:ph idx="1"/>
          </p:nvPr>
        </p:nvSpPr>
        <p:spPr/>
        <p:txBody>
          <a:bodyPr>
            <a:normAutofit/>
          </a:bodyPr>
          <a:lstStyle/>
          <a:p>
            <a:pPr algn="just"/>
            <a:r>
              <a:rPr lang="fr-CH" dirty="0"/>
              <a:t>L’outsourcing peut donc être interprété comme la prise de conscience d’un différentiel de performance entre les services internes et les meilleurs prestataires du marché. La volonté d’améliorer la performance de certaines activités peut conduire à externaliser certaines activités, même si elles sont fortement spécifiques et s’il en résulte un accroissement des coûts de transaction. </a:t>
            </a:r>
          </a:p>
          <a:p>
            <a:pPr algn="just"/>
            <a:r>
              <a:rPr lang="fr-CH" dirty="0"/>
              <a:t>L’application de la théorie des ressources à la problématique de l’outsourcing conduit à mettre l’accent sur le différentiel entre la performance souhaitée et la performance obtenue.</a:t>
            </a:r>
          </a:p>
          <a:p>
            <a:endParaRPr lang="fr-CH"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10</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54290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L’outsourcing aujourd’hui</a:t>
            </a:r>
          </a:p>
        </p:txBody>
      </p:sp>
      <p:sp>
        <p:nvSpPr>
          <p:cNvPr id="3" name="Espace réservé du contenu 2"/>
          <p:cNvSpPr>
            <a:spLocks noGrp="1"/>
          </p:cNvSpPr>
          <p:nvPr>
            <p:ph idx="1"/>
          </p:nvPr>
        </p:nvSpPr>
        <p:spPr/>
        <p:txBody>
          <a:bodyPr>
            <a:normAutofit lnSpcReduction="10000"/>
          </a:bodyPr>
          <a:lstStyle/>
          <a:p>
            <a:pPr algn="just"/>
            <a:r>
              <a:rPr lang="fr-CH" dirty="0"/>
              <a:t>Voilà des années déjà que </a:t>
            </a:r>
            <a:r>
              <a:rPr lang="fr-CH" dirty="0" err="1"/>
              <a:t>Vipa</a:t>
            </a:r>
            <a:r>
              <a:rPr lang="fr-CH" dirty="0"/>
              <a:t> – une PME vaudoise active dans le recyclage – confie à une société externe ses développements informatiques. Selon son patron, Marc Ehrlich, c’est «avant tout la notion de risque» qui a motivé ce choix. Mais le fait d’avoir recours à l’outsourcing offre également à l’entreprise (qui compte 130 collaborateurs en Suisse) une bonne dose de flexibilité. «Le cas de l’IT est emblématique. Lorsque vous changez de système informatique, vous avez besoin de cinq à six spécialistes sur une courte période. Au-delà, une personne à temps complet est parfois de trop pour la maintenance.»</a:t>
            </a:r>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11</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1456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L’outsourcing aujourd’hui</a:t>
            </a:r>
          </a:p>
        </p:txBody>
      </p:sp>
      <p:sp>
        <p:nvSpPr>
          <p:cNvPr id="3" name="Espace réservé du contenu 2"/>
          <p:cNvSpPr>
            <a:spLocks noGrp="1"/>
          </p:cNvSpPr>
          <p:nvPr>
            <p:ph idx="1"/>
          </p:nvPr>
        </p:nvSpPr>
        <p:spPr/>
        <p:txBody>
          <a:bodyPr/>
          <a:lstStyle/>
          <a:p>
            <a:pPr algn="just"/>
            <a:r>
              <a:rPr lang="fr-CH" dirty="0"/>
              <a:t>A l’image de </a:t>
            </a:r>
            <a:r>
              <a:rPr lang="fr-CH" dirty="0" err="1"/>
              <a:t>Vipa</a:t>
            </a:r>
            <a:r>
              <a:rPr lang="fr-CH" dirty="0"/>
              <a:t>, de plus en plus de PME helvétiques délèguent à des entreprises spécialisées la gestion de certaines activités telles que les ressources humaines, la comptabilité, le marketing ou encore les achats. Longtemps l’apanage des multinationales, l’externalisation s’étend désormais aux sociétés plus petites. </a:t>
            </a:r>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12</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01687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L’outsourcing aujourd’hui</a:t>
            </a:r>
          </a:p>
        </p:txBody>
      </p:sp>
      <p:sp>
        <p:nvSpPr>
          <p:cNvPr id="3" name="Espace réservé du contenu 2"/>
          <p:cNvSpPr>
            <a:spLocks noGrp="1"/>
          </p:cNvSpPr>
          <p:nvPr>
            <p:ph idx="1"/>
          </p:nvPr>
        </p:nvSpPr>
        <p:spPr/>
        <p:txBody>
          <a:bodyPr>
            <a:normAutofit/>
          </a:bodyPr>
          <a:lstStyle/>
          <a:p>
            <a:r>
              <a:rPr lang="fr-CH" dirty="0"/>
              <a:t>«Il faut faire très attention d’externaliser les bonnes choses, de ne surtout pas toucher à la culture d’entreprise, à ce qui fait son ciment.» Cette restriction mise à part, même les degrés les plus élevés d’outsourcing sont envisageables. «On voit actuellement se créer des </a:t>
            </a:r>
            <a:r>
              <a:rPr lang="fr-CH" dirty="0" err="1"/>
              <a:t>micro-sociétés</a:t>
            </a:r>
            <a:r>
              <a:rPr lang="fr-CH" dirty="0"/>
              <a:t> qui ne font presque plus rien à l’interne et dont les responsables se contentent de jouer les chefs d’orchestre.» </a:t>
            </a:r>
            <a:r>
              <a:rPr lang="fr-CH" sz="1600" dirty="0"/>
              <a:t>Frédéric Favre, Fondateur et administrateur de la société valaisanne </a:t>
            </a:r>
            <a:r>
              <a:rPr lang="fr-CH" sz="1600" dirty="0" err="1"/>
              <a:t>HRplus</a:t>
            </a:r>
            <a:endParaRPr lang="fr-CH" sz="16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13</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0705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L’outsourcing aujourd’hui</a:t>
            </a:r>
          </a:p>
        </p:txBody>
      </p:sp>
      <p:sp>
        <p:nvSpPr>
          <p:cNvPr id="3" name="Espace réservé du contenu 2"/>
          <p:cNvSpPr>
            <a:spLocks noGrp="1"/>
          </p:cNvSpPr>
          <p:nvPr>
            <p:ph idx="1"/>
          </p:nvPr>
        </p:nvSpPr>
        <p:spPr/>
        <p:txBody>
          <a:bodyPr/>
          <a:lstStyle/>
          <a:p>
            <a:pPr algn="just"/>
            <a:r>
              <a:rPr lang="fr-CH" dirty="0"/>
              <a:t>«Certains entrepreneurs hésitent à faire le pas car ils redoutent une perte de contrôle, donc de qualité. Du côté des collaborateurs, l’outsourcing est souvent perçu comme le diable, car on l’assimile à des suppressions de postes ou on le confond avec l’</a:t>
            </a:r>
            <a:r>
              <a:rPr lang="fr-CH" dirty="0" err="1"/>
              <a:t>offshoring</a:t>
            </a:r>
            <a:r>
              <a:rPr lang="fr-CH" dirty="0"/>
              <a:t>», </a:t>
            </a:r>
            <a:r>
              <a:rPr lang="fr-CH" sz="2000" dirty="0"/>
              <a:t>rapporte Christophe Barman, de </a:t>
            </a:r>
            <a:r>
              <a:rPr lang="fr-CH" sz="2000" dirty="0" err="1"/>
              <a:t>Loyco</a:t>
            </a:r>
            <a:endParaRPr lang="fr-CH" sz="2000"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14</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49589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Définitions</a:t>
            </a:r>
          </a:p>
        </p:txBody>
      </p:sp>
      <p:sp>
        <p:nvSpPr>
          <p:cNvPr id="3" name="Espace réservé du contenu 2"/>
          <p:cNvSpPr>
            <a:spLocks noGrp="1"/>
          </p:cNvSpPr>
          <p:nvPr>
            <p:ph idx="1"/>
          </p:nvPr>
        </p:nvSpPr>
        <p:spPr/>
        <p:txBody>
          <a:bodyPr/>
          <a:lstStyle/>
          <a:p>
            <a:r>
              <a:rPr lang="fr-CH" b="1" dirty="0"/>
              <a:t>Infogérance: </a:t>
            </a:r>
            <a:r>
              <a:rPr lang="fr-CH" dirty="0"/>
              <a:t>l'infogérance définit le fait d'externaliser certaines prestations de gestion ou d'exploitation d'un système informatique, à un prestataire informatique tiers. </a:t>
            </a:r>
          </a:p>
          <a:p>
            <a:r>
              <a:rPr lang="fr-CH" dirty="0"/>
              <a:t>La mise en place de cette forme d'externalisation impose la rédaction d'un contrat entre les deux parties.</a:t>
            </a:r>
          </a:p>
          <a:p>
            <a:r>
              <a:rPr lang="fr-CH" dirty="0"/>
              <a:t>Celui-ci doit mentionner, entre autres, la durée du contrat, les conditions de renouvellement et de résiliation, les assurances, le périmètre de la prestation, les interventions, etc.</a:t>
            </a:r>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15</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12118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Définitions</a:t>
            </a:r>
          </a:p>
        </p:txBody>
      </p:sp>
      <p:sp>
        <p:nvSpPr>
          <p:cNvPr id="3" name="Espace réservé du contenu 2"/>
          <p:cNvSpPr>
            <a:spLocks noGrp="1"/>
          </p:cNvSpPr>
          <p:nvPr>
            <p:ph idx="1"/>
          </p:nvPr>
        </p:nvSpPr>
        <p:spPr/>
        <p:txBody>
          <a:bodyPr>
            <a:normAutofit fontScale="92500" lnSpcReduction="20000"/>
          </a:bodyPr>
          <a:lstStyle/>
          <a:p>
            <a:pPr algn="just"/>
            <a:r>
              <a:rPr lang="fr-CH" b="1" dirty="0"/>
              <a:t>Service </a:t>
            </a:r>
            <a:r>
              <a:rPr lang="fr-CH" b="1" dirty="0" err="1"/>
              <a:t>Level</a:t>
            </a:r>
            <a:r>
              <a:rPr lang="fr-CH" b="1" dirty="0"/>
              <a:t> Agreement </a:t>
            </a:r>
            <a:r>
              <a:rPr lang="fr-CH" dirty="0"/>
              <a:t>(SLA): un contrat ou la partie d'un contrat par lequel un prestataire informatique s'engage à fournir un ensemble de services à un ou plusieurs clients. Autrement dit, il s'agit d'une clause contractuelle qui définit les objectifs précis et le niveau de service qu'est en droit d'attendre un client de la part du prestataire signataire.</a:t>
            </a:r>
          </a:p>
          <a:p>
            <a:pPr algn="just"/>
            <a:r>
              <a:rPr lang="fr-CH" dirty="0"/>
              <a:t>Le SLA est intimement lié à l'univers du cloud. Il permet de garantir aux clients certains niveaux de sécurité dans le stockage et la gestion de leurs données à caractère personnel. Il faut alors définir de façon très précise différents indicateurs de qualité pouvant être mesurés, analysés et contrôlés régulièrement. Il convient enfin de prévoir des sanctions qui seront appliquées si le prestataire ne répond pas à ses obligations mentionnées dans le SLA.</a:t>
            </a:r>
          </a:p>
          <a:p>
            <a:endParaRPr lang="fr-CH"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16</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51245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Définitions</a:t>
            </a:r>
          </a:p>
        </p:txBody>
      </p:sp>
      <p:sp>
        <p:nvSpPr>
          <p:cNvPr id="3" name="Espace réservé du contenu 2"/>
          <p:cNvSpPr>
            <a:spLocks noGrp="1"/>
          </p:cNvSpPr>
          <p:nvPr>
            <p:ph idx="1"/>
          </p:nvPr>
        </p:nvSpPr>
        <p:spPr/>
        <p:txBody>
          <a:bodyPr/>
          <a:lstStyle/>
          <a:p>
            <a:endParaRPr lang="fr-CH" dirty="0"/>
          </a:p>
          <a:p>
            <a:pPr algn="just"/>
            <a:r>
              <a:rPr lang="fr-CH" b="1" dirty="0"/>
              <a:t>La TMA - Tierce Maintenance Applicative: </a:t>
            </a:r>
            <a:r>
              <a:rPr lang="fr-CH" dirty="0"/>
              <a:t>la maintenance appliquée à un logiciel (« applicative ») et assurée par un prestataire externe.</a:t>
            </a:r>
          </a:p>
          <a:p>
            <a:pPr algn="just"/>
            <a:r>
              <a:rPr lang="fr-CH" dirty="0"/>
              <a:t>«Cette solution, très différente de l’Infogérance, permet une souplesse et un maintien des compétences IT au sein de l’entreprise cliente.»</a:t>
            </a:r>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17</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72996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Définitions</a:t>
            </a:r>
          </a:p>
        </p:txBody>
      </p:sp>
      <p:sp>
        <p:nvSpPr>
          <p:cNvPr id="3" name="Espace réservé du contenu 2"/>
          <p:cNvSpPr>
            <a:spLocks noGrp="1"/>
          </p:cNvSpPr>
          <p:nvPr>
            <p:ph idx="1"/>
          </p:nvPr>
        </p:nvSpPr>
        <p:spPr/>
        <p:txBody>
          <a:bodyPr>
            <a:normAutofit fontScale="92500" lnSpcReduction="20000"/>
          </a:bodyPr>
          <a:lstStyle/>
          <a:p>
            <a:r>
              <a:rPr lang="fr-CH" dirty="0"/>
              <a:t>La TMA, en plus de permettre de conserver une équipe informatique interne (mais réduite, ce qui en diminue les coûts) et de garder sa maîtrise sur son SII, a d’autres avantages : </a:t>
            </a:r>
          </a:p>
          <a:p>
            <a:pPr algn="just">
              <a:buFont typeface="Arial" panose="020B0604020202020204" pitchFamily="34" charset="0"/>
              <a:buChar char="•"/>
            </a:pPr>
            <a:r>
              <a:rPr lang="fr-CH" dirty="0"/>
              <a:t>Cela permet d'améliorer la satisfaction interne, dans la mesure où le prestataire de service possède les compétences nécessaires et qu'il est en mesure de respecter des délais de réalisation contractuels. </a:t>
            </a:r>
          </a:p>
          <a:p>
            <a:pPr algn="just">
              <a:buFont typeface="Arial" panose="020B0604020202020204" pitchFamily="34" charset="0"/>
              <a:buChar char="•"/>
            </a:pPr>
            <a:r>
              <a:rPr lang="fr-CH" dirty="0"/>
              <a:t>Cela facilite la maintenance des applications que la complexité et l'hétérogénéité des systèmes rendent difficile. </a:t>
            </a:r>
          </a:p>
          <a:p>
            <a:pPr algn="just">
              <a:buFont typeface="Arial" panose="020B0604020202020204" pitchFamily="34" charset="0"/>
              <a:buChar char="•"/>
            </a:pPr>
            <a:r>
              <a:rPr lang="fr-CH" dirty="0"/>
              <a:t>Cela permet de diriger les équipes internes vers des projets stratégiques ou urgents. </a:t>
            </a:r>
          </a:p>
          <a:p>
            <a:pPr algn="just">
              <a:buFont typeface="Arial" panose="020B0604020202020204" pitchFamily="34" charset="0"/>
              <a:buChar char="•"/>
            </a:pPr>
            <a:r>
              <a:rPr lang="fr-CH" dirty="0"/>
              <a:t>Cela permet de conserver la motivation des équipes internes face à une maintenance corrective peu intéressante. </a:t>
            </a:r>
          </a:p>
          <a:p>
            <a:endParaRPr lang="fr-CH"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18</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0884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Définitions</a:t>
            </a:r>
          </a:p>
        </p:txBody>
      </p:sp>
      <p:sp>
        <p:nvSpPr>
          <p:cNvPr id="3" name="Espace réservé du contenu 2"/>
          <p:cNvSpPr>
            <a:spLocks noGrp="1"/>
          </p:cNvSpPr>
          <p:nvPr>
            <p:ph idx="1"/>
          </p:nvPr>
        </p:nvSpPr>
        <p:spPr>
          <a:xfrm>
            <a:off x="838200" y="1259174"/>
            <a:ext cx="10515600" cy="4693758"/>
          </a:xfrm>
        </p:spPr>
        <p:txBody>
          <a:bodyPr>
            <a:normAutofit fontScale="85000" lnSpcReduction="20000"/>
          </a:bodyPr>
          <a:lstStyle/>
          <a:p>
            <a:endParaRPr lang="fr-CH" dirty="0"/>
          </a:p>
          <a:p>
            <a:pPr algn="just"/>
            <a:r>
              <a:rPr lang="fr-CH" b="1" dirty="0"/>
              <a:t>Business </a:t>
            </a:r>
            <a:r>
              <a:rPr lang="fr-CH" b="1" dirty="0" err="1"/>
              <a:t>Process</a:t>
            </a:r>
            <a:r>
              <a:rPr lang="fr-CH" b="1" dirty="0"/>
              <a:t> Outsourcing: </a:t>
            </a:r>
            <a:r>
              <a:rPr lang="fr-CH" dirty="0"/>
              <a:t>Le business </a:t>
            </a:r>
            <a:r>
              <a:rPr lang="fr-CH" dirty="0" err="1"/>
              <a:t>process</a:t>
            </a:r>
            <a:r>
              <a:rPr lang="fr-CH" dirty="0"/>
              <a:t> outsourcing (BPO), ou externalisation des processus métier, est l'externalisation d'une partie de l'activité de l'entreprise vers un prestataire extérieur, un sous-traitant, privilégiant notamment un accroissement de flexibilité</a:t>
            </a:r>
            <a:r>
              <a:rPr lang="fr-CH" b="1" dirty="0"/>
              <a:t>.</a:t>
            </a:r>
          </a:p>
          <a:p>
            <a:pPr algn="just">
              <a:buFont typeface="Arial" panose="020B0604020202020204" pitchFamily="34" charset="0"/>
              <a:buChar char="•"/>
            </a:pPr>
            <a:r>
              <a:rPr lang="fr-CH" dirty="0"/>
              <a:t>Cette pratique permette bien souvent de diminuer ses coûts et la charge fiscale de l’entreprise en externalisant une tâche. </a:t>
            </a:r>
          </a:p>
          <a:p>
            <a:pPr algn="just">
              <a:buFont typeface="Arial" panose="020B0604020202020204" pitchFamily="34" charset="0"/>
              <a:buChar char="•"/>
            </a:pPr>
            <a:r>
              <a:rPr lang="fr-CH" dirty="0"/>
              <a:t>Les contrats BPO permettent aussi de gagner en flexibilité, et de réagir plus rapidement aux changements qui surviennent sur le marché.  </a:t>
            </a:r>
          </a:p>
          <a:p>
            <a:pPr algn="just">
              <a:buFont typeface="Arial" panose="020B0604020202020204" pitchFamily="34" charset="0"/>
              <a:buChar char="•"/>
            </a:pPr>
            <a:r>
              <a:rPr lang="fr-CH" dirty="0"/>
              <a:t>Mais c’est aussi un risque pour la sécurité informatique.</a:t>
            </a:r>
          </a:p>
          <a:p>
            <a:pPr algn="just">
              <a:buFont typeface="Arial" panose="020B0604020202020204" pitchFamily="34" charset="0"/>
              <a:buChar char="•"/>
            </a:pPr>
            <a:r>
              <a:rPr lang="fr-CH" dirty="0"/>
              <a:t>Le BPO comme les autres modes d’externalisation peut aussi entraîner des coûts imprévus : sous-estimation de la quantité de travail nécessaire au fournisseur pour accomplir la mission, mauvaise évaluation des risques, etc. </a:t>
            </a:r>
          </a:p>
          <a:p>
            <a:pPr marL="0" indent="0">
              <a:buNone/>
            </a:pPr>
            <a:endParaRPr lang="fr-CH"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19</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47471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0151E6-8E98-4F83-8C22-EA8EAB2A8A08}"/>
              </a:ext>
            </a:extLst>
          </p:cNvPr>
          <p:cNvSpPr>
            <a:spLocks noGrp="1"/>
          </p:cNvSpPr>
          <p:nvPr>
            <p:ph type="title"/>
          </p:nvPr>
        </p:nvSpPr>
        <p:spPr/>
        <p:txBody>
          <a:bodyPr/>
          <a:lstStyle/>
          <a:p>
            <a:r>
              <a:rPr lang="fr-CH" dirty="0"/>
              <a:t>Outsourcing</a:t>
            </a:r>
            <a:endParaRPr lang="fr-FR" dirty="0"/>
          </a:p>
        </p:txBody>
      </p:sp>
      <p:sp>
        <p:nvSpPr>
          <p:cNvPr id="3" name="Espace réservé du contenu 2">
            <a:extLst>
              <a:ext uri="{FF2B5EF4-FFF2-40B4-BE49-F238E27FC236}">
                <a16:creationId xmlns:a16="http://schemas.microsoft.com/office/drawing/2014/main" id="{8D0134F2-4B60-4428-98FD-4E026FBD7E7C}"/>
              </a:ext>
            </a:extLst>
          </p:cNvPr>
          <p:cNvSpPr>
            <a:spLocks noGrp="1"/>
          </p:cNvSpPr>
          <p:nvPr>
            <p:ph idx="1"/>
          </p:nvPr>
        </p:nvSpPr>
        <p:spPr/>
        <p:txBody>
          <a:bodyPr/>
          <a:lstStyle/>
          <a:p>
            <a:pPr algn="just"/>
            <a:r>
              <a:rPr lang="fr-CH" i="1" dirty="0"/>
              <a:t>outsourcing</a:t>
            </a:r>
            <a:r>
              <a:rPr lang="fr-CH" dirty="0"/>
              <a:t>, désigne le transfert de tout ou partie d'une fonction d'une organisation (entreprise ou administration) vers un partenaire externe </a:t>
            </a:r>
            <a:r>
              <a:rPr lang="fr-CH" sz="1100" dirty="0"/>
              <a:t>(</a:t>
            </a:r>
            <a:r>
              <a:rPr lang="fr-CH" sz="1100" dirty="0" err="1"/>
              <a:t>Wikipedia</a:t>
            </a:r>
            <a:r>
              <a:rPr lang="fr-CH" sz="1100" dirty="0"/>
              <a:t>).</a:t>
            </a:r>
          </a:p>
          <a:p>
            <a:pPr marL="0" indent="0">
              <a:buNone/>
            </a:pPr>
            <a:endParaRPr lang="fr-FR" dirty="0"/>
          </a:p>
        </p:txBody>
      </p:sp>
      <p:sp>
        <p:nvSpPr>
          <p:cNvPr id="4" name="Espace réservé du numéro de diapositive 3">
            <a:extLst>
              <a:ext uri="{FF2B5EF4-FFF2-40B4-BE49-F238E27FC236}">
                <a16:creationId xmlns:a16="http://schemas.microsoft.com/office/drawing/2014/main" id="{92716721-657F-4202-8F79-7C5F2D9EA750}"/>
              </a:ext>
            </a:extLst>
          </p:cNvPr>
          <p:cNvSpPr>
            <a:spLocks noGrp="1"/>
          </p:cNvSpPr>
          <p:nvPr>
            <p:ph type="sldNum" sz="quarter" idx="12"/>
          </p:nvPr>
        </p:nvSpPr>
        <p:spPr/>
        <p:txBody>
          <a:bodyPr/>
          <a:lstStyle/>
          <a:p>
            <a:fld id="{D43150CF-46F0-4FEE-9B38-FA518C85AC0E}" type="slidenum">
              <a:rPr lang="fr-CH" smtClean="0"/>
              <a:t>2</a:t>
            </a:fld>
            <a:endParaRPr lang="fr-CH"/>
          </a:p>
        </p:txBody>
      </p:sp>
      <p:sp>
        <p:nvSpPr>
          <p:cNvPr id="5" name="Espace réservé du pied de page 4">
            <a:extLst>
              <a:ext uri="{FF2B5EF4-FFF2-40B4-BE49-F238E27FC236}">
                <a16:creationId xmlns:a16="http://schemas.microsoft.com/office/drawing/2014/main" id="{DA3A851C-0D34-4ADA-A39F-8787D29249F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98832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Définitions</a:t>
            </a:r>
          </a:p>
        </p:txBody>
      </p:sp>
      <p:sp>
        <p:nvSpPr>
          <p:cNvPr id="3" name="Espace réservé du contenu 2"/>
          <p:cNvSpPr>
            <a:spLocks noGrp="1"/>
          </p:cNvSpPr>
          <p:nvPr>
            <p:ph idx="1"/>
          </p:nvPr>
        </p:nvSpPr>
        <p:spPr/>
        <p:txBody>
          <a:bodyPr/>
          <a:lstStyle/>
          <a:p>
            <a:r>
              <a:rPr lang="fr-CH" b="1" dirty="0"/>
              <a:t>Le </a:t>
            </a:r>
            <a:r>
              <a:rPr lang="fr-CH" b="1" dirty="0" err="1"/>
              <a:t>co-sourcing:</a:t>
            </a:r>
            <a:r>
              <a:rPr lang="fr-CH" dirty="0" err="1"/>
              <a:t>créer</a:t>
            </a:r>
            <a:r>
              <a:rPr lang="fr-CH" dirty="0"/>
              <a:t> une structure externe composée de collaborateurs internes et de conseillers/prestataires externes.</a:t>
            </a:r>
          </a:p>
          <a:p>
            <a:r>
              <a:rPr lang="fr-CH" dirty="0"/>
              <a:t>Le client et son fournisseur de prestations créent donc ensemble une nouvelle entité commune. </a:t>
            </a:r>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20</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5136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Différentes formes</a:t>
            </a:r>
          </a:p>
        </p:txBody>
      </p:sp>
      <p:sp>
        <p:nvSpPr>
          <p:cNvPr id="3" name="Espace réservé du contenu 2"/>
          <p:cNvSpPr>
            <a:spLocks noGrp="1"/>
          </p:cNvSpPr>
          <p:nvPr>
            <p:ph idx="1"/>
          </p:nvPr>
        </p:nvSpPr>
        <p:spPr/>
        <p:txBody>
          <a:bodyPr>
            <a:normAutofit/>
          </a:bodyPr>
          <a:lstStyle/>
          <a:p>
            <a:endParaRPr lang="fr-CH" dirty="0"/>
          </a:p>
          <a:p>
            <a:r>
              <a:rPr lang="fr-CH" b="1" dirty="0"/>
              <a:t>Le développement contractuel au forfait</a:t>
            </a:r>
          </a:p>
          <a:p>
            <a:pPr marL="0" indent="0">
              <a:buNone/>
            </a:pPr>
            <a:r>
              <a:rPr lang="fr-CH" dirty="0"/>
              <a:t>«Mode qui vient immédiatement à l’esprit des managers, il s’agit, pour créer un nouvel applicatif de gestion, de faire appel à une société externe de développement de logiciel et de leur confier intégralement la réalisation de ce dernier»</a:t>
            </a:r>
          </a:p>
          <a:p>
            <a:endParaRPr lang="fr-CH" dirty="0"/>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21</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6484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0A4167-17C6-425C-84EC-8853A08DB9BB}"/>
              </a:ext>
            </a:extLst>
          </p:cNvPr>
          <p:cNvSpPr>
            <a:spLocks noGrp="1"/>
          </p:cNvSpPr>
          <p:nvPr>
            <p:ph type="title"/>
          </p:nvPr>
        </p:nvSpPr>
        <p:spPr/>
        <p:txBody>
          <a:bodyPr/>
          <a:lstStyle/>
          <a:p>
            <a:r>
              <a:rPr lang="fr-CH" dirty="0"/>
              <a:t>Différentes formes</a:t>
            </a:r>
            <a:endParaRPr lang="fr-FR" dirty="0"/>
          </a:p>
        </p:txBody>
      </p:sp>
      <p:sp>
        <p:nvSpPr>
          <p:cNvPr id="3" name="Espace réservé du contenu 2">
            <a:extLst>
              <a:ext uri="{FF2B5EF4-FFF2-40B4-BE49-F238E27FC236}">
                <a16:creationId xmlns:a16="http://schemas.microsoft.com/office/drawing/2014/main" id="{888A7E2B-EE7B-443F-A39B-89B1843BE13F}"/>
              </a:ext>
            </a:extLst>
          </p:cNvPr>
          <p:cNvSpPr>
            <a:spLocks noGrp="1"/>
          </p:cNvSpPr>
          <p:nvPr>
            <p:ph idx="1"/>
          </p:nvPr>
        </p:nvSpPr>
        <p:spPr/>
        <p:txBody>
          <a:bodyPr>
            <a:normAutofit fontScale="92500"/>
          </a:bodyPr>
          <a:lstStyle/>
          <a:p>
            <a:r>
              <a:rPr lang="fr-CH" b="1" dirty="0"/>
              <a:t>La régie </a:t>
            </a:r>
          </a:p>
          <a:p>
            <a:pPr marL="0" indent="0">
              <a:buNone/>
            </a:pPr>
            <a:r>
              <a:rPr lang="fr-CH" dirty="0"/>
              <a:t>«La régie désigne une sous-traitance caractérisée par une facturation du temps passé ainsi que d’une refacturation des dépenses engagées. Contrairement au mode forfait, le coût n’est pas fonction du livrable mais du temps passé à le réaliser. Cette solution permet de pallier – pour un projet d’envergure – un manque de  ressources IT internes à l’entreprise par l’engagement de compétences pour une durée généralement limitée»</a:t>
            </a:r>
          </a:p>
          <a:p>
            <a:endParaRPr lang="fr-CH" dirty="0"/>
          </a:p>
          <a:p>
            <a:pPr marL="0" indent="0">
              <a:buNone/>
            </a:pPr>
            <a:r>
              <a:rPr lang="fr-CH" b="1" dirty="0"/>
              <a:t> </a:t>
            </a:r>
          </a:p>
          <a:p>
            <a:endParaRPr lang="fr-FR" dirty="0"/>
          </a:p>
        </p:txBody>
      </p:sp>
      <p:sp>
        <p:nvSpPr>
          <p:cNvPr id="4" name="Espace réservé du numéro de diapositive 3">
            <a:extLst>
              <a:ext uri="{FF2B5EF4-FFF2-40B4-BE49-F238E27FC236}">
                <a16:creationId xmlns:a16="http://schemas.microsoft.com/office/drawing/2014/main" id="{EA16C891-1AFD-4B90-ADFC-E90B0ABCBB35}"/>
              </a:ext>
            </a:extLst>
          </p:cNvPr>
          <p:cNvSpPr>
            <a:spLocks noGrp="1"/>
          </p:cNvSpPr>
          <p:nvPr>
            <p:ph type="sldNum" sz="quarter" idx="12"/>
          </p:nvPr>
        </p:nvSpPr>
        <p:spPr/>
        <p:txBody>
          <a:bodyPr/>
          <a:lstStyle/>
          <a:p>
            <a:fld id="{D43150CF-46F0-4FEE-9B38-FA518C85AC0E}" type="slidenum">
              <a:rPr lang="fr-CH" smtClean="0"/>
              <a:t>22</a:t>
            </a:fld>
            <a:endParaRPr lang="fr-CH"/>
          </a:p>
        </p:txBody>
      </p:sp>
      <p:sp>
        <p:nvSpPr>
          <p:cNvPr id="5" name="Espace réservé du pied de page 4">
            <a:extLst>
              <a:ext uri="{FF2B5EF4-FFF2-40B4-BE49-F238E27FC236}">
                <a16:creationId xmlns:a16="http://schemas.microsoft.com/office/drawing/2014/main" id="{5BD25CE2-0C0C-4A5F-BC07-DA37F56CAA85}"/>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67438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B93772-FA85-4813-97D2-4D9F35FB402A}"/>
              </a:ext>
            </a:extLst>
          </p:cNvPr>
          <p:cNvSpPr>
            <a:spLocks noGrp="1"/>
          </p:cNvSpPr>
          <p:nvPr>
            <p:ph type="title"/>
          </p:nvPr>
        </p:nvSpPr>
        <p:spPr/>
        <p:txBody>
          <a:bodyPr/>
          <a:lstStyle/>
          <a:p>
            <a:r>
              <a:rPr lang="fr-CH" dirty="0"/>
              <a:t>Différentes formes</a:t>
            </a:r>
            <a:endParaRPr lang="fr-FR" dirty="0"/>
          </a:p>
        </p:txBody>
      </p:sp>
      <p:sp>
        <p:nvSpPr>
          <p:cNvPr id="3" name="Espace réservé du contenu 2">
            <a:extLst>
              <a:ext uri="{FF2B5EF4-FFF2-40B4-BE49-F238E27FC236}">
                <a16:creationId xmlns:a16="http://schemas.microsoft.com/office/drawing/2014/main" id="{FEE16ED0-F134-46A6-A3FE-643CB6AE649E}"/>
              </a:ext>
            </a:extLst>
          </p:cNvPr>
          <p:cNvSpPr>
            <a:spLocks noGrp="1"/>
          </p:cNvSpPr>
          <p:nvPr>
            <p:ph idx="1"/>
          </p:nvPr>
        </p:nvSpPr>
        <p:spPr/>
        <p:txBody>
          <a:bodyPr>
            <a:normAutofit fontScale="92500" lnSpcReduction="10000"/>
          </a:bodyPr>
          <a:lstStyle/>
          <a:p>
            <a:r>
              <a:rPr lang="fr-CH" b="1" dirty="0"/>
              <a:t>La régie </a:t>
            </a:r>
            <a:r>
              <a:rPr lang="fr-CH" b="1" dirty="0" err="1"/>
              <a:t>forfaitée</a:t>
            </a:r>
            <a:r>
              <a:rPr lang="fr-CH" b="1" dirty="0"/>
              <a:t> </a:t>
            </a:r>
            <a:endParaRPr lang="fr-CH" dirty="0"/>
          </a:p>
          <a:p>
            <a:pPr marL="0" indent="0">
              <a:buNone/>
            </a:pPr>
            <a:r>
              <a:rPr lang="fr-CH" dirty="0"/>
              <a:t>«La régie </a:t>
            </a:r>
            <a:r>
              <a:rPr lang="fr-CH" dirty="0" err="1"/>
              <a:t>forfaitée</a:t>
            </a:r>
            <a:r>
              <a:rPr lang="fr-CH" dirty="0"/>
              <a:t> désigne une coopération sur un mode régie dans laquelle certains sous-projets sont cependant gérés au forfait.</a:t>
            </a:r>
          </a:p>
          <a:p>
            <a:pPr marL="0" indent="0">
              <a:buNone/>
            </a:pPr>
            <a:r>
              <a:rPr lang="fr-CH" dirty="0"/>
              <a:t>Elle est un stade mixé des deux premiers modes. Le mode régie fonctionne en « toile de fond » tandis que des projets peuvent être négociés avec le même prestataire en mode forfait.</a:t>
            </a:r>
          </a:p>
          <a:p>
            <a:pPr marL="0" indent="0">
              <a:buNone/>
            </a:pPr>
            <a:r>
              <a:rPr lang="fr-CH" dirty="0"/>
              <a:t>A la différence du mode forfait pur, le client intervient cependant dans le cours du projet au forfait car le mode régie est globalement conservé.</a:t>
            </a:r>
          </a:p>
          <a:p>
            <a:pPr marL="0" indent="0">
              <a:buNone/>
            </a:pPr>
            <a:r>
              <a:rPr lang="fr-CH" dirty="0"/>
              <a:t>Les avantages et inconvénients de ces deux mode demeure inchangé.»</a:t>
            </a:r>
            <a:endParaRPr lang="fr-FR" dirty="0"/>
          </a:p>
        </p:txBody>
      </p:sp>
      <p:sp>
        <p:nvSpPr>
          <p:cNvPr id="4" name="Espace réservé du numéro de diapositive 3">
            <a:extLst>
              <a:ext uri="{FF2B5EF4-FFF2-40B4-BE49-F238E27FC236}">
                <a16:creationId xmlns:a16="http://schemas.microsoft.com/office/drawing/2014/main" id="{80678B49-AEBB-4C6D-9747-41EFE7F581C9}"/>
              </a:ext>
            </a:extLst>
          </p:cNvPr>
          <p:cNvSpPr>
            <a:spLocks noGrp="1"/>
          </p:cNvSpPr>
          <p:nvPr>
            <p:ph type="sldNum" sz="quarter" idx="12"/>
          </p:nvPr>
        </p:nvSpPr>
        <p:spPr/>
        <p:txBody>
          <a:bodyPr/>
          <a:lstStyle/>
          <a:p>
            <a:fld id="{D43150CF-46F0-4FEE-9B38-FA518C85AC0E}" type="slidenum">
              <a:rPr lang="fr-CH" smtClean="0"/>
              <a:t>23</a:t>
            </a:fld>
            <a:endParaRPr lang="fr-CH"/>
          </a:p>
        </p:txBody>
      </p:sp>
      <p:sp>
        <p:nvSpPr>
          <p:cNvPr id="5" name="Espace réservé du pied de page 4">
            <a:extLst>
              <a:ext uri="{FF2B5EF4-FFF2-40B4-BE49-F238E27FC236}">
                <a16:creationId xmlns:a16="http://schemas.microsoft.com/office/drawing/2014/main" id="{22EDE32C-5190-4BF5-B672-1537C036F859}"/>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172919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7F1299-309D-4120-AC30-9A9B692059FD}"/>
              </a:ext>
            </a:extLst>
          </p:cNvPr>
          <p:cNvSpPr>
            <a:spLocks noGrp="1"/>
          </p:cNvSpPr>
          <p:nvPr>
            <p:ph type="title"/>
          </p:nvPr>
        </p:nvSpPr>
        <p:spPr/>
        <p:txBody>
          <a:bodyPr/>
          <a:lstStyle/>
          <a:p>
            <a:r>
              <a:rPr lang="fr-CH" dirty="0"/>
              <a:t>Ou externaliser?</a:t>
            </a:r>
            <a:endParaRPr lang="fr-FR" dirty="0"/>
          </a:p>
        </p:txBody>
      </p:sp>
      <p:sp>
        <p:nvSpPr>
          <p:cNvPr id="3" name="Espace réservé du contenu 2">
            <a:extLst>
              <a:ext uri="{FF2B5EF4-FFF2-40B4-BE49-F238E27FC236}">
                <a16:creationId xmlns:a16="http://schemas.microsoft.com/office/drawing/2014/main" id="{2D6B6867-3036-424E-B001-83D6ACEE3C20}"/>
              </a:ext>
            </a:extLst>
          </p:cNvPr>
          <p:cNvSpPr>
            <a:spLocks noGrp="1"/>
          </p:cNvSpPr>
          <p:nvPr>
            <p:ph idx="1"/>
          </p:nvPr>
        </p:nvSpPr>
        <p:spPr/>
        <p:txBody>
          <a:bodyPr/>
          <a:lstStyle/>
          <a:p>
            <a:r>
              <a:rPr lang="fr-CH" dirty="0"/>
              <a:t>L’externalisation </a:t>
            </a:r>
            <a:r>
              <a:rPr lang="fr-CH" b="1" dirty="0"/>
              <a:t>Onshore</a:t>
            </a:r>
            <a:r>
              <a:rPr lang="fr-CH" dirty="0"/>
              <a:t> consiste à faire travailler des prestataires étrangers sur le site du client.</a:t>
            </a:r>
          </a:p>
          <a:p>
            <a:r>
              <a:rPr lang="fr-CH" dirty="0"/>
              <a:t>En informatique, un hébergement onshore est situé dans des locaux appartenant à l’entreprise, contrairement à l’hébergement offshore, situé dans d'autres pays.</a:t>
            </a:r>
          </a:p>
          <a:p>
            <a:r>
              <a:rPr lang="fr-CH" dirty="0"/>
              <a:t>L</a:t>
            </a:r>
            <a:r>
              <a:rPr lang="fr-CH" b="1" dirty="0"/>
              <a:t>’</a:t>
            </a:r>
            <a:r>
              <a:rPr lang="fr-CH" dirty="0"/>
              <a:t>externalisation </a:t>
            </a:r>
            <a:r>
              <a:rPr lang="fr-CH" b="1" dirty="0"/>
              <a:t>Offshore</a:t>
            </a:r>
            <a:r>
              <a:rPr lang="fr-CH" dirty="0"/>
              <a:t> est réalisée par des prestataires IT situés en-dehors de la société cliente et localisés dans des pays éloignés où les ressources, les compétences, le savoir-faire et les coûts sont particulièrement attractifs.</a:t>
            </a:r>
          </a:p>
          <a:p>
            <a:endParaRPr lang="fr-FR" dirty="0"/>
          </a:p>
        </p:txBody>
      </p:sp>
      <p:sp>
        <p:nvSpPr>
          <p:cNvPr id="4" name="Espace réservé du numéro de diapositive 3">
            <a:extLst>
              <a:ext uri="{FF2B5EF4-FFF2-40B4-BE49-F238E27FC236}">
                <a16:creationId xmlns:a16="http://schemas.microsoft.com/office/drawing/2014/main" id="{0CE7303B-6A43-40A5-A2AB-5459605C5F3A}"/>
              </a:ext>
            </a:extLst>
          </p:cNvPr>
          <p:cNvSpPr>
            <a:spLocks noGrp="1"/>
          </p:cNvSpPr>
          <p:nvPr>
            <p:ph type="sldNum" sz="quarter" idx="12"/>
          </p:nvPr>
        </p:nvSpPr>
        <p:spPr/>
        <p:txBody>
          <a:bodyPr/>
          <a:lstStyle/>
          <a:p>
            <a:fld id="{D43150CF-46F0-4FEE-9B38-FA518C85AC0E}" type="slidenum">
              <a:rPr lang="fr-CH" smtClean="0"/>
              <a:t>24</a:t>
            </a:fld>
            <a:endParaRPr lang="fr-CH"/>
          </a:p>
        </p:txBody>
      </p:sp>
      <p:sp>
        <p:nvSpPr>
          <p:cNvPr id="5" name="Espace réservé du pied de page 4">
            <a:extLst>
              <a:ext uri="{FF2B5EF4-FFF2-40B4-BE49-F238E27FC236}">
                <a16:creationId xmlns:a16="http://schemas.microsoft.com/office/drawing/2014/main" id="{622AB85C-6577-4B9E-AA7D-E20169064D8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759543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336FD-EDB7-476D-8887-43568AA108FE}"/>
              </a:ext>
            </a:extLst>
          </p:cNvPr>
          <p:cNvSpPr>
            <a:spLocks noGrp="1"/>
          </p:cNvSpPr>
          <p:nvPr>
            <p:ph type="title"/>
          </p:nvPr>
        </p:nvSpPr>
        <p:spPr/>
        <p:txBody>
          <a:bodyPr/>
          <a:lstStyle/>
          <a:p>
            <a:r>
              <a:rPr lang="fr-CH" dirty="0"/>
              <a:t>Ou externaliser?</a:t>
            </a:r>
            <a:endParaRPr lang="fr-FR" dirty="0"/>
          </a:p>
        </p:txBody>
      </p:sp>
      <p:sp>
        <p:nvSpPr>
          <p:cNvPr id="3" name="Espace réservé du contenu 2">
            <a:extLst>
              <a:ext uri="{FF2B5EF4-FFF2-40B4-BE49-F238E27FC236}">
                <a16:creationId xmlns:a16="http://schemas.microsoft.com/office/drawing/2014/main" id="{806045A7-D588-4D2C-BEC0-2792BC126FE4}"/>
              </a:ext>
            </a:extLst>
          </p:cNvPr>
          <p:cNvSpPr>
            <a:spLocks noGrp="1"/>
          </p:cNvSpPr>
          <p:nvPr>
            <p:ph idx="1"/>
          </p:nvPr>
        </p:nvSpPr>
        <p:spPr/>
        <p:txBody>
          <a:bodyPr>
            <a:normAutofit/>
          </a:bodyPr>
          <a:lstStyle/>
          <a:p>
            <a:pPr algn="just"/>
            <a:r>
              <a:rPr lang="fr-CH" dirty="0"/>
              <a:t>L’externalisation </a:t>
            </a:r>
            <a:r>
              <a:rPr lang="fr-CH" b="1" dirty="0" err="1"/>
              <a:t>Nearshore</a:t>
            </a:r>
            <a:r>
              <a:rPr lang="fr-CH" dirty="0"/>
              <a:t> est réalisés par des équipes IT en-dehors de la société par un prestataire situé dans un pays proche de celui de la société cliente.</a:t>
            </a:r>
          </a:p>
          <a:p>
            <a:pPr algn="just"/>
            <a:r>
              <a:rPr lang="fr-CH" dirty="0"/>
              <a:t>L’externalisation IT </a:t>
            </a:r>
            <a:r>
              <a:rPr lang="fr-CH" b="1" dirty="0" err="1"/>
              <a:t>Offsite</a:t>
            </a:r>
            <a:r>
              <a:rPr lang="fr-CH" dirty="0"/>
              <a:t> est réalisée par des équipes prestataires qui sont situées physiquement à l’extérieur de la société, mais basées dans le même pays que la société cliente</a:t>
            </a:r>
            <a:r>
              <a:rPr lang="fr-CH" sz="1800" dirty="0">
                <a:solidFill>
                  <a:srgbClr val="000000"/>
                </a:solidFill>
                <a:effectLst/>
                <a:latin typeface="Arial" panose="020B0604020202020204" pitchFamily="34" charset="0"/>
              </a:rPr>
              <a:t>. </a:t>
            </a:r>
            <a:endParaRPr lang="fr-CH" dirty="0"/>
          </a:p>
          <a:p>
            <a:pPr algn="just"/>
            <a:endParaRPr lang="fr-FR" dirty="0"/>
          </a:p>
        </p:txBody>
      </p:sp>
      <p:sp>
        <p:nvSpPr>
          <p:cNvPr id="4" name="Espace réservé du numéro de diapositive 3">
            <a:extLst>
              <a:ext uri="{FF2B5EF4-FFF2-40B4-BE49-F238E27FC236}">
                <a16:creationId xmlns:a16="http://schemas.microsoft.com/office/drawing/2014/main" id="{D6C684C7-D8D4-47C4-A99C-360DEA94692A}"/>
              </a:ext>
            </a:extLst>
          </p:cNvPr>
          <p:cNvSpPr>
            <a:spLocks noGrp="1"/>
          </p:cNvSpPr>
          <p:nvPr>
            <p:ph type="sldNum" sz="quarter" idx="12"/>
          </p:nvPr>
        </p:nvSpPr>
        <p:spPr/>
        <p:txBody>
          <a:bodyPr/>
          <a:lstStyle/>
          <a:p>
            <a:fld id="{D43150CF-46F0-4FEE-9B38-FA518C85AC0E}" type="slidenum">
              <a:rPr lang="fr-CH" smtClean="0"/>
              <a:t>25</a:t>
            </a:fld>
            <a:endParaRPr lang="fr-CH"/>
          </a:p>
        </p:txBody>
      </p:sp>
      <p:sp>
        <p:nvSpPr>
          <p:cNvPr id="5" name="Espace réservé du pied de page 4">
            <a:extLst>
              <a:ext uri="{FF2B5EF4-FFF2-40B4-BE49-F238E27FC236}">
                <a16:creationId xmlns:a16="http://schemas.microsoft.com/office/drawing/2014/main" id="{A9EC893D-EC93-4FA5-8BD0-043B7414210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293956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3AE96B-5730-4661-A08D-316B57A2F60E}"/>
              </a:ext>
            </a:extLst>
          </p:cNvPr>
          <p:cNvSpPr>
            <a:spLocks noGrp="1"/>
          </p:cNvSpPr>
          <p:nvPr>
            <p:ph type="title"/>
          </p:nvPr>
        </p:nvSpPr>
        <p:spPr/>
        <p:txBody>
          <a:bodyPr/>
          <a:lstStyle/>
          <a:p>
            <a:r>
              <a:rPr lang="fr-CH" dirty="0"/>
              <a:t>Outsourcing</a:t>
            </a:r>
            <a:endParaRPr lang="fr-FR" dirty="0"/>
          </a:p>
        </p:txBody>
      </p:sp>
      <p:sp>
        <p:nvSpPr>
          <p:cNvPr id="3" name="Espace réservé du contenu 2">
            <a:extLst>
              <a:ext uri="{FF2B5EF4-FFF2-40B4-BE49-F238E27FC236}">
                <a16:creationId xmlns:a16="http://schemas.microsoft.com/office/drawing/2014/main" id="{60B7F2DA-6AC9-48D8-91FB-46D8F4EE6F8B}"/>
              </a:ext>
            </a:extLst>
          </p:cNvPr>
          <p:cNvSpPr>
            <a:spLocks noGrp="1"/>
          </p:cNvSpPr>
          <p:nvPr>
            <p:ph idx="1"/>
          </p:nvPr>
        </p:nvSpPr>
        <p:spPr/>
        <p:txBody>
          <a:bodyPr/>
          <a:lstStyle/>
          <a:p>
            <a:pPr algn="just"/>
            <a:r>
              <a:rPr lang="fr-CH" dirty="0"/>
              <a:t>La stratégie d'entreprise et le processus budgétaire annuel déterminent les décisions d'externalisation.</a:t>
            </a:r>
          </a:p>
          <a:p>
            <a:pPr algn="just"/>
            <a:r>
              <a:rPr lang="fr-CH" dirty="0"/>
              <a:t>Les équipes interfonctionnelles et l'apport des principaux secteurs fonctionnels font partie intégrante processus de prise de décision en matière d'externalisation.</a:t>
            </a:r>
          </a:p>
          <a:p>
            <a:pPr algn="just"/>
            <a:r>
              <a:rPr lang="fr-CH" dirty="0"/>
              <a:t>Pour des décisions d'externalisation réussies, les entreprises partenaires examinent les fonctions non essentielles pour la qualité du service, les économies de coûts et l'accès aux compétences essentielles.</a:t>
            </a:r>
            <a:endParaRPr lang="fr-FR" dirty="0"/>
          </a:p>
        </p:txBody>
      </p:sp>
      <p:sp>
        <p:nvSpPr>
          <p:cNvPr id="4" name="Espace réservé du numéro de diapositive 3">
            <a:extLst>
              <a:ext uri="{FF2B5EF4-FFF2-40B4-BE49-F238E27FC236}">
                <a16:creationId xmlns:a16="http://schemas.microsoft.com/office/drawing/2014/main" id="{847B4CD9-6F16-4517-9B7D-EA52F3D5342F}"/>
              </a:ext>
            </a:extLst>
          </p:cNvPr>
          <p:cNvSpPr>
            <a:spLocks noGrp="1"/>
          </p:cNvSpPr>
          <p:nvPr>
            <p:ph type="sldNum" sz="quarter" idx="12"/>
          </p:nvPr>
        </p:nvSpPr>
        <p:spPr/>
        <p:txBody>
          <a:bodyPr/>
          <a:lstStyle/>
          <a:p>
            <a:fld id="{D43150CF-46F0-4FEE-9B38-FA518C85AC0E}" type="slidenum">
              <a:rPr lang="fr-CH" smtClean="0"/>
              <a:t>26</a:t>
            </a:fld>
            <a:endParaRPr lang="fr-CH"/>
          </a:p>
        </p:txBody>
      </p:sp>
      <p:sp>
        <p:nvSpPr>
          <p:cNvPr id="5" name="Espace réservé du pied de page 4">
            <a:extLst>
              <a:ext uri="{FF2B5EF4-FFF2-40B4-BE49-F238E27FC236}">
                <a16:creationId xmlns:a16="http://schemas.microsoft.com/office/drawing/2014/main" id="{452C802A-B5B1-47F8-9AAA-C09567354912}"/>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178853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74C52E-992F-48FF-BA76-ACF5BF339ADB}"/>
              </a:ext>
            </a:extLst>
          </p:cNvPr>
          <p:cNvSpPr>
            <a:spLocks noGrp="1"/>
          </p:cNvSpPr>
          <p:nvPr>
            <p:ph type="title"/>
          </p:nvPr>
        </p:nvSpPr>
        <p:spPr/>
        <p:txBody>
          <a:bodyPr/>
          <a:lstStyle/>
          <a:p>
            <a:r>
              <a:rPr lang="fr-CH" dirty="0"/>
              <a:t>Quelques rappels</a:t>
            </a:r>
            <a:endParaRPr lang="fr-FR" dirty="0"/>
          </a:p>
        </p:txBody>
      </p:sp>
      <p:sp>
        <p:nvSpPr>
          <p:cNvPr id="3" name="Espace réservé du contenu 2">
            <a:extLst>
              <a:ext uri="{FF2B5EF4-FFF2-40B4-BE49-F238E27FC236}">
                <a16:creationId xmlns:a16="http://schemas.microsoft.com/office/drawing/2014/main" id="{39FC4513-2845-489B-9B24-DCEA064492CD}"/>
              </a:ext>
            </a:extLst>
          </p:cNvPr>
          <p:cNvSpPr>
            <a:spLocks noGrp="1"/>
          </p:cNvSpPr>
          <p:nvPr>
            <p:ph idx="1"/>
          </p:nvPr>
        </p:nvSpPr>
        <p:spPr/>
        <p:txBody>
          <a:bodyPr>
            <a:normAutofit fontScale="92500" lnSpcReduction="10000"/>
          </a:bodyPr>
          <a:lstStyle/>
          <a:p>
            <a:pPr algn="just"/>
            <a:r>
              <a:rPr lang="fr-CH" dirty="0"/>
              <a:t>Le fait de définir des attentes claires et mesurables, en mettant l'accent sur les incitations plutôt que sur les sanctions, crée une situation gagnante pour toutes les parties.</a:t>
            </a:r>
          </a:p>
          <a:p>
            <a:pPr algn="just"/>
            <a:r>
              <a:rPr lang="fr-CH" dirty="0"/>
              <a:t>Utiliser des experts impartiaux pour négocier les contrats créé de la flexibilité, des options et des effets de levier.</a:t>
            </a:r>
          </a:p>
          <a:p>
            <a:pPr algn="just"/>
            <a:r>
              <a:rPr lang="fr-CH" dirty="0"/>
              <a:t>Développer les plans en impliquant le personnel clé de l’entreprise, et en communiquant avec les utilisateurs et le fournisseur, facilite la transition.</a:t>
            </a:r>
          </a:p>
          <a:p>
            <a:pPr algn="just"/>
            <a:r>
              <a:rPr lang="fr-CH" dirty="0"/>
              <a:t>Assigner des responsabilités aux fournisseurs de l’externalisation et au personnel clé, et former ceux qui vont gérer les relations, sont cruciaux pour intégrer toutes les parties dans une relation réussie.</a:t>
            </a:r>
          </a:p>
          <a:p>
            <a:pPr marL="0" indent="0">
              <a:buNone/>
            </a:pPr>
            <a:endParaRPr lang="fr-FR" dirty="0"/>
          </a:p>
        </p:txBody>
      </p:sp>
      <p:sp>
        <p:nvSpPr>
          <p:cNvPr id="4" name="Espace réservé du numéro de diapositive 3">
            <a:extLst>
              <a:ext uri="{FF2B5EF4-FFF2-40B4-BE49-F238E27FC236}">
                <a16:creationId xmlns:a16="http://schemas.microsoft.com/office/drawing/2014/main" id="{0EC633F1-2BAB-44AC-A9F6-1C507F425449}"/>
              </a:ext>
            </a:extLst>
          </p:cNvPr>
          <p:cNvSpPr>
            <a:spLocks noGrp="1"/>
          </p:cNvSpPr>
          <p:nvPr>
            <p:ph type="sldNum" sz="quarter" idx="12"/>
          </p:nvPr>
        </p:nvSpPr>
        <p:spPr/>
        <p:txBody>
          <a:bodyPr/>
          <a:lstStyle/>
          <a:p>
            <a:fld id="{D43150CF-46F0-4FEE-9B38-FA518C85AC0E}" type="slidenum">
              <a:rPr lang="fr-CH" smtClean="0"/>
              <a:t>27</a:t>
            </a:fld>
            <a:endParaRPr lang="fr-CH"/>
          </a:p>
        </p:txBody>
      </p:sp>
      <p:sp>
        <p:nvSpPr>
          <p:cNvPr id="5" name="Espace réservé du pied de page 4">
            <a:extLst>
              <a:ext uri="{FF2B5EF4-FFF2-40B4-BE49-F238E27FC236}">
                <a16:creationId xmlns:a16="http://schemas.microsoft.com/office/drawing/2014/main" id="{184CD653-9B15-4B64-B2CB-6160100FE41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1002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E838B9-EFFB-4831-82BC-FEB2896D12E3}"/>
              </a:ext>
            </a:extLst>
          </p:cNvPr>
          <p:cNvSpPr>
            <a:spLocks noGrp="1"/>
          </p:cNvSpPr>
          <p:nvPr>
            <p:ph type="title"/>
          </p:nvPr>
        </p:nvSpPr>
        <p:spPr/>
        <p:txBody>
          <a:bodyPr/>
          <a:lstStyle/>
          <a:p>
            <a:r>
              <a:rPr lang="fr-CH" dirty="0"/>
              <a:t>Quelques rappels</a:t>
            </a:r>
            <a:endParaRPr lang="fr-FR" dirty="0"/>
          </a:p>
        </p:txBody>
      </p:sp>
      <p:sp>
        <p:nvSpPr>
          <p:cNvPr id="3" name="Espace réservé du contenu 2">
            <a:extLst>
              <a:ext uri="{FF2B5EF4-FFF2-40B4-BE49-F238E27FC236}">
                <a16:creationId xmlns:a16="http://schemas.microsoft.com/office/drawing/2014/main" id="{6635C7CF-2927-4FC1-A6B7-99C55A8A7472}"/>
              </a:ext>
            </a:extLst>
          </p:cNvPr>
          <p:cNvSpPr>
            <a:spLocks noGrp="1"/>
          </p:cNvSpPr>
          <p:nvPr>
            <p:ph idx="1"/>
          </p:nvPr>
        </p:nvSpPr>
        <p:spPr/>
        <p:txBody>
          <a:bodyPr>
            <a:normAutofit/>
          </a:bodyPr>
          <a:lstStyle/>
          <a:p>
            <a:pPr algn="just"/>
            <a:r>
              <a:rPr lang="fr-CH" dirty="0"/>
              <a:t>Les mesures de performance sont essentiels pour inciter, gérer et améliorer les relations avec les fournisseurs.</a:t>
            </a:r>
          </a:p>
          <a:p>
            <a:pPr algn="just"/>
            <a:r>
              <a:rPr lang="fr-CH" dirty="0"/>
              <a:t>L’externalisation relève d’une décision stratégique qui doit être soutenue par la direction générale en cohérence avec les orientations de l’entreprise. </a:t>
            </a:r>
          </a:p>
          <a:p>
            <a:pPr algn="just"/>
            <a:r>
              <a:rPr lang="fr-CH" dirty="0"/>
              <a:t>Les projets d’externalisation sont au cœur de la gestion du changement au sein d’une entreprise et nécessitent l’adhésion de toutes les fonctions directement ou indirectement impliquées. </a:t>
            </a:r>
          </a:p>
          <a:p>
            <a:endParaRPr lang="fr-CH" dirty="0"/>
          </a:p>
          <a:p>
            <a:endParaRPr lang="fr-CH" dirty="0"/>
          </a:p>
          <a:p>
            <a:endParaRPr lang="fr-FR" dirty="0"/>
          </a:p>
        </p:txBody>
      </p:sp>
      <p:sp>
        <p:nvSpPr>
          <p:cNvPr id="4" name="Espace réservé du numéro de diapositive 3">
            <a:extLst>
              <a:ext uri="{FF2B5EF4-FFF2-40B4-BE49-F238E27FC236}">
                <a16:creationId xmlns:a16="http://schemas.microsoft.com/office/drawing/2014/main" id="{8DD95388-4F1B-403E-92EF-D2507C1A2FF5}"/>
              </a:ext>
            </a:extLst>
          </p:cNvPr>
          <p:cNvSpPr>
            <a:spLocks noGrp="1"/>
          </p:cNvSpPr>
          <p:nvPr>
            <p:ph type="sldNum" sz="quarter" idx="12"/>
          </p:nvPr>
        </p:nvSpPr>
        <p:spPr/>
        <p:txBody>
          <a:bodyPr/>
          <a:lstStyle/>
          <a:p>
            <a:fld id="{D43150CF-46F0-4FEE-9B38-FA518C85AC0E}" type="slidenum">
              <a:rPr lang="fr-CH" smtClean="0"/>
              <a:t>28</a:t>
            </a:fld>
            <a:endParaRPr lang="fr-CH"/>
          </a:p>
        </p:txBody>
      </p:sp>
      <p:sp>
        <p:nvSpPr>
          <p:cNvPr id="5" name="Espace réservé du pied de page 4">
            <a:extLst>
              <a:ext uri="{FF2B5EF4-FFF2-40B4-BE49-F238E27FC236}">
                <a16:creationId xmlns:a16="http://schemas.microsoft.com/office/drawing/2014/main" id="{354914F5-DED0-4FDC-B230-FF1A72FFFDC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320763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F03BAD-FA6A-47A3-87A4-94CAD4B1BE1D}"/>
              </a:ext>
            </a:extLst>
          </p:cNvPr>
          <p:cNvSpPr>
            <a:spLocks noGrp="1"/>
          </p:cNvSpPr>
          <p:nvPr>
            <p:ph type="title"/>
          </p:nvPr>
        </p:nvSpPr>
        <p:spPr/>
        <p:txBody>
          <a:bodyPr/>
          <a:lstStyle/>
          <a:p>
            <a:r>
              <a:rPr lang="fr-CH" dirty="0"/>
              <a:t>Quelques rappels</a:t>
            </a:r>
            <a:endParaRPr lang="fr-FR" dirty="0"/>
          </a:p>
        </p:txBody>
      </p:sp>
      <p:sp>
        <p:nvSpPr>
          <p:cNvPr id="3" name="Espace réservé du contenu 2">
            <a:extLst>
              <a:ext uri="{FF2B5EF4-FFF2-40B4-BE49-F238E27FC236}">
                <a16:creationId xmlns:a16="http://schemas.microsoft.com/office/drawing/2014/main" id="{FA2E2DCD-A7D9-4193-B56A-BB95FE42E9A9}"/>
              </a:ext>
            </a:extLst>
          </p:cNvPr>
          <p:cNvSpPr>
            <a:spLocks noGrp="1"/>
          </p:cNvSpPr>
          <p:nvPr>
            <p:ph idx="1"/>
          </p:nvPr>
        </p:nvSpPr>
        <p:spPr/>
        <p:txBody>
          <a:bodyPr>
            <a:normAutofit/>
          </a:bodyPr>
          <a:lstStyle/>
          <a:p>
            <a:pPr algn="just"/>
            <a:r>
              <a:rPr lang="fr-CH" dirty="0"/>
              <a:t>L’externalisation doit permettre au mieux l’intégration de nouvelles activités, des changements de périmètre, des évolutions de volume. Tout projet d’externalisation est, par définition, structurant, mais il doit laisser une part de flexibilité pour intégrer au mieux ces éléments.</a:t>
            </a:r>
          </a:p>
          <a:p>
            <a:pPr algn="just"/>
            <a:r>
              <a:rPr lang="fr-CH" dirty="0"/>
              <a:t>Chaque projet d’externalisation doit être accompagné au préalable d’une analyse approfondie par l’entreprise de son cœur de métier. </a:t>
            </a:r>
          </a:p>
          <a:p>
            <a:pPr marL="0" indent="0" algn="just">
              <a:buNone/>
            </a:pPr>
            <a:endParaRPr lang="fr-CH" dirty="0"/>
          </a:p>
          <a:p>
            <a:pPr algn="just"/>
            <a:endParaRPr lang="fr-CH" dirty="0"/>
          </a:p>
          <a:p>
            <a:endParaRPr lang="fr-FR" dirty="0"/>
          </a:p>
        </p:txBody>
      </p:sp>
      <p:sp>
        <p:nvSpPr>
          <p:cNvPr id="4" name="Espace réservé du numéro de diapositive 3">
            <a:extLst>
              <a:ext uri="{FF2B5EF4-FFF2-40B4-BE49-F238E27FC236}">
                <a16:creationId xmlns:a16="http://schemas.microsoft.com/office/drawing/2014/main" id="{90F1AC7C-F52E-46A2-ADB4-108890B1A439}"/>
              </a:ext>
            </a:extLst>
          </p:cNvPr>
          <p:cNvSpPr>
            <a:spLocks noGrp="1"/>
          </p:cNvSpPr>
          <p:nvPr>
            <p:ph type="sldNum" sz="quarter" idx="12"/>
          </p:nvPr>
        </p:nvSpPr>
        <p:spPr/>
        <p:txBody>
          <a:bodyPr/>
          <a:lstStyle/>
          <a:p>
            <a:fld id="{D43150CF-46F0-4FEE-9B38-FA518C85AC0E}" type="slidenum">
              <a:rPr lang="fr-CH" smtClean="0"/>
              <a:t>29</a:t>
            </a:fld>
            <a:endParaRPr lang="fr-CH"/>
          </a:p>
        </p:txBody>
      </p:sp>
      <p:sp>
        <p:nvSpPr>
          <p:cNvPr id="5" name="Espace réservé du pied de page 4">
            <a:extLst>
              <a:ext uri="{FF2B5EF4-FFF2-40B4-BE49-F238E27FC236}">
                <a16:creationId xmlns:a16="http://schemas.microsoft.com/office/drawing/2014/main" id="{66B0C0F3-3DE2-4FDA-B0A6-F7A3CBAEC81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00966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34C32-63D0-4ECB-86F6-FE0E57F26B3D}"/>
              </a:ext>
            </a:extLst>
          </p:cNvPr>
          <p:cNvSpPr>
            <a:spLocks noGrp="1"/>
          </p:cNvSpPr>
          <p:nvPr>
            <p:ph type="title"/>
          </p:nvPr>
        </p:nvSpPr>
        <p:spPr/>
        <p:txBody>
          <a:bodyPr/>
          <a:lstStyle/>
          <a:p>
            <a:r>
              <a:rPr lang="fr-CH" dirty="0"/>
              <a:t>Outsourcing</a:t>
            </a:r>
            <a:endParaRPr lang="fr-FR" dirty="0"/>
          </a:p>
        </p:txBody>
      </p:sp>
      <p:sp>
        <p:nvSpPr>
          <p:cNvPr id="3" name="Espace réservé du contenu 2">
            <a:extLst>
              <a:ext uri="{FF2B5EF4-FFF2-40B4-BE49-F238E27FC236}">
                <a16:creationId xmlns:a16="http://schemas.microsoft.com/office/drawing/2014/main" id="{302845A6-BE95-484C-80A5-CBCF1D889767}"/>
              </a:ext>
            </a:extLst>
          </p:cNvPr>
          <p:cNvSpPr>
            <a:spLocks noGrp="1"/>
          </p:cNvSpPr>
          <p:nvPr>
            <p:ph idx="1"/>
          </p:nvPr>
        </p:nvSpPr>
        <p:spPr/>
        <p:txBody>
          <a:bodyPr>
            <a:normAutofit/>
          </a:bodyPr>
          <a:lstStyle/>
          <a:p>
            <a:r>
              <a:rPr lang="fr-CH" dirty="0"/>
              <a:t>L’approche par </a:t>
            </a:r>
            <a:r>
              <a:rPr lang="fr-CH" b="1" dirty="0"/>
              <a:t>la théorie des coûts de transaction</a:t>
            </a:r>
            <a:r>
              <a:rPr lang="fr-CH" dirty="0"/>
              <a:t>.</a:t>
            </a:r>
          </a:p>
          <a:p>
            <a:r>
              <a:rPr lang="fr-CH" dirty="0"/>
              <a:t>Oliver </a:t>
            </a:r>
            <a:r>
              <a:rPr lang="fr-CH" dirty="0" err="1"/>
              <a:t>Eaten</a:t>
            </a:r>
            <a:r>
              <a:rPr lang="fr-CH" dirty="0"/>
              <a:t> Williamson, économiste américain et prix Nobel en 2009.</a:t>
            </a:r>
          </a:p>
          <a:p>
            <a:r>
              <a:rPr lang="fr-CH" dirty="0"/>
              <a:t>«Toute transaction économique engendre des coûts préalables à sa réalisation… certains transaction peuvent engendrer des coûts de transaction très importants»</a:t>
            </a:r>
          </a:p>
          <a:p>
            <a:r>
              <a:rPr lang="fr-CH" dirty="0"/>
              <a:t>Décision (gouvernance) et gestion des opérations.</a:t>
            </a:r>
          </a:p>
          <a:p>
            <a:r>
              <a:rPr lang="fr-CH" dirty="0"/>
              <a:t>Quels déterminants expliquent qu’une entreprise choisira d’externaliser l’activité plutôt que de la maintenir en interne ?</a:t>
            </a:r>
            <a:endParaRPr lang="fr-FR" dirty="0"/>
          </a:p>
        </p:txBody>
      </p:sp>
      <p:sp>
        <p:nvSpPr>
          <p:cNvPr id="4" name="Espace réservé du numéro de diapositive 3">
            <a:extLst>
              <a:ext uri="{FF2B5EF4-FFF2-40B4-BE49-F238E27FC236}">
                <a16:creationId xmlns:a16="http://schemas.microsoft.com/office/drawing/2014/main" id="{0A85C0E9-ED39-4513-9DA6-15E626B8C186}"/>
              </a:ext>
            </a:extLst>
          </p:cNvPr>
          <p:cNvSpPr>
            <a:spLocks noGrp="1"/>
          </p:cNvSpPr>
          <p:nvPr>
            <p:ph type="sldNum" sz="quarter" idx="12"/>
          </p:nvPr>
        </p:nvSpPr>
        <p:spPr/>
        <p:txBody>
          <a:bodyPr/>
          <a:lstStyle/>
          <a:p>
            <a:fld id="{D43150CF-46F0-4FEE-9B38-FA518C85AC0E}" type="slidenum">
              <a:rPr lang="fr-CH" smtClean="0"/>
              <a:t>3</a:t>
            </a:fld>
            <a:endParaRPr lang="fr-CH"/>
          </a:p>
        </p:txBody>
      </p:sp>
      <p:sp>
        <p:nvSpPr>
          <p:cNvPr id="5" name="Espace réservé du pied de page 4">
            <a:extLst>
              <a:ext uri="{FF2B5EF4-FFF2-40B4-BE49-F238E27FC236}">
                <a16:creationId xmlns:a16="http://schemas.microsoft.com/office/drawing/2014/main" id="{49FFBCF4-5BC9-4DDD-9135-A0CD1DFE521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43596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42C08-DB35-4B31-8DA8-5CD97BD4D639}"/>
              </a:ext>
            </a:extLst>
          </p:cNvPr>
          <p:cNvSpPr>
            <a:spLocks noGrp="1"/>
          </p:cNvSpPr>
          <p:nvPr>
            <p:ph type="title"/>
          </p:nvPr>
        </p:nvSpPr>
        <p:spPr/>
        <p:txBody>
          <a:bodyPr/>
          <a:lstStyle/>
          <a:p>
            <a:r>
              <a:rPr lang="fr-CH" dirty="0"/>
              <a:t>Quelques rappels</a:t>
            </a:r>
            <a:endParaRPr lang="fr-FR" dirty="0"/>
          </a:p>
        </p:txBody>
      </p:sp>
      <p:sp>
        <p:nvSpPr>
          <p:cNvPr id="3" name="Espace réservé du contenu 2">
            <a:extLst>
              <a:ext uri="{FF2B5EF4-FFF2-40B4-BE49-F238E27FC236}">
                <a16:creationId xmlns:a16="http://schemas.microsoft.com/office/drawing/2014/main" id="{84FE5BC4-D151-4E78-8B44-ABA92AE479BE}"/>
              </a:ext>
            </a:extLst>
          </p:cNvPr>
          <p:cNvSpPr>
            <a:spLocks noGrp="1"/>
          </p:cNvSpPr>
          <p:nvPr>
            <p:ph idx="1"/>
          </p:nvPr>
        </p:nvSpPr>
        <p:spPr/>
        <p:txBody>
          <a:bodyPr/>
          <a:lstStyle/>
          <a:p>
            <a:r>
              <a:rPr lang="fr-CH" dirty="0"/>
              <a:t>Tout projet d’externalisation doit prendre en compte les éléments suivants qui en font un projet d’entreprise : l’organisation, les processus, les ressources et les aspects technologiques.</a:t>
            </a:r>
          </a:p>
          <a:p>
            <a:r>
              <a:rPr lang="fr-CH" dirty="0"/>
              <a:t>L’entreprise garde la maîtrise de la conception du service, alors que l’entreprise prestataire dispose d’une marge de manœuvre forte pour proposer des innovations et faire évoluer son offre dans le temps, au vu des attentes de son client</a:t>
            </a:r>
          </a:p>
          <a:p>
            <a:r>
              <a:rPr lang="fr-CH" dirty="0"/>
              <a:t>L’externalisation c’est de la coopération</a:t>
            </a:r>
          </a:p>
          <a:p>
            <a:endParaRPr lang="fr-CH" dirty="0"/>
          </a:p>
          <a:p>
            <a:endParaRPr lang="fr-FR" dirty="0"/>
          </a:p>
        </p:txBody>
      </p:sp>
      <p:sp>
        <p:nvSpPr>
          <p:cNvPr id="4" name="Espace réservé du numéro de diapositive 3">
            <a:extLst>
              <a:ext uri="{FF2B5EF4-FFF2-40B4-BE49-F238E27FC236}">
                <a16:creationId xmlns:a16="http://schemas.microsoft.com/office/drawing/2014/main" id="{1F3710DE-5E2D-42D6-99D2-C9E6A613432D}"/>
              </a:ext>
            </a:extLst>
          </p:cNvPr>
          <p:cNvSpPr>
            <a:spLocks noGrp="1"/>
          </p:cNvSpPr>
          <p:nvPr>
            <p:ph type="sldNum" sz="quarter" idx="12"/>
          </p:nvPr>
        </p:nvSpPr>
        <p:spPr/>
        <p:txBody>
          <a:bodyPr/>
          <a:lstStyle/>
          <a:p>
            <a:fld id="{D43150CF-46F0-4FEE-9B38-FA518C85AC0E}" type="slidenum">
              <a:rPr lang="fr-CH" smtClean="0"/>
              <a:t>30</a:t>
            </a:fld>
            <a:endParaRPr lang="fr-CH"/>
          </a:p>
        </p:txBody>
      </p:sp>
      <p:sp>
        <p:nvSpPr>
          <p:cNvPr id="5" name="Espace réservé du pied de page 4">
            <a:extLst>
              <a:ext uri="{FF2B5EF4-FFF2-40B4-BE49-F238E27FC236}">
                <a16:creationId xmlns:a16="http://schemas.microsoft.com/office/drawing/2014/main" id="{23A3AD6F-64DC-4818-93F1-1E02DEC9808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474675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793521-E179-474A-AA4A-AE55AC7B542E}"/>
              </a:ext>
            </a:extLst>
          </p:cNvPr>
          <p:cNvSpPr>
            <a:spLocks noGrp="1"/>
          </p:cNvSpPr>
          <p:nvPr>
            <p:ph type="title"/>
          </p:nvPr>
        </p:nvSpPr>
        <p:spPr/>
        <p:txBody>
          <a:bodyPr/>
          <a:lstStyle/>
          <a:p>
            <a:r>
              <a:rPr lang="fr-CH" dirty="0"/>
              <a:t>Quelques rappels</a:t>
            </a:r>
            <a:endParaRPr lang="fr-FR" dirty="0"/>
          </a:p>
        </p:txBody>
      </p:sp>
      <p:sp>
        <p:nvSpPr>
          <p:cNvPr id="3" name="Espace réservé du contenu 2">
            <a:extLst>
              <a:ext uri="{FF2B5EF4-FFF2-40B4-BE49-F238E27FC236}">
                <a16:creationId xmlns:a16="http://schemas.microsoft.com/office/drawing/2014/main" id="{62E5D597-C942-4455-885B-E4DB5BD490A0}"/>
              </a:ext>
            </a:extLst>
          </p:cNvPr>
          <p:cNvSpPr>
            <a:spLocks noGrp="1"/>
          </p:cNvSpPr>
          <p:nvPr>
            <p:ph idx="1"/>
          </p:nvPr>
        </p:nvSpPr>
        <p:spPr/>
        <p:txBody>
          <a:bodyPr>
            <a:normAutofit/>
          </a:bodyPr>
          <a:lstStyle/>
          <a:p>
            <a:r>
              <a:rPr lang="fr-CH" dirty="0"/>
              <a:t>Préparer au mieux le choix du partenaire</a:t>
            </a:r>
          </a:p>
          <a:p>
            <a:r>
              <a:rPr lang="fr-CH" dirty="0"/>
              <a:t>Faire un cahier des charges </a:t>
            </a:r>
          </a:p>
          <a:p>
            <a:r>
              <a:rPr lang="fr-CH" dirty="0"/>
              <a:t>Utiliser des critères de choix du prestataire larges :</a:t>
            </a:r>
          </a:p>
          <a:p>
            <a:pPr>
              <a:buFont typeface="Wingdings" panose="05000000000000000000" pitchFamily="2" charset="2"/>
              <a:buChar char="Ø"/>
            </a:pPr>
            <a:r>
              <a:rPr lang="fr-CH" dirty="0"/>
              <a:t>économiques : coût de la prestation, pérennité financière du prestataire choisi, critères de transparence dans la gestion de la relation ;</a:t>
            </a:r>
          </a:p>
          <a:p>
            <a:pPr>
              <a:buFont typeface="Wingdings" panose="05000000000000000000" pitchFamily="2" charset="2"/>
              <a:buChar char="Ø"/>
            </a:pPr>
            <a:r>
              <a:rPr lang="fr-CH" dirty="0"/>
              <a:t>légaux : garanties apportées ;</a:t>
            </a:r>
          </a:p>
          <a:p>
            <a:endParaRPr lang="fr-CH" dirty="0"/>
          </a:p>
          <a:p>
            <a:endParaRPr lang="fr-FR" dirty="0"/>
          </a:p>
        </p:txBody>
      </p:sp>
      <p:sp>
        <p:nvSpPr>
          <p:cNvPr id="4" name="Espace réservé du numéro de diapositive 3">
            <a:extLst>
              <a:ext uri="{FF2B5EF4-FFF2-40B4-BE49-F238E27FC236}">
                <a16:creationId xmlns:a16="http://schemas.microsoft.com/office/drawing/2014/main" id="{2246DE2F-54D4-4A84-A7F5-454646A67B74}"/>
              </a:ext>
            </a:extLst>
          </p:cNvPr>
          <p:cNvSpPr>
            <a:spLocks noGrp="1"/>
          </p:cNvSpPr>
          <p:nvPr>
            <p:ph type="sldNum" sz="quarter" idx="12"/>
          </p:nvPr>
        </p:nvSpPr>
        <p:spPr/>
        <p:txBody>
          <a:bodyPr/>
          <a:lstStyle/>
          <a:p>
            <a:fld id="{D43150CF-46F0-4FEE-9B38-FA518C85AC0E}" type="slidenum">
              <a:rPr lang="fr-CH" smtClean="0"/>
              <a:t>31</a:t>
            </a:fld>
            <a:endParaRPr lang="fr-CH"/>
          </a:p>
        </p:txBody>
      </p:sp>
      <p:sp>
        <p:nvSpPr>
          <p:cNvPr id="5" name="Espace réservé du pied de page 4">
            <a:extLst>
              <a:ext uri="{FF2B5EF4-FFF2-40B4-BE49-F238E27FC236}">
                <a16:creationId xmlns:a16="http://schemas.microsoft.com/office/drawing/2014/main" id="{B3B75CFF-982C-46F2-A568-65428BB87607}"/>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682836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2697A-7DAA-4F96-BE1A-294B6E2F4258}"/>
              </a:ext>
            </a:extLst>
          </p:cNvPr>
          <p:cNvSpPr>
            <a:spLocks noGrp="1"/>
          </p:cNvSpPr>
          <p:nvPr>
            <p:ph type="title"/>
          </p:nvPr>
        </p:nvSpPr>
        <p:spPr/>
        <p:txBody>
          <a:bodyPr/>
          <a:lstStyle/>
          <a:p>
            <a:r>
              <a:rPr lang="fr-CH" dirty="0"/>
              <a:t>Quelques rappels</a:t>
            </a:r>
            <a:endParaRPr lang="fr-FR" dirty="0"/>
          </a:p>
        </p:txBody>
      </p:sp>
      <p:sp>
        <p:nvSpPr>
          <p:cNvPr id="3" name="Espace réservé du contenu 2">
            <a:extLst>
              <a:ext uri="{FF2B5EF4-FFF2-40B4-BE49-F238E27FC236}">
                <a16:creationId xmlns:a16="http://schemas.microsoft.com/office/drawing/2014/main" id="{8089333D-854C-492C-B387-AAFFD356A2D7}"/>
              </a:ext>
            </a:extLst>
          </p:cNvPr>
          <p:cNvSpPr>
            <a:spLocks noGrp="1"/>
          </p:cNvSpPr>
          <p:nvPr>
            <p:ph idx="1"/>
          </p:nvPr>
        </p:nvSpPr>
        <p:spPr/>
        <p:txBody>
          <a:bodyPr/>
          <a:lstStyle/>
          <a:p>
            <a:pPr>
              <a:buFont typeface="Wingdings" panose="05000000000000000000" pitchFamily="2" charset="2"/>
              <a:buChar char="Ø"/>
            </a:pPr>
            <a:r>
              <a:rPr lang="fr-CH" dirty="0"/>
              <a:t>qualitatifs : garantie de continuité du service, de qualité de la prestation,  définition et amélioration des procédures, aspects liés au démarrage du transfert ;</a:t>
            </a:r>
          </a:p>
          <a:p>
            <a:pPr>
              <a:buFont typeface="Wingdings" panose="05000000000000000000" pitchFamily="2" charset="2"/>
              <a:buChar char="Ø"/>
            </a:pPr>
            <a:r>
              <a:rPr lang="fr-CH" dirty="0"/>
              <a:t>industriels : expérience du prestataire sur la fonction externalisée, sur l’industrie, références ;</a:t>
            </a:r>
          </a:p>
          <a:p>
            <a:pPr>
              <a:buFont typeface="Wingdings" panose="05000000000000000000" pitchFamily="2" charset="2"/>
              <a:buChar char="Ø"/>
            </a:pPr>
            <a:r>
              <a:rPr lang="fr-CH" dirty="0"/>
              <a:t>humains : compétence du personnel, critère d’attractivité du prestataire, politique salariale, formation.</a:t>
            </a:r>
          </a:p>
          <a:p>
            <a:endParaRPr lang="fr-FR" dirty="0"/>
          </a:p>
        </p:txBody>
      </p:sp>
      <p:sp>
        <p:nvSpPr>
          <p:cNvPr id="4" name="Espace réservé du numéro de diapositive 3">
            <a:extLst>
              <a:ext uri="{FF2B5EF4-FFF2-40B4-BE49-F238E27FC236}">
                <a16:creationId xmlns:a16="http://schemas.microsoft.com/office/drawing/2014/main" id="{F28C269E-2E36-4B3F-9DDB-B1701580B342}"/>
              </a:ext>
            </a:extLst>
          </p:cNvPr>
          <p:cNvSpPr>
            <a:spLocks noGrp="1"/>
          </p:cNvSpPr>
          <p:nvPr>
            <p:ph type="sldNum" sz="quarter" idx="12"/>
          </p:nvPr>
        </p:nvSpPr>
        <p:spPr/>
        <p:txBody>
          <a:bodyPr/>
          <a:lstStyle/>
          <a:p>
            <a:fld id="{D43150CF-46F0-4FEE-9B38-FA518C85AC0E}" type="slidenum">
              <a:rPr lang="fr-CH" smtClean="0"/>
              <a:t>32</a:t>
            </a:fld>
            <a:endParaRPr lang="fr-CH"/>
          </a:p>
        </p:txBody>
      </p:sp>
      <p:sp>
        <p:nvSpPr>
          <p:cNvPr id="5" name="Espace réservé du pied de page 4">
            <a:extLst>
              <a:ext uri="{FF2B5EF4-FFF2-40B4-BE49-F238E27FC236}">
                <a16:creationId xmlns:a16="http://schemas.microsoft.com/office/drawing/2014/main" id="{46757D5A-CC06-4F05-B663-41F17AD8610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961603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0AA130-7D62-45A3-8527-1566BB9C4A61}"/>
              </a:ext>
            </a:extLst>
          </p:cNvPr>
          <p:cNvSpPr>
            <a:spLocks noGrp="1"/>
          </p:cNvSpPr>
          <p:nvPr>
            <p:ph type="title"/>
          </p:nvPr>
        </p:nvSpPr>
        <p:spPr/>
        <p:txBody>
          <a:bodyPr/>
          <a:lstStyle/>
          <a:p>
            <a:r>
              <a:rPr lang="fr-CH" dirty="0"/>
              <a:t>Quelques rappels</a:t>
            </a:r>
            <a:endParaRPr lang="fr-FR" dirty="0"/>
          </a:p>
        </p:txBody>
      </p:sp>
      <p:sp>
        <p:nvSpPr>
          <p:cNvPr id="3" name="Espace réservé du contenu 2">
            <a:extLst>
              <a:ext uri="{FF2B5EF4-FFF2-40B4-BE49-F238E27FC236}">
                <a16:creationId xmlns:a16="http://schemas.microsoft.com/office/drawing/2014/main" id="{BD986DCB-3F9E-462C-B183-0E31C1F35468}"/>
              </a:ext>
            </a:extLst>
          </p:cNvPr>
          <p:cNvSpPr>
            <a:spLocks noGrp="1"/>
          </p:cNvSpPr>
          <p:nvPr>
            <p:ph idx="1"/>
          </p:nvPr>
        </p:nvSpPr>
        <p:spPr/>
        <p:txBody>
          <a:bodyPr>
            <a:normAutofit lnSpcReduction="10000"/>
          </a:bodyPr>
          <a:lstStyle/>
          <a:p>
            <a:pPr algn="just"/>
            <a:r>
              <a:rPr lang="fr-CH" dirty="0"/>
              <a:t>Prévoir au moins 9 mois entre la signature du contrat et le démarrage du projet.</a:t>
            </a:r>
          </a:p>
          <a:p>
            <a:pPr algn="just"/>
            <a:r>
              <a:rPr lang="fr-CH" dirty="0"/>
              <a:t>Préparer, gérer, communiquer le changement.</a:t>
            </a:r>
          </a:p>
          <a:p>
            <a:pPr algn="just"/>
            <a:r>
              <a:rPr lang="fr-CH" dirty="0"/>
              <a:t>Pour préparer le changement, la dimension ressources humaines est essentielle.</a:t>
            </a:r>
          </a:p>
          <a:p>
            <a:pPr algn="just"/>
            <a:r>
              <a:rPr lang="fr-CH" dirty="0"/>
              <a:t>Ne pas sous-estimer la nécessité de spécifier aux bénéficiaires du service la nature des services transférés, les modalités de changement sur les personnels, les modes de travail et d’organisation liés à l’externalisation afin qu’ils puissent exprimer leur avis. </a:t>
            </a:r>
          </a:p>
          <a:p>
            <a:endParaRPr lang="fr-CH" dirty="0"/>
          </a:p>
          <a:p>
            <a:endParaRPr lang="fr-CH" dirty="0"/>
          </a:p>
          <a:p>
            <a:endParaRPr lang="fr-FR" dirty="0"/>
          </a:p>
        </p:txBody>
      </p:sp>
      <p:sp>
        <p:nvSpPr>
          <p:cNvPr id="4" name="Espace réservé du numéro de diapositive 3">
            <a:extLst>
              <a:ext uri="{FF2B5EF4-FFF2-40B4-BE49-F238E27FC236}">
                <a16:creationId xmlns:a16="http://schemas.microsoft.com/office/drawing/2014/main" id="{56FB33CC-9F0D-40CD-BA2E-1BF4B4AA9721}"/>
              </a:ext>
            </a:extLst>
          </p:cNvPr>
          <p:cNvSpPr>
            <a:spLocks noGrp="1"/>
          </p:cNvSpPr>
          <p:nvPr>
            <p:ph type="sldNum" sz="quarter" idx="12"/>
          </p:nvPr>
        </p:nvSpPr>
        <p:spPr/>
        <p:txBody>
          <a:bodyPr/>
          <a:lstStyle/>
          <a:p>
            <a:fld id="{D43150CF-46F0-4FEE-9B38-FA518C85AC0E}" type="slidenum">
              <a:rPr lang="fr-CH" smtClean="0"/>
              <a:t>33</a:t>
            </a:fld>
            <a:endParaRPr lang="fr-CH"/>
          </a:p>
        </p:txBody>
      </p:sp>
      <p:sp>
        <p:nvSpPr>
          <p:cNvPr id="5" name="Espace réservé du pied de page 4">
            <a:extLst>
              <a:ext uri="{FF2B5EF4-FFF2-40B4-BE49-F238E27FC236}">
                <a16:creationId xmlns:a16="http://schemas.microsoft.com/office/drawing/2014/main" id="{AE1378FC-0371-4215-B5FB-F4C04A30C7D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352446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8484F4-B2E9-4BD0-B599-47C3AD87BBEB}"/>
              </a:ext>
            </a:extLst>
          </p:cNvPr>
          <p:cNvSpPr>
            <a:spLocks noGrp="1"/>
          </p:cNvSpPr>
          <p:nvPr>
            <p:ph type="title"/>
          </p:nvPr>
        </p:nvSpPr>
        <p:spPr/>
        <p:txBody>
          <a:bodyPr/>
          <a:lstStyle/>
          <a:p>
            <a:r>
              <a:rPr lang="fr-CH" dirty="0"/>
              <a:t>Quelques rappels</a:t>
            </a:r>
            <a:endParaRPr lang="fr-FR" dirty="0"/>
          </a:p>
        </p:txBody>
      </p:sp>
      <p:sp>
        <p:nvSpPr>
          <p:cNvPr id="3" name="Espace réservé du contenu 2">
            <a:extLst>
              <a:ext uri="{FF2B5EF4-FFF2-40B4-BE49-F238E27FC236}">
                <a16:creationId xmlns:a16="http://schemas.microsoft.com/office/drawing/2014/main" id="{B3959B60-DACF-49B1-9C41-823AEF6E394A}"/>
              </a:ext>
            </a:extLst>
          </p:cNvPr>
          <p:cNvSpPr>
            <a:spLocks noGrp="1"/>
          </p:cNvSpPr>
          <p:nvPr>
            <p:ph idx="1"/>
          </p:nvPr>
        </p:nvSpPr>
        <p:spPr/>
        <p:txBody>
          <a:bodyPr>
            <a:normAutofit lnSpcReduction="10000"/>
          </a:bodyPr>
          <a:lstStyle/>
          <a:p>
            <a:pPr algn="just"/>
            <a:r>
              <a:rPr lang="fr-CH" dirty="0"/>
              <a:t>Bien définir le cadre et la gouvernance.</a:t>
            </a:r>
          </a:p>
          <a:p>
            <a:pPr algn="just"/>
            <a:r>
              <a:rPr lang="fr-CH" dirty="0"/>
              <a:t>Piloter le projet (direction et opération)</a:t>
            </a:r>
          </a:p>
          <a:p>
            <a:pPr algn="just"/>
            <a:r>
              <a:rPr lang="fr-CH" dirty="0"/>
              <a:t>Le contrôle de la bonne conduite du contrat de service est une des fonctions principales d’une solide gouvernance. Ce contrôle doit s’appuyer sur la convention de services (SLA).</a:t>
            </a:r>
          </a:p>
          <a:p>
            <a:pPr algn="just"/>
            <a:r>
              <a:rPr lang="fr-CH" dirty="0"/>
              <a:t>Le SLA doit fonctionner dans les deux sens. Il est par principe plus engageant pour le prestataire, mais il peut intégrer des obligations pour l’entreprise (la mise en place de logiciels spécifiques, les aspects technologiques, les aspects sécurité, l’obligation de signaler les anomalies). </a:t>
            </a:r>
          </a:p>
          <a:p>
            <a:pPr algn="just"/>
            <a:endParaRPr lang="fr-CH" dirty="0"/>
          </a:p>
          <a:p>
            <a:pPr algn="just"/>
            <a:endParaRPr lang="fr-CH" dirty="0"/>
          </a:p>
          <a:p>
            <a:endParaRPr lang="fr-FR" dirty="0"/>
          </a:p>
        </p:txBody>
      </p:sp>
      <p:sp>
        <p:nvSpPr>
          <p:cNvPr id="4" name="Espace réservé du numéro de diapositive 3">
            <a:extLst>
              <a:ext uri="{FF2B5EF4-FFF2-40B4-BE49-F238E27FC236}">
                <a16:creationId xmlns:a16="http://schemas.microsoft.com/office/drawing/2014/main" id="{D5222B93-2830-4053-B049-DFCDF1C7BDFE}"/>
              </a:ext>
            </a:extLst>
          </p:cNvPr>
          <p:cNvSpPr>
            <a:spLocks noGrp="1"/>
          </p:cNvSpPr>
          <p:nvPr>
            <p:ph type="sldNum" sz="quarter" idx="12"/>
          </p:nvPr>
        </p:nvSpPr>
        <p:spPr/>
        <p:txBody>
          <a:bodyPr/>
          <a:lstStyle/>
          <a:p>
            <a:fld id="{D43150CF-46F0-4FEE-9B38-FA518C85AC0E}" type="slidenum">
              <a:rPr lang="fr-CH" smtClean="0"/>
              <a:t>34</a:t>
            </a:fld>
            <a:endParaRPr lang="fr-CH"/>
          </a:p>
        </p:txBody>
      </p:sp>
      <p:sp>
        <p:nvSpPr>
          <p:cNvPr id="5" name="Espace réservé du pied de page 4">
            <a:extLst>
              <a:ext uri="{FF2B5EF4-FFF2-40B4-BE49-F238E27FC236}">
                <a16:creationId xmlns:a16="http://schemas.microsoft.com/office/drawing/2014/main" id="{61868CD6-DDF8-4C11-B306-5475ACC18E2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14259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F416A-5943-4281-92E1-512AD87F212A}"/>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FF33213F-F46E-40DC-B121-D7F137817A6C}"/>
              </a:ext>
            </a:extLst>
          </p:cNvPr>
          <p:cNvSpPr>
            <a:spLocks noGrp="1"/>
          </p:cNvSpPr>
          <p:nvPr>
            <p:ph idx="1"/>
          </p:nvPr>
        </p:nvSpPr>
        <p:spPr/>
        <p:txBody>
          <a:bodyPr/>
          <a:lstStyle/>
          <a:p>
            <a:r>
              <a:rPr lang="fr-CH" dirty="0"/>
              <a:t>Externalisation de Scrum : un cadre dans lequel les entreprises peuvent aborder l'agilité tout en utilisant de manière productive et créative des services externalisés de la plus grande valeur possible. </a:t>
            </a:r>
          </a:p>
          <a:p>
            <a:r>
              <a:rPr lang="fr-CH" dirty="0"/>
              <a:t>L'externalisation Scrum est :</a:t>
            </a:r>
          </a:p>
          <a:p>
            <a:r>
              <a:rPr lang="fr-CH" dirty="0"/>
              <a:t>  Légère ;</a:t>
            </a:r>
          </a:p>
          <a:p>
            <a:r>
              <a:rPr lang="fr-CH" dirty="0"/>
              <a:t>  Simple à comprendre ;</a:t>
            </a:r>
          </a:p>
          <a:p>
            <a:r>
              <a:rPr lang="fr-CH" dirty="0"/>
              <a:t>  Difficile à maîtriser.</a:t>
            </a:r>
            <a:endParaRPr lang="fr-FR" dirty="0"/>
          </a:p>
        </p:txBody>
      </p:sp>
      <p:sp>
        <p:nvSpPr>
          <p:cNvPr id="4" name="Espace réservé du numéro de diapositive 3">
            <a:extLst>
              <a:ext uri="{FF2B5EF4-FFF2-40B4-BE49-F238E27FC236}">
                <a16:creationId xmlns:a16="http://schemas.microsoft.com/office/drawing/2014/main" id="{A7B5C7A7-57A3-4E71-8328-2283C6267340}"/>
              </a:ext>
            </a:extLst>
          </p:cNvPr>
          <p:cNvSpPr>
            <a:spLocks noGrp="1"/>
          </p:cNvSpPr>
          <p:nvPr>
            <p:ph type="sldNum" sz="quarter" idx="12"/>
          </p:nvPr>
        </p:nvSpPr>
        <p:spPr/>
        <p:txBody>
          <a:bodyPr/>
          <a:lstStyle/>
          <a:p>
            <a:fld id="{D43150CF-46F0-4FEE-9B38-FA518C85AC0E}" type="slidenum">
              <a:rPr lang="fr-CH" smtClean="0"/>
              <a:t>35</a:t>
            </a:fld>
            <a:endParaRPr lang="fr-CH"/>
          </a:p>
        </p:txBody>
      </p:sp>
      <p:sp>
        <p:nvSpPr>
          <p:cNvPr id="5" name="Espace réservé du pied de page 4">
            <a:extLst>
              <a:ext uri="{FF2B5EF4-FFF2-40B4-BE49-F238E27FC236}">
                <a16:creationId xmlns:a16="http://schemas.microsoft.com/office/drawing/2014/main" id="{D880ECA8-8404-41AE-BA89-9F64D57A0689}"/>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676953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A14FC4-5064-4BD7-B9D1-5FB42168D3A2}"/>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07CED125-82BA-4DB3-8E95-40202BC43B18}"/>
              </a:ext>
            </a:extLst>
          </p:cNvPr>
          <p:cNvSpPr>
            <a:spLocks noGrp="1"/>
          </p:cNvSpPr>
          <p:nvPr>
            <p:ph idx="1"/>
          </p:nvPr>
        </p:nvSpPr>
        <p:spPr/>
        <p:txBody>
          <a:bodyPr/>
          <a:lstStyle/>
          <a:p>
            <a:pPr algn="just"/>
            <a:r>
              <a:rPr lang="fr-CH" dirty="0"/>
              <a:t>Scrum Outsourcing est un cadre de processus proposé pour gérer le travail de services externalisés. </a:t>
            </a:r>
          </a:p>
          <a:p>
            <a:pPr algn="just"/>
            <a:r>
              <a:rPr lang="fr-CH" dirty="0"/>
              <a:t>Met en évidence l'efficacité relative de votre gestion du service et de vos techniques de travail, afin de pouvoir améliorer continuellement le service, l'équipe et l'environnement de travail.</a:t>
            </a:r>
          </a:p>
          <a:p>
            <a:pPr algn="just"/>
            <a:r>
              <a:rPr lang="fr-CH" dirty="0"/>
              <a:t>Six équipes sont nécessaires pour couvrir chacune des six tours qui constituent le système d'information.</a:t>
            </a:r>
            <a:endParaRPr lang="fr-FR" dirty="0"/>
          </a:p>
        </p:txBody>
      </p:sp>
      <p:sp>
        <p:nvSpPr>
          <p:cNvPr id="4" name="Espace réservé du numéro de diapositive 3">
            <a:extLst>
              <a:ext uri="{FF2B5EF4-FFF2-40B4-BE49-F238E27FC236}">
                <a16:creationId xmlns:a16="http://schemas.microsoft.com/office/drawing/2014/main" id="{B56F3E8F-0E05-4B9E-95AD-CDEF810A2897}"/>
              </a:ext>
            </a:extLst>
          </p:cNvPr>
          <p:cNvSpPr>
            <a:spLocks noGrp="1"/>
          </p:cNvSpPr>
          <p:nvPr>
            <p:ph type="sldNum" sz="quarter" idx="12"/>
          </p:nvPr>
        </p:nvSpPr>
        <p:spPr/>
        <p:txBody>
          <a:bodyPr/>
          <a:lstStyle/>
          <a:p>
            <a:fld id="{D43150CF-46F0-4FEE-9B38-FA518C85AC0E}" type="slidenum">
              <a:rPr lang="fr-CH" smtClean="0"/>
              <a:t>36</a:t>
            </a:fld>
            <a:endParaRPr lang="fr-CH"/>
          </a:p>
        </p:txBody>
      </p:sp>
      <p:sp>
        <p:nvSpPr>
          <p:cNvPr id="5" name="Espace réservé du pied de page 4">
            <a:extLst>
              <a:ext uri="{FF2B5EF4-FFF2-40B4-BE49-F238E27FC236}">
                <a16:creationId xmlns:a16="http://schemas.microsoft.com/office/drawing/2014/main" id="{C7E91844-A0A0-4777-B16C-1E415CE0529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601251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245BDB-0125-403B-84C4-C77AEADB5BAE}"/>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0D0D5BD1-A9A8-48C6-85C8-F01B2BB6FAD6}"/>
              </a:ext>
            </a:extLst>
          </p:cNvPr>
          <p:cNvSpPr>
            <a:spLocks noGrp="1"/>
          </p:cNvSpPr>
          <p:nvPr>
            <p:ph idx="1"/>
          </p:nvPr>
        </p:nvSpPr>
        <p:spPr/>
        <p:txBody>
          <a:bodyPr/>
          <a:lstStyle/>
          <a:p>
            <a:pPr>
              <a:buFont typeface="Wingdings" panose="05000000000000000000" pitchFamily="2" charset="2"/>
              <a:buChar char="Ø"/>
            </a:pPr>
            <a:r>
              <a:rPr lang="fr-CH" dirty="0"/>
              <a:t>Helpdesk ;</a:t>
            </a:r>
          </a:p>
          <a:p>
            <a:pPr>
              <a:buFont typeface="Wingdings" panose="05000000000000000000" pitchFamily="2" charset="2"/>
              <a:buChar char="Ø"/>
            </a:pPr>
            <a:r>
              <a:rPr lang="fr-CH" dirty="0"/>
              <a:t>Réseau ;</a:t>
            </a:r>
          </a:p>
          <a:p>
            <a:pPr>
              <a:buFont typeface="Wingdings" panose="05000000000000000000" pitchFamily="2" charset="2"/>
              <a:buChar char="Ø"/>
            </a:pPr>
            <a:r>
              <a:rPr lang="fr-CH" dirty="0"/>
              <a:t>Infrastructure matérielle ;</a:t>
            </a:r>
          </a:p>
          <a:p>
            <a:pPr>
              <a:buFont typeface="Wingdings" panose="05000000000000000000" pitchFamily="2" charset="2"/>
              <a:buChar char="Ø"/>
            </a:pPr>
            <a:r>
              <a:rPr lang="fr-CH" dirty="0"/>
              <a:t> Applications ;</a:t>
            </a:r>
          </a:p>
          <a:p>
            <a:pPr>
              <a:buFont typeface="Wingdings" panose="05000000000000000000" pitchFamily="2" charset="2"/>
              <a:buChar char="Ø"/>
            </a:pPr>
            <a:r>
              <a:rPr lang="fr-CH" dirty="0"/>
              <a:t> Sécurité ;</a:t>
            </a:r>
          </a:p>
          <a:p>
            <a:pPr>
              <a:buFont typeface="Wingdings" panose="05000000000000000000" pitchFamily="2" charset="2"/>
              <a:buChar char="Ø"/>
            </a:pPr>
            <a:r>
              <a:rPr lang="fr-CH" dirty="0"/>
              <a:t> GRDP (General Data Protection </a:t>
            </a:r>
            <a:r>
              <a:rPr lang="fr-CH" dirty="0" err="1"/>
              <a:t>Regulation</a:t>
            </a:r>
            <a:r>
              <a:rPr lang="fr-CH" dirty="0"/>
              <a:t>)</a:t>
            </a:r>
            <a:endParaRPr lang="fr-FR" dirty="0"/>
          </a:p>
        </p:txBody>
      </p:sp>
      <p:sp>
        <p:nvSpPr>
          <p:cNvPr id="4" name="Espace réservé du numéro de diapositive 3">
            <a:extLst>
              <a:ext uri="{FF2B5EF4-FFF2-40B4-BE49-F238E27FC236}">
                <a16:creationId xmlns:a16="http://schemas.microsoft.com/office/drawing/2014/main" id="{80A1E128-9773-4F4E-93CE-EEBD0F182EEE}"/>
              </a:ext>
            </a:extLst>
          </p:cNvPr>
          <p:cNvSpPr>
            <a:spLocks noGrp="1"/>
          </p:cNvSpPr>
          <p:nvPr>
            <p:ph type="sldNum" sz="quarter" idx="12"/>
          </p:nvPr>
        </p:nvSpPr>
        <p:spPr/>
        <p:txBody>
          <a:bodyPr/>
          <a:lstStyle/>
          <a:p>
            <a:fld id="{D43150CF-46F0-4FEE-9B38-FA518C85AC0E}" type="slidenum">
              <a:rPr lang="fr-CH" smtClean="0"/>
              <a:t>37</a:t>
            </a:fld>
            <a:endParaRPr lang="fr-CH"/>
          </a:p>
        </p:txBody>
      </p:sp>
      <p:sp>
        <p:nvSpPr>
          <p:cNvPr id="5" name="Espace réservé du pied de page 4">
            <a:extLst>
              <a:ext uri="{FF2B5EF4-FFF2-40B4-BE49-F238E27FC236}">
                <a16:creationId xmlns:a16="http://schemas.microsoft.com/office/drawing/2014/main" id="{3143F29F-1193-4C60-80C1-55FAAB2D123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329859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57148-F9AC-4581-9BD6-0118B3689B89}"/>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6EAC4662-5C2E-4B57-9471-9E13636E7420}"/>
              </a:ext>
            </a:extLst>
          </p:cNvPr>
          <p:cNvSpPr>
            <a:spLocks noGrp="1"/>
          </p:cNvSpPr>
          <p:nvPr>
            <p:ph idx="1"/>
          </p:nvPr>
        </p:nvSpPr>
        <p:spPr/>
        <p:txBody>
          <a:bodyPr>
            <a:normAutofit/>
          </a:bodyPr>
          <a:lstStyle/>
          <a:p>
            <a:r>
              <a:rPr lang="fr-CH" dirty="0"/>
              <a:t>Le cadre d'externalisation de Scrum se compose d'équipes Scrum et de leurs rôles, événements, artefacts et règles associés. Chaque composant du cadre sert un objectif spécifique et est essentiel à la réussite et à l'utilisation de Scrum Outsourcing. </a:t>
            </a:r>
          </a:p>
          <a:p>
            <a:r>
              <a:rPr lang="fr-CH" dirty="0"/>
              <a:t>Le Scrum Outsourcing est développé pour gérer et améliorer les services externalisés. </a:t>
            </a:r>
          </a:p>
        </p:txBody>
      </p:sp>
      <p:sp>
        <p:nvSpPr>
          <p:cNvPr id="4" name="Espace réservé du numéro de diapositive 3">
            <a:extLst>
              <a:ext uri="{FF2B5EF4-FFF2-40B4-BE49-F238E27FC236}">
                <a16:creationId xmlns:a16="http://schemas.microsoft.com/office/drawing/2014/main" id="{4C31B66F-45ED-4133-AC3B-39BA82251DDB}"/>
              </a:ext>
            </a:extLst>
          </p:cNvPr>
          <p:cNvSpPr>
            <a:spLocks noGrp="1"/>
          </p:cNvSpPr>
          <p:nvPr>
            <p:ph type="sldNum" sz="quarter" idx="12"/>
          </p:nvPr>
        </p:nvSpPr>
        <p:spPr/>
        <p:txBody>
          <a:bodyPr/>
          <a:lstStyle/>
          <a:p>
            <a:fld id="{D43150CF-46F0-4FEE-9B38-FA518C85AC0E}" type="slidenum">
              <a:rPr lang="fr-CH" smtClean="0"/>
              <a:t>38</a:t>
            </a:fld>
            <a:endParaRPr lang="fr-CH"/>
          </a:p>
        </p:txBody>
      </p:sp>
      <p:sp>
        <p:nvSpPr>
          <p:cNvPr id="5" name="Espace réservé du pied de page 4">
            <a:extLst>
              <a:ext uri="{FF2B5EF4-FFF2-40B4-BE49-F238E27FC236}">
                <a16:creationId xmlns:a16="http://schemas.microsoft.com/office/drawing/2014/main" id="{D2F285DA-B5D5-4BE3-B637-64232EE61C8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545809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D8B051-E3F7-44E0-B9F4-3E4551737D42}"/>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BCE592DE-7FD1-4A10-A6E5-C0EFE5C04078}"/>
              </a:ext>
            </a:extLst>
          </p:cNvPr>
          <p:cNvSpPr>
            <a:spLocks noGrp="1"/>
          </p:cNvSpPr>
          <p:nvPr>
            <p:ph idx="1"/>
          </p:nvPr>
        </p:nvSpPr>
        <p:spPr/>
        <p:txBody>
          <a:bodyPr>
            <a:normAutofit fontScale="92500" lnSpcReduction="10000"/>
          </a:bodyPr>
          <a:lstStyle/>
          <a:p>
            <a:r>
              <a:rPr lang="fr-CH" dirty="0"/>
              <a:t>Il vise à :</a:t>
            </a:r>
          </a:p>
          <a:p>
            <a:pPr marL="514350" indent="-514350">
              <a:buFont typeface="+mj-lt"/>
              <a:buAutoNum type="arabicPeriod"/>
            </a:pPr>
            <a:r>
              <a:rPr lang="fr-CH" dirty="0"/>
              <a:t>Rechercher et identifier les marchés, les technologies et les capacités de service viables ;</a:t>
            </a:r>
          </a:p>
          <a:p>
            <a:pPr marL="514350" indent="-514350">
              <a:buFont typeface="+mj-lt"/>
              <a:buAutoNum type="arabicPeriod"/>
            </a:pPr>
            <a:r>
              <a:rPr lang="fr-CH" dirty="0"/>
              <a:t>Assurer la transition et la transformation des services et des améliorations ;</a:t>
            </a:r>
          </a:p>
          <a:p>
            <a:pPr marL="514350" indent="-514350">
              <a:buAutoNum type="arabicPeriod" startAt="3"/>
            </a:pPr>
            <a:r>
              <a:rPr lang="fr-CH" dirty="0"/>
              <a:t>Lancement des services et des améliorations, aussi souvent que possible;</a:t>
            </a:r>
          </a:p>
          <a:p>
            <a:pPr marL="514350" indent="-514350">
              <a:buAutoNum type="arabicPeriod" startAt="3"/>
            </a:pPr>
            <a:r>
              <a:rPr lang="fr-CH" dirty="0"/>
              <a:t>Développer et maintenir le Cloud et d'autres environnements opérationnels pour l'utilisation des services ; </a:t>
            </a:r>
          </a:p>
          <a:p>
            <a:pPr marL="514350" indent="-514350">
              <a:buAutoNum type="arabicPeriod" startAt="3"/>
            </a:pPr>
            <a:r>
              <a:rPr lang="fr-CH" dirty="0"/>
              <a:t>Maintenir et renouveler les services.</a:t>
            </a:r>
            <a:endParaRPr lang="fr-FR" dirty="0"/>
          </a:p>
          <a:p>
            <a:endParaRPr lang="fr-FR" dirty="0"/>
          </a:p>
        </p:txBody>
      </p:sp>
      <p:sp>
        <p:nvSpPr>
          <p:cNvPr id="4" name="Espace réservé du numéro de diapositive 3">
            <a:extLst>
              <a:ext uri="{FF2B5EF4-FFF2-40B4-BE49-F238E27FC236}">
                <a16:creationId xmlns:a16="http://schemas.microsoft.com/office/drawing/2014/main" id="{176508C8-6AAE-4C58-8284-2207445D3611}"/>
              </a:ext>
            </a:extLst>
          </p:cNvPr>
          <p:cNvSpPr>
            <a:spLocks noGrp="1"/>
          </p:cNvSpPr>
          <p:nvPr>
            <p:ph type="sldNum" sz="quarter" idx="12"/>
          </p:nvPr>
        </p:nvSpPr>
        <p:spPr/>
        <p:txBody>
          <a:bodyPr/>
          <a:lstStyle/>
          <a:p>
            <a:fld id="{D43150CF-46F0-4FEE-9B38-FA518C85AC0E}" type="slidenum">
              <a:rPr lang="fr-CH" smtClean="0"/>
              <a:t>39</a:t>
            </a:fld>
            <a:endParaRPr lang="fr-CH"/>
          </a:p>
        </p:txBody>
      </p:sp>
      <p:sp>
        <p:nvSpPr>
          <p:cNvPr id="5" name="Espace réservé du pied de page 4">
            <a:extLst>
              <a:ext uri="{FF2B5EF4-FFF2-40B4-BE49-F238E27FC236}">
                <a16:creationId xmlns:a16="http://schemas.microsoft.com/office/drawing/2014/main" id="{9D534DD4-0A39-4529-9E48-F51873C146E8}"/>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730757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5962F2-D882-407F-BD6D-5D1378839390}"/>
              </a:ext>
            </a:extLst>
          </p:cNvPr>
          <p:cNvSpPr>
            <a:spLocks noGrp="1"/>
          </p:cNvSpPr>
          <p:nvPr>
            <p:ph type="title"/>
          </p:nvPr>
        </p:nvSpPr>
        <p:spPr/>
        <p:txBody>
          <a:bodyPr/>
          <a:lstStyle/>
          <a:p>
            <a:r>
              <a:rPr lang="fr-CH" dirty="0"/>
              <a:t>Attributs de transaction</a:t>
            </a:r>
            <a:endParaRPr lang="fr-FR" dirty="0"/>
          </a:p>
        </p:txBody>
      </p:sp>
      <p:sp>
        <p:nvSpPr>
          <p:cNvPr id="3" name="Espace réservé du contenu 2">
            <a:extLst>
              <a:ext uri="{FF2B5EF4-FFF2-40B4-BE49-F238E27FC236}">
                <a16:creationId xmlns:a16="http://schemas.microsoft.com/office/drawing/2014/main" id="{5FE3BC5D-D189-43E3-A0DE-803926A97DCC}"/>
              </a:ext>
            </a:extLst>
          </p:cNvPr>
          <p:cNvSpPr>
            <a:spLocks noGrp="1"/>
          </p:cNvSpPr>
          <p:nvPr>
            <p:ph idx="1"/>
          </p:nvPr>
        </p:nvSpPr>
        <p:spPr/>
        <p:txBody>
          <a:bodyPr>
            <a:normAutofit/>
          </a:bodyPr>
          <a:lstStyle/>
          <a:p>
            <a:r>
              <a:rPr lang="fr-CH" dirty="0"/>
              <a:t>La spécificité des actifs: plus un actif est spécifique, moins il est recommandé de l’externaliser.</a:t>
            </a:r>
          </a:p>
          <a:p>
            <a:r>
              <a:rPr lang="fr-CH" dirty="0"/>
              <a:t>L’incertitude: plus l’incertitude qui entoure une activité est élevée, plus il est recommandé de la réaliser à l’intérieur de l’entreprise (sauf pour les technologies).</a:t>
            </a:r>
          </a:p>
          <a:p>
            <a:r>
              <a:rPr lang="fr-CH" dirty="0"/>
              <a:t>La fréquence: seules les activités qui sont utilisées fréquemment par une entreprise doivent être internalisées.</a:t>
            </a:r>
          </a:p>
          <a:p>
            <a:endParaRPr lang="fr-CH" dirty="0"/>
          </a:p>
          <a:p>
            <a:endParaRPr lang="fr-FR" dirty="0"/>
          </a:p>
        </p:txBody>
      </p:sp>
      <p:sp>
        <p:nvSpPr>
          <p:cNvPr id="4" name="Espace réservé du numéro de diapositive 3">
            <a:extLst>
              <a:ext uri="{FF2B5EF4-FFF2-40B4-BE49-F238E27FC236}">
                <a16:creationId xmlns:a16="http://schemas.microsoft.com/office/drawing/2014/main" id="{6F308E63-F674-4793-8AD5-3868E418C8DB}"/>
              </a:ext>
            </a:extLst>
          </p:cNvPr>
          <p:cNvSpPr>
            <a:spLocks noGrp="1"/>
          </p:cNvSpPr>
          <p:nvPr>
            <p:ph type="sldNum" sz="quarter" idx="12"/>
          </p:nvPr>
        </p:nvSpPr>
        <p:spPr/>
        <p:txBody>
          <a:bodyPr/>
          <a:lstStyle/>
          <a:p>
            <a:fld id="{D43150CF-46F0-4FEE-9B38-FA518C85AC0E}" type="slidenum">
              <a:rPr lang="fr-CH" smtClean="0"/>
              <a:t>4</a:t>
            </a:fld>
            <a:endParaRPr lang="fr-CH"/>
          </a:p>
        </p:txBody>
      </p:sp>
      <p:sp>
        <p:nvSpPr>
          <p:cNvPr id="5" name="Espace réservé du pied de page 4">
            <a:extLst>
              <a:ext uri="{FF2B5EF4-FFF2-40B4-BE49-F238E27FC236}">
                <a16:creationId xmlns:a16="http://schemas.microsoft.com/office/drawing/2014/main" id="{7A64611A-5C20-4D06-8128-A79B04D8EAD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000899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63AF6B-35A9-4F92-8A0E-002FAAF51DBF}"/>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26B655DF-BF06-424F-A901-B54891F04CD5}"/>
              </a:ext>
            </a:extLst>
          </p:cNvPr>
          <p:cNvSpPr>
            <a:spLocks noGrp="1"/>
          </p:cNvSpPr>
          <p:nvPr>
            <p:ph idx="1"/>
          </p:nvPr>
        </p:nvSpPr>
        <p:spPr/>
        <p:txBody>
          <a:bodyPr>
            <a:normAutofit/>
          </a:bodyPr>
          <a:lstStyle/>
          <a:p>
            <a:pPr algn="just"/>
            <a:r>
              <a:rPr lang="fr-CH" dirty="0"/>
              <a:t>La complexité des technologies, des marchés et de l'environnement, ainsi que leurs interactions, ont rapidement augmenté l'utilité de Scrum Outsourcing pour faire face à la complexité constitue un avantage concurrentiel.</a:t>
            </a:r>
          </a:p>
          <a:p>
            <a:pPr algn="just"/>
            <a:r>
              <a:rPr lang="fr-CH" dirty="0"/>
              <a:t>L'essence de l'externalisation Scrum est une petite équipe de personnes engagées. L'équipe individuelle est hautement flexible et adaptative. </a:t>
            </a:r>
          </a:p>
          <a:p>
            <a:pPr algn="just"/>
            <a:r>
              <a:rPr lang="fr-CH" dirty="0"/>
              <a:t>Scrum Outsourcing utilise une approche itérative, incrémentielle afin d'optimiser la prévisibilité et de maîtriser les risques.</a:t>
            </a:r>
            <a:endParaRPr lang="fr-FR" dirty="0"/>
          </a:p>
        </p:txBody>
      </p:sp>
      <p:sp>
        <p:nvSpPr>
          <p:cNvPr id="4" name="Espace réservé du numéro de diapositive 3">
            <a:extLst>
              <a:ext uri="{FF2B5EF4-FFF2-40B4-BE49-F238E27FC236}">
                <a16:creationId xmlns:a16="http://schemas.microsoft.com/office/drawing/2014/main" id="{E4A48CF6-AF15-4854-AA31-D9E84CAF2090}"/>
              </a:ext>
            </a:extLst>
          </p:cNvPr>
          <p:cNvSpPr>
            <a:spLocks noGrp="1"/>
          </p:cNvSpPr>
          <p:nvPr>
            <p:ph type="sldNum" sz="quarter" idx="12"/>
          </p:nvPr>
        </p:nvSpPr>
        <p:spPr/>
        <p:txBody>
          <a:bodyPr/>
          <a:lstStyle/>
          <a:p>
            <a:fld id="{D43150CF-46F0-4FEE-9B38-FA518C85AC0E}" type="slidenum">
              <a:rPr lang="fr-CH" smtClean="0"/>
              <a:t>40</a:t>
            </a:fld>
            <a:endParaRPr lang="fr-CH"/>
          </a:p>
        </p:txBody>
      </p:sp>
      <p:sp>
        <p:nvSpPr>
          <p:cNvPr id="5" name="Espace réservé du pied de page 4">
            <a:extLst>
              <a:ext uri="{FF2B5EF4-FFF2-40B4-BE49-F238E27FC236}">
                <a16:creationId xmlns:a16="http://schemas.microsoft.com/office/drawing/2014/main" id="{9138FF3D-1314-4F87-8DB1-63AAAFEE55D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287135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05218-19B1-4363-B787-B9E2D73E4EAB}"/>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69481CD1-E397-42DB-9A9E-4DC107887938}"/>
              </a:ext>
            </a:extLst>
          </p:cNvPr>
          <p:cNvSpPr>
            <a:spLocks noGrp="1"/>
          </p:cNvSpPr>
          <p:nvPr>
            <p:ph idx="1"/>
          </p:nvPr>
        </p:nvSpPr>
        <p:spPr/>
        <p:txBody>
          <a:bodyPr/>
          <a:lstStyle/>
          <a:p>
            <a:r>
              <a:rPr lang="fr-CH" dirty="0"/>
              <a:t>3 piliers: la transparence, l’inspection et l’adaptation.</a:t>
            </a:r>
          </a:p>
          <a:p>
            <a:pPr algn="just">
              <a:buFont typeface="Wingdings" panose="05000000000000000000" pitchFamily="2" charset="2"/>
              <a:buChar char="Ø"/>
            </a:pPr>
            <a:r>
              <a:rPr lang="fr-CH" dirty="0"/>
              <a:t> Des standards et </a:t>
            </a:r>
            <a:r>
              <a:rPr lang="fr-CH" dirty="0" err="1"/>
              <a:t>languages</a:t>
            </a:r>
            <a:r>
              <a:rPr lang="fr-CH" dirty="0"/>
              <a:t> communs</a:t>
            </a:r>
          </a:p>
          <a:p>
            <a:pPr algn="just">
              <a:buFont typeface="Wingdings" panose="05000000000000000000" pitchFamily="2" charset="2"/>
              <a:buChar char="Ø"/>
            </a:pPr>
            <a:r>
              <a:rPr lang="fr-CH" dirty="0"/>
              <a:t> inspecter régulièrement les artefacts Scrum et la progression vers un objectif de sprint afin de détecter les écarts indésirables</a:t>
            </a:r>
          </a:p>
          <a:p>
            <a:pPr algn="just">
              <a:buFont typeface="Wingdings" panose="05000000000000000000" pitchFamily="2" charset="2"/>
              <a:buChar char="Ø"/>
            </a:pPr>
            <a:r>
              <a:rPr lang="fr-CH" dirty="0"/>
              <a:t>Si un inspecteur détermine qu'un ou plusieurs aspects d'un processus s'écartent en dehors des limites acceptable, le processus ou le service traité doit être ajusté.</a:t>
            </a:r>
          </a:p>
          <a:p>
            <a:pPr>
              <a:buFont typeface="Wingdings" panose="05000000000000000000" pitchFamily="2" charset="2"/>
              <a:buChar char="Ø"/>
            </a:pPr>
            <a:endParaRPr lang="fr-FR" dirty="0"/>
          </a:p>
        </p:txBody>
      </p:sp>
      <p:sp>
        <p:nvSpPr>
          <p:cNvPr id="4" name="Espace réservé du numéro de diapositive 3">
            <a:extLst>
              <a:ext uri="{FF2B5EF4-FFF2-40B4-BE49-F238E27FC236}">
                <a16:creationId xmlns:a16="http://schemas.microsoft.com/office/drawing/2014/main" id="{9854DEF1-2A5B-43E3-9D2D-38B4CB346F41}"/>
              </a:ext>
            </a:extLst>
          </p:cNvPr>
          <p:cNvSpPr>
            <a:spLocks noGrp="1"/>
          </p:cNvSpPr>
          <p:nvPr>
            <p:ph type="sldNum" sz="quarter" idx="12"/>
          </p:nvPr>
        </p:nvSpPr>
        <p:spPr/>
        <p:txBody>
          <a:bodyPr/>
          <a:lstStyle/>
          <a:p>
            <a:fld id="{D43150CF-46F0-4FEE-9B38-FA518C85AC0E}" type="slidenum">
              <a:rPr lang="fr-CH" smtClean="0"/>
              <a:t>41</a:t>
            </a:fld>
            <a:endParaRPr lang="fr-CH"/>
          </a:p>
        </p:txBody>
      </p:sp>
      <p:sp>
        <p:nvSpPr>
          <p:cNvPr id="5" name="Espace réservé du pied de page 4">
            <a:extLst>
              <a:ext uri="{FF2B5EF4-FFF2-40B4-BE49-F238E27FC236}">
                <a16:creationId xmlns:a16="http://schemas.microsoft.com/office/drawing/2014/main" id="{58CDDFCB-CAD6-459E-896B-BFA5776225A1}"/>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246066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9E7842-F95A-4842-8418-D5FEA5E4A107}"/>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A48D6845-6FAC-4BA0-9E9C-AA8323F663F2}"/>
              </a:ext>
            </a:extLst>
          </p:cNvPr>
          <p:cNvSpPr>
            <a:spLocks noGrp="1"/>
          </p:cNvSpPr>
          <p:nvPr>
            <p:ph idx="1"/>
          </p:nvPr>
        </p:nvSpPr>
        <p:spPr/>
        <p:txBody>
          <a:bodyPr/>
          <a:lstStyle/>
          <a:p>
            <a:r>
              <a:rPr lang="fr-CH" dirty="0"/>
              <a:t>4 événements sont utilisés:</a:t>
            </a:r>
          </a:p>
          <a:p>
            <a:pPr marL="514350" indent="-514350">
              <a:buFont typeface="+mj-lt"/>
              <a:buAutoNum type="arabicPeriod"/>
            </a:pPr>
            <a:r>
              <a:rPr lang="fr-CH" dirty="0"/>
              <a:t>Sprint planning;</a:t>
            </a:r>
          </a:p>
          <a:p>
            <a:pPr marL="514350" indent="-514350">
              <a:buFont typeface="+mj-lt"/>
              <a:buAutoNum type="arabicPeriod"/>
            </a:pPr>
            <a:r>
              <a:rPr lang="fr-CH" dirty="0"/>
              <a:t>Daily Scrum;</a:t>
            </a:r>
          </a:p>
          <a:p>
            <a:pPr marL="514350" indent="-514350">
              <a:buFont typeface="+mj-lt"/>
              <a:buAutoNum type="arabicPeriod"/>
            </a:pPr>
            <a:r>
              <a:rPr lang="fr-CH" dirty="0"/>
              <a:t>Sprint </a:t>
            </a:r>
            <a:r>
              <a:rPr lang="fr-CH" dirty="0" err="1"/>
              <a:t>review</a:t>
            </a:r>
            <a:r>
              <a:rPr lang="fr-CH" dirty="0"/>
              <a:t>;</a:t>
            </a:r>
          </a:p>
          <a:p>
            <a:pPr marL="514350" indent="-514350">
              <a:buFont typeface="+mj-lt"/>
              <a:buAutoNum type="arabicPeriod"/>
            </a:pPr>
            <a:r>
              <a:rPr lang="fr-CH" dirty="0"/>
              <a:t>Sprint </a:t>
            </a:r>
            <a:r>
              <a:rPr lang="fr-CH" dirty="0" err="1"/>
              <a:t>retrospective</a:t>
            </a:r>
            <a:r>
              <a:rPr lang="fr-CH" dirty="0"/>
              <a:t>.</a:t>
            </a:r>
          </a:p>
          <a:p>
            <a:pPr marL="0" indent="0">
              <a:buNone/>
            </a:pPr>
            <a:r>
              <a:rPr lang="fr-CH" dirty="0"/>
              <a:t>s'applique à chacune des six tours mentionnées avant.</a:t>
            </a:r>
            <a:endParaRPr lang="fr-FR" dirty="0"/>
          </a:p>
        </p:txBody>
      </p:sp>
      <p:sp>
        <p:nvSpPr>
          <p:cNvPr id="4" name="Espace réservé du numéro de diapositive 3">
            <a:extLst>
              <a:ext uri="{FF2B5EF4-FFF2-40B4-BE49-F238E27FC236}">
                <a16:creationId xmlns:a16="http://schemas.microsoft.com/office/drawing/2014/main" id="{FD29DA4E-CF29-4EC4-B5A6-69018FBDA9D3}"/>
              </a:ext>
            </a:extLst>
          </p:cNvPr>
          <p:cNvSpPr>
            <a:spLocks noGrp="1"/>
          </p:cNvSpPr>
          <p:nvPr>
            <p:ph type="sldNum" sz="quarter" idx="12"/>
          </p:nvPr>
        </p:nvSpPr>
        <p:spPr/>
        <p:txBody>
          <a:bodyPr/>
          <a:lstStyle/>
          <a:p>
            <a:fld id="{D43150CF-46F0-4FEE-9B38-FA518C85AC0E}" type="slidenum">
              <a:rPr lang="fr-CH" smtClean="0"/>
              <a:t>42</a:t>
            </a:fld>
            <a:endParaRPr lang="fr-CH"/>
          </a:p>
        </p:txBody>
      </p:sp>
      <p:sp>
        <p:nvSpPr>
          <p:cNvPr id="5" name="Espace réservé du pied de page 4">
            <a:extLst>
              <a:ext uri="{FF2B5EF4-FFF2-40B4-BE49-F238E27FC236}">
                <a16:creationId xmlns:a16="http://schemas.microsoft.com/office/drawing/2014/main" id="{ADB9B1D7-58A2-4680-A715-9FC84E3E617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032829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1B4DF5-B158-45B4-846C-D8FEBE0919B0}"/>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38524C1F-BFDC-442E-A5AD-BC0AD91FC404}"/>
              </a:ext>
            </a:extLst>
          </p:cNvPr>
          <p:cNvSpPr>
            <a:spLocks noGrp="1"/>
          </p:cNvSpPr>
          <p:nvPr>
            <p:ph idx="1"/>
          </p:nvPr>
        </p:nvSpPr>
        <p:spPr/>
        <p:txBody>
          <a:bodyPr>
            <a:normAutofit/>
          </a:bodyPr>
          <a:lstStyle/>
          <a:p>
            <a:pPr algn="just"/>
            <a:r>
              <a:rPr lang="fr-CH" dirty="0"/>
              <a:t>Lorsque les valeurs d'engagement, de courage, de concentration, d'ouverture et de respect sont incarnées et vécues par l'équipe de sous-traitance Scrum, les piliers de Scrum de la transparence, de l'inspection et de l'adaptation prennent vie et instaurent la confiance pour tous. </a:t>
            </a:r>
          </a:p>
          <a:p>
            <a:pPr algn="just"/>
            <a:r>
              <a:rPr lang="fr-CH" dirty="0"/>
              <a:t>Le succès de l'utilisation de Scrum Outsourcing dépend de la capacité des personnes à devenir plus conscientes de ces valeurs. </a:t>
            </a:r>
            <a:endParaRPr lang="fr-FR" dirty="0"/>
          </a:p>
        </p:txBody>
      </p:sp>
      <p:sp>
        <p:nvSpPr>
          <p:cNvPr id="4" name="Espace réservé du numéro de diapositive 3">
            <a:extLst>
              <a:ext uri="{FF2B5EF4-FFF2-40B4-BE49-F238E27FC236}">
                <a16:creationId xmlns:a16="http://schemas.microsoft.com/office/drawing/2014/main" id="{C83B170C-BE61-4525-AAF6-6C3632B6E0AF}"/>
              </a:ext>
            </a:extLst>
          </p:cNvPr>
          <p:cNvSpPr>
            <a:spLocks noGrp="1"/>
          </p:cNvSpPr>
          <p:nvPr>
            <p:ph type="sldNum" sz="quarter" idx="12"/>
          </p:nvPr>
        </p:nvSpPr>
        <p:spPr/>
        <p:txBody>
          <a:bodyPr/>
          <a:lstStyle/>
          <a:p>
            <a:fld id="{D43150CF-46F0-4FEE-9B38-FA518C85AC0E}" type="slidenum">
              <a:rPr lang="fr-CH" smtClean="0"/>
              <a:t>43</a:t>
            </a:fld>
            <a:endParaRPr lang="fr-CH"/>
          </a:p>
        </p:txBody>
      </p:sp>
      <p:sp>
        <p:nvSpPr>
          <p:cNvPr id="5" name="Espace réservé du pied de page 4">
            <a:extLst>
              <a:ext uri="{FF2B5EF4-FFF2-40B4-BE49-F238E27FC236}">
                <a16:creationId xmlns:a16="http://schemas.microsoft.com/office/drawing/2014/main" id="{D4109C80-A049-4F95-884F-C2F9659BC8DC}"/>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03936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83B64F-9509-4B3B-B554-1C71B7E7712A}"/>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8A64197D-8243-44DF-AD21-FCE3C406DC52}"/>
              </a:ext>
            </a:extLst>
          </p:cNvPr>
          <p:cNvSpPr>
            <a:spLocks noGrp="1"/>
          </p:cNvSpPr>
          <p:nvPr>
            <p:ph idx="1"/>
          </p:nvPr>
        </p:nvSpPr>
        <p:spPr/>
        <p:txBody>
          <a:bodyPr>
            <a:normAutofit fontScale="92500" lnSpcReduction="10000"/>
          </a:bodyPr>
          <a:lstStyle/>
          <a:p>
            <a:pPr algn="just"/>
            <a:r>
              <a:rPr lang="fr-CH" dirty="0"/>
              <a:t>Pour chaque tour, chaque équipe est composée d'un Service </a:t>
            </a:r>
            <a:r>
              <a:rPr lang="fr-CH" dirty="0" err="1"/>
              <a:t>Owner</a:t>
            </a:r>
            <a:r>
              <a:rPr lang="fr-CH" dirty="0"/>
              <a:t>, de l'équipe d'externalisation et d’un Referee.</a:t>
            </a:r>
          </a:p>
          <a:p>
            <a:pPr algn="just"/>
            <a:r>
              <a:rPr lang="fr-CH" dirty="0"/>
              <a:t>Il y a donc 6 équipes.</a:t>
            </a:r>
          </a:p>
          <a:p>
            <a:pPr algn="just"/>
            <a:r>
              <a:rPr lang="fr-CH" dirty="0"/>
              <a:t>Les équipes d'externalisation Scrum sont </a:t>
            </a:r>
            <a:r>
              <a:rPr lang="fr-CH" dirty="0" err="1"/>
              <a:t>auto-organisées</a:t>
            </a:r>
            <a:r>
              <a:rPr lang="fr-CH" dirty="0"/>
              <a:t> et interfonctionnelles. Elles choisissent la meilleure façon d'accomplir leur travail.</a:t>
            </a:r>
          </a:p>
          <a:p>
            <a:pPr algn="just"/>
            <a:r>
              <a:rPr lang="fr-CH" dirty="0"/>
              <a:t>Le Service </a:t>
            </a:r>
            <a:r>
              <a:rPr lang="fr-CH" dirty="0" err="1"/>
              <a:t>Owner</a:t>
            </a:r>
            <a:r>
              <a:rPr lang="fr-CH" dirty="0"/>
              <a:t> est une personne responsable de l'optimisation de la valeur du service résultant du travail de l'équipe d'externalisation. La manière de le faire peut varier considérablement entre les organisations, les équipes d'externalisation Scrum et les individus.</a:t>
            </a:r>
          </a:p>
          <a:p>
            <a:pPr algn="just"/>
            <a:r>
              <a:rPr lang="fr-CH" dirty="0"/>
              <a:t>Il est responsable du Service </a:t>
            </a:r>
            <a:r>
              <a:rPr lang="fr-CH" dirty="0" err="1"/>
              <a:t>Backlog</a:t>
            </a:r>
            <a:r>
              <a:rPr lang="fr-CH" dirty="0"/>
              <a:t>.</a:t>
            </a:r>
            <a:endParaRPr lang="fr-FR" dirty="0"/>
          </a:p>
        </p:txBody>
      </p:sp>
      <p:sp>
        <p:nvSpPr>
          <p:cNvPr id="4" name="Espace réservé du numéro de diapositive 3">
            <a:extLst>
              <a:ext uri="{FF2B5EF4-FFF2-40B4-BE49-F238E27FC236}">
                <a16:creationId xmlns:a16="http://schemas.microsoft.com/office/drawing/2014/main" id="{15B5BEF3-C266-43F4-9DC4-A8292288A0DE}"/>
              </a:ext>
            </a:extLst>
          </p:cNvPr>
          <p:cNvSpPr>
            <a:spLocks noGrp="1"/>
          </p:cNvSpPr>
          <p:nvPr>
            <p:ph type="sldNum" sz="quarter" idx="12"/>
          </p:nvPr>
        </p:nvSpPr>
        <p:spPr/>
        <p:txBody>
          <a:bodyPr/>
          <a:lstStyle/>
          <a:p>
            <a:fld id="{D43150CF-46F0-4FEE-9B38-FA518C85AC0E}" type="slidenum">
              <a:rPr lang="fr-CH" smtClean="0"/>
              <a:t>44</a:t>
            </a:fld>
            <a:endParaRPr lang="fr-CH"/>
          </a:p>
        </p:txBody>
      </p:sp>
      <p:sp>
        <p:nvSpPr>
          <p:cNvPr id="5" name="Espace réservé du pied de page 4">
            <a:extLst>
              <a:ext uri="{FF2B5EF4-FFF2-40B4-BE49-F238E27FC236}">
                <a16:creationId xmlns:a16="http://schemas.microsoft.com/office/drawing/2014/main" id="{09DE92BA-1615-4102-B5F5-C95556AC2E0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498781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2255A7-2E4D-426C-A9F8-F2CCF9627E4E}"/>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1C92B181-AC86-4ED2-920E-579A41D3B540}"/>
              </a:ext>
            </a:extLst>
          </p:cNvPr>
          <p:cNvSpPr>
            <a:spLocks noGrp="1"/>
          </p:cNvSpPr>
          <p:nvPr>
            <p:ph idx="1"/>
          </p:nvPr>
        </p:nvSpPr>
        <p:spPr/>
        <p:txBody>
          <a:bodyPr/>
          <a:lstStyle/>
          <a:p>
            <a:r>
              <a:rPr lang="fr-CH" dirty="0"/>
              <a:t>L'équipe d'externalisation est composée de professionnels qui se chargent de fournir un service contractuel externalisé conformément à l'accord.</a:t>
            </a:r>
          </a:p>
          <a:p>
            <a:r>
              <a:rPr lang="fr-CH" dirty="0"/>
              <a:t>La taille optimale de l'équipe d'externalisation est suffisamment petite pour rester agile et suffisamment grande pour accomplir un travail important au cours d'un sprint.</a:t>
            </a:r>
          </a:p>
          <a:p>
            <a:r>
              <a:rPr lang="fr-CH" dirty="0"/>
              <a:t>Le Referee est un leader de service pour l'équipe d'externalisation Scrum. </a:t>
            </a:r>
            <a:endParaRPr lang="fr-FR" dirty="0"/>
          </a:p>
        </p:txBody>
      </p:sp>
      <p:sp>
        <p:nvSpPr>
          <p:cNvPr id="4" name="Espace réservé du numéro de diapositive 3">
            <a:extLst>
              <a:ext uri="{FF2B5EF4-FFF2-40B4-BE49-F238E27FC236}">
                <a16:creationId xmlns:a16="http://schemas.microsoft.com/office/drawing/2014/main" id="{02728809-1CB2-4103-A669-2C71994F7DEE}"/>
              </a:ext>
            </a:extLst>
          </p:cNvPr>
          <p:cNvSpPr>
            <a:spLocks noGrp="1"/>
          </p:cNvSpPr>
          <p:nvPr>
            <p:ph type="sldNum" sz="quarter" idx="12"/>
          </p:nvPr>
        </p:nvSpPr>
        <p:spPr/>
        <p:txBody>
          <a:bodyPr/>
          <a:lstStyle/>
          <a:p>
            <a:fld id="{D43150CF-46F0-4FEE-9B38-FA518C85AC0E}" type="slidenum">
              <a:rPr lang="fr-CH" smtClean="0"/>
              <a:t>45</a:t>
            </a:fld>
            <a:endParaRPr lang="fr-CH"/>
          </a:p>
        </p:txBody>
      </p:sp>
      <p:sp>
        <p:nvSpPr>
          <p:cNvPr id="5" name="Espace réservé du pied de page 4">
            <a:extLst>
              <a:ext uri="{FF2B5EF4-FFF2-40B4-BE49-F238E27FC236}">
                <a16:creationId xmlns:a16="http://schemas.microsoft.com/office/drawing/2014/main" id="{5B116298-244B-4A1C-A85A-A1F60BCA9C1A}"/>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9209397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CBEE7B-AEC1-487F-9FE2-7AA7D35AD03B}"/>
              </a:ext>
            </a:extLst>
          </p:cNvPr>
          <p:cNvSpPr>
            <a:spLocks noGrp="1"/>
          </p:cNvSpPr>
          <p:nvPr>
            <p:ph type="title"/>
          </p:nvPr>
        </p:nvSpPr>
        <p:spPr/>
        <p:txBody>
          <a:bodyPr/>
          <a:lstStyle/>
          <a:p>
            <a:r>
              <a:rPr lang="fr-CH" dirty="0"/>
              <a:t>Scrum Outsourcing</a:t>
            </a:r>
            <a:endParaRPr lang="fr-FR" dirty="0"/>
          </a:p>
        </p:txBody>
      </p:sp>
      <p:sp>
        <p:nvSpPr>
          <p:cNvPr id="3" name="Espace réservé du contenu 2">
            <a:extLst>
              <a:ext uri="{FF2B5EF4-FFF2-40B4-BE49-F238E27FC236}">
                <a16:creationId xmlns:a16="http://schemas.microsoft.com/office/drawing/2014/main" id="{187346D6-4A15-4DE5-805B-98D8905FC5F3}"/>
              </a:ext>
            </a:extLst>
          </p:cNvPr>
          <p:cNvSpPr>
            <a:spLocks noGrp="1"/>
          </p:cNvSpPr>
          <p:nvPr>
            <p:ph idx="1"/>
          </p:nvPr>
        </p:nvSpPr>
        <p:spPr/>
        <p:txBody>
          <a:bodyPr/>
          <a:lstStyle/>
          <a:p>
            <a:r>
              <a:rPr lang="fr-CH" dirty="0"/>
              <a:t>Le cœur de l'externalisation Scrum est un Sprint, un intervalle de temps d'un mois ou moins au cours duquel un service est fourni.</a:t>
            </a:r>
          </a:p>
          <a:p>
            <a:r>
              <a:rPr lang="fr-CH" dirty="0"/>
              <a:t>Un nouveau Sprint commence immédiatement après la conclusion du Sprint précédent. </a:t>
            </a:r>
            <a:endParaRPr lang="fr-FR" dirty="0"/>
          </a:p>
        </p:txBody>
      </p:sp>
      <p:sp>
        <p:nvSpPr>
          <p:cNvPr id="4" name="Espace réservé du numéro de diapositive 3">
            <a:extLst>
              <a:ext uri="{FF2B5EF4-FFF2-40B4-BE49-F238E27FC236}">
                <a16:creationId xmlns:a16="http://schemas.microsoft.com/office/drawing/2014/main" id="{37F429BB-744A-42C8-9F99-05AF53D75B35}"/>
              </a:ext>
            </a:extLst>
          </p:cNvPr>
          <p:cNvSpPr>
            <a:spLocks noGrp="1"/>
          </p:cNvSpPr>
          <p:nvPr>
            <p:ph type="sldNum" sz="quarter" idx="12"/>
          </p:nvPr>
        </p:nvSpPr>
        <p:spPr/>
        <p:txBody>
          <a:bodyPr/>
          <a:lstStyle/>
          <a:p>
            <a:fld id="{D43150CF-46F0-4FEE-9B38-FA518C85AC0E}" type="slidenum">
              <a:rPr lang="fr-CH" smtClean="0"/>
              <a:t>46</a:t>
            </a:fld>
            <a:endParaRPr lang="fr-CH"/>
          </a:p>
        </p:txBody>
      </p:sp>
      <p:sp>
        <p:nvSpPr>
          <p:cNvPr id="5" name="Espace réservé du pied de page 4">
            <a:extLst>
              <a:ext uri="{FF2B5EF4-FFF2-40B4-BE49-F238E27FC236}">
                <a16:creationId xmlns:a16="http://schemas.microsoft.com/office/drawing/2014/main" id="{AE66B1BD-EAF9-4AF9-AC4B-7C40EB0ED323}"/>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85196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BDAC70-C100-4991-BDAB-8C6072C8DC6F}"/>
              </a:ext>
            </a:extLst>
          </p:cNvPr>
          <p:cNvSpPr>
            <a:spLocks noGrp="1"/>
          </p:cNvSpPr>
          <p:nvPr>
            <p:ph type="sldNum" sz="quarter" idx="12"/>
          </p:nvPr>
        </p:nvSpPr>
        <p:spPr/>
        <p:txBody>
          <a:bodyPr/>
          <a:lstStyle/>
          <a:p>
            <a:fld id="{D43150CF-46F0-4FEE-9B38-FA518C85AC0E}" type="slidenum">
              <a:rPr lang="fr-CH" smtClean="0"/>
              <a:t>47</a:t>
            </a:fld>
            <a:endParaRPr lang="fr-CH"/>
          </a:p>
        </p:txBody>
      </p:sp>
      <p:sp>
        <p:nvSpPr>
          <p:cNvPr id="3" name="Espace réservé du pied de page 2">
            <a:extLst>
              <a:ext uri="{FF2B5EF4-FFF2-40B4-BE49-F238E27FC236}">
                <a16:creationId xmlns:a16="http://schemas.microsoft.com/office/drawing/2014/main" id="{3229B981-F42A-42DC-921A-02EAA77827DB}"/>
              </a:ext>
            </a:extLst>
          </p:cNvPr>
          <p:cNvSpPr>
            <a:spLocks noGrp="1"/>
          </p:cNvSpPr>
          <p:nvPr>
            <p:ph type="ftr" sz="quarter" idx="11"/>
          </p:nvPr>
        </p:nvSpPr>
        <p:spPr/>
        <p:txBody>
          <a:bodyPr/>
          <a:lstStyle/>
          <a:p>
            <a:r>
              <a:rPr lang="fr-CH"/>
              <a:t>chrystel.dayer@hesge.ch</a:t>
            </a:r>
            <a:endParaRPr lang="fr-CH" dirty="0"/>
          </a:p>
        </p:txBody>
      </p:sp>
      <p:pic>
        <p:nvPicPr>
          <p:cNvPr id="4" name="Image 3">
            <a:extLst>
              <a:ext uri="{FF2B5EF4-FFF2-40B4-BE49-F238E27FC236}">
                <a16:creationId xmlns:a16="http://schemas.microsoft.com/office/drawing/2014/main" id="{F30C9AE4-48F2-4477-B932-B71FB7B53633}"/>
              </a:ext>
            </a:extLst>
          </p:cNvPr>
          <p:cNvPicPr>
            <a:picLocks noChangeAspect="1"/>
          </p:cNvPicPr>
          <p:nvPr/>
        </p:nvPicPr>
        <p:blipFill rotWithShape="1">
          <a:blip r:embed="rId3"/>
          <a:srcRect l="14054" t="9410" r="17493"/>
          <a:stretch/>
        </p:blipFill>
        <p:spPr bwMode="auto">
          <a:xfrm>
            <a:off x="2445426" y="942501"/>
            <a:ext cx="6668594" cy="49622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0816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Lean Six Sigma</a:t>
            </a:r>
          </a:p>
        </p:txBody>
      </p:sp>
      <p:sp>
        <p:nvSpPr>
          <p:cNvPr id="3" name="Espace réservé du contenu 2"/>
          <p:cNvSpPr>
            <a:spLocks noGrp="1"/>
          </p:cNvSpPr>
          <p:nvPr>
            <p:ph idx="1"/>
          </p:nvPr>
        </p:nvSpPr>
        <p:spPr/>
        <p:txBody>
          <a:bodyPr>
            <a:normAutofit fontScale="92500" lnSpcReduction="20000"/>
          </a:bodyPr>
          <a:lstStyle/>
          <a:p>
            <a:pPr algn="just"/>
            <a:r>
              <a:rPr lang="fr-CH" dirty="0"/>
              <a:t>Lean Six Sigma combine deux méthodologies d'amélioration. </a:t>
            </a:r>
          </a:p>
          <a:p>
            <a:pPr algn="just"/>
            <a:r>
              <a:rPr lang="fr-CH" dirty="0"/>
              <a:t>Les méthodes Lean réduisent le gaspillage et le travail sans valeur ajoutée, améliorant ainsi le flux d'informations et de matériaux tout au long du processus. </a:t>
            </a:r>
          </a:p>
          <a:p>
            <a:pPr algn="just"/>
            <a:r>
              <a:rPr lang="fr-CH" dirty="0"/>
              <a:t>Les outils Six Sigma sont utilisés pour identifier les causes profondes de la variation des processus, d'identifier les fenêtres de fonctionnement à haute performance et de concevoir des produits et des processus robustes. </a:t>
            </a:r>
          </a:p>
          <a:p>
            <a:pPr algn="just"/>
            <a:r>
              <a:rPr lang="fr-CH" dirty="0"/>
              <a:t>Dans le contexte de l'externalisation, Lean Six Sigma peut être utilisé pour développer la compréhension du processus et les contrôles du processus avant le transfert du processus et pour optimiser le processus dans les installations du fabricant contractuel.</a:t>
            </a:r>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48</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31466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Lean</a:t>
            </a:r>
          </a:p>
        </p:txBody>
      </p:sp>
      <p:sp>
        <p:nvSpPr>
          <p:cNvPr id="3" name="Espace réservé du contenu 2"/>
          <p:cNvSpPr>
            <a:spLocks noGrp="1"/>
          </p:cNvSpPr>
          <p:nvPr>
            <p:ph idx="1"/>
          </p:nvPr>
        </p:nvSpPr>
        <p:spPr/>
        <p:txBody>
          <a:bodyPr/>
          <a:lstStyle/>
          <a:p>
            <a:pPr algn="just"/>
            <a:r>
              <a:rPr lang="fr-CH" dirty="0"/>
              <a:t>L'école de gestion </a:t>
            </a:r>
            <a:r>
              <a:rPr lang="fr-CH" i="1" dirty="0" err="1"/>
              <a:t>lean</a:t>
            </a:r>
            <a:r>
              <a:rPr lang="fr-CH" dirty="0"/>
              <a:t> trouve ses sources au Japon dans le système de production de Toyota.</a:t>
            </a:r>
          </a:p>
          <a:p>
            <a:pPr algn="just"/>
            <a:r>
              <a:rPr lang="fr-CH" dirty="0"/>
              <a:t>La recherche de la performance (en matière de productivité, de qualité, de délais, de coûts), censée être plus facile à atteindre par l'amélioration continue et l'élimination des gaspillages (</a:t>
            </a:r>
            <a:r>
              <a:rPr lang="fr-CH" dirty="0" err="1"/>
              <a:t>muda</a:t>
            </a:r>
            <a:r>
              <a:rPr lang="fr-CH" dirty="0"/>
              <a:t> en japonais), afin d'améliorer la valeur globale pour le client.  </a:t>
            </a:r>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49</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4523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B49EE-9A97-4D70-9F8D-6B5BF85726BA}"/>
              </a:ext>
            </a:extLst>
          </p:cNvPr>
          <p:cNvSpPr>
            <a:spLocks noGrp="1"/>
          </p:cNvSpPr>
          <p:nvPr>
            <p:ph type="title"/>
          </p:nvPr>
        </p:nvSpPr>
        <p:spPr/>
        <p:txBody>
          <a:bodyPr/>
          <a:lstStyle/>
          <a:p>
            <a:r>
              <a:rPr lang="fr-CH" dirty="0"/>
              <a:t>En résumé…</a:t>
            </a:r>
            <a:endParaRPr lang="fr-FR" dirty="0"/>
          </a:p>
        </p:txBody>
      </p:sp>
      <p:sp>
        <p:nvSpPr>
          <p:cNvPr id="3" name="Espace réservé du contenu 2">
            <a:extLst>
              <a:ext uri="{FF2B5EF4-FFF2-40B4-BE49-F238E27FC236}">
                <a16:creationId xmlns:a16="http://schemas.microsoft.com/office/drawing/2014/main" id="{50F5498D-9C35-4A64-97A5-9AD643A5233C}"/>
              </a:ext>
            </a:extLst>
          </p:cNvPr>
          <p:cNvSpPr>
            <a:spLocks noGrp="1"/>
          </p:cNvSpPr>
          <p:nvPr>
            <p:ph idx="1"/>
          </p:nvPr>
        </p:nvSpPr>
        <p:spPr/>
        <p:txBody>
          <a:bodyPr/>
          <a:lstStyle/>
          <a:p>
            <a:r>
              <a:rPr lang="fr-CH" dirty="0"/>
              <a:t>Pour pouvoir être externalisée, une activité doit: </a:t>
            </a:r>
          </a:p>
          <a:p>
            <a:pPr marL="0" indent="0">
              <a:buNone/>
            </a:pPr>
            <a:endParaRPr lang="fr-CH" dirty="0"/>
          </a:p>
          <a:p>
            <a:pPr marL="514350" indent="-514350">
              <a:buFont typeface="+mj-lt"/>
              <a:buAutoNum type="arabicParenR"/>
            </a:pPr>
            <a:r>
              <a:rPr lang="fr-CH" dirty="0"/>
              <a:t>ne pas reposer sur des actifs trop spécifiques; </a:t>
            </a:r>
          </a:p>
          <a:p>
            <a:pPr marL="514350" indent="-514350">
              <a:buFont typeface="+mj-lt"/>
              <a:buAutoNum type="arabicParenR"/>
            </a:pPr>
            <a:r>
              <a:rPr lang="fr-CH" dirty="0"/>
              <a:t>ne pas être entourée d’une incertitude trop élevée;</a:t>
            </a:r>
          </a:p>
          <a:p>
            <a:pPr marL="514350" indent="-514350">
              <a:buFont typeface="+mj-lt"/>
              <a:buAutoNum type="arabicParenR"/>
            </a:pPr>
            <a:r>
              <a:rPr lang="fr-CH" dirty="0"/>
              <a:t>ne pas être utilisée trop fréquemment.</a:t>
            </a:r>
          </a:p>
          <a:p>
            <a:endParaRPr lang="fr-FR" dirty="0"/>
          </a:p>
        </p:txBody>
      </p:sp>
      <p:sp>
        <p:nvSpPr>
          <p:cNvPr id="4" name="Espace réservé du numéro de diapositive 3">
            <a:extLst>
              <a:ext uri="{FF2B5EF4-FFF2-40B4-BE49-F238E27FC236}">
                <a16:creationId xmlns:a16="http://schemas.microsoft.com/office/drawing/2014/main" id="{4EAD6476-9EBD-4A6E-B721-D5970ED7E59C}"/>
              </a:ext>
            </a:extLst>
          </p:cNvPr>
          <p:cNvSpPr>
            <a:spLocks noGrp="1"/>
          </p:cNvSpPr>
          <p:nvPr>
            <p:ph type="sldNum" sz="quarter" idx="12"/>
          </p:nvPr>
        </p:nvSpPr>
        <p:spPr/>
        <p:txBody>
          <a:bodyPr/>
          <a:lstStyle/>
          <a:p>
            <a:fld id="{D43150CF-46F0-4FEE-9B38-FA518C85AC0E}" type="slidenum">
              <a:rPr lang="fr-CH" smtClean="0"/>
              <a:t>5</a:t>
            </a:fld>
            <a:endParaRPr lang="fr-CH"/>
          </a:p>
        </p:txBody>
      </p:sp>
      <p:sp>
        <p:nvSpPr>
          <p:cNvPr id="5" name="Espace réservé du pied de page 4">
            <a:extLst>
              <a:ext uri="{FF2B5EF4-FFF2-40B4-BE49-F238E27FC236}">
                <a16:creationId xmlns:a16="http://schemas.microsoft.com/office/drawing/2014/main" id="{031D802A-F328-4EC9-8D63-A8AEDC6550FE}"/>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429659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CH" dirty="0"/>
              <a:t>6 sigma</a:t>
            </a:r>
          </a:p>
        </p:txBody>
      </p:sp>
      <p:sp>
        <p:nvSpPr>
          <p:cNvPr id="3" name="Espace réservé du contenu 2"/>
          <p:cNvSpPr>
            <a:spLocks noGrp="1"/>
          </p:cNvSpPr>
          <p:nvPr>
            <p:ph idx="1"/>
          </p:nvPr>
        </p:nvSpPr>
        <p:spPr/>
        <p:txBody>
          <a:bodyPr>
            <a:normAutofit fontScale="85000" lnSpcReduction="20000"/>
          </a:bodyPr>
          <a:lstStyle/>
          <a:p>
            <a:pPr algn="just"/>
            <a:r>
              <a:rPr lang="fr-CH" dirty="0"/>
              <a:t>Une marque déposée de Motorola désignant une méthode structurée de management visant à une amélioration de la qualité et de l'efficacité des processus. La méthode a d’abord été appliquée à des processus industriels avant d’être élargie à tous les types de processus, notamment administratifs, logistiques, commerciaux et d'économie d'énergie. </a:t>
            </a:r>
          </a:p>
          <a:p>
            <a:pPr algn="just"/>
            <a:r>
              <a:rPr lang="fr-CH" dirty="0"/>
              <a:t>Au début des années 2000, elle connaît un essor en raison de la complexité des organisations et de l'internationalisation des processus qui impose une vision mondiale des problèmes. </a:t>
            </a:r>
          </a:p>
          <a:p>
            <a:pPr algn="just"/>
            <a:r>
              <a:rPr lang="fr-CH" dirty="0"/>
              <a:t>Elle est utilisée pour réduire la variabilité dans les processus de production et les produits de façon à améliorer la qualité globale des produits et des services. </a:t>
            </a:r>
          </a:p>
          <a:p>
            <a:pPr algn="just"/>
            <a:r>
              <a:rPr lang="fr-CH" dirty="0"/>
              <a:t>La méthode se base ainsi sur cinq étapes qui se contractent dans l’acronyme « </a:t>
            </a:r>
            <a:r>
              <a:rPr lang="fr-CH" i="1" dirty="0"/>
              <a:t>DMAIC</a:t>
            </a:r>
            <a:r>
              <a:rPr lang="fr-CH" dirty="0"/>
              <a:t> » : Définir, mesurer, analyser, améliorer, maîtriser.</a:t>
            </a:r>
          </a:p>
        </p:txBody>
      </p:sp>
      <p:sp>
        <p:nvSpPr>
          <p:cNvPr id="4" name="Espace réservé du numéro de diapositive 3"/>
          <p:cNvSpPr>
            <a:spLocks noGrp="1"/>
          </p:cNvSpPr>
          <p:nvPr>
            <p:ph type="sldNum" sz="quarter" idx="12"/>
          </p:nvPr>
        </p:nvSpPr>
        <p:spPr/>
        <p:txBody>
          <a:bodyPr/>
          <a:lstStyle/>
          <a:p>
            <a:fld id="{D43150CF-46F0-4FEE-9B38-FA518C85AC0E}" type="slidenum">
              <a:rPr lang="fr-CH" smtClean="0"/>
              <a:t>50</a:t>
            </a:fld>
            <a:endParaRPr lang="fr-CH"/>
          </a:p>
        </p:txBody>
      </p:sp>
      <p:sp>
        <p:nvSpPr>
          <p:cNvPr id="5" name="Espace réservé du pied de page 4"/>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22424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A664F-A411-4A40-9F38-8B2FF4277A13}"/>
              </a:ext>
            </a:extLst>
          </p:cNvPr>
          <p:cNvSpPr>
            <a:spLocks noGrp="1"/>
          </p:cNvSpPr>
          <p:nvPr>
            <p:ph type="title"/>
          </p:nvPr>
        </p:nvSpPr>
        <p:spPr/>
        <p:txBody>
          <a:bodyPr/>
          <a:lstStyle/>
          <a:p>
            <a:r>
              <a:rPr lang="fr-CH" dirty="0"/>
              <a:t>3 types de contrat</a:t>
            </a:r>
            <a:endParaRPr lang="fr-FR" dirty="0"/>
          </a:p>
        </p:txBody>
      </p:sp>
      <p:sp>
        <p:nvSpPr>
          <p:cNvPr id="3" name="Espace réservé du contenu 2">
            <a:extLst>
              <a:ext uri="{FF2B5EF4-FFF2-40B4-BE49-F238E27FC236}">
                <a16:creationId xmlns:a16="http://schemas.microsoft.com/office/drawing/2014/main" id="{99F2297B-BA5C-4952-870C-CAFE5D82F7BD}"/>
              </a:ext>
            </a:extLst>
          </p:cNvPr>
          <p:cNvSpPr>
            <a:spLocks noGrp="1"/>
          </p:cNvSpPr>
          <p:nvPr>
            <p:ph idx="1"/>
          </p:nvPr>
        </p:nvSpPr>
        <p:spPr/>
        <p:txBody>
          <a:bodyPr>
            <a:normAutofit/>
          </a:bodyPr>
          <a:lstStyle/>
          <a:p>
            <a:r>
              <a:rPr lang="fr-CH" dirty="0"/>
              <a:t>Les contrats classiques:</a:t>
            </a:r>
          </a:p>
          <a:p>
            <a:pPr marL="0" indent="0" algn="just">
              <a:buNone/>
            </a:pPr>
            <a:r>
              <a:rPr lang="fr-CH" dirty="0"/>
              <a:t>Ces contrats permettent de gérer des prestations standardisées et bien délimitées. Toutes les éventualités sont prévues dans le contrat et l’identité des parties n’a pas d’importance. Les échanges sont courts et l’accent est mis sur les documents formels.</a:t>
            </a:r>
            <a:endParaRPr lang="fr-FR" dirty="0"/>
          </a:p>
        </p:txBody>
      </p:sp>
      <p:sp>
        <p:nvSpPr>
          <p:cNvPr id="4" name="Espace réservé du numéro de diapositive 3">
            <a:extLst>
              <a:ext uri="{FF2B5EF4-FFF2-40B4-BE49-F238E27FC236}">
                <a16:creationId xmlns:a16="http://schemas.microsoft.com/office/drawing/2014/main" id="{0ECBBF71-FD7F-445C-8530-67B5E5121699}"/>
              </a:ext>
            </a:extLst>
          </p:cNvPr>
          <p:cNvSpPr>
            <a:spLocks noGrp="1"/>
          </p:cNvSpPr>
          <p:nvPr>
            <p:ph type="sldNum" sz="quarter" idx="12"/>
          </p:nvPr>
        </p:nvSpPr>
        <p:spPr/>
        <p:txBody>
          <a:bodyPr/>
          <a:lstStyle/>
          <a:p>
            <a:fld id="{D43150CF-46F0-4FEE-9B38-FA518C85AC0E}" type="slidenum">
              <a:rPr lang="fr-CH" smtClean="0"/>
              <a:t>6</a:t>
            </a:fld>
            <a:endParaRPr lang="fr-CH"/>
          </a:p>
        </p:txBody>
      </p:sp>
      <p:sp>
        <p:nvSpPr>
          <p:cNvPr id="5" name="Espace réservé du pied de page 4">
            <a:extLst>
              <a:ext uri="{FF2B5EF4-FFF2-40B4-BE49-F238E27FC236}">
                <a16:creationId xmlns:a16="http://schemas.microsoft.com/office/drawing/2014/main" id="{879613B9-4B82-420D-93EC-00ECA363723B}"/>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408918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021D53-0761-416F-A646-34456F451F3E}"/>
              </a:ext>
            </a:extLst>
          </p:cNvPr>
          <p:cNvSpPr>
            <a:spLocks noGrp="1"/>
          </p:cNvSpPr>
          <p:nvPr>
            <p:ph type="title"/>
          </p:nvPr>
        </p:nvSpPr>
        <p:spPr/>
        <p:txBody>
          <a:bodyPr/>
          <a:lstStyle/>
          <a:p>
            <a:r>
              <a:rPr lang="fr-CH" dirty="0"/>
              <a:t>3 types de contrat</a:t>
            </a:r>
            <a:endParaRPr lang="fr-FR" dirty="0"/>
          </a:p>
        </p:txBody>
      </p:sp>
      <p:sp>
        <p:nvSpPr>
          <p:cNvPr id="3" name="Espace réservé du contenu 2">
            <a:extLst>
              <a:ext uri="{FF2B5EF4-FFF2-40B4-BE49-F238E27FC236}">
                <a16:creationId xmlns:a16="http://schemas.microsoft.com/office/drawing/2014/main" id="{53F22560-2FEF-40E4-8186-628E9BC80E98}"/>
              </a:ext>
            </a:extLst>
          </p:cNvPr>
          <p:cNvSpPr>
            <a:spLocks noGrp="1"/>
          </p:cNvSpPr>
          <p:nvPr>
            <p:ph idx="1"/>
          </p:nvPr>
        </p:nvSpPr>
        <p:spPr/>
        <p:txBody>
          <a:bodyPr/>
          <a:lstStyle/>
          <a:p>
            <a:r>
              <a:rPr lang="fr-CH" dirty="0"/>
              <a:t>Les contrats néoclassiques:</a:t>
            </a:r>
          </a:p>
          <a:p>
            <a:pPr marL="0" indent="0" algn="just">
              <a:buNone/>
            </a:pPr>
            <a:r>
              <a:rPr lang="fr-CH" dirty="0"/>
              <a:t>Il s’agit de contrats détaillés, utilisés pour gérer des relations de long terme entre l’entreprise </a:t>
            </a:r>
            <a:r>
              <a:rPr lang="fr-CH" dirty="0" err="1"/>
              <a:t>externalisatrice</a:t>
            </a:r>
            <a:r>
              <a:rPr lang="fr-CH" dirty="0"/>
              <a:t> et son prestataire.</a:t>
            </a:r>
          </a:p>
          <a:p>
            <a:pPr marL="0" indent="0">
              <a:buNone/>
            </a:pPr>
            <a:endParaRPr lang="fr-FR" dirty="0"/>
          </a:p>
        </p:txBody>
      </p:sp>
      <p:sp>
        <p:nvSpPr>
          <p:cNvPr id="4" name="Espace réservé du numéro de diapositive 3">
            <a:extLst>
              <a:ext uri="{FF2B5EF4-FFF2-40B4-BE49-F238E27FC236}">
                <a16:creationId xmlns:a16="http://schemas.microsoft.com/office/drawing/2014/main" id="{D851B943-F33E-40EE-AE46-B2C5887AEBB4}"/>
              </a:ext>
            </a:extLst>
          </p:cNvPr>
          <p:cNvSpPr>
            <a:spLocks noGrp="1"/>
          </p:cNvSpPr>
          <p:nvPr>
            <p:ph type="sldNum" sz="quarter" idx="12"/>
          </p:nvPr>
        </p:nvSpPr>
        <p:spPr/>
        <p:txBody>
          <a:bodyPr/>
          <a:lstStyle/>
          <a:p>
            <a:fld id="{D43150CF-46F0-4FEE-9B38-FA518C85AC0E}" type="slidenum">
              <a:rPr lang="fr-CH" smtClean="0"/>
              <a:t>7</a:t>
            </a:fld>
            <a:endParaRPr lang="fr-CH"/>
          </a:p>
        </p:txBody>
      </p:sp>
      <p:sp>
        <p:nvSpPr>
          <p:cNvPr id="5" name="Espace réservé du pied de page 4">
            <a:extLst>
              <a:ext uri="{FF2B5EF4-FFF2-40B4-BE49-F238E27FC236}">
                <a16:creationId xmlns:a16="http://schemas.microsoft.com/office/drawing/2014/main" id="{A06A75C1-CAB2-430E-BE98-10C69DD11BB0}"/>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209508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CF4AC7-6440-430F-8BAD-B0A12FAA4666}"/>
              </a:ext>
            </a:extLst>
          </p:cNvPr>
          <p:cNvSpPr>
            <a:spLocks noGrp="1"/>
          </p:cNvSpPr>
          <p:nvPr>
            <p:ph type="title"/>
          </p:nvPr>
        </p:nvSpPr>
        <p:spPr>
          <a:xfrm>
            <a:off x="838201" y="365125"/>
            <a:ext cx="8875426" cy="1298783"/>
          </a:xfrm>
        </p:spPr>
        <p:txBody>
          <a:bodyPr/>
          <a:lstStyle/>
          <a:p>
            <a:r>
              <a:rPr lang="fr-CH" dirty="0"/>
              <a:t>3 types de contrat</a:t>
            </a:r>
            <a:endParaRPr lang="fr-FR" dirty="0"/>
          </a:p>
        </p:txBody>
      </p:sp>
      <p:sp>
        <p:nvSpPr>
          <p:cNvPr id="3" name="Espace réservé du contenu 2">
            <a:extLst>
              <a:ext uri="{FF2B5EF4-FFF2-40B4-BE49-F238E27FC236}">
                <a16:creationId xmlns:a16="http://schemas.microsoft.com/office/drawing/2014/main" id="{D57A5ABE-C33D-45DF-88E9-A6777D22928E}"/>
              </a:ext>
            </a:extLst>
          </p:cNvPr>
          <p:cNvSpPr>
            <a:spLocks noGrp="1"/>
          </p:cNvSpPr>
          <p:nvPr>
            <p:ph idx="1"/>
          </p:nvPr>
        </p:nvSpPr>
        <p:spPr/>
        <p:txBody>
          <a:bodyPr/>
          <a:lstStyle/>
          <a:p>
            <a:r>
              <a:rPr lang="fr-CH" dirty="0"/>
              <a:t>Le contrats relationnels:</a:t>
            </a:r>
          </a:p>
          <a:p>
            <a:pPr marL="0" indent="0" algn="just">
              <a:buNone/>
            </a:pPr>
            <a:r>
              <a:rPr lang="fr-CH" dirty="0"/>
              <a:t>Dans le cadre de relations complexes et de long terme, les contrats relationnels permettent de gérer des situations dans lesquelles l’entreprise </a:t>
            </a:r>
            <a:r>
              <a:rPr lang="fr-CH" dirty="0" err="1"/>
              <a:t>externalisatrice</a:t>
            </a:r>
            <a:r>
              <a:rPr lang="fr-CH" dirty="0"/>
              <a:t> et son prestataire sont fortement dépendants. Le contrat est généralement renouvelé à intervalles réguliers. </a:t>
            </a:r>
          </a:p>
          <a:p>
            <a:pPr marL="0" indent="0" algn="just">
              <a:buNone/>
            </a:pPr>
            <a:endParaRPr lang="fr-FR" dirty="0"/>
          </a:p>
        </p:txBody>
      </p:sp>
      <p:sp>
        <p:nvSpPr>
          <p:cNvPr id="4" name="Espace réservé du numéro de diapositive 3">
            <a:extLst>
              <a:ext uri="{FF2B5EF4-FFF2-40B4-BE49-F238E27FC236}">
                <a16:creationId xmlns:a16="http://schemas.microsoft.com/office/drawing/2014/main" id="{6ADF3C94-0EAE-4C43-841A-FE36AED70C68}"/>
              </a:ext>
            </a:extLst>
          </p:cNvPr>
          <p:cNvSpPr>
            <a:spLocks noGrp="1"/>
          </p:cNvSpPr>
          <p:nvPr>
            <p:ph type="sldNum" sz="quarter" idx="12"/>
          </p:nvPr>
        </p:nvSpPr>
        <p:spPr/>
        <p:txBody>
          <a:bodyPr/>
          <a:lstStyle/>
          <a:p>
            <a:fld id="{D43150CF-46F0-4FEE-9B38-FA518C85AC0E}" type="slidenum">
              <a:rPr lang="fr-CH" smtClean="0"/>
              <a:t>8</a:t>
            </a:fld>
            <a:endParaRPr lang="fr-CH"/>
          </a:p>
        </p:txBody>
      </p:sp>
      <p:sp>
        <p:nvSpPr>
          <p:cNvPr id="5" name="Espace réservé du pied de page 4">
            <a:extLst>
              <a:ext uri="{FF2B5EF4-FFF2-40B4-BE49-F238E27FC236}">
                <a16:creationId xmlns:a16="http://schemas.microsoft.com/office/drawing/2014/main" id="{48E2B6D9-0490-42EE-9BAF-DFE9687768DD}"/>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30998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DBEBF-4DCC-40E7-B632-7FE859567DB1}"/>
              </a:ext>
            </a:extLst>
          </p:cNvPr>
          <p:cNvSpPr>
            <a:spLocks noGrp="1"/>
          </p:cNvSpPr>
          <p:nvPr>
            <p:ph type="title"/>
          </p:nvPr>
        </p:nvSpPr>
        <p:spPr/>
        <p:txBody>
          <a:bodyPr/>
          <a:lstStyle/>
          <a:p>
            <a:r>
              <a:rPr lang="fr-CH" dirty="0"/>
              <a:t>En résumé…</a:t>
            </a:r>
            <a:endParaRPr lang="fr-FR" dirty="0"/>
          </a:p>
        </p:txBody>
      </p:sp>
      <p:sp>
        <p:nvSpPr>
          <p:cNvPr id="3" name="Espace réservé du contenu 2">
            <a:extLst>
              <a:ext uri="{FF2B5EF4-FFF2-40B4-BE49-F238E27FC236}">
                <a16:creationId xmlns:a16="http://schemas.microsoft.com/office/drawing/2014/main" id="{E6F1AF24-45E5-4D06-948C-7C438DA149F1}"/>
              </a:ext>
            </a:extLst>
          </p:cNvPr>
          <p:cNvSpPr>
            <a:spLocks noGrp="1"/>
          </p:cNvSpPr>
          <p:nvPr>
            <p:ph idx="1"/>
          </p:nvPr>
        </p:nvSpPr>
        <p:spPr/>
        <p:txBody>
          <a:bodyPr>
            <a:normAutofit fontScale="92500"/>
          </a:bodyPr>
          <a:lstStyle/>
          <a:p>
            <a:pPr algn="just"/>
            <a:r>
              <a:rPr lang="fr-CH" dirty="0"/>
              <a:t>La théorie des coûts de transaction fait l’impasse sur un élément crucial aussi bien pour la décision que pour la gestion des opérations d’outsourcing: la comparaison entre la performance interne et la performance des meilleurs prestataires du marché.</a:t>
            </a:r>
          </a:p>
          <a:p>
            <a:pPr algn="just"/>
            <a:r>
              <a:rPr lang="fr-CH" dirty="0"/>
              <a:t>La volonté d’améliorer la performance de certaines activités peut conduire à externaliser certaines activités, même si elles sont fortement spécifiques et s’il en résulte un accroissement des coûts de transaction.</a:t>
            </a:r>
          </a:p>
          <a:p>
            <a:r>
              <a:rPr lang="fr-CH" dirty="0"/>
              <a:t>Plus l’écart entre le niveau de performance réel et le niveau de performance désiré est important, plus l’outsourcing est fréquent.</a:t>
            </a:r>
          </a:p>
          <a:p>
            <a:pPr algn="just"/>
            <a:endParaRPr lang="fr-FR" dirty="0"/>
          </a:p>
        </p:txBody>
      </p:sp>
      <p:sp>
        <p:nvSpPr>
          <p:cNvPr id="4" name="Espace réservé du numéro de diapositive 3">
            <a:extLst>
              <a:ext uri="{FF2B5EF4-FFF2-40B4-BE49-F238E27FC236}">
                <a16:creationId xmlns:a16="http://schemas.microsoft.com/office/drawing/2014/main" id="{D7B03034-F3A2-45BB-8480-5133C35F5CA5}"/>
              </a:ext>
            </a:extLst>
          </p:cNvPr>
          <p:cNvSpPr>
            <a:spLocks noGrp="1"/>
          </p:cNvSpPr>
          <p:nvPr>
            <p:ph type="sldNum" sz="quarter" idx="12"/>
          </p:nvPr>
        </p:nvSpPr>
        <p:spPr/>
        <p:txBody>
          <a:bodyPr/>
          <a:lstStyle/>
          <a:p>
            <a:fld id="{D43150CF-46F0-4FEE-9B38-FA518C85AC0E}" type="slidenum">
              <a:rPr lang="fr-CH" smtClean="0"/>
              <a:t>9</a:t>
            </a:fld>
            <a:endParaRPr lang="fr-CH"/>
          </a:p>
        </p:txBody>
      </p:sp>
      <p:sp>
        <p:nvSpPr>
          <p:cNvPr id="5" name="Espace réservé du pied de page 4">
            <a:extLst>
              <a:ext uri="{FF2B5EF4-FFF2-40B4-BE49-F238E27FC236}">
                <a16:creationId xmlns:a16="http://schemas.microsoft.com/office/drawing/2014/main" id="{5B8ED57B-C844-41A2-848F-4219C61A5A6F}"/>
              </a:ext>
            </a:extLst>
          </p:cNvPr>
          <p:cNvSpPr>
            <a:spLocks noGrp="1"/>
          </p:cNvSpPr>
          <p:nvPr>
            <p:ph type="ftr" sz="quarter" idx="11"/>
          </p:nvPr>
        </p:nvSpPr>
        <p:spPr/>
        <p:txBody>
          <a:bodyPr/>
          <a:lstStyle/>
          <a:p>
            <a:r>
              <a:rPr lang="fr-CH"/>
              <a:t>chrystel.dayer@hesge.ch</a:t>
            </a:r>
            <a:endParaRPr lang="fr-CH" dirty="0"/>
          </a:p>
        </p:txBody>
      </p:sp>
    </p:spTree>
    <p:extLst>
      <p:ext uri="{BB962C8B-B14F-4D97-AF65-F5344CB8AC3E}">
        <p14:creationId xmlns:p14="http://schemas.microsoft.com/office/powerpoint/2010/main" val="157383765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31C36508C984CA52C1D5915CC8D3D" ma:contentTypeVersion="8" ma:contentTypeDescription="Crée un document." ma:contentTypeScope="" ma:versionID="d78761fd3438c60df7e60c76f90b3808">
  <xsd:schema xmlns:xsd="http://www.w3.org/2001/XMLSchema" xmlns:xs="http://www.w3.org/2001/XMLSchema" xmlns:p="http://schemas.microsoft.com/office/2006/metadata/properties" xmlns:ns2="d2dea4ad-c231-41aa-b1c3-a4461099f9df" targetNamespace="http://schemas.microsoft.com/office/2006/metadata/properties" ma:root="true" ma:fieldsID="39b06d9c8eab79cbac596d81ac0c6ebb" ns2:_="">
    <xsd:import namespace="d2dea4ad-c231-41aa-b1c3-a4461099f9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ea4ad-c231-41aa-b1c3-a4461099f9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8D01F9-D999-4856-930D-EA3DCAAF3E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dea4ad-c231-41aa-b1c3-a4461099f9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BF15C6-9762-422B-98AA-86A94D95ABB3}">
  <ds:schemaRefs>
    <ds:schemaRef ds:uri="http://schemas.openxmlformats.org/package/2006/metadata/core-properties"/>
    <ds:schemaRef ds:uri="http://purl.org/dc/dcmitype/"/>
    <ds:schemaRef ds:uri="http://purl.org/dc/elements/1.1/"/>
    <ds:schemaRef ds:uri="http://schemas.microsoft.com/office/2006/metadata/properties"/>
    <ds:schemaRef ds:uri="d2dea4ad-c231-41aa-b1c3-a4461099f9df"/>
    <ds:schemaRef ds:uri="http://purl.org/dc/terms/"/>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3D4D0CF-DC50-4FC1-8D7A-40599EE94D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4102</Words>
  <Application>Microsoft Office PowerPoint</Application>
  <PresentationFormat>Grand écran</PresentationFormat>
  <Paragraphs>348</Paragraphs>
  <Slides>50</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50</vt:i4>
      </vt:variant>
    </vt:vector>
  </HeadingPairs>
  <TitlesOfParts>
    <vt:vector size="55" baseType="lpstr">
      <vt:lpstr>Arial</vt:lpstr>
      <vt:lpstr>Calibri</vt:lpstr>
      <vt:lpstr>Times New Roman</vt:lpstr>
      <vt:lpstr>Wingdings</vt:lpstr>
      <vt:lpstr>Thème Office</vt:lpstr>
      <vt:lpstr>Outsourcing</vt:lpstr>
      <vt:lpstr>Outsourcing</vt:lpstr>
      <vt:lpstr>Outsourcing</vt:lpstr>
      <vt:lpstr>Attributs de transaction</vt:lpstr>
      <vt:lpstr>En résumé…</vt:lpstr>
      <vt:lpstr>3 types de contrat</vt:lpstr>
      <vt:lpstr>3 types de contrat</vt:lpstr>
      <vt:lpstr>3 types de contrat</vt:lpstr>
      <vt:lpstr>En résumé…</vt:lpstr>
      <vt:lpstr>L’approche ressources</vt:lpstr>
      <vt:lpstr>L’outsourcing aujourd’hui</vt:lpstr>
      <vt:lpstr>L’outsourcing aujourd’hui</vt:lpstr>
      <vt:lpstr>L’outsourcing aujourd’hui</vt:lpstr>
      <vt:lpstr>L’outsourcing aujourd’hui</vt:lpstr>
      <vt:lpstr>Définitions</vt:lpstr>
      <vt:lpstr>Définitions</vt:lpstr>
      <vt:lpstr>Définitions</vt:lpstr>
      <vt:lpstr>Définitions</vt:lpstr>
      <vt:lpstr>Définitions</vt:lpstr>
      <vt:lpstr>Définitions</vt:lpstr>
      <vt:lpstr>Différentes formes</vt:lpstr>
      <vt:lpstr>Différentes formes</vt:lpstr>
      <vt:lpstr>Différentes formes</vt:lpstr>
      <vt:lpstr>Ou externaliser?</vt:lpstr>
      <vt:lpstr>Ou externaliser?</vt:lpstr>
      <vt:lpstr>Outsourcing</vt:lpstr>
      <vt:lpstr>Quelques rappels</vt:lpstr>
      <vt:lpstr>Quelques rappels</vt:lpstr>
      <vt:lpstr>Quelques rappels</vt:lpstr>
      <vt:lpstr>Quelques rappels</vt:lpstr>
      <vt:lpstr>Quelques rappels</vt:lpstr>
      <vt:lpstr>Quelques rappels</vt:lpstr>
      <vt:lpstr>Quelques rappels</vt:lpstr>
      <vt:lpstr>Quelques rappels</vt:lpstr>
      <vt:lpstr>Scrum Outsourcing</vt:lpstr>
      <vt:lpstr>Scrum Outsourcing</vt:lpstr>
      <vt:lpstr>Scrum Outsourcing</vt:lpstr>
      <vt:lpstr>Scrum Outsourcing</vt:lpstr>
      <vt:lpstr>Scrum Outsourcing</vt:lpstr>
      <vt:lpstr>Scrum Outsourcing</vt:lpstr>
      <vt:lpstr>Scrum Outsourcing</vt:lpstr>
      <vt:lpstr>Scrum Outsourcing</vt:lpstr>
      <vt:lpstr>Scrum Outsourcing</vt:lpstr>
      <vt:lpstr>Scrum Outsourcing</vt:lpstr>
      <vt:lpstr>Scrum Outsourcing</vt:lpstr>
      <vt:lpstr>Scrum Outsourcing</vt:lpstr>
      <vt:lpstr>Présentation PowerPoint</vt:lpstr>
      <vt:lpstr>Lean Six Sigma</vt:lpstr>
      <vt:lpstr>Lean</vt:lpstr>
      <vt:lpstr>6 sigma</vt:lpstr>
    </vt:vector>
  </TitlesOfParts>
  <Company>Haute école de gestion de Genève // HES-SO Genève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Fähndrich Jenny (HES)</dc:creator>
  <cp:lastModifiedBy>Dayer Chrystel (HES)</cp:lastModifiedBy>
  <cp:revision>60</cp:revision>
  <dcterms:created xsi:type="dcterms:W3CDTF">2021-09-13T08:54:04Z</dcterms:created>
  <dcterms:modified xsi:type="dcterms:W3CDTF">2022-05-11T16:07:12Z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0x010100A1F31C36508C984CA52C1D5915CC8D3D</vt:lpwstr>
  </property>
</Properties>
</file>