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74" r:id="rId4"/>
    <p:sldId id="258" r:id="rId5"/>
    <p:sldId id="259" r:id="rId6"/>
    <p:sldId id="260" r:id="rId7"/>
    <p:sldId id="261" r:id="rId8"/>
    <p:sldId id="263" r:id="rId9"/>
    <p:sldId id="262" r:id="rId10"/>
    <p:sldId id="264" r:id="rId11"/>
    <p:sldId id="265" r:id="rId12"/>
    <p:sldId id="266" r:id="rId13"/>
    <p:sldId id="268" r:id="rId14"/>
    <p:sldId id="269" r:id="rId15"/>
    <p:sldId id="270" r:id="rId16"/>
    <p:sldId id="271" r:id="rId17"/>
    <p:sldId id="272" r:id="rId18"/>
    <p:sldId id="267"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447" autoAdjust="0"/>
  </p:normalViewPr>
  <p:slideViewPr>
    <p:cSldViewPr snapToGrid="0">
      <p:cViewPr varScale="1">
        <p:scale>
          <a:sx n="55" d="100"/>
          <a:sy n="55" d="100"/>
        </p:scale>
        <p:origin x="13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37122-11C4-422A-A94D-BDAD6A2404B1}" type="datetimeFigureOut">
              <a:rPr lang="fr-FR" smtClean="0"/>
              <a:t>24/09/2021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DC561-8ABD-4674-8D96-24641164F6C1}" type="slidenum">
              <a:rPr lang="fr-FR" smtClean="0"/>
              <a:t>‹N°›</a:t>
            </a:fld>
            <a:endParaRPr lang="fr-FR"/>
          </a:p>
        </p:txBody>
      </p:sp>
    </p:spTree>
    <p:extLst>
      <p:ext uri="{BB962C8B-B14F-4D97-AF65-F5344CB8AC3E}">
        <p14:creationId xmlns:p14="http://schemas.microsoft.com/office/powerpoint/2010/main" val="9654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anager-go.com/management/developpement-du-pouvoir-d-agir.ht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manager-go.com/blog/management/le-feedback-element-essentiel-du-management-par-la-performanc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anager-go.com/ressources-humaines/risques-psychosociaux.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a:p>
            <a:r>
              <a:rPr lang="fr-CH" dirty="0"/>
              <a:t> - leader : personne qui, à l’intérieur d’un groupe, prend la plupart des initiatives, mène les autres membres du groupe, détient le commandement ;</a:t>
            </a:r>
          </a:p>
          <a:p>
            <a:r>
              <a:rPr lang="fr-CH" dirty="0"/>
              <a:t>-  manager : une personne qui fait du management, qui organise, gère quelque chose, dirige une affaire, un service, etc.</a:t>
            </a:r>
          </a:p>
          <a:p>
            <a:endParaRPr lang="fr-CH" dirty="0"/>
          </a:p>
          <a:p>
            <a:r>
              <a:rPr lang="fr-CH" dirty="0"/>
              <a:t>Au sein d’une entreprise, leader et manager sont tous deux indispensables, mais il est souvent difficile de les distinguer. La différence réside au niveau de l’autorité que chacun exerce. Manager est une fonction. Il est nommé par sa hiérarchie comme le responsable d’une équipe et les gens travaillent pour lui. A l’inverse, le leader n’a pas été nommé. Il est suivi, respecté et admiré grâce à ce qu’il a accompli, à sa vision et à ses idées.</a:t>
            </a:r>
          </a:p>
          <a:p>
            <a:endParaRPr lang="fr-CH" dirty="0"/>
          </a:p>
          <a:p>
            <a:r>
              <a:rPr lang="fr-CH" dirty="0"/>
              <a:t>Un bon manager doit :</a:t>
            </a:r>
          </a:p>
          <a:p>
            <a:pPr>
              <a:buFont typeface="Arial" panose="020B0604020202020204" pitchFamily="34" charset="0"/>
              <a:buChar char="•"/>
            </a:pPr>
            <a:r>
              <a:rPr lang="fr-CH" dirty="0"/>
              <a:t>fixer des objectifs ;</a:t>
            </a:r>
          </a:p>
          <a:p>
            <a:pPr>
              <a:buFont typeface="Arial" panose="020B0604020202020204" pitchFamily="34" charset="0"/>
              <a:buChar char="•"/>
            </a:pPr>
            <a:r>
              <a:rPr lang="fr-CH" dirty="0"/>
              <a:t>savoir déléguer et faire confiance ;</a:t>
            </a:r>
          </a:p>
          <a:p>
            <a:pPr>
              <a:buFont typeface="Arial" panose="020B0604020202020204" pitchFamily="34" charset="0"/>
              <a:buChar char="•"/>
            </a:pPr>
            <a:r>
              <a:rPr lang="fr-CH" dirty="0"/>
              <a:t>être à l’écoute de son équipe ;</a:t>
            </a:r>
          </a:p>
          <a:p>
            <a:pPr>
              <a:buFont typeface="Arial" panose="020B0604020202020204" pitchFamily="34" charset="0"/>
              <a:buChar char="•"/>
            </a:pPr>
            <a:r>
              <a:rPr lang="fr-CH" dirty="0"/>
              <a:t>valoriser les compétences de ses collaborateurs ;</a:t>
            </a:r>
          </a:p>
          <a:p>
            <a:pPr>
              <a:buFont typeface="Arial" panose="020B0604020202020204" pitchFamily="34" charset="0"/>
              <a:buChar char="•"/>
            </a:pPr>
            <a:r>
              <a:rPr lang="fr-CH" dirty="0"/>
              <a:t>se remettre en question ;</a:t>
            </a:r>
          </a:p>
          <a:p>
            <a:pPr>
              <a:buFont typeface="Arial" panose="020B0604020202020204" pitchFamily="34" charset="0"/>
              <a:buChar char="•"/>
            </a:pPr>
            <a:r>
              <a:rPr lang="fr-CH" dirty="0"/>
              <a:t>montrer l’exemple ;</a:t>
            </a:r>
          </a:p>
          <a:p>
            <a:pPr>
              <a:buFont typeface="Arial" panose="020B0604020202020204" pitchFamily="34" charset="0"/>
              <a:buChar char="•"/>
            </a:pPr>
            <a:r>
              <a:rPr lang="fr-CH" dirty="0"/>
              <a:t>savoir reconnaître l'échec comme la réussite.</a:t>
            </a: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3</a:t>
            </a:fld>
            <a:endParaRPr lang="fr-FR"/>
          </a:p>
        </p:txBody>
      </p:sp>
    </p:spTree>
    <p:extLst>
      <p:ext uri="{BB962C8B-B14F-4D97-AF65-F5344CB8AC3E}">
        <p14:creationId xmlns:p14="http://schemas.microsoft.com/office/powerpoint/2010/main" val="3907164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3) </a:t>
            </a:r>
            <a:r>
              <a:rPr lang="fr-CH" dirty="0" err="1"/>
              <a:t>Woodwart</a:t>
            </a:r>
            <a:r>
              <a:rPr lang="fr-CH" dirty="0"/>
              <a:t>, Chandler, Lawrence et Lorsch, Burns et Stalker, Blake et Mouton…. La théorie de la contingence: l’environnement et les conditions internes déterminent la l’organisation.</a:t>
            </a:r>
          </a:p>
          <a:p>
            <a:r>
              <a:rPr lang="fr-CH" dirty="0"/>
              <a:t>L’école néo-classique a contribuer à diffuser des notions de décentralisation, la départementalisation par produits ou marchés. Le contrôle par les résultats, en proposant l’adoption de structures contingentes. L’entreprise est optimale que dans certaines situations (pas de solution universelle).</a:t>
            </a:r>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14</a:t>
            </a:fld>
            <a:endParaRPr lang="fr-FR"/>
          </a:p>
        </p:txBody>
      </p:sp>
    </p:spTree>
    <p:extLst>
      <p:ext uri="{BB962C8B-B14F-4D97-AF65-F5344CB8AC3E}">
        <p14:creationId xmlns:p14="http://schemas.microsoft.com/office/powerpoint/2010/main" val="274031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principe d’homéostasie de Walter B Cannon: les tendances d’un système a rester dans le même état et à se réguler de lui-même. </a:t>
            </a:r>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15</a:t>
            </a:fld>
            <a:endParaRPr lang="fr-FR"/>
          </a:p>
        </p:txBody>
      </p:sp>
    </p:spTree>
    <p:extLst>
      <p:ext uri="{BB962C8B-B14F-4D97-AF65-F5344CB8AC3E}">
        <p14:creationId xmlns:p14="http://schemas.microsoft.com/office/powerpoint/2010/main" val="206097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Chester Barnard (1938): l’existence de l’organisation repose sur la coopération de ses membres. Herbert Simon: le problème fondamental de la gestion n’est plus de </a:t>
            </a:r>
            <a:r>
              <a:rPr lang="fr-CH" dirty="0" err="1"/>
              <a:t>savour</a:t>
            </a:r>
            <a:r>
              <a:rPr lang="fr-CH" dirty="0"/>
              <a:t> comment produire, mais comment organiser le système de prise de décision entre plusieurs niveaux. Comment les dirigeants peuvent conduire leurs collaborateurs à adhérer aux objectifs de l’organisation.</a:t>
            </a:r>
          </a:p>
          <a:p>
            <a:r>
              <a:rPr lang="fr-CH" dirty="0"/>
              <a:t>Le point de vue décisionnel ouvre la porte à la vision de l’entreprise comme un système d’interactions en partie conscientes et décidées.</a:t>
            </a:r>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16</a:t>
            </a:fld>
            <a:endParaRPr lang="fr-FR"/>
          </a:p>
        </p:txBody>
      </p:sp>
    </p:spTree>
    <p:extLst>
      <p:ext uri="{BB962C8B-B14F-4D97-AF65-F5344CB8AC3E}">
        <p14:creationId xmlns:p14="http://schemas.microsoft.com/office/powerpoint/2010/main" val="111986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Watzlawick, Probst… Pour comprendre un système il faut tenir compte de son environnement. Ce dernier est dynamique et se modifie. Il faut adopter une vision globale, considérant le tout et ses parties, le réseau des interactions entre celles-ci, les relations du système à son environnement, la complexité de l’ensemble, l’ordre interne du système, sa direction et son environnement. La vision  systémique considère les organisations humaines comme des ensembles </a:t>
            </a:r>
            <a:r>
              <a:rPr lang="fr-CH" dirty="0" err="1"/>
              <a:t>socio-techniques</a:t>
            </a:r>
            <a:r>
              <a:rPr lang="fr-CH" dirty="0"/>
              <a:t> ou sociétaux, issus de la volonté des individus. Ceux-ci sont capables de modifier les mécanismes de l’entreprise, pour y intégrer par exemple leurs propres objectifs.</a:t>
            </a:r>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17</a:t>
            </a:fld>
            <a:endParaRPr lang="fr-FR"/>
          </a:p>
        </p:txBody>
      </p:sp>
    </p:spTree>
    <p:extLst>
      <p:ext uri="{BB962C8B-B14F-4D97-AF65-F5344CB8AC3E}">
        <p14:creationId xmlns:p14="http://schemas.microsoft.com/office/powerpoint/2010/main" val="1785518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Eric</a:t>
            </a:r>
            <a:r>
              <a:rPr lang="fr-CH" dirty="0"/>
              <a:t> Delavallée, les 10 règles d’or du manager, Eyrolles, 2012.</a:t>
            </a:r>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18</a:t>
            </a:fld>
            <a:endParaRPr lang="fr-FR"/>
          </a:p>
        </p:txBody>
      </p:sp>
    </p:spTree>
    <p:extLst>
      <p:ext uri="{BB962C8B-B14F-4D97-AF65-F5344CB8AC3E}">
        <p14:creationId xmlns:p14="http://schemas.microsoft.com/office/powerpoint/2010/main" val="1042790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Eric</a:t>
            </a:r>
            <a:r>
              <a:rPr lang="fr-CH" dirty="0"/>
              <a:t> Delavallée, les 10 règles d’or du manager, Eyrolles, 2012.</a:t>
            </a:r>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19</a:t>
            </a:fld>
            <a:endParaRPr lang="fr-FR"/>
          </a:p>
        </p:txBody>
      </p:sp>
    </p:spTree>
    <p:extLst>
      <p:ext uri="{BB962C8B-B14F-4D97-AF65-F5344CB8AC3E}">
        <p14:creationId xmlns:p14="http://schemas.microsoft.com/office/powerpoint/2010/main" val="1327274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Management directif: Historiquement, c’est le mode de management le plus répandu dans la fonction publique. Il constitue une déclinaison de la vision taylorienne de l’organisation et de la fonction de cadre.</a:t>
            </a:r>
          </a:p>
          <a:p>
            <a:r>
              <a:rPr lang="fr-CH" dirty="0"/>
              <a:t>Les comportements du manager directif sont très organisationnels et faiblement relationnels. Sa mission principale consiste à structurer et à organiser les relations de travail.</a:t>
            </a:r>
          </a:p>
          <a:p>
            <a:r>
              <a:rPr lang="fr-CH" dirty="0"/>
              <a:t>Ce type de management sa caractérise par les aspects suivants :</a:t>
            </a:r>
          </a:p>
          <a:p>
            <a:pPr>
              <a:buFont typeface="Arial" panose="020B0604020202020204" pitchFamily="34" charset="0"/>
              <a:buChar char="•"/>
            </a:pPr>
            <a:r>
              <a:rPr lang="fr-CH" dirty="0"/>
              <a:t>oriente, dirige, donne des instructions,</a:t>
            </a:r>
          </a:p>
          <a:p>
            <a:pPr>
              <a:buFont typeface="Arial" panose="020B0604020202020204" pitchFamily="34" charset="0"/>
              <a:buChar char="•"/>
            </a:pPr>
            <a:r>
              <a:rPr lang="fr-CH" dirty="0"/>
              <a:t>n’explique pas ou peu,</a:t>
            </a:r>
          </a:p>
          <a:p>
            <a:pPr>
              <a:buFont typeface="Arial" panose="020B0604020202020204" pitchFamily="34" charset="0"/>
              <a:buChar char="•"/>
            </a:pPr>
            <a:r>
              <a:rPr lang="fr-CH" dirty="0"/>
              <a:t>limite les initiatives,</a:t>
            </a:r>
          </a:p>
          <a:p>
            <a:pPr>
              <a:buFont typeface="Arial" panose="020B0604020202020204" pitchFamily="34" charset="0"/>
              <a:buChar char="•"/>
            </a:pPr>
            <a:r>
              <a:rPr lang="fr-CH" dirty="0"/>
              <a:t>est peu centré sur la personne,</a:t>
            </a:r>
          </a:p>
          <a:p>
            <a:pPr>
              <a:buFont typeface="Arial" panose="020B0604020202020204" pitchFamily="34" charset="0"/>
              <a:buChar char="•"/>
            </a:pPr>
            <a:r>
              <a:rPr lang="fr-CH" dirty="0"/>
              <a:t>programme, planifie, indique les procédures,</a:t>
            </a:r>
          </a:p>
          <a:p>
            <a:pPr>
              <a:buFont typeface="Arial" panose="020B0604020202020204" pitchFamily="34" charset="0"/>
              <a:buChar char="•"/>
            </a:pPr>
            <a:r>
              <a:rPr lang="fr-CH" dirty="0"/>
              <a:t>surveille et contrôle,</a:t>
            </a:r>
          </a:p>
          <a:p>
            <a:pPr>
              <a:buFont typeface="Arial" panose="020B0604020202020204" pitchFamily="34" charset="0"/>
              <a:buChar char="•"/>
            </a:pPr>
            <a:r>
              <a:rPr lang="fr-CH" dirty="0"/>
              <a:t>organise une communication descendante,</a:t>
            </a:r>
          </a:p>
          <a:p>
            <a:pPr>
              <a:buFont typeface="Arial" panose="020B0604020202020204" pitchFamily="34" charset="0"/>
              <a:buNone/>
            </a:pPr>
            <a:r>
              <a:rPr lang="fr-CH" dirty="0"/>
              <a:t>Le respect de la hiérarchie est d'ailleurs ici un point très important. Les collaborateurs d'un manager directif n'ont pas leur mot à dire. Ils doivent se contenter de faire ce que leur chef leur demande. Sanctions et récompenses articulent ce management.</a:t>
            </a:r>
          </a:p>
          <a:p>
            <a:r>
              <a:rPr lang="fr-CH" dirty="0"/>
              <a:t>Ce management est à préconiser lorsque la décision à prendre s’inscrit dans un contexte d’urgence, lorsque l’enjeu est important ou bien pour des collaborateurs peu autonomes dans leur pratique professionnelle.</a:t>
            </a:r>
          </a:p>
          <a:p>
            <a:r>
              <a:rPr lang="fr-CH" dirty="0"/>
              <a:t>Le taylorisme doit son nom à l’ingénieur américain F. W. Taylor (1856-1915) qui a mis au point une méthode de l’organisation scientifique du travail (OTS): améliorer la productivité à travers un meilleur contrôle de l’activité des ouvriers.</a:t>
            </a:r>
          </a:p>
          <a:p>
            <a:pPr>
              <a:buFont typeface="Arial" panose="020B0604020202020204" pitchFamily="34" charset="0"/>
              <a:buChar char="•"/>
            </a:pPr>
            <a:r>
              <a:rPr lang="fr-CH" dirty="0"/>
              <a:t>une division horizontale du travail, c’est-à-dire une parcellisation maximale des tâches entre les différents postes de travail, où chaque ouvrier effectue quelques gestes élémentaires délimités et répétitifs ;</a:t>
            </a:r>
          </a:p>
          <a:p>
            <a:pPr>
              <a:buFont typeface="Arial" panose="020B0604020202020204" pitchFamily="34" charset="0"/>
              <a:buChar char="•"/>
            </a:pPr>
            <a:r>
              <a:rPr lang="fr-CH" dirty="0"/>
              <a:t>une division verticale du travail, c’est-à-dire une séparation stricte entre le travail de conception et le travail d’exécution. Un bureau des méthodes dirigé par des experts en organisation est chargé de la préparation scientifique du travail.</a:t>
            </a: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4</a:t>
            </a:fld>
            <a:endParaRPr lang="fr-FR"/>
          </a:p>
        </p:txBody>
      </p:sp>
    </p:spTree>
    <p:extLst>
      <p:ext uri="{BB962C8B-B14F-4D97-AF65-F5344CB8AC3E}">
        <p14:creationId xmlns:p14="http://schemas.microsoft.com/office/powerpoint/2010/main" val="59375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mode de management est à la fois très organisationnel et très relationnel. Le cadre s’ouvre davantage à l’écoute de ses collaborateurs. Le manager ici essaie de convaincre ses collaborateurs, et ne cherche pas systématiquement à imposer des comportements par l’application de règles et procédures.</a:t>
            </a:r>
          </a:p>
          <a:p>
            <a:r>
              <a:rPr lang="fr-CH" dirty="0"/>
              <a:t>Le manager persuasif :</a:t>
            </a:r>
          </a:p>
          <a:p>
            <a:pPr>
              <a:buFont typeface="Arial" panose="020B0604020202020204" pitchFamily="34" charset="0"/>
              <a:buChar char="•"/>
            </a:pPr>
            <a:r>
              <a:rPr lang="fr-CH" dirty="0"/>
              <a:t>parle beaucoup et argumente,</a:t>
            </a:r>
          </a:p>
          <a:p>
            <a:pPr>
              <a:buFont typeface="Arial" panose="020B0604020202020204" pitchFamily="34" charset="0"/>
              <a:buChar char="•"/>
            </a:pPr>
            <a:r>
              <a:rPr lang="fr-CH" dirty="0"/>
              <a:t>cherche à influencer plus qu’à imposer,</a:t>
            </a:r>
          </a:p>
          <a:p>
            <a:pPr>
              <a:buFont typeface="Arial" panose="020B0604020202020204" pitchFamily="34" charset="0"/>
              <a:buChar char="•"/>
            </a:pPr>
            <a:r>
              <a:rPr lang="fr-CH" dirty="0"/>
              <a:t>donne de nombreuses explications,</a:t>
            </a:r>
          </a:p>
          <a:p>
            <a:pPr>
              <a:buFont typeface="Arial" panose="020B0604020202020204" pitchFamily="34" charset="0"/>
              <a:buChar char="•"/>
            </a:pPr>
            <a:r>
              <a:rPr lang="fr-CH" dirty="0"/>
              <a:t>apporte assistance lorsque le collaborateur est en difficulté,</a:t>
            </a:r>
          </a:p>
          <a:p>
            <a:pPr>
              <a:buFont typeface="Arial" panose="020B0604020202020204" pitchFamily="34" charset="0"/>
              <a:buChar char="•"/>
            </a:pPr>
            <a:r>
              <a:rPr lang="fr-CH" dirty="0"/>
              <a:t>donne de la légitimité aux objectifs,</a:t>
            </a:r>
          </a:p>
          <a:p>
            <a:pPr>
              <a:buFont typeface="Arial" panose="020B0604020202020204" pitchFamily="34" charset="0"/>
              <a:buChar char="•"/>
            </a:pPr>
            <a:r>
              <a:rPr lang="fr-CH" dirty="0"/>
              <a:t>fédère et encourage,</a:t>
            </a:r>
          </a:p>
          <a:p>
            <a:pPr>
              <a:buFont typeface="Arial" panose="020B0604020202020204" pitchFamily="34" charset="0"/>
              <a:buChar char="•"/>
            </a:pPr>
            <a:r>
              <a:rPr lang="fr-CH" dirty="0"/>
              <a:t>valorise les résultats positifs,</a:t>
            </a:r>
          </a:p>
          <a:p>
            <a:pPr>
              <a:buFont typeface="Arial" panose="020B0604020202020204" pitchFamily="34" charset="0"/>
              <a:buChar char="•"/>
            </a:pPr>
            <a:r>
              <a:rPr lang="fr-CH" dirty="0"/>
              <a:t>échange beaucoup, suscite la réflexion, les propositions, les questions,</a:t>
            </a:r>
          </a:p>
          <a:p>
            <a:pPr>
              <a:buFont typeface="Arial" panose="020B0604020202020204" pitchFamily="34" charset="0"/>
              <a:buChar char="•"/>
            </a:pPr>
            <a:r>
              <a:rPr lang="fr-CH" dirty="0"/>
              <a:t>est attentif aux indicateurs de motivation et de démotivation,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H" dirty="0"/>
              <a:t>veille à ce que chacun ait bien compris ce qui est attendu.</a:t>
            </a:r>
          </a:p>
          <a:p>
            <a:pPr>
              <a:buFont typeface="Arial" panose="020B0604020202020204" pitchFamily="34" charset="0"/>
              <a:buNone/>
            </a:pPr>
            <a:r>
              <a:rPr lang="fr-CH" dirty="0"/>
              <a:t>Paternaliste, ce style de direction allie </a:t>
            </a:r>
            <a:r>
              <a:rPr lang="fr-CH" b="0" dirty="0"/>
              <a:t>une forte implication du manager dans la prise de décision tout en gardant un côté humain . Le cadre doit mobiliser </a:t>
            </a:r>
            <a:r>
              <a:rPr lang="fr-CH" dirty="0"/>
              <a:t>ses troupes. Les collaborateurs sont davantage impliqués dans la vie de l'entreprise. Leurs avis sont pris en considération, même si leur supérieur hiérarchique conserve le pouvoir de décision finale. Moins autoritaire que le précédent, ce mode de management reste néanmoins relativement fermé.</a:t>
            </a:r>
          </a:p>
          <a:p>
            <a:pPr>
              <a:buFont typeface="Arial" panose="020B0604020202020204" pitchFamily="34" charset="0"/>
              <a:buNone/>
            </a:pPr>
            <a:r>
              <a:rPr lang="fr-CH" dirty="0"/>
              <a:t>Forces: Autorité et bienveillance induisent un sentiment d'appartenance à une équipe, une certaine loyauté et renforcent la cohésion. Les conflits sont moins nombreux et/ou plus aisément appréhendés.</a:t>
            </a:r>
          </a:p>
          <a:p>
            <a:pPr>
              <a:buFont typeface="Arial" panose="020B0604020202020204" pitchFamily="34" charset="0"/>
              <a:buNone/>
            </a:pPr>
            <a:r>
              <a:rPr lang="fr-CH" dirty="0"/>
              <a:t>Faiblesses: Peu ouvert, ce mode de management offre un espace de liberté relativement cadré et s'avère complexe à mettre en place.</a:t>
            </a: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5</a:t>
            </a:fld>
            <a:endParaRPr lang="fr-FR"/>
          </a:p>
        </p:txBody>
      </p:sp>
    </p:spTree>
    <p:extLst>
      <p:ext uri="{BB962C8B-B14F-4D97-AF65-F5344CB8AC3E}">
        <p14:creationId xmlns:p14="http://schemas.microsoft.com/office/powerpoint/2010/main" val="4079820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manager participatif adopte peu de comportements organisationnels, il est très relationnel. Il a pour souci de développer une ambiance de convivialité et de recherche d’harmonie ; il favorise une collaboration de son équipe à la définition des objectifs et encourage les prises d’initiatives.</a:t>
            </a:r>
          </a:p>
          <a:p>
            <a:r>
              <a:rPr lang="fr-CH" dirty="0"/>
              <a:t>Les caractéristiques principales sont les suivantes. Le manager participatif :</a:t>
            </a:r>
          </a:p>
          <a:p>
            <a:pPr>
              <a:buFont typeface="Arial" panose="020B0604020202020204" pitchFamily="34" charset="0"/>
              <a:buChar char="•"/>
            </a:pPr>
            <a:r>
              <a:rPr lang="fr-CH" dirty="0"/>
              <a:t>développe la participation active de chacun,</a:t>
            </a:r>
          </a:p>
          <a:p>
            <a:pPr>
              <a:buFont typeface="Arial" panose="020B0604020202020204" pitchFamily="34" charset="0"/>
              <a:buChar char="•"/>
            </a:pPr>
            <a:r>
              <a:rPr lang="fr-CH" dirty="0"/>
              <a:t>suscite les idées, les suggestions et en tient compte,</a:t>
            </a:r>
          </a:p>
          <a:p>
            <a:pPr>
              <a:buFont typeface="Arial" panose="020B0604020202020204" pitchFamily="34" charset="0"/>
              <a:buChar char="•"/>
            </a:pPr>
            <a:r>
              <a:rPr lang="fr-CH" dirty="0"/>
              <a:t>les décisions et les plans s’élaborent en commun,</a:t>
            </a:r>
          </a:p>
          <a:p>
            <a:pPr>
              <a:buFont typeface="Arial" panose="020B0604020202020204" pitchFamily="34" charset="0"/>
              <a:buChar char="•"/>
            </a:pPr>
            <a:r>
              <a:rPr lang="fr-CH" dirty="0"/>
              <a:t>l’équipe est impliquée dans la prise de décision,</a:t>
            </a:r>
          </a:p>
          <a:p>
            <a:pPr>
              <a:buFont typeface="Arial" panose="020B0604020202020204" pitchFamily="34" charset="0"/>
              <a:buChar char="•"/>
            </a:pPr>
            <a:r>
              <a:rPr lang="fr-CH" dirty="0"/>
              <a:t>écoute, analyse et conseille,</a:t>
            </a:r>
          </a:p>
          <a:p>
            <a:pPr>
              <a:buFont typeface="Arial" panose="020B0604020202020204" pitchFamily="34" charset="0"/>
              <a:buChar char="•"/>
            </a:pPr>
            <a:r>
              <a:rPr lang="fr-CH" dirty="0"/>
              <a:t>informe sur ce qui est négociable et non négociable,</a:t>
            </a:r>
          </a:p>
          <a:p>
            <a:pPr>
              <a:buFont typeface="Arial" panose="020B0604020202020204" pitchFamily="34" charset="0"/>
              <a:buChar char="•"/>
            </a:pPr>
            <a:r>
              <a:rPr lang="fr-CH" dirty="0"/>
              <a:t>essaie de rompre le lien de subordination,</a:t>
            </a:r>
          </a:p>
          <a:p>
            <a:pPr>
              <a:buFont typeface="Arial" panose="020B0604020202020204" pitchFamily="34" charset="0"/>
              <a:buChar char="•"/>
            </a:pPr>
            <a:r>
              <a:rPr lang="fr-CH" dirty="0"/>
              <a:t>cherche à équilibrer les intérêts généraux et particuliers.</a:t>
            </a:r>
          </a:p>
          <a:p>
            <a:pPr>
              <a:buFont typeface="Arial" panose="020B0604020202020204" pitchFamily="34" charset="0"/>
              <a:buNone/>
            </a:pPr>
            <a:r>
              <a:rPr lang="fr-CH" b="0" dirty="0"/>
              <a:t>Le plus ouvert et le plus humain de tous les styles de direction </a:t>
            </a:r>
            <a:r>
              <a:rPr lang="fr-CH" dirty="0"/>
              <a:t>. Les salariés sont ici largement impliqués dans la vie de l'entreprise, notamment en ce qui concerne les prises de décision qui sont prises de manière transversale.</a:t>
            </a:r>
          </a:p>
          <a:p>
            <a:r>
              <a:rPr lang="fr-CH" dirty="0"/>
              <a:t>Forces: </a:t>
            </a:r>
            <a:r>
              <a:rPr lang="fr-CH" sz="12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empowerment </a:t>
            </a:r>
            <a:r>
              <a:rPr lang="fr-CH" sz="1200" u="none" kern="1200" dirty="0">
                <a:solidFill>
                  <a:schemeClr val="tx1"/>
                </a:solidFill>
                <a:latin typeface="+mn-lt"/>
                <a:ea typeface="+mn-ea"/>
                <a:cs typeface="+mn-cs"/>
              </a:rPr>
              <a:t>des </a:t>
            </a:r>
            <a:r>
              <a:rPr lang="fr-CH" dirty="0"/>
              <a:t>salariés, motivation accrue, sens au travail, responsabilisation et autonomie décuplées, excellente gestion des talents, présence d'un dispositif de développement personnel permettant une gestion des carrières optimale... </a:t>
            </a:r>
          </a:p>
          <a:p>
            <a:r>
              <a:rPr lang="fr-CH" dirty="0"/>
              <a:t>L'intelligence collective est mise au service de l'entreprise, décuplant ainsi l'innovation et la compétitivité de l'entreprise. La conduite du changement est facilitée, </a:t>
            </a:r>
            <a:r>
              <a:rPr lang="fr-CH" sz="1200" kern="1200" dirty="0">
                <a:solidFill>
                  <a:schemeClr val="tx1"/>
                </a:solidFill>
                <a:latin typeface="+mn-lt"/>
                <a:ea typeface="+mn-ea"/>
                <a:cs typeface="+mn-cs"/>
              </a:rPr>
              <a:t>etc. </a:t>
            </a:r>
            <a:r>
              <a:rPr lang="fr-CH" sz="1200" kern="1200" dirty="0">
                <a:solidFill>
                  <a:schemeClr val="tx1"/>
                </a:solidFill>
                <a:latin typeface="+mn-lt"/>
                <a:ea typeface="+mn-ea"/>
                <a:cs typeface="+mn-cs"/>
                <a:hlinkClick r:id="rId4">
                  <a:extLst>
                    <a:ext uri="{A12FA001-AC4F-418D-AE19-62706E023703}">
                      <ahyp:hlinkClr xmlns:ahyp="http://schemas.microsoft.com/office/drawing/2018/hyperlinkcolor" val="tx"/>
                    </a:ext>
                  </a:extLst>
                </a:hlinkClick>
              </a:rPr>
              <a:t>Le feedback est largement utilisé </a:t>
            </a:r>
            <a:r>
              <a:rPr lang="fr-CH" sz="1200" kern="1200" dirty="0">
                <a:solidFill>
                  <a:schemeClr val="tx1"/>
                </a:solidFill>
                <a:latin typeface="+mn-lt"/>
                <a:ea typeface="+mn-ea"/>
                <a:cs typeface="+mn-cs"/>
              </a:rPr>
              <a:t>pour </a:t>
            </a:r>
            <a:r>
              <a:rPr lang="fr-CH" dirty="0"/>
              <a:t>prendre le pouls de son équipe. Chacun peut exprimer son leadership à tour de rôle. Performance et bienveillance sont de mise.</a:t>
            </a:r>
          </a:p>
          <a:p>
            <a:r>
              <a:rPr lang="fr-CH" dirty="0"/>
              <a:t>Faiblesses: Il est possible d'observer une certaine dérive vers une désorganisation ou une certaine anarchie si les managers ne sont pas suffisamment formés à ce type de direction.</a:t>
            </a:r>
          </a:p>
          <a:p>
            <a:r>
              <a:rPr lang="fr-CH" dirty="0"/>
              <a:t>Par ailleurs, le degré d'engagement est un élément clé de la réussite d'un tel type de management qui requiert une attention toute particulière.</a:t>
            </a:r>
          </a:p>
          <a:p>
            <a:r>
              <a:rPr lang="fr-CH" dirty="0"/>
              <a:t>Les prises de décision peuvent être ralenties de fait de la concertation de divers acteurs, ce qui peut s'avérer handicapant, notamment en période de crise ou situations d'urgence.</a:t>
            </a:r>
          </a:p>
          <a:p>
            <a:endParaRPr lang="fr-CH" dirty="0"/>
          </a:p>
          <a:p>
            <a:pPr>
              <a:buFont typeface="Arial" panose="020B0604020202020204" pitchFamily="34" charset="0"/>
              <a:buNone/>
            </a:pPr>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6</a:t>
            </a:fld>
            <a:endParaRPr lang="fr-FR"/>
          </a:p>
        </p:txBody>
      </p:sp>
    </p:spTree>
    <p:extLst>
      <p:ext uri="{BB962C8B-B14F-4D97-AF65-F5344CB8AC3E}">
        <p14:creationId xmlns:p14="http://schemas.microsoft.com/office/powerpoint/2010/main" val="262617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style de management est à la fois peu organisationnel et faiblement relationnel. Le manager responsabilise, délègue et évalue. Il valorise l’ensemble des collaborateurs et sollicite pleinement leurs compétences.</a:t>
            </a:r>
          </a:p>
          <a:p>
            <a:r>
              <a:rPr lang="fr-CH" dirty="0"/>
              <a:t>Le fil conducteur est le suivant : pourquoi diriger ce qui peut fonctionner seul ; il convient lorsque cela est possible de laisser le pouvoir d’action et le choix des méthodes à l’équipe.</a:t>
            </a:r>
          </a:p>
          <a:p>
            <a:r>
              <a:rPr lang="fr-CH" dirty="0"/>
              <a:t>Les caractéristiques de ce type de management sont les suivantes :</a:t>
            </a:r>
          </a:p>
          <a:p>
            <a:pPr>
              <a:buFont typeface="Arial" panose="020B0604020202020204" pitchFamily="34" charset="0"/>
              <a:buChar char="•"/>
            </a:pPr>
            <a:r>
              <a:rPr lang="fr-CH" dirty="0"/>
              <a:t>très peu présent, laisse faire, exprimant ainsi la confiance accordée,</a:t>
            </a:r>
          </a:p>
          <a:p>
            <a:pPr>
              <a:buFont typeface="Arial" panose="020B0604020202020204" pitchFamily="34" charset="0"/>
              <a:buChar char="•"/>
            </a:pPr>
            <a:r>
              <a:rPr lang="fr-CH" dirty="0"/>
              <a:t>indique les missions et les résultats à obtenir et laisse les collaborateurs mettre en œuvre leurs propres plans d’actions et méthodes,</a:t>
            </a:r>
          </a:p>
          <a:p>
            <a:pPr>
              <a:buFont typeface="Arial" panose="020B0604020202020204" pitchFamily="34" charset="0"/>
              <a:buChar char="•"/>
            </a:pPr>
            <a:r>
              <a:rPr lang="fr-CH" dirty="0"/>
              <a:t>le suivi et le contrôle sont ponctuels et selon un calendrier préétabli,</a:t>
            </a:r>
          </a:p>
          <a:p>
            <a:pPr>
              <a:buFont typeface="Arial" panose="020B0604020202020204" pitchFamily="34" charset="0"/>
              <a:buChar char="•"/>
            </a:pPr>
            <a:r>
              <a:rPr lang="fr-CH" dirty="0"/>
              <a:t>accepte les suggestions et propositions,</a:t>
            </a:r>
          </a:p>
          <a:p>
            <a:pPr>
              <a:buFont typeface="Arial" panose="020B0604020202020204" pitchFamily="34" charset="0"/>
              <a:buChar char="•"/>
            </a:pPr>
            <a:r>
              <a:rPr lang="fr-CH" dirty="0"/>
              <a:t>accepte l’initiative,</a:t>
            </a:r>
          </a:p>
          <a:p>
            <a:pPr>
              <a:buFont typeface="Arial" panose="020B0604020202020204" pitchFamily="34" charset="0"/>
              <a:buChar char="•"/>
            </a:pPr>
            <a:r>
              <a:rPr lang="fr-CH" dirty="0"/>
              <a:t>le soutien se fait à la demande du collaborateur,</a:t>
            </a:r>
          </a:p>
          <a:p>
            <a:pPr>
              <a:buFont typeface="Arial" panose="020B0604020202020204" pitchFamily="34" charset="0"/>
              <a:buChar char="•"/>
            </a:pPr>
            <a:r>
              <a:rPr lang="fr-CH" dirty="0"/>
              <a:t>donne des informations qui peuvent être utiles,</a:t>
            </a:r>
          </a:p>
          <a:p>
            <a:pPr>
              <a:buFont typeface="Arial" panose="020B0604020202020204" pitchFamily="34" charset="0"/>
              <a:buChar char="•"/>
            </a:pPr>
            <a:r>
              <a:rPr lang="fr-CH" dirty="0"/>
              <a:t>il n’y aura pas nécessairement d’encouragement,</a:t>
            </a:r>
          </a:p>
          <a:p>
            <a:pPr>
              <a:buFont typeface="Arial" panose="020B0604020202020204" pitchFamily="34" charset="0"/>
              <a:buChar char="•"/>
            </a:pPr>
            <a:r>
              <a:rPr lang="fr-CH" dirty="0"/>
              <a:t>la responsabilité est partagée,</a:t>
            </a:r>
          </a:p>
          <a:p>
            <a:pPr>
              <a:buFont typeface="Arial" panose="020B0604020202020204" pitchFamily="34" charset="0"/>
              <a:buChar char="•"/>
            </a:pPr>
            <a:r>
              <a:rPr lang="fr-CH" dirty="0"/>
              <a:t>fonctionne bien avec des personnes expérimentées.</a:t>
            </a:r>
          </a:p>
          <a:p>
            <a:pPr>
              <a:buFont typeface="Arial" panose="020B0604020202020204" pitchFamily="34" charset="0"/>
              <a:buNone/>
            </a:pPr>
            <a:r>
              <a:rPr lang="fr-CH" sz="1200" kern="1200" dirty="0">
                <a:solidFill>
                  <a:schemeClr val="tx1"/>
                </a:solidFill>
                <a:latin typeface="+mn-lt"/>
                <a:ea typeface="+mn-ea"/>
                <a:cs typeface="+mn-cs"/>
              </a:rPr>
              <a:t>Dit aussi le "management consultatif" offre une large marge de manœuvre aux salariés qui sont régulièrement consultés pour avis et prises de décision et fortement impliqués dans la vie de l'équipe et l'organisation, tout en gardant des objectifs très axés sur les résultats . Le manager doit savoir déléguer opportunément afin de maximiser la motivation et l'efficacité.</a:t>
            </a:r>
          </a:p>
          <a:p>
            <a:pPr>
              <a:buFont typeface="Arial" panose="020B0604020202020204" pitchFamily="34" charset="0"/>
              <a:buNone/>
            </a:pPr>
            <a:r>
              <a:rPr lang="fr-CH" sz="1200" kern="1200" dirty="0">
                <a:solidFill>
                  <a:schemeClr val="tx1"/>
                </a:solidFill>
                <a:latin typeface="+mn-lt"/>
                <a:ea typeface="+mn-ea"/>
                <a:cs typeface="+mn-cs"/>
              </a:rPr>
              <a:t>Forces: </a:t>
            </a:r>
            <a:r>
              <a:rPr lang="fr-CH" dirty="0"/>
              <a:t>motivation accrue, cohésion </a:t>
            </a:r>
            <a:r>
              <a:rPr lang="fr-CH" sz="1200" kern="1200" dirty="0">
                <a:solidFill>
                  <a:schemeClr val="tx1"/>
                </a:solidFill>
                <a:latin typeface="+mn-lt"/>
                <a:ea typeface="+mn-ea"/>
                <a:cs typeface="+mn-cs"/>
              </a:rPr>
              <a:t>d'équipe, ambiance de travail bénéfique, responsabilisation des collaborateurs. Par ailleurs, la communication est fluidifiée.</a:t>
            </a:r>
          </a:p>
          <a:p>
            <a:pPr>
              <a:buFont typeface="Arial" panose="020B0604020202020204" pitchFamily="34" charset="0"/>
              <a:buNone/>
            </a:pPr>
            <a:r>
              <a:rPr lang="fr-CH" sz="1200" kern="1200" dirty="0">
                <a:solidFill>
                  <a:schemeClr val="tx1"/>
                </a:solidFill>
                <a:latin typeface="+mn-lt"/>
                <a:ea typeface="+mn-ea"/>
                <a:cs typeface="+mn-cs"/>
              </a:rPr>
              <a:t>Faiblesses: Les </a:t>
            </a:r>
            <a:r>
              <a:rPr lang="fr-CH"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risques psychosociaux </a:t>
            </a:r>
            <a:r>
              <a:rPr lang="fr-CH" sz="1200" kern="1200" dirty="0">
                <a:solidFill>
                  <a:schemeClr val="tx1"/>
                </a:solidFill>
                <a:latin typeface="+mn-lt"/>
                <a:ea typeface="+mn-ea"/>
                <a:cs typeface="+mn-cs"/>
              </a:rPr>
              <a:t>l</a:t>
            </a:r>
            <a:r>
              <a:rPr lang="fr-CH" dirty="0"/>
              <a:t>iés à une pression trop élevée sont à craindre.</a:t>
            </a:r>
            <a:endParaRPr lang="fr-CH" sz="1200" kern="1200" dirty="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7</a:t>
            </a:fld>
            <a:endParaRPr lang="fr-FR"/>
          </a:p>
        </p:txBody>
      </p:sp>
    </p:spTree>
    <p:extLst>
      <p:ext uri="{BB962C8B-B14F-4D97-AF65-F5344CB8AC3E}">
        <p14:creationId xmlns:p14="http://schemas.microsoft.com/office/powerpoint/2010/main" val="3446256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les années 60-70, Robert Blake et Jane Mouton ont développé un modèle qui permet de classifier les managers en fonction de leur style de management. </a:t>
            </a:r>
          </a:p>
          <a:p>
            <a:r>
              <a:rPr lang="fr-CH" dirty="0"/>
              <a:t>Cette grille cartographie les comportements managériaux selon 2 axes : </a:t>
            </a:r>
          </a:p>
          <a:p>
            <a:pPr>
              <a:buFont typeface="Arial" panose="020B0604020202020204" pitchFamily="34" charset="0"/>
              <a:buChar char="•"/>
            </a:pPr>
            <a:r>
              <a:rPr lang="fr-CH" dirty="0"/>
              <a:t>‍</a:t>
            </a:r>
            <a:r>
              <a:rPr lang="fr-CH" b="1" dirty="0"/>
              <a:t>Importance pour le manager de la Productivité</a:t>
            </a:r>
            <a:r>
              <a:rPr lang="fr-CH" dirty="0"/>
              <a:t> (résultats et rentabilité)</a:t>
            </a:r>
          </a:p>
          <a:p>
            <a:pPr>
              <a:buFont typeface="Arial" panose="020B0604020202020204" pitchFamily="34" charset="0"/>
              <a:buChar char="•"/>
            </a:pPr>
            <a:r>
              <a:rPr lang="fr-CH" b="1" dirty="0"/>
              <a:t>Intérêt du manager pour le facteur Humain</a:t>
            </a:r>
            <a:r>
              <a:rPr lang="fr-CH" dirty="0"/>
              <a:t>(bien-être et relationnel)</a:t>
            </a:r>
          </a:p>
          <a:p>
            <a:r>
              <a:rPr lang="fr-CH" dirty="0"/>
              <a:t>Chacun des axes est divisé en 9 degrés qui nuancent l'intérêt de 1 à 9. Le chiffre 1 représente le niveau minimal d'intérêt, le chiffre 5 le niveau moyen et le chiffre 9 l'intérêt maximal.  Blake et Mouton associent l'intérêt pour la production et l'intérêt pour l'élément humain de 5 manières différentes ; ils définissent ainsi </a:t>
            </a:r>
            <a:r>
              <a:rPr lang="fr-CH" b="1" dirty="0"/>
              <a:t>5 grands styles de management</a:t>
            </a:r>
            <a:r>
              <a:rPr lang="fr-CH" dirty="0"/>
              <a:t>.</a:t>
            </a: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10</a:t>
            </a:fld>
            <a:endParaRPr lang="fr-FR"/>
          </a:p>
        </p:txBody>
      </p:sp>
    </p:spTree>
    <p:extLst>
      <p:ext uri="{BB962C8B-B14F-4D97-AF65-F5344CB8AC3E}">
        <p14:creationId xmlns:p14="http://schemas.microsoft.com/office/powerpoint/2010/main" val="355689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styles de management sous entendent une certaine autonomie et motivation des collaborateurs:</a:t>
            </a:r>
          </a:p>
          <a:p>
            <a:pPr marL="228600" indent="-228600">
              <a:buAutoNum type="arabicParenR"/>
            </a:pPr>
            <a:r>
              <a:rPr lang="fr-CH" dirty="0"/>
              <a:t>La compétence s’acquiert par l’expérience</a:t>
            </a:r>
          </a:p>
          <a:p>
            <a:pPr marL="228600" indent="-228600">
              <a:buAutoNum type="arabicParenR"/>
            </a:pPr>
            <a:r>
              <a:rPr lang="fr-CH" dirty="0"/>
              <a:t>La motivation: l’implication dans son travail</a:t>
            </a:r>
          </a:p>
          <a:p>
            <a:pPr marL="0" indent="0">
              <a:buNone/>
            </a:pPr>
            <a:endParaRPr lang="fr-CH" dirty="0"/>
          </a:p>
          <a:p>
            <a:pPr marL="0" indent="0">
              <a:buNone/>
            </a:pPr>
            <a:r>
              <a:rPr lang="fr-CH" dirty="0"/>
              <a:t>4 niveaux d’autonomie</a:t>
            </a:r>
          </a:p>
          <a:p>
            <a:pPr>
              <a:buFont typeface="Arial" panose="020B0604020202020204" pitchFamily="34" charset="0"/>
              <a:buChar char="•"/>
            </a:pPr>
            <a:r>
              <a:rPr lang="fr-CH" dirty="0"/>
              <a:t>1 : très faible niveau d’autonomie : la compétence de la personne est faible ou très faible. Il en est de même pour sa motivation.</a:t>
            </a:r>
          </a:p>
          <a:p>
            <a:pPr>
              <a:buFont typeface="Arial" panose="020B0604020202020204" pitchFamily="34" charset="0"/>
              <a:buChar char="•"/>
            </a:pPr>
            <a:r>
              <a:rPr lang="fr-CH" dirty="0"/>
              <a:t>2 : faible niveau d’autonomie : la compétence est faible mais sa motivation est importante (la personne veut bien mais elle ne sait pas encore faire)</a:t>
            </a:r>
          </a:p>
          <a:p>
            <a:pPr>
              <a:buFont typeface="Arial" panose="020B0604020202020204" pitchFamily="34" charset="0"/>
              <a:buChar char="•"/>
            </a:pPr>
            <a:r>
              <a:rPr lang="fr-CH" dirty="0"/>
              <a:t>3 : la personne est compétente mais sa motivation est faible ou conditionnelle.</a:t>
            </a:r>
          </a:p>
          <a:p>
            <a:pPr>
              <a:buFont typeface="Arial" panose="020B0604020202020204" pitchFamily="34" charset="0"/>
              <a:buChar char="•"/>
            </a:pPr>
            <a:r>
              <a:rPr lang="fr-CH" dirty="0"/>
              <a:t>4 : fort niveau de motivation : le collaborateur possède une expertise réelle ; il est motivé.</a:t>
            </a:r>
          </a:p>
          <a:p>
            <a:pPr>
              <a:buFont typeface="Arial" panose="020B0604020202020204" pitchFamily="34" charset="0"/>
              <a:buChar char="•"/>
            </a:pPr>
            <a:endParaRPr lang="fr-CH" dirty="0"/>
          </a:p>
          <a:p>
            <a:pPr>
              <a:buFont typeface="Arial" panose="020B0604020202020204" pitchFamily="34" charset="0"/>
              <a:buNone/>
            </a:pPr>
            <a:r>
              <a:rPr lang="fr-CH" dirty="0"/>
              <a:t>Selon ce fait:</a:t>
            </a:r>
          </a:p>
          <a:p>
            <a:pPr>
              <a:buFont typeface="Arial" panose="020B0604020202020204" pitchFamily="34" charset="0"/>
              <a:buChar char="•"/>
            </a:pPr>
            <a:r>
              <a:rPr lang="fr-CH" dirty="0"/>
              <a:t>il n’existe pas de style de management idéal. L’efficacité consiste à adopter à chaque moment, les attitudes que commande la situation.</a:t>
            </a:r>
          </a:p>
          <a:p>
            <a:pPr>
              <a:buFont typeface="Arial" panose="020B0604020202020204" pitchFamily="34" charset="0"/>
              <a:buChar char="•"/>
            </a:pPr>
            <a:r>
              <a:rPr lang="fr-CH" dirty="0"/>
              <a:t>l’efficacité de management suppose d’évaluer en permanence l’autonomie des personnes et des groupes</a:t>
            </a:r>
          </a:p>
          <a:p>
            <a:pPr>
              <a:buFont typeface="Arial" panose="020B0604020202020204" pitchFamily="34" charset="0"/>
              <a:buChar char="•"/>
            </a:pPr>
            <a:r>
              <a:rPr lang="fr-CH" dirty="0"/>
              <a:t>le rôle du manager est de créer les conditions propices au développement de l’autonomie.</a:t>
            </a:r>
          </a:p>
          <a:p>
            <a:pPr>
              <a:buFont typeface="Arial" panose="020B0604020202020204" pitchFamily="34" charset="0"/>
              <a:buNone/>
            </a:pPr>
            <a:endParaRPr lang="fr-CH" dirty="0"/>
          </a:p>
          <a:p>
            <a:pPr marL="0" indent="0">
              <a:buNone/>
            </a:pPr>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11</a:t>
            </a:fld>
            <a:endParaRPr lang="fr-FR"/>
          </a:p>
        </p:txBody>
      </p:sp>
    </p:spTree>
    <p:extLst>
      <p:ext uri="{BB962C8B-B14F-4D97-AF65-F5344CB8AC3E}">
        <p14:creationId xmlns:p14="http://schemas.microsoft.com/office/powerpoint/2010/main" val="203918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1) Frederic W. Taylor et Henri Fayol: regroupés au sein de « l’école classique » fin 19</a:t>
            </a:r>
            <a:r>
              <a:rPr lang="fr-CH" baseline="30000" dirty="0"/>
              <a:t>ième</a:t>
            </a:r>
            <a:r>
              <a:rPr lang="fr-CH" dirty="0"/>
              <a:t> début 20ième, font partie des premiers théoriciens des organisations. Ils ont élaboré les premiers principes de management. Ils se caractérisent par le fait qu’ils sont tous deux des ingénieurs. Leurs </a:t>
            </a:r>
          </a:p>
          <a:p>
            <a:r>
              <a:rPr lang="fr-CH" dirty="0"/>
              <a:t>travaux proposent donc des principes pour augmenter la performance de l’entreprise. Leurs apports sont fondamentaux, car ils ont </a:t>
            </a:r>
            <a:r>
              <a:rPr lang="fr-CH" dirty="0" err="1"/>
              <a:t>inﬂuencé</a:t>
            </a:r>
            <a:r>
              <a:rPr lang="fr-CH" dirty="0"/>
              <a:t> les entreprises à leur époque et les questions qu’ils posent demeurent d’actualité.</a:t>
            </a:r>
          </a:p>
          <a:p>
            <a:r>
              <a:rPr lang="fr-CH" dirty="0"/>
              <a:t>Taylor: organisation scientifique du travail (optimisation des tâches)</a:t>
            </a:r>
          </a:p>
          <a:p>
            <a:r>
              <a:rPr lang="fr-CH" dirty="0"/>
              <a:t>Fayol: 14 principes de direction: </a:t>
            </a:r>
          </a:p>
          <a:p>
            <a:r>
              <a:rPr lang="fr-CH" dirty="0"/>
              <a:t>1. division du travail : spécialisation des travailleurs pour accroître la productivité ;</a:t>
            </a:r>
          </a:p>
          <a:p>
            <a:r>
              <a:rPr lang="fr-CH" dirty="0"/>
              <a:t>2. autorité et responsabilité : droit de donner des ordres et de sanctionner;</a:t>
            </a:r>
          </a:p>
          <a:p>
            <a:r>
              <a:rPr lang="fr-CH" dirty="0"/>
              <a:t>3. discipline : obéir selon les conventions établies;</a:t>
            </a:r>
          </a:p>
          <a:p>
            <a:r>
              <a:rPr lang="fr-CH" dirty="0"/>
              <a:t>4. unité de commandement : un employé ne doit relever que d’un supérieur;</a:t>
            </a:r>
          </a:p>
          <a:p>
            <a:r>
              <a:rPr lang="fr-CH" dirty="0"/>
              <a:t>5. unité de direction : travailler dans le même but, avec un chef et un plan;</a:t>
            </a:r>
          </a:p>
          <a:p>
            <a:r>
              <a:rPr lang="fr-CH" dirty="0"/>
              <a:t>6. subordination des intérêts individuels à l’intérêt général : le dirigeant doit concilier les </a:t>
            </a:r>
          </a:p>
          <a:p>
            <a:r>
              <a:rPr lang="fr-CH" dirty="0"/>
              <a:t>deux, les buts de l’entreprise sont supérieurs;</a:t>
            </a:r>
          </a:p>
          <a:p>
            <a:r>
              <a:rPr lang="fr-CH" dirty="0"/>
              <a:t>7. rémunération et méthodes de paiement équitables pour le salarié et l’employeur;</a:t>
            </a:r>
          </a:p>
          <a:p>
            <a:r>
              <a:rPr lang="fr-CH" dirty="0"/>
              <a:t>8. centralisation de l’autorité à un degré variable selon l’activité et le personnel ;</a:t>
            </a:r>
          </a:p>
          <a:p>
            <a:r>
              <a:rPr lang="fr-CH" dirty="0"/>
              <a:t>9. clarté de la hiérarchie : nécessaire, besoin de liaisons latérales et possibilités de courts-</a:t>
            </a:r>
          </a:p>
          <a:p>
            <a:r>
              <a:rPr lang="fr-CH" dirty="0"/>
              <a:t>circuits selon les circonstances;</a:t>
            </a:r>
          </a:p>
          <a:p>
            <a:r>
              <a:rPr lang="fr-CH" dirty="0"/>
              <a:t>10. ordre matériel et moral : une place pour chaque chose et chaque chose à sa place, de </a:t>
            </a:r>
          </a:p>
          <a:p>
            <a:r>
              <a:rPr lang="fr-CH" dirty="0"/>
              <a:t>même pour les hommes;</a:t>
            </a:r>
          </a:p>
          <a:p>
            <a:r>
              <a:rPr lang="fr-CH" dirty="0"/>
              <a:t>11. principe d’équité : les supérieurs agissent selon des conventions et avec justice et bonté ;</a:t>
            </a:r>
          </a:p>
          <a:p>
            <a:r>
              <a:rPr lang="fr-CH" dirty="0"/>
              <a:t>12. stabilité du personnel : facteur de réussite pour éviter les coûts et dangers du roulement;</a:t>
            </a:r>
          </a:p>
          <a:p>
            <a:r>
              <a:rPr lang="fr-CH" dirty="0"/>
              <a:t>13. initiative : dans la conception et l’exécution d’un plan;</a:t>
            </a:r>
          </a:p>
          <a:p>
            <a:r>
              <a:rPr lang="fr-CH" dirty="0"/>
              <a:t>14. union du personnel ou esprit de corps : les efforts doivent tendre vers un seul but, importance de la communication, notamment verbale.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Pour l’école classique l’organisation de l’entreprise ‘saxe autour de lois rigides, rationnelles. L’homme n’est pas une machine mais fonctionne comme une machine.</a:t>
            </a:r>
          </a:p>
          <a:p>
            <a:endParaRPr lang="fr-CH" dirty="0"/>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12</a:t>
            </a:fld>
            <a:endParaRPr lang="fr-FR"/>
          </a:p>
        </p:txBody>
      </p:sp>
    </p:spTree>
    <p:extLst>
      <p:ext uri="{BB962C8B-B14F-4D97-AF65-F5344CB8AC3E}">
        <p14:creationId xmlns:p14="http://schemas.microsoft.com/office/powerpoint/2010/main" val="269369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2) Elton Mayo, psychologue et sociologue.</a:t>
            </a:r>
          </a:p>
          <a:p>
            <a:r>
              <a:rPr lang="fr-CH" dirty="0"/>
              <a:t>Les expériences de l’usine de Hawthorne de la Compagnie Western Electric dès 1924 ont à l’origine une inspiration taylorienne, puisqu’elles cherchent à déterminer les </a:t>
            </a:r>
          </a:p>
          <a:p>
            <a:r>
              <a:rPr lang="fr-CH" dirty="0"/>
              <a:t>meilleures conditions de travail pour augmenter la productivité des salariés.</a:t>
            </a:r>
          </a:p>
          <a:p>
            <a:r>
              <a:rPr lang="fr-CH" dirty="0"/>
              <a:t>Ils ont cherché à modifier des conditions de l’éclairage d’un atelier pour augmenté la productivité; mais ont remarqués qu’il ne suffisait pas de rationnaliser et d’introduire un salaire au rendement, mais au il fallait aussi tenir compte de l’humain, l’être social, qui a besoin d’être pris en considération. Le fait d’observer et de s’intéresser aux ouvriers est le facteur qui fait qu’ils se sont surpassés.</a:t>
            </a:r>
          </a:p>
          <a:p>
            <a:r>
              <a:rPr lang="fr-CH" dirty="0"/>
              <a:t>Abraham Maslow, psychologue (la pyramide des besoins): il schématise l’existence de différents besoins chez l’être humain et donc que de l’idée qu’il n’est pas uniquement motivé par des facteurs économiques.</a:t>
            </a:r>
          </a:p>
          <a:p>
            <a:pPr>
              <a:buFont typeface="+mj-lt"/>
              <a:buAutoNum type="arabicPeriod"/>
            </a:pPr>
            <a:r>
              <a:rPr lang="fr-CH" dirty="0"/>
              <a:t>à la base, les besoins physiologiques (tels que la faim, la soif) ;</a:t>
            </a:r>
          </a:p>
          <a:p>
            <a:pPr>
              <a:buFont typeface="+mj-lt"/>
              <a:buAutoNum type="arabicPeriod"/>
            </a:pPr>
            <a:r>
              <a:rPr lang="fr-CH" dirty="0"/>
              <a:t>ensuite, les besoins de sécurité et de protection (tels que le désir d'un toit ou d'une bonne assurance). Ces deux aspects assurent la survivance physique d'une personne ;</a:t>
            </a:r>
          </a:p>
          <a:p>
            <a:pPr>
              <a:buFont typeface="+mj-lt"/>
              <a:buAutoNum type="arabicPeriod"/>
            </a:pPr>
            <a:r>
              <a:rPr lang="fr-CH" dirty="0"/>
              <a:t>puis viennent les besoins d'appartenance, besoins sociaux qui reflètent la volonté de faire partie d'une famille, d'un groupe, d'une tribu ;</a:t>
            </a:r>
          </a:p>
          <a:p>
            <a:pPr>
              <a:buFont typeface="+mj-lt"/>
              <a:buAutoNum type="arabicPeriod"/>
            </a:pPr>
            <a:r>
              <a:rPr lang="fr-CH" dirty="0"/>
              <a:t>ensuite arrivent les besoins d'estime de soi (qui permettent de se regarder dans le miroir le matin) pour les besoins psychologiques ;</a:t>
            </a:r>
          </a:p>
          <a:p>
            <a:pPr>
              <a:buFont typeface="+mj-lt"/>
              <a:buAutoNum type="arabicPeriod"/>
            </a:pPr>
            <a:r>
              <a:rPr lang="fr-CH" dirty="0"/>
              <a:t>enfin, apparaissent au sommet de la hiérarchie, les besoins de s'accomplir.</a:t>
            </a:r>
          </a:p>
          <a:p>
            <a:pPr>
              <a:buFont typeface="+mj-lt"/>
              <a:buNone/>
            </a:pPr>
            <a:r>
              <a:rPr lang="fr-CH" dirty="0"/>
              <a:t>La théorie des deux facteurs a été développée par Frederick Herzberg et stipule que la satisfaction au travail et l'insatisfaction au travail agissent de manière indépendante; ce que l’entreprise offre à ses collaborateurs (salaires, conditions de travail) sont des sources de motivation à court terme, alors que offrir à ses derniers l’opportunité d’avoir des responsabilités et de la reconnaissance sont des facteurs de motivation. </a:t>
            </a:r>
          </a:p>
          <a:p>
            <a:r>
              <a:rPr lang="fr-CH" dirty="0"/>
              <a:t>Les théories X et Y sont des théories développées dans les années 1960 par Douglas McGregor et utilisées en ressources humaines et en comportement de l’organisation.</a:t>
            </a:r>
          </a:p>
          <a:p>
            <a:r>
              <a:rPr lang="fr-CH" dirty="0"/>
              <a:t>Les deux théories s'opposent entre elles. La première suppose que l'homme n'aime pas travailler, la seconde affirme le point de vue inverse.</a:t>
            </a:r>
          </a:p>
          <a:p>
            <a:r>
              <a:rPr lang="fr-CH" dirty="0"/>
              <a:t>Ce courant de pensée marque l’émergence de l’aspect humain dans l’entreprise. L’homme n’est plus un individu isolé, purement fonctionnel mais membre d’un groupe.</a:t>
            </a: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13</a:t>
            </a:fld>
            <a:endParaRPr lang="fr-FR"/>
          </a:p>
        </p:txBody>
      </p:sp>
    </p:spTree>
    <p:extLst>
      <p:ext uri="{BB962C8B-B14F-4D97-AF65-F5344CB8AC3E}">
        <p14:creationId xmlns:p14="http://schemas.microsoft.com/office/powerpoint/2010/main" val="291252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D945C82-A6DD-4BC5-BABF-7ABAA22C6974}" type="datetime1">
              <a:rPr lang="en-US" smtClean="0"/>
              <a:t>9/25/2021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20210925_M&amp;O_ChrystelDayer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00F6D2-64AB-497A-A592-0E849CF31C39}" type="datetime1">
              <a:rPr lang="en-US" smtClean="0"/>
              <a:t>9/25/2021</a:t>
            </a:fld>
            <a:endParaRPr lang="en-US" dirty="0"/>
          </a:p>
        </p:txBody>
      </p:sp>
      <p:sp>
        <p:nvSpPr>
          <p:cNvPr id="5" name="Footer Placeholder 4"/>
          <p:cNvSpPr>
            <a:spLocks noGrp="1"/>
          </p:cNvSpPr>
          <p:nvPr>
            <p:ph type="ftr" sz="quarter" idx="11"/>
          </p:nvPr>
        </p:nvSpPr>
        <p:spPr/>
        <p:txBody>
          <a:bodyPr/>
          <a:lstStyle/>
          <a:p>
            <a:r>
              <a:rPr lang="en-US"/>
              <a:t>20210925_M&amp;O_ChrystelDayer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1B388668-A66F-40B3-B524-46169C26BCA0}" type="datetime1">
              <a:rPr lang="en-US" smtClean="0"/>
              <a:t>9/25/2021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20210925_M&amp;O_ChrystelDayer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36C71E-20FB-4802-94FB-ECE88B073996}" type="datetime1">
              <a:rPr lang="en-US" smtClean="0"/>
              <a:t>9/25/2021</a:t>
            </a:fld>
            <a:endParaRPr lang="en-US" dirty="0"/>
          </a:p>
        </p:txBody>
      </p:sp>
      <p:sp>
        <p:nvSpPr>
          <p:cNvPr id="5" name="Footer Placeholder 4"/>
          <p:cNvSpPr>
            <a:spLocks noGrp="1"/>
          </p:cNvSpPr>
          <p:nvPr>
            <p:ph type="ftr" sz="quarter" idx="11"/>
          </p:nvPr>
        </p:nvSpPr>
        <p:spPr/>
        <p:txBody>
          <a:bodyPr/>
          <a:lstStyle/>
          <a:p>
            <a:r>
              <a:rPr lang="en-US"/>
              <a:t>20210925_M&amp;O_ChrystelDayer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3CBEBE58-6606-4007-9584-2EA7490DACDA}" type="datetime1">
              <a:rPr lang="en-US" smtClean="0"/>
              <a:t>9/25/2021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20210925_M&amp;O_ChrystelDayer</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C0200E03-3A51-4F45-B618-8D0E5E0905A6}" type="datetime1">
              <a:rPr lang="en-US" smtClean="0"/>
              <a:t>9/25/2021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20210925_M&amp;O_ChrystelDayer</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2B7A5FE7-5939-4E9C-A742-8AFA7A7BCAF2}" type="datetime1">
              <a:rPr lang="en-US" smtClean="0"/>
              <a:t>9/25/2021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20210925_M&amp;O_ChrystelDayer</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6322A996-F9F6-4BB8-A844-886690E00A32}" type="datetime1">
              <a:rPr lang="en-US" smtClean="0"/>
              <a:t>9/25/2021</a:t>
            </a:fld>
            <a:endParaRPr lang="en-US" dirty="0"/>
          </a:p>
        </p:txBody>
      </p:sp>
      <p:sp>
        <p:nvSpPr>
          <p:cNvPr id="4" name="Footer Placeholder 3"/>
          <p:cNvSpPr>
            <a:spLocks noGrp="1"/>
          </p:cNvSpPr>
          <p:nvPr>
            <p:ph type="ftr" sz="quarter" idx="11"/>
          </p:nvPr>
        </p:nvSpPr>
        <p:spPr/>
        <p:txBody>
          <a:bodyPr/>
          <a:lstStyle/>
          <a:p>
            <a:r>
              <a:rPr lang="en-US"/>
              <a:t>20210925_M&amp;O_ChrystelDayer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ED0B770-8903-46F8-95CE-46C9262FE2B6}" type="datetime1">
              <a:rPr lang="en-US" smtClean="0"/>
              <a:t>9/25/2021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20210925_M&amp;O_ChrystelDayer</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D1F1596-D31B-4BA9-A30F-FA3CBAF44D8A}" type="datetime1">
              <a:rPr lang="en-US" smtClean="0"/>
              <a:t>9/25/2021</a:t>
            </a:fld>
            <a:endParaRPr lang="en-US" dirty="0"/>
          </a:p>
        </p:txBody>
      </p:sp>
      <p:sp>
        <p:nvSpPr>
          <p:cNvPr id="6" name="Footer Placeholder 5"/>
          <p:cNvSpPr>
            <a:spLocks noGrp="1"/>
          </p:cNvSpPr>
          <p:nvPr>
            <p:ph type="ftr" sz="quarter" idx="11"/>
          </p:nvPr>
        </p:nvSpPr>
        <p:spPr/>
        <p:txBody>
          <a:bodyPr/>
          <a:lstStyle/>
          <a:p>
            <a:r>
              <a:rPr lang="en-US"/>
              <a:t>20210925_M&amp;O_ChrystelDayer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043F7C3B-A2C1-4A5F-AE33-2D1E2B88C5F1}" type="datetime1">
              <a:rPr lang="en-US" smtClean="0"/>
              <a:t>9/25/2021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20210925_M&amp;O_ChrystelDayer</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C0C4360E-844F-49DC-AEC2-2735436A2EB8}" type="datetime1">
              <a:rPr lang="en-US" smtClean="0"/>
              <a:t>9/25/2021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20210925_M&amp;O_ChrystelDayer</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773A83-EFA9-43E9-9A06-50A61318EF2E}"/>
              </a:ext>
            </a:extLst>
          </p:cNvPr>
          <p:cNvSpPr>
            <a:spLocks noGrp="1"/>
          </p:cNvSpPr>
          <p:nvPr>
            <p:ph type="ctrTitle"/>
          </p:nvPr>
        </p:nvSpPr>
        <p:spPr/>
        <p:txBody>
          <a:bodyPr/>
          <a:lstStyle/>
          <a:p>
            <a:r>
              <a:rPr lang="fr-CH" dirty="0"/>
              <a:t>Management</a:t>
            </a:r>
            <a:endParaRPr lang="fr-FR" dirty="0"/>
          </a:p>
        </p:txBody>
      </p:sp>
      <p:sp>
        <p:nvSpPr>
          <p:cNvPr id="3" name="Sous-titre 2">
            <a:extLst>
              <a:ext uri="{FF2B5EF4-FFF2-40B4-BE49-F238E27FC236}">
                <a16:creationId xmlns:a16="http://schemas.microsoft.com/office/drawing/2014/main" id="{0E1E507B-F0A2-48AF-9B32-08C27A3A7928}"/>
              </a:ext>
            </a:extLst>
          </p:cNvPr>
          <p:cNvSpPr>
            <a:spLocks noGrp="1"/>
          </p:cNvSpPr>
          <p:nvPr>
            <p:ph type="subTitle" idx="1"/>
          </p:nvPr>
        </p:nvSpPr>
        <p:spPr/>
        <p:txBody>
          <a:bodyPr/>
          <a:lstStyle/>
          <a:p>
            <a:r>
              <a:rPr lang="fr-CH" dirty="0"/>
              <a:t>Chrystel Dayer</a:t>
            </a:r>
          </a:p>
          <a:p>
            <a:r>
              <a:rPr lang="fr-CH" dirty="0"/>
              <a:t>Haute Ecole de Gestion</a:t>
            </a:r>
          </a:p>
          <a:p>
            <a:r>
              <a:rPr lang="fr-CH" dirty="0"/>
              <a:t>25.09.2021</a:t>
            </a:r>
            <a:endParaRPr lang="fr-FR" dirty="0"/>
          </a:p>
        </p:txBody>
      </p:sp>
      <p:pic>
        <p:nvPicPr>
          <p:cNvPr id="4" name="Image 3">
            <a:extLst>
              <a:ext uri="{FF2B5EF4-FFF2-40B4-BE49-F238E27FC236}">
                <a16:creationId xmlns:a16="http://schemas.microsoft.com/office/drawing/2014/main" id="{BD9084B7-ECF2-4AEC-9902-118EDD546130}"/>
              </a:ext>
            </a:extLst>
          </p:cNvPr>
          <p:cNvPicPr>
            <a:picLocks noChangeAspect="1"/>
          </p:cNvPicPr>
          <p:nvPr/>
        </p:nvPicPr>
        <p:blipFill>
          <a:blip r:embed="rId2"/>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0467C5CC-50F3-47BB-BE01-764AA69AD3C7}"/>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62438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CBAAF1-E5E0-40A0-9EFA-BC363E0F9FE4}"/>
              </a:ext>
            </a:extLst>
          </p:cNvPr>
          <p:cNvSpPr>
            <a:spLocks noGrp="1"/>
          </p:cNvSpPr>
          <p:nvPr>
            <p:ph type="title"/>
          </p:nvPr>
        </p:nvSpPr>
        <p:spPr/>
        <p:txBody>
          <a:bodyPr/>
          <a:lstStyle/>
          <a:p>
            <a:r>
              <a:rPr lang="fr-CH" dirty="0"/>
              <a:t>Blake &amp; Mouton</a:t>
            </a:r>
            <a:endParaRPr lang="fr-FR" dirty="0"/>
          </a:p>
        </p:txBody>
      </p:sp>
      <p:pic>
        <p:nvPicPr>
          <p:cNvPr id="5" name="Espace réservé du contenu 4">
            <a:extLst>
              <a:ext uri="{FF2B5EF4-FFF2-40B4-BE49-F238E27FC236}">
                <a16:creationId xmlns:a16="http://schemas.microsoft.com/office/drawing/2014/main" id="{71263033-558A-4060-A22E-B3451B327F87}"/>
              </a:ext>
            </a:extLst>
          </p:cNvPr>
          <p:cNvPicPr>
            <a:picLocks noGrp="1" noChangeAspect="1"/>
          </p:cNvPicPr>
          <p:nvPr>
            <p:ph idx="1"/>
          </p:nvPr>
        </p:nvPicPr>
        <p:blipFill>
          <a:blip r:embed="rId3"/>
          <a:stretch>
            <a:fillRect/>
          </a:stretch>
        </p:blipFill>
        <p:spPr>
          <a:xfrm>
            <a:off x="5140599" y="803275"/>
            <a:ext cx="6236739" cy="5248275"/>
          </a:xfrm>
        </p:spPr>
      </p:pic>
      <p:pic>
        <p:nvPicPr>
          <p:cNvPr id="6" name="Image 5">
            <a:extLst>
              <a:ext uri="{FF2B5EF4-FFF2-40B4-BE49-F238E27FC236}">
                <a16:creationId xmlns:a16="http://schemas.microsoft.com/office/drawing/2014/main" id="{2BF93049-D4AB-4915-88BE-EB14503D4502}"/>
              </a:ext>
            </a:extLst>
          </p:cNvPr>
          <p:cNvPicPr>
            <a:picLocks noChangeAspect="1"/>
          </p:cNvPicPr>
          <p:nvPr/>
        </p:nvPicPr>
        <p:blipFill>
          <a:blip r:embed="rId4"/>
          <a:stretch>
            <a:fillRect/>
          </a:stretch>
        </p:blipFill>
        <p:spPr>
          <a:xfrm>
            <a:off x="888632" y="204452"/>
            <a:ext cx="2498512" cy="872841"/>
          </a:xfrm>
          <a:prstGeom prst="rect">
            <a:avLst/>
          </a:prstGeom>
        </p:spPr>
      </p:pic>
      <p:sp>
        <p:nvSpPr>
          <p:cNvPr id="7" name="Espace réservé du pied de page 6">
            <a:extLst>
              <a:ext uri="{FF2B5EF4-FFF2-40B4-BE49-F238E27FC236}">
                <a16:creationId xmlns:a16="http://schemas.microsoft.com/office/drawing/2014/main" id="{426934AB-568C-445E-83BB-D9A43846CF87}"/>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9513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0C934B-793B-408D-A0B1-A32C0FAF791C}"/>
              </a:ext>
            </a:extLst>
          </p:cNvPr>
          <p:cNvSpPr>
            <a:spLocks noGrp="1"/>
          </p:cNvSpPr>
          <p:nvPr>
            <p:ph type="title"/>
          </p:nvPr>
        </p:nvSpPr>
        <p:spPr/>
        <p:txBody>
          <a:bodyPr/>
          <a:lstStyle/>
          <a:p>
            <a:r>
              <a:rPr lang="fr-CH" dirty="0"/>
              <a:t>Les styles de management</a:t>
            </a:r>
            <a:endParaRPr lang="fr-FR" dirty="0"/>
          </a:p>
        </p:txBody>
      </p:sp>
      <p:sp>
        <p:nvSpPr>
          <p:cNvPr id="3" name="Espace réservé du contenu 2">
            <a:extLst>
              <a:ext uri="{FF2B5EF4-FFF2-40B4-BE49-F238E27FC236}">
                <a16:creationId xmlns:a16="http://schemas.microsoft.com/office/drawing/2014/main" id="{80386F4F-EC37-458D-9EA8-59B6CADACCCD}"/>
              </a:ext>
            </a:extLst>
          </p:cNvPr>
          <p:cNvSpPr>
            <a:spLocks noGrp="1"/>
          </p:cNvSpPr>
          <p:nvPr>
            <p:ph idx="1"/>
          </p:nvPr>
        </p:nvSpPr>
        <p:spPr/>
        <p:txBody>
          <a:bodyPr/>
          <a:lstStyle/>
          <a:p>
            <a:r>
              <a:rPr lang="fr-CH" dirty="0"/>
              <a:t>Adapter son style de management en fonction du degrés d’autonomie de son équipe:</a:t>
            </a:r>
          </a:p>
          <a:p>
            <a:pPr>
              <a:buFont typeface="Wingdings" panose="05000000000000000000" pitchFamily="2" charset="2"/>
              <a:buChar char="Ø"/>
            </a:pPr>
            <a:r>
              <a:rPr lang="fr-CH" dirty="0"/>
              <a:t>La compétence</a:t>
            </a:r>
          </a:p>
          <a:p>
            <a:pPr>
              <a:buFont typeface="Wingdings" panose="05000000000000000000" pitchFamily="2" charset="2"/>
              <a:buChar char="Ø"/>
            </a:pPr>
            <a:r>
              <a:rPr lang="fr-CH" dirty="0"/>
              <a:t>La motivation</a:t>
            </a:r>
            <a:endParaRPr lang="fr-FR" dirty="0"/>
          </a:p>
        </p:txBody>
      </p:sp>
      <p:pic>
        <p:nvPicPr>
          <p:cNvPr id="4" name="Image 3">
            <a:extLst>
              <a:ext uri="{FF2B5EF4-FFF2-40B4-BE49-F238E27FC236}">
                <a16:creationId xmlns:a16="http://schemas.microsoft.com/office/drawing/2014/main" id="{7445E0F5-9F4E-4E97-A05E-060DD4F6468D}"/>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D45A1025-B95E-45EC-B5B1-97EC8B4B9825}"/>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28188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6432F-2EE4-4ADA-A5FB-1EE7432CCFAD}"/>
              </a:ext>
            </a:extLst>
          </p:cNvPr>
          <p:cNvSpPr>
            <a:spLocks noGrp="1"/>
          </p:cNvSpPr>
          <p:nvPr>
            <p:ph type="title"/>
          </p:nvPr>
        </p:nvSpPr>
        <p:spPr/>
        <p:txBody>
          <a:bodyPr/>
          <a:lstStyle/>
          <a:p>
            <a:r>
              <a:rPr lang="fr-CH" dirty="0"/>
              <a:t>Historique du management</a:t>
            </a:r>
            <a:endParaRPr lang="fr-FR" dirty="0"/>
          </a:p>
        </p:txBody>
      </p:sp>
      <p:sp>
        <p:nvSpPr>
          <p:cNvPr id="3" name="Espace réservé du contenu 2">
            <a:extLst>
              <a:ext uri="{FF2B5EF4-FFF2-40B4-BE49-F238E27FC236}">
                <a16:creationId xmlns:a16="http://schemas.microsoft.com/office/drawing/2014/main" id="{4FA8877E-041D-4B26-B14F-44E69A53F5A8}"/>
              </a:ext>
            </a:extLst>
          </p:cNvPr>
          <p:cNvSpPr>
            <a:spLocks noGrp="1"/>
          </p:cNvSpPr>
          <p:nvPr>
            <p:ph idx="1"/>
          </p:nvPr>
        </p:nvSpPr>
        <p:spPr/>
        <p:txBody>
          <a:bodyPr/>
          <a:lstStyle/>
          <a:p>
            <a:pPr marL="342900" indent="-342900">
              <a:buAutoNum type="arabicParenR"/>
            </a:pPr>
            <a:r>
              <a:rPr lang="fr-CH" dirty="0"/>
              <a:t>Ecole classique:  </a:t>
            </a:r>
          </a:p>
          <a:p>
            <a:r>
              <a:rPr lang="fr-CH" dirty="0"/>
              <a:t>Tâches, activités, fonctions.</a:t>
            </a:r>
          </a:p>
          <a:p>
            <a:r>
              <a:rPr lang="fr-CH" dirty="0"/>
              <a:t>L’humain, la machine, le profit.</a:t>
            </a:r>
          </a:p>
          <a:p>
            <a:pPr marL="0" indent="0">
              <a:buNone/>
            </a:pPr>
            <a:r>
              <a:rPr lang="fr-CH" dirty="0"/>
              <a:t>= garantir la productivité.</a:t>
            </a:r>
            <a:endParaRPr lang="fr-FR" dirty="0"/>
          </a:p>
        </p:txBody>
      </p:sp>
      <p:pic>
        <p:nvPicPr>
          <p:cNvPr id="4" name="Image 3">
            <a:extLst>
              <a:ext uri="{FF2B5EF4-FFF2-40B4-BE49-F238E27FC236}">
                <a16:creationId xmlns:a16="http://schemas.microsoft.com/office/drawing/2014/main" id="{B9CCE97A-9614-47DC-8CFD-7E6C7584B515}"/>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7B96C1C4-A6B8-460F-8FAF-D5CB95E16AEA}"/>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58843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6432F-2EE4-4ADA-A5FB-1EE7432CCFAD}"/>
              </a:ext>
            </a:extLst>
          </p:cNvPr>
          <p:cNvSpPr>
            <a:spLocks noGrp="1"/>
          </p:cNvSpPr>
          <p:nvPr>
            <p:ph type="title"/>
          </p:nvPr>
        </p:nvSpPr>
        <p:spPr/>
        <p:txBody>
          <a:bodyPr/>
          <a:lstStyle/>
          <a:p>
            <a:r>
              <a:rPr lang="fr-CH" dirty="0"/>
              <a:t>Historique du management</a:t>
            </a:r>
            <a:endParaRPr lang="fr-FR" dirty="0"/>
          </a:p>
        </p:txBody>
      </p:sp>
      <p:sp>
        <p:nvSpPr>
          <p:cNvPr id="3" name="Espace réservé du contenu 2">
            <a:extLst>
              <a:ext uri="{FF2B5EF4-FFF2-40B4-BE49-F238E27FC236}">
                <a16:creationId xmlns:a16="http://schemas.microsoft.com/office/drawing/2014/main" id="{4FA8877E-041D-4B26-B14F-44E69A53F5A8}"/>
              </a:ext>
            </a:extLst>
          </p:cNvPr>
          <p:cNvSpPr>
            <a:spLocks noGrp="1"/>
          </p:cNvSpPr>
          <p:nvPr>
            <p:ph idx="1"/>
          </p:nvPr>
        </p:nvSpPr>
        <p:spPr/>
        <p:txBody>
          <a:bodyPr/>
          <a:lstStyle/>
          <a:p>
            <a:pPr marL="0" indent="0">
              <a:buNone/>
            </a:pPr>
            <a:r>
              <a:rPr lang="fr-CH" dirty="0"/>
              <a:t>2)  Ecole relationnelle (ou des relations humaines)</a:t>
            </a:r>
          </a:p>
          <a:p>
            <a:r>
              <a:rPr lang="fr-CH" dirty="0"/>
              <a:t>Motivation, individus.</a:t>
            </a:r>
          </a:p>
          <a:p>
            <a:r>
              <a:rPr lang="fr-CH" dirty="0"/>
              <a:t>L’humain, ses besoins, le groupe, les interactions individuelles.</a:t>
            </a:r>
          </a:p>
          <a:p>
            <a:pPr marL="0" indent="0">
              <a:buNone/>
            </a:pPr>
            <a:r>
              <a:rPr lang="fr-CH" dirty="0"/>
              <a:t>= satisfaction des besoins, source de motivation et de productivité.</a:t>
            </a:r>
            <a:endParaRPr lang="fr-FR" dirty="0"/>
          </a:p>
        </p:txBody>
      </p:sp>
      <p:pic>
        <p:nvPicPr>
          <p:cNvPr id="4" name="Image 3">
            <a:extLst>
              <a:ext uri="{FF2B5EF4-FFF2-40B4-BE49-F238E27FC236}">
                <a16:creationId xmlns:a16="http://schemas.microsoft.com/office/drawing/2014/main" id="{D640E2CC-38B3-4D3F-BC20-5AC08A544C10}"/>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5BB0630F-698F-4605-B20E-5A32218973BC}"/>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70208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6432F-2EE4-4ADA-A5FB-1EE7432CCFAD}"/>
              </a:ext>
            </a:extLst>
          </p:cNvPr>
          <p:cNvSpPr>
            <a:spLocks noGrp="1"/>
          </p:cNvSpPr>
          <p:nvPr>
            <p:ph type="title"/>
          </p:nvPr>
        </p:nvSpPr>
        <p:spPr/>
        <p:txBody>
          <a:bodyPr/>
          <a:lstStyle/>
          <a:p>
            <a:r>
              <a:rPr lang="fr-CH" dirty="0"/>
              <a:t>Historique du management</a:t>
            </a:r>
            <a:endParaRPr lang="fr-FR" dirty="0"/>
          </a:p>
        </p:txBody>
      </p:sp>
      <p:sp>
        <p:nvSpPr>
          <p:cNvPr id="3" name="Espace réservé du contenu 2">
            <a:extLst>
              <a:ext uri="{FF2B5EF4-FFF2-40B4-BE49-F238E27FC236}">
                <a16:creationId xmlns:a16="http://schemas.microsoft.com/office/drawing/2014/main" id="{4FA8877E-041D-4B26-B14F-44E69A53F5A8}"/>
              </a:ext>
            </a:extLst>
          </p:cNvPr>
          <p:cNvSpPr>
            <a:spLocks noGrp="1"/>
          </p:cNvSpPr>
          <p:nvPr>
            <p:ph idx="1"/>
          </p:nvPr>
        </p:nvSpPr>
        <p:spPr/>
        <p:txBody>
          <a:bodyPr/>
          <a:lstStyle/>
          <a:p>
            <a:pPr marL="0" indent="0">
              <a:buNone/>
            </a:pPr>
            <a:r>
              <a:rPr lang="fr-CH" dirty="0"/>
              <a:t>3) Ecole néoclassique</a:t>
            </a:r>
          </a:p>
          <a:p>
            <a:r>
              <a:rPr lang="fr-CH" dirty="0"/>
              <a:t>Structure, organisation, technologie.</a:t>
            </a:r>
          </a:p>
          <a:p>
            <a:r>
              <a:rPr lang="fr-CH" dirty="0"/>
              <a:t>L’environnement, la situation, le profit.</a:t>
            </a:r>
          </a:p>
          <a:p>
            <a:pPr marL="0" indent="0">
              <a:buNone/>
            </a:pPr>
            <a:r>
              <a:rPr lang="fr-CH" dirty="0"/>
              <a:t>= adaptation de l’entreprise aux conditions externes comme conditions de survie.</a:t>
            </a:r>
            <a:endParaRPr lang="fr-FR" dirty="0"/>
          </a:p>
        </p:txBody>
      </p:sp>
      <p:pic>
        <p:nvPicPr>
          <p:cNvPr id="4" name="Image 3">
            <a:extLst>
              <a:ext uri="{FF2B5EF4-FFF2-40B4-BE49-F238E27FC236}">
                <a16:creationId xmlns:a16="http://schemas.microsoft.com/office/drawing/2014/main" id="{851E73CF-4001-41A1-9A8D-82879F6CBFB4}"/>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971A372E-EE89-470E-904D-EB49C6CF3AB2}"/>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296689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6432F-2EE4-4ADA-A5FB-1EE7432CCFAD}"/>
              </a:ext>
            </a:extLst>
          </p:cNvPr>
          <p:cNvSpPr>
            <a:spLocks noGrp="1"/>
          </p:cNvSpPr>
          <p:nvPr>
            <p:ph type="title"/>
          </p:nvPr>
        </p:nvSpPr>
        <p:spPr/>
        <p:txBody>
          <a:bodyPr/>
          <a:lstStyle/>
          <a:p>
            <a:r>
              <a:rPr lang="fr-CH" dirty="0"/>
              <a:t>Historique du management</a:t>
            </a:r>
            <a:endParaRPr lang="fr-FR" dirty="0"/>
          </a:p>
        </p:txBody>
      </p:sp>
      <p:sp>
        <p:nvSpPr>
          <p:cNvPr id="3" name="Espace réservé du contenu 2">
            <a:extLst>
              <a:ext uri="{FF2B5EF4-FFF2-40B4-BE49-F238E27FC236}">
                <a16:creationId xmlns:a16="http://schemas.microsoft.com/office/drawing/2014/main" id="{4FA8877E-041D-4B26-B14F-44E69A53F5A8}"/>
              </a:ext>
            </a:extLst>
          </p:cNvPr>
          <p:cNvSpPr>
            <a:spLocks noGrp="1"/>
          </p:cNvSpPr>
          <p:nvPr>
            <p:ph idx="1"/>
          </p:nvPr>
        </p:nvSpPr>
        <p:spPr/>
        <p:txBody>
          <a:bodyPr/>
          <a:lstStyle/>
          <a:p>
            <a:pPr marL="0" indent="0">
              <a:buNone/>
            </a:pPr>
            <a:r>
              <a:rPr lang="fr-CH" dirty="0"/>
              <a:t>4)  Ecole cybernétique</a:t>
            </a:r>
          </a:p>
          <a:p>
            <a:r>
              <a:rPr lang="fr-CH" dirty="0"/>
              <a:t>Actions et résultats.</a:t>
            </a:r>
          </a:p>
          <a:p>
            <a:r>
              <a:rPr lang="fr-CH" dirty="0"/>
              <a:t>La rétroaction des effets sur l’action, l’information, le contrôle.</a:t>
            </a:r>
          </a:p>
          <a:p>
            <a:pPr marL="0" indent="0">
              <a:buNone/>
            </a:pPr>
            <a:r>
              <a:rPr lang="fr-CH" dirty="0"/>
              <a:t>= adaptation de l’action par correction après constatation de l’écart entre but et résultat.</a:t>
            </a:r>
            <a:endParaRPr lang="fr-FR" dirty="0"/>
          </a:p>
        </p:txBody>
      </p:sp>
      <p:pic>
        <p:nvPicPr>
          <p:cNvPr id="4" name="Image 3">
            <a:extLst>
              <a:ext uri="{FF2B5EF4-FFF2-40B4-BE49-F238E27FC236}">
                <a16:creationId xmlns:a16="http://schemas.microsoft.com/office/drawing/2014/main" id="{580D29C9-79B6-4EE3-94C6-9D00A5B8DA89}"/>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48F49F8D-5E6C-43EE-8BB9-AA80A546388E}"/>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91978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6432F-2EE4-4ADA-A5FB-1EE7432CCFAD}"/>
              </a:ext>
            </a:extLst>
          </p:cNvPr>
          <p:cNvSpPr>
            <a:spLocks noGrp="1"/>
          </p:cNvSpPr>
          <p:nvPr>
            <p:ph type="title"/>
          </p:nvPr>
        </p:nvSpPr>
        <p:spPr/>
        <p:txBody>
          <a:bodyPr/>
          <a:lstStyle/>
          <a:p>
            <a:r>
              <a:rPr lang="fr-CH" dirty="0"/>
              <a:t>Historique du management</a:t>
            </a:r>
            <a:endParaRPr lang="fr-FR" dirty="0"/>
          </a:p>
        </p:txBody>
      </p:sp>
      <p:sp>
        <p:nvSpPr>
          <p:cNvPr id="3" name="Espace réservé du contenu 2">
            <a:extLst>
              <a:ext uri="{FF2B5EF4-FFF2-40B4-BE49-F238E27FC236}">
                <a16:creationId xmlns:a16="http://schemas.microsoft.com/office/drawing/2014/main" id="{4FA8877E-041D-4B26-B14F-44E69A53F5A8}"/>
              </a:ext>
            </a:extLst>
          </p:cNvPr>
          <p:cNvSpPr>
            <a:spLocks noGrp="1"/>
          </p:cNvSpPr>
          <p:nvPr>
            <p:ph idx="1"/>
          </p:nvPr>
        </p:nvSpPr>
        <p:spPr/>
        <p:txBody>
          <a:bodyPr/>
          <a:lstStyle/>
          <a:p>
            <a:pPr marL="0" indent="0">
              <a:buNone/>
            </a:pPr>
            <a:r>
              <a:rPr lang="fr-CH" dirty="0"/>
              <a:t>5) Ecole décisionnelle</a:t>
            </a:r>
          </a:p>
          <a:p>
            <a:r>
              <a:rPr lang="fr-CH" dirty="0"/>
              <a:t>Prise de décision.</a:t>
            </a:r>
          </a:p>
          <a:p>
            <a:r>
              <a:rPr lang="fr-CH" dirty="0"/>
              <a:t>L’humain, la situation, les critères de choix, l’information.</a:t>
            </a:r>
          </a:p>
          <a:p>
            <a:pPr marL="0" indent="0">
              <a:buNone/>
            </a:pPr>
            <a:r>
              <a:rPr lang="fr-CH" dirty="0"/>
              <a:t>= direction du système par interaction de visions individuelles limitées.</a:t>
            </a:r>
            <a:endParaRPr lang="fr-FR" dirty="0"/>
          </a:p>
        </p:txBody>
      </p:sp>
      <p:pic>
        <p:nvPicPr>
          <p:cNvPr id="4" name="Image 3">
            <a:extLst>
              <a:ext uri="{FF2B5EF4-FFF2-40B4-BE49-F238E27FC236}">
                <a16:creationId xmlns:a16="http://schemas.microsoft.com/office/drawing/2014/main" id="{F17FFA8C-09F2-4C9C-9B18-413A77FDE1E7}"/>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7849BCEB-7BE2-4D2C-9904-F1B99BE0018E}"/>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43481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6432F-2EE4-4ADA-A5FB-1EE7432CCFAD}"/>
              </a:ext>
            </a:extLst>
          </p:cNvPr>
          <p:cNvSpPr>
            <a:spLocks noGrp="1"/>
          </p:cNvSpPr>
          <p:nvPr>
            <p:ph type="title"/>
          </p:nvPr>
        </p:nvSpPr>
        <p:spPr/>
        <p:txBody>
          <a:bodyPr/>
          <a:lstStyle/>
          <a:p>
            <a:r>
              <a:rPr lang="fr-CH" dirty="0"/>
              <a:t>Historique du management</a:t>
            </a:r>
            <a:endParaRPr lang="fr-FR" dirty="0"/>
          </a:p>
        </p:txBody>
      </p:sp>
      <p:sp>
        <p:nvSpPr>
          <p:cNvPr id="3" name="Espace réservé du contenu 2">
            <a:extLst>
              <a:ext uri="{FF2B5EF4-FFF2-40B4-BE49-F238E27FC236}">
                <a16:creationId xmlns:a16="http://schemas.microsoft.com/office/drawing/2014/main" id="{4FA8877E-041D-4B26-B14F-44E69A53F5A8}"/>
              </a:ext>
            </a:extLst>
          </p:cNvPr>
          <p:cNvSpPr>
            <a:spLocks noGrp="1"/>
          </p:cNvSpPr>
          <p:nvPr>
            <p:ph idx="1"/>
          </p:nvPr>
        </p:nvSpPr>
        <p:spPr/>
        <p:txBody>
          <a:bodyPr/>
          <a:lstStyle/>
          <a:p>
            <a:pPr marL="0" indent="0">
              <a:buNone/>
            </a:pPr>
            <a:r>
              <a:rPr lang="fr-CH" dirty="0"/>
              <a:t>6)  Ecole systémique</a:t>
            </a:r>
          </a:p>
          <a:p>
            <a:r>
              <a:rPr lang="fr-CH" dirty="0"/>
              <a:t>Système général.</a:t>
            </a:r>
          </a:p>
          <a:p>
            <a:r>
              <a:rPr lang="fr-CH" dirty="0"/>
              <a:t>L’environnement, la situation interne, les relations.</a:t>
            </a:r>
          </a:p>
          <a:p>
            <a:pPr marL="0" indent="0">
              <a:buNone/>
            </a:pPr>
            <a:r>
              <a:rPr lang="fr-CH" dirty="0"/>
              <a:t>= vision d’ensemble, de différents points de vue, des processus comme des résultats.</a:t>
            </a:r>
            <a:endParaRPr lang="fr-FR" dirty="0"/>
          </a:p>
        </p:txBody>
      </p:sp>
      <p:pic>
        <p:nvPicPr>
          <p:cNvPr id="4" name="Image 3">
            <a:extLst>
              <a:ext uri="{FF2B5EF4-FFF2-40B4-BE49-F238E27FC236}">
                <a16:creationId xmlns:a16="http://schemas.microsoft.com/office/drawing/2014/main" id="{67C5E437-61B5-4987-8731-A238EA640E46}"/>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76F7B08F-35E5-4AA7-A5AE-EFA5EA1A1945}"/>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29996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196F2-F103-480F-B270-DE8FD50909A6}"/>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151C82A7-1997-4A77-8020-9967BB0FFED7}"/>
              </a:ext>
            </a:extLst>
          </p:cNvPr>
          <p:cNvSpPr>
            <a:spLocks noGrp="1"/>
          </p:cNvSpPr>
          <p:nvPr>
            <p:ph idx="1"/>
          </p:nvPr>
        </p:nvSpPr>
        <p:spPr/>
        <p:txBody>
          <a:bodyPr/>
          <a:lstStyle/>
          <a:p>
            <a:pPr marL="342900" indent="-342900">
              <a:buAutoNum type="arabicParenR"/>
            </a:pPr>
            <a:r>
              <a:rPr lang="fr-CH" b="1" dirty="0"/>
              <a:t>Acquisition</a:t>
            </a:r>
            <a:r>
              <a:rPr lang="fr-CH" dirty="0"/>
              <a:t> des techniques et connaissances managériales de base.</a:t>
            </a:r>
          </a:p>
          <a:p>
            <a:pPr marL="342900" indent="-342900">
              <a:buAutoNum type="arabicParenR"/>
            </a:pPr>
            <a:r>
              <a:rPr lang="fr-CH" dirty="0"/>
              <a:t>La </a:t>
            </a:r>
            <a:r>
              <a:rPr lang="fr-CH" b="1" dirty="0"/>
              <a:t>spécialisation</a:t>
            </a:r>
            <a:r>
              <a:rPr lang="fr-CH" dirty="0"/>
              <a:t> ou vous créez votre propre style de management adapté aux situations auxquelles vous devez faire face.</a:t>
            </a:r>
          </a:p>
          <a:p>
            <a:pPr marL="342900" indent="-342900">
              <a:buAutoNum type="arabicParenR"/>
            </a:pPr>
            <a:r>
              <a:rPr lang="fr-CH" dirty="0"/>
              <a:t> </a:t>
            </a:r>
            <a:r>
              <a:rPr lang="fr-CH" b="1" dirty="0"/>
              <a:t>L’intégration</a:t>
            </a:r>
            <a:r>
              <a:rPr lang="fr-CH" dirty="0"/>
              <a:t> qui vous permet de vous accomplir complètement, notamment en vous permettant d’adapter votre comportement et de changer de posture en fonction de vos contextes d’action.</a:t>
            </a:r>
            <a:endParaRPr lang="fr-FR" dirty="0"/>
          </a:p>
        </p:txBody>
      </p:sp>
      <p:pic>
        <p:nvPicPr>
          <p:cNvPr id="4" name="Image 3">
            <a:extLst>
              <a:ext uri="{FF2B5EF4-FFF2-40B4-BE49-F238E27FC236}">
                <a16:creationId xmlns:a16="http://schemas.microsoft.com/office/drawing/2014/main" id="{0556550A-F9FD-4F3D-ABCB-16D89A9B1D34}"/>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2A4A75E9-9041-4904-99CB-761B53A7627A}"/>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555340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196F2-F103-480F-B270-DE8FD50909A6}"/>
              </a:ext>
            </a:extLst>
          </p:cNvPr>
          <p:cNvSpPr>
            <a:spLocks noGrp="1"/>
          </p:cNvSpPr>
          <p:nvPr>
            <p:ph type="title"/>
          </p:nvPr>
        </p:nvSpPr>
        <p:spPr/>
        <p:txBody>
          <a:bodyPr/>
          <a:lstStyle/>
          <a:p>
            <a:r>
              <a:rPr lang="fr-CH" dirty="0"/>
              <a:t>On ne naît pas manager on le devient…</a:t>
            </a:r>
            <a:endParaRPr lang="fr-FR" dirty="0"/>
          </a:p>
        </p:txBody>
      </p:sp>
      <p:sp>
        <p:nvSpPr>
          <p:cNvPr id="3" name="Espace réservé du contenu 2">
            <a:extLst>
              <a:ext uri="{FF2B5EF4-FFF2-40B4-BE49-F238E27FC236}">
                <a16:creationId xmlns:a16="http://schemas.microsoft.com/office/drawing/2014/main" id="{151C82A7-1997-4A77-8020-9967BB0FFED7}"/>
              </a:ext>
            </a:extLst>
          </p:cNvPr>
          <p:cNvSpPr>
            <a:spLocks noGrp="1"/>
          </p:cNvSpPr>
          <p:nvPr>
            <p:ph idx="1"/>
          </p:nvPr>
        </p:nvSpPr>
        <p:spPr/>
        <p:txBody>
          <a:bodyPr>
            <a:normAutofit/>
          </a:bodyPr>
          <a:lstStyle/>
          <a:p>
            <a:pPr marL="342900" indent="-342900">
              <a:buAutoNum type="arabicParenR"/>
            </a:pPr>
            <a:r>
              <a:rPr lang="fr-CH" dirty="0"/>
              <a:t>déléguer pour renforcer sa crédibilité ;</a:t>
            </a:r>
          </a:p>
          <a:p>
            <a:pPr marL="342900" indent="-342900">
              <a:buAutoNum type="arabicParenR"/>
            </a:pPr>
            <a:r>
              <a:rPr lang="fr-CH" dirty="0"/>
              <a:t>prendre du recul en faisant face au quotidien ;</a:t>
            </a:r>
          </a:p>
          <a:p>
            <a:pPr marL="342900" indent="-342900">
              <a:buAutoNum type="arabicParenR"/>
            </a:pPr>
            <a:r>
              <a:rPr lang="fr-CH" dirty="0"/>
              <a:t>jouer des rôles paradoxaux ;</a:t>
            </a:r>
          </a:p>
          <a:p>
            <a:pPr marL="342900" indent="-342900">
              <a:buAutoNum type="arabicParenR"/>
            </a:pPr>
            <a:r>
              <a:rPr lang="fr-CH" dirty="0"/>
              <a:t>adapter son registre managérial à la variété des contextes et des situations ;</a:t>
            </a:r>
          </a:p>
          <a:p>
            <a:pPr marL="342900" indent="-342900">
              <a:buAutoNum type="arabicParenR"/>
            </a:pPr>
            <a:r>
              <a:rPr lang="fr-CH" dirty="0"/>
              <a:t>motiver sans marge de manœuvre financière ;</a:t>
            </a:r>
          </a:p>
          <a:p>
            <a:pPr marL="342900" indent="-342900">
              <a:buAutoNum type="arabicParenR"/>
            </a:pPr>
            <a:r>
              <a:rPr lang="fr-CH" dirty="0"/>
              <a:t>transformer son pouvoir en leadership ;</a:t>
            </a:r>
          </a:p>
          <a:p>
            <a:pPr marL="342900" indent="-342900">
              <a:buAutoNum type="arabicParenR"/>
            </a:pPr>
            <a:r>
              <a:rPr lang="fr-CH" dirty="0"/>
              <a:t>donner du sens en fixant des objectifs ;</a:t>
            </a:r>
          </a:p>
          <a:p>
            <a:pPr marL="342900" indent="-342900">
              <a:buAutoNum type="arabicParenR"/>
            </a:pPr>
            <a:r>
              <a:rPr lang="fr-CH" dirty="0"/>
              <a:t>apprivoiser la complexité pour décider ;</a:t>
            </a:r>
          </a:p>
          <a:p>
            <a:pPr marL="342900" indent="-342900">
              <a:buAutoNum type="arabicParenR"/>
            </a:pPr>
            <a:r>
              <a:rPr lang="fr-CH" dirty="0"/>
              <a:t>développer son influence hors hiérarchie ;</a:t>
            </a:r>
          </a:p>
          <a:p>
            <a:pPr marL="342900" indent="-342900">
              <a:buAutoNum type="arabicParenR"/>
            </a:pPr>
            <a:r>
              <a:rPr lang="fr-CH" dirty="0"/>
              <a:t> accompagner le changement en changeant soi-même</a:t>
            </a:r>
            <a:endParaRPr lang="fr-FR" dirty="0"/>
          </a:p>
        </p:txBody>
      </p:sp>
      <p:pic>
        <p:nvPicPr>
          <p:cNvPr id="4" name="Image 3">
            <a:extLst>
              <a:ext uri="{FF2B5EF4-FFF2-40B4-BE49-F238E27FC236}">
                <a16:creationId xmlns:a16="http://schemas.microsoft.com/office/drawing/2014/main" id="{1B4CE6A1-C3FF-4290-9D66-37727EE8D79B}"/>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E8A266EA-31D1-4D4F-8DC3-E2C802B1E137}"/>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55168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8F28E-C888-4611-9E09-F5CD6EAC95DB}"/>
              </a:ext>
            </a:extLst>
          </p:cNvPr>
          <p:cNvSpPr>
            <a:spLocks noGrp="1"/>
          </p:cNvSpPr>
          <p:nvPr>
            <p:ph type="title"/>
          </p:nvPr>
        </p:nvSpPr>
        <p:spPr/>
        <p:txBody>
          <a:bodyPr/>
          <a:lstStyle/>
          <a:p>
            <a:r>
              <a:rPr lang="fr-CH" dirty="0"/>
              <a:t>Qu’est-ce qu’un manager?</a:t>
            </a:r>
            <a:endParaRPr lang="fr-FR" dirty="0"/>
          </a:p>
        </p:txBody>
      </p:sp>
      <p:sp>
        <p:nvSpPr>
          <p:cNvPr id="3" name="Espace réservé du contenu 2">
            <a:extLst>
              <a:ext uri="{FF2B5EF4-FFF2-40B4-BE49-F238E27FC236}">
                <a16:creationId xmlns:a16="http://schemas.microsoft.com/office/drawing/2014/main" id="{5C5AEA05-7150-4EA9-974A-0B396F81E98D}"/>
              </a:ext>
            </a:extLst>
          </p:cNvPr>
          <p:cNvSpPr>
            <a:spLocks noGrp="1"/>
          </p:cNvSpPr>
          <p:nvPr>
            <p:ph idx="1"/>
          </p:nvPr>
        </p:nvSpPr>
        <p:spPr/>
        <p:txBody>
          <a:bodyPr/>
          <a:lstStyle/>
          <a:p>
            <a:r>
              <a:rPr lang="fr-CH" dirty="0"/>
              <a:t>15 minutes de discussion</a:t>
            </a:r>
          </a:p>
          <a:p>
            <a:r>
              <a:rPr lang="fr-CH" dirty="0"/>
              <a:t>Groupe de 2 personnes</a:t>
            </a:r>
          </a:p>
          <a:p>
            <a:r>
              <a:rPr lang="fr-CH" dirty="0"/>
              <a:t>Qu’est-ce que c’est un manager?</a:t>
            </a:r>
          </a:p>
          <a:p>
            <a:r>
              <a:rPr lang="fr-CH" dirty="0"/>
              <a:t>Vos expériences de managers et de managés?</a:t>
            </a:r>
          </a:p>
          <a:p>
            <a:r>
              <a:rPr lang="fr-CH" dirty="0"/>
              <a:t>Votre définition commune du manager idéal?</a:t>
            </a:r>
            <a:endParaRPr lang="fr-FR" dirty="0"/>
          </a:p>
        </p:txBody>
      </p:sp>
      <p:pic>
        <p:nvPicPr>
          <p:cNvPr id="4" name="Image 3">
            <a:extLst>
              <a:ext uri="{FF2B5EF4-FFF2-40B4-BE49-F238E27FC236}">
                <a16:creationId xmlns:a16="http://schemas.microsoft.com/office/drawing/2014/main" id="{CA0116F3-1964-4AA8-B1AA-5DBF4C076E86}"/>
              </a:ext>
            </a:extLst>
          </p:cNvPr>
          <p:cNvPicPr>
            <a:picLocks noChangeAspect="1"/>
          </p:cNvPicPr>
          <p:nvPr/>
        </p:nvPicPr>
        <p:blipFill>
          <a:blip r:embed="rId2"/>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0A45C0B1-9AF2-414E-AA6E-FCF548E34DA0}"/>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228381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88F28E-C888-4611-9E09-F5CD6EAC95DB}"/>
              </a:ext>
            </a:extLst>
          </p:cNvPr>
          <p:cNvSpPr>
            <a:spLocks noGrp="1"/>
          </p:cNvSpPr>
          <p:nvPr>
            <p:ph type="title"/>
          </p:nvPr>
        </p:nvSpPr>
        <p:spPr/>
        <p:txBody>
          <a:bodyPr/>
          <a:lstStyle/>
          <a:p>
            <a:r>
              <a:rPr lang="fr-CH" dirty="0"/>
              <a:t>Qu’est-ce qu’un manager?</a:t>
            </a:r>
            <a:endParaRPr lang="fr-FR" dirty="0"/>
          </a:p>
        </p:txBody>
      </p:sp>
      <p:pic>
        <p:nvPicPr>
          <p:cNvPr id="5" name="Espace réservé du contenu 4">
            <a:extLst>
              <a:ext uri="{FF2B5EF4-FFF2-40B4-BE49-F238E27FC236}">
                <a16:creationId xmlns:a16="http://schemas.microsoft.com/office/drawing/2014/main" id="{FD47EBB6-6021-4D28-A0F1-A1D886772200}"/>
              </a:ext>
            </a:extLst>
          </p:cNvPr>
          <p:cNvPicPr>
            <a:picLocks noGrp="1" noChangeAspect="1"/>
          </p:cNvPicPr>
          <p:nvPr>
            <p:ph idx="1"/>
          </p:nvPr>
        </p:nvPicPr>
        <p:blipFill>
          <a:blip r:embed="rId3"/>
          <a:stretch>
            <a:fillRect/>
          </a:stretch>
        </p:blipFill>
        <p:spPr>
          <a:xfrm>
            <a:off x="4636108" y="1283677"/>
            <a:ext cx="6763730" cy="4607169"/>
          </a:xfrm>
        </p:spPr>
      </p:pic>
      <p:pic>
        <p:nvPicPr>
          <p:cNvPr id="6" name="Image 5">
            <a:extLst>
              <a:ext uri="{FF2B5EF4-FFF2-40B4-BE49-F238E27FC236}">
                <a16:creationId xmlns:a16="http://schemas.microsoft.com/office/drawing/2014/main" id="{C9733CB0-BE4D-4E6D-AB6B-861609AC0A68}"/>
              </a:ext>
            </a:extLst>
          </p:cNvPr>
          <p:cNvPicPr>
            <a:picLocks noChangeAspect="1"/>
          </p:cNvPicPr>
          <p:nvPr/>
        </p:nvPicPr>
        <p:blipFill>
          <a:blip r:embed="rId4"/>
          <a:stretch>
            <a:fillRect/>
          </a:stretch>
        </p:blipFill>
        <p:spPr>
          <a:xfrm>
            <a:off x="888632" y="204452"/>
            <a:ext cx="2498512" cy="872841"/>
          </a:xfrm>
          <a:prstGeom prst="rect">
            <a:avLst/>
          </a:prstGeom>
        </p:spPr>
      </p:pic>
      <p:sp>
        <p:nvSpPr>
          <p:cNvPr id="7" name="Espace réservé du pied de page 6">
            <a:extLst>
              <a:ext uri="{FF2B5EF4-FFF2-40B4-BE49-F238E27FC236}">
                <a16:creationId xmlns:a16="http://schemas.microsoft.com/office/drawing/2014/main" id="{88EB371F-759E-43E6-A0DF-DF3381B1D1F8}"/>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6189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F43FE6-B3E5-44B8-B7B8-B13C19668A37}"/>
              </a:ext>
            </a:extLst>
          </p:cNvPr>
          <p:cNvSpPr>
            <a:spLocks noGrp="1"/>
          </p:cNvSpPr>
          <p:nvPr>
            <p:ph type="title"/>
          </p:nvPr>
        </p:nvSpPr>
        <p:spPr/>
        <p:txBody>
          <a:bodyPr/>
          <a:lstStyle/>
          <a:p>
            <a:r>
              <a:rPr lang="fr-CH" dirty="0"/>
              <a:t>Styles de management</a:t>
            </a:r>
            <a:endParaRPr lang="fr-FR" dirty="0"/>
          </a:p>
        </p:txBody>
      </p:sp>
      <p:sp>
        <p:nvSpPr>
          <p:cNvPr id="3" name="Espace réservé du contenu 2">
            <a:extLst>
              <a:ext uri="{FF2B5EF4-FFF2-40B4-BE49-F238E27FC236}">
                <a16:creationId xmlns:a16="http://schemas.microsoft.com/office/drawing/2014/main" id="{F64BA40B-1A69-41C5-A553-59E0291F7C81}"/>
              </a:ext>
            </a:extLst>
          </p:cNvPr>
          <p:cNvSpPr>
            <a:spLocks noGrp="1"/>
          </p:cNvSpPr>
          <p:nvPr>
            <p:ph idx="1"/>
          </p:nvPr>
        </p:nvSpPr>
        <p:spPr>
          <a:xfrm>
            <a:off x="5118447" y="351692"/>
            <a:ext cx="6281873" cy="5700116"/>
          </a:xfrm>
        </p:spPr>
        <p:txBody>
          <a:bodyPr>
            <a:normAutofit/>
          </a:bodyPr>
          <a:lstStyle/>
          <a:p>
            <a:r>
              <a:rPr lang="fr-CH" dirty="0"/>
              <a:t>4 grands styles de management (Rensis Likert, psychologue américain, 1961)</a:t>
            </a:r>
          </a:p>
          <a:p>
            <a:pPr marL="0" indent="0">
              <a:buNone/>
            </a:pPr>
            <a:r>
              <a:rPr lang="fr-CH" b="1" dirty="0"/>
              <a:t>1) Management directif</a:t>
            </a:r>
          </a:p>
          <a:p>
            <a:pPr>
              <a:buFont typeface="Wingdings" panose="05000000000000000000" pitchFamily="2" charset="2"/>
              <a:buChar char="Ø"/>
            </a:pPr>
            <a:r>
              <a:rPr lang="fr-CH" dirty="0"/>
              <a:t>Fonction publique.</a:t>
            </a:r>
          </a:p>
          <a:p>
            <a:pPr>
              <a:buFont typeface="Wingdings" panose="05000000000000000000" pitchFamily="2" charset="2"/>
              <a:buChar char="Ø"/>
            </a:pPr>
            <a:r>
              <a:rPr lang="fr-CH" dirty="0"/>
              <a:t>Comportements organisationnels (peu relationnels): structure et organise les relations de travail.</a:t>
            </a:r>
          </a:p>
          <a:p>
            <a:pPr>
              <a:buFont typeface="Wingdings" panose="05000000000000000000" pitchFamily="2" charset="2"/>
              <a:buChar char="Ø"/>
            </a:pPr>
            <a:r>
              <a:rPr lang="fr-CH" dirty="0"/>
              <a:t>Le manager  a un maximum de pouvoir. </a:t>
            </a:r>
          </a:p>
          <a:p>
            <a:pPr>
              <a:buFont typeface="Wingdings" panose="05000000000000000000" pitchFamily="2" charset="2"/>
              <a:buChar char="Ø"/>
            </a:pPr>
            <a:r>
              <a:rPr lang="fr-CH" dirty="0"/>
              <a:t>Forces: prise de décision accélérée, efficacité et productivité accrues (Taylorisme).</a:t>
            </a:r>
          </a:p>
          <a:p>
            <a:pPr>
              <a:buFont typeface="Wingdings" panose="05000000000000000000" pitchFamily="2" charset="2"/>
              <a:buChar char="Ø"/>
            </a:pPr>
            <a:r>
              <a:rPr lang="fr-CH" dirty="0"/>
              <a:t>Faiblesses: génère des difficultés relationnelles (conflits, mal être, perte du sens de la mission, perte de motivation), beaucoup de procédures et de cadrage.</a:t>
            </a:r>
          </a:p>
          <a:p>
            <a:pPr>
              <a:buFont typeface="Wingdings" panose="05000000000000000000" pitchFamily="2" charset="2"/>
              <a:buChar char="Ø"/>
            </a:pPr>
            <a:r>
              <a:rPr lang="fr-CH" dirty="0"/>
              <a:t>A préconiser pour une prise de décision rapide (urgences) et avec des collaborateurs peu autonomes.</a:t>
            </a:r>
          </a:p>
          <a:p>
            <a:pPr>
              <a:buFont typeface="Wingdings" panose="05000000000000000000" pitchFamily="2" charset="2"/>
              <a:buChar char="Ø"/>
            </a:pPr>
            <a:endParaRPr lang="fr-FR" dirty="0"/>
          </a:p>
        </p:txBody>
      </p:sp>
      <p:pic>
        <p:nvPicPr>
          <p:cNvPr id="4" name="Image 3">
            <a:extLst>
              <a:ext uri="{FF2B5EF4-FFF2-40B4-BE49-F238E27FC236}">
                <a16:creationId xmlns:a16="http://schemas.microsoft.com/office/drawing/2014/main" id="{24F1C2E0-9298-4F77-97F8-F36E87DD2A9D}"/>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6DC297C0-8923-4D1A-B1CB-BB298C570ECE}"/>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50087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F2733-85A8-4158-AA13-446777C3CEF7}"/>
              </a:ext>
            </a:extLst>
          </p:cNvPr>
          <p:cNvSpPr>
            <a:spLocks noGrp="1"/>
          </p:cNvSpPr>
          <p:nvPr>
            <p:ph type="title"/>
          </p:nvPr>
        </p:nvSpPr>
        <p:spPr/>
        <p:txBody>
          <a:bodyPr/>
          <a:lstStyle/>
          <a:p>
            <a:r>
              <a:rPr lang="fr-CH" dirty="0"/>
              <a:t>Styles de management</a:t>
            </a:r>
            <a:endParaRPr lang="fr-FR" dirty="0"/>
          </a:p>
        </p:txBody>
      </p:sp>
      <p:sp>
        <p:nvSpPr>
          <p:cNvPr id="3" name="Espace réservé du contenu 2">
            <a:extLst>
              <a:ext uri="{FF2B5EF4-FFF2-40B4-BE49-F238E27FC236}">
                <a16:creationId xmlns:a16="http://schemas.microsoft.com/office/drawing/2014/main" id="{F16E217E-3A41-4625-8B6F-5CEEF45C2CDD}"/>
              </a:ext>
            </a:extLst>
          </p:cNvPr>
          <p:cNvSpPr>
            <a:spLocks noGrp="1"/>
          </p:cNvSpPr>
          <p:nvPr>
            <p:ph idx="1"/>
          </p:nvPr>
        </p:nvSpPr>
        <p:spPr/>
        <p:txBody>
          <a:bodyPr/>
          <a:lstStyle/>
          <a:p>
            <a:pPr marL="0" indent="0">
              <a:buNone/>
            </a:pPr>
            <a:r>
              <a:rPr lang="fr-CH" dirty="0"/>
              <a:t>2) </a:t>
            </a:r>
            <a:r>
              <a:rPr lang="fr-FR" b="1" dirty="0"/>
              <a:t>Management persuasif (paternaliste)</a:t>
            </a:r>
          </a:p>
          <a:p>
            <a:pPr>
              <a:buFont typeface="Wingdings" panose="05000000000000000000" pitchFamily="2" charset="2"/>
              <a:buChar char="Ø"/>
            </a:pPr>
            <a:r>
              <a:rPr lang="fr-FR" dirty="0"/>
              <a:t>Très organisationnel et relationnel.</a:t>
            </a:r>
          </a:p>
          <a:p>
            <a:pPr>
              <a:buFont typeface="Wingdings" panose="05000000000000000000" pitchFamily="2" charset="2"/>
              <a:buChar char="Ø"/>
            </a:pPr>
            <a:r>
              <a:rPr lang="fr-FR" dirty="0"/>
              <a:t>Ecoute des collaborateurs.</a:t>
            </a:r>
          </a:p>
          <a:p>
            <a:pPr>
              <a:buFont typeface="Wingdings" panose="05000000000000000000" pitchFamily="2" charset="2"/>
              <a:buChar char="Ø"/>
            </a:pPr>
            <a:r>
              <a:rPr lang="fr-FR" dirty="0"/>
              <a:t>Le manager allie prise de décision et implication des collaborateurs (autorité et bienveillance).</a:t>
            </a:r>
          </a:p>
          <a:p>
            <a:pPr>
              <a:buFont typeface="Wingdings" panose="05000000000000000000" pitchFamily="2" charset="2"/>
              <a:buChar char="Ø"/>
            </a:pPr>
            <a:r>
              <a:rPr lang="fr-FR" dirty="0"/>
              <a:t>Forces: sentiment d’appartenance à une équipe, conflits moins nombreux et/ou mieux gérés.</a:t>
            </a:r>
          </a:p>
          <a:p>
            <a:pPr>
              <a:buFont typeface="Wingdings" panose="05000000000000000000" pitchFamily="2" charset="2"/>
              <a:buChar char="Ø"/>
            </a:pPr>
            <a:r>
              <a:rPr lang="fr-FR" dirty="0"/>
              <a:t>Faiblesses: peu ouvert, très cadré et complexe à mettre en place.</a:t>
            </a:r>
          </a:p>
          <a:p>
            <a:pPr>
              <a:buFont typeface="Wingdings" panose="05000000000000000000" pitchFamily="2" charset="2"/>
              <a:buChar char="Ø"/>
            </a:pPr>
            <a:endParaRPr lang="fr-FR" dirty="0"/>
          </a:p>
          <a:p>
            <a:pPr>
              <a:buFont typeface="Wingdings" panose="05000000000000000000" pitchFamily="2" charset="2"/>
              <a:buChar char="Ø"/>
            </a:pPr>
            <a:endParaRPr lang="fr-FR" b="1" dirty="0"/>
          </a:p>
          <a:p>
            <a:pPr marL="0" indent="0">
              <a:buNone/>
            </a:pPr>
            <a:endParaRPr lang="fr-FR" b="1" dirty="0"/>
          </a:p>
          <a:p>
            <a:pPr marL="0" indent="0">
              <a:buNone/>
            </a:pPr>
            <a:endParaRPr lang="fr-FR" dirty="0"/>
          </a:p>
        </p:txBody>
      </p:sp>
      <p:pic>
        <p:nvPicPr>
          <p:cNvPr id="4" name="Image 3">
            <a:extLst>
              <a:ext uri="{FF2B5EF4-FFF2-40B4-BE49-F238E27FC236}">
                <a16:creationId xmlns:a16="http://schemas.microsoft.com/office/drawing/2014/main" id="{76B29854-8A23-41B0-B70D-F9B34411F6B2}"/>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A6566F8E-0A8D-4A3F-A867-55E7654BDF6C}"/>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64351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441D2-3C6E-4F65-BCAF-5048C3506375}"/>
              </a:ext>
            </a:extLst>
          </p:cNvPr>
          <p:cNvSpPr>
            <a:spLocks noGrp="1"/>
          </p:cNvSpPr>
          <p:nvPr>
            <p:ph type="title"/>
          </p:nvPr>
        </p:nvSpPr>
        <p:spPr/>
        <p:txBody>
          <a:bodyPr/>
          <a:lstStyle/>
          <a:p>
            <a:r>
              <a:rPr lang="fr-CH" dirty="0"/>
              <a:t>Styles de management</a:t>
            </a:r>
            <a:endParaRPr lang="fr-FR" dirty="0"/>
          </a:p>
        </p:txBody>
      </p:sp>
      <p:sp>
        <p:nvSpPr>
          <p:cNvPr id="3" name="Espace réservé du contenu 2">
            <a:extLst>
              <a:ext uri="{FF2B5EF4-FFF2-40B4-BE49-F238E27FC236}">
                <a16:creationId xmlns:a16="http://schemas.microsoft.com/office/drawing/2014/main" id="{DAABEBF7-3CD9-4793-AB2E-9DEFB345B23B}"/>
              </a:ext>
            </a:extLst>
          </p:cNvPr>
          <p:cNvSpPr>
            <a:spLocks noGrp="1"/>
          </p:cNvSpPr>
          <p:nvPr>
            <p:ph idx="1"/>
          </p:nvPr>
        </p:nvSpPr>
        <p:spPr/>
        <p:txBody>
          <a:bodyPr/>
          <a:lstStyle/>
          <a:p>
            <a:pPr marL="0" indent="0">
              <a:buNone/>
            </a:pPr>
            <a:r>
              <a:rPr lang="fr-CH" dirty="0"/>
              <a:t>3) </a:t>
            </a:r>
            <a:r>
              <a:rPr lang="fr-CH" b="1" dirty="0"/>
              <a:t>Management participatif </a:t>
            </a:r>
          </a:p>
          <a:p>
            <a:pPr>
              <a:buFont typeface="Wingdings" panose="05000000000000000000" pitchFamily="2" charset="2"/>
              <a:buChar char="Ø"/>
            </a:pPr>
            <a:r>
              <a:rPr lang="fr-CH" dirty="0"/>
              <a:t>Peu organisationnel, très relationnel.</a:t>
            </a:r>
          </a:p>
          <a:p>
            <a:pPr>
              <a:buFont typeface="Wingdings" panose="05000000000000000000" pitchFamily="2" charset="2"/>
              <a:buChar char="Ø"/>
            </a:pPr>
            <a:r>
              <a:rPr lang="fr-CH" dirty="0"/>
              <a:t>Favorise la collaboration.</a:t>
            </a:r>
          </a:p>
          <a:p>
            <a:pPr>
              <a:buFont typeface="Wingdings" panose="05000000000000000000" pitchFamily="2" charset="2"/>
              <a:buChar char="Ø"/>
            </a:pPr>
            <a:r>
              <a:rPr lang="fr-CH" dirty="0"/>
              <a:t>Prise de décision transversale.</a:t>
            </a:r>
          </a:p>
          <a:p>
            <a:pPr>
              <a:buFont typeface="Wingdings" panose="05000000000000000000" pitchFamily="2" charset="2"/>
              <a:buChar char="Ø"/>
            </a:pPr>
            <a:r>
              <a:rPr lang="fr-CH" dirty="0"/>
              <a:t>Forces: empowerment, motivation accrue, intelligence collective.</a:t>
            </a:r>
          </a:p>
          <a:p>
            <a:pPr>
              <a:buFont typeface="Wingdings" panose="05000000000000000000" pitchFamily="2" charset="2"/>
              <a:buChar char="Ø"/>
            </a:pPr>
            <a:r>
              <a:rPr lang="fr-CH" dirty="0"/>
              <a:t>Faiblesses: désorganisation, degré d’engagement important, prises de décisions ralenties.</a:t>
            </a:r>
            <a:endParaRPr lang="fr-FR" dirty="0"/>
          </a:p>
        </p:txBody>
      </p:sp>
      <p:pic>
        <p:nvPicPr>
          <p:cNvPr id="4" name="Image 3">
            <a:extLst>
              <a:ext uri="{FF2B5EF4-FFF2-40B4-BE49-F238E27FC236}">
                <a16:creationId xmlns:a16="http://schemas.microsoft.com/office/drawing/2014/main" id="{7BC756D8-0E54-4F65-98F3-4D73E7F6022F}"/>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019FA266-801D-46E3-86E9-D4E870310E1D}"/>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64544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03B9B-5937-4794-89F8-3E1778FA5B30}"/>
              </a:ext>
            </a:extLst>
          </p:cNvPr>
          <p:cNvSpPr>
            <a:spLocks noGrp="1"/>
          </p:cNvSpPr>
          <p:nvPr>
            <p:ph type="title"/>
          </p:nvPr>
        </p:nvSpPr>
        <p:spPr/>
        <p:txBody>
          <a:bodyPr/>
          <a:lstStyle/>
          <a:p>
            <a:r>
              <a:rPr lang="fr-CH" dirty="0"/>
              <a:t>Styles de management</a:t>
            </a:r>
            <a:endParaRPr lang="fr-FR" dirty="0"/>
          </a:p>
        </p:txBody>
      </p:sp>
      <p:sp>
        <p:nvSpPr>
          <p:cNvPr id="3" name="Espace réservé du contenu 2">
            <a:extLst>
              <a:ext uri="{FF2B5EF4-FFF2-40B4-BE49-F238E27FC236}">
                <a16:creationId xmlns:a16="http://schemas.microsoft.com/office/drawing/2014/main" id="{820E06C5-7FEE-42F0-A131-5AC62450E063}"/>
              </a:ext>
            </a:extLst>
          </p:cNvPr>
          <p:cNvSpPr>
            <a:spLocks noGrp="1"/>
          </p:cNvSpPr>
          <p:nvPr>
            <p:ph idx="1"/>
          </p:nvPr>
        </p:nvSpPr>
        <p:spPr/>
        <p:txBody>
          <a:bodyPr/>
          <a:lstStyle/>
          <a:p>
            <a:pPr marL="0" indent="0">
              <a:buNone/>
            </a:pPr>
            <a:r>
              <a:rPr lang="fr-CH" dirty="0"/>
              <a:t>4) </a:t>
            </a:r>
            <a:r>
              <a:rPr lang="fr-CH" b="1" dirty="0"/>
              <a:t>Management délégatif</a:t>
            </a:r>
          </a:p>
          <a:p>
            <a:pPr>
              <a:buFont typeface="Wingdings" panose="05000000000000000000" pitchFamily="2" charset="2"/>
              <a:buChar char="Ø"/>
            </a:pPr>
            <a:r>
              <a:rPr lang="fr-CH" dirty="0"/>
              <a:t>Peu organisationnel et peu relationnel.</a:t>
            </a:r>
          </a:p>
          <a:p>
            <a:pPr>
              <a:buFont typeface="Wingdings" panose="05000000000000000000" pitchFamily="2" charset="2"/>
              <a:buChar char="Ø"/>
            </a:pPr>
            <a:r>
              <a:rPr lang="fr-CH" dirty="0"/>
              <a:t>Valorisation des collaborateurs.</a:t>
            </a:r>
          </a:p>
          <a:p>
            <a:pPr>
              <a:buFont typeface="Wingdings" panose="05000000000000000000" pitchFamily="2" charset="2"/>
              <a:buChar char="Ø"/>
            </a:pPr>
            <a:r>
              <a:rPr lang="fr-CH" dirty="0"/>
              <a:t>Le manager responsabilise, délègue.</a:t>
            </a:r>
          </a:p>
          <a:p>
            <a:pPr>
              <a:buFont typeface="Wingdings" panose="05000000000000000000" pitchFamily="2" charset="2"/>
              <a:buChar char="Ø"/>
            </a:pPr>
            <a:r>
              <a:rPr lang="fr-CH" dirty="0"/>
              <a:t>Forces: motivation accrue, cohésion d’équipe, communication fluidifiée.</a:t>
            </a:r>
          </a:p>
          <a:p>
            <a:pPr>
              <a:buFont typeface="Wingdings" panose="05000000000000000000" pitchFamily="2" charset="2"/>
              <a:buChar char="Ø"/>
            </a:pPr>
            <a:r>
              <a:rPr lang="fr-CH" dirty="0"/>
              <a:t>Faiblesses: trop de pression</a:t>
            </a:r>
          </a:p>
          <a:p>
            <a:pPr>
              <a:buFont typeface="Wingdings" panose="05000000000000000000" pitchFamily="2" charset="2"/>
              <a:buChar char="Ø"/>
            </a:pPr>
            <a:endParaRPr lang="fr-FR" dirty="0"/>
          </a:p>
        </p:txBody>
      </p:sp>
      <p:pic>
        <p:nvPicPr>
          <p:cNvPr id="4" name="Image 3">
            <a:extLst>
              <a:ext uri="{FF2B5EF4-FFF2-40B4-BE49-F238E27FC236}">
                <a16:creationId xmlns:a16="http://schemas.microsoft.com/office/drawing/2014/main" id="{8750508C-A131-4F9F-A4AD-9AE0136BD24B}"/>
              </a:ext>
            </a:extLst>
          </p:cNvPr>
          <p:cNvPicPr>
            <a:picLocks noChangeAspect="1"/>
          </p:cNvPicPr>
          <p:nvPr/>
        </p:nvPicPr>
        <p:blipFill>
          <a:blip r:embed="rId3"/>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FF145555-6C97-4228-9B92-C148172CDCA8}"/>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113643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D5DC1-5AA5-4C62-8BDB-22EC94AF43F8}"/>
              </a:ext>
            </a:extLst>
          </p:cNvPr>
          <p:cNvSpPr>
            <a:spLocks noGrp="1"/>
          </p:cNvSpPr>
          <p:nvPr>
            <p:ph type="title"/>
          </p:nvPr>
        </p:nvSpPr>
        <p:spPr/>
        <p:txBody>
          <a:bodyPr/>
          <a:lstStyle/>
          <a:p>
            <a:r>
              <a:rPr lang="fr-CH" dirty="0"/>
              <a:t>Les styles de management</a:t>
            </a:r>
            <a:endParaRPr lang="fr-FR" dirty="0"/>
          </a:p>
        </p:txBody>
      </p:sp>
      <p:pic>
        <p:nvPicPr>
          <p:cNvPr id="5" name="Espace réservé du contenu 4">
            <a:extLst>
              <a:ext uri="{FF2B5EF4-FFF2-40B4-BE49-F238E27FC236}">
                <a16:creationId xmlns:a16="http://schemas.microsoft.com/office/drawing/2014/main" id="{AA4BDD19-EEA9-4C28-A7F3-9425EFF23F10}"/>
              </a:ext>
            </a:extLst>
          </p:cNvPr>
          <p:cNvPicPr>
            <a:picLocks noGrp="1" noChangeAspect="1"/>
          </p:cNvPicPr>
          <p:nvPr>
            <p:ph idx="1"/>
          </p:nvPr>
        </p:nvPicPr>
        <p:blipFill>
          <a:blip r:embed="rId2"/>
          <a:stretch>
            <a:fillRect/>
          </a:stretch>
        </p:blipFill>
        <p:spPr>
          <a:xfrm>
            <a:off x="5118100" y="1582152"/>
            <a:ext cx="6281738" cy="3690521"/>
          </a:xfrm>
        </p:spPr>
      </p:pic>
      <p:pic>
        <p:nvPicPr>
          <p:cNvPr id="6" name="Image 5">
            <a:extLst>
              <a:ext uri="{FF2B5EF4-FFF2-40B4-BE49-F238E27FC236}">
                <a16:creationId xmlns:a16="http://schemas.microsoft.com/office/drawing/2014/main" id="{710419A9-DEA0-4675-9E60-032027ED841E}"/>
              </a:ext>
            </a:extLst>
          </p:cNvPr>
          <p:cNvPicPr>
            <a:picLocks noChangeAspect="1"/>
          </p:cNvPicPr>
          <p:nvPr/>
        </p:nvPicPr>
        <p:blipFill>
          <a:blip r:embed="rId3"/>
          <a:stretch>
            <a:fillRect/>
          </a:stretch>
        </p:blipFill>
        <p:spPr>
          <a:xfrm>
            <a:off x="888632" y="204452"/>
            <a:ext cx="2498512" cy="872841"/>
          </a:xfrm>
          <a:prstGeom prst="rect">
            <a:avLst/>
          </a:prstGeom>
        </p:spPr>
      </p:pic>
      <p:sp>
        <p:nvSpPr>
          <p:cNvPr id="7" name="Espace réservé du pied de page 6">
            <a:extLst>
              <a:ext uri="{FF2B5EF4-FFF2-40B4-BE49-F238E27FC236}">
                <a16:creationId xmlns:a16="http://schemas.microsoft.com/office/drawing/2014/main" id="{CD303CF4-0172-4BEE-AC61-952A61ED1C96}"/>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305441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5D102B-0B26-4520-A113-430A3318DCD9}"/>
              </a:ext>
            </a:extLst>
          </p:cNvPr>
          <p:cNvSpPr>
            <a:spLocks noGrp="1"/>
          </p:cNvSpPr>
          <p:nvPr>
            <p:ph type="title"/>
          </p:nvPr>
        </p:nvSpPr>
        <p:spPr/>
        <p:txBody>
          <a:bodyPr/>
          <a:lstStyle/>
          <a:p>
            <a:r>
              <a:rPr lang="fr-CH" dirty="0"/>
              <a:t>Les compétences</a:t>
            </a:r>
            <a:endParaRPr lang="fr-FR" dirty="0"/>
          </a:p>
        </p:txBody>
      </p:sp>
      <p:sp>
        <p:nvSpPr>
          <p:cNvPr id="3" name="Espace réservé du contenu 2">
            <a:extLst>
              <a:ext uri="{FF2B5EF4-FFF2-40B4-BE49-F238E27FC236}">
                <a16:creationId xmlns:a16="http://schemas.microsoft.com/office/drawing/2014/main" id="{983AE020-0307-489F-9476-A9DCE938B8C5}"/>
              </a:ext>
            </a:extLst>
          </p:cNvPr>
          <p:cNvSpPr>
            <a:spLocks noGrp="1"/>
          </p:cNvSpPr>
          <p:nvPr>
            <p:ph idx="1"/>
          </p:nvPr>
        </p:nvSpPr>
        <p:spPr/>
        <p:txBody>
          <a:bodyPr/>
          <a:lstStyle/>
          <a:p>
            <a:r>
              <a:rPr lang="fr-CH" dirty="0"/>
              <a:t>Management directif: </a:t>
            </a:r>
            <a:r>
              <a:rPr lang="fr-CH" i="1" dirty="0"/>
              <a:t>autorité naturelle, leadership, charisme, expert dans son domaine </a:t>
            </a:r>
          </a:p>
          <a:p>
            <a:r>
              <a:rPr lang="fr-CH" dirty="0"/>
              <a:t>Management persuasif:  </a:t>
            </a:r>
            <a:r>
              <a:rPr lang="fr-CH" i="1" dirty="0"/>
              <a:t>charisme , capacité à convaincre et guider, intelligence émotionnelle, empathie, écoute active </a:t>
            </a:r>
          </a:p>
          <a:p>
            <a:r>
              <a:rPr lang="fr-CH" dirty="0"/>
              <a:t>Management participatif:  </a:t>
            </a:r>
            <a:r>
              <a:rPr lang="fr-CH" i="1" dirty="0"/>
              <a:t>sens du relationnel et du collectif , vision, confiance en soi et envers autrui, intuition  </a:t>
            </a:r>
          </a:p>
          <a:p>
            <a:r>
              <a:rPr lang="fr-CH" dirty="0"/>
              <a:t>Management délégatif: </a:t>
            </a:r>
            <a:r>
              <a:rPr lang="fr-CH" i="1" dirty="0"/>
              <a:t>aptitude à déléguer efficacement, intuition, recul et confiance envers ses collaborateurs, inspirant </a:t>
            </a:r>
          </a:p>
        </p:txBody>
      </p:sp>
      <p:pic>
        <p:nvPicPr>
          <p:cNvPr id="4" name="Image 3">
            <a:extLst>
              <a:ext uri="{FF2B5EF4-FFF2-40B4-BE49-F238E27FC236}">
                <a16:creationId xmlns:a16="http://schemas.microsoft.com/office/drawing/2014/main" id="{6FAB62CB-28CC-49C7-97B7-547FF93D3156}"/>
              </a:ext>
            </a:extLst>
          </p:cNvPr>
          <p:cNvPicPr>
            <a:picLocks noChangeAspect="1"/>
          </p:cNvPicPr>
          <p:nvPr/>
        </p:nvPicPr>
        <p:blipFill>
          <a:blip r:embed="rId2"/>
          <a:stretch>
            <a:fillRect/>
          </a:stretch>
        </p:blipFill>
        <p:spPr>
          <a:xfrm>
            <a:off x="888632" y="204452"/>
            <a:ext cx="2498512" cy="872841"/>
          </a:xfrm>
          <a:prstGeom prst="rect">
            <a:avLst/>
          </a:prstGeom>
        </p:spPr>
      </p:pic>
      <p:sp>
        <p:nvSpPr>
          <p:cNvPr id="5" name="Espace réservé du pied de page 4">
            <a:extLst>
              <a:ext uri="{FF2B5EF4-FFF2-40B4-BE49-F238E27FC236}">
                <a16:creationId xmlns:a16="http://schemas.microsoft.com/office/drawing/2014/main" id="{553CE759-098F-40B5-9545-9FA4FD8A599E}"/>
              </a:ext>
            </a:extLst>
          </p:cNvPr>
          <p:cNvSpPr>
            <a:spLocks noGrp="1"/>
          </p:cNvSpPr>
          <p:nvPr>
            <p:ph type="ftr" sz="quarter" idx="11"/>
          </p:nvPr>
        </p:nvSpPr>
        <p:spPr/>
        <p:txBody>
          <a:bodyPr/>
          <a:lstStyle/>
          <a:p>
            <a:r>
              <a:rPr lang="en-US"/>
              <a:t>20210925_M&amp;O_ChrystelDayer</a:t>
            </a:r>
            <a:endParaRPr lang="en-US" dirty="0"/>
          </a:p>
        </p:txBody>
      </p:sp>
    </p:spTree>
    <p:extLst>
      <p:ext uri="{BB962C8B-B14F-4D97-AF65-F5344CB8AC3E}">
        <p14:creationId xmlns:p14="http://schemas.microsoft.com/office/powerpoint/2010/main" val="401475630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D68ADCC4B9B4FBBC20B1D757CD7FA" ma:contentTypeVersion="0" ma:contentTypeDescription="Crée un document." ma:contentTypeScope="" ma:versionID="0fcac2e2cab8448f84a3f6ffb5ea8364">
  <xsd:schema xmlns:xsd="http://www.w3.org/2001/XMLSchema" xmlns:xs="http://www.w3.org/2001/XMLSchema" xmlns:p="http://schemas.microsoft.com/office/2006/metadata/properties" targetNamespace="http://schemas.microsoft.com/office/2006/metadata/properties" ma:root="true" ma:fieldsID="7043723848d0f805fbc3fbd7bf262d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FB4D14-F7E9-4159-ACED-7005F06715F2}"/>
</file>

<file path=customXml/itemProps2.xml><?xml version="1.0" encoding="utf-8"?>
<ds:datastoreItem xmlns:ds="http://schemas.openxmlformats.org/officeDocument/2006/customXml" ds:itemID="{96296D42-37FF-4CAA-B389-DD01DC1D7519}"/>
</file>

<file path=customXml/itemProps3.xml><?xml version="1.0" encoding="utf-8"?>
<ds:datastoreItem xmlns:ds="http://schemas.openxmlformats.org/officeDocument/2006/customXml" ds:itemID="{D62D4543-3413-4004-9693-64291EC1789E}"/>
</file>

<file path=docProps/app.xml><?xml version="1.0" encoding="utf-8"?>
<Properties xmlns="http://schemas.openxmlformats.org/officeDocument/2006/extended-properties" xmlns:vt="http://schemas.openxmlformats.org/officeDocument/2006/docPropsVTypes">
  <Template>TM16401371[[fn=Atlas]]</Template>
  <TotalTime>493</TotalTime>
  <Words>3687</Words>
  <Application>Microsoft Office PowerPoint</Application>
  <PresentationFormat>Grand écran</PresentationFormat>
  <Paragraphs>276</Paragraphs>
  <Slides>19</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Calibri Light</vt:lpstr>
      <vt:lpstr>Rockwell</vt:lpstr>
      <vt:lpstr>Wingdings</vt:lpstr>
      <vt:lpstr>Atlas</vt:lpstr>
      <vt:lpstr>Management</vt:lpstr>
      <vt:lpstr>Qu’est-ce qu’un manager?</vt:lpstr>
      <vt:lpstr>Qu’est-ce qu’un manager?</vt:lpstr>
      <vt:lpstr>Styles de management</vt:lpstr>
      <vt:lpstr>Styles de management</vt:lpstr>
      <vt:lpstr>Styles de management</vt:lpstr>
      <vt:lpstr>Styles de management</vt:lpstr>
      <vt:lpstr>Les styles de management</vt:lpstr>
      <vt:lpstr>Les compétences</vt:lpstr>
      <vt:lpstr>Blake &amp; Mouton</vt:lpstr>
      <vt:lpstr>Les styles de management</vt:lpstr>
      <vt:lpstr>Historique du management</vt:lpstr>
      <vt:lpstr>Historique du management</vt:lpstr>
      <vt:lpstr>Historique du management</vt:lpstr>
      <vt:lpstr>Historique du management</vt:lpstr>
      <vt:lpstr>Historique du management</vt:lpstr>
      <vt:lpstr>Historique du management</vt:lpstr>
      <vt:lpstr>On ne naît pas manager on le devient…</vt:lpstr>
      <vt:lpstr>On ne naît pas manager on le devient…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Dayer Chrystel</dc:creator>
  <cp:lastModifiedBy>Dayer Chrystel</cp:lastModifiedBy>
  <cp:revision>8</cp:revision>
  <dcterms:created xsi:type="dcterms:W3CDTF">2021-09-24T15:00:20Z</dcterms:created>
  <dcterms:modified xsi:type="dcterms:W3CDTF">2021-09-24T23:13:23Z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0x0101001DFD68ADCC4B9B4FBBC20B1D757CD7FA</vt:lpwstr>
  </property>
</Properties>
</file>