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5"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4" r:id="rId31"/>
    <p:sldId id="305" r:id="rId32"/>
    <p:sldId id="306" r:id="rId33"/>
    <p:sldId id="30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790" autoAdjust="0"/>
  </p:normalViewPr>
  <p:slideViewPr>
    <p:cSldViewPr snapToGrid="0">
      <p:cViewPr varScale="1">
        <p:scale>
          <a:sx n="55" d="100"/>
          <a:sy n="55" d="100"/>
        </p:scale>
        <p:origin x="13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04923A-B34B-473D-91F1-F0A5585E5525}"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fr-FR"/>
        </a:p>
      </dgm:t>
    </dgm:pt>
    <dgm:pt modelId="{1EFB76ED-4104-4030-8AE8-26DF3F6FD064}">
      <dgm:prSet phldrT="[Texte]"/>
      <dgm:spPr/>
      <dgm:t>
        <a:bodyPr/>
        <a:lstStyle/>
        <a:p>
          <a:r>
            <a:rPr lang="fr-CH" dirty="0"/>
            <a:t>Mes valeurs</a:t>
          </a:r>
          <a:endParaRPr lang="fr-FR" dirty="0"/>
        </a:p>
      </dgm:t>
    </dgm:pt>
    <dgm:pt modelId="{33526472-A205-42F1-AD11-0BB56ECD08C1}" type="parTrans" cxnId="{D1B17CA0-EB75-4213-A5DE-433410DC0FC8}">
      <dgm:prSet/>
      <dgm:spPr/>
      <dgm:t>
        <a:bodyPr/>
        <a:lstStyle/>
        <a:p>
          <a:endParaRPr lang="fr-FR"/>
        </a:p>
      </dgm:t>
    </dgm:pt>
    <dgm:pt modelId="{80132F09-1A21-4A18-ADBA-8DBFB8F01C70}" type="sibTrans" cxnId="{D1B17CA0-EB75-4213-A5DE-433410DC0FC8}">
      <dgm:prSet/>
      <dgm:spPr/>
      <dgm:t>
        <a:bodyPr/>
        <a:lstStyle/>
        <a:p>
          <a:endParaRPr lang="fr-FR"/>
        </a:p>
      </dgm:t>
    </dgm:pt>
    <dgm:pt modelId="{2E422864-6173-4A81-99CE-C1129EFE360A}">
      <dgm:prSet phldrT="[Texte]"/>
      <dgm:spPr/>
      <dgm:t>
        <a:bodyPr/>
        <a:lstStyle/>
        <a:p>
          <a:r>
            <a:rPr lang="fr-CH" dirty="0"/>
            <a:t>La structure de mon identité</a:t>
          </a:r>
          <a:endParaRPr lang="fr-FR" dirty="0"/>
        </a:p>
      </dgm:t>
    </dgm:pt>
    <dgm:pt modelId="{389381E6-2E4A-4306-98C3-24490A1471F1}" type="parTrans" cxnId="{D6F4DE3C-FF53-4F3C-9BA1-7B8DF533DE29}">
      <dgm:prSet/>
      <dgm:spPr/>
      <dgm:t>
        <a:bodyPr/>
        <a:lstStyle/>
        <a:p>
          <a:endParaRPr lang="fr-FR"/>
        </a:p>
      </dgm:t>
    </dgm:pt>
    <dgm:pt modelId="{542A80A3-E2FE-4773-AF7B-88F911172A9B}" type="sibTrans" cxnId="{D6F4DE3C-FF53-4F3C-9BA1-7B8DF533DE29}">
      <dgm:prSet/>
      <dgm:spPr/>
      <dgm:t>
        <a:bodyPr/>
        <a:lstStyle/>
        <a:p>
          <a:endParaRPr lang="fr-FR"/>
        </a:p>
      </dgm:t>
    </dgm:pt>
    <dgm:pt modelId="{AA445750-0B41-4103-97D7-A826A1A3953C}">
      <dgm:prSet phldrT="[Texte]"/>
      <dgm:spPr/>
      <dgm:t>
        <a:bodyPr/>
        <a:lstStyle/>
        <a:p>
          <a:r>
            <a:rPr lang="fr-CH" dirty="0"/>
            <a:t>Croyances </a:t>
          </a:r>
          <a:r>
            <a:rPr lang="fr-CH" dirty="0" err="1"/>
            <a:t>mobilisantes</a:t>
          </a:r>
          <a:r>
            <a:rPr lang="fr-CH" dirty="0"/>
            <a:t> (présentes ou futures) </a:t>
          </a:r>
          <a:endParaRPr lang="fr-FR" dirty="0"/>
        </a:p>
      </dgm:t>
    </dgm:pt>
    <dgm:pt modelId="{185DEE5D-6EBC-45E3-99A9-69F812CB53B8}" type="parTrans" cxnId="{AC322509-C67B-4956-8AB8-93E88F7E99EC}">
      <dgm:prSet/>
      <dgm:spPr/>
      <dgm:t>
        <a:bodyPr/>
        <a:lstStyle/>
        <a:p>
          <a:endParaRPr lang="fr-FR"/>
        </a:p>
      </dgm:t>
    </dgm:pt>
    <dgm:pt modelId="{8B0B7910-5837-4E14-986D-4118087D47D5}" type="sibTrans" cxnId="{AC322509-C67B-4956-8AB8-93E88F7E99EC}">
      <dgm:prSet/>
      <dgm:spPr/>
      <dgm:t>
        <a:bodyPr/>
        <a:lstStyle/>
        <a:p>
          <a:endParaRPr lang="fr-FR"/>
        </a:p>
      </dgm:t>
    </dgm:pt>
    <dgm:pt modelId="{BA9D9B4D-9E50-469B-8FB4-30A30AC600BA}">
      <dgm:prSet phldrT="[Texte]"/>
      <dgm:spPr/>
      <dgm:t>
        <a:bodyPr/>
        <a:lstStyle/>
        <a:p>
          <a:r>
            <a:rPr lang="fr-CH" dirty="0"/>
            <a:t>Croyances limitantes (passées)</a:t>
          </a:r>
          <a:endParaRPr lang="fr-FR" dirty="0"/>
        </a:p>
      </dgm:t>
    </dgm:pt>
    <dgm:pt modelId="{658B340C-1389-41FC-BF8A-67E3A046FF44}" type="parTrans" cxnId="{AEA7BD64-EEB7-464F-BF65-61C4156B046C}">
      <dgm:prSet/>
      <dgm:spPr/>
      <dgm:t>
        <a:bodyPr/>
        <a:lstStyle/>
        <a:p>
          <a:endParaRPr lang="fr-FR"/>
        </a:p>
      </dgm:t>
    </dgm:pt>
    <dgm:pt modelId="{4F24366F-B47A-4413-9ADA-50E66FBC4CA5}" type="sibTrans" cxnId="{AEA7BD64-EEB7-464F-BF65-61C4156B046C}">
      <dgm:prSet/>
      <dgm:spPr/>
      <dgm:t>
        <a:bodyPr/>
        <a:lstStyle/>
        <a:p>
          <a:endParaRPr lang="fr-FR"/>
        </a:p>
      </dgm:t>
    </dgm:pt>
    <dgm:pt modelId="{101FE876-869B-4BCE-90DA-30226CA656DA}" type="pres">
      <dgm:prSet presAssocID="{A704923A-B34B-473D-91F1-F0A5585E5525}" presName="Name0" presStyleCnt="0">
        <dgm:presLayoutVars>
          <dgm:chMax val="1"/>
          <dgm:chPref val="1"/>
          <dgm:dir/>
          <dgm:animOne val="branch"/>
          <dgm:animLvl val="lvl"/>
        </dgm:presLayoutVars>
      </dgm:prSet>
      <dgm:spPr/>
    </dgm:pt>
    <dgm:pt modelId="{E5A59A74-4405-4F03-B815-B2E50FA21BD4}" type="pres">
      <dgm:prSet presAssocID="{1EFB76ED-4104-4030-8AE8-26DF3F6FD064}" presName="singleCycle" presStyleCnt="0"/>
      <dgm:spPr/>
    </dgm:pt>
    <dgm:pt modelId="{2AE272D0-80EE-43C8-A2CE-2E86FBAA8A76}" type="pres">
      <dgm:prSet presAssocID="{1EFB76ED-4104-4030-8AE8-26DF3F6FD064}" presName="singleCenter" presStyleLbl="node1" presStyleIdx="0" presStyleCnt="4" custScaleX="150861" custLinFactNeighborY="-15175">
        <dgm:presLayoutVars>
          <dgm:chMax val="7"/>
          <dgm:chPref val="7"/>
        </dgm:presLayoutVars>
      </dgm:prSet>
      <dgm:spPr/>
    </dgm:pt>
    <dgm:pt modelId="{D0F6ABDC-3A01-46BF-BFE0-C37FFBFFDD07}" type="pres">
      <dgm:prSet presAssocID="{389381E6-2E4A-4306-98C3-24490A1471F1}" presName="Name56" presStyleLbl="parChTrans1D2" presStyleIdx="0" presStyleCnt="3"/>
      <dgm:spPr/>
    </dgm:pt>
    <dgm:pt modelId="{5B6DF8C9-080C-45F4-8341-F6648154BF7A}" type="pres">
      <dgm:prSet presAssocID="{2E422864-6173-4A81-99CE-C1129EFE360A}" presName="text0" presStyleLbl="node1" presStyleIdx="1" presStyleCnt="4" custScaleX="289752">
        <dgm:presLayoutVars>
          <dgm:bulletEnabled val="1"/>
        </dgm:presLayoutVars>
      </dgm:prSet>
      <dgm:spPr/>
    </dgm:pt>
    <dgm:pt modelId="{9CF65BB8-C422-43CF-9E42-ADE14A8F3EF8}" type="pres">
      <dgm:prSet presAssocID="{185DEE5D-6EBC-45E3-99A9-69F812CB53B8}" presName="Name56" presStyleLbl="parChTrans1D2" presStyleIdx="1" presStyleCnt="3"/>
      <dgm:spPr/>
    </dgm:pt>
    <dgm:pt modelId="{DE102AF9-206C-4E77-957A-71C3D9F59042}" type="pres">
      <dgm:prSet presAssocID="{AA445750-0B41-4103-97D7-A826A1A3953C}" presName="text0" presStyleLbl="node1" presStyleIdx="2" presStyleCnt="4" custScaleX="228579" custScaleY="169085">
        <dgm:presLayoutVars>
          <dgm:bulletEnabled val="1"/>
        </dgm:presLayoutVars>
      </dgm:prSet>
      <dgm:spPr/>
    </dgm:pt>
    <dgm:pt modelId="{851390BA-1953-4E3C-8174-820EEC158D52}" type="pres">
      <dgm:prSet presAssocID="{658B340C-1389-41FC-BF8A-67E3A046FF44}" presName="Name56" presStyleLbl="parChTrans1D2" presStyleIdx="2" presStyleCnt="3"/>
      <dgm:spPr/>
    </dgm:pt>
    <dgm:pt modelId="{271D0B1D-1932-4F90-A614-661C043B4CB1}" type="pres">
      <dgm:prSet presAssocID="{BA9D9B4D-9E50-469B-8FB4-30A30AC600BA}" presName="text0" presStyleLbl="node1" presStyleIdx="3" presStyleCnt="4" custScaleX="181820" custScaleY="144961">
        <dgm:presLayoutVars>
          <dgm:bulletEnabled val="1"/>
        </dgm:presLayoutVars>
      </dgm:prSet>
      <dgm:spPr/>
    </dgm:pt>
  </dgm:ptLst>
  <dgm:cxnLst>
    <dgm:cxn modelId="{AC322509-C67B-4956-8AB8-93E88F7E99EC}" srcId="{1EFB76ED-4104-4030-8AE8-26DF3F6FD064}" destId="{AA445750-0B41-4103-97D7-A826A1A3953C}" srcOrd="1" destOrd="0" parTransId="{185DEE5D-6EBC-45E3-99A9-69F812CB53B8}" sibTransId="{8B0B7910-5837-4E14-986D-4118087D47D5}"/>
    <dgm:cxn modelId="{D6F4DE3C-FF53-4F3C-9BA1-7B8DF533DE29}" srcId="{1EFB76ED-4104-4030-8AE8-26DF3F6FD064}" destId="{2E422864-6173-4A81-99CE-C1129EFE360A}" srcOrd="0" destOrd="0" parTransId="{389381E6-2E4A-4306-98C3-24490A1471F1}" sibTransId="{542A80A3-E2FE-4773-AF7B-88F911172A9B}"/>
    <dgm:cxn modelId="{AEA7BD64-EEB7-464F-BF65-61C4156B046C}" srcId="{1EFB76ED-4104-4030-8AE8-26DF3F6FD064}" destId="{BA9D9B4D-9E50-469B-8FB4-30A30AC600BA}" srcOrd="2" destOrd="0" parTransId="{658B340C-1389-41FC-BF8A-67E3A046FF44}" sibTransId="{4F24366F-B47A-4413-9ADA-50E66FBC4CA5}"/>
    <dgm:cxn modelId="{4800B94A-87E3-4E60-99DF-DB1B2342AD01}" type="presOf" srcId="{185DEE5D-6EBC-45E3-99A9-69F812CB53B8}" destId="{9CF65BB8-C422-43CF-9E42-ADE14A8F3EF8}" srcOrd="0" destOrd="0" presId="urn:microsoft.com/office/officeart/2008/layout/RadialCluster"/>
    <dgm:cxn modelId="{4194B74F-B2E9-46DE-AB29-5EA9879F7BDF}" type="presOf" srcId="{BA9D9B4D-9E50-469B-8FB4-30A30AC600BA}" destId="{271D0B1D-1932-4F90-A614-661C043B4CB1}" srcOrd="0" destOrd="0" presId="urn:microsoft.com/office/officeart/2008/layout/RadialCluster"/>
    <dgm:cxn modelId="{688B8673-C29D-4041-AE0B-46BF01B36B1A}" type="presOf" srcId="{2E422864-6173-4A81-99CE-C1129EFE360A}" destId="{5B6DF8C9-080C-45F4-8341-F6648154BF7A}" srcOrd="0" destOrd="0" presId="urn:microsoft.com/office/officeart/2008/layout/RadialCluster"/>
    <dgm:cxn modelId="{DAD75F7D-64D5-4E43-8153-E5F96CAD9B07}" type="presOf" srcId="{A704923A-B34B-473D-91F1-F0A5585E5525}" destId="{101FE876-869B-4BCE-90DA-30226CA656DA}" srcOrd="0" destOrd="0" presId="urn:microsoft.com/office/officeart/2008/layout/RadialCluster"/>
    <dgm:cxn modelId="{EEE90C85-58ED-4F16-83D3-CF95FD8181A9}" type="presOf" srcId="{389381E6-2E4A-4306-98C3-24490A1471F1}" destId="{D0F6ABDC-3A01-46BF-BFE0-C37FFBFFDD07}" srcOrd="0" destOrd="0" presId="urn:microsoft.com/office/officeart/2008/layout/RadialCluster"/>
    <dgm:cxn modelId="{D1B17CA0-EB75-4213-A5DE-433410DC0FC8}" srcId="{A704923A-B34B-473D-91F1-F0A5585E5525}" destId="{1EFB76ED-4104-4030-8AE8-26DF3F6FD064}" srcOrd="0" destOrd="0" parTransId="{33526472-A205-42F1-AD11-0BB56ECD08C1}" sibTransId="{80132F09-1A21-4A18-ADBA-8DBFB8F01C70}"/>
    <dgm:cxn modelId="{C95ACAA0-4342-4139-B0C2-40F38534E276}" type="presOf" srcId="{658B340C-1389-41FC-BF8A-67E3A046FF44}" destId="{851390BA-1953-4E3C-8174-820EEC158D52}" srcOrd="0" destOrd="0" presId="urn:microsoft.com/office/officeart/2008/layout/RadialCluster"/>
    <dgm:cxn modelId="{921252B0-FDC6-4EF5-93FA-AF187C1424F2}" type="presOf" srcId="{1EFB76ED-4104-4030-8AE8-26DF3F6FD064}" destId="{2AE272D0-80EE-43C8-A2CE-2E86FBAA8A76}" srcOrd="0" destOrd="0" presId="urn:microsoft.com/office/officeart/2008/layout/RadialCluster"/>
    <dgm:cxn modelId="{94DD4FDB-C06D-4A16-BE8C-0725230DA682}" type="presOf" srcId="{AA445750-0B41-4103-97D7-A826A1A3953C}" destId="{DE102AF9-206C-4E77-957A-71C3D9F59042}" srcOrd="0" destOrd="0" presId="urn:microsoft.com/office/officeart/2008/layout/RadialCluster"/>
    <dgm:cxn modelId="{D11437A9-651D-421E-8931-70A41324D5E0}" type="presParOf" srcId="{101FE876-869B-4BCE-90DA-30226CA656DA}" destId="{E5A59A74-4405-4F03-B815-B2E50FA21BD4}" srcOrd="0" destOrd="0" presId="urn:microsoft.com/office/officeart/2008/layout/RadialCluster"/>
    <dgm:cxn modelId="{8F4E4451-2081-4EC7-BB14-2C2530DD0BF2}" type="presParOf" srcId="{E5A59A74-4405-4F03-B815-B2E50FA21BD4}" destId="{2AE272D0-80EE-43C8-A2CE-2E86FBAA8A76}" srcOrd="0" destOrd="0" presId="urn:microsoft.com/office/officeart/2008/layout/RadialCluster"/>
    <dgm:cxn modelId="{8288EF3C-AECA-4D68-A504-1BA5080228A8}" type="presParOf" srcId="{E5A59A74-4405-4F03-B815-B2E50FA21BD4}" destId="{D0F6ABDC-3A01-46BF-BFE0-C37FFBFFDD07}" srcOrd="1" destOrd="0" presId="urn:microsoft.com/office/officeart/2008/layout/RadialCluster"/>
    <dgm:cxn modelId="{8F01E92F-BA03-4F1F-908E-B96BD0A8C523}" type="presParOf" srcId="{E5A59A74-4405-4F03-B815-B2E50FA21BD4}" destId="{5B6DF8C9-080C-45F4-8341-F6648154BF7A}" srcOrd="2" destOrd="0" presId="urn:microsoft.com/office/officeart/2008/layout/RadialCluster"/>
    <dgm:cxn modelId="{E92930D8-AFA8-4BF7-9CA1-AAEE9C3B8381}" type="presParOf" srcId="{E5A59A74-4405-4F03-B815-B2E50FA21BD4}" destId="{9CF65BB8-C422-43CF-9E42-ADE14A8F3EF8}" srcOrd="3" destOrd="0" presId="urn:microsoft.com/office/officeart/2008/layout/RadialCluster"/>
    <dgm:cxn modelId="{7C39598E-D6B6-4B12-811C-0F672ED63014}" type="presParOf" srcId="{E5A59A74-4405-4F03-B815-B2E50FA21BD4}" destId="{DE102AF9-206C-4E77-957A-71C3D9F59042}" srcOrd="4" destOrd="0" presId="urn:microsoft.com/office/officeart/2008/layout/RadialCluster"/>
    <dgm:cxn modelId="{D19AA000-A16F-4D4A-94AA-B4413D4B1CC5}" type="presParOf" srcId="{E5A59A74-4405-4F03-B815-B2E50FA21BD4}" destId="{851390BA-1953-4E3C-8174-820EEC158D52}" srcOrd="5" destOrd="0" presId="urn:microsoft.com/office/officeart/2008/layout/RadialCluster"/>
    <dgm:cxn modelId="{F178AEEE-B6F2-479E-9A00-B442F192021A}" type="presParOf" srcId="{E5A59A74-4405-4F03-B815-B2E50FA21BD4}" destId="{271D0B1D-1932-4F90-A614-661C043B4CB1}"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272D0-80EE-43C8-A2CE-2E86FBAA8A76}">
      <dsp:nvSpPr>
        <dsp:cNvPr id="0" name=""/>
        <dsp:cNvSpPr/>
      </dsp:nvSpPr>
      <dsp:spPr>
        <a:xfrm>
          <a:off x="1846953" y="1501721"/>
          <a:ext cx="2338595" cy="155016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fr-CH" sz="3500" kern="1200" dirty="0"/>
            <a:t>Mes valeurs</a:t>
          </a:r>
          <a:endParaRPr lang="fr-FR" sz="3500" kern="1200" dirty="0"/>
        </a:p>
      </dsp:txBody>
      <dsp:txXfrm>
        <a:off x="1922626" y="1577394"/>
        <a:ext cx="2187249" cy="1398819"/>
      </dsp:txXfrm>
    </dsp:sp>
    <dsp:sp modelId="{D0F6ABDC-3A01-46BF-BFE0-C37FFBFFDD07}">
      <dsp:nvSpPr>
        <dsp:cNvPr id="0" name=""/>
        <dsp:cNvSpPr/>
      </dsp:nvSpPr>
      <dsp:spPr>
        <a:xfrm rot="16200000">
          <a:off x="2833995" y="1319465"/>
          <a:ext cx="364510" cy="0"/>
        </a:xfrm>
        <a:custGeom>
          <a:avLst/>
          <a:gdLst/>
          <a:ahLst/>
          <a:cxnLst/>
          <a:rect l="0" t="0" r="0" b="0"/>
          <a:pathLst>
            <a:path>
              <a:moveTo>
                <a:pt x="0" y="0"/>
              </a:moveTo>
              <a:lnTo>
                <a:pt x="364510"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DF8C9-080C-45F4-8341-F6648154BF7A}">
      <dsp:nvSpPr>
        <dsp:cNvPr id="0" name=""/>
        <dsp:cNvSpPr/>
      </dsp:nvSpPr>
      <dsp:spPr>
        <a:xfrm>
          <a:off x="1511552" y="98599"/>
          <a:ext cx="3009396" cy="10386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1289050">
            <a:lnSpc>
              <a:spcPct val="90000"/>
            </a:lnSpc>
            <a:spcBef>
              <a:spcPct val="0"/>
            </a:spcBef>
            <a:spcAft>
              <a:spcPct val="35000"/>
            </a:spcAft>
            <a:buNone/>
          </a:pPr>
          <a:r>
            <a:rPr lang="fr-CH" sz="2900" kern="1200" dirty="0"/>
            <a:t>La structure de mon identité</a:t>
          </a:r>
          <a:endParaRPr lang="fr-FR" sz="2900" kern="1200" dirty="0"/>
        </a:p>
      </dsp:txBody>
      <dsp:txXfrm>
        <a:off x="1562253" y="149300"/>
        <a:ext cx="2907994" cy="937209"/>
      </dsp:txXfrm>
    </dsp:sp>
    <dsp:sp modelId="{9CF65BB8-C422-43CF-9E42-ADE14A8F3EF8}">
      <dsp:nvSpPr>
        <dsp:cNvPr id="0" name=""/>
        <dsp:cNvSpPr/>
      </dsp:nvSpPr>
      <dsp:spPr>
        <a:xfrm rot="2571313">
          <a:off x="3800511" y="3182185"/>
          <a:ext cx="383148" cy="0"/>
        </a:xfrm>
        <a:custGeom>
          <a:avLst/>
          <a:gdLst/>
          <a:ahLst/>
          <a:cxnLst/>
          <a:rect l="0" t="0" r="0" b="0"/>
          <a:pathLst>
            <a:path>
              <a:moveTo>
                <a:pt x="0" y="0"/>
              </a:moveTo>
              <a:lnTo>
                <a:pt x="38314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102AF9-206C-4E77-957A-71C3D9F59042}">
      <dsp:nvSpPr>
        <dsp:cNvPr id="0" name=""/>
        <dsp:cNvSpPr/>
      </dsp:nvSpPr>
      <dsp:spPr>
        <a:xfrm>
          <a:off x="3891896" y="3312484"/>
          <a:ext cx="2374046" cy="17561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fr-CH" sz="2600" kern="1200" dirty="0"/>
            <a:t>Croyances </a:t>
          </a:r>
          <a:r>
            <a:rPr lang="fr-CH" sz="2600" kern="1200" dirty="0" err="1"/>
            <a:t>mobilisantes</a:t>
          </a:r>
          <a:r>
            <a:rPr lang="fr-CH" sz="2600" kern="1200" dirty="0"/>
            <a:t> (présentes ou futures) </a:t>
          </a:r>
          <a:endParaRPr lang="fr-FR" sz="2600" kern="1200" dirty="0"/>
        </a:p>
      </dsp:txBody>
      <dsp:txXfrm>
        <a:off x="3977623" y="3398211"/>
        <a:ext cx="2202592" cy="1584681"/>
      </dsp:txXfrm>
    </dsp:sp>
    <dsp:sp modelId="{851390BA-1953-4E3C-8174-820EEC158D52}">
      <dsp:nvSpPr>
        <dsp:cNvPr id="0" name=""/>
        <dsp:cNvSpPr/>
      </dsp:nvSpPr>
      <dsp:spPr>
        <a:xfrm rot="8228687">
          <a:off x="1689233" y="3244824"/>
          <a:ext cx="567339" cy="0"/>
        </a:xfrm>
        <a:custGeom>
          <a:avLst/>
          <a:gdLst/>
          <a:ahLst/>
          <a:cxnLst/>
          <a:rect l="0" t="0" r="0" b="0"/>
          <a:pathLst>
            <a:path>
              <a:moveTo>
                <a:pt x="0" y="0"/>
              </a:moveTo>
              <a:lnTo>
                <a:pt x="567339"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1D0B1D-1932-4F90-A614-661C043B4CB1}">
      <dsp:nvSpPr>
        <dsp:cNvPr id="0" name=""/>
        <dsp:cNvSpPr/>
      </dsp:nvSpPr>
      <dsp:spPr>
        <a:xfrm>
          <a:off x="9380" y="3437761"/>
          <a:ext cx="1888402" cy="1505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fr-CH" sz="2600" kern="1200" dirty="0"/>
            <a:t>Croyances limitantes (passées)</a:t>
          </a:r>
          <a:endParaRPr lang="fr-FR" sz="2600" kern="1200" dirty="0"/>
        </a:p>
      </dsp:txBody>
      <dsp:txXfrm>
        <a:off x="82876" y="3511257"/>
        <a:ext cx="1741410" cy="135858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37122-11C4-422A-A94D-BDAD6A2404B1}" type="datetimeFigureOut">
              <a:rPr lang="fr-FR" smtClean="0"/>
              <a:t>01/10/2021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DC561-8ABD-4674-8D96-24641164F6C1}" type="slidenum">
              <a:rPr lang="fr-FR" smtClean="0"/>
              <a:t>‹N°›</a:t>
            </a:fld>
            <a:endParaRPr lang="fr-FR"/>
          </a:p>
        </p:txBody>
      </p:sp>
    </p:spTree>
    <p:extLst>
      <p:ext uri="{BB962C8B-B14F-4D97-AF65-F5344CB8AC3E}">
        <p14:creationId xmlns:p14="http://schemas.microsoft.com/office/powerpoint/2010/main" val="9654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disc-marston.co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Eric</a:t>
            </a:r>
            <a:r>
              <a:rPr lang="fr-CH" dirty="0"/>
              <a:t> Delavallée, les 10 règles d’or du manager, Eyrolles, 2012.</a:t>
            </a: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2</a:t>
            </a:fld>
            <a:endParaRPr lang="fr-FR"/>
          </a:p>
        </p:txBody>
      </p:sp>
    </p:spTree>
    <p:extLst>
      <p:ext uri="{BB962C8B-B14F-4D97-AF65-F5344CB8AC3E}">
        <p14:creationId xmlns:p14="http://schemas.microsoft.com/office/powerpoint/2010/main" val="1327274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ctr" eaLnBrk="1" hangingPunct="1">
              <a:spcBef>
                <a:spcPct val="0"/>
              </a:spcBef>
              <a:buClrTx/>
              <a:buFontTx/>
              <a:buNone/>
            </a:pPr>
            <a:r>
              <a:rPr lang="fr-FR" altLang="fr-FR" sz="1200" dirty="0"/>
              <a:t>Inspiré des travaux sur les profils de personnalité de CG. Jung ainsi que de l’outil</a:t>
            </a:r>
          </a:p>
          <a:p>
            <a:pPr algn="ctr" eaLnBrk="1" hangingPunct="1">
              <a:spcBef>
                <a:spcPct val="0"/>
              </a:spcBef>
              <a:buClrTx/>
              <a:buFontTx/>
              <a:buNone/>
            </a:pPr>
            <a:r>
              <a:rPr lang="fr-FR" altLang="fr-FR" sz="1200" dirty="0"/>
              <a:t>® Insight Discovery de profil de personnalité</a:t>
            </a:r>
          </a:p>
          <a:p>
            <a:r>
              <a:rPr lang="fr-CH" dirty="0"/>
              <a:t>Le Dr. William </a:t>
            </a:r>
            <a:r>
              <a:rPr lang="fr-CH" dirty="0" err="1"/>
              <a:t>Moulton</a:t>
            </a:r>
            <a:r>
              <a:rPr lang="fr-CH" dirty="0"/>
              <a:t> MARSTON (1893 – 1947), juriste et psychologue, est le principal initiateur et développeur du langage DISC. </a:t>
            </a:r>
            <a:br>
              <a:rPr lang="fr-CH" dirty="0"/>
            </a:br>
            <a:r>
              <a:rPr lang="fr-CH" dirty="0"/>
              <a:t>Né aux Etats-Unis, il fut diplômé de Harvard en 1921. </a:t>
            </a:r>
            <a:br>
              <a:rPr lang="fr-CH" dirty="0"/>
            </a:br>
            <a:r>
              <a:rPr lang="fr-CH" dirty="0"/>
              <a:t>Il a longtemps enseigné et consulté en tant que psychologue, et est à l’origine de nombreux articles </a:t>
            </a:r>
            <a:r>
              <a:rPr lang="fr-CH" dirty="0" err="1"/>
              <a:t>scientifiques.Il</a:t>
            </a:r>
            <a:r>
              <a:rPr lang="fr-CH" dirty="0"/>
              <a:t> parle pour la première fois du DISC dans son livre</a:t>
            </a:r>
            <a:r>
              <a:rPr lang="fr-CH" dirty="0">
                <a:hlinkClick r:id="rId3"/>
              </a:rPr>
              <a:t> « les Emotions des Gens Normaux »</a:t>
            </a:r>
            <a:r>
              <a:rPr lang="fr-CH" dirty="0"/>
              <a:t> publié en 1928. </a:t>
            </a:r>
          </a:p>
          <a:p>
            <a:r>
              <a:rPr lang="fr-CH" dirty="0">
                <a:effectLst/>
              </a:rPr>
              <a:t>De nombreuses contributions ont été apportées aux travaux de Marston dans le domaine de l’étude comportementale, la version actuelle du DISC reste très fidèle et très proche de sa pensée initiale. </a:t>
            </a:r>
          </a:p>
          <a:p>
            <a:r>
              <a:rPr lang="fr-CH" b="1" dirty="0">
                <a:effectLst/>
              </a:rPr>
              <a:t>Selon lui, chaque personne se comporte différemment par rapport à son environnement en fonction de :</a:t>
            </a:r>
          </a:p>
          <a:p>
            <a:r>
              <a:rPr lang="fr-CH" dirty="0">
                <a:effectLst/>
              </a:rPr>
              <a:t>La </a:t>
            </a:r>
            <a:r>
              <a:rPr lang="fr-CH" b="1" dirty="0">
                <a:effectLst/>
              </a:rPr>
              <a:t>perception</a:t>
            </a:r>
            <a:r>
              <a:rPr lang="fr-CH" dirty="0">
                <a:effectLst/>
              </a:rPr>
              <a:t> qu'il en a : </a:t>
            </a:r>
            <a:r>
              <a:rPr lang="fr-CH" i="1" dirty="0">
                <a:effectLst/>
              </a:rPr>
              <a:t>hostile</a:t>
            </a:r>
            <a:r>
              <a:rPr lang="fr-CH" dirty="0">
                <a:effectLst/>
              </a:rPr>
              <a:t> / </a:t>
            </a:r>
            <a:r>
              <a:rPr lang="fr-CH" i="1" dirty="0">
                <a:effectLst/>
              </a:rPr>
              <a:t>favorable</a:t>
            </a:r>
            <a:endParaRPr lang="fr-CH" dirty="0">
              <a:effectLst/>
            </a:endParaRPr>
          </a:p>
          <a:p>
            <a:r>
              <a:rPr lang="fr-CH" dirty="0">
                <a:effectLst/>
              </a:rPr>
              <a:t>L'</a:t>
            </a:r>
            <a:r>
              <a:rPr lang="fr-CH" b="1" dirty="0">
                <a:effectLst/>
              </a:rPr>
              <a:t>action</a:t>
            </a:r>
            <a:r>
              <a:rPr lang="fr-CH" dirty="0">
                <a:effectLst/>
              </a:rPr>
              <a:t> qu'il a envers lui : </a:t>
            </a:r>
            <a:r>
              <a:rPr lang="fr-CH" i="1" dirty="0">
                <a:effectLst/>
              </a:rPr>
              <a:t>l'accepter tel quel</a:t>
            </a:r>
            <a:r>
              <a:rPr lang="fr-CH" dirty="0">
                <a:effectLst/>
              </a:rPr>
              <a:t> / </a:t>
            </a:r>
            <a:r>
              <a:rPr lang="fr-CH" i="1" dirty="0">
                <a:effectLst/>
              </a:rPr>
              <a:t>agir dessus</a:t>
            </a:r>
            <a:endParaRPr lang="fr-CH" dirty="0">
              <a:effectLst/>
            </a:endParaRPr>
          </a:p>
          <a:p>
            <a:r>
              <a:rPr lang="fr-CH" dirty="0">
                <a:effectLst/>
              </a:rPr>
              <a:t>Lorsque ces deux axes (perception et action) sont placés de façon orthogonale, apparaissent alors 4 styles comportementaux qui permettent une vision prédictive des besoins et zones de confort de la personne</a:t>
            </a:r>
          </a:p>
          <a:p>
            <a:pPr algn="ctr" eaLnBrk="1" hangingPunct="1">
              <a:spcBef>
                <a:spcPct val="0"/>
              </a:spcBef>
              <a:buClrTx/>
              <a:buFontTx/>
              <a:buNone/>
            </a:pPr>
            <a:endParaRPr lang="fr-CH" altLang="fr-FR" sz="1200" dirty="0"/>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22</a:t>
            </a:fld>
            <a:endParaRPr lang="fr-FR"/>
          </a:p>
        </p:txBody>
      </p:sp>
    </p:spTree>
    <p:extLst>
      <p:ext uri="{BB962C8B-B14F-4D97-AF65-F5344CB8AC3E}">
        <p14:creationId xmlns:p14="http://schemas.microsoft.com/office/powerpoint/2010/main" val="3584123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gens qui</a:t>
            </a:r>
            <a:r>
              <a:rPr lang="fr-CH" baseline="0" dirty="0"/>
              <a:t> réussissent partagent la caractéristique commune de la </a:t>
            </a:r>
            <a:r>
              <a:rPr lang="fr-CH" b="1" baseline="0" dirty="0"/>
              <a:t>conscience de soi :</a:t>
            </a:r>
          </a:p>
          <a:p>
            <a:pPr marL="247620" indent="-247620">
              <a:buAutoNum type="alphaLcParenR"/>
            </a:pPr>
            <a:r>
              <a:rPr lang="fr-CH" b="0" baseline="0" dirty="0"/>
              <a:t>Identifier des situations qui leur permettent d’atteindre le succès</a:t>
            </a:r>
          </a:p>
          <a:p>
            <a:pPr marL="247620" indent="-247620">
              <a:buAutoNum type="alphaLcParenR"/>
            </a:pPr>
            <a:r>
              <a:rPr lang="fr-CH" b="0" baseline="0" dirty="0"/>
              <a:t>Ce qui facilite le fait de trouver des moyens adéquats</a:t>
            </a:r>
          </a:p>
          <a:p>
            <a:pPr marL="247620" indent="-247620">
              <a:buAutoNum type="alphaLcParenR"/>
            </a:pPr>
            <a:r>
              <a:rPr lang="fr-CH" b="0" baseline="0" dirty="0"/>
              <a:t>Qui correspondent à leur style de comportement pour atteindre des objectifs</a:t>
            </a:r>
          </a:p>
          <a:p>
            <a:pPr marL="247620" indent="-247620">
              <a:buAutoNum type="alphaLcParenR"/>
            </a:pPr>
            <a:endParaRPr lang="fr-CH" b="0" baseline="0" dirty="0"/>
          </a:p>
          <a:p>
            <a:r>
              <a:rPr lang="fr-CH" b="0" baseline="0" dirty="0"/>
              <a:t>Connaître ses préférences comportementales naturelles pour suivre les bonnes opportunités de la bonne manière, au bon moment et obtenir les résultats escomptés.</a:t>
            </a:r>
          </a:p>
          <a:p>
            <a:endParaRPr lang="fr-CH" b="0" baseline="0" dirty="0"/>
          </a:p>
          <a:p>
            <a:r>
              <a:rPr lang="fr-CH" b="0" baseline="0" dirty="0"/>
              <a:t>4 </a:t>
            </a:r>
            <a:r>
              <a:rPr lang="fr-CH" b="1" baseline="0" dirty="0"/>
              <a:t>dimensions</a:t>
            </a:r>
            <a:r>
              <a:rPr lang="fr-CH" b="0" baseline="0" dirty="0"/>
              <a:t> dans votre </a:t>
            </a:r>
            <a:r>
              <a:rPr lang="fr-CH" b="1" baseline="0" dirty="0"/>
              <a:t>modèle</a:t>
            </a:r>
            <a:r>
              <a:rPr lang="fr-CH" b="0" baseline="0" dirty="0"/>
              <a:t> </a:t>
            </a:r>
            <a:r>
              <a:rPr lang="fr-CH" b="1" baseline="0" dirty="0"/>
              <a:t>comportemental :</a:t>
            </a:r>
          </a:p>
          <a:p>
            <a:pPr marL="247620" indent="-247620">
              <a:buAutoNum type="arabicPeriod"/>
            </a:pPr>
            <a:r>
              <a:rPr lang="fr-CH" b="1" baseline="0" dirty="0"/>
              <a:t>D</a:t>
            </a:r>
            <a:r>
              <a:rPr lang="fr-CH" b="0" baseline="0" dirty="0"/>
              <a:t>étermination &gt; votre préférence pour la résolution de problème et l’obtention des résultats</a:t>
            </a:r>
          </a:p>
          <a:p>
            <a:pPr marL="247620" indent="-247620">
              <a:buAutoNum type="arabicPeriod"/>
            </a:pPr>
            <a:r>
              <a:rPr lang="fr-CH" b="1" baseline="0" dirty="0"/>
              <a:t>I</a:t>
            </a:r>
            <a:r>
              <a:rPr lang="fr-CH" b="0" baseline="0" dirty="0"/>
              <a:t>nteractivité &gt; votre préférence pour interagir et communiquer avec les autres et pour l’expression des sentiments et émotions</a:t>
            </a:r>
          </a:p>
          <a:p>
            <a:pPr marL="247620" indent="-247620">
              <a:buAutoNum type="arabicPeriod"/>
            </a:pPr>
            <a:r>
              <a:rPr lang="fr-CH" b="1" baseline="0" dirty="0"/>
              <a:t>S</a:t>
            </a:r>
            <a:r>
              <a:rPr lang="fr-CH" b="0" baseline="0" dirty="0"/>
              <a:t>tabilité &gt; votre préférence pour le rythme, la persistance, la régularité</a:t>
            </a:r>
          </a:p>
          <a:p>
            <a:pPr marL="247620" indent="-247620">
              <a:buAutoNum type="arabicPeriod"/>
            </a:pPr>
            <a:r>
              <a:rPr lang="fr-CH" b="1" baseline="0" dirty="0"/>
              <a:t>C</a:t>
            </a:r>
            <a:r>
              <a:rPr lang="fr-CH" b="0" baseline="0" dirty="0"/>
              <a:t>onformité </a:t>
            </a:r>
            <a:r>
              <a:rPr lang="fr-CH" b="1" baseline="0" dirty="0"/>
              <a:t>&gt; </a:t>
            </a:r>
            <a:r>
              <a:rPr lang="fr-CH" b="0" baseline="0" dirty="0"/>
              <a:t>votre préférence pour l’analyse, la logique et l’organisation</a:t>
            </a:r>
            <a:endParaRPr lang="fr-CH" b="0" dirty="0"/>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24</a:t>
            </a:fld>
            <a:endParaRPr lang="fr-FR"/>
          </a:p>
        </p:txBody>
      </p:sp>
    </p:spTree>
    <p:extLst>
      <p:ext uri="{BB962C8B-B14F-4D97-AF65-F5344CB8AC3E}">
        <p14:creationId xmlns:p14="http://schemas.microsoft.com/office/powerpoint/2010/main" val="61729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b="1" dirty="0"/>
              <a:t>Style naturel</a:t>
            </a:r>
          </a:p>
          <a:p>
            <a:r>
              <a:rPr lang="fr-CH" b="0" dirty="0"/>
              <a:t>La manière dont vous vous</a:t>
            </a:r>
            <a:r>
              <a:rPr lang="fr-CH" b="0" baseline="0" dirty="0"/>
              <a:t> comportez quand vous êtes le plus naturel. </a:t>
            </a:r>
          </a:p>
          <a:p>
            <a:r>
              <a:rPr lang="fr-CH" b="0" baseline="0" dirty="0"/>
              <a:t>C’est votre style de base et celui que vous adoptez quand vous êtes authentique et fidèle à vous-même</a:t>
            </a:r>
          </a:p>
          <a:p>
            <a:r>
              <a:rPr lang="fr-CH" b="0" baseline="0" dirty="0"/>
              <a:t>Le style auquel vous revenez quand vous êtes stressé et sous pression (vous comportez comme ça réduit votre stress et est rassurant)</a:t>
            </a:r>
          </a:p>
          <a:p>
            <a:r>
              <a:rPr lang="fr-CH" b="0" baseline="0" dirty="0"/>
              <a:t>Maximise votre vrai potentiel de manière plus efficace</a:t>
            </a:r>
          </a:p>
          <a:p>
            <a:endParaRPr lang="fr-CH" b="1" dirty="0"/>
          </a:p>
          <a:p>
            <a:r>
              <a:rPr lang="fr-CH" b="1" dirty="0"/>
              <a:t>Style adapté</a:t>
            </a:r>
          </a:p>
          <a:p>
            <a:r>
              <a:rPr lang="fr-CH" b="0" dirty="0"/>
              <a:t>Manière dont vous vous comportez</a:t>
            </a:r>
            <a:r>
              <a:rPr lang="fr-CH" b="0" baseline="0" dirty="0"/>
              <a:t> quand vous sentez que vous êtes observé ou quand vous êtes conscient de votre comportement.</a:t>
            </a:r>
          </a:p>
          <a:p>
            <a:r>
              <a:rPr lang="fr-CH" b="0" baseline="0" dirty="0"/>
              <a:t>Style moins naturel et moins authentique pour vous et vos vraies tendances et préférences.</a:t>
            </a:r>
          </a:p>
          <a:p>
            <a:r>
              <a:rPr lang="fr-CH" b="0" baseline="0" dirty="0"/>
              <a:t>Quand vous êtes obligés de vous adapter à ce style pendant trop longtemps, cela peut vous stresser et vous rendre moins efficace.</a:t>
            </a:r>
            <a:endParaRPr lang="fr-CH" b="0" dirty="0"/>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25</a:t>
            </a:fld>
            <a:endParaRPr lang="fr-FR"/>
          </a:p>
        </p:txBody>
      </p:sp>
    </p:spTree>
    <p:extLst>
      <p:ext uri="{BB962C8B-B14F-4D97-AF65-F5344CB8AC3E}">
        <p14:creationId xmlns:p14="http://schemas.microsoft.com/office/powerpoint/2010/main" val="426921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Innovations managériales </a:t>
            </a:r>
            <a:r>
              <a:rPr lang="fr-FR" dirty="0"/>
              <a:t>Gilles Rouet et Thierry Côme, 2015, p. 15.</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Exemple le télétravail – gestion d’équipe à distance...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CH" dirty="0"/>
              <a:t>Les entreprises doivent se préparer non seulement aux nouvelles technologies émergentes et omniprésentes à venir, mais doivent aussi répondre aux nombreux défis que ces technologies apportent. Les nouvelles technologies vont transformer non seulement la façon dont les produits seront conçus et fabriqués, mais auront aussi une incidence sur les attentes des clients, l’émergence des services et l’évolution des emplois. P.25</a:t>
            </a:r>
          </a:p>
          <a:p>
            <a:r>
              <a:rPr lang="fr-CH" dirty="0"/>
              <a:t>Le développement des technologies omniprésentes mènera à des services plus automatisés. Pour améliorer l’expérience du client, les entreprises vont transformer leurs mécanismes de création de valeur ajoutée. Les nouvelles technologies émergentes comme la réalité augmentée et l’Internet des objets vont bientôt permettre aux entreprises de fournir beaucoup plus d’informations et de services en fonction du contexte. P27</a:t>
            </a:r>
          </a:p>
          <a:p>
            <a:r>
              <a:rPr lang="fr-CH" dirty="0"/>
              <a:t>…de nouveaux métiers vont bientôt émerger, nécessitant de nouveaux types de qualification et d’expertise. Dans le contexte de l’évolution des modèles de production et de services automatisés, nous pouvons espérer une évolution vers de nouveaux métiers créatifs et artistiques..p28</a:t>
            </a:r>
          </a:p>
          <a:p>
            <a:endParaRPr lang="fr-CH" dirty="0"/>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30</a:t>
            </a:fld>
            <a:endParaRPr lang="fr-FR"/>
          </a:p>
        </p:txBody>
      </p:sp>
    </p:spTree>
    <p:extLst>
      <p:ext uri="{BB962C8B-B14F-4D97-AF65-F5344CB8AC3E}">
        <p14:creationId xmlns:p14="http://schemas.microsoft.com/office/powerpoint/2010/main" val="3366271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coopération ne se fait plus uniquement par la répartition des activités (organigrammes) et la formalisation des fonctionnements (processus), mais </a:t>
            </a:r>
          </a:p>
          <a:p>
            <a:r>
              <a:rPr lang="fr-CH" dirty="0"/>
              <a:t>aussi, et de plus en plus, par l’engagement et les postures participatives des personnes. </a:t>
            </a:r>
          </a:p>
          <a:p>
            <a:r>
              <a:rPr lang="fr-CH" dirty="0"/>
              <a:t>L’innovation managériale, David </a:t>
            </a:r>
            <a:r>
              <a:rPr lang="fr-CH" dirty="0" err="1"/>
              <a:t>Autissier</a:t>
            </a:r>
            <a:r>
              <a:rPr lang="fr-CH" dirty="0"/>
              <a:t>, Kevin Johnson, Jean-Michel </a:t>
            </a:r>
            <a:r>
              <a:rPr lang="fr-CH" dirty="0" err="1"/>
              <a:t>Moutot</a:t>
            </a:r>
            <a:r>
              <a:rPr lang="fr-CH" dirty="0"/>
              <a:t>, Eyrolles.</a:t>
            </a:r>
          </a:p>
          <a:p>
            <a:r>
              <a:rPr lang="fr-CH" dirty="0"/>
              <a:t>L’innovation managériale peut prendre </a:t>
            </a:r>
            <a:r>
              <a:rPr lang="fr-CH" dirty="0" err="1"/>
              <a:t>diﬀérentes</a:t>
            </a:r>
            <a:r>
              <a:rPr lang="fr-CH" dirty="0"/>
              <a:t> formes que tels que le co-développement, le </a:t>
            </a:r>
            <a:r>
              <a:rPr lang="fr-CH" dirty="0" err="1"/>
              <a:t>co</a:t>
            </a:r>
            <a:r>
              <a:rPr lang="fr-CH" dirty="0"/>
              <a:t>-design, les réseaux apprenants, le design </a:t>
            </a:r>
            <a:r>
              <a:rPr lang="fr-CH" dirty="0" err="1"/>
              <a:t>thinking</a:t>
            </a:r>
            <a:r>
              <a:rPr lang="fr-CH" dirty="0"/>
              <a:t>, les ateliers participatifs, etc.</a:t>
            </a:r>
          </a:p>
          <a:p>
            <a:r>
              <a:rPr lang="fr-CH" dirty="0"/>
              <a:t>Henri Fayol </a:t>
            </a:r>
            <a:r>
              <a:rPr lang="fr-CH" dirty="0" err="1"/>
              <a:t>déﬁnit</a:t>
            </a:r>
            <a:r>
              <a:rPr lang="fr-CH" dirty="0"/>
              <a:t> le management au travers des cinq objectifs suivants:</a:t>
            </a:r>
          </a:p>
          <a:p>
            <a:r>
              <a:rPr lang="fr-CH" dirty="0"/>
              <a:t>• prévoir</a:t>
            </a:r>
          </a:p>
          <a:p>
            <a:r>
              <a:rPr lang="fr-CH" dirty="0"/>
              <a:t>• organiser</a:t>
            </a:r>
          </a:p>
          <a:p>
            <a:r>
              <a:rPr lang="fr-CH" dirty="0"/>
              <a:t>• commander</a:t>
            </a:r>
          </a:p>
          <a:p>
            <a:r>
              <a:rPr lang="fr-CH" dirty="0"/>
              <a:t>• coordonner</a:t>
            </a:r>
          </a:p>
          <a:p>
            <a:r>
              <a:rPr lang="fr-CH" dirty="0"/>
              <a:t>• contrôler.</a:t>
            </a:r>
          </a:p>
          <a:p>
            <a:r>
              <a:rPr lang="fr-CH" dirty="0"/>
              <a:t>Cette définition s’inscrit dans le modèle «contrôle/commande». Le manager est celui qui décrit ce qui doit être fait, puis s’assure de sa réalisation à travers </a:t>
            </a:r>
            <a:r>
              <a:rPr lang="fr-CH" dirty="0" err="1"/>
              <a:t>diﬀérents</a:t>
            </a:r>
            <a:r>
              <a:rPr lang="fr-CH" dirty="0"/>
              <a:t> dispositifs de contrôle. Le management est envisagé comme une démarche contractuelle et le manager comme une tour de contrôle.</a:t>
            </a:r>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31</a:t>
            </a:fld>
            <a:endParaRPr lang="fr-FR"/>
          </a:p>
        </p:txBody>
      </p:sp>
    </p:spTree>
    <p:extLst>
      <p:ext uri="{BB962C8B-B14F-4D97-AF65-F5344CB8AC3E}">
        <p14:creationId xmlns:p14="http://schemas.microsoft.com/office/powerpoint/2010/main" val="608435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management est l’acte par lequel un responsable coordonne des actions individuelles dans un contexte de production contraint et finalisé. Il s’agit de mettre en place des actions de coopération entre les différentes personnes avec un objectif de production, de performance, d’innovation et de bien-être. Cela se matérialise par des outils (procédures, budget, tableaux de bord) mais aussi par des échanges individuels et collectifs (réunions, entretiens, séminaires) et des relations hiérarchiques.</a:t>
            </a:r>
          </a:p>
          <a:p>
            <a:r>
              <a:rPr lang="fr-CH" dirty="0"/>
              <a:t>Le manager est celui qui décrit ce qui doit être fait, puis s’assure de la réalisation à travers différents dispositifs de contrôle</a:t>
            </a:r>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32</a:t>
            </a:fld>
            <a:endParaRPr lang="fr-FR"/>
          </a:p>
        </p:txBody>
      </p:sp>
    </p:spTree>
    <p:extLst>
      <p:ext uri="{BB962C8B-B14F-4D97-AF65-F5344CB8AC3E}">
        <p14:creationId xmlns:p14="http://schemas.microsoft.com/office/powerpoint/2010/main" val="226706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manager d’aujourd’hui n’est plus seulement une tour de contrôle, mais un véritable hub(noyau) de connexions entre des personnes et des contextes, permettant la production, le pilotage et l’innovation, tout en veillant au bien-être des individus. Le rôle initial de « simple » contrôleur s’est complexifié de telle manière que le management est constitué de plusieurs facettes sur les plans à la fois opérationnel, économique et humain»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Arial" panose="020B0604020202020204" pitchFamily="34" charset="0"/>
                <a:ea typeface="Times New Roman" panose="02020603050405020304" pitchFamily="18" charset="0"/>
              </a:rPr>
              <a:t>La boite à outils de l’innovation managériale, p.22, David </a:t>
            </a:r>
            <a:r>
              <a:rPr lang="fr-FR" sz="1800" dirty="0" err="1">
                <a:effectLst/>
                <a:latin typeface="Arial" panose="020B0604020202020204" pitchFamily="34" charset="0"/>
                <a:ea typeface="Times New Roman" panose="02020603050405020304" pitchFamily="18" charset="0"/>
              </a:rPr>
              <a:t>Autissier</a:t>
            </a:r>
            <a:r>
              <a:rPr lang="fr-FR" sz="1800" dirty="0">
                <a:effectLst/>
                <a:latin typeface="Arial" panose="020B0604020202020204" pitchFamily="34" charset="0"/>
                <a:ea typeface="Times New Roman" panose="02020603050405020304" pitchFamily="18" charset="0"/>
              </a:rPr>
              <a:t>, Jean-Marie Peretti, Emily </a:t>
            </a:r>
            <a:r>
              <a:rPr lang="fr-FR" sz="1800" dirty="0" err="1">
                <a:effectLst/>
                <a:latin typeface="Arial" panose="020B0604020202020204" pitchFamily="34" charset="0"/>
                <a:ea typeface="Times New Roman" panose="02020603050405020304" pitchFamily="18" charset="0"/>
              </a:rPr>
              <a:t>Métais-Wiersch</a:t>
            </a:r>
            <a:r>
              <a:rPr lang="fr-FR" sz="1800" dirty="0">
                <a:effectLst/>
                <a:latin typeface="Arial" panose="020B0604020202020204" pitchFamily="34" charset="0"/>
                <a:ea typeface="Times New Roman" panose="02020603050405020304" pitchFamily="18" charset="0"/>
              </a:rPr>
              <a:t>, Dunod, 2019.</a:t>
            </a:r>
            <a:endParaRPr lang="fr-FR" sz="1800" dirty="0">
              <a:effectLst/>
              <a:latin typeface="Times New Roman" panose="02020603050405020304" pitchFamily="18" charset="0"/>
              <a:ea typeface="Times New Roman" panose="02020603050405020304" pitchFamily="18" charset="0"/>
            </a:endParaRPr>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33</a:t>
            </a:fld>
            <a:endParaRPr lang="fr-FR"/>
          </a:p>
        </p:txBody>
      </p:sp>
    </p:spTree>
    <p:extLst>
      <p:ext uri="{BB962C8B-B14F-4D97-AF65-F5344CB8AC3E}">
        <p14:creationId xmlns:p14="http://schemas.microsoft.com/office/powerpoint/2010/main" val="345713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3</a:t>
            </a:fld>
            <a:endParaRPr lang="fr-FR"/>
          </a:p>
        </p:txBody>
      </p:sp>
    </p:spTree>
    <p:extLst>
      <p:ext uri="{BB962C8B-B14F-4D97-AF65-F5344CB8AC3E}">
        <p14:creationId xmlns:p14="http://schemas.microsoft.com/office/powerpoint/2010/main" val="276220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3 sortes des délégations:</a:t>
            </a:r>
          </a:p>
          <a:p>
            <a:r>
              <a:rPr lang="fr-CH" dirty="0"/>
              <a:t>«Les activités du manager peuvent être divisées en trois grandes catégories :</a:t>
            </a:r>
          </a:p>
          <a:p>
            <a:r>
              <a:rPr lang="fr-CH" dirty="0"/>
              <a:t>•  la première regroupe les activités qu’il a déjà déléguées à ses collaborateurs (qui, en général, relèvent largement de leurs missions permanentes) ;</a:t>
            </a:r>
          </a:p>
          <a:p>
            <a:r>
              <a:rPr lang="fr-CH" dirty="0"/>
              <a:t>•  la deuxième regroupe celles qui ne sont pas délégables. Ce sont en général les décisions qui engagent le moyen et le long terme de son service, la capacité de récompenser et de sanctionner ses collaborateurs, la répartition des ressources au sein de son unité et les relations clés avec l’extérieur ;</a:t>
            </a:r>
          </a:p>
          <a:p>
            <a:r>
              <a:rPr lang="fr-CH" dirty="0"/>
              <a:t>•  la troisième catégorie regroupe les activités potentiellement délégables qu’il n’a, à ce jour, pas déléguées. Ce sont elles qui nous intéressent particulièrement ici dans la mesure où, déléguées, elles peuvent venir enrichir les missions permanentes des collaborateurs du manager.»</a:t>
            </a: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6</a:t>
            </a:fld>
            <a:endParaRPr lang="fr-FR"/>
          </a:p>
        </p:txBody>
      </p:sp>
    </p:spTree>
    <p:extLst>
      <p:ext uri="{BB962C8B-B14F-4D97-AF65-F5344CB8AC3E}">
        <p14:creationId xmlns:p14="http://schemas.microsoft.com/office/powerpoint/2010/main" val="121277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manager peut partager les rôles de management au sein de son équipe et, donc déléguer aussi un certain nombre de ses tâches managériales (la tenue des indicateurs du tableau de bord, la formation des nouveaux embauchés, l’animation de certaines réunions, la réalisation du planning des vacances…).</a:t>
            </a: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10</a:t>
            </a:fld>
            <a:endParaRPr lang="fr-FR"/>
          </a:p>
        </p:txBody>
      </p:sp>
    </p:spTree>
    <p:extLst>
      <p:ext uri="{BB962C8B-B14F-4D97-AF65-F5344CB8AC3E}">
        <p14:creationId xmlns:p14="http://schemas.microsoft.com/office/powerpoint/2010/main" val="2223202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13</a:t>
            </a:fld>
            <a:endParaRPr lang="fr-FR"/>
          </a:p>
        </p:txBody>
      </p:sp>
    </p:spTree>
    <p:extLst>
      <p:ext uri="{BB962C8B-B14F-4D97-AF65-F5344CB8AC3E}">
        <p14:creationId xmlns:p14="http://schemas.microsoft.com/office/powerpoint/2010/main" val="20218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15</a:t>
            </a:fld>
            <a:endParaRPr lang="fr-FR"/>
          </a:p>
        </p:txBody>
      </p:sp>
    </p:spTree>
    <p:extLst>
      <p:ext uri="{BB962C8B-B14F-4D97-AF65-F5344CB8AC3E}">
        <p14:creationId xmlns:p14="http://schemas.microsoft.com/office/powerpoint/2010/main" val="2930872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r>
              <a:rPr lang="fr-CH" dirty="0"/>
              <a:t>Par la faute de… Trop tard… Je suis incurable…. Cela ne sert plus à rien…</a:t>
            </a:r>
          </a:p>
          <a:p>
            <a:pPr marL="228600" indent="-228600">
              <a:buAutoNum type="arabicParenR"/>
            </a:pPr>
            <a:r>
              <a:rPr lang="fr-CH" dirty="0"/>
              <a:t>Je n’y arriverai jamais…. Je n’ai pas la force, l’énergie, le courage…les autres peut-être mais pas moi</a:t>
            </a:r>
          </a:p>
          <a:p>
            <a:pPr marL="228600" indent="-228600">
              <a:buAutoNum type="arabicParenR"/>
            </a:pPr>
            <a:r>
              <a:rPr lang="fr-CH" dirty="0"/>
              <a:t>Je suis trop….Personne ne m’aime… Je ne suis pas digne de…. Je ne mérite pas car je suis…</a:t>
            </a:r>
          </a:p>
          <a:p>
            <a:pPr marL="228600" indent="-228600">
              <a:buAutoNum type="arabicParenR"/>
            </a:pPr>
            <a:endParaRPr lang="fr-CH" dirty="0"/>
          </a:p>
          <a:p>
            <a:pPr marL="228600" indent="-228600">
              <a:buAutoNum type="arabicParenR"/>
            </a:pPr>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16</a:t>
            </a:fld>
            <a:endParaRPr lang="fr-FR"/>
          </a:p>
        </p:txBody>
      </p:sp>
    </p:spTree>
    <p:extLst>
      <p:ext uri="{BB962C8B-B14F-4D97-AF65-F5344CB8AC3E}">
        <p14:creationId xmlns:p14="http://schemas.microsoft.com/office/powerpoint/2010/main" val="1429647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Nous utilisons les mêmes mots, le même vocabulaire pour définir une valeur mais les sentiments et les expériences vécues sont différents pour chacun.</a:t>
            </a:r>
          </a:p>
          <a:p>
            <a:r>
              <a:rPr lang="fr-CH" dirty="0"/>
              <a:t>Nous sommes en adéquation avec nous même si nous agissons dans le respect de nos valeurs.</a:t>
            </a:r>
          </a:p>
          <a:p>
            <a:r>
              <a:rPr lang="fr-CH" dirty="0"/>
              <a:t>Respecter les valeurs des autres c’est respecter son identité; pour bien communiquer il est nécessaire de mettre en place un climat de confiance et de respect mutuel. Pour défendre la même valeur nous pouvons avoir des comportements opposés. Connaître ses valeurs et celles des autres favorise la communication et la collaboration.</a:t>
            </a:r>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19</a:t>
            </a:fld>
            <a:endParaRPr lang="fr-FR"/>
          </a:p>
        </p:txBody>
      </p:sp>
    </p:spTree>
    <p:extLst>
      <p:ext uri="{BB962C8B-B14F-4D97-AF65-F5344CB8AC3E}">
        <p14:creationId xmlns:p14="http://schemas.microsoft.com/office/powerpoint/2010/main" val="776787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20</a:t>
            </a:fld>
            <a:endParaRPr lang="fr-FR"/>
          </a:p>
        </p:txBody>
      </p:sp>
    </p:spTree>
    <p:extLst>
      <p:ext uri="{BB962C8B-B14F-4D97-AF65-F5344CB8AC3E}">
        <p14:creationId xmlns:p14="http://schemas.microsoft.com/office/powerpoint/2010/main" val="131918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fr-FR"/>
              <a:t>Modifiez le style du titre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D945C82-A6DD-4BC5-BABF-7ABAA22C6974}" type="datetime1">
              <a:rPr lang="en-US" smtClean="0"/>
              <a:t>10/1/2021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20210925_M&amp;O_ChrystelDayer</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00F6D2-64AB-497A-A592-0E849CF31C39}" type="datetime1">
              <a:rPr lang="en-US" smtClean="0"/>
              <a:t>10/1/2021</a:t>
            </a:fld>
            <a:endParaRPr lang="en-US" dirty="0"/>
          </a:p>
        </p:txBody>
      </p:sp>
      <p:sp>
        <p:nvSpPr>
          <p:cNvPr id="5" name="Footer Placeholder 4"/>
          <p:cNvSpPr>
            <a:spLocks noGrp="1"/>
          </p:cNvSpPr>
          <p:nvPr>
            <p:ph type="ftr" sz="quarter" idx="11"/>
          </p:nvPr>
        </p:nvSpPr>
        <p:spPr/>
        <p:txBody>
          <a:bodyPr/>
          <a:lstStyle/>
          <a:p>
            <a:r>
              <a:rPr lang="en-US"/>
              <a:t>20210925_M&amp;O_ChrystelDayer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04672" y="320040"/>
            <a:ext cx="3657600" cy="320040"/>
          </a:xfrm>
        </p:spPr>
        <p:txBody>
          <a:bodyPr/>
          <a:lstStyle/>
          <a:p>
            <a:fld id="{1B388668-A66F-40B3-B524-46169C26BCA0}" type="datetime1">
              <a:rPr lang="en-US" smtClean="0"/>
              <a:t>10/1/2021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a:t>20210925_M&amp;O_ChrystelDayer</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36C71E-20FB-4802-94FB-ECE88B073996}" type="datetime1">
              <a:rPr lang="en-US" smtClean="0"/>
              <a:t>10/1/2021</a:t>
            </a:fld>
            <a:endParaRPr lang="en-US" dirty="0"/>
          </a:p>
        </p:txBody>
      </p:sp>
      <p:sp>
        <p:nvSpPr>
          <p:cNvPr id="5" name="Footer Placeholder 4"/>
          <p:cNvSpPr>
            <a:spLocks noGrp="1"/>
          </p:cNvSpPr>
          <p:nvPr>
            <p:ph type="ftr" sz="quarter" idx="11"/>
          </p:nvPr>
        </p:nvSpPr>
        <p:spPr/>
        <p:txBody>
          <a:bodyPr/>
          <a:lstStyle/>
          <a:p>
            <a:r>
              <a:rPr lang="en-US"/>
              <a:t>20210925_M&amp;O_ChrystelDayer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04672" y="320040"/>
            <a:ext cx="3657600" cy="320040"/>
          </a:xfrm>
        </p:spPr>
        <p:txBody>
          <a:bodyPr/>
          <a:lstStyle/>
          <a:p>
            <a:fld id="{3CBEBE58-6606-4007-9584-2EA7490DACDA}" type="datetime1">
              <a:rPr lang="en-US" smtClean="0"/>
              <a:t>10/1/2021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20210925_M&amp;O_ChrystelDayer</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a:off x="804672" y="320040"/>
            <a:ext cx="3657600" cy="320040"/>
          </a:xfrm>
        </p:spPr>
        <p:txBody>
          <a:bodyPr/>
          <a:lstStyle/>
          <a:p>
            <a:fld id="{C0200E03-3A51-4F45-B618-8D0E5E0905A6}" type="datetime1">
              <a:rPr lang="en-US" smtClean="0"/>
              <a:t>10/1/2021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a:t>20210925_M&amp;O_ChrystelDayer</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125305" y="1488985"/>
            <a:ext cx="6264350" cy="169685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118447" y="4351687"/>
            <a:ext cx="6265588" cy="17040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804672" y="320040"/>
            <a:ext cx="3657600" cy="320040"/>
          </a:xfrm>
        </p:spPr>
        <p:txBody>
          <a:bodyPr/>
          <a:lstStyle/>
          <a:p>
            <a:fld id="{2B7A5FE7-5939-4E9C-A742-8AFA7A7BCAF2}" type="datetime1">
              <a:rPr lang="en-US" smtClean="0"/>
              <a:t>10/1/2021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a:t>20210925_M&amp;O_ChrystelDayer</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6322A996-F9F6-4BB8-A844-886690E00A32}" type="datetime1">
              <a:rPr lang="en-US" smtClean="0"/>
              <a:t>10/1/2021</a:t>
            </a:fld>
            <a:endParaRPr lang="en-US" dirty="0"/>
          </a:p>
        </p:txBody>
      </p:sp>
      <p:sp>
        <p:nvSpPr>
          <p:cNvPr id="4" name="Footer Placeholder 3"/>
          <p:cNvSpPr>
            <a:spLocks noGrp="1"/>
          </p:cNvSpPr>
          <p:nvPr>
            <p:ph type="ftr" sz="quarter" idx="11"/>
          </p:nvPr>
        </p:nvSpPr>
        <p:spPr/>
        <p:txBody>
          <a:bodyPr/>
          <a:lstStyle/>
          <a:p>
            <a:r>
              <a:rPr lang="en-US"/>
              <a:t>20210925_M&amp;O_ChrystelDayer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2ED0B770-8903-46F8-95CE-46C9262FE2B6}" type="datetime1">
              <a:rPr lang="en-US" smtClean="0"/>
              <a:t>10/1/2021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a:t>20210925_M&amp;O_ChrystelDayer</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D1F1596-D31B-4BA9-A30F-FA3CBAF44D8A}" type="datetime1">
              <a:rPr lang="en-US" smtClean="0"/>
              <a:t>10/1/2021</a:t>
            </a:fld>
            <a:endParaRPr lang="en-US" dirty="0"/>
          </a:p>
        </p:txBody>
      </p:sp>
      <p:sp>
        <p:nvSpPr>
          <p:cNvPr id="6" name="Footer Placeholder 5"/>
          <p:cNvSpPr>
            <a:spLocks noGrp="1"/>
          </p:cNvSpPr>
          <p:nvPr>
            <p:ph type="ftr" sz="quarter" idx="11"/>
          </p:nvPr>
        </p:nvSpPr>
        <p:spPr/>
        <p:txBody>
          <a:bodyPr/>
          <a:lstStyle/>
          <a:p>
            <a:r>
              <a:rPr lang="en-US"/>
              <a:t>20210925_M&amp;O_ChrystelDayer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804672" y="320040"/>
            <a:ext cx="3657600" cy="320040"/>
          </a:xfrm>
        </p:spPr>
        <p:txBody>
          <a:bodyPr/>
          <a:lstStyle/>
          <a:p>
            <a:fld id="{043F7C3B-A2C1-4A5F-AE33-2D1E2B88C5F1}" type="datetime1">
              <a:rPr lang="en-US" smtClean="0"/>
              <a:t>10/1/2021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a:t>20210925_M&amp;O_ChrystelDayer</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C0C4360E-844F-49DC-AEC2-2735436A2EB8}" type="datetime1">
              <a:rPr lang="en-US" smtClean="0"/>
              <a:t>10/1/2021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20210925_M&amp;O_ChrystelDayer</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773A83-EFA9-43E9-9A06-50A61318EF2E}"/>
              </a:ext>
            </a:extLst>
          </p:cNvPr>
          <p:cNvSpPr>
            <a:spLocks noGrp="1"/>
          </p:cNvSpPr>
          <p:nvPr>
            <p:ph type="ctrTitle"/>
          </p:nvPr>
        </p:nvSpPr>
        <p:spPr/>
        <p:txBody>
          <a:bodyPr/>
          <a:lstStyle/>
          <a:p>
            <a:r>
              <a:rPr lang="fr-CH" dirty="0"/>
              <a:t>Management</a:t>
            </a:r>
            <a:endParaRPr lang="fr-FR" dirty="0"/>
          </a:p>
        </p:txBody>
      </p:sp>
      <p:sp>
        <p:nvSpPr>
          <p:cNvPr id="3" name="Sous-titre 2">
            <a:extLst>
              <a:ext uri="{FF2B5EF4-FFF2-40B4-BE49-F238E27FC236}">
                <a16:creationId xmlns:a16="http://schemas.microsoft.com/office/drawing/2014/main" id="{0E1E507B-F0A2-48AF-9B32-08C27A3A7928}"/>
              </a:ext>
            </a:extLst>
          </p:cNvPr>
          <p:cNvSpPr>
            <a:spLocks noGrp="1"/>
          </p:cNvSpPr>
          <p:nvPr>
            <p:ph type="subTitle" idx="1"/>
          </p:nvPr>
        </p:nvSpPr>
        <p:spPr/>
        <p:txBody>
          <a:bodyPr/>
          <a:lstStyle/>
          <a:p>
            <a:r>
              <a:rPr lang="fr-CH" dirty="0"/>
              <a:t>Chrystel Dayer</a:t>
            </a:r>
          </a:p>
          <a:p>
            <a:r>
              <a:rPr lang="fr-CH" dirty="0"/>
              <a:t>Haute Ecole de Gestion</a:t>
            </a:r>
          </a:p>
          <a:p>
            <a:r>
              <a:rPr lang="fr-CH" dirty="0"/>
              <a:t>25.09.2021</a:t>
            </a:r>
            <a:endParaRPr lang="fr-FR" dirty="0"/>
          </a:p>
        </p:txBody>
      </p:sp>
      <p:pic>
        <p:nvPicPr>
          <p:cNvPr id="4" name="Image 3">
            <a:extLst>
              <a:ext uri="{FF2B5EF4-FFF2-40B4-BE49-F238E27FC236}">
                <a16:creationId xmlns:a16="http://schemas.microsoft.com/office/drawing/2014/main" id="{BD9084B7-ECF2-4AEC-9902-118EDD546130}"/>
              </a:ext>
            </a:extLst>
          </p:cNvPr>
          <p:cNvPicPr>
            <a:picLocks noChangeAspect="1"/>
          </p:cNvPicPr>
          <p:nvPr/>
        </p:nvPicPr>
        <p:blipFill>
          <a:blip r:embed="rId2"/>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0467C5CC-50F3-47BB-BE01-764AA69AD3C7}"/>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62438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059CB2-4135-4FE2-B8C1-60B8AEA7C1CF}"/>
              </a:ext>
            </a:extLst>
          </p:cNvPr>
          <p:cNvSpPr>
            <a:spLocks noGrp="1"/>
          </p:cNvSpPr>
          <p:nvPr>
            <p:ph type="title"/>
          </p:nvPr>
        </p:nvSpPr>
        <p:spPr/>
        <p:txBody>
          <a:bodyPr/>
          <a:lstStyle/>
          <a:p>
            <a:r>
              <a:rPr lang="fr-CH" dirty="0"/>
              <a:t>On ne naît pas manager on le devient…</a:t>
            </a:r>
            <a:endParaRPr lang="fr-FR" dirty="0"/>
          </a:p>
        </p:txBody>
      </p:sp>
      <p:sp>
        <p:nvSpPr>
          <p:cNvPr id="3" name="Espace réservé du contenu 2">
            <a:extLst>
              <a:ext uri="{FF2B5EF4-FFF2-40B4-BE49-F238E27FC236}">
                <a16:creationId xmlns:a16="http://schemas.microsoft.com/office/drawing/2014/main" id="{2431B183-AC38-4BDB-BCEA-5A8426776ACD}"/>
              </a:ext>
            </a:extLst>
          </p:cNvPr>
          <p:cNvSpPr>
            <a:spLocks noGrp="1"/>
          </p:cNvSpPr>
          <p:nvPr>
            <p:ph idx="1"/>
          </p:nvPr>
        </p:nvSpPr>
        <p:spPr>
          <a:xfrm>
            <a:off x="5118448" y="803186"/>
            <a:ext cx="6184922" cy="5248622"/>
          </a:xfrm>
        </p:spPr>
        <p:txBody>
          <a:bodyPr/>
          <a:lstStyle/>
          <a:p>
            <a:pPr algn="just"/>
            <a:r>
              <a:rPr lang="fr-CH" dirty="0"/>
              <a:t>On peut différencier </a:t>
            </a:r>
            <a:r>
              <a:rPr lang="fr-CH" b="1" dirty="0"/>
              <a:t>huit rôles </a:t>
            </a:r>
            <a:r>
              <a:rPr lang="fr-CH" dirty="0"/>
              <a:t>de management : le pilotage, l’organisation, le développement des collaborateurs, l’animation d’équipe, la négociation avec les parties prenantes, le </a:t>
            </a:r>
            <a:r>
              <a:rPr lang="fr-CH" dirty="0" err="1"/>
              <a:t>reporting</a:t>
            </a:r>
            <a:r>
              <a:rPr lang="fr-CH" dirty="0"/>
              <a:t>, le réseautage et la représentation externe de l’unité.</a:t>
            </a:r>
          </a:p>
          <a:p>
            <a:endParaRPr lang="fr-FR" dirty="0"/>
          </a:p>
        </p:txBody>
      </p:sp>
      <p:sp>
        <p:nvSpPr>
          <p:cNvPr id="4" name="Espace réservé du pied de page 3">
            <a:extLst>
              <a:ext uri="{FF2B5EF4-FFF2-40B4-BE49-F238E27FC236}">
                <a16:creationId xmlns:a16="http://schemas.microsoft.com/office/drawing/2014/main" id="{615F0D71-1CB1-4DC0-A29A-D2AED498A2B1}"/>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258824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EA0E1-12C4-4775-9880-0DDB128CC415}"/>
              </a:ext>
            </a:extLst>
          </p:cNvPr>
          <p:cNvSpPr>
            <a:spLocks noGrp="1"/>
          </p:cNvSpPr>
          <p:nvPr>
            <p:ph type="title"/>
          </p:nvPr>
        </p:nvSpPr>
        <p:spPr/>
        <p:txBody>
          <a:bodyPr/>
          <a:lstStyle/>
          <a:p>
            <a:r>
              <a:rPr lang="fr-CH" dirty="0"/>
              <a:t>Personnalité</a:t>
            </a:r>
            <a:endParaRPr lang="fr-FR" dirty="0"/>
          </a:p>
        </p:txBody>
      </p:sp>
      <p:sp>
        <p:nvSpPr>
          <p:cNvPr id="3" name="Espace réservé du contenu 2">
            <a:extLst>
              <a:ext uri="{FF2B5EF4-FFF2-40B4-BE49-F238E27FC236}">
                <a16:creationId xmlns:a16="http://schemas.microsoft.com/office/drawing/2014/main" id="{92EF9433-DDDA-44AD-B058-D1546EEBDA0D}"/>
              </a:ext>
            </a:extLst>
          </p:cNvPr>
          <p:cNvSpPr>
            <a:spLocks noGrp="1"/>
          </p:cNvSpPr>
          <p:nvPr>
            <p:ph idx="1"/>
          </p:nvPr>
        </p:nvSpPr>
        <p:spPr/>
        <p:txBody>
          <a:bodyPr/>
          <a:lstStyle/>
          <a:p>
            <a:r>
              <a:rPr lang="fr-CH" b="1" dirty="0"/>
              <a:t>Ma raison d’être: réaligner ses objectifs de vie et ses actions</a:t>
            </a:r>
            <a:r>
              <a:rPr lang="fr-CH" dirty="0"/>
              <a:t>.</a:t>
            </a:r>
          </a:p>
          <a:p>
            <a:pPr>
              <a:buFont typeface="Wingdings" panose="05000000000000000000" pitchFamily="2" charset="2"/>
              <a:buChar char="Ø"/>
            </a:pPr>
            <a:r>
              <a:rPr lang="fr-CH" dirty="0"/>
              <a:t>1. Je me lève tous les matins pour… A quoi ressemble pour moi une semaine épanouissante, réussie? Ce qui me rend fier et heureux?</a:t>
            </a:r>
          </a:p>
          <a:p>
            <a:pPr>
              <a:buFont typeface="Wingdings" panose="05000000000000000000" pitchFamily="2" charset="2"/>
              <a:buChar char="Ø"/>
            </a:pPr>
            <a:r>
              <a:rPr lang="fr-CH" dirty="0"/>
              <a:t>2. Ce que cela m'apporte personnellement d'accomplir 1… Pour quoi c’est important pour moi d’accomplir 1. Quel est le sens?</a:t>
            </a:r>
          </a:p>
          <a:p>
            <a:pPr>
              <a:buFont typeface="Wingdings" panose="05000000000000000000" pitchFamily="2" charset="2"/>
              <a:buChar char="Ø"/>
            </a:pPr>
            <a:r>
              <a:rPr lang="fr-CH" dirty="0"/>
              <a:t>3. Ce que je souhaites apporter aux autres en accomplissant 1 (quel résultat, quelles conséquences)…</a:t>
            </a:r>
            <a:endParaRPr lang="fr-FR" dirty="0"/>
          </a:p>
          <a:p>
            <a:endParaRPr lang="fr-FR" dirty="0"/>
          </a:p>
        </p:txBody>
      </p:sp>
      <p:sp>
        <p:nvSpPr>
          <p:cNvPr id="4" name="Espace réservé du pied de page 3">
            <a:extLst>
              <a:ext uri="{FF2B5EF4-FFF2-40B4-BE49-F238E27FC236}">
                <a16:creationId xmlns:a16="http://schemas.microsoft.com/office/drawing/2014/main" id="{4412343D-79C5-4774-9B57-2E4C1FE2B1AE}"/>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155198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5C9AB-FDB7-4BC1-8936-D738E677B881}"/>
              </a:ext>
            </a:extLst>
          </p:cNvPr>
          <p:cNvSpPr>
            <a:spLocks noGrp="1"/>
          </p:cNvSpPr>
          <p:nvPr>
            <p:ph type="title"/>
          </p:nvPr>
        </p:nvSpPr>
        <p:spPr/>
        <p:txBody>
          <a:bodyPr/>
          <a:lstStyle/>
          <a:p>
            <a:r>
              <a:rPr lang="fr-CH" dirty="0"/>
              <a:t>Personnalité</a:t>
            </a:r>
            <a:endParaRPr lang="fr-FR" dirty="0"/>
          </a:p>
        </p:txBody>
      </p:sp>
      <p:sp>
        <p:nvSpPr>
          <p:cNvPr id="3" name="Espace réservé du contenu 2">
            <a:extLst>
              <a:ext uri="{FF2B5EF4-FFF2-40B4-BE49-F238E27FC236}">
                <a16:creationId xmlns:a16="http://schemas.microsoft.com/office/drawing/2014/main" id="{971F0040-A0C0-4C2B-B41A-63149D993C12}"/>
              </a:ext>
            </a:extLst>
          </p:cNvPr>
          <p:cNvSpPr>
            <a:spLocks noGrp="1"/>
          </p:cNvSpPr>
          <p:nvPr>
            <p:ph idx="1"/>
          </p:nvPr>
        </p:nvSpPr>
        <p:spPr/>
        <p:txBody>
          <a:bodyPr/>
          <a:lstStyle/>
          <a:p>
            <a:pPr algn="just"/>
            <a:r>
              <a:rPr lang="fr-CH" b="1" dirty="0"/>
              <a:t>Mes plans de vie: </a:t>
            </a:r>
            <a:r>
              <a:rPr lang="fr-CH" dirty="0"/>
              <a:t>exercice par groupe.</a:t>
            </a:r>
          </a:p>
          <a:p>
            <a:pPr marL="342900" indent="-342900" algn="just">
              <a:buAutoNum type="arabicParenR"/>
            </a:pPr>
            <a:r>
              <a:rPr lang="fr-CH" dirty="0"/>
              <a:t>Détermine 20 activités auxquelles tu consacres du temps (présent)</a:t>
            </a:r>
          </a:p>
          <a:p>
            <a:pPr algn="just">
              <a:buFont typeface="Wingdings" panose="05000000000000000000" pitchFamily="2" charset="2"/>
              <a:buChar char="Ø"/>
            </a:pPr>
            <a:r>
              <a:rPr lang="fr-CH" dirty="0"/>
              <a:t>A accompagne B et vice-versa</a:t>
            </a:r>
          </a:p>
          <a:p>
            <a:pPr marL="342900" indent="-342900" algn="just">
              <a:buFont typeface="+mj-lt"/>
              <a:buAutoNum type="arabicParenR" startAt="2"/>
            </a:pPr>
            <a:r>
              <a:rPr lang="fr-CH" dirty="0"/>
              <a:t>Les regrouper en 4-5 domaines de vie (personnel, professionnel, familiale, hobby…) et y ranger les activités</a:t>
            </a:r>
          </a:p>
          <a:p>
            <a:pPr marL="342900" indent="-342900" algn="just">
              <a:buFont typeface="+mj-lt"/>
              <a:buAutoNum type="arabicParenR" startAt="2"/>
            </a:pPr>
            <a:r>
              <a:rPr lang="fr-CH" dirty="0"/>
              <a:t>Classer les domaines de vie par priorités; qu’est-ce qui est le plus important pour moi?</a:t>
            </a:r>
          </a:p>
          <a:p>
            <a:pPr marL="0" indent="0" algn="just">
              <a:buNone/>
            </a:pPr>
            <a:r>
              <a:rPr lang="fr-CH" b="1" u="sng" dirty="0"/>
              <a:t>Bilan:</a:t>
            </a:r>
            <a:r>
              <a:rPr lang="fr-CH" b="1" dirty="0"/>
              <a:t> </a:t>
            </a:r>
            <a:r>
              <a:rPr lang="fr-CH" dirty="0"/>
              <a:t>est-ce qu’actuellement je suis en adéquation avec ce qui est prioritaire pour moi (priorités VS activités)?</a:t>
            </a:r>
            <a:endParaRPr lang="fr-FR" dirty="0"/>
          </a:p>
          <a:p>
            <a:endParaRPr lang="fr-FR" dirty="0"/>
          </a:p>
        </p:txBody>
      </p:sp>
      <p:sp>
        <p:nvSpPr>
          <p:cNvPr id="4" name="Espace réservé du pied de page 3">
            <a:extLst>
              <a:ext uri="{FF2B5EF4-FFF2-40B4-BE49-F238E27FC236}">
                <a16:creationId xmlns:a16="http://schemas.microsoft.com/office/drawing/2014/main" id="{75AEABF9-2A03-4A42-B51D-ACF9BA2BDE7D}"/>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351178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Personnalité</a:t>
            </a:r>
            <a:endParaRPr lang="fr-FR" dirty="0"/>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graphicFrame>
        <p:nvGraphicFramePr>
          <p:cNvPr id="3" name="Espace réservé du contenu 2">
            <a:extLst>
              <a:ext uri="{FF2B5EF4-FFF2-40B4-BE49-F238E27FC236}">
                <a16:creationId xmlns:a16="http://schemas.microsoft.com/office/drawing/2014/main" id="{F678992A-C88E-43BD-BC27-A6369ED7FD02}"/>
              </a:ext>
            </a:extLst>
          </p:cNvPr>
          <p:cNvGraphicFramePr>
            <a:graphicFrameLocks noGrp="1"/>
          </p:cNvGraphicFramePr>
          <p:nvPr>
            <p:ph idx="1"/>
          </p:nvPr>
        </p:nvGraphicFramePr>
        <p:xfrm>
          <a:off x="5118100" y="803275"/>
          <a:ext cx="6275324" cy="5167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299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B3A20E-D222-4FE4-8209-7632C4E60019}"/>
              </a:ext>
            </a:extLst>
          </p:cNvPr>
          <p:cNvSpPr>
            <a:spLocks noGrp="1"/>
          </p:cNvSpPr>
          <p:nvPr>
            <p:ph type="title"/>
          </p:nvPr>
        </p:nvSpPr>
        <p:spPr/>
        <p:txBody>
          <a:bodyPr/>
          <a:lstStyle/>
          <a:p>
            <a:r>
              <a:rPr lang="fr-CH" dirty="0"/>
              <a:t>Personnalité</a:t>
            </a:r>
            <a:endParaRPr lang="fr-FR" dirty="0"/>
          </a:p>
        </p:txBody>
      </p:sp>
      <p:sp>
        <p:nvSpPr>
          <p:cNvPr id="3" name="Espace réservé du contenu 2">
            <a:extLst>
              <a:ext uri="{FF2B5EF4-FFF2-40B4-BE49-F238E27FC236}">
                <a16:creationId xmlns:a16="http://schemas.microsoft.com/office/drawing/2014/main" id="{D39ED882-5256-4B69-8BF6-BCDF8DD6566D}"/>
              </a:ext>
            </a:extLst>
          </p:cNvPr>
          <p:cNvSpPr>
            <a:spLocks noGrp="1"/>
          </p:cNvSpPr>
          <p:nvPr>
            <p:ph idx="1"/>
          </p:nvPr>
        </p:nvSpPr>
        <p:spPr/>
        <p:txBody>
          <a:bodyPr/>
          <a:lstStyle/>
          <a:p>
            <a:r>
              <a:rPr lang="fr-CH" b="1" dirty="0"/>
              <a:t>Les émotions:</a:t>
            </a:r>
          </a:p>
          <a:p>
            <a:pPr algn="just">
              <a:buFont typeface="Wingdings" panose="05000000000000000000" pitchFamily="2" charset="2"/>
              <a:buChar char="Ø"/>
            </a:pPr>
            <a:r>
              <a:rPr lang="fr-CH" dirty="0"/>
              <a:t>Des émotions négatives (peur, colère, tristesse, dégoût) montre que votre système de valeurs est en partie ou totalement bafoué</a:t>
            </a:r>
          </a:p>
          <a:p>
            <a:pPr algn="just">
              <a:buFont typeface="Wingdings" panose="05000000000000000000" pitchFamily="2" charset="2"/>
              <a:buChar char="Ø"/>
            </a:pPr>
            <a:r>
              <a:rPr lang="fr-CH" dirty="0"/>
              <a:t>Des émotions positives (paix, amour, joie) montrent que votre système de valeurs est en partie ou totalement nourri</a:t>
            </a:r>
          </a:p>
          <a:p>
            <a:pPr marL="0" indent="0" algn="just">
              <a:buNone/>
            </a:pPr>
            <a:r>
              <a:rPr lang="fr-CH" dirty="0"/>
              <a:t>Une vie harmonieuse se nourrit des émotions négatives et positives; la clé est d’identifier et de ressentir les émotions déplaisantes et de savoir quoi en faire pour conduire ma vie en adéquation avec mes valeurs.</a:t>
            </a:r>
          </a:p>
          <a:p>
            <a:pPr marL="0" indent="0" algn="just">
              <a:buNone/>
            </a:pPr>
            <a:r>
              <a:rPr lang="fr-CH" dirty="0"/>
              <a:t>Astuce: apprendre à reconnaître ses émotions négatives et comprendre ce qui les déclenche vous permettra de les apprivoiser….</a:t>
            </a:r>
            <a:endParaRPr lang="fr-FR" dirty="0"/>
          </a:p>
        </p:txBody>
      </p:sp>
      <p:sp>
        <p:nvSpPr>
          <p:cNvPr id="4" name="Espace réservé du pied de page 3">
            <a:extLst>
              <a:ext uri="{FF2B5EF4-FFF2-40B4-BE49-F238E27FC236}">
                <a16:creationId xmlns:a16="http://schemas.microsoft.com/office/drawing/2014/main" id="{33CE47A6-46FA-4034-ACD6-B0BE2F82256B}"/>
              </a:ext>
            </a:extLst>
          </p:cNvPr>
          <p:cNvSpPr>
            <a:spLocks noGrp="1"/>
          </p:cNvSpPr>
          <p:nvPr>
            <p:ph type="ftr" sz="quarter" idx="11"/>
          </p:nvPr>
        </p:nvSpPr>
        <p:spPr/>
        <p:txBody>
          <a:bodyPr/>
          <a:lstStyle/>
          <a:p>
            <a:r>
              <a:rPr lang="en-US" dirty="0"/>
              <a:t>61-32_L&amp;C_20210928_Chrystel Dayer</a:t>
            </a:r>
          </a:p>
        </p:txBody>
      </p:sp>
    </p:spTree>
    <p:extLst>
      <p:ext uri="{BB962C8B-B14F-4D97-AF65-F5344CB8AC3E}">
        <p14:creationId xmlns:p14="http://schemas.microsoft.com/office/powerpoint/2010/main" val="38502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Personnalité</a:t>
            </a:r>
            <a:endParaRPr lang="fr-FR" dirty="0"/>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sp>
        <p:nvSpPr>
          <p:cNvPr id="5" name="Espace réservé du contenu 4">
            <a:extLst>
              <a:ext uri="{FF2B5EF4-FFF2-40B4-BE49-F238E27FC236}">
                <a16:creationId xmlns:a16="http://schemas.microsoft.com/office/drawing/2014/main" id="{CDE78206-EDEB-45AA-AABB-FCEC3020D7BB}"/>
              </a:ext>
            </a:extLst>
          </p:cNvPr>
          <p:cNvSpPr>
            <a:spLocks noGrp="1"/>
          </p:cNvSpPr>
          <p:nvPr>
            <p:ph idx="1"/>
          </p:nvPr>
        </p:nvSpPr>
        <p:spPr/>
        <p:txBody>
          <a:bodyPr/>
          <a:lstStyle/>
          <a:p>
            <a:r>
              <a:rPr lang="fr-CH" b="1" dirty="0"/>
              <a:t>Les croyances</a:t>
            </a:r>
          </a:p>
          <a:p>
            <a:pPr algn="just">
              <a:buFont typeface="Wingdings" panose="05000000000000000000" pitchFamily="2" charset="2"/>
              <a:buChar char="Ø"/>
            </a:pPr>
            <a:r>
              <a:rPr lang="fr-CH" dirty="0"/>
              <a:t>Une croyance est une affirmation personnelle que nous pensons vrai.</a:t>
            </a:r>
          </a:p>
          <a:p>
            <a:pPr algn="just">
              <a:buFont typeface="Wingdings" panose="05000000000000000000" pitchFamily="2" charset="2"/>
              <a:buChar char="Ø"/>
            </a:pPr>
            <a:r>
              <a:rPr lang="fr-CH" dirty="0"/>
              <a:t>C’est une réalité psychologique construite par nos expérience, nos perceptions de nous-même, des autres et du monde.</a:t>
            </a:r>
          </a:p>
          <a:p>
            <a:pPr algn="just">
              <a:buFont typeface="Wingdings" panose="05000000000000000000" pitchFamily="2" charset="2"/>
              <a:buChar char="Ø"/>
            </a:pPr>
            <a:r>
              <a:rPr lang="fr-CH" dirty="0"/>
              <a:t>Elle peut être ressource ou limitante.</a:t>
            </a:r>
          </a:p>
          <a:p>
            <a:pPr algn="just">
              <a:buFont typeface="Wingdings" panose="05000000000000000000" pitchFamily="2" charset="2"/>
              <a:buChar char="Ø"/>
            </a:pPr>
            <a:r>
              <a:rPr lang="fr-CH" dirty="0"/>
              <a:t>Une croyance est le plus souvent inconsciente.</a:t>
            </a:r>
          </a:p>
          <a:p>
            <a:pPr>
              <a:buFont typeface="Wingdings" panose="05000000000000000000" pitchFamily="2" charset="2"/>
              <a:buChar char="Ø"/>
            </a:pPr>
            <a:endParaRPr lang="fr-FR" dirty="0"/>
          </a:p>
        </p:txBody>
      </p:sp>
    </p:spTree>
    <p:extLst>
      <p:ext uri="{BB962C8B-B14F-4D97-AF65-F5344CB8AC3E}">
        <p14:creationId xmlns:p14="http://schemas.microsoft.com/office/powerpoint/2010/main" val="2498163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D8C61-8B3E-4671-86A0-4C0837AE8368}"/>
              </a:ext>
            </a:extLst>
          </p:cNvPr>
          <p:cNvSpPr>
            <a:spLocks noGrp="1"/>
          </p:cNvSpPr>
          <p:nvPr>
            <p:ph type="title"/>
          </p:nvPr>
        </p:nvSpPr>
        <p:spPr/>
        <p:txBody>
          <a:bodyPr/>
          <a:lstStyle/>
          <a:p>
            <a:r>
              <a:rPr lang="fr-CH" dirty="0"/>
              <a:t>Personnalité</a:t>
            </a:r>
            <a:endParaRPr lang="fr-FR" dirty="0"/>
          </a:p>
        </p:txBody>
      </p:sp>
      <p:sp>
        <p:nvSpPr>
          <p:cNvPr id="3" name="Espace réservé du contenu 2">
            <a:extLst>
              <a:ext uri="{FF2B5EF4-FFF2-40B4-BE49-F238E27FC236}">
                <a16:creationId xmlns:a16="http://schemas.microsoft.com/office/drawing/2014/main" id="{A693AD06-961C-423C-9D8A-710CD5A73189}"/>
              </a:ext>
            </a:extLst>
          </p:cNvPr>
          <p:cNvSpPr>
            <a:spLocks noGrp="1"/>
          </p:cNvSpPr>
          <p:nvPr>
            <p:ph idx="1"/>
          </p:nvPr>
        </p:nvSpPr>
        <p:spPr/>
        <p:txBody>
          <a:bodyPr/>
          <a:lstStyle/>
          <a:p>
            <a:r>
              <a:rPr lang="fr-CH" b="1" dirty="0"/>
              <a:t>3 grandes formes de croyances limitantes</a:t>
            </a:r>
          </a:p>
          <a:p>
            <a:pPr>
              <a:buFont typeface="Wingdings" panose="05000000000000000000" pitchFamily="2" charset="2"/>
              <a:buChar char="Ø"/>
            </a:pPr>
            <a:r>
              <a:rPr lang="fr-CH" dirty="0"/>
              <a:t>Plus d’espoir (inverse: c’est possible)</a:t>
            </a:r>
          </a:p>
          <a:p>
            <a:pPr>
              <a:buFont typeface="Wingdings" panose="05000000000000000000" pitchFamily="2" charset="2"/>
              <a:buChar char="Ø"/>
            </a:pPr>
            <a:r>
              <a:rPr lang="fr-CH" dirty="0"/>
              <a:t>Plus capable (inverse: je peux le faire, j’en ai les moyens…)</a:t>
            </a:r>
          </a:p>
          <a:p>
            <a:pPr>
              <a:buFont typeface="Wingdings" panose="05000000000000000000" pitchFamily="2" charset="2"/>
              <a:buChar char="Ø"/>
            </a:pPr>
            <a:r>
              <a:rPr lang="fr-CH" dirty="0"/>
              <a:t>Ne mérite pas/plus (inverse: je le veux bien, je le mérite, c’est bon pour moi)</a:t>
            </a:r>
            <a:endParaRPr lang="fr-FR" dirty="0"/>
          </a:p>
        </p:txBody>
      </p:sp>
      <p:sp>
        <p:nvSpPr>
          <p:cNvPr id="4" name="Espace réservé du pied de page 3">
            <a:extLst>
              <a:ext uri="{FF2B5EF4-FFF2-40B4-BE49-F238E27FC236}">
                <a16:creationId xmlns:a16="http://schemas.microsoft.com/office/drawing/2014/main" id="{EBE59FB9-AB2A-48C7-BC58-A1C7F1C0DCDF}"/>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308662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D098B2-6E48-406A-8235-44F87B764FE0}"/>
              </a:ext>
            </a:extLst>
          </p:cNvPr>
          <p:cNvSpPr>
            <a:spLocks noGrp="1"/>
          </p:cNvSpPr>
          <p:nvPr>
            <p:ph type="title"/>
          </p:nvPr>
        </p:nvSpPr>
        <p:spPr/>
        <p:txBody>
          <a:bodyPr/>
          <a:lstStyle/>
          <a:p>
            <a:r>
              <a:rPr lang="fr-CH" dirty="0"/>
              <a:t>Personnalité</a:t>
            </a:r>
            <a:endParaRPr lang="fr-FR" dirty="0"/>
          </a:p>
        </p:txBody>
      </p:sp>
      <p:pic>
        <p:nvPicPr>
          <p:cNvPr id="6" name="Espace réservé du contenu 5">
            <a:extLst>
              <a:ext uri="{FF2B5EF4-FFF2-40B4-BE49-F238E27FC236}">
                <a16:creationId xmlns:a16="http://schemas.microsoft.com/office/drawing/2014/main" id="{249EA2C9-F876-4FE2-9F1B-89BA9A4EC87B}"/>
              </a:ext>
            </a:extLst>
          </p:cNvPr>
          <p:cNvPicPr>
            <a:picLocks noGrp="1" noChangeAspect="1"/>
          </p:cNvPicPr>
          <p:nvPr>
            <p:ph idx="1"/>
          </p:nvPr>
        </p:nvPicPr>
        <p:blipFill rotWithShape="1">
          <a:blip r:embed="rId2"/>
          <a:srcRect l="4248"/>
          <a:stretch/>
        </p:blipFill>
        <p:spPr>
          <a:xfrm>
            <a:off x="4924926" y="896503"/>
            <a:ext cx="6672136" cy="5064993"/>
          </a:xfrm>
        </p:spPr>
      </p:pic>
      <p:sp>
        <p:nvSpPr>
          <p:cNvPr id="4" name="Espace réservé du pied de page 3">
            <a:extLst>
              <a:ext uri="{FF2B5EF4-FFF2-40B4-BE49-F238E27FC236}">
                <a16:creationId xmlns:a16="http://schemas.microsoft.com/office/drawing/2014/main" id="{11B3BC92-4DCD-4567-8025-44FE08727ACA}"/>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2746050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96B1A-B706-4A9E-A7F6-363EC82A38B7}"/>
              </a:ext>
            </a:extLst>
          </p:cNvPr>
          <p:cNvSpPr>
            <a:spLocks noGrp="1"/>
          </p:cNvSpPr>
          <p:nvPr>
            <p:ph type="title"/>
          </p:nvPr>
        </p:nvSpPr>
        <p:spPr/>
        <p:txBody>
          <a:bodyPr/>
          <a:lstStyle/>
          <a:p>
            <a:r>
              <a:rPr lang="fr-CH" dirty="0"/>
              <a:t>Personnalité</a:t>
            </a:r>
            <a:endParaRPr lang="fr-FR" dirty="0"/>
          </a:p>
        </p:txBody>
      </p:sp>
      <p:sp>
        <p:nvSpPr>
          <p:cNvPr id="3" name="Espace réservé du contenu 2">
            <a:extLst>
              <a:ext uri="{FF2B5EF4-FFF2-40B4-BE49-F238E27FC236}">
                <a16:creationId xmlns:a16="http://schemas.microsoft.com/office/drawing/2014/main" id="{AC60000C-7EE0-4C68-801B-B9E37DD12DC8}"/>
              </a:ext>
            </a:extLst>
          </p:cNvPr>
          <p:cNvSpPr>
            <a:spLocks noGrp="1"/>
          </p:cNvSpPr>
          <p:nvPr>
            <p:ph idx="1"/>
          </p:nvPr>
        </p:nvSpPr>
        <p:spPr/>
        <p:txBody>
          <a:bodyPr/>
          <a:lstStyle/>
          <a:p>
            <a:r>
              <a:rPr lang="fr-CH" dirty="0"/>
              <a:t>Exercice: par groupe.</a:t>
            </a:r>
          </a:p>
          <a:p>
            <a:pPr>
              <a:buFont typeface="Wingdings" panose="05000000000000000000" pitchFamily="2" charset="2"/>
              <a:buChar char="Ø"/>
            </a:pPr>
            <a:r>
              <a:rPr lang="fr-CH" dirty="0"/>
              <a:t>Reprendre 2 domaines de vie</a:t>
            </a:r>
          </a:p>
          <a:p>
            <a:pPr>
              <a:buFont typeface="Wingdings" panose="05000000000000000000" pitchFamily="2" charset="2"/>
              <a:buChar char="Ø"/>
            </a:pPr>
            <a:r>
              <a:rPr lang="fr-CH" dirty="0"/>
              <a:t>A accompagne B et vice-versa</a:t>
            </a:r>
          </a:p>
          <a:p>
            <a:pPr>
              <a:buFont typeface="Wingdings" panose="05000000000000000000" pitchFamily="2" charset="2"/>
              <a:buChar char="Ø"/>
            </a:pPr>
            <a:r>
              <a:rPr lang="fr-CH" dirty="0"/>
              <a:t>Identifier vos croyances limitantes par domaine</a:t>
            </a:r>
          </a:p>
          <a:p>
            <a:pPr>
              <a:buFont typeface="Wingdings" panose="05000000000000000000" pitchFamily="2" charset="2"/>
              <a:buChar char="Ø"/>
            </a:pPr>
            <a:r>
              <a:rPr lang="fr-CH" dirty="0"/>
              <a:t>Soyez curieux et bienveillants dans cet exercice!</a:t>
            </a:r>
          </a:p>
          <a:p>
            <a:pPr>
              <a:buFont typeface="Wingdings" panose="05000000000000000000" pitchFamily="2" charset="2"/>
              <a:buChar char="Ø"/>
            </a:pPr>
            <a:r>
              <a:rPr lang="fr-CH" dirty="0"/>
              <a:t>Une croyance limitante peut être transformée</a:t>
            </a:r>
            <a:endParaRPr lang="fr-FR" dirty="0"/>
          </a:p>
        </p:txBody>
      </p:sp>
      <p:sp>
        <p:nvSpPr>
          <p:cNvPr id="4" name="Espace réservé du pied de page 3">
            <a:extLst>
              <a:ext uri="{FF2B5EF4-FFF2-40B4-BE49-F238E27FC236}">
                <a16:creationId xmlns:a16="http://schemas.microsoft.com/office/drawing/2014/main" id="{02CC8F1A-BCD5-443F-A9E9-1332F67B81A2}"/>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2045005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Personnalité</a:t>
            </a:r>
            <a:endParaRPr lang="fr-FR" dirty="0"/>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sp>
        <p:nvSpPr>
          <p:cNvPr id="5" name="Espace réservé du contenu 4">
            <a:extLst>
              <a:ext uri="{FF2B5EF4-FFF2-40B4-BE49-F238E27FC236}">
                <a16:creationId xmlns:a16="http://schemas.microsoft.com/office/drawing/2014/main" id="{CDE78206-EDEB-45AA-AABB-FCEC3020D7BB}"/>
              </a:ext>
            </a:extLst>
          </p:cNvPr>
          <p:cNvSpPr>
            <a:spLocks noGrp="1"/>
          </p:cNvSpPr>
          <p:nvPr>
            <p:ph idx="1"/>
          </p:nvPr>
        </p:nvSpPr>
        <p:spPr/>
        <p:txBody>
          <a:bodyPr/>
          <a:lstStyle/>
          <a:p>
            <a:r>
              <a:rPr lang="fr-CH" b="1" dirty="0"/>
              <a:t>Les valeurs</a:t>
            </a:r>
          </a:p>
          <a:p>
            <a:pPr algn="just">
              <a:buFont typeface="Wingdings" panose="05000000000000000000" pitchFamily="2" charset="2"/>
              <a:buChar char="Ø"/>
            </a:pPr>
            <a:r>
              <a:rPr lang="fr-CH" dirty="0"/>
              <a:t>Une valeur est un sentiment qui découle d’expérience vécues et sur lequel nous mettons un mot. Elle est en rapport avec ce qui est important pour nous, ce que l’on aime, ce qui nous motive</a:t>
            </a:r>
          </a:p>
          <a:p>
            <a:pPr algn="just">
              <a:buFont typeface="Wingdings" panose="05000000000000000000" pitchFamily="2" charset="2"/>
              <a:buChar char="Ø"/>
            </a:pPr>
            <a:r>
              <a:rPr lang="fr-CH" dirty="0"/>
              <a:t>Les valeurs sont le socle de référence sur lequel je m’appuie pour construire ma vie. Mon identité.</a:t>
            </a:r>
            <a:endParaRPr lang="fr-FR" dirty="0"/>
          </a:p>
        </p:txBody>
      </p:sp>
    </p:spTree>
    <p:extLst>
      <p:ext uri="{BB962C8B-B14F-4D97-AF65-F5344CB8AC3E}">
        <p14:creationId xmlns:p14="http://schemas.microsoft.com/office/powerpoint/2010/main" val="205620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196F2-F103-480F-B270-DE8FD50909A6}"/>
              </a:ext>
            </a:extLst>
          </p:cNvPr>
          <p:cNvSpPr>
            <a:spLocks noGrp="1"/>
          </p:cNvSpPr>
          <p:nvPr>
            <p:ph type="title"/>
          </p:nvPr>
        </p:nvSpPr>
        <p:spPr/>
        <p:txBody>
          <a:bodyPr/>
          <a:lstStyle/>
          <a:p>
            <a:r>
              <a:rPr lang="fr-CH" dirty="0"/>
              <a:t>On ne naît pas manager on le devient…</a:t>
            </a:r>
            <a:endParaRPr lang="fr-FR" dirty="0"/>
          </a:p>
        </p:txBody>
      </p:sp>
      <p:sp>
        <p:nvSpPr>
          <p:cNvPr id="3" name="Espace réservé du contenu 2">
            <a:extLst>
              <a:ext uri="{FF2B5EF4-FFF2-40B4-BE49-F238E27FC236}">
                <a16:creationId xmlns:a16="http://schemas.microsoft.com/office/drawing/2014/main" id="{151C82A7-1997-4A77-8020-9967BB0FFED7}"/>
              </a:ext>
            </a:extLst>
          </p:cNvPr>
          <p:cNvSpPr>
            <a:spLocks noGrp="1"/>
          </p:cNvSpPr>
          <p:nvPr>
            <p:ph idx="1"/>
          </p:nvPr>
        </p:nvSpPr>
        <p:spPr/>
        <p:txBody>
          <a:bodyPr>
            <a:normAutofit/>
          </a:bodyPr>
          <a:lstStyle/>
          <a:p>
            <a:pPr marL="342900" indent="-342900">
              <a:buAutoNum type="arabicParenR"/>
            </a:pPr>
            <a:r>
              <a:rPr lang="fr-CH" dirty="0"/>
              <a:t>déléguer pour renforcer sa crédibilité ;</a:t>
            </a:r>
          </a:p>
          <a:p>
            <a:pPr marL="342900" indent="-342900">
              <a:buAutoNum type="arabicParenR"/>
            </a:pPr>
            <a:r>
              <a:rPr lang="fr-CH" dirty="0"/>
              <a:t>prendre du recul en faisant face au quotidien ;</a:t>
            </a:r>
          </a:p>
          <a:p>
            <a:pPr marL="342900" indent="-342900">
              <a:buAutoNum type="arabicParenR"/>
            </a:pPr>
            <a:r>
              <a:rPr lang="fr-CH" dirty="0"/>
              <a:t>jouer des rôles paradoxaux ;</a:t>
            </a:r>
          </a:p>
          <a:p>
            <a:pPr marL="342900" indent="-342900">
              <a:buAutoNum type="arabicParenR"/>
            </a:pPr>
            <a:r>
              <a:rPr lang="fr-CH" dirty="0"/>
              <a:t>adapter son registre managérial à la variété des contextes et des situations ;</a:t>
            </a:r>
          </a:p>
          <a:p>
            <a:pPr marL="342900" indent="-342900">
              <a:buAutoNum type="arabicParenR"/>
            </a:pPr>
            <a:r>
              <a:rPr lang="fr-CH" dirty="0"/>
              <a:t>motiver sans marge de manœuvre financière ;</a:t>
            </a:r>
          </a:p>
          <a:p>
            <a:pPr marL="342900" indent="-342900">
              <a:buAutoNum type="arabicParenR"/>
            </a:pPr>
            <a:r>
              <a:rPr lang="fr-CH" dirty="0"/>
              <a:t>transformer son pouvoir en leadership ;</a:t>
            </a:r>
          </a:p>
          <a:p>
            <a:pPr marL="342900" indent="-342900">
              <a:buAutoNum type="arabicParenR"/>
            </a:pPr>
            <a:r>
              <a:rPr lang="fr-CH" dirty="0"/>
              <a:t>donner du sens en fixant des objectifs ;</a:t>
            </a:r>
          </a:p>
          <a:p>
            <a:pPr marL="342900" indent="-342900">
              <a:buAutoNum type="arabicParenR"/>
            </a:pPr>
            <a:r>
              <a:rPr lang="fr-CH" dirty="0"/>
              <a:t>apprivoiser la complexité pour décider ;</a:t>
            </a:r>
          </a:p>
          <a:p>
            <a:pPr marL="342900" indent="-342900">
              <a:buAutoNum type="arabicParenR"/>
            </a:pPr>
            <a:r>
              <a:rPr lang="fr-CH" dirty="0"/>
              <a:t>développer son influence hors hiérarchie ;</a:t>
            </a:r>
          </a:p>
          <a:p>
            <a:pPr marL="342900" indent="-342900">
              <a:buAutoNum type="arabicParenR"/>
            </a:pPr>
            <a:r>
              <a:rPr lang="fr-CH" dirty="0"/>
              <a:t> accompagner le changement en changeant soi-même</a:t>
            </a:r>
            <a:endParaRPr lang="fr-FR" dirty="0"/>
          </a:p>
        </p:txBody>
      </p:sp>
      <p:pic>
        <p:nvPicPr>
          <p:cNvPr id="4" name="Image 3">
            <a:extLst>
              <a:ext uri="{FF2B5EF4-FFF2-40B4-BE49-F238E27FC236}">
                <a16:creationId xmlns:a16="http://schemas.microsoft.com/office/drawing/2014/main" id="{1B4CE6A1-C3FF-4290-9D66-37727EE8D79B}"/>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E8A266EA-31D1-4D4F-8DC3-E2C802B1E137}"/>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3551682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92C05-5060-47F4-9B24-32C841FBF45A}"/>
              </a:ext>
            </a:extLst>
          </p:cNvPr>
          <p:cNvSpPr>
            <a:spLocks noGrp="1"/>
          </p:cNvSpPr>
          <p:nvPr>
            <p:ph type="title"/>
          </p:nvPr>
        </p:nvSpPr>
        <p:spPr/>
        <p:txBody>
          <a:bodyPr/>
          <a:lstStyle/>
          <a:p>
            <a:r>
              <a:rPr lang="fr-CH" dirty="0"/>
              <a:t>Personnalité</a:t>
            </a:r>
            <a:endParaRPr lang="fr-FR" dirty="0"/>
          </a:p>
        </p:txBody>
      </p:sp>
      <p:sp>
        <p:nvSpPr>
          <p:cNvPr id="4" name="Espace réservé du pied de page 3">
            <a:extLst>
              <a:ext uri="{FF2B5EF4-FFF2-40B4-BE49-F238E27FC236}">
                <a16:creationId xmlns:a16="http://schemas.microsoft.com/office/drawing/2014/main" id="{33A1740C-FA58-4935-9ED1-FE76B38F8FD4}"/>
              </a:ext>
            </a:extLst>
          </p:cNvPr>
          <p:cNvSpPr>
            <a:spLocks noGrp="1"/>
          </p:cNvSpPr>
          <p:nvPr>
            <p:ph type="ftr" sz="quarter" idx="11"/>
          </p:nvPr>
        </p:nvSpPr>
        <p:spPr/>
        <p:txBody>
          <a:bodyPr/>
          <a:lstStyle/>
          <a:p>
            <a:r>
              <a:rPr lang="en-US"/>
              <a:t>61-32_L&amp;C_20210928_Chrystel Dayer</a:t>
            </a:r>
            <a:endParaRPr lang="en-US" dirty="0"/>
          </a:p>
        </p:txBody>
      </p:sp>
      <p:pic>
        <p:nvPicPr>
          <p:cNvPr id="10" name="Espace réservé du contenu 9">
            <a:extLst>
              <a:ext uri="{FF2B5EF4-FFF2-40B4-BE49-F238E27FC236}">
                <a16:creationId xmlns:a16="http://schemas.microsoft.com/office/drawing/2014/main" id="{012437C1-807A-4EA1-9C7A-80C38D87E515}"/>
              </a:ext>
            </a:extLst>
          </p:cNvPr>
          <p:cNvPicPr>
            <a:picLocks noGrp="1" noChangeAspect="1"/>
          </p:cNvPicPr>
          <p:nvPr>
            <p:ph idx="1"/>
          </p:nvPr>
        </p:nvPicPr>
        <p:blipFill rotWithShape="1">
          <a:blip r:embed="rId3"/>
          <a:srcRect l="2990" b="16761"/>
          <a:stretch/>
        </p:blipFill>
        <p:spPr>
          <a:xfrm>
            <a:off x="4993105" y="1361184"/>
            <a:ext cx="6093912" cy="3800363"/>
          </a:xfrm>
        </p:spPr>
      </p:pic>
    </p:spTree>
    <p:extLst>
      <p:ext uri="{BB962C8B-B14F-4D97-AF65-F5344CB8AC3E}">
        <p14:creationId xmlns:p14="http://schemas.microsoft.com/office/powerpoint/2010/main" val="3261235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1A456-F252-41F0-8908-E159237D5A0B}"/>
              </a:ext>
            </a:extLst>
          </p:cNvPr>
          <p:cNvSpPr>
            <a:spLocks noGrp="1"/>
          </p:cNvSpPr>
          <p:nvPr>
            <p:ph type="title"/>
          </p:nvPr>
        </p:nvSpPr>
        <p:spPr/>
        <p:txBody>
          <a:bodyPr/>
          <a:lstStyle/>
          <a:p>
            <a:r>
              <a:rPr lang="fr-CH" dirty="0"/>
              <a:t>Personnalité</a:t>
            </a:r>
            <a:endParaRPr lang="fr-FR" dirty="0"/>
          </a:p>
        </p:txBody>
      </p:sp>
      <p:sp>
        <p:nvSpPr>
          <p:cNvPr id="3" name="Espace réservé du contenu 2">
            <a:extLst>
              <a:ext uri="{FF2B5EF4-FFF2-40B4-BE49-F238E27FC236}">
                <a16:creationId xmlns:a16="http://schemas.microsoft.com/office/drawing/2014/main" id="{E13CB0E3-D07D-4DD9-9A17-8C1667651693}"/>
              </a:ext>
            </a:extLst>
          </p:cNvPr>
          <p:cNvSpPr>
            <a:spLocks noGrp="1"/>
          </p:cNvSpPr>
          <p:nvPr>
            <p:ph idx="1"/>
          </p:nvPr>
        </p:nvSpPr>
        <p:spPr/>
        <p:txBody>
          <a:bodyPr/>
          <a:lstStyle/>
          <a:p>
            <a:r>
              <a:rPr lang="fr-CH" dirty="0"/>
              <a:t>Exercice par groupe.</a:t>
            </a:r>
          </a:p>
          <a:p>
            <a:pPr>
              <a:buFont typeface="Wingdings" panose="05000000000000000000" pitchFamily="2" charset="2"/>
              <a:buChar char="Ø"/>
            </a:pPr>
            <a:r>
              <a:rPr lang="fr-CH" dirty="0"/>
              <a:t>Lister 10 valeurs pour 2 domaines de vie (2 x 5)</a:t>
            </a:r>
          </a:p>
          <a:p>
            <a:pPr>
              <a:buFont typeface="Wingdings" panose="05000000000000000000" pitchFamily="2" charset="2"/>
              <a:buChar char="Ø"/>
            </a:pPr>
            <a:r>
              <a:rPr lang="fr-CH" dirty="0"/>
              <a:t>A accompagne B et vice-versa</a:t>
            </a:r>
          </a:p>
          <a:p>
            <a:pPr>
              <a:buFont typeface="Wingdings" panose="05000000000000000000" pitchFamily="2" charset="2"/>
              <a:buChar char="Ø"/>
            </a:pPr>
            <a:r>
              <a:rPr lang="fr-CH" dirty="0"/>
              <a:t>Qu’est ce qui est important pour toi dans ce domaine ?</a:t>
            </a:r>
          </a:p>
          <a:p>
            <a:pPr>
              <a:buFont typeface="Wingdings" panose="05000000000000000000" pitchFamily="2" charset="2"/>
              <a:buChar char="Ø"/>
            </a:pPr>
            <a:r>
              <a:rPr lang="fr-CH" dirty="0"/>
              <a:t>Quoi d’autre? Et encore?</a:t>
            </a:r>
          </a:p>
          <a:p>
            <a:pPr>
              <a:buFont typeface="Wingdings" panose="05000000000000000000" pitchFamily="2" charset="2"/>
              <a:buChar char="Ø"/>
            </a:pPr>
            <a:r>
              <a:rPr lang="fr-CH" dirty="0"/>
              <a:t>Expliquer vos valeurs à votre partenaire</a:t>
            </a:r>
          </a:p>
          <a:p>
            <a:pPr>
              <a:buFont typeface="Wingdings" panose="05000000000000000000" pitchFamily="2" charset="2"/>
              <a:buChar char="Ø"/>
            </a:pPr>
            <a:r>
              <a:rPr lang="fr-CH" dirty="0"/>
              <a:t>Hiérarchiser vos valeurs et sélectionner les 5 premières</a:t>
            </a:r>
          </a:p>
          <a:p>
            <a:pPr marL="0" indent="0">
              <a:buNone/>
            </a:pPr>
            <a:endParaRPr lang="fr-CH" dirty="0"/>
          </a:p>
          <a:p>
            <a:pPr marL="0" indent="0">
              <a:buNone/>
            </a:pPr>
            <a:r>
              <a:rPr lang="fr-CH" dirty="0"/>
              <a:t>Bilan: Quels liens faites-vous avec votre raison d’être ?</a:t>
            </a:r>
          </a:p>
          <a:p>
            <a:pPr marL="0" indent="0">
              <a:buNone/>
            </a:pPr>
            <a:endParaRPr lang="fr-CH" dirty="0"/>
          </a:p>
          <a:p>
            <a:pPr>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FCDC2B29-C8E7-46E3-BFD3-1CD47A35C3D0}"/>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835256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CA8C7A-6CE1-4ED5-B5BC-DE4CAF4EB22B}"/>
              </a:ext>
            </a:extLst>
          </p:cNvPr>
          <p:cNvSpPr>
            <a:spLocks noGrp="1"/>
          </p:cNvSpPr>
          <p:nvPr>
            <p:ph type="title"/>
          </p:nvPr>
        </p:nvSpPr>
        <p:spPr/>
        <p:txBody>
          <a:bodyPr/>
          <a:lstStyle/>
          <a:p>
            <a:r>
              <a:rPr lang="fr-CH" dirty="0"/>
              <a:t>Personnalité</a:t>
            </a:r>
            <a:endParaRPr lang="fr-FR" dirty="0"/>
          </a:p>
        </p:txBody>
      </p:sp>
      <p:sp>
        <p:nvSpPr>
          <p:cNvPr id="3" name="Espace réservé du contenu 2">
            <a:extLst>
              <a:ext uri="{FF2B5EF4-FFF2-40B4-BE49-F238E27FC236}">
                <a16:creationId xmlns:a16="http://schemas.microsoft.com/office/drawing/2014/main" id="{3FB8B48F-FF3C-46D3-A723-692E8757AB5E}"/>
              </a:ext>
            </a:extLst>
          </p:cNvPr>
          <p:cNvSpPr>
            <a:spLocks noGrp="1"/>
          </p:cNvSpPr>
          <p:nvPr>
            <p:ph idx="1"/>
          </p:nvPr>
        </p:nvSpPr>
        <p:spPr/>
        <p:txBody>
          <a:bodyPr/>
          <a:lstStyle/>
          <a:p>
            <a:r>
              <a:rPr lang="en-GB" altLang="fr-FR" b="1" dirty="0"/>
              <a:t>Les </a:t>
            </a:r>
            <a:r>
              <a:rPr lang="en-GB" altLang="fr-FR" b="1" dirty="0" err="1"/>
              <a:t>fondamentaux</a:t>
            </a:r>
            <a:r>
              <a:rPr lang="en-GB" altLang="fr-FR" b="1" dirty="0"/>
              <a:t> de Insight Discovery</a:t>
            </a:r>
          </a:p>
          <a:p>
            <a:pPr>
              <a:buFont typeface="Wingdings" panose="05000000000000000000" pitchFamily="2" charset="2"/>
              <a:buChar char="Ø"/>
            </a:pPr>
            <a:r>
              <a:rPr lang="fr-FR" dirty="0"/>
              <a:t>Issu des travaux de recherches du Dr Carl Gustav Jung 1875 – 1961, psychiatre Suisse de renom.</a:t>
            </a:r>
          </a:p>
          <a:p>
            <a:pPr>
              <a:buFont typeface="Wingdings" panose="05000000000000000000" pitchFamily="2" charset="2"/>
              <a:buChar char="Ø"/>
            </a:pPr>
            <a:r>
              <a:rPr lang="fr-FR" dirty="0"/>
              <a:t>Modèle de typologie de la personnalité et de ses préférences</a:t>
            </a:r>
          </a:p>
          <a:p>
            <a:pPr>
              <a:buFont typeface="Wingdings" panose="05000000000000000000" pitchFamily="2" charset="2"/>
              <a:buChar char="Ø"/>
            </a:pPr>
            <a:r>
              <a:rPr lang="fr-FR" dirty="0"/>
              <a:t>4 grandes énergies de base dont chaque individu est porteur influencent nos perceptions et nos comportements</a:t>
            </a:r>
          </a:p>
          <a:p>
            <a:pPr>
              <a:buFont typeface="Wingdings" panose="05000000000000000000" pitchFamily="2" charset="2"/>
              <a:buChar char="Ø"/>
            </a:pPr>
            <a:r>
              <a:rPr lang="fr-FR" dirty="0"/>
              <a:t>«  Les individus ont des préférences différentes les uns des autres, préférences qui leur donnent une perception différente de celle d’autrui »</a:t>
            </a:r>
          </a:p>
          <a:p>
            <a:pPr>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8C3F4A0F-6595-4109-BAA0-106596F159BC}"/>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3181251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A5A761-4C52-434E-97FD-1A84BCE55321}"/>
              </a:ext>
            </a:extLst>
          </p:cNvPr>
          <p:cNvSpPr>
            <a:spLocks noGrp="1"/>
          </p:cNvSpPr>
          <p:nvPr>
            <p:ph type="title"/>
          </p:nvPr>
        </p:nvSpPr>
        <p:spPr/>
        <p:txBody>
          <a:bodyPr/>
          <a:lstStyle/>
          <a:p>
            <a:r>
              <a:rPr lang="fr-CH" dirty="0"/>
              <a:t>Personnalité</a:t>
            </a:r>
            <a:endParaRPr lang="fr-FR" dirty="0"/>
          </a:p>
        </p:txBody>
      </p:sp>
      <p:sp>
        <p:nvSpPr>
          <p:cNvPr id="4" name="Espace réservé du pied de page 3">
            <a:extLst>
              <a:ext uri="{FF2B5EF4-FFF2-40B4-BE49-F238E27FC236}">
                <a16:creationId xmlns:a16="http://schemas.microsoft.com/office/drawing/2014/main" id="{417402F7-7E6B-4090-8E24-FD6FFAA86C12}"/>
              </a:ext>
            </a:extLst>
          </p:cNvPr>
          <p:cNvSpPr>
            <a:spLocks noGrp="1"/>
          </p:cNvSpPr>
          <p:nvPr>
            <p:ph type="ftr" sz="quarter" idx="11"/>
          </p:nvPr>
        </p:nvSpPr>
        <p:spPr/>
        <p:txBody>
          <a:bodyPr/>
          <a:lstStyle/>
          <a:p>
            <a:r>
              <a:rPr lang="en-US"/>
              <a:t>61-32_L&amp;C_20210928_Chrystel Dayer</a:t>
            </a:r>
            <a:endParaRPr lang="en-US" dirty="0"/>
          </a:p>
        </p:txBody>
      </p:sp>
      <p:pic>
        <p:nvPicPr>
          <p:cNvPr id="5" name="Espace réservé du contenu 4">
            <a:extLst>
              <a:ext uri="{FF2B5EF4-FFF2-40B4-BE49-F238E27FC236}">
                <a16:creationId xmlns:a16="http://schemas.microsoft.com/office/drawing/2014/main" id="{9C327031-2366-4CEB-B938-D89BBF2C5CB3}"/>
              </a:ext>
            </a:extLst>
          </p:cNvPr>
          <p:cNvPicPr>
            <a:picLocks noGrp="1"/>
          </p:cNvPicPr>
          <p:nvPr>
            <p:ph idx="1"/>
          </p:nvPr>
        </p:nvPicPr>
        <p:blipFill>
          <a:blip r:embed="rId2"/>
          <a:stretch>
            <a:fillRect/>
          </a:stretch>
        </p:blipFill>
        <p:spPr>
          <a:xfrm>
            <a:off x="5570266" y="803275"/>
            <a:ext cx="5377406" cy="5248275"/>
          </a:xfrm>
          <a:prstGeom prst="rect">
            <a:avLst/>
          </a:prstGeom>
        </p:spPr>
      </p:pic>
    </p:spTree>
    <p:extLst>
      <p:ext uri="{BB962C8B-B14F-4D97-AF65-F5344CB8AC3E}">
        <p14:creationId xmlns:p14="http://schemas.microsoft.com/office/powerpoint/2010/main" val="3309555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35ED3-7507-4FB9-9AEA-10DF8766DB15}"/>
              </a:ext>
            </a:extLst>
          </p:cNvPr>
          <p:cNvSpPr>
            <a:spLocks noGrp="1"/>
          </p:cNvSpPr>
          <p:nvPr>
            <p:ph type="title"/>
          </p:nvPr>
        </p:nvSpPr>
        <p:spPr/>
        <p:txBody>
          <a:bodyPr/>
          <a:lstStyle/>
          <a:p>
            <a:r>
              <a:rPr lang="fr-CH" dirty="0"/>
              <a:t>Personnalité</a:t>
            </a:r>
            <a:endParaRPr lang="fr-FR" dirty="0"/>
          </a:p>
        </p:txBody>
      </p:sp>
      <p:sp>
        <p:nvSpPr>
          <p:cNvPr id="4" name="Espace réservé du pied de page 3">
            <a:extLst>
              <a:ext uri="{FF2B5EF4-FFF2-40B4-BE49-F238E27FC236}">
                <a16:creationId xmlns:a16="http://schemas.microsoft.com/office/drawing/2014/main" id="{4A802D3A-A4BB-45EA-9DB8-1E4EBE742BBA}"/>
              </a:ext>
            </a:extLst>
          </p:cNvPr>
          <p:cNvSpPr>
            <a:spLocks noGrp="1"/>
          </p:cNvSpPr>
          <p:nvPr>
            <p:ph type="ftr" sz="quarter" idx="11"/>
          </p:nvPr>
        </p:nvSpPr>
        <p:spPr/>
        <p:txBody>
          <a:bodyPr/>
          <a:lstStyle/>
          <a:p>
            <a:r>
              <a:rPr lang="en-US"/>
              <a:t>61-32_L&amp;C_20210928_Chrystel Dayer</a:t>
            </a:r>
            <a:endParaRPr lang="en-US" dirty="0"/>
          </a:p>
        </p:txBody>
      </p:sp>
      <p:sp>
        <p:nvSpPr>
          <p:cNvPr id="8" name="Espace réservé du contenu 7">
            <a:extLst>
              <a:ext uri="{FF2B5EF4-FFF2-40B4-BE49-F238E27FC236}">
                <a16:creationId xmlns:a16="http://schemas.microsoft.com/office/drawing/2014/main" id="{11873789-F34E-4067-A37A-CDD1DFF5C158}"/>
              </a:ext>
            </a:extLst>
          </p:cNvPr>
          <p:cNvSpPr>
            <a:spLocks noGrp="1"/>
          </p:cNvSpPr>
          <p:nvPr>
            <p:ph idx="1"/>
          </p:nvPr>
        </p:nvSpPr>
        <p:spPr/>
        <p:txBody>
          <a:bodyPr/>
          <a:lstStyle/>
          <a:p>
            <a:endParaRPr lang="fr-FR" dirty="0"/>
          </a:p>
        </p:txBody>
      </p:sp>
      <p:pic>
        <p:nvPicPr>
          <p:cNvPr id="9" name="Image 8">
            <a:extLst>
              <a:ext uri="{FF2B5EF4-FFF2-40B4-BE49-F238E27FC236}">
                <a16:creationId xmlns:a16="http://schemas.microsoft.com/office/drawing/2014/main" id="{7E284466-25BD-44A0-A582-21CC97C7F120}"/>
              </a:ext>
            </a:extLst>
          </p:cNvPr>
          <p:cNvPicPr>
            <a:picLocks noChangeAspect="1"/>
          </p:cNvPicPr>
          <p:nvPr/>
        </p:nvPicPr>
        <p:blipFill>
          <a:blip r:embed="rId3"/>
          <a:stretch>
            <a:fillRect/>
          </a:stretch>
        </p:blipFill>
        <p:spPr>
          <a:xfrm>
            <a:off x="641552" y="0"/>
            <a:ext cx="10908896" cy="6136254"/>
          </a:xfrm>
          <a:prstGeom prst="rect">
            <a:avLst/>
          </a:prstGeom>
        </p:spPr>
      </p:pic>
    </p:spTree>
    <p:extLst>
      <p:ext uri="{BB962C8B-B14F-4D97-AF65-F5344CB8AC3E}">
        <p14:creationId xmlns:p14="http://schemas.microsoft.com/office/powerpoint/2010/main" val="1956190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74E339-4A6E-4E83-920A-B89757E6BF5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1B98B10-0349-4555-83F2-92B7F74731D5}"/>
              </a:ext>
            </a:extLst>
          </p:cNvPr>
          <p:cNvSpPr>
            <a:spLocks noGrp="1"/>
          </p:cNvSpPr>
          <p:nvPr>
            <p:ph idx="1"/>
          </p:nvPr>
        </p:nvSpPr>
        <p:spPr/>
        <p:txBody>
          <a:bodyPr/>
          <a:lstStyle/>
          <a:p>
            <a:endParaRPr lang="fr-FR"/>
          </a:p>
        </p:txBody>
      </p:sp>
      <p:sp>
        <p:nvSpPr>
          <p:cNvPr id="4" name="Espace réservé du pied de page 3">
            <a:extLst>
              <a:ext uri="{FF2B5EF4-FFF2-40B4-BE49-F238E27FC236}">
                <a16:creationId xmlns:a16="http://schemas.microsoft.com/office/drawing/2014/main" id="{5D9C1423-B62C-4580-815E-91E3AF14E3F3}"/>
              </a:ext>
            </a:extLst>
          </p:cNvPr>
          <p:cNvSpPr>
            <a:spLocks noGrp="1"/>
          </p:cNvSpPr>
          <p:nvPr>
            <p:ph type="ftr" sz="quarter" idx="11"/>
          </p:nvPr>
        </p:nvSpPr>
        <p:spPr/>
        <p:txBody>
          <a:bodyPr/>
          <a:lstStyle/>
          <a:p>
            <a:r>
              <a:rPr lang="en-US"/>
              <a:t>61-32_L&amp;C_20210928_Chrystel Dayer</a:t>
            </a:r>
            <a:endParaRPr lang="en-US" dirty="0"/>
          </a:p>
        </p:txBody>
      </p:sp>
      <p:pic>
        <p:nvPicPr>
          <p:cNvPr id="5" name="Image 4">
            <a:extLst>
              <a:ext uri="{FF2B5EF4-FFF2-40B4-BE49-F238E27FC236}">
                <a16:creationId xmlns:a16="http://schemas.microsoft.com/office/drawing/2014/main" id="{D06F1E6C-21BA-440A-9154-BEFED5513CB8}"/>
              </a:ext>
            </a:extLst>
          </p:cNvPr>
          <p:cNvPicPr>
            <a:picLocks noChangeAspect="1"/>
          </p:cNvPicPr>
          <p:nvPr/>
        </p:nvPicPr>
        <p:blipFill>
          <a:blip r:embed="rId3"/>
          <a:stretch>
            <a:fillRect/>
          </a:stretch>
        </p:blipFill>
        <p:spPr>
          <a:xfrm>
            <a:off x="670129" y="95635"/>
            <a:ext cx="10851741" cy="5956173"/>
          </a:xfrm>
          <a:prstGeom prst="rect">
            <a:avLst/>
          </a:prstGeom>
        </p:spPr>
      </p:pic>
    </p:spTree>
    <p:extLst>
      <p:ext uri="{BB962C8B-B14F-4D97-AF65-F5344CB8AC3E}">
        <p14:creationId xmlns:p14="http://schemas.microsoft.com/office/powerpoint/2010/main" val="1864383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273A18-5E47-4AAD-840D-B95A99EEC53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67A953A-C067-402D-9E41-1A6A8F8F8644}"/>
              </a:ext>
            </a:extLst>
          </p:cNvPr>
          <p:cNvSpPr>
            <a:spLocks noGrp="1"/>
          </p:cNvSpPr>
          <p:nvPr>
            <p:ph idx="1"/>
          </p:nvPr>
        </p:nvSpPr>
        <p:spPr>
          <a:xfrm>
            <a:off x="5118447" y="804689"/>
            <a:ext cx="6281873" cy="5248622"/>
          </a:xfrm>
        </p:spPr>
        <p:txBody>
          <a:bodyPr/>
          <a:lstStyle/>
          <a:p>
            <a:endParaRPr lang="fr-FR" dirty="0"/>
          </a:p>
        </p:txBody>
      </p:sp>
      <p:sp>
        <p:nvSpPr>
          <p:cNvPr id="4" name="Espace réservé du pied de page 3">
            <a:extLst>
              <a:ext uri="{FF2B5EF4-FFF2-40B4-BE49-F238E27FC236}">
                <a16:creationId xmlns:a16="http://schemas.microsoft.com/office/drawing/2014/main" id="{5A01CF82-9E53-4C58-88D2-1360EC166A1F}"/>
              </a:ext>
            </a:extLst>
          </p:cNvPr>
          <p:cNvSpPr>
            <a:spLocks noGrp="1"/>
          </p:cNvSpPr>
          <p:nvPr>
            <p:ph type="ftr" sz="quarter" idx="11"/>
          </p:nvPr>
        </p:nvSpPr>
        <p:spPr/>
        <p:txBody>
          <a:bodyPr/>
          <a:lstStyle/>
          <a:p>
            <a:r>
              <a:rPr lang="en-US"/>
              <a:t>61-32_L&amp;C_20210928_Chrystel Dayer</a:t>
            </a:r>
            <a:endParaRPr lang="en-US" dirty="0"/>
          </a:p>
        </p:txBody>
      </p:sp>
      <p:pic>
        <p:nvPicPr>
          <p:cNvPr id="5" name="Image 4">
            <a:extLst>
              <a:ext uri="{FF2B5EF4-FFF2-40B4-BE49-F238E27FC236}">
                <a16:creationId xmlns:a16="http://schemas.microsoft.com/office/drawing/2014/main" id="{E117BAF6-EE64-4214-BCD7-967366D24FC9}"/>
              </a:ext>
            </a:extLst>
          </p:cNvPr>
          <p:cNvPicPr>
            <a:picLocks noChangeAspect="1"/>
          </p:cNvPicPr>
          <p:nvPr/>
        </p:nvPicPr>
        <p:blipFill>
          <a:blip r:embed="rId2"/>
          <a:stretch>
            <a:fillRect/>
          </a:stretch>
        </p:blipFill>
        <p:spPr>
          <a:xfrm>
            <a:off x="483766" y="144379"/>
            <a:ext cx="11224467" cy="6242705"/>
          </a:xfrm>
          <a:prstGeom prst="rect">
            <a:avLst/>
          </a:prstGeom>
        </p:spPr>
      </p:pic>
    </p:spTree>
    <p:extLst>
      <p:ext uri="{BB962C8B-B14F-4D97-AF65-F5344CB8AC3E}">
        <p14:creationId xmlns:p14="http://schemas.microsoft.com/office/powerpoint/2010/main" val="2619521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30200-5A9D-4E83-8F7B-7A4D1A072E5C}"/>
              </a:ext>
            </a:extLst>
          </p:cNvPr>
          <p:cNvSpPr>
            <a:spLocks noGrp="1"/>
          </p:cNvSpPr>
          <p:nvPr>
            <p:ph type="title"/>
          </p:nvPr>
        </p:nvSpPr>
        <p:spPr/>
        <p:txBody>
          <a:bodyPr/>
          <a:lstStyle/>
          <a:p>
            <a:r>
              <a:rPr lang="fr-CH" dirty="0"/>
              <a:t>Personnalité</a:t>
            </a:r>
            <a:endParaRPr lang="fr-FR" dirty="0"/>
          </a:p>
        </p:txBody>
      </p:sp>
      <p:sp>
        <p:nvSpPr>
          <p:cNvPr id="3" name="Espace réservé du contenu 2">
            <a:extLst>
              <a:ext uri="{FF2B5EF4-FFF2-40B4-BE49-F238E27FC236}">
                <a16:creationId xmlns:a16="http://schemas.microsoft.com/office/drawing/2014/main" id="{682A3CB0-B3BB-430D-9BF5-F68D7DAB8E14}"/>
              </a:ext>
            </a:extLst>
          </p:cNvPr>
          <p:cNvSpPr>
            <a:spLocks noGrp="1"/>
          </p:cNvSpPr>
          <p:nvPr>
            <p:ph idx="1"/>
          </p:nvPr>
        </p:nvSpPr>
        <p:spPr/>
        <p:txBody>
          <a:bodyPr/>
          <a:lstStyle/>
          <a:p>
            <a:r>
              <a:rPr lang="fr-CH" dirty="0"/>
              <a:t>Test des 4 couleurs: devoir pour le 05.10.2021</a:t>
            </a:r>
          </a:p>
          <a:p>
            <a:endParaRPr lang="fr-FR" dirty="0"/>
          </a:p>
        </p:txBody>
      </p:sp>
      <p:sp>
        <p:nvSpPr>
          <p:cNvPr id="4" name="Espace réservé du pied de page 3">
            <a:extLst>
              <a:ext uri="{FF2B5EF4-FFF2-40B4-BE49-F238E27FC236}">
                <a16:creationId xmlns:a16="http://schemas.microsoft.com/office/drawing/2014/main" id="{86441DDF-A3E5-4779-B761-EA82EAA964B7}"/>
              </a:ext>
            </a:extLst>
          </p:cNvPr>
          <p:cNvSpPr>
            <a:spLocks noGrp="1"/>
          </p:cNvSpPr>
          <p:nvPr>
            <p:ph type="ftr" sz="quarter" idx="11"/>
          </p:nvPr>
        </p:nvSpPr>
        <p:spPr/>
        <p:txBody>
          <a:bodyPr/>
          <a:lstStyle/>
          <a:p>
            <a:r>
              <a:rPr lang="en-US"/>
              <a:t>61-32_L&amp;C_20210928_Chrystel Dayer</a:t>
            </a:r>
            <a:endParaRPr lang="en-US" dirty="0"/>
          </a:p>
        </p:txBody>
      </p:sp>
      <p:pic>
        <p:nvPicPr>
          <p:cNvPr id="6" name="Image 5">
            <a:extLst>
              <a:ext uri="{FF2B5EF4-FFF2-40B4-BE49-F238E27FC236}">
                <a16:creationId xmlns:a16="http://schemas.microsoft.com/office/drawing/2014/main" id="{75D693EC-4EB7-4C1E-9AE6-B05C65E0E89D}"/>
              </a:ext>
            </a:extLst>
          </p:cNvPr>
          <p:cNvPicPr>
            <a:picLocks noChangeAspect="1"/>
          </p:cNvPicPr>
          <p:nvPr/>
        </p:nvPicPr>
        <p:blipFill>
          <a:blip r:embed="rId2"/>
          <a:stretch>
            <a:fillRect/>
          </a:stretch>
        </p:blipFill>
        <p:spPr>
          <a:xfrm>
            <a:off x="546715" y="0"/>
            <a:ext cx="11098570" cy="6242945"/>
          </a:xfrm>
          <a:prstGeom prst="rect">
            <a:avLst/>
          </a:prstGeom>
        </p:spPr>
      </p:pic>
    </p:spTree>
    <p:extLst>
      <p:ext uri="{BB962C8B-B14F-4D97-AF65-F5344CB8AC3E}">
        <p14:creationId xmlns:p14="http://schemas.microsoft.com/office/powerpoint/2010/main" val="3004155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C1A4A1-92AC-43D2-94BD-E93D6CBACD2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6AABB92-A8F4-44B2-A90C-067EDF1459B9}"/>
              </a:ext>
            </a:extLst>
          </p:cNvPr>
          <p:cNvSpPr>
            <a:spLocks noGrp="1"/>
          </p:cNvSpPr>
          <p:nvPr>
            <p:ph idx="1"/>
          </p:nvPr>
        </p:nvSpPr>
        <p:spPr/>
        <p:txBody>
          <a:bodyPr/>
          <a:lstStyle/>
          <a:p>
            <a:endParaRPr lang="fr-FR" dirty="0"/>
          </a:p>
        </p:txBody>
      </p:sp>
      <p:sp>
        <p:nvSpPr>
          <p:cNvPr id="4" name="Espace réservé du pied de page 3">
            <a:extLst>
              <a:ext uri="{FF2B5EF4-FFF2-40B4-BE49-F238E27FC236}">
                <a16:creationId xmlns:a16="http://schemas.microsoft.com/office/drawing/2014/main" id="{0F3DC8D8-A593-4A1D-AE14-B5C5F56BC46A}"/>
              </a:ext>
            </a:extLst>
          </p:cNvPr>
          <p:cNvSpPr>
            <a:spLocks noGrp="1"/>
          </p:cNvSpPr>
          <p:nvPr>
            <p:ph type="ftr" sz="quarter" idx="11"/>
          </p:nvPr>
        </p:nvSpPr>
        <p:spPr/>
        <p:txBody>
          <a:bodyPr/>
          <a:lstStyle/>
          <a:p>
            <a:r>
              <a:rPr lang="en-US"/>
              <a:t>61-32_L&amp;C_20210928_Chrystel Dayer</a:t>
            </a:r>
            <a:endParaRPr lang="en-US" dirty="0"/>
          </a:p>
        </p:txBody>
      </p:sp>
      <p:pic>
        <p:nvPicPr>
          <p:cNvPr id="5" name="Image 4">
            <a:extLst>
              <a:ext uri="{FF2B5EF4-FFF2-40B4-BE49-F238E27FC236}">
                <a16:creationId xmlns:a16="http://schemas.microsoft.com/office/drawing/2014/main" id="{B6F42F2A-5255-4C0D-B2EC-B288118169DD}"/>
              </a:ext>
            </a:extLst>
          </p:cNvPr>
          <p:cNvPicPr>
            <a:picLocks noChangeAspect="1"/>
          </p:cNvPicPr>
          <p:nvPr/>
        </p:nvPicPr>
        <p:blipFill>
          <a:blip r:embed="rId2"/>
          <a:stretch>
            <a:fillRect/>
          </a:stretch>
        </p:blipFill>
        <p:spPr>
          <a:xfrm>
            <a:off x="727512" y="0"/>
            <a:ext cx="11070336" cy="6227064"/>
          </a:xfrm>
          <a:prstGeom prst="rect">
            <a:avLst/>
          </a:prstGeom>
        </p:spPr>
      </p:pic>
    </p:spTree>
    <p:extLst>
      <p:ext uri="{BB962C8B-B14F-4D97-AF65-F5344CB8AC3E}">
        <p14:creationId xmlns:p14="http://schemas.microsoft.com/office/powerpoint/2010/main" val="361606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30200-5A9D-4E83-8F7B-7A4D1A072E5C}"/>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682A3CB0-B3BB-430D-9BF5-F68D7DAB8E14}"/>
              </a:ext>
            </a:extLst>
          </p:cNvPr>
          <p:cNvSpPr>
            <a:spLocks noGrp="1"/>
          </p:cNvSpPr>
          <p:nvPr>
            <p:ph idx="1"/>
          </p:nvPr>
        </p:nvSpPr>
        <p:spPr/>
        <p:txBody>
          <a:bodyPr/>
          <a:lstStyle/>
          <a:p>
            <a:r>
              <a:rPr lang="fr-CH" dirty="0"/>
              <a:t>AT: réfléchir </a:t>
            </a:r>
            <a:r>
              <a:rPr lang="fr-CH"/>
              <a:t>sa communication</a:t>
            </a:r>
            <a:endParaRPr lang="fr-FR" dirty="0"/>
          </a:p>
        </p:txBody>
      </p:sp>
      <p:sp>
        <p:nvSpPr>
          <p:cNvPr id="4" name="Espace réservé du pied de page 3">
            <a:extLst>
              <a:ext uri="{FF2B5EF4-FFF2-40B4-BE49-F238E27FC236}">
                <a16:creationId xmlns:a16="http://schemas.microsoft.com/office/drawing/2014/main" id="{86441DDF-A3E5-4779-B761-EA82EAA964B7}"/>
              </a:ext>
            </a:extLst>
          </p:cNvPr>
          <p:cNvSpPr>
            <a:spLocks noGrp="1"/>
          </p:cNvSpPr>
          <p:nvPr>
            <p:ph type="ftr" sz="quarter" idx="11"/>
          </p:nvPr>
        </p:nvSpPr>
        <p:spPr/>
        <p:txBody>
          <a:bodyPr/>
          <a:lstStyle/>
          <a:p>
            <a:r>
              <a:rPr lang="en-US"/>
              <a:t>61-32_L&amp;C_20210928_Chrystel Dayer</a:t>
            </a:r>
            <a:endParaRPr lang="en-US" dirty="0"/>
          </a:p>
        </p:txBody>
      </p:sp>
      <p:pic>
        <p:nvPicPr>
          <p:cNvPr id="5" name="Image 4">
            <a:extLst>
              <a:ext uri="{FF2B5EF4-FFF2-40B4-BE49-F238E27FC236}">
                <a16:creationId xmlns:a16="http://schemas.microsoft.com/office/drawing/2014/main" id="{17639E23-39B8-47D0-A650-133193C23498}"/>
              </a:ext>
            </a:extLst>
          </p:cNvPr>
          <p:cNvPicPr>
            <a:picLocks noChangeAspect="1"/>
          </p:cNvPicPr>
          <p:nvPr/>
        </p:nvPicPr>
        <p:blipFill>
          <a:blip r:embed="rId2"/>
          <a:stretch>
            <a:fillRect/>
          </a:stretch>
        </p:blipFill>
        <p:spPr>
          <a:xfrm>
            <a:off x="716615" y="175256"/>
            <a:ext cx="10758770" cy="6051808"/>
          </a:xfrm>
          <a:prstGeom prst="rect">
            <a:avLst/>
          </a:prstGeom>
        </p:spPr>
      </p:pic>
    </p:spTree>
    <p:extLst>
      <p:ext uri="{BB962C8B-B14F-4D97-AF65-F5344CB8AC3E}">
        <p14:creationId xmlns:p14="http://schemas.microsoft.com/office/powerpoint/2010/main" val="404526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BD40EC-F14F-4C9B-9F18-CC42E5A6F097}"/>
              </a:ext>
            </a:extLst>
          </p:cNvPr>
          <p:cNvSpPr>
            <a:spLocks noGrp="1"/>
          </p:cNvSpPr>
          <p:nvPr>
            <p:ph type="title"/>
          </p:nvPr>
        </p:nvSpPr>
        <p:spPr/>
        <p:txBody>
          <a:bodyPr/>
          <a:lstStyle/>
          <a:p>
            <a:r>
              <a:rPr lang="fr-CH" dirty="0"/>
              <a:t>On ne naît pas manager on le devient…</a:t>
            </a:r>
            <a:endParaRPr lang="fr-FR" dirty="0"/>
          </a:p>
        </p:txBody>
      </p:sp>
      <p:sp>
        <p:nvSpPr>
          <p:cNvPr id="3" name="Espace réservé du contenu 2">
            <a:extLst>
              <a:ext uri="{FF2B5EF4-FFF2-40B4-BE49-F238E27FC236}">
                <a16:creationId xmlns:a16="http://schemas.microsoft.com/office/drawing/2014/main" id="{E3A8D753-85A3-4D11-84BD-1DF855001F9C}"/>
              </a:ext>
            </a:extLst>
          </p:cNvPr>
          <p:cNvSpPr>
            <a:spLocks noGrp="1"/>
          </p:cNvSpPr>
          <p:nvPr>
            <p:ph idx="1"/>
          </p:nvPr>
        </p:nvSpPr>
        <p:spPr/>
        <p:txBody>
          <a:bodyPr/>
          <a:lstStyle/>
          <a:p>
            <a:r>
              <a:rPr lang="fr-CH" b="1" dirty="0"/>
              <a:t>Déléguer c’est apprendre à faire faire et désapprendre de faire!</a:t>
            </a:r>
          </a:p>
          <a:p>
            <a:pPr>
              <a:buFont typeface="Wingdings" panose="05000000000000000000" pitchFamily="2" charset="2"/>
              <a:buChar char="Ø"/>
            </a:pPr>
            <a:r>
              <a:rPr lang="fr-CH" dirty="0"/>
              <a:t> accepter que vos collaborateurs puissent faire mieux que vous ;</a:t>
            </a:r>
          </a:p>
          <a:p>
            <a:pPr>
              <a:buFont typeface="Wingdings" panose="05000000000000000000" pitchFamily="2" charset="2"/>
              <a:buChar char="Ø"/>
            </a:pPr>
            <a:r>
              <a:rPr lang="fr-CH" dirty="0"/>
              <a:t>de renoncer à être irremplaçable ;</a:t>
            </a:r>
          </a:p>
          <a:p>
            <a:pPr>
              <a:buFont typeface="Wingdings" panose="05000000000000000000" pitchFamily="2" charset="2"/>
              <a:buChar char="Ø"/>
            </a:pPr>
            <a:r>
              <a:rPr lang="fr-CH" dirty="0"/>
              <a:t>avoir suffisamment confiance en lui pour ne pas se sentir menacé par quelqu’un qui possède des compétences différentes des siennes.</a:t>
            </a:r>
            <a:endParaRPr lang="fr-FR" dirty="0"/>
          </a:p>
        </p:txBody>
      </p:sp>
      <p:sp>
        <p:nvSpPr>
          <p:cNvPr id="4" name="Espace réservé du pied de page 3">
            <a:extLst>
              <a:ext uri="{FF2B5EF4-FFF2-40B4-BE49-F238E27FC236}">
                <a16:creationId xmlns:a16="http://schemas.microsoft.com/office/drawing/2014/main" id="{0D279F39-87E6-43D7-881C-B0758B671A19}"/>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1687117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072A79-810D-4A4A-94B7-B386C0E2EAC5}"/>
              </a:ext>
            </a:extLst>
          </p:cNvPr>
          <p:cNvSpPr>
            <a:spLocks noGrp="1"/>
          </p:cNvSpPr>
          <p:nvPr>
            <p:ph type="title"/>
          </p:nvPr>
        </p:nvSpPr>
        <p:spPr/>
        <p:txBody>
          <a:bodyPr/>
          <a:lstStyle/>
          <a:p>
            <a:r>
              <a:rPr lang="fr-CH" dirty="0"/>
              <a:t>Innovation managériale</a:t>
            </a:r>
            <a:endParaRPr lang="fr-FR" dirty="0"/>
          </a:p>
        </p:txBody>
      </p:sp>
      <p:sp>
        <p:nvSpPr>
          <p:cNvPr id="3" name="Espace réservé du contenu 2">
            <a:extLst>
              <a:ext uri="{FF2B5EF4-FFF2-40B4-BE49-F238E27FC236}">
                <a16:creationId xmlns:a16="http://schemas.microsoft.com/office/drawing/2014/main" id="{A4AC0113-6DDA-4225-9952-3D18EB72AAAD}"/>
              </a:ext>
            </a:extLst>
          </p:cNvPr>
          <p:cNvSpPr>
            <a:spLocks noGrp="1"/>
          </p:cNvSpPr>
          <p:nvPr>
            <p:ph idx="1"/>
          </p:nvPr>
        </p:nvSpPr>
        <p:spPr/>
        <p:txBody>
          <a:bodyPr/>
          <a:lstStyle/>
          <a:p>
            <a:pPr algn="just"/>
            <a:r>
              <a:rPr lang="fr-CH" dirty="0"/>
              <a:t>«Le développement des technologies d’information et de communication progresse et influence le développement de tous les autres secteurs de l’économie. Dans un horizon proche, on peut envisager qu’il y aura plus de technologies émergentes au travail qui vont transformer les fonctions principales de l’entreprise et de la gestion.»</a:t>
            </a:r>
            <a:endParaRPr lang="fr-FR" dirty="0"/>
          </a:p>
        </p:txBody>
      </p:sp>
      <p:sp>
        <p:nvSpPr>
          <p:cNvPr id="4" name="Espace réservé du pied de page 3">
            <a:extLst>
              <a:ext uri="{FF2B5EF4-FFF2-40B4-BE49-F238E27FC236}">
                <a16:creationId xmlns:a16="http://schemas.microsoft.com/office/drawing/2014/main" id="{D3EB8ACA-4421-4A0A-A8D3-B85F61B5AE49}"/>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3995236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D8C1F0-780F-49D5-AA5E-B0562088D441}"/>
              </a:ext>
            </a:extLst>
          </p:cNvPr>
          <p:cNvSpPr>
            <a:spLocks noGrp="1"/>
          </p:cNvSpPr>
          <p:nvPr>
            <p:ph type="title"/>
          </p:nvPr>
        </p:nvSpPr>
        <p:spPr/>
        <p:txBody>
          <a:bodyPr/>
          <a:lstStyle/>
          <a:p>
            <a:r>
              <a:rPr lang="fr-CH" dirty="0"/>
              <a:t>Innovation managériale</a:t>
            </a:r>
            <a:endParaRPr lang="fr-FR" dirty="0"/>
          </a:p>
        </p:txBody>
      </p:sp>
      <p:sp>
        <p:nvSpPr>
          <p:cNvPr id="3" name="Espace réservé du contenu 2">
            <a:extLst>
              <a:ext uri="{FF2B5EF4-FFF2-40B4-BE49-F238E27FC236}">
                <a16:creationId xmlns:a16="http://schemas.microsoft.com/office/drawing/2014/main" id="{C56BCA7A-5D32-4C38-AD78-68FA24833884}"/>
              </a:ext>
            </a:extLst>
          </p:cNvPr>
          <p:cNvSpPr>
            <a:spLocks noGrp="1"/>
          </p:cNvSpPr>
          <p:nvPr>
            <p:ph idx="1"/>
          </p:nvPr>
        </p:nvSpPr>
        <p:spPr/>
        <p:txBody>
          <a:bodyPr/>
          <a:lstStyle/>
          <a:p>
            <a:pPr algn="just"/>
            <a:r>
              <a:rPr lang="fr-CH" dirty="0"/>
              <a:t>Tout devient «CO»;  </a:t>
            </a:r>
            <a:r>
              <a:rPr lang="fr-CH" dirty="0" err="1"/>
              <a:t>co-création</a:t>
            </a:r>
            <a:r>
              <a:rPr lang="fr-CH" dirty="0"/>
              <a:t>, </a:t>
            </a:r>
            <a:r>
              <a:rPr lang="fr-CH" dirty="0" err="1"/>
              <a:t>co-direction</a:t>
            </a:r>
            <a:r>
              <a:rPr lang="fr-CH" dirty="0"/>
              <a:t>, co-construction…</a:t>
            </a:r>
          </a:p>
          <a:p>
            <a:pPr algn="just"/>
            <a:r>
              <a:rPr lang="fr-CH" dirty="0"/>
              <a:t>Remise en cause du modèle commande/contrôle car n’est pas assez participatif, ni agile.</a:t>
            </a:r>
          </a:p>
          <a:p>
            <a:pPr algn="just"/>
            <a:r>
              <a:rPr lang="fr-CH" dirty="0"/>
              <a:t>Fayol: 5 objectifs du management: prévoir, organiser, commander, coordonner, contrôle </a:t>
            </a:r>
          </a:p>
          <a:p>
            <a:pPr marL="0" indent="0" algn="just">
              <a:buNone/>
            </a:pPr>
            <a:r>
              <a:rPr lang="fr-CH" dirty="0"/>
              <a:t>    =) commande/contrôle.</a:t>
            </a:r>
          </a:p>
          <a:p>
            <a:endParaRPr lang="fr-FR" dirty="0"/>
          </a:p>
        </p:txBody>
      </p:sp>
      <p:sp>
        <p:nvSpPr>
          <p:cNvPr id="4" name="Espace réservé du pied de page 3">
            <a:extLst>
              <a:ext uri="{FF2B5EF4-FFF2-40B4-BE49-F238E27FC236}">
                <a16:creationId xmlns:a16="http://schemas.microsoft.com/office/drawing/2014/main" id="{4D5A5AC9-A247-4EE5-95BB-AB53C2DCD8E6}"/>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3135787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116D2-CC00-45FD-9C25-B732FC91734F}"/>
              </a:ext>
            </a:extLst>
          </p:cNvPr>
          <p:cNvSpPr>
            <a:spLocks noGrp="1"/>
          </p:cNvSpPr>
          <p:nvPr>
            <p:ph type="title"/>
          </p:nvPr>
        </p:nvSpPr>
        <p:spPr/>
        <p:txBody>
          <a:bodyPr/>
          <a:lstStyle/>
          <a:p>
            <a:r>
              <a:rPr lang="fr-CH" dirty="0"/>
              <a:t>Innovation managériale</a:t>
            </a:r>
            <a:endParaRPr lang="fr-FR" dirty="0"/>
          </a:p>
        </p:txBody>
      </p:sp>
      <p:sp>
        <p:nvSpPr>
          <p:cNvPr id="3" name="Espace réservé du contenu 2">
            <a:extLst>
              <a:ext uri="{FF2B5EF4-FFF2-40B4-BE49-F238E27FC236}">
                <a16:creationId xmlns:a16="http://schemas.microsoft.com/office/drawing/2014/main" id="{A57FD4F2-0FA6-40B9-817E-19BBB2B61CEB}"/>
              </a:ext>
            </a:extLst>
          </p:cNvPr>
          <p:cNvSpPr>
            <a:spLocks noGrp="1"/>
          </p:cNvSpPr>
          <p:nvPr>
            <p:ph idx="1"/>
          </p:nvPr>
        </p:nvSpPr>
        <p:spPr/>
        <p:txBody>
          <a:bodyPr/>
          <a:lstStyle/>
          <a:p>
            <a:pPr algn="just"/>
            <a:r>
              <a:rPr lang="fr-CH" b="1" dirty="0"/>
              <a:t>Modèle commande / contrôle</a:t>
            </a:r>
          </a:p>
          <a:p>
            <a:pPr marL="0" indent="0" algn="just">
              <a:buNone/>
            </a:pPr>
            <a:r>
              <a:rPr lang="fr-CH" dirty="0"/>
              <a:t>Le manager est celui qui décrit ce qui doit être fait, puis s’assure de la réalisation à travers différents dispositifs de contrôle.</a:t>
            </a:r>
          </a:p>
          <a:p>
            <a:pPr marL="0" indent="0" algn="just">
              <a:buNone/>
            </a:pPr>
            <a:r>
              <a:rPr lang="fr-CH" dirty="0"/>
              <a:t>4 principes tayloriens:</a:t>
            </a:r>
          </a:p>
          <a:p>
            <a:pPr algn="just"/>
            <a:r>
              <a:rPr lang="fr-CH" dirty="0"/>
              <a:t>Principe de prévisibilité: Le passé explique le présent et détermine l’avenir. </a:t>
            </a:r>
          </a:p>
          <a:p>
            <a:pPr algn="just"/>
            <a:r>
              <a:rPr lang="fr-CH" dirty="0"/>
              <a:t>Le principe de causalité simple de la motivation: le salarié est motivé si l’entreprise lui permet de satisfaire ses besoins (modèle de Maslow).</a:t>
            </a:r>
          </a:p>
          <a:p>
            <a:pPr>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5C6D5A10-C7A6-4925-9328-CF178BB09260}"/>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2332972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8219C1-B6B3-45EE-A49E-ED2751395D75}"/>
              </a:ext>
            </a:extLst>
          </p:cNvPr>
          <p:cNvSpPr>
            <a:spLocks noGrp="1"/>
          </p:cNvSpPr>
          <p:nvPr>
            <p:ph type="title"/>
          </p:nvPr>
        </p:nvSpPr>
        <p:spPr/>
        <p:txBody>
          <a:bodyPr/>
          <a:lstStyle/>
          <a:p>
            <a:r>
              <a:rPr lang="fr-CH" dirty="0"/>
              <a:t>Innovation managériale</a:t>
            </a:r>
            <a:endParaRPr lang="fr-FR" dirty="0"/>
          </a:p>
        </p:txBody>
      </p:sp>
      <p:sp>
        <p:nvSpPr>
          <p:cNvPr id="3" name="Espace réservé du contenu 2">
            <a:extLst>
              <a:ext uri="{FF2B5EF4-FFF2-40B4-BE49-F238E27FC236}">
                <a16:creationId xmlns:a16="http://schemas.microsoft.com/office/drawing/2014/main" id="{3DA537EC-DCA9-4E42-A7B8-9D18BA2FC4C8}"/>
              </a:ext>
            </a:extLst>
          </p:cNvPr>
          <p:cNvSpPr>
            <a:spLocks noGrp="1"/>
          </p:cNvSpPr>
          <p:nvPr>
            <p:ph idx="1"/>
          </p:nvPr>
        </p:nvSpPr>
        <p:spPr/>
        <p:txBody>
          <a:bodyPr/>
          <a:lstStyle/>
          <a:p>
            <a:pPr algn="just"/>
            <a:r>
              <a:rPr lang="fr-CH" dirty="0"/>
              <a:t>Le principe de hiérarchisation des circuits d’information: le manager est celui qui transmet l’information à ses collaborateurs.</a:t>
            </a:r>
          </a:p>
          <a:p>
            <a:pPr algn="just"/>
            <a:r>
              <a:rPr lang="fr-CH" dirty="0"/>
              <a:t>Le principe de cycles économiques lents: les cycles de la production et les cycles du changement ont vu leur durée se réduire considérablement pour répondre à la demande des clients et maintenir des avantages concurrentiels</a:t>
            </a:r>
          </a:p>
          <a:p>
            <a:pPr algn="just"/>
            <a:endParaRPr lang="fr-FR" dirty="0"/>
          </a:p>
        </p:txBody>
      </p:sp>
      <p:sp>
        <p:nvSpPr>
          <p:cNvPr id="4" name="Espace réservé du pied de page 3">
            <a:extLst>
              <a:ext uri="{FF2B5EF4-FFF2-40B4-BE49-F238E27FC236}">
                <a16:creationId xmlns:a16="http://schemas.microsoft.com/office/drawing/2014/main" id="{082E51F6-171E-4D69-8E84-D8A2A26DCD70}"/>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113102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97E2DC-D722-47F4-84E6-7B60FF3DA4EB}"/>
              </a:ext>
            </a:extLst>
          </p:cNvPr>
          <p:cNvSpPr>
            <a:spLocks noGrp="1"/>
          </p:cNvSpPr>
          <p:nvPr>
            <p:ph type="title"/>
          </p:nvPr>
        </p:nvSpPr>
        <p:spPr/>
        <p:txBody>
          <a:bodyPr>
            <a:normAutofit/>
          </a:bodyPr>
          <a:lstStyle/>
          <a:p>
            <a:r>
              <a:rPr lang="fr-CH" dirty="0"/>
              <a:t>On ne naît pas manager on le devient…</a:t>
            </a:r>
            <a:endParaRPr lang="fr-FR" dirty="0"/>
          </a:p>
        </p:txBody>
      </p:sp>
      <p:sp>
        <p:nvSpPr>
          <p:cNvPr id="3" name="Espace réservé du contenu 2">
            <a:extLst>
              <a:ext uri="{FF2B5EF4-FFF2-40B4-BE49-F238E27FC236}">
                <a16:creationId xmlns:a16="http://schemas.microsoft.com/office/drawing/2014/main" id="{091B7720-5B3F-4C12-AFFD-46271528645F}"/>
              </a:ext>
            </a:extLst>
          </p:cNvPr>
          <p:cNvSpPr>
            <a:spLocks noGrp="1"/>
          </p:cNvSpPr>
          <p:nvPr>
            <p:ph idx="1"/>
          </p:nvPr>
        </p:nvSpPr>
        <p:spPr/>
        <p:txBody>
          <a:bodyPr/>
          <a:lstStyle/>
          <a:p>
            <a:r>
              <a:rPr lang="fr-CH" b="1" dirty="0"/>
              <a:t>Nos bonnes raisons de ne pas déléguer!</a:t>
            </a:r>
          </a:p>
          <a:p>
            <a:pPr>
              <a:buFont typeface="Wingdings" panose="05000000000000000000" pitchFamily="2" charset="2"/>
              <a:buChar char="Ø"/>
            </a:pPr>
            <a:r>
              <a:rPr lang="fr-CH" dirty="0"/>
              <a:t>« cela prendrait trop de temps à leur expliquer, je le ferai plus rapidement moi-même » ;</a:t>
            </a:r>
          </a:p>
          <a:p>
            <a:pPr>
              <a:buFont typeface="Wingdings" panose="05000000000000000000" pitchFamily="2" charset="2"/>
              <a:buChar char="Ø"/>
            </a:pPr>
            <a:r>
              <a:rPr lang="fr-CH" dirty="0"/>
              <a:t> « mes collaborateurs sont déjà débordés, je ne vais pas encore charger leur barque » </a:t>
            </a:r>
          </a:p>
          <a:p>
            <a:pPr>
              <a:buFont typeface="Wingdings" panose="05000000000000000000" pitchFamily="2" charset="2"/>
              <a:buChar char="Ø"/>
            </a:pPr>
            <a:r>
              <a:rPr lang="fr-CH" dirty="0"/>
              <a:t>« mon chef a toujours voulu que je le fasse moi-même »;</a:t>
            </a:r>
          </a:p>
          <a:p>
            <a:pPr>
              <a:buFont typeface="Wingdings" panose="05000000000000000000" pitchFamily="2" charset="2"/>
              <a:buChar char="Ø"/>
            </a:pPr>
            <a:r>
              <a:rPr lang="fr-CH" dirty="0"/>
              <a:t>« j’ai essayé, mais au final je suis obligé de reprendre le travail moi-même ».</a:t>
            </a:r>
          </a:p>
          <a:p>
            <a:endParaRPr lang="fr-FR" dirty="0"/>
          </a:p>
        </p:txBody>
      </p:sp>
      <p:sp>
        <p:nvSpPr>
          <p:cNvPr id="4" name="Espace réservé du pied de page 3">
            <a:extLst>
              <a:ext uri="{FF2B5EF4-FFF2-40B4-BE49-F238E27FC236}">
                <a16:creationId xmlns:a16="http://schemas.microsoft.com/office/drawing/2014/main" id="{B00061A4-60AC-4FE6-A43A-66CFFD02AC80}"/>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328629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FDE113-F695-42AF-962B-7A7319D1F6E8}"/>
              </a:ext>
            </a:extLst>
          </p:cNvPr>
          <p:cNvSpPr>
            <a:spLocks noGrp="1"/>
          </p:cNvSpPr>
          <p:nvPr>
            <p:ph type="title"/>
          </p:nvPr>
        </p:nvSpPr>
        <p:spPr/>
        <p:txBody>
          <a:bodyPr/>
          <a:lstStyle/>
          <a:p>
            <a:r>
              <a:rPr lang="fr-CH" dirty="0"/>
              <a:t>On ne naît pas manager on le devient…</a:t>
            </a:r>
            <a:endParaRPr lang="fr-FR" dirty="0"/>
          </a:p>
        </p:txBody>
      </p:sp>
      <p:sp>
        <p:nvSpPr>
          <p:cNvPr id="3" name="Espace réservé du contenu 2">
            <a:extLst>
              <a:ext uri="{FF2B5EF4-FFF2-40B4-BE49-F238E27FC236}">
                <a16:creationId xmlns:a16="http://schemas.microsoft.com/office/drawing/2014/main" id="{196B2174-158C-400C-9496-28EA7231BC02}"/>
              </a:ext>
            </a:extLst>
          </p:cNvPr>
          <p:cNvSpPr>
            <a:spLocks noGrp="1"/>
          </p:cNvSpPr>
          <p:nvPr>
            <p:ph idx="1"/>
          </p:nvPr>
        </p:nvSpPr>
        <p:spPr/>
        <p:txBody>
          <a:bodyPr>
            <a:normAutofit/>
          </a:bodyPr>
          <a:lstStyle/>
          <a:p>
            <a:r>
              <a:rPr lang="fr-CH" b="1" dirty="0"/>
              <a:t>Déléguer c’est:</a:t>
            </a:r>
          </a:p>
          <a:p>
            <a:pPr>
              <a:buFont typeface="Wingdings" panose="05000000000000000000" pitchFamily="2" charset="2"/>
              <a:buChar char="Ø"/>
            </a:pPr>
            <a:r>
              <a:rPr lang="fr-CH" dirty="0"/>
              <a:t> donner de l’autonomie, c’est faire confiance, un des facteurs clés de la motivation ;</a:t>
            </a:r>
          </a:p>
          <a:p>
            <a:pPr>
              <a:buFont typeface="Wingdings" panose="05000000000000000000" pitchFamily="2" charset="2"/>
              <a:buChar char="Ø"/>
            </a:pPr>
            <a:r>
              <a:rPr lang="fr-CH" dirty="0"/>
              <a:t>la capacité d’innovation : les collaborateurs délégataires sont incités à prendre des initiatives et à mettre en œuvre leurs idées ;</a:t>
            </a:r>
          </a:p>
          <a:p>
            <a:pPr>
              <a:buFont typeface="Wingdings" panose="05000000000000000000" pitchFamily="2" charset="2"/>
              <a:buChar char="Ø"/>
            </a:pPr>
            <a:r>
              <a:rPr lang="fr-CH" dirty="0"/>
              <a:t>le développement des compétences aussi bien techniques qu’organisationnelles ;</a:t>
            </a:r>
          </a:p>
          <a:p>
            <a:pPr>
              <a:buFont typeface="Wingdings" panose="05000000000000000000" pitchFamily="2" charset="2"/>
              <a:buChar char="Ø"/>
            </a:pPr>
            <a:r>
              <a:rPr lang="fr-CH" dirty="0"/>
              <a:t>la réactivité face à l’imprévu : travailler de façon autonome apprend à se prendre en charge pour trouver des solutions par soi-même.</a:t>
            </a:r>
            <a:endParaRPr lang="fr-FR" dirty="0"/>
          </a:p>
        </p:txBody>
      </p:sp>
      <p:sp>
        <p:nvSpPr>
          <p:cNvPr id="4" name="Espace réservé du pied de page 3">
            <a:extLst>
              <a:ext uri="{FF2B5EF4-FFF2-40B4-BE49-F238E27FC236}">
                <a16:creationId xmlns:a16="http://schemas.microsoft.com/office/drawing/2014/main" id="{3B8D65DB-A567-4795-9BA1-72009A0D80F5}"/>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7478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33B32-F038-4D47-967D-F2D9F4CF76F2}"/>
              </a:ext>
            </a:extLst>
          </p:cNvPr>
          <p:cNvSpPr>
            <a:spLocks noGrp="1"/>
          </p:cNvSpPr>
          <p:nvPr>
            <p:ph type="title"/>
          </p:nvPr>
        </p:nvSpPr>
        <p:spPr/>
        <p:txBody>
          <a:bodyPr/>
          <a:lstStyle/>
          <a:p>
            <a:r>
              <a:rPr lang="fr-CH" dirty="0"/>
              <a:t>On ne naît pas manager on le devient…</a:t>
            </a:r>
            <a:endParaRPr lang="fr-FR" dirty="0"/>
          </a:p>
        </p:txBody>
      </p:sp>
      <p:sp>
        <p:nvSpPr>
          <p:cNvPr id="3" name="Espace réservé du contenu 2">
            <a:extLst>
              <a:ext uri="{FF2B5EF4-FFF2-40B4-BE49-F238E27FC236}">
                <a16:creationId xmlns:a16="http://schemas.microsoft.com/office/drawing/2014/main" id="{DF1E989F-A30E-44CB-B1DC-37CB16E2D078}"/>
              </a:ext>
            </a:extLst>
          </p:cNvPr>
          <p:cNvSpPr>
            <a:spLocks noGrp="1"/>
          </p:cNvSpPr>
          <p:nvPr>
            <p:ph idx="1"/>
          </p:nvPr>
        </p:nvSpPr>
        <p:spPr/>
        <p:txBody>
          <a:bodyPr>
            <a:normAutofit/>
          </a:bodyPr>
          <a:lstStyle/>
          <a:p>
            <a:pPr marL="0" indent="0">
              <a:buNone/>
            </a:pPr>
            <a:r>
              <a:rPr lang="fr-CH" b="1" dirty="0"/>
              <a:t>Déléguer cela suppose que le manager :</a:t>
            </a:r>
          </a:p>
          <a:p>
            <a:pPr>
              <a:buFont typeface="Wingdings" panose="05000000000000000000" pitchFamily="2" charset="2"/>
              <a:buChar char="Ø"/>
            </a:pPr>
            <a:r>
              <a:rPr lang="fr-CH" dirty="0"/>
              <a:t>connaisse bien ses collaborateurs (degré de confiance, d’autonomie, de compétence, de motivation…) ;</a:t>
            </a:r>
          </a:p>
          <a:p>
            <a:pPr>
              <a:buFont typeface="Wingdings" panose="05000000000000000000" pitchFamily="2" charset="2"/>
              <a:buChar char="Ø"/>
            </a:pPr>
            <a:r>
              <a:rPr lang="fr-CH" dirty="0"/>
              <a:t>adapte son mode de délégation suivant la mission, le délégataire et les circonstances ;</a:t>
            </a:r>
          </a:p>
          <a:p>
            <a:pPr>
              <a:buFont typeface="Wingdings" panose="05000000000000000000" pitchFamily="2" charset="2"/>
              <a:buChar char="Ø"/>
            </a:pPr>
            <a:r>
              <a:rPr lang="fr-CH" dirty="0"/>
              <a:t>définisse le cadre et les règles de la délégation à travers de véritables contrats ;</a:t>
            </a:r>
          </a:p>
          <a:p>
            <a:pPr>
              <a:buFont typeface="Wingdings" panose="05000000000000000000" pitchFamily="2" charset="2"/>
              <a:buChar char="Ø"/>
            </a:pPr>
            <a:r>
              <a:rPr lang="fr-CH" dirty="0"/>
              <a:t>contrôle ce qui a été délégué et se comporte en coach de ses délégataires ;</a:t>
            </a:r>
          </a:p>
          <a:p>
            <a:pPr>
              <a:buFont typeface="Wingdings" panose="05000000000000000000" pitchFamily="2" charset="2"/>
              <a:buChar char="Ø"/>
            </a:pPr>
            <a:r>
              <a:rPr lang="fr-CH" dirty="0"/>
              <a:t>ne porte pas de jugement en cas d’échec de son collaborateur, le sollicite sur ce qui s’est mal passé, le recadre si nécessaire, mais résiste à la tentation de lui montrer comment il aurait dû s’y prendre.</a:t>
            </a:r>
            <a:endParaRPr lang="fr-FR" dirty="0"/>
          </a:p>
        </p:txBody>
      </p:sp>
      <p:sp>
        <p:nvSpPr>
          <p:cNvPr id="4" name="Espace réservé du pied de page 3">
            <a:extLst>
              <a:ext uri="{FF2B5EF4-FFF2-40B4-BE49-F238E27FC236}">
                <a16:creationId xmlns:a16="http://schemas.microsoft.com/office/drawing/2014/main" id="{581C370F-FB95-4296-83F3-CA06BCC01B0D}"/>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119570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BC2AF-7474-4F9B-B6A7-CD694EC3452A}"/>
              </a:ext>
            </a:extLst>
          </p:cNvPr>
          <p:cNvSpPr>
            <a:spLocks noGrp="1"/>
          </p:cNvSpPr>
          <p:nvPr>
            <p:ph type="title"/>
          </p:nvPr>
        </p:nvSpPr>
        <p:spPr/>
        <p:txBody>
          <a:bodyPr/>
          <a:lstStyle/>
          <a:p>
            <a:r>
              <a:rPr lang="fr-CH" dirty="0"/>
              <a:t>A vous de jouer!</a:t>
            </a:r>
            <a:endParaRPr lang="fr-FR" dirty="0"/>
          </a:p>
        </p:txBody>
      </p:sp>
      <p:sp>
        <p:nvSpPr>
          <p:cNvPr id="3" name="Espace réservé du contenu 2">
            <a:extLst>
              <a:ext uri="{FF2B5EF4-FFF2-40B4-BE49-F238E27FC236}">
                <a16:creationId xmlns:a16="http://schemas.microsoft.com/office/drawing/2014/main" id="{7E448B4F-1B10-4C79-9E75-10259AB528B2}"/>
              </a:ext>
            </a:extLst>
          </p:cNvPr>
          <p:cNvSpPr>
            <a:spLocks noGrp="1"/>
          </p:cNvSpPr>
          <p:nvPr>
            <p:ph idx="1"/>
          </p:nvPr>
        </p:nvSpPr>
        <p:spPr/>
        <p:txBody>
          <a:bodyPr/>
          <a:lstStyle/>
          <a:p>
            <a:r>
              <a:rPr lang="fr-CH" dirty="0"/>
              <a:t>Parmi vos activités, précisez quelles sont celles que vous avez déjà déléguées ? Quelles sont celles qui ne sont pas délégables ? Et enfin quelles sont les activités potentiellement délégables que vous n’avez pas encore voulu ou pu déléguer ? </a:t>
            </a:r>
          </a:p>
          <a:p>
            <a:endParaRPr lang="fr-FR" dirty="0"/>
          </a:p>
        </p:txBody>
      </p:sp>
      <p:sp>
        <p:nvSpPr>
          <p:cNvPr id="4" name="Espace réservé du pied de page 3">
            <a:extLst>
              <a:ext uri="{FF2B5EF4-FFF2-40B4-BE49-F238E27FC236}">
                <a16:creationId xmlns:a16="http://schemas.microsoft.com/office/drawing/2014/main" id="{D3B595F2-5FBD-491B-89BE-8461C2DE22A6}"/>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17772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6C396D-9924-44C3-9370-5453186EB698}"/>
              </a:ext>
            </a:extLst>
          </p:cNvPr>
          <p:cNvSpPr>
            <a:spLocks noGrp="1"/>
          </p:cNvSpPr>
          <p:nvPr>
            <p:ph type="title"/>
          </p:nvPr>
        </p:nvSpPr>
        <p:spPr/>
        <p:txBody>
          <a:bodyPr/>
          <a:lstStyle/>
          <a:p>
            <a:r>
              <a:rPr lang="fr-CH" dirty="0"/>
              <a:t>On ne naît pas manager on le devient…</a:t>
            </a:r>
            <a:endParaRPr lang="fr-FR" dirty="0"/>
          </a:p>
        </p:txBody>
      </p:sp>
      <p:sp>
        <p:nvSpPr>
          <p:cNvPr id="3" name="Espace réservé du contenu 2">
            <a:extLst>
              <a:ext uri="{FF2B5EF4-FFF2-40B4-BE49-F238E27FC236}">
                <a16:creationId xmlns:a16="http://schemas.microsoft.com/office/drawing/2014/main" id="{6E8E898F-DE13-4411-8536-BF6FA995CFD1}"/>
              </a:ext>
            </a:extLst>
          </p:cNvPr>
          <p:cNvSpPr>
            <a:spLocks noGrp="1"/>
          </p:cNvSpPr>
          <p:nvPr>
            <p:ph idx="1"/>
          </p:nvPr>
        </p:nvSpPr>
        <p:spPr>
          <a:xfrm>
            <a:off x="5118447" y="803186"/>
            <a:ext cx="6680830" cy="5248622"/>
          </a:xfrm>
        </p:spPr>
        <p:txBody>
          <a:bodyPr>
            <a:normAutofit/>
          </a:bodyPr>
          <a:lstStyle/>
          <a:p>
            <a:pPr algn="just"/>
            <a:r>
              <a:rPr lang="fr-CH" b="1" dirty="0"/>
              <a:t>Adapter son management en fonction de la situation</a:t>
            </a:r>
            <a:r>
              <a:rPr lang="fr-CH" dirty="0"/>
              <a:t>:</a:t>
            </a:r>
          </a:p>
          <a:p>
            <a:pPr algn="just">
              <a:buFontTx/>
              <a:buChar char="-"/>
            </a:pPr>
            <a:r>
              <a:rPr lang="fr-FR" dirty="0"/>
              <a:t>Situation politique: </a:t>
            </a:r>
            <a:r>
              <a:rPr lang="fr-CH" dirty="0"/>
              <a:t>le manager doit être capable d’identifier les jeux et les enjeux des uns et des autres, leurs systèmes d’alliance.</a:t>
            </a:r>
          </a:p>
          <a:p>
            <a:pPr algn="just">
              <a:buFontTx/>
              <a:buChar char="-"/>
            </a:pPr>
            <a:r>
              <a:rPr lang="fr-CH" dirty="0"/>
              <a:t>Situation de coopération qui nécessite une ouverture aux autres: le manager doit alors être capable d’entrer dans un dialogue confiant sans préjugés.</a:t>
            </a:r>
          </a:p>
          <a:p>
            <a:pPr algn="just">
              <a:buFontTx/>
              <a:buChar char="-"/>
            </a:pPr>
            <a:r>
              <a:rPr lang="fr-CH" dirty="0"/>
              <a:t>Situation normée: le manager doit respecter et faire   respecter des procédures, règles, modes opératoires et les standards qui s’appliquent.</a:t>
            </a:r>
          </a:p>
          <a:p>
            <a:pPr marL="0" indent="0" algn="just">
              <a:buNone/>
            </a:pPr>
            <a:endParaRPr lang="fr-CH" dirty="0"/>
          </a:p>
          <a:p>
            <a:pPr marL="0" indent="0">
              <a:buNone/>
            </a:pPr>
            <a:endParaRPr lang="fr-CH" dirty="0"/>
          </a:p>
        </p:txBody>
      </p:sp>
      <p:sp>
        <p:nvSpPr>
          <p:cNvPr id="4" name="Espace réservé du pied de page 3">
            <a:extLst>
              <a:ext uri="{FF2B5EF4-FFF2-40B4-BE49-F238E27FC236}">
                <a16:creationId xmlns:a16="http://schemas.microsoft.com/office/drawing/2014/main" id="{CB98B17F-2CB6-4731-9779-5718739CEF7F}"/>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129472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6C396D-9924-44C3-9370-5453186EB698}"/>
              </a:ext>
            </a:extLst>
          </p:cNvPr>
          <p:cNvSpPr>
            <a:spLocks noGrp="1"/>
          </p:cNvSpPr>
          <p:nvPr>
            <p:ph type="title"/>
          </p:nvPr>
        </p:nvSpPr>
        <p:spPr/>
        <p:txBody>
          <a:bodyPr/>
          <a:lstStyle/>
          <a:p>
            <a:r>
              <a:rPr lang="fr-CH" dirty="0"/>
              <a:t>On ne naît pas manager on le devient…</a:t>
            </a:r>
            <a:endParaRPr lang="fr-FR" dirty="0"/>
          </a:p>
        </p:txBody>
      </p:sp>
      <p:sp>
        <p:nvSpPr>
          <p:cNvPr id="3" name="Espace réservé du contenu 2">
            <a:extLst>
              <a:ext uri="{FF2B5EF4-FFF2-40B4-BE49-F238E27FC236}">
                <a16:creationId xmlns:a16="http://schemas.microsoft.com/office/drawing/2014/main" id="{6E8E898F-DE13-4411-8536-BF6FA995CFD1}"/>
              </a:ext>
            </a:extLst>
          </p:cNvPr>
          <p:cNvSpPr>
            <a:spLocks noGrp="1"/>
          </p:cNvSpPr>
          <p:nvPr>
            <p:ph idx="1"/>
          </p:nvPr>
        </p:nvSpPr>
        <p:spPr>
          <a:xfrm>
            <a:off x="5118447" y="803186"/>
            <a:ext cx="6680830" cy="5248622"/>
          </a:xfrm>
        </p:spPr>
        <p:txBody>
          <a:bodyPr>
            <a:normAutofit/>
          </a:bodyPr>
          <a:lstStyle/>
          <a:p>
            <a:pPr algn="just">
              <a:buFontTx/>
              <a:buChar char="-"/>
            </a:pPr>
            <a:r>
              <a:rPr lang="fr-CH" dirty="0"/>
              <a:t>Situation de conflit: le manager doit faire preuve de courage   dans le non-évitement, ce qui exige de sa part une forte confiance et une forte affirmation de soi, et une capacité à exprimer ses exigences sans rompre la relation.</a:t>
            </a:r>
          </a:p>
          <a:p>
            <a:pPr algn="just">
              <a:buFontTx/>
              <a:buChar char="-"/>
            </a:pPr>
            <a:r>
              <a:rPr lang="fr-CH" dirty="0"/>
              <a:t>Situation d’évaluation: le manager porte un jugement sur le travail de ses collaborateurs et la manière dont ils le réalisent. Ces situations mobilisent des capacités  de confrontation à l’autre, de courage pour donner de vrais feedback.</a:t>
            </a:r>
          </a:p>
          <a:p>
            <a:pPr>
              <a:buFontTx/>
              <a:buChar char="-"/>
            </a:pPr>
            <a:r>
              <a:rPr lang="fr-CH" dirty="0"/>
              <a:t>Situation de soutien: le  manager doit abandonner ses idées préconçues, avoir une écoute élevée, un art du questionnement et une grande disponibilité.</a:t>
            </a:r>
          </a:p>
          <a:p>
            <a:pPr marL="0" indent="0" algn="just">
              <a:buNone/>
            </a:pPr>
            <a:endParaRPr lang="fr-CH" dirty="0"/>
          </a:p>
          <a:p>
            <a:pPr marL="0" indent="0">
              <a:buNone/>
            </a:pPr>
            <a:endParaRPr lang="fr-CH" dirty="0"/>
          </a:p>
        </p:txBody>
      </p:sp>
      <p:sp>
        <p:nvSpPr>
          <p:cNvPr id="4" name="Espace réservé du pied de page 3">
            <a:extLst>
              <a:ext uri="{FF2B5EF4-FFF2-40B4-BE49-F238E27FC236}">
                <a16:creationId xmlns:a16="http://schemas.microsoft.com/office/drawing/2014/main" id="{CB98B17F-2CB6-4731-9779-5718739CEF7F}"/>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4976160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D68ADCC4B9B4FBBC20B1D757CD7FA" ma:contentTypeVersion="0" ma:contentTypeDescription="Crée un document." ma:contentTypeScope="" ma:versionID="0fcac2e2cab8448f84a3f6ffb5ea8364">
  <xsd:schema xmlns:xsd="http://www.w3.org/2001/XMLSchema" xmlns:xs="http://www.w3.org/2001/XMLSchema" xmlns:p="http://schemas.microsoft.com/office/2006/metadata/properties" targetNamespace="http://schemas.microsoft.com/office/2006/metadata/properties" ma:root="true" ma:fieldsID="7043723848d0f805fbc3fbd7bf262d2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1FB146-BB80-4BF4-988A-65540C02DC86}"/>
</file>

<file path=customXml/itemProps2.xml><?xml version="1.0" encoding="utf-8"?>
<ds:datastoreItem xmlns:ds="http://schemas.openxmlformats.org/officeDocument/2006/customXml" ds:itemID="{917C78E1-9C6A-4828-A562-56183A755DFC}"/>
</file>

<file path=customXml/itemProps3.xml><?xml version="1.0" encoding="utf-8"?>
<ds:datastoreItem xmlns:ds="http://schemas.openxmlformats.org/officeDocument/2006/customXml" ds:itemID="{A1879A79-DBBD-4F19-BDFA-41BCE2FF2831}"/>
</file>

<file path=docProps/app.xml><?xml version="1.0" encoding="utf-8"?>
<Properties xmlns="http://schemas.openxmlformats.org/officeDocument/2006/extended-properties" xmlns:vt="http://schemas.openxmlformats.org/officeDocument/2006/docPropsVTypes">
  <Template>TM16401371[[fn=Atlas]]</Template>
  <TotalTime>812</TotalTime>
  <Words>3324</Words>
  <Application>Microsoft Office PowerPoint</Application>
  <PresentationFormat>Grand écran</PresentationFormat>
  <Paragraphs>251</Paragraphs>
  <Slides>33</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33</vt:i4>
      </vt:variant>
    </vt:vector>
  </HeadingPairs>
  <TitlesOfParts>
    <vt:vector size="40" baseType="lpstr">
      <vt:lpstr>Arial</vt:lpstr>
      <vt:lpstr>Calibri</vt:lpstr>
      <vt:lpstr>Calibri Light</vt:lpstr>
      <vt:lpstr>Rockwell</vt:lpstr>
      <vt:lpstr>Times New Roman</vt:lpstr>
      <vt:lpstr>Wingdings</vt:lpstr>
      <vt:lpstr>Atlas</vt:lpstr>
      <vt:lpstr>Management</vt:lpstr>
      <vt:lpstr>On ne naît pas manager on le devient…</vt:lpstr>
      <vt:lpstr>On ne naît pas manager on le devient…</vt:lpstr>
      <vt:lpstr>On ne naît pas manager on le devient…</vt:lpstr>
      <vt:lpstr>On ne naît pas manager on le devient…</vt:lpstr>
      <vt:lpstr>On ne naît pas manager on le devient…</vt:lpstr>
      <vt:lpstr>A vous de jouer!</vt:lpstr>
      <vt:lpstr>On ne naît pas manager on le devient…</vt:lpstr>
      <vt:lpstr>On ne naît pas manager on le devient…</vt:lpstr>
      <vt:lpstr>On ne naît pas manager on le devient…</vt:lpstr>
      <vt:lpstr>Personnalité</vt:lpstr>
      <vt:lpstr>Personnalité</vt:lpstr>
      <vt:lpstr>Personnalité</vt:lpstr>
      <vt:lpstr>Personnalité</vt:lpstr>
      <vt:lpstr>Personnalité</vt:lpstr>
      <vt:lpstr>Personnalité</vt:lpstr>
      <vt:lpstr>Personnalité</vt:lpstr>
      <vt:lpstr>Personnalité</vt:lpstr>
      <vt:lpstr>Personnalité</vt:lpstr>
      <vt:lpstr>Personnalité</vt:lpstr>
      <vt:lpstr>Personnalité</vt:lpstr>
      <vt:lpstr>Personnalité</vt:lpstr>
      <vt:lpstr>Personnalité</vt:lpstr>
      <vt:lpstr>Personnalité</vt:lpstr>
      <vt:lpstr>Présentation PowerPoint</vt:lpstr>
      <vt:lpstr>Présentation PowerPoint</vt:lpstr>
      <vt:lpstr>Personnalité</vt:lpstr>
      <vt:lpstr>Présentation PowerPoint</vt:lpstr>
      <vt:lpstr>Communication efficace</vt:lpstr>
      <vt:lpstr>Innovation managériale</vt:lpstr>
      <vt:lpstr>Innovation managériale</vt:lpstr>
      <vt:lpstr>Innovation managériale</vt:lpstr>
      <vt:lpstr>Innovation managériale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dc:title>
  <dc:creator>Dayer Chrystel</dc:creator>
  <cp:lastModifiedBy>Dayer Chrystel</cp:lastModifiedBy>
  <cp:revision>15</cp:revision>
  <dcterms:created xsi:type="dcterms:W3CDTF">2021-09-24T15:00:20Z</dcterms:created>
  <dcterms:modified xsi:type="dcterms:W3CDTF">2021-10-01T20:45:49Z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0x0101001DFD68ADCC4B9B4FBBC20B1D757CD7FA</vt:lpwstr>
  </property>
</Properties>
</file>