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crdownload" ContentType="image/jpe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304" r:id="rId3"/>
    <p:sldId id="305" r:id="rId4"/>
    <p:sldId id="306" r:id="rId5"/>
    <p:sldId id="303" r:id="rId6"/>
    <p:sldId id="307" r:id="rId7"/>
    <p:sldId id="308" r:id="rId8"/>
    <p:sldId id="309" r:id="rId9"/>
    <p:sldId id="311" r:id="rId10"/>
    <p:sldId id="369" r:id="rId11"/>
    <p:sldId id="370" r:id="rId12"/>
    <p:sldId id="377" r:id="rId13"/>
    <p:sldId id="378" r:id="rId14"/>
    <p:sldId id="379" r:id="rId15"/>
    <p:sldId id="312" r:id="rId16"/>
    <p:sldId id="380" r:id="rId17"/>
    <p:sldId id="381" r:id="rId18"/>
    <p:sldId id="382" r:id="rId19"/>
    <p:sldId id="383" r:id="rId20"/>
    <p:sldId id="394" r:id="rId21"/>
    <p:sldId id="384" r:id="rId22"/>
    <p:sldId id="395" r:id="rId23"/>
    <p:sldId id="396" r:id="rId24"/>
    <p:sldId id="397" r:id="rId25"/>
    <p:sldId id="398" r:id="rId26"/>
    <p:sldId id="399" r:id="rId27"/>
    <p:sldId id="400" r:id="rId28"/>
    <p:sldId id="401" r:id="rId29"/>
    <p:sldId id="40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790" autoAdjust="0"/>
  </p:normalViewPr>
  <p:slideViewPr>
    <p:cSldViewPr snapToGrid="0">
      <p:cViewPr varScale="1">
        <p:scale>
          <a:sx n="55" d="100"/>
          <a:sy n="55" d="100"/>
        </p:scale>
        <p:origin x="13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37122-11C4-422A-A94D-BDAD6A2404B1}" type="datetimeFigureOut">
              <a:rPr lang="fr-FR" smtClean="0"/>
              <a:t>08/10/2021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DC561-8ABD-4674-8D96-24641164F6C1}" type="slidenum">
              <a:rPr lang="fr-FR" smtClean="0"/>
              <a:t>‹N°›</a:t>
            </a:fld>
            <a:endParaRPr lang="fr-FR"/>
          </a:p>
        </p:txBody>
      </p:sp>
    </p:spTree>
    <p:extLst>
      <p:ext uri="{BB962C8B-B14F-4D97-AF65-F5344CB8AC3E}">
        <p14:creationId xmlns:p14="http://schemas.microsoft.com/office/powerpoint/2010/main" val="9654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Innovations managériales </a:t>
            </a:r>
            <a:r>
              <a:rPr lang="fr-FR" dirty="0"/>
              <a:t>Gilles Rouet et Thierry Côme, 2015, p. 15.</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Exemple le télétravail – gestion d’équipe à distance...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CH" dirty="0"/>
              <a:t>Les entreprises doivent se préparer non seulement aux nouvelles technologies émergentes et omniprésentes à venir, mais doivent aussi répondre aux nombreux défis que ces technologies apportent. Les nouvelles technologies vont transformer non seulement la façon dont les produits seront conçus et fabriqués, mais auront aussi une incidence sur les attentes des clients, l’émergence des services et l’évolution des emplois. P.25</a:t>
            </a:r>
          </a:p>
          <a:p>
            <a:r>
              <a:rPr lang="fr-CH" dirty="0"/>
              <a:t>Le développement des technologies omniprésentes mènera à des services plus automatisés. Pour améliorer l’expérience du client, les entreprises vont transformer leurs mécanismes de création de valeur ajoutée. Les nouvelles technologies émergentes comme la réalité augmentée et l’Internet des objets vont bientôt permettre aux entreprises de fournir beaucoup plus d’informations et de services en fonction du contexte. P27</a:t>
            </a:r>
          </a:p>
          <a:p>
            <a:r>
              <a:rPr lang="fr-CH" dirty="0"/>
              <a:t>…de nouveaux métiers vont bientôt émerger, nécessitant de nouveaux types de qualification et d’expertise. Dans le contexte de l’évolution des modèles de production et de services automatisés, nous pouvons espérer une évolution vers de nouveaux métiers créatifs et artistiques..p28</a:t>
            </a:r>
          </a:p>
          <a:p>
            <a:endParaRPr lang="fr-CH" dirty="0"/>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2</a:t>
            </a:fld>
            <a:endParaRPr lang="fr-FR"/>
          </a:p>
        </p:txBody>
      </p:sp>
    </p:spTree>
    <p:extLst>
      <p:ext uri="{BB962C8B-B14F-4D97-AF65-F5344CB8AC3E}">
        <p14:creationId xmlns:p14="http://schemas.microsoft.com/office/powerpoint/2010/main" val="336627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coopération ne se fait plus uniquement par la répartition des activités (organigrammes) et la formalisation des fonctionnements (processus), mais </a:t>
            </a:r>
          </a:p>
          <a:p>
            <a:r>
              <a:rPr lang="fr-CH" dirty="0"/>
              <a:t>aussi, et de plus en plus, par l’engagement et les postures participatives des personnes. </a:t>
            </a:r>
          </a:p>
          <a:p>
            <a:r>
              <a:rPr lang="fr-CH" dirty="0"/>
              <a:t>L’innovation managériale, David </a:t>
            </a:r>
            <a:r>
              <a:rPr lang="fr-CH" dirty="0" err="1"/>
              <a:t>Autissier</a:t>
            </a:r>
            <a:r>
              <a:rPr lang="fr-CH" dirty="0"/>
              <a:t>, Kevin Johnson, Jean-Michel </a:t>
            </a:r>
            <a:r>
              <a:rPr lang="fr-CH" dirty="0" err="1"/>
              <a:t>Moutot</a:t>
            </a:r>
            <a:r>
              <a:rPr lang="fr-CH" dirty="0"/>
              <a:t>, Eyrolles.</a:t>
            </a:r>
          </a:p>
          <a:p>
            <a:r>
              <a:rPr lang="fr-CH" dirty="0"/>
              <a:t>L’innovation managériale peut prendre </a:t>
            </a:r>
            <a:r>
              <a:rPr lang="fr-CH" dirty="0" err="1"/>
              <a:t>diﬀérentes</a:t>
            </a:r>
            <a:r>
              <a:rPr lang="fr-CH" dirty="0"/>
              <a:t> formes que tels que le co-développement, le </a:t>
            </a:r>
            <a:r>
              <a:rPr lang="fr-CH" dirty="0" err="1"/>
              <a:t>co</a:t>
            </a:r>
            <a:r>
              <a:rPr lang="fr-CH" dirty="0"/>
              <a:t>-design, les réseaux apprenants, le design </a:t>
            </a:r>
            <a:r>
              <a:rPr lang="fr-CH" dirty="0" err="1"/>
              <a:t>thinking</a:t>
            </a:r>
            <a:r>
              <a:rPr lang="fr-CH" dirty="0"/>
              <a:t>, les ateliers participatifs, etc.</a:t>
            </a:r>
          </a:p>
          <a:p>
            <a:r>
              <a:rPr lang="fr-CH" dirty="0"/>
              <a:t>Henri Fayol </a:t>
            </a:r>
            <a:r>
              <a:rPr lang="fr-CH" dirty="0" err="1"/>
              <a:t>déﬁnit</a:t>
            </a:r>
            <a:r>
              <a:rPr lang="fr-CH" dirty="0"/>
              <a:t> le management au travers des cinq objectifs suivants:</a:t>
            </a:r>
          </a:p>
          <a:p>
            <a:r>
              <a:rPr lang="fr-CH" dirty="0"/>
              <a:t>• prévoir</a:t>
            </a:r>
          </a:p>
          <a:p>
            <a:r>
              <a:rPr lang="fr-CH" dirty="0"/>
              <a:t>• organiser</a:t>
            </a:r>
          </a:p>
          <a:p>
            <a:r>
              <a:rPr lang="fr-CH" dirty="0"/>
              <a:t>• commander</a:t>
            </a:r>
          </a:p>
          <a:p>
            <a:r>
              <a:rPr lang="fr-CH" dirty="0"/>
              <a:t>• coordonner</a:t>
            </a:r>
          </a:p>
          <a:p>
            <a:r>
              <a:rPr lang="fr-CH" dirty="0"/>
              <a:t>• contrôler.</a:t>
            </a:r>
          </a:p>
          <a:p>
            <a:r>
              <a:rPr lang="fr-CH" dirty="0"/>
              <a:t>Cette définition s’inscrit dans le modèle «contrôle/commande». Le manager est celui qui décrit ce qui doit être fait, puis s’assure de sa réalisation à travers </a:t>
            </a:r>
            <a:r>
              <a:rPr lang="fr-CH" dirty="0" err="1"/>
              <a:t>diﬀérents</a:t>
            </a:r>
            <a:r>
              <a:rPr lang="fr-CH" dirty="0"/>
              <a:t> dispositifs de contrôle. Le management est envisagé comme une démarche contractuelle et le manager comme une tour de contrôle.</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3</a:t>
            </a:fld>
            <a:endParaRPr lang="fr-FR"/>
          </a:p>
        </p:txBody>
      </p:sp>
    </p:spTree>
    <p:extLst>
      <p:ext uri="{BB962C8B-B14F-4D97-AF65-F5344CB8AC3E}">
        <p14:creationId xmlns:p14="http://schemas.microsoft.com/office/powerpoint/2010/main" val="60843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management est l’acte par lequel un responsable coordonne des actions individuelles dans un contexte de production contraint et finalisé. Il s’agit de mettre en place des actions de coopération entre les différentes personnes avec un objectif de production, de performance, d’innovation et de bien-être. Cela se matérialise par des outils (procédures, budget, tableaux de bord) mais aussi par des échanges individuels et collectifs (réunions, entretiens, séminaires) et des relations hiérarchiques.</a:t>
            </a:r>
          </a:p>
          <a:p>
            <a:r>
              <a:rPr lang="fr-CH" dirty="0"/>
              <a:t>Le manager est celui qui décrit ce qui doit être fait, puis s’assure de la réalisation à travers différents dispositifs de contrôle</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4</a:t>
            </a:fld>
            <a:endParaRPr lang="fr-FR"/>
          </a:p>
        </p:txBody>
      </p:sp>
    </p:spTree>
    <p:extLst>
      <p:ext uri="{BB962C8B-B14F-4D97-AF65-F5344CB8AC3E}">
        <p14:creationId xmlns:p14="http://schemas.microsoft.com/office/powerpoint/2010/main" val="22670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manager d’aujourd’hui n’est plus seulement une tour de contrôle, mais un véritable hub(noyau) de connexions entre des personnes et des contextes, permettant la production, le pilotage et l’innovation, tout en veillant au bien-être des individus. Le rôle initial de « simple » contrôleur s’est complexifié de telle manière que le management est constitué de plusieurs facettes sur les plans à la fois opérationnel, économique et humain»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ea typeface="Times New Roman" panose="02020603050405020304" pitchFamily="18" charset="0"/>
              </a:rPr>
              <a:t>La boite à outils de l’innovation managériale, p.22, David </a:t>
            </a:r>
            <a:r>
              <a:rPr lang="fr-FR" sz="1800" dirty="0" err="1">
                <a:effectLst/>
                <a:latin typeface="Arial" panose="020B0604020202020204" pitchFamily="34" charset="0"/>
                <a:ea typeface="Times New Roman" panose="02020603050405020304" pitchFamily="18" charset="0"/>
              </a:rPr>
              <a:t>Autissier</a:t>
            </a:r>
            <a:r>
              <a:rPr lang="fr-FR" sz="1800" dirty="0">
                <a:effectLst/>
                <a:latin typeface="Arial" panose="020B0604020202020204" pitchFamily="34" charset="0"/>
                <a:ea typeface="Times New Roman" panose="02020603050405020304" pitchFamily="18" charset="0"/>
              </a:rPr>
              <a:t>, Jean-Marie Peretti, Emily </a:t>
            </a:r>
            <a:r>
              <a:rPr lang="fr-FR" sz="1800" dirty="0" err="1">
                <a:effectLst/>
                <a:latin typeface="Arial" panose="020B0604020202020204" pitchFamily="34" charset="0"/>
                <a:ea typeface="Times New Roman" panose="02020603050405020304" pitchFamily="18" charset="0"/>
              </a:rPr>
              <a:t>Métais-Wiersch</a:t>
            </a:r>
            <a:r>
              <a:rPr lang="fr-FR" sz="1800" dirty="0">
                <a:effectLst/>
                <a:latin typeface="Arial" panose="020B0604020202020204" pitchFamily="34" charset="0"/>
                <a:ea typeface="Times New Roman" panose="02020603050405020304" pitchFamily="18" charset="0"/>
              </a:rPr>
              <a:t>, Dunod, 2019.</a:t>
            </a:r>
            <a:endParaRPr lang="fr-FR" sz="1800" dirty="0">
              <a:effectLst/>
              <a:latin typeface="Times New Roman" panose="02020603050405020304" pitchFamily="18" charset="0"/>
              <a:ea typeface="Times New Roman" panose="02020603050405020304" pitchFamily="18" charset="0"/>
            </a:endParaRP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5</a:t>
            </a:fld>
            <a:endParaRPr lang="fr-FR"/>
          </a:p>
        </p:txBody>
      </p:sp>
    </p:spTree>
    <p:extLst>
      <p:ext uri="{BB962C8B-B14F-4D97-AF65-F5344CB8AC3E}">
        <p14:creationId xmlns:p14="http://schemas.microsoft.com/office/powerpoint/2010/main" val="345713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«L’innovation managériale vise à créer de nouvelles modalités de coopération entre les personnes pour la réalisation des finalités de manière efficace et efficiente en tenant compte des évolutions sociétales.» </a:t>
            </a:r>
            <a:r>
              <a:rPr lang="fr-FR" sz="1200" dirty="0">
                <a:effectLst/>
                <a:latin typeface="Arial" panose="020B0604020202020204" pitchFamily="34" charset="0"/>
                <a:ea typeface="Times New Roman" panose="02020603050405020304" pitchFamily="18" charset="0"/>
              </a:rPr>
              <a:t>La boite à outils de l’innovation managériale, p.50,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endParaRPr lang="fr-FR" sz="12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6</a:t>
            </a:fld>
            <a:endParaRPr lang="fr-FR"/>
          </a:p>
        </p:txBody>
      </p:sp>
    </p:spTree>
    <p:extLst>
      <p:ext uri="{BB962C8B-B14F-4D97-AF65-F5344CB8AC3E}">
        <p14:creationId xmlns:p14="http://schemas.microsoft.com/office/powerpoint/2010/main" val="313288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Arial" panose="020B0604020202020204" pitchFamily="34" charset="0"/>
                <a:ea typeface="Times New Roman" panose="02020603050405020304" pitchFamily="18" charset="0"/>
              </a:rPr>
              <a:t>La boite à outils de l’innovation managériale, p.49,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p>
          <a:p>
            <a:r>
              <a:rPr lang="fr-CH" dirty="0"/>
              <a:t>1. Les pratiques collaboratives : Aujourd’hui la notion d’innovation managériale est très souvent associée à un ensemble de techniques qui visent à développer le</a:t>
            </a:r>
          </a:p>
          <a:p>
            <a:r>
              <a:rPr lang="fr-CH" dirty="0"/>
              <a:t>mode collaboratif au sein d’une équipe. Cela peut se faire par la diffusion d’une technique et/ou par la mise en place d’organisations dites </a:t>
            </a:r>
            <a:r>
              <a:rPr lang="fr-CH" dirty="0" err="1"/>
              <a:t>libérantes</a:t>
            </a:r>
            <a:r>
              <a:rPr lang="fr-CH" dirty="0"/>
              <a:t>.</a:t>
            </a:r>
          </a:p>
          <a:p>
            <a:r>
              <a:rPr lang="fr-CH" dirty="0"/>
              <a:t>2. Les lieux et l’organisation du travail : De nombreuses entreprises ont engagé des réflexions et des projets sur les espaces de travail (développement des open </a:t>
            </a:r>
            <a:r>
              <a:rPr lang="fr-CH" dirty="0" err="1"/>
              <a:t>spaces</a:t>
            </a:r>
            <a:r>
              <a:rPr lang="fr-CH" dirty="0"/>
              <a:t> et</a:t>
            </a:r>
          </a:p>
          <a:p>
            <a:r>
              <a:rPr lang="fr-CH" dirty="0"/>
              <a:t>du </a:t>
            </a:r>
            <a:r>
              <a:rPr lang="fr-CH" dirty="0" err="1"/>
              <a:t>flex</a:t>
            </a:r>
            <a:r>
              <a:rPr lang="fr-CH" dirty="0"/>
              <a:t> office) et de manière concomitante sur l’organisation du travail avec des sujets sur le travail distanciel.</a:t>
            </a:r>
          </a:p>
          <a:p>
            <a:r>
              <a:rPr lang="fr-CH" dirty="0"/>
              <a:t>3. La technologie : Le digital, l’intelligence artificielle et les sciences cognitives via des outils d’analyse (</a:t>
            </a:r>
            <a:r>
              <a:rPr lang="fr-CH" dirty="0" err="1"/>
              <a:t>eyes</a:t>
            </a:r>
            <a:r>
              <a:rPr lang="fr-CH" dirty="0"/>
              <a:t> </a:t>
            </a:r>
            <a:r>
              <a:rPr lang="fr-CH" dirty="0" err="1"/>
              <a:t>tracking</a:t>
            </a:r>
            <a:r>
              <a:rPr lang="fr-CH" dirty="0"/>
              <a:t>, face </a:t>
            </a:r>
            <a:r>
              <a:rPr lang="fr-CH" dirty="0" err="1"/>
              <a:t>reading</a:t>
            </a:r>
            <a:r>
              <a:rPr lang="fr-CH" dirty="0"/>
              <a:t>, etc.) sont des facteurs de transformation des pratiques managériales. À titre d’exemple, des entreprises développent des programmes du type « manager avec son smartphone ».</a:t>
            </a:r>
          </a:p>
          <a:p>
            <a:r>
              <a:rPr lang="fr-CH" dirty="0"/>
              <a:t>4. Le contrat de travail : Les modes de travail et les évolutions sociologiques tels les travailleurs indépendants interrogent les organisations sur l’évolution du contrat</a:t>
            </a:r>
          </a:p>
          <a:p>
            <a:r>
              <a:rPr lang="fr-CH" dirty="0"/>
              <a:t>de travail traditionnel avec un double enjeu d’agilité et de sécurité.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7</a:t>
            </a:fld>
            <a:endParaRPr lang="fr-FR"/>
          </a:p>
        </p:txBody>
      </p:sp>
    </p:spTree>
    <p:extLst>
      <p:ext uri="{BB962C8B-B14F-4D97-AF65-F5344CB8AC3E}">
        <p14:creationId xmlns:p14="http://schemas.microsoft.com/office/powerpoint/2010/main" val="106797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Étapes</a:t>
            </a:r>
          </a:p>
          <a:p>
            <a:r>
              <a:rPr lang="fr-CH" dirty="0"/>
              <a:t>1. Le design </a:t>
            </a:r>
            <a:r>
              <a:rPr lang="fr-CH" dirty="0" err="1"/>
              <a:t>thinking</a:t>
            </a:r>
            <a:r>
              <a:rPr lang="fr-CH" dirty="0"/>
              <a:t> est un processus d’innovation basé sur l’observation des usages et le prototypage.</a:t>
            </a:r>
          </a:p>
          <a:p>
            <a:r>
              <a:rPr lang="fr-CH" dirty="0"/>
              <a:t>2. Un réseau apprenant est un dispositif d’échanges a-hiérarchiques visant à libérer la parole.</a:t>
            </a:r>
          </a:p>
          <a:p>
            <a:r>
              <a:rPr lang="fr-CH" dirty="0"/>
              <a:t>3. Incubateur et spin-off : La spin-off, « essaimage » en français, consiste à créer une filiale et à proposer à des salariés d’y participer dans une logique entrepreneuriale et capitalistique. L’incubateur est une structure d’accueil pour de start-up.</a:t>
            </a:r>
          </a:p>
          <a:p>
            <a:r>
              <a:rPr lang="fr-CH" dirty="0"/>
              <a:t>4. Le </a:t>
            </a:r>
            <a:r>
              <a:rPr lang="fr-CH" dirty="0" err="1"/>
              <a:t>co</a:t>
            </a:r>
            <a:r>
              <a:rPr lang="fr-CH" dirty="0"/>
              <a:t>-design est une méthode qui propose un processus d’innovation en associant toutes les parties prenantes et plus particulièrement le client final.</a:t>
            </a:r>
          </a:p>
          <a:p>
            <a:r>
              <a:rPr lang="fr-CH" dirty="0"/>
              <a:t>5. Un atelier participatif est un moment d’échange entre personnes avec une animation structurée par un script qui alterne des temps de production individuelle, en groupe et collective.</a:t>
            </a:r>
          </a:p>
          <a:p>
            <a:r>
              <a:rPr lang="fr-CH" dirty="0"/>
              <a:t>6. La notion de micro-plateau : Il s’agit d’avoir des petits groupes de personnes qui s’autogèrent dans le cadre de leurs activités de production sans hiérarchie et processus de contrôle.</a:t>
            </a:r>
          </a:p>
          <a:p>
            <a:r>
              <a:rPr lang="fr-CH" dirty="0"/>
              <a:t>7. Peer coaching ou le « coaching croisé » : Deux personnes échangent entre elles sur des situations de travail qu’elles vivent.</a:t>
            </a:r>
          </a:p>
          <a:p>
            <a:r>
              <a:rPr lang="fr-CH" dirty="0"/>
              <a:t>8. Le co-développement est un groupe d’échange de pratiques avec un jeu de rôle (client et consultant)</a:t>
            </a:r>
          </a:p>
          <a:p>
            <a:r>
              <a:rPr lang="fr-CH" dirty="0"/>
              <a:t>9. Focus groupe : Cette pratique est issue des travaux de Lewin. La technique consiste à ce que des personnes se retrouvent en groupes pour échanger entre elles</a:t>
            </a:r>
          </a:p>
          <a:p>
            <a:r>
              <a:rPr lang="fr-CH" dirty="0"/>
              <a:t>(avec ou sans animateur) sur leurs pratiques</a:t>
            </a:r>
          </a:p>
          <a:p>
            <a:endParaRPr lang="fr-CH" dirty="0"/>
          </a:p>
          <a:p>
            <a:r>
              <a:rPr lang="fr-CH" dirty="0"/>
              <a:t>Deux axes</a:t>
            </a:r>
          </a:p>
          <a:p>
            <a:r>
              <a:rPr lang="fr-CH" dirty="0"/>
              <a:t>La notion de </a:t>
            </a:r>
            <a:r>
              <a:rPr lang="fr-CH" dirty="0" err="1"/>
              <a:t>delivery</a:t>
            </a:r>
            <a:r>
              <a:rPr lang="fr-CH" dirty="0"/>
              <a:t>, définie comme la capacité à produire et à répondre à la demande du client, constitue une capacité clé dans les organisations aujourd’hui. L’autonomie laissée aux personnes est non seulement une demande sociétale, mais aussi un facteur d’intelligence collective propice à l’innovation.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Arial" panose="020B0604020202020204" pitchFamily="34" charset="0"/>
                <a:ea typeface="Times New Roman" panose="02020603050405020304" pitchFamily="18" charset="0"/>
              </a:rPr>
              <a:t>La boite à outils de l’innovation managériale, p.54,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8</a:t>
            </a:fld>
            <a:endParaRPr lang="fr-FR"/>
          </a:p>
        </p:txBody>
      </p:sp>
    </p:spTree>
    <p:extLst>
      <p:ext uri="{BB962C8B-B14F-4D97-AF65-F5344CB8AC3E}">
        <p14:creationId xmlns:p14="http://schemas.microsoft.com/office/powerpoint/2010/main" val="255478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L’idée centrale du design </a:t>
            </a:r>
            <a:r>
              <a:rPr lang="fr-CH" dirty="0" err="1"/>
              <a:t>thinking</a:t>
            </a:r>
            <a:r>
              <a:rPr lang="fr-CH" dirty="0"/>
              <a:t> est de construire très rapidement des prototypes (designer) esthétiques et pédagogiques pour les mettre en test auprès des utilisateurs. Ces prototypes sont le résultat d’observations très fines des usages des utilisateurs et de la problématisation de ces derniers.</a:t>
            </a:r>
          </a:p>
          <a:p>
            <a:r>
              <a:rPr lang="fr-CH" dirty="0"/>
              <a:t>Étapes</a:t>
            </a:r>
          </a:p>
          <a:p>
            <a:r>
              <a:rPr lang="fr-CH" dirty="0"/>
              <a:t>1. La première étape du design </a:t>
            </a:r>
            <a:r>
              <a:rPr lang="fr-CH" dirty="0" err="1"/>
              <a:t>thinking</a:t>
            </a:r>
            <a:r>
              <a:rPr lang="fr-CH" dirty="0"/>
              <a:t> « </a:t>
            </a:r>
            <a:r>
              <a:rPr lang="fr-CH" dirty="0" err="1"/>
              <a:t>understand</a:t>
            </a:r>
            <a:r>
              <a:rPr lang="fr-CH" dirty="0"/>
              <a:t>/compréhension » vise à définir sur un sujet donné les usages, les questionnements autour de ces usages et les</a:t>
            </a:r>
          </a:p>
          <a:p>
            <a:r>
              <a:rPr lang="fr-CH" dirty="0"/>
              <a:t>modalités d’observation de ces mêmes usages.</a:t>
            </a:r>
          </a:p>
          <a:p>
            <a:r>
              <a:rPr lang="fr-CH" dirty="0"/>
              <a:t>2. La deuxième étape réside dans l’observation des usages en question. Si vous travaillez sur la mobilité des personnes en zone urbaine, vous regarderez alors</a:t>
            </a:r>
          </a:p>
          <a:p>
            <a:r>
              <a:rPr lang="fr-CH" dirty="0"/>
              <a:t>quelles sont ces personnes et comment elles utilisent les différents modes de transport (vélo, moto, voiture, transport en commun, etc.) de manière à comprendre</a:t>
            </a:r>
          </a:p>
          <a:p>
            <a:r>
              <a:rPr lang="fr-CH" dirty="0"/>
              <a:t>les différents usages existants mais aussi les nouveaux usages.</a:t>
            </a:r>
          </a:p>
          <a:p>
            <a:r>
              <a:rPr lang="fr-CH" dirty="0"/>
              <a:t>3. La troisième étape est la réappropriation des observations. Les matériaux que constituent les observations sont classés, organisés et triés de telle manière que des</a:t>
            </a:r>
          </a:p>
          <a:p>
            <a:r>
              <a:rPr lang="fr-CH" dirty="0"/>
              <a:t>idées fortes émergent et puissent ensuite être traduites en prototypes.</a:t>
            </a:r>
          </a:p>
          <a:p>
            <a:r>
              <a:rPr lang="fr-CH" dirty="0"/>
              <a:t>4. La quatrième étape est celle de la créativité. En mobilisant des techniques de créativité, et en fonction des idées clés de l’observation, il s’agit de proposer celles</a:t>
            </a:r>
          </a:p>
          <a:p>
            <a:r>
              <a:rPr lang="fr-CH" dirty="0"/>
              <a:t>qui seront classées selon de leur attractivité et de leur faisabilité.</a:t>
            </a:r>
          </a:p>
          <a:p>
            <a:r>
              <a:rPr lang="fr-CH" dirty="0"/>
              <a:t>5. La cinquième étape est celle du prototypage. Les principales idées issues des séances de créativité sont immédiatement traduites en prototypes afin de tester les</a:t>
            </a:r>
          </a:p>
          <a:p>
            <a:r>
              <a:rPr lang="fr-CH" dirty="0"/>
              <a:t>fonctionnalités et se représenter l’innovation pour mieux la comprendre et l’envisager de manière concrète et opérationnelle. Cette étape est cruciale dans un</a:t>
            </a:r>
          </a:p>
          <a:p>
            <a:r>
              <a:rPr lang="fr-CH" dirty="0"/>
              <a:t>dispositif de design </a:t>
            </a:r>
            <a:r>
              <a:rPr lang="fr-CH" dirty="0" err="1"/>
              <a:t>thinking</a:t>
            </a:r>
            <a:r>
              <a:rPr lang="fr-CH" dirty="0"/>
              <a:t>.</a:t>
            </a:r>
          </a:p>
          <a:p>
            <a:r>
              <a:rPr lang="fr-CH" dirty="0"/>
              <a:t>6. La sixième étape est celle du test. Le prototype est soumis aux tests des utilisateurs afin de vérifier si le bien ou service conçu s’inscrit dans les usages et apporte un plus par rapport à ces derniers.</a:t>
            </a:r>
          </a:p>
          <a:p>
            <a:endParaRPr lang="fr-CH"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9</a:t>
            </a:fld>
            <a:endParaRPr lang="fr-FR"/>
          </a:p>
        </p:txBody>
      </p:sp>
    </p:spTree>
    <p:extLst>
      <p:ext uri="{BB962C8B-B14F-4D97-AF65-F5344CB8AC3E}">
        <p14:creationId xmlns:p14="http://schemas.microsoft.com/office/powerpoint/2010/main" val="325688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14</a:t>
            </a:fld>
            <a:endParaRPr lang="fr-FR"/>
          </a:p>
        </p:txBody>
      </p:sp>
    </p:spTree>
    <p:extLst>
      <p:ext uri="{BB962C8B-B14F-4D97-AF65-F5344CB8AC3E}">
        <p14:creationId xmlns:p14="http://schemas.microsoft.com/office/powerpoint/2010/main" val="261472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10CD956-B137-499E-82A9-3AB2A82A674C}" type="datetime1">
              <a:rPr lang="en-US" smtClean="0"/>
              <a:t>10/8/2021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20211008_M&amp;O_ChrystelDayer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FC21AF-EF81-46CD-B357-57B4D96631DC}" type="datetime1">
              <a:rPr lang="en-US" smtClean="0"/>
              <a:t>10/8/2021</a:t>
            </a:fld>
            <a:endParaRPr lang="en-US" dirty="0"/>
          </a:p>
        </p:txBody>
      </p:sp>
      <p:sp>
        <p:nvSpPr>
          <p:cNvPr id="5" name="Footer Placeholder 4"/>
          <p:cNvSpPr>
            <a:spLocks noGrp="1"/>
          </p:cNvSpPr>
          <p:nvPr>
            <p:ph type="ftr" sz="quarter" idx="11"/>
          </p:nvPr>
        </p:nvSpPr>
        <p:spPr/>
        <p:txBody>
          <a:bodyPr/>
          <a:lstStyle/>
          <a:p>
            <a:r>
              <a:rPr lang="en-US"/>
              <a:t>20211008_M&amp;O_ChrystelDayer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DC53AD40-B86B-4936-A2B8-A4C6ADAEBEDF}" type="datetime1">
              <a:rPr lang="en-US" smtClean="0"/>
              <a:t>10/8/2021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20211008_M&amp;O_ChrystelDayer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 contenu">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36426"/>
            <a:ext cx="1386000" cy="504000"/>
          </a:xfrm>
          <a:prstGeom prst="rect">
            <a:avLst/>
          </a:prstGeom>
        </p:spPr>
      </p:pic>
      <p:sp>
        <p:nvSpPr>
          <p:cNvPr id="8" name="Text Placeholder 7"/>
          <p:cNvSpPr>
            <a:spLocks noGrp="1"/>
          </p:cNvSpPr>
          <p:nvPr>
            <p:ph type="body" sz="quarter" idx="14"/>
          </p:nvPr>
        </p:nvSpPr>
        <p:spPr>
          <a:xfrm>
            <a:off x="838200" y="1455577"/>
            <a:ext cx="10515600" cy="4521890"/>
          </a:xfrm>
        </p:spPr>
        <p:txBody>
          <a:bodyPr/>
          <a:lstStyle>
            <a:lvl1pPr marL="228600" indent="-228600">
              <a:defRPr lang="en-US" sz="3000" kern="1200" dirty="0" smtClean="0">
                <a:solidFill>
                  <a:schemeClr val="tx1"/>
                </a:solidFill>
                <a:latin typeface="+mn-lt"/>
                <a:ea typeface="+mn-ea"/>
                <a:cs typeface="+mn-cs"/>
              </a:defRPr>
            </a:lvl1pPr>
            <a:lvl2pPr marL="685800" indent="-228600">
              <a:defRPr lang="en-US" sz="2500" b="1" kern="1200" dirty="0" smtClean="0">
                <a:solidFill>
                  <a:schemeClr val="tx1"/>
                </a:solidFill>
                <a:latin typeface="+mn-lt"/>
                <a:ea typeface="+mn-ea"/>
                <a:cs typeface="+mn-cs"/>
              </a:defRPr>
            </a:lvl2pPr>
            <a:lvl3pPr marL="1143000" indent="-228600">
              <a:defRPr lang="en-US" sz="2000" kern="1200" dirty="0" smtClean="0">
                <a:solidFill>
                  <a:schemeClr val="tx1"/>
                </a:solidFill>
                <a:latin typeface="+mn-lt"/>
                <a:ea typeface="+mn-ea"/>
                <a:cs typeface="+mn-cs"/>
              </a:defRPr>
            </a:lvl3pPr>
            <a:lvl4pPr marL="1600200" indent="-228600">
              <a:defRPr lang="en-US" sz="1500" kern="1200" dirty="0" smtClean="0">
                <a:solidFill>
                  <a:schemeClr val="tx1"/>
                </a:solidFill>
                <a:latin typeface="+mn-lt"/>
                <a:ea typeface="+mn-ea"/>
                <a:cs typeface="+mn-cs"/>
              </a:defRPr>
            </a:lvl4pPr>
            <a:lvl5pPr marL="2057400" indent="-228600">
              <a:defRPr lang="en-US" sz="10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Clr>
                <a:schemeClr val="tx2"/>
              </a:buClr>
              <a:buFont typeface="Wingdings" panose="05000000000000000000" pitchFamily="2" charset="2"/>
              <a:buChar char="§"/>
            </a:pPr>
            <a:r>
              <a:rPr lang="en-US" noProof="0" dirty="0"/>
              <a:t>Click to edit Master text styles</a:t>
            </a:r>
          </a:p>
          <a:p>
            <a:pPr marL="685800" lvl="1" indent="-228600" algn="l" defTabSz="914400" rtl="0" eaLnBrk="1" latinLnBrk="0" hangingPunct="1">
              <a:lnSpc>
                <a:spcPct val="90000"/>
              </a:lnSpc>
              <a:spcBef>
                <a:spcPts val="500"/>
              </a:spcBef>
              <a:buClr>
                <a:schemeClr val="accent5"/>
              </a:buClr>
              <a:buSzPct val="100000"/>
              <a:buFont typeface="Wingdings" panose="05000000000000000000" pitchFamily="2" charset="2"/>
              <a:buChar char="§"/>
            </a:pPr>
            <a:r>
              <a:rPr lang="en-US" noProof="0" dirty="0"/>
              <a:t>Second level</a:t>
            </a:r>
          </a:p>
          <a:p>
            <a:pPr marL="1143000" lvl="2" indent="-228600" algn="l" defTabSz="914400" rtl="0" eaLnBrk="1" latinLnBrk="0" hangingPunct="1">
              <a:lnSpc>
                <a:spcPct val="90000"/>
              </a:lnSpc>
              <a:spcBef>
                <a:spcPts val="500"/>
              </a:spcBef>
              <a:buClr>
                <a:schemeClr val="bg1">
                  <a:lumMod val="75000"/>
                </a:schemeClr>
              </a:buClr>
              <a:buSzPct val="75000"/>
              <a:buFont typeface="Wingdings" panose="05000000000000000000" pitchFamily="2" charset="2"/>
              <a:buChar char="§"/>
            </a:pPr>
            <a:r>
              <a:rPr lang="en-US" noProof="0" dirty="0"/>
              <a:t>Third level</a:t>
            </a:r>
          </a:p>
          <a:p>
            <a:pPr marL="1600200" lvl="3" indent="-228600" algn="l" defTabSz="914400" rtl="0" eaLnBrk="1" latinLnBrk="0" hangingPunct="1">
              <a:lnSpc>
                <a:spcPct val="90000"/>
              </a:lnSpc>
              <a:spcBef>
                <a:spcPts val="500"/>
              </a:spcBef>
              <a:buClr>
                <a:srgbClr val="E22E28"/>
              </a:buClr>
              <a:buFont typeface="Arial" panose="020B0604020202020204" pitchFamily="34" charset="0"/>
              <a:buChar char="•"/>
            </a:pPr>
            <a:r>
              <a:rPr lang="en-US" noProof="0" dirty="0"/>
              <a:t>Fourth level</a:t>
            </a:r>
          </a:p>
          <a:p>
            <a:pPr marL="2057400" lvl="4" indent="-228600" algn="l" defTabSz="914400" rtl="0" eaLnBrk="1" latinLnBrk="0" hangingPunct="1">
              <a:lnSpc>
                <a:spcPct val="90000"/>
              </a:lnSpc>
              <a:spcBef>
                <a:spcPts val="500"/>
              </a:spcBef>
              <a:buFont typeface="Arial" panose="020B0604020202020204" pitchFamily="34" charset="0"/>
              <a:buChar char="•"/>
            </a:pPr>
            <a:r>
              <a:rPr lang="en-US" noProof="0" dirty="0"/>
              <a:t>Fifth level</a:t>
            </a:r>
          </a:p>
        </p:txBody>
      </p:sp>
      <p:sp>
        <p:nvSpPr>
          <p:cNvPr id="12" name="Title 11"/>
          <p:cNvSpPr>
            <a:spLocks noGrp="1"/>
          </p:cNvSpPr>
          <p:nvPr>
            <p:ph type="title"/>
          </p:nvPr>
        </p:nvSpPr>
        <p:spPr>
          <a:xfrm>
            <a:off x="838200" y="365125"/>
            <a:ext cx="10515600" cy="648000"/>
          </a:xfrm>
        </p:spPr>
        <p:txBody>
          <a:bodyPr/>
          <a:lstStyle/>
          <a:p>
            <a:r>
              <a:rPr lang="en-US" dirty="0"/>
              <a:t>Click to edit Master title style</a:t>
            </a:r>
          </a:p>
        </p:txBody>
      </p:sp>
      <p:sp>
        <p:nvSpPr>
          <p:cNvPr id="13" name="Date Placeholder 12"/>
          <p:cNvSpPr>
            <a:spLocks noGrp="1"/>
          </p:cNvSpPr>
          <p:nvPr>
            <p:ph type="dt" sz="half" idx="15"/>
          </p:nvPr>
        </p:nvSpPr>
        <p:spPr/>
        <p:txBody>
          <a:bodyPr/>
          <a:lstStyle/>
          <a:p>
            <a:r>
              <a:rPr lang="en-US"/>
              <a:t>9/23/16</a:t>
            </a:r>
            <a:endParaRPr lang="en-US" dirty="0"/>
          </a:p>
        </p:txBody>
      </p:sp>
      <p:sp>
        <p:nvSpPr>
          <p:cNvPr id="14" name="Slide Number Placeholder 13"/>
          <p:cNvSpPr>
            <a:spLocks noGrp="1"/>
          </p:cNvSpPr>
          <p:nvPr>
            <p:ph type="sldNum" sz="quarter" idx="16"/>
          </p:nvPr>
        </p:nvSpPr>
        <p:spPr/>
        <p:txBody>
          <a:bodyPr/>
          <a:lstStyle/>
          <a:p>
            <a:r>
              <a:rPr lang="en-US" dirty="0"/>
              <a:t>Slide </a:t>
            </a:r>
            <a:fld id="{8DC1375E-78A0-41A7-BC37-B8D15CC33CAA}" type="slidenum">
              <a:rPr smtClean="0"/>
              <a:pPr/>
              <a:t>‹N°›</a:t>
            </a:fld>
            <a:endParaRPr dirty="0"/>
          </a:p>
        </p:txBody>
      </p:sp>
    </p:spTree>
    <p:extLst>
      <p:ext uri="{BB962C8B-B14F-4D97-AF65-F5344CB8AC3E}">
        <p14:creationId xmlns:p14="http://schemas.microsoft.com/office/powerpoint/2010/main" val="390915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A53D6C-45CA-45F4-BA68-0E2BF5C3D171}" type="datetime1">
              <a:rPr lang="en-US" smtClean="0"/>
              <a:t>10/8/2021</a:t>
            </a:fld>
            <a:endParaRPr lang="en-US" dirty="0"/>
          </a:p>
        </p:txBody>
      </p:sp>
      <p:sp>
        <p:nvSpPr>
          <p:cNvPr id="5" name="Footer Placeholder 4"/>
          <p:cNvSpPr>
            <a:spLocks noGrp="1"/>
          </p:cNvSpPr>
          <p:nvPr>
            <p:ph type="ftr" sz="quarter" idx="11"/>
          </p:nvPr>
        </p:nvSpPr>
        <p:spPr/>
        <p:txBody>
          <a:bodyPr/>
          <a:lstStyle/>
          <a:p>
            <a:r>
              <a:rPr lang="en-US"/>
              <a:t>20211008_M&amp;O_ChrystelDayer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B03E0D56-2DCE-424D-9CF2-4622BFF55336}" type="datetime1">
              <a:rPr lang="en-US" smtClean="0"/>
              <a:t>10/8/2021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20211008_M&amp;O_ChrystelDayer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3F99C146-8492-47B7-80E1-18FDBCAD6DBB}" type="datetime1">
              <a:rPr lang="en-US" smtClean="0"/>
              <a:t>10/8/2021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20211008_M&amp;O_ChrystelDayer</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26D0D6F2-E681-479F-A610-7C594B4E20C9}" type="datetime1">
              <a:rPr lang="en-US" smtClean="0"/>
              <a:t>10/8/2021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20211008_M&amp;O_ChrystelDayer</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0FA242D1-BF44-418D-97FA-E63342D6BED4}" type="datetime1">
              <a:rPr lang="en-US" smtClean="0"/>
              <a:t>10/8/2021</a:t>
            </a:fld>
            <a:endParaRPr lang="en-US" dirty="0"/>
          </a:p>
        </p:txBody>
      </p:sp>
      <p:sp>
        <p:nvSpPr>
          <p:cNvPr id="4" name="Footer Placeholder 3"/>
          <p:cNvSpPr>
            <a:spLocks noGrp="1"/>
          </p:cNvSpPr>
          <p:nvPr>
            <p:ph type="ftr" sz="quarter" idx="11"/>
          </p:nvPr>
        </p:nvSpPr>
        <p:spPr/>
        <p:txBody>
          <a:bodyPr/>
          <a:lstStyle/>
          <a:p>
            <a:r>
              <a:rPr lang="en-US"/>
              <a:t>20211008_M&amp;O_ChrystelDayer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5A2B00F-1316-4EEE-813C-5CBEBA28EA8E}" type="datetime1">
              <a:rPr lang="en-US" smtClean="0"/>
              <a:t>10/8/2021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20211008_M&amp;O_ChrystelDayer</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17FD56-64BB-4E76-9F58-B2FE9E8BA9F8}" type="datetime1">
              <a:rPr lang="en-US" smtClean="0"/>
              <a:t>10/8/2021</a:t>
            </a:fld>
            <a:endParaRPr lang="en-US" dirty="0"/>
          </a:p>
        </p:txBody>
      </p:sp>
      <p:sp>
        <p:nvSpPr>
          <p:cNvPr id="6" name="Footer Placeholder 5"/>
          <p:cNvSpPr>
            <a:spLocks noGrp="1"/>
          </p:cNvSpPr>
          <p:nvPr>
            <p:ph type="ftr" sz="quarter" idx="11"/>
          </p:nvPr>
        </p:nvSpPr>
        <p:spPr/>
        <p:txBody>
          <a:bodyPr/>
          <a:lstStyle/>
          <a:p>
            <a:r>
              <a:rPr lang="en-US"/>
              <a:t>20211008_M&amp;O_ChrystelDayer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86E8E3B2-46AE-4618-AA29-3D2E9BCD546E}" type="datetime1">
              <a:rPr lang="en-US" smtClean="0"/>
              <a:t>10/8/2021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20211008_M&amp;O_ChrystelDayer</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D64CF46-73F7-4400-8AEF-F5ED4C43B4AA}" type="datetime1">
              <a:rPr lang="en-US" smtClean="0"/>
              <a:t>10/8/2021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20211008_M&amp;O_ChrystelDayer</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crdownload"/><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73A83-EFA9-43E9-9A06-50A61318EF2E}"/>
              </a:ext>
            </a:extLst>
          </p:cNvPr>
          <p:cNvSpPr>
            <a:spLocks noGrp="1"/>
          </p:cNvSpPr>
          <p:nvPr>
            <p:ph type="ctrTitle"/>
          </p:nvPr>
        </p:nvSpPr>
        <p:spPr/>
        <p:txBody>
          <a:bodyPr/>
          <a:lstStyle/>
          <a:p>
            <a:r>
              <a:rPr lang="fr-CH" dirty="0"/>
              <a:t>Management</a:t>
            </a:r>
            <a:endParaRPr lang="fr-FR" dirty="0"/>
          </a:p>
        </p:txBody>
      </p:sp>
      <p:sp>
        <p:nvSpPr>
          <p:cNvPr id="3" name="Sous-titre 2">
            <a:extLst>
              <a:ext uri="{FF2B5EF4-FFF2-40B4-BE49-F238E27FC236}">
                <a16:creationId xmlns:a16="http://schemas.microsoft.com/office/drawing/2014/main" id="{0E1E507B-F0A2-48AF-9B32-08C27A3A7928}"/>
              </a:ext>
            </a:extLst>
          </p:cNvPr>
          <p:cNvSpPr>
            <a:spLocks noGrp="1"/>
          </p:cNvSpPr>
          <p:nvPr>
            <p:ph type="subTitle" idx="1"/>
          </p:nvPr>
        </p:nvSpPr>
        <p:spPr/>
        <p:txBody>
          <a:bodyPr/>
          <a:lstStyle/>
          <a:p>
            <a:r>
              <a:rPr lang="fr-CH" dirty="0"/>
              <a:t>Chrystel Dayer</a:t>
            </a:r>
          </a:p>
          <a:p>
            <a:r>
              <a:rPr lang="fr-CH" dirty="0"/>
              <a:t>Haute Ecole de Gestion</a:t>
            </a:r>
          </a:p>
          <a:p>
            <a:r>
              <a:rPr lang="fr-CH" dirty="0"/>
              <a:t>08.10.2021</a:t>
            </a:r>
            <a:endParaRPr lang="fr-FR" dirty="0"/>
          </a:p>
        </p:txBody>
      </p:sp>
      <p:pic>
        <p:nvPicPr>
          <p:cNvPr id="4" name="Image 3">
            <a:extLst>
              <a:ext uri="{FF2B5EF4-FFF2-40B4-BE49-F238E27FC236}">
                <a16:creationId xmlns:a16="http://schemas.microsoft.com/office/drawing/2014/main" id="{BD9084B7-ECF2-4AEC-9902-118EDD546130}"/>
              </a:ext>
            </a:extLst>
          </p:cNvPr>
          <p:cNvPicPr>
            <a:picLocks noChangeAspect="1"/>
          </p:cNvPicPr>
          <p:nvPr/>
        </p:nvPicPr>
        <p:blipFill>
          <a:blip r:embed="rId2"/>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0467C5CC-50F3-47BB-BE01-764AA69AD3C7}"/>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62438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Overview of the Design Thinking process</a:t>
            </a:r>
          </a:p>
        </p:txBody>
      </p:sp>
      <p:sp>
        <p:nvSpPr>
          <p:cNvPr id="4" name="Espace réservé de la date 3">
            <a:extLst>
              <a:ext uri="{FF2B5EF4-FFF2-40B4-BE49-F238E27FC236}">
                <a16:creationId xmlns:a16="http://schemas.microsoft.com/office/drawing/2014/main" id="{148BB4FF-4A0F-4BE8-8847-DB3C404F145E}"/>
              </a:ext>
            </a:extLst>
          </p:cNvPr>
          <p:cNvSpPr>
            <a:spLocks noGrp="1"/>
          </p:cNvSpPr>
          <p:nvPr>
            <p:ph type="dt" sz="half" idx="15"/>
          </p:nvPr>
        </p:nvSpPr>
        <p:spPr/>
        <p:txBody>
          <a:bodyPr/>
          <a:lstStyle/>
          <a:p>
            <a:r>
              <a:rPr lang="en-US" dirty="0"/>
              <a:t>9/24/21</a:t>
            </a:r>
          </a:p>
        </p:txBody>
      </p:sp>
      <p:sp>
        <p:nvSpPr>
          <p:cNvPr id="5" name="Espace réservé du numéro de diapositive 4">
            <a:extLst>
              <a:ext uri="{FF2B5EF4-FFF2-40B4-BE49-F238E27FC236}">
                <a16:creationId xmlns:a16="http://schemas.microsoft.com/office/drawing/2014/main" id="{18AA9E5C-9AA9-4EB4-8B84-CD8C85EB5480}"/>
              </a:ext>
            </a:extLst>
          </p:cNvPr>
          <p:cNvSpPr>
            <a:spLocks noGrp="1"/>
          </p:cNvSpPr>
          <p:nvPr>
            <p:ph type="sldNum" sz="quarter" idx="16"/>
          </p:nvPr>
        </p:nvSpPr>
        <p:spPr/>
        <p:txBody>
          <a:bodyPr/>
          <a:lstStyle/>
          <a:p>
            <a:r>
              <a:rPr lang="en-US"/>
              <a:t>Slide </a:t>
            </a:r>
            <a:fld id="{8DC1375E-78A0-41A7-BC37-B8D15CC33CAA}" type="slidenum">
              <a:rPr smtClean="0"/>
              <a:pPr/>
              <a:t>10</a:t>
            </a:fld>
            <a:endParaRPr dirty="0"/>
          </a:p>
        </p:txBody>
      </p:sp>
      <p:sp>
        <p:nvSpPr>
          <p:cNvPr id="7" name="Rectangle 6">
            <a:extLst>
              <a:ext uri="{FF2B5EF4-FFF2-40B4-BE49-F238E27FC236}">
                <a16:creationId xmlns:a16="http://schemas.microsoft.com/office/drawing/2014/main" id="{E464A8AD-BCBF-46BD-BD44-E22ABA5278B2}"/>
              </a:ext>
            </a:extLst>
          </p:cNvPr>
          <p:cNvSpPr/>
          <p:nvPr/>
        </p:nvSpPr>
        <p:spPr>
          <a:xfrm>
            <a:off x="4084637" y="6263707"/>
            <a:ext cx="4022725" cy="27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100" dirty="0">
                <a:solidFill>
                  <a:schemeClr val="tx1"/>
                </a:solidFill>
              </a:rPr>
              <a:t>Alexandra Karacsonyi, International Business Management</a:t>
            </a:r>
          </a:p>
        </p:txBody>
      </p:sp>
      <p:sp>
        <p:nvSpPr>
          <p:cNvPr id="10" name="TextBox 1">
            <a:extLst>
              <a:ext uri="{FF2B5EF4-FFF2-40B4-BE49-F238E27FC236}">
                <a16:creationId xmlns:a16="http://schemas.microsoft.com/office/drawing/2014/main" id="{E145031C-7AAC-438A-9AED-4BE7B5E43726}"/>
              </a:ext>
            </a:extLst>
          </p:cNvPr>
          <p:cNvSpPr txBox="1"/>
          <p:nvPr/>
        </p:nvSpPr>
        <p:spPr>
          <a:xfrm>
            <a:off x="1415761" y="1423550"/>
            <a:ext cx="184731" cy="369332"/>
          </a:xfrm>
          <a:prstGeom prst="rect">
            <a:avLst/>
          </a:prstGeom>
          <a:noFill/>
        </p:spPr>
        <p:txBody>
          <a:bodyPr wrap="none" rtlCol="0">
            <a:spAutoFit/>
          </a:bodyPr>
          <a:lstStyle/>
          <a:p>
            <a:endParaRPr lang="sv-SE" dirty="0"/>
          </a:p>
        </p:txBody>
      </p:sp>
      <p:sp>
        <p:nvSpPr>
          <p:cNvPr id="12" name="Flowchart: Decision 1">
            <a:extLst>
              <a:ext uri="{FF2B5EF4-FFF2-40B4-BE49-F238E27FC236}">
                <a16:creationId xmlns:a16="http://schemas.microsoft.com/office/drawing/2014/main" id="{D9092AF6-1631-443B-8076-47635DDBD578}"/>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4" name="Flowchart: Decision 5">
            <a:extLst>
              <a:ext uri="{FF2B5EF4-FFF2-40B4-BE49-F238E27FC236}">
                <a16:creationId xmlns:a16="http://schemas.microsoft.com/office/drawing/2014/main" id="{AE8A8007-C967-486B-A6A9-E756A280B2B6}"/>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4">
            <a:extLst>
              <a:ext uri="{FF2B5EF4-FFF2-40B4-BE49-F238E27FC236}">
                <a16:creationId xmlns:a16="http://schemas.microsoft.com/office/drawing/2014/main" id="{974C3164-E43D-414F-9227-5127F34CBDBD}"/>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0">
            <a:extLst>
              <a:ext uri="{FF2B5EF4-FFF2-40B4-BE49-F238E27FC236}">
                <a16:creationId xmlns:a16="http://schemas.microsoft.com/office/drawing/2014/main" id="{34D4B898-4A6F-448B-A529-562CF873A722}"/>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Straight Connector 11">
            <a:extLst>
              <a:ext uri="{FF2B5EF4-FFF2-40B4-BE49-F238E27FC236}">
                <a16:creationId xmlns:a16="http://schemas.microsoft.com/office/drawing/2014/main" id="{9208DD72-B2D6-47E2-9181-0C3299F0E4A0}"/>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8" name="TextBox 12">
            <a:extLst>
              <a:ext uri="{FF2B5EF4-FFF2-40B4-BE49-F238E27FC236}">
                <a16:creationId xmlns:a16="http://schemas.microsoft.com/office/drawing/2014/main" id="{64FF276E-5ACC-474C-9A54-81B34C3556E2}"/>
              </a:ext>
            </a:extLst>
          </p:cNvPr>
          <p:cNvSpPr txBox="1"/>
          <p:nvPr/>
        </p:nvSpPr>
        <p:spPr>
          <a:xfrm>
            <a:off x="2179376" y="4536444"/>
            <a:ext cx="1908332" cy="1200329"/>
          </a:xfrm>
          <a:prstGeom prst="rect">
            <a:avLst/>
          </a:prstGeom>
          <a:noFill/>
        </p:spPr>
        <p:txBody>
          <a:bodyPr wrap="square" rtlCol="0">
            <a:spAutoFit/>
          </a:bodyPr>
          <a:lstStyle/>
          <a:p>
            <a:pPr marL="285750" indent="-285750">
              <a:buFont typeface="Arial" panose="020B0604020202020204" pitchFamily="34" charset="0"/>
              <a:buChar char="•"/>
            </a:pPr>
            <a:r>
              <a:rPr lang="en-GB"/>
              <a:t>What are our users experiencing and feeling?</a:t>
            </a:r>
          </a:p>
        </p:txBody>
      </p:sp>
      <p:sp>
        <p:nvSpPr>
          <p:cNvPr id="19" name="TextBox 13">
            <a:extLst>
              <a:ext uri="{FF2B5EF4-FFF2-40B4-BE49-F238E27FC236}">
                <a16:creationId xmlns:a16="http://schemas.microsoft.com/office/drawing/2014/main" id="{A1012FA6-4E84-4ECF-A94C-44E878B0ECAC}"/>
              </a:ext>
            </a:extLst>
          </p:cNvPr>
          <p:cNvSpPr txBox="1"/>
          <p:nvPr/>
        </p:nvSpPr>
        <p:spPr>
          <a:xfrm>
            <a:off x="4405313" y="2837784"/>
            <a:ext cx="1305165" cy="369332"/>
          </a:xfrm>
          <a:prstGeom prst="rect">
            <a:avLst/>
          </a:prstGeom>
          <a:noFill/>
        </p:spPr>
        <p:txBody>
          <a:bodyPr wrap="none" rtlCol="0">
            <a:spAutoFit/>
          </a:bodyPr>
          <a:lstStyle/>
          <a:p>
            <a:r>
              <a:rPr lang="fr-CH" b="1" dirty="0"/>
              <a:t>DEFINITION</a:t>
            </a:r>
            <a:endParaRPr lang="en-US" b="1" dirty="0"/>
          </a:p>
        </p:txBody>
      </p:sp>
      <p:sp>
        <p:nvSpPr>
          <p:cNvPr id="20" name="TextBox 14">
            <a:extLst>
              <a:ext uri="{FF2B5EF4-FFF2-40B4-BE49-F238E27FC236}">
                <a16:creationId xmlns:a16="http://schemas.microsoft.com/office/drawing/2014/main" id="{0AA3F803-FA3E-41ED-973E-6A86CADBA219}"/>
              </a:ext>
            </a:extLst>
          </p:cNvPr>
          <p:cNvSpPr txBox="1"/>
          <p:nvPr/>
        </p:nvSpPr>
        <p:spPr>
          <a:xfrm>
            <a:off x="7224739" y="2837784"/>
            <a:ext cx="1104790" cy="369332"/>
          </a:xfrm>
          <a:prstGeom prst="rect">
            <a:avLst/>
          </a:prstGeom>
          <a:noFill/>
        </p:spPr>
        <p:txBody>
          <a:bodyPr wrap="none" rtlCol="0">
            <a:spAutoFit/>
          </a:bodyPr>
          <a:lstStyle/>
          <a:p>
            <a:r>
              <a:rPr lang="fr-CH" b="1" dirty="0"/>
              <a:t>IDEATION</a:t>
            </a:r>
            <a:endParaRPr lang="en-US" b="1" dirty="0"/>
          </a:p>
        </p:txBody>
      </p:sp>
      <p:sp>
        <p:nvSpPr>
          <p:cNvPr id="21" name="TextBox 16">
            <a:extLst>
              <a:ext uri="{FF2B5EF4-FFF2-40B4-BE49-F238E27FC236}">
                <a16:creationId xmlns:a16="http://schemas.microsoft.com/office/drawing/2014/main" id="{80F3763C-86D7-4B5A-B944-701201F2B28B}"/>
              </a:ext>
            </a:extLst>
          </p:cNvPr>
          <p:cNvSpPr txBox="1"/>
          <p:nvPr/>
        </p:nvSpPr>
        <p:spPr>
          <a:xfrm>
            <a:off x="8858246" y="2837784"/>
            <a:ext cx="1562287" cy="369332"/>
          </a:xfrm>
          <a:prstGeom prst="rect">
            <a:avLst/>
          </a:prstGeom>
          <a:noFill/>
        </p:spPr>
        <p:txBody>
          <a:bodyPr wrap="none" rtlCol="0">
            <a:spAutoFit/>
          </a:bodyPr>
          <a:lstStyle/>
          <a:p>
            <a:r>
              <a:rPr lang="fr-CH" b="1" dirty="0"/>
              <a:t>PROTOTYPING</a:t>
            </a:r>
            <a:endParaRPr lang="en-US" b="1" dirty="0"/>
          </a:p>
        </p:txBody>
      </p:sp>
      <p:sp>
        <p:nvSpPr>
          <p:cNvPr id="22" name="TextBox 17">
            <a:extLst>
              <a:ext uri="{FF2B5EF4-FFF2-40B4-BE49-F238E27FC236}">
                <a16:creationId xmlns:a16="http://schemas.microsoft.com/office/drawing/2014/main" id="{64732459-6094-4E7D-9EEF-1E9ED419A8D2}"/>
              </a:ext>
            </a:extLst>
          </p:cNvPr>
          <p:cNvSpPr txBox="1"/>
          <p:nvPr/>
        </p:nvSpPr>
        <p:spPr>
          <a:xfrm>
            <a:off x="2321698" y="2837784"/>
            <a:ext cx="1266372" cy="369332"/>
          </a:xfrm>
          <a:prstGeom prst="rect">
            <a:avLst/>
          </a:prstGeom>
          <a:noFill/>
        </p:spPr>
        <p:txBody>
          <a:bodyPr wrap="none" rtlCol="0">
            <a:spAutoFit/>
          </a:bodyPr>
          <a:lstStyle/>
          <a:p>
            <a:r>
              <a:rPr lang="fr-CH" b="1" dirty="0"/>
              <a:t>DISCOVERY</a:t>
            </a:r>
            <a:endParaRPr lang="en-US" b="1" dirty="0"/>
          </a:p>
        </p:txBody>
      </p:sp>
      <p:sp>
        <p:nvSpPr>
          <p:cNvPr id="23" name="TextBox 18">
            <a:extLst>
              <a:ext uri="{FF2B5EF4-FFF2-40B4-BE49-F238E27FC236}">
                <a16:creationId xmlns:a16="http://schemas.microsoft.com/office/drawing/2014/main" id="{9E693012-F67C-4C3E-9D67-42DCB58D3CF0}"/>
              </a:ext>
            </a:extLst>
          </p:cNvPr>
          <p:cNvSpPr txBox="1"/>
          <p:nvPr/>
        </p:nvSpPr>
        <p:spPr>
          <a:xfrm>
            <a:off x="4259020" y="4536444"/>
            <a:ext cx="1908332"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What do they need to solve the most urgently/ importantly?</a:t>
            </a:r>
          </a:p>
        </p:txBody>
      </p:sp>
      <p:sp>
        <p:nvSpPr>
          <p:cNvPr id="24" name="TextBox 19">
            <a:extLst>
              <a:ext uri="{FF2B5EF4-FFF2-40B4-BE49-F238E27FC236}">
                <a16:creationId xmlns:a16="http://schemas.microsoft.com/office/drawing/2014/main" id="{06BAC480-3C60-412E-A3F4-78E9054557FA}"/>
              </a:ext>
            </a:extLst>
          </p:cNvPr>
          <p:cNvSpPr txBox="1"/>
          <p:nvPr/>
        </p:nvSpPr>
        <p:spPr>
          <a:xfrm>
            <a:off x="6566270" y="4536444"/>
            <a:ext cx="1853834" cy="1200329"/>
          </a:xfrm>
          <a:prstGeom prst="rect">
            <a:avLst/>
          </a:prstGeom>
          <a:noFill/>
        </p:spPr>
        <p:txBody>
          <a:bodyPr wrap="square" rtlCol="0">
            <a:spAutoFit/>
          </a:bodyPr>
          <a:lstStyle/>
          <a:p>
            <a:pPr marL="285750" indent="-285750">
              <a:buFont typeface="Arial" panose="020B0604020202020204" pitchFamily="34" charset="0"/>
              <a:buChar char="•"/>
            </a:pPr>
            <a:r>
              <a:rPr lang="en-GB"/>
              <a:t>How can we solve their most pressing issues?</a:t>
            </a:r>
          </a:p>
        </p:txBody>
      </p:sp>
      <p:sp>
        <p:nvSpPr>
          <p:cNvPr id="25" name="TextBox 20">
            <a:extLst>
              <a:ext uri="{FF2B5EF4-FFF2-40B4-BE49-F238E27FC236}">
                <a16:creationId xmlns:a16="http://schemas.microsoft.com/office/drawing/2014/main" id="{FB131926-663D-4495-8D7A-C89CEF489648}"/>
              </a:ext>
            </a:extLst>
          </p:cNvPr>
          <p:cNvSpPr txBox="1"/>
          <p:nvPr/>
        </p:nvSpPr>
        <p:spPr>
          <a:xfrm>
            <a:off x="8978728" y="4475119"/>
            <a:ext cx="225964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Did we come up with the right solutions for them?</a:t>
            </a:r>
          </a:p>
        </p:txBody>
      </p:sp>
      <p:grpSp>
        <p:nvGrpSpPr>
          <p:cNvPr id="29" name="Group 15">
            <a:extLst>
              <a:ext uri="{FF2B5EF4-FFF2-40B4-BE49-F238E27FC236}">
                <a16:creationId xmlns:a16="http://schemas.microsoft.com/office/drawing/2014/main" id="{90601128-EC2E-48E6-9FCA-FE2695CF6076}"/>
              </a:ext>
            </a:extLst>
          </p:cNvPr>
          <p:cNvGrpSpPr/>
          <p:nvPr/>
        </p:nvGrpSpPr>
        <p:grpSpPr>
          <a:xfrm>
            <a:off x="576540" y="2745730"/>
            <a:ext cx="815546" cy="746514"/>
            <a:chOff x="122666" y="3321540"/>
            <a:chExt cx="815546" cy="746514"/>
          </a:xfrm>
        </p:grpSpPr>
        <p:sp>
          <p:nvSpPr>
            <p:cNvPr id="30" name="Oval 26">
              <a:extLst>
                <a:ext uri="{FF2B5EF4-FFF2-40B4-BE49-F238E27FC236}">
                  <a16:creationId xmlns:a16="http://schemas.microsoft.com/office/drawing/2014/main" id="{1F7F9725-FAE8-4BBA-BFC3-7AEA247C805A}"/>
                </a:ext>
              </a:extLst>
            </p:cNvPr>
            <p:cNvSpPr/>
            <p:nvPr/>
          </p:nvSpPr>
          <p:spPr>
            <a:xfrm>
              <a:off x="122666" y="3338016"/>
              <a:ext cx="815546" cy="730038"/>
            </a:xfrm>
            <a:prstGeom prst="ellipse">
              <a:avLst/>
            </a:prstGeom>
            <a:no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27">
              <a:extLst>
                <a:ext uri="{FF2B5EF4-FFF2-40B4-BE49-F238E27FC236}">
                  <a16:creationId xmlns:a16="http://schemas.microsoft.com/office/drawing/2014/main" id="{61CE0FD7-9DF8-42A0-8B51-3069743563D6}"/>
                </a:ext>
              </a:extLst>
            </p:cNvPr>
            <p:cNvSpPr txBox="1"/>
            <p:nvPr/>
          </p:nvSpPr>
          <p:spPr>
            <a:xfrm>
              <a:off x="292233" y="3321540"/>
              <a:ext cx="476412" cy="584775"/>
            </a:xfrm>
            <a:prstGeom prst="rect">
              <a:avLst/>
            </a:prstGeom>
            <a:noFill/>
          </p:spPr>
          <p:txBody>
            <a:bodyPr wrap="none" rtlCol="0">
              <a:spAutoFit/>
            </a:bodyPr>
            <a:lstStyle/>
            <a:p>
              <a:r>
                <a:rPr lang="en-US" sz="3200" b="1" dirty="0"/>
                <a:t>…</a:t>
              </a:r>
            </a:p>
          </p:txBody>
        </p:sp>
      </p:grpSp>
      <p:sp>
        <p:nvSpPr>
          <p:cNvPr id="32" name="TextBox 20">
            <a:extLst>
              <a:ext uri="{FF2B5EF4-FFF2-40B4-BE49-F238E27FC236}">
                <a16:creationId xmlns:a16="http://schemas.microsoft.com/office/drawing/2014/main" id="{40F05579-5C73-4A8C-BEBB-1A29B7611D0F}"/>
              </a:ext>
            </a:extLst>
          </p:cNvPr>
          <p:cNvSpPr txBox="1"/>
          <p:nvPr/>
        </p:nvSpPr>
        <p:spPr>
          <a:xfrm>
            <a:off x="567605" y="3650885"/>
            <a:ext cx="2259640" cy="923330"/>
          </a:xfrm>
          <a:prstGeom prst="rect">
            <a:avLst/>
          </a:prstGeom>
          <a:noFill/>
        </p:spPr>
        <p:txBody>
          <a:bodyPr wrap="square" rtlCol="0">
            <a:spAutoFit/>
          </a:bodyPr>
          <a:lstStyle/>
          <a:p>
            <a:pPr marL="285750" indent="-285750">
              <a:buFont typeface="Arial" panose="020B0604020202020204" pitchFamily="34" charset="0"/>
              <a:buChar char="•"/>
            </a:pPr>
            <a:r>
              <a:rPr lang="en-GB" dirty="0"/>
              <a:t>What do we want to help our users with?</a:t>
            </a:r>
          </a:p>
        </p:txBody>
      </p:sp>
      <p:cxnSp>
        <p:nvCxnSpPr>
          <p:cNvPr id="34" name="Straight Arrow Connector 3">
            <a:extLst>
              <a:ext uri="{FF2B5EF4-FFF2-40B4-BE49-F238E27FC236}">
                <a16:creationId xmlns:a16="http://schemas.microsoft.com/office/drawing/2014/main" id="{34B3337D-39C9-4CEC-9E55-79FBCBEE36F1}"/>
              </a:ext>
            </a:extLst>
          </p:cNvPr>
          <p:cNvCxnSpPr/>
          <p:nvPr/>
        </p:nvCxnSpPr>
        <p:spPr>
          <a:xfrm flipV="1">
            <a:off x="1656754" y="1651244"/>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5" name="TextBox 6">
            <a:extLst>
              <a:ext uri="{FF2B5EF4-FFF2-40B4-BE49-F238E27FC236}">
                <a16:creationId xmlns:a16="http://schemas.microsoft.com/office/drawing/2014/main" id="{0AAF445A-63BA-4C3F-AB68-467168D2EDA1}"/>
              </a:ext>
            </a:extLst>
          </p:cNvPr>
          <p:cNvSpPr txBox="1"/>
          <p:nvPr/>
        </p:nvSpPr>
        <p:spPr>
          <a:xfrm>
            <a:off x="1865160" y="1434763"/>
            <a:ext cx="1414435" cy="584775"/>
          </a:xfrm>
          <a:prstGeom prst="rect">
            <a:avLst/>
          </a:prstGeom>
          <a:noFill/>
        </p:spPr>
        <p:txBody>
          <a:bodyPr wrap="square" rtlCol="0">
            <a:spAutoFit/>
          </a:bodyPr>
          <a:lstStyle/>
          <a:p>
            <a:pPr algn="ctr"/>
            <a:r>
              <a:rPr lang="en-US" sz="1600" dirty="0">
                <a:solidFill>
                  <a:srgbClr val="E60000"/>
                </a:solidFill>
              </a:rPr>
              <a:t>DIVERGENT THINKING</a:t>
            </a:r>
          </a:p>
        </p:txBody>
      </p:sp>
      <p:cxnSp>
        <p:nvCxnSpPr>
          <p:cNvPr id="36" name="Straight Arrow Connector 26">
            <a:extLst>
              <a:ext uri="{FF2B5EF4-FFF2-40B4-BE49-F238E27FC236}">
                <a16:creationId xmlns:a16="http://schemas.microsoft.com/office/drawing/2014/main" id="{6DD97941-5C2B-4A2A-B7FC-3EB147E24741}"/>
              </a:ext>
            </a:extLst>
          </p:cNvPr>
          <p:cNvCxnSpPr/>
          <p:nvPr/>
        </p:nvCxnSpPr>
        <p:spPr>
          <a:xfrm flipV="1">
            <a:off x="6430809" y="1575553"/>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7" name="TextBox 29">
            <a:extLst>
              <a:ext uri="{FF2B5EF4-FFF2-40B4-BE49-F238E27FC236}">
                <a16:creationId xmlns:a16="http://schemas.microsoft.com/office/drawing/2014/main" id="{3D72ABC9-C57E-41BA-AF55-0BAC72235D87}"/>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CONVERGENT THINKING</a:t>
            </a:r>
          </a:p>
        </p:txBody>
      </p:sp>
      <p:sp>
        <p:nvSpPr>
          <p:cNvPr id="38" name="TextBox 6">
            <a:extLst>
              <a:ext uri="{FF2B5EF4-FFF2-40B4-BE49-F238E27FC236}">
                <a16:creationId xmlns:a16="http://schemas.microsoft.com/office/drawing/2014/main" id="{0C5DECB5-30C1-4AAE-A18D-9BD3F55DF3B4}"/>
              </a:ext>
            </a:extLst>
          </p:cNvPr>
          <p:cNvSpPr txBox="1"/>
          <p:nvPr/>
        </p:nvSpPr>
        <p:spPr>
          <a:xfrm>
            <a:off x="6576925" y="1434763"/>
            <a:ext cx="1390502" cy="584775"/>
          </a:xfrm>
          <a:prstGeom prst="rect">
            <a:avLst/>
          </a:prstGeom>
          <a:noFill/>
        </p:spPr>
        <p:txBody>
          <a:bodyPr wrap="square" rtlCol="0">
            <a:spAutoFit/>
          </a:bodyPr>
          <a:lstStyle/>
          <a:p>
            <a:pPr algn="ctr"/>
            <a:r>
              <a:rPr lang="en-US" sz="1600" dirty="0">
                <a:solidFill>
                  <a:srgbClr val="E60000"/>
                </a:solidFill>
              </a:rPr>
              <a:t>DIVERGENT THINKING</a:t>
            </a:r>
          </a:p>
        </p:txBody>
      </p:sp>
      <p:sp>
        <p:nvSpPr>
          <p:cNvPr id="39" name="TextBox 29">
            <a:extLst>
              <a:ext uri="{FF2B5EF4-FFF2-40B4-BE49-F238E27FC236}">
                <a16:creationId xmlns:a16="http://schemas.microsoft.com/office/drawing/2014/main" id="{BFB27E29-5F78-458B-BF88-F9B57449067D}"/>
              </a:ext>
            </a:extLst>
          </p:cNvPr>
          <p:cNvSpPr txBox="1"/>
          <p:nvPr/>
        </p:nvSpPr>
        <p:spPr>
          <a:xfrm>
            <a:off x="9249720" y="1434763"/>
            <a:ext cx="1702143" cy="584775"/>
          </a:xfrm>
          <a:prstGeom prst="rect">
            <a:avLst/>
          </a:prstGeom>
          <a:noFill/>
          <a:ln>
            <a:solidFill>
              <a:schemeClr val="bg1"/>
            </a:solidFill>
          </a:ln>
        </p:spPr>
        <p:txBody>
          <a:bodyPr wrap="square" rtlCol="0">
            <a:spAutoFit/>
          </a:bodyPr>
          <a:lstStyle/>
          <a:p>
            <a:pPr algn="ctr"/>
            <a:r>
              <a:rPr lang="en-US" sz="1600" dirty="0"/>
              <a:t>CONVERGENT THINKING</a:t>
            </a:r>
          </a:p>
        </p:txBody>
      </p:sp>
      <p:cxnSp>
        <p:nvCxnSpPr>
          <p:cNvPr id="40" name="Straight Arrow Connector 28">
            <a:extLst>
              <a:ext uri="{FF2B5EF4-FFF2-40B4-BE49-F238E27FC236}">
                <a16:creationId xmlns:a16="http://schemas.microsoft.com/office/drawing/2014/main" id="{BDCF38DE-CE70-4958-8DE4-0719796F297B}"/>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32">
            <a:extLst>
              <a:ext uri="{FF2B5EF4-FFF2-40B4-BE49-F238E27FC236}">
                <a16:creationId xmlns:a16="http://schemas.microsoft.com/office/drawing/2014/main" id="{234CD96A-CC9E-4904-9FEC-8C36F4BB3C42}"/>
              </a:ext>
            </a:extLst>
          </p:cNvPr>
          <p:cNvCxnSpPr>
            <a:cxnSpLocks/>
          </p:cNvCxnSpPr>
          <p:nvPr/>
        </p:nvCxnSpPr>
        <p:spPr>
          <a:xfrm>
            <a:off x="8858246" y="1694374"/>
            <a:ext cx="2222437" cy="135952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939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What is a “challenge” in Design Thinking?</a:t>
            </a:r>
          </a:p>
        </p:txBody>
      </p:sp>
      <p:sp>
        <p:nvSpPr>
          <p:cNvPr id="4" name="Espace réservé de la date 3">
            <a:extLst>
              <a:ext uri="{FF2B5EF4-FFF2-40B4-BE49-F238E27FC236}">
                <a16:creationId xmlns:a16="http://schemas.microsoft.com/office/drawing/2014/main" id="{148BB4FF-4A0F-4BE8-8847-DB3C404F145E}"/>
              </a:ext>
            </a:extLst>
          </p:cNvPr>
          <p:cNvSpPr>
            <a:spLocks noGrp="1"/>
          </p:cNvSpPr>
          <p:nvPr>
            <p:ph type="dt" sz="half" idx="15"/>
          </p:nvPr>
        </p:nvSpPr>
        <p:spPr/>
        <p:txBody>
          <a:bodyPr/>
          <a:lstStyle/>
          <a:p>
            <a:r>
              <a:rPr lang="en-US" dirty="0"/>
              <a:t>9/24/21</a:t>
            </a:r>
          </a:p>
        </p:txBody>
      </p:sp>
      <p:sp>
        <p:nvSpPr>
          <p:cNvPr id="5" name="Espace réservé du numéro de diapositive 4">
            <a:extLst>
              <a:ext uri="{FF2B5EF4-FFF2-40B4-BE49-F238E27FC236}">
                <a16:creationId xmlns:a16="http://schemas.microsoft.com/office/drawing/2014/main" id="{18AA9E5C-9AA9-4EB4-8B84-CD8C85EB5480}"/>
              </a:ext>
            </a:extLst>
          </p:cNvPr>
          <p:cNvSpPr>
            <a:spLocks noGrp="1"/>
          </p:cNvSpPr>
          <p:nvPr>
            <p:ph type="sldNum" sz="quarter" idx="16"/>
          </p:nvPr>
        </p:nvSpPr>
        <p:spPr/>
        <p:txBody>
          <a:bodyPr/>
          <a:lstStyle/>
          <a:p>
            <a:r>
              <a:rPr lang="en-US"/>
              <a:t>Slide </a:t>
            </a:r>
            <a:fld id="{8DC1375E-78A0-41A7-BC37-B8D15CC33CAA}" type="slidenum">
              <a:rPr smtClean="0"/>
              <a:pPr/>
              <a:t>11</a:t>
            </a:fld>
            <a:endParaRPr dirty="0"/>
          </a:p>
        </p:txBody>
      </p:sp>
      <p:sp>
        <p:nvSpPr>
          <p:cNvPr id="7" name="Rectangle 6">
            <a:extLst>
              <a:ext uri="{FF2B5EF4-FFF2-40B4-BE49-F238E27FC236}">
                <a16:creationId xmlns:a16="http://schemas.microsoft.com/office/drawing/2014/main" id="{E464A8AD-BCBF-46BD-BD44-E22ABA5278B2}"/>
              </a:ext>
            </a:extLst>
          </p:cNvPr>
          <p:cNvSpPr/>
          <p:nvPr/>
        </p:nvSpPr>
        <p:spPr>
          <a:xfrm>
            <a:off x="4084637" y="6263707"/>
            <a:ext cx="4022725" cy="27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100" dirty="0">
                <a:solidFill>
                  <a:schemeClr val="tx1"/>
                </a:solidFill>
              </a:rPr>
              <a:t>Alexandra Karacsonyi, International Business Management</a:t>
            </a:r>
          </a:p>
        </p:txBody>
      </p:sp>
      <p:sp>
        <p:nvSpPr>
          <p:cNvPr id="33" name="Rectangle 32">
            <a:extLst>
              <a:ext uri="{FF2B5EF4-FFF2-40B4-BE49-F238E27FC236}">
                <a16:creationId xmlns:a16="http://schemas.microsoft.com/office/drawing/2014/main" id="{21F3AD5D-41F7-4A46-AE39-B17FBACB7579}"/>
              </a:ext>
            </a:extLst>
          </p:cNvPr>
          <p:cNvSpPr/>
          <p:nvPr/>
        </p:nvSpPr>
        <p:spPr>
          <a:xfrm>
            <a:off x="2757825" y="3959322"/>
            <a:ext cx="6386175" cy="4926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2400" dirty="0"/>
          </a:p>
        </p:txBody>
      </p:sp>
      <p:sp>
        <p:nvSpPr>
          <p:cNvPr id="42" name="TextBox 25">
            <a:extLst>
              <a:ext uri="{FF2B5EF4-FFF2-40B4-BE49-F238E27FC236}">
                <a16:creationId xmlns:a16="http://schemas.microsoft.com/office/drawing/2014/main" id="{ED94806D-748B-466C-9247-308E809F92D5}"/>
              </a:ext>
            </a:extLst>
          </p:cNvPr>
          <p:cNvSpPr txBox="1"/>
          <p:nvPr/>
        </p:nvSpPr>
        <p:spPr>
          <a:xfrm>
            <a:off x="987409" y="1491818"/>
            <a:ext cx="10512613" cy="4524315"/>
          </a:xfrm>
          <a:prstGeom prst="rect">
            <a:avLst/>
          </a:prstGeom>
          <a:noFill/>
        </p:spPr>
        <p:txBody>
          <a:bodyPr wrap="square" rtlCol="0">
            <a:spAutoFit/>
          </a:bodyPr>
          <a:lstStyle/>
          <a:p>
            <a:r>
              <a:rPr lang="en-US" sz="2000" b="1" dirty="0">
                <a:cs typeface="Aharoni" panose="02010803020104030203" pitchFamily="2" charset="-79"/>
              </a:rPr>
              <a:t>A “challenge” in Design Thinking is:</a:t>
            </a:r>
          </a:p>
          <a:p>
            <a:pPr marL="342900" indent="-342900">
              <a:buFont typeface="+mj-lt"/>
              <a:buAutoNum type="arabicPeriod"/>
            </a:pPr>
            <a:endParaRPr lang="en-US" sz="2000" b="1" dirty="0">
              <a:cs typeface="Aharoni" panose="02010803020104030203" pitchFamily="2" charset="-79"/>
            </a:endParaRPr>
          </a:p>
          <a:p>
            <a:pPr indent="-342900">
              <a:buFont typeface="+mj-lt"/>
              <a:buAutoNum type="arabicPeriod"/>
            </a:pPr>
            <a:r>
              <a:rPr lang="en-US" sz="2000" b="1" dirty="0">
                <a:cs typeface="Aharoni" panose="02010803020104030203" pitchFamily="2" charset="-79"/>
              </a:rPr>
              <a:t>An open-ended question…</a:t>
            </a:r>
          </a:p>
          <a:p>
            <a:pPr indent="-342900">
              <a:buFont typeface="+mj-lt"/>
              <a:buAutoNum type="arabicPeriod"/>
            </a:pPr>
            <a:r>
              <a:rPr lang="en-US" sz="2000" b="1" dirty="0">
                <a:cs typeface="Aharoni" panose="02010803020104030203" pitchFamily="2" charset="-79"/>
              </a:rPr>
              <a:t>…stating an issue («challenge»)…</a:t>
            </a:r>
          </a:p>
          <a:p>
            <a:pPr indent="-342900">
              <a:buFont typeface="+mj-lt"/>
              <a:buAutoNum type="arabicPeriod"/>
            </a:pPr>
            <a:r>
              <a:rPr lang="en-US" sz="2000" b="1" dirty="0">
                <a:cs typeface="Aharoni" panose="02010803020104030203" pitchFamily="2" charset="-79"/>
              </a:rPr>
              <a:t>…for a specific key user (</a:t>
            </a:r>
            <a:r>
              <a:rPr lang="en-US" sz="2000" b="1" u="sng" dirty="0">
                <a:cs typeface="Aharoni" panose="02010803020104030203" pitchFamily="2" charset="-79"/>
              </a:rPr>
              <a:t>a human being</a:t>
            </a:r>
            <a:r>
              <a:rPr lang="en-US" sz="2000" b="1" dirty="0">
                <a:cs typeface="Aharoni" panose="02010803020104030203" pitchFamily="2" charset="-79"/>
              </a:rPr>
              <a:t>!)…</a:t>
            </a:r>
          </a:p>
          <a:p>
            <a:pPr indent="-342900">
              <a:buFont typeface="+mj-lt"/>
              <a:buAutoNum type="arabicPeriod"/>
            </a:pPr>
            <a:r>
              <a:rPr lang="en-US" sz="2000" b="1" dirty="0">
                <a:cs typeface="Aharoni" panose="02010803020104030203" pitchFamily="2" charset="-79"/>
              </a:rPr>
              <a:t>…to do something specific.</a:t>
            </a:r>
          </a:p>
          <a:p>
            <a:endParaRPr lang="en-US" sz="2000" dirty="0">
              <a:cs typeface="Aharoni" panose="02010803020104030203" pitchFamily="2" charset="-79"/>
            </a:endParaRPr>
          </a:p>
          <a:p>
            <a:r>
              <a:rPr lang="en-US" sz="2000" dirty="0">
                <a:cs typeface="Aharoni" panose="02010803020104030203" pitchFamily="2" charset="-79"/>
              </a:rPr>
              <a:t>		</a:t>
            </a:r>
          </a:p>
          <a:p>
            <a:r>
              <a:rPr lang="en-US" sz="2000" b="1" dirty="0">
                <a:cs typeface="Aharoni" panose="02010803020104030203" pitchFamily="2" charset="-79"/>
              </a:rPr>
              <a:t>		</a:t>
            </a:r>
            <a:r>
              <a:rPr lang="en-US" sz="2800" b="1" dirty="0">
                <a:cs typeface="Aharoni" panose="02010803020104030203" pitchFamily="2" charset="-79"/>
              </a:rPr>
              <a:t>«How might we help </a:t>
            </a:r>
            <a:r>
              <a:rPr lang="en-US" sz="2800" b="1" dirty="0">
                <a:solidFill>
                  <a:srgbClr val="C00000"/>
                </a:solidFill>
                <a:cs typeface="Aharoni" panose="02010803020104030203" pitchFamily="2" charset="-79"/>
              </a:rPr>
              <a:t>USER X</a:t>
            </a:r>
            <a:r>
              <a:rPr lang="en-US" sz="2800" b="1" dirty="0">
                <a:cs typeface="Aharoni" panose="02010803020104030203" pitchFamily="2" charset="-79"/>
              </a:rPr>
              <a:t> do Y?»</a:t>
            </a:r>
          </a:p>
          <a:p>
            <a:endParaRPr lang="en-US" sz="2000" dirty="0">
              <a:cs typeface="Aharoni" panose="02010803020104030203" pitchFamily="2" charset="-79"/>
            </a:endParaRPr>
          </a:p>
          <a:p>
            <a:r>
              <a:rPr lang="en-US" sz="2000" u="sng" dirty="0">
                <a:cs typeface="Aharoni" panose="02010803020104030203" pitchFamily="2" charset="-79"/>
              </a:rPr>
              <a:t>For instance</a:t>
            </a:r>
            <a:r>
              <a:rPr lang="en-US" sz="2000" dirty="0">
                <a:cs typeface="Aharoni" panose="02010803020104030203" pitchFamily="2" charset="-79"/>
              </a:rPr>
              <a:t>: </a:t>
            </a:r>
          </a:p>
          <a:p>
            <a:pPr marL="285750" indent="-285750">
              <a:buFont typeface="Arial" panose="020B0604020202020204" pitchFamily="34" charset="0"/>
              <a:buChar char="•"/>
            </a:pPr>
            <a:r>
              <a:rPr lang="en-US" sz="2000" dirty="0">
                <a:cs typeface="Aharoni" panose="02010803020104030203" pitchFamily="2" charset="-79"/>
              </a:rPr>
              <a:t>How might we help our clients learn faster how to use our product?</a:t>
            </a:r>
          </a:p>
          <a:p>
            <a:pPr marL="285750" indent="-285750">
              <a:buFont typeface="Arial" panose="020B0604020202020204" pitchFamily="34" charset="0"/>
              <a:buChar char="•"/>
            </a:pPr>
            <a:r>
              <a:rPr lang="en-US" sz="2000" dirty="0">
                <a:cs typeface="Aharoni" panose="02010803020104030203" pitchFamily="2" charset="-79"/>
              </a:rPr>
              <a:t>How might we help our sales reps close more deals?</a:t>
            </a:r>
          </a:p>
          <a:p>
            <a:pPr marL="285750" indent="-285750">
              <a:buFont typeface="Arial" panose="020B0604020202020204" pitchFamily="34" charset="0"/>
              <a:buChar char="•"/>
            </a:pPr>
            <a:r>
              <a:rPr lang="en-US" sz="2000" dirty="0">
                <a:cs typeface="Aharoni" panose="02010803020104030203" pitchFamily="2" charset="-79"/>
              </a:rPr>
              <a:t>How might we help our employees collaborate better together?</a:t>
            </a:r>
          </a:p>
        </p:txBody>
      </p:sp>
      <p:grpSp>
        <p:nvGrpSpPr>
          <p:cNvPr id="43" name="Group 2">
            <a:extLst>
              <a:ext uri="{FF2B5EF4-FFF2-40B4-BE49-F238E27FC236}">
                <a16:creationId xmlns:a16="http://schemas.microsoft.com/office/drawing/2014/main" id="{86873718-A365-4737-93AF-DCDF4CBC6231}"/>
              </a:ext>
            </a:extLst>
          </p:cNvPr>
          <p:cNvGrpSpPr/>
          <p:nvPr/>
        </p:nvGrpSpPr>
        <p:grpSpPr>
          <a:xfrm>
            <a:off x="10041489" y="1251378"/>
            <a:ext cx="1812766" cy="587902"/>
            <a:chOff x="9713016" y="1251378"/>
            <a:chExt cx="1812766" cy="587902"/>
          </a:xfrm>
        </p:grpSpPr>
        <p:grpSp>
          <p:nvGrpSpPr>
            <p:cNvPr id="44" name="Group 13">
              <a:extLst>
                <a:ext uri="{FF2B5EF4-FFF2-40B4-BE49-F238E27FC236}">
                  <a16:creationId xmlns:a16="http://schemas.microsoft.com/office/drawing/2014/main" id="{D084F9E1-503C-4D66-85E7-F04D39F919F1}"/>
                </a:ext>
              </a:extLst>
            </p:cNvPr>
            <p:cNvGrpSpPr/>
            <p:nvPr/>
          </p:nvGrpSpPr>
          <p:grpSpPr>
            <a:xfrm>
              <a:off x="10076746" y="1251378"/>
              <a:ext cx="1449036" cy="587902"/>
              <a:chOff x="5379249" y="3467099"/>
              <a:chExt cx="1449036" cy="587902"/>
            </a:xfrm>
          </p:grpSpPr>
          <p:sp>
            <p:nvSpPr>
              <p:cNvPr id="46" name="Isosceles Triangle 14">
                <a:extLst>
                  <a:ext uri="{FF2B5EF4-FFF2-40B4-BE49-F238E27FC236}">
                    <a16:creationId xmlns:a16="http://schemas.microsoft.com/office/drawing/2014/main" id="{ACB9377C-F3B2-402A-AF43-277F7ACA294B}"/>
                  </a:ext>
                </a:extLst>
              </p:cNvPr>
              <p:cNvSpPr/>
              <p:nvPr/>
            </p:nvSpPr>
            <p:spPr>
              <a:xfrm rot="16200000">
                <a:off x="5991361"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15">
                <a:extLst>
                  <a:ext uri="{FF2B5EF4-FFF2-40B4-BE49-F238E27FC236}">
                    <a16:creationId xmlns:a16="http://schemas.microsoft.com/office/drawing/2014/main" id="{7E873EFA-ED3F-45B5-A5E2-641C750D3A23}"/>
                  </a:ext>
                </a:extLst>
              </p:cNvPr>
              <p:cNvSpPr/>
              <p:nvPr/>
            </p:nvSpPr>
            <p:spPr>
              <a:xfrm rot="5400000">
                <a:off x="6353343"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16">
                <a:extLst>
                  <a:ext uri="{FF2B5EF4-FFF2-40B4-BE49-F238E27FC236}">
                    <a16:creationId xmlns:a16="http://schemas.microsoft.com/office/drawing/2014/main" id="{A778C629-7850-4570-9096-D75B973715D4}"/>
                  </a:ext>
                </a:extLst>
              </p:cNvPr>
              <p:cNvSpPr/>
              <p:nvPr/>
            </p:nvSpPr>
            <p:spPr>
              <a:xfrm rot="5400000">
                <a:off x="5628271"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17">
                <a:extLst>
                  <a:ext uri="{FF2B5EF4-FFF2-40B4-BE49-F238E27FC236}">
                    <a16:creationId xmlns:a16="http://schemas.microsoft.com/office/drawing/2014/main" id="{A563472F-F6D5-4814-B2AE-F8D0D9A157DD}"/>
                  </a:ext>
                </a:extLst>
              </p:cNvPr>
              <p:cNvSpPr/>
              <p:nvPr/>
            </p:nvSpPr>
            <p:spPr>
              <a:xfrm rot="16200000">
                <a:off x="5266289" y="3580059"/>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Oval 18">
              <a:extLst>
                <a:ext uri="{FF2B5EF4-FFF2-40B4-BE49-F238E27FC236}">
                  <a16:creationId xmlns:a16="http://schemas.microsoft.com/office/drawing/2014/main" id="{7B2EDEAD-236D-4DF0-BC4D-9A0A8BEB964C}"/>
                </a:ext>
              </a:extLst>
            </p:cNvPr>
            <p:cNvSpPr/>
            <p:nvPr/>
          </p:nvSpPr>
          <p:spPr>
            <a:xfrm>
              <a:off x="9713016" y="1434358"/>
              <a:ext cx="239057" cy="221941"/>
            </a:xfrm>
            <a:prstGeom prst="ellipse">
              <a:avLst/>
            </a:prstGeom>
            <a:solidFill>
              <a:schemeClr val="bg1"/>
            </a:solidFill>
            <a:ln w="38100">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4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We leverage 3 key tools</a:t>
            </a:r>
          </a:p>
        </p:txBody>
      </p:sp>
      <p:sp>
        <p:nvSpPr>
          <p:cNvPr id="4" name="Espace réservé de la date 3">
            <a:extLst>
              <a:ext uri="{FF2B5EF4-FFF2-40B4-BE49-F238E27FC236}">
                <a16:creationId xmlns:a16="http://schemas.microsoft.com/office/drawing/2014/main" id="{148BB4FF-4A0F-4BE8-8847-DB3C404F145E}"/>
              </a:ext>
            </a:extLst>
          </p:cNvPr>
          <p:cNvSpPr>
            <a:spLocks noGrp="1"/>
          </p:cNvSpPr>
          <p:nvPr>
            <p:ph type="dt" sz="half" idx="15"/>
          </p:nvPr>
        </p:nvSpPr>
        <p:spPr/>
        <p:txBody>
          <a:bodyPr/>
          <a:lstStyle/>
          <a:p>
            <a:r>
              <a:rPr lang="en-US" dirty="0"/>
              <a:t>9/24/21</a:t>
            </a:r>
          </a:p>
        </p:txBody>
      </p:sp>
      <p:sp>
        <p:nvSpPr>
          <p:cNvPr id="5" name="Espace réservé du numéro de diapositive 4">
            <a:extLst>
              <a:ext uri="{FF2B5EF4-FFF2-40B4-BE49-F238E27FC236}">
                <a16:creationId xmlns:a16="http://schemas.microsoft.com/office/drawing/2014/main" id="{18AA9E5C-9AA9-4EB4-8B84-CD8C85EB5480}"/>
              </a:ext>
            </a:extLst>
          </p:cNvPr>
          <p:cNvSpPr>
            <a:spLocks noGrp="1"/>
          </p:cNvSpPr>
          <p:nvPr>
            <p:ph type="sldNum" sz="quarter" idx="16"/>
          </p:nvPr>
        </p:nvSpPr>
        <p:spPr/>
        <p:txBody>
          <a:bodyPr/>
          <a:lstStyle/>
          <a:p>
            <a:r>
              <a:rPr lang="en-US"/>
              <a:t>Slide </a:t>
            </a:r>
            <a:fld id="{8DC1375E-78A0-41A7-BC37-B8D15CC33CAA}" type="slidenum">
              <a:rPr smtClean="0"/>
              <a:pPr/>
              <a:t>12</a:t>
            </a:fld>
            <a:endParaRPr dirty="0"/>
          </a:p>
        </p:txBody>
      </p:sp>
      <p:sp>
        <p:nvSpPr>
          <p:cNvPr id="7" name="Rectangle 6">
            <a:extLst>
              <a:ext uri="{FF2B5EF4-FFF2-40B4-BE49-F238E27FC236}">
                <a16:creationId xmlns:a16="http://schemas.microsoft.com/office/drawing/2014/main" id="{E464A8AD-BCBF-46BD-BD44-E22ABA5278B2}"/>
              </a:ext>
            </a:extLst>
          </p:cNvPr>
          <p:cNvSpPr/>
          <p:nvPr/>
        </p:nvSpPr>
        <p:spPr>
          <a:xfrm>
            <a:off x="4084637" y="6263707"/>
            <a:ext cx="4022725" cy="27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100" dirty="0">
                <a:solidFill>
                  <a:schemeClr val="tx1"/>
                </a:solidFill>
              </a:rPr>
              <a:t>Alexandra Karacsonyi, International Business Management</a:t>
            </a:r>
          </a:p>
        </p:txBody>
      </p:sp>
      <p:grpSp>
        <p:nvGrpSpPr>
          <p:cNvPr id="25" name="Group 5">
            <a:extLst>
              <a:ext uri="{FF2B5EF4-FFF2-40B4-BE49-F238E27FC236}">
                <a16:creationId xmlns:a16="http://schemas.microsoft.com/office/drawing/2014/main" id="{CE75BB75-7C7B-49CF-9D00-73142C6F6BC8}"/>
              </a:ext>
            </a:extLst>
          </p:cNvPr>
          <p:cNvGrpSpPr/>
          <p:nvPr/>
        </p:nvGrpSpPr>
        <p:grpSpPr>
          <a:xfrm>
            <a:off x="10446402" y="1149445"/>
            <a:ext cx="1449036" cy="587902"/>
            <a:chOff x="940649" y="1094910"/>
            <a:chExt cx="1449036" cy="587902"/>
          </a:xfrm>
        </p:grpSpPr>
        <p:sp>
          <p:nvSpPr>
            <p:cNvPr id="26" name="Isosceles Triangle 6">
              <a:extLst>
                <a:ext uri="{FF2B5EF4-FFF2-40B4-BE49-F238E27FC236}">
                  <a16:creationId xmlns:a16="http://schemas.microsoft.com/office/drawing/2014/main" id="{77D63FB7-34CD-48AF-834B-58DB4ACB64C7}"/>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9">
              <a:extLst>
                <a:ext uri="{FF2B5EF4-FFF2-40B4-BE49-F238E27FC236}">
                  <a16:creationId xmlns:a16="http://schemas.microsoft.com/office/drawing/2014/main" id="{8C506922-2314-43E1-9A2C-A6064E7C3042}"/>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0">
              <a:extLst>
                <a:ext uri="{FF2B5EF4-FFF2-40B4-BE49-F238E27FC236}">
                  <a16:creationId xmlns:a16="http://schemas.microsoft.com/office/drawing/2014/main" id="{9D456FC3-37D5-401C-A512-FC1E9519B5F2}"/>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1">
              <a:extLst>
                <a:ext uri="{FF2B5EF4-FFF2-40B4-BE49-F238E27FC236}">
                  <a16:creationId xmlns:a16="http://schemas.microsoft.com/office/drawing/2014/main" id="{8D7CEB66-0AEE-46F2-9C77-BB20F7C483FA}"/>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1">
            <a:extLst>
              <a:ext uri="{FF2B5EF4-FFF2-40B4-BE49-F238E27FC236}">
                <a16:creationId xmlns:a16="http://schemas.microsoft.com/office/drawing/2014/main" id="{32E42596-B5ED-472F-B3BE-B7855393BDCA}"/>
              </a:ext>
            </a:extLst>
          </p:cNvPr>
          <p:cNvSpPr txBox="1"/>
          <p:nvPr/>
        </p:nvSpPr>
        <p:spPr>
          <a:xfrm>
            <a:off x="987136" y="1423550"/>
            <a:ext cx="184731" cy="369332"/>
          </a:xfrm>
          <a:prstGeom prst="rect">
            <a:avLst/>
          </a:prstGeom>
          <a:noFill/>
        </p:spPr>
        <p:txBody>
          <a:bodyPr wrap="none" rtlCol="0">
            <a:spAutoFit/>
          </a:bodyPr>
          <a:lstStyle/>
          <a:p>
            <a:endParaRPr lang="sv-SE"/>
          </a:p>
        </p:txBody>
      </p:sp>
      <p:sp>
        <p:nvSpPr>
          <p:cNvPr id="31" name="Ellipse 30">
            <a:extLst>
              <a:ext uri="{FF2B5EF4-FFF2-40B4-BE49-F238E27FC236}">
                <a16:creationId xmlns:a16="http://schemas.microsoft.com/office/drawing/2014/main" id="{4DCBC7B1-90AE-48CD-86A4-A21408CFEBE6}"/>
              </a:ext>
            </a:extLst>
          </p:cNvPr>
          <p:cNvSpPr/>
          <p:nvPr/>
        </p:nvSpPr>
        <p:spPr>
          <a:xfrm>
            <a:off x="200152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a:t>1</a:t>
            </a:r>
          </a:p>
        </p:txBody>
      </p:sp>
      <p:sp>
        <p:nvSpPr>
          <p:cNvPr id="34" name="Ellipse 33">
            <a:extLst>
              <a:ext uri="{FF2B5EF4-FFF2-40B4-BE49-F238E27FC236}">
                <a16:creationId xmlns:a16="http://schemas.microsoft.com/office/drawing/2014/main" id="{73E8530A-04E6-4274-A0EF-CE66B53BC645}"/>
              </a:ext>
            </a:extLst>
          </p:cNvPr>
          <p:cNvSpPr/>
          <p:nvPr/>
        </p:nvSpPr>
        <p:spPr>
          <a:xfrm>
            <a:off x="542544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a:t>2</a:t>
            </a:r>
          </a:p>
        </p:txBody>
      </p:sp>
      <p:sp>
        <p:nvSpPr>
          <p:cNvPr id="35" name="Ellipse 34">
            <a:extLst>
              <a:ext uri="{FF2B5EF4-FFF2-40B4-BE49-F238E27FC236}">
                <a16:creationId xmlns:a16="http://schemas.microsoft.com/office/drawing/2014/main" id="{4591B89E-F052-420C-8AD4-308FC8EFF309}"/>
              </a:ext>
            </a:extLst>
          </p:cNvPr>
          <p:cNvSpPr/>
          <p:nvPr/>
        </p:nvSpPr>
        <p:spPr>
          <a:xfrm>
            <a:off x="853440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a:t>3</a:t>
            </a:r>
          </a:p>
        </p:txBody>
      </p:sp>
      <p:sp>
        <p:nvSpPr>
          <p:cNvPr id="36" name="ZoneTexte 35">
            <a:extLst>
              <a:ext uri="{FF2B5EF4-FFF2-40B4-BE49-F238E27FC236}">
                <a16:creationId xmlns:a16="http://schemas.microsoft.com/office/drawing/2014/main" id="{0095837F-E695-4737-99F5-E954BD0B0CBD}"/>
              </a:ext>
            </a:extLst>
          </p:cNvPr>
          <p:cNvSpPr txBox="1"/>
          <p:nvPr/>
        </p:nvSpPr>
        <p:spPr>
          <a:xfrm>
            <a:off x="1691032" y="3105834"/>
            <a:ext cx="1636988" cy="369332"/>
          </a:xfrm>
          <a:prstGeom prst="rect">
            <a:avLst/>
          </a:prstGeom>
          <a:solidFill>
            <a:schemeClr val="bg1"/>
          </a:solidFill>
          <a:ln>
            <a:solidFill>
              <a:schemeClr val="bg1"/>
            </a:solidFill>
          </a:ln>
        </p:spPr>
        <p:txBody>
          <a:bodyPr wrap="none" rtlCol="0">
            <a:spAutoFit/>
          </a:bodyPr>
          <a:lstStyle/>
          <a:p>
            <a:pPr algn="ctr"/>
            <a:r>
              <a:rPr lang="fr-CH" b="1">
                <a:latin typeface="Amsi Pro Normal"/>
              </a:rPr>
              <a:t>USER JOURNEY</a:t>
            </a:r>
          </a:p>
        </p:txBody>
      </p:sp>
      <p:sp>
        <p:nvSpPr>
          <p:cNvPr id="37" name="ZoneTexte 36">
            <a:extLst>
              <a:ext uri="{FF2B5EF4-FFF2-40B4-BE49-F238E27FC236}">
                <a16:creationId xmlns:a16="http://schemas.microsoft.com/office/drawing/2014/main" id="{1CE771EF-7ED3-4C4F-8DBF-73EA09615643}"/>
              </a:ext>
            </a:extLst>
          </p:cNvPr>
          <p:cNvSpPr txBox="1"/>
          <p:nvPr/>
        </p:nvSpPr>
        <p:spPr>
          <a:xfrm>
            <a:off x="5105876" y="3105833"/>
            <a:ext cx="1655133" cy="369332"/>
          </a:xfrm>
          <a:prstGeom prst="rect">
            <a:avLst/>
          </a:prstGeom>
          <a:solidFill>
            <a:schemeClr val="bg1"/>
          </a:solidFill>
          <a:ln>
            <a:solidFill>
              <a:schemeClr val="bg1"/>
            </a:solidFill>
          </a:ln>
        </p:spPr>
        <p:txBody>
          <a:bodyPr wrap="none" rtlCol="0">
            <a:spAutoFit/>
          </a:bodyPr>
          <a:lstStyle/>
          <a:p>
            <a:pPr algn="ctr"/>
            <a:r>
              <a:rPr lang="fr-CH" b="1">
                <a:latin typeface="Amsi Pro Normal"/>
              </a:rPr>
              <a:t>OBSERVATIONS</a:t>
            </a:r>
          </a:p>
        </p:txBody>
      </p:sp>
      <p:sp>
        <p:nvSpPr>
          <p:cNvPr id="38" name="ZoneTexte 37">
            <a:extLst>
              <a:ext uri="{FF2B5EF4-FFF2-40B4-BE49-F238E27FC236}">
                <a16:creationId xmlns:a16="http://schemas.microsoft.com/office/drawing/2014/main" id="{156F2490-031A-4233-AAB3-9FA32BE4ED5D}"/>
              </a:ext>
            </a:extLst>
          </p:cNvPr>
          <p:cNvSpPr txBox="1"/>
          <p:nvPr/>
        </p:nvSpPr>
        <p:spPr>
          <a:xfrm>
            <a:off x="8349652" y="3059667"/>
            <a:ext cx="1378134" cy="369332"/>
          </a:xfrm>
          <a:prstGeom prst="rect">
            <a:avLst/>
          </a:prstGeom>
          <a:solidFill>
            <a:schemeClr val="bg1"/>
          </a:solidFill>
          <a:ln>
            <a:solidFill>
              <a:schemeClr val="bg1"/>
            </a:solidFill>
          </a:ln>
        </p:spPr>
        <p:txBody>
          <a:bodyPr wrap="none" rtlCol="0">
            <a:spAutoFit/>
          </a:bodyPr>
          <a:lstStyle/>
          <a:p>
            <a:pPr algn="ctr"/>
            <a:r>
              <a:rPr lang="fr-CH" b="1">
                <a:latin typeface="Amsi Pro Normal"/>
              </a:rPr>
              <a:t>INTERVIEWS</a:t>
            </a:r>
          </a:p>
        </p:txBody>
      </p:sp>
      <p:sp>
        <p:nvSpPr>
          <p:cNvPr id="39" name="Flèche : demi-tour 38">
            <a:extLst>
              <a:ext uri="{FF2B5EF4-FFF2-40B4-BE49-F238E27FC236}">
                <a16:creationId xmlns:a16="http://schemas.microsoft.com/office/drawing/2014/main" id="{0F3C9151-62AE-49FB-BB71-A6ABF088D181}"/>
              </a:ext>
            </a:extLst>
          </p:cNvPr>
          <p:cNvSpPr/>
          <p:nvPr/>
        </p:nvSpPr>
        <p:spPr>
          <a:xfrm rot="10800000">
            <a:off x="2306320" y="3586478"/>
            <a:ext cx="3698240" cy="952799"/>
          </a:xfrm>
          <a:prstGeom prst="uturnArrow">
            <a:avLst/>
          </a:prstGeom>
          <a:solidFill>
            <a:srgbClr val="ECAB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sp>
        <p:nvSpPr>
          <p:cNvPr id="40" name="Flèche : demi-tour 39">
            <a:extLst>
              <a:ext uri="{FF2B5EF4-FFF2-40B4-BE49-F238E27FC236}">
                <a16:creationId xmlns:a16="http://schemas.microsoft.com/office/drawing/2014/main" id="{C955CF85-B554-455A-81E9-33960B09EAB6}"/>
              </a:ext>
            </a:extLst>
          </p:cNvPr>
          <p:cNvSpPr/>
          <p:nvPr/>
        </p:nvSpPr>
        <p:spPr>
          <a:xfrm rot="10800000">
            <a:off x="2306318" y="4407677"/>
            <a:ext cx="6918961" cy="859116"/>
          </a:xfrm>
          <a:prstGeom prst="uturnArrow">
            <a:avLst/>
          </a:prstGeom>
          <a:solidFill>
            <a:srgbClr val="ECAB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spTree>
    <p:extLst>
      <p:ext uri="{BB962C8B-B14F-4D97-AF65-F5344CB8AC3E}">
        <p14:creationId xmlns:p14="http://schemas.microsoft.com/office/powerpoint/2010/main" val="255324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Tool #1: Key User Journey</a:t>
            </a:r>
          </a:p>
        </p:txBody>
      </p:sp>
      <p:sp>
        <p:nvSpPr>
          <p:cNvPr id="4" name="Espace réservé de la date 3">
            <a:extLst>
              <a:ext uri="{FF2B5EF4-FFF2-40B4-BE49-F238E27FC236}">
                <a16:creationId xmlns:a16="http://schemas.microsoft.com/office/drawing/2014/main" id="{148BB4FF-4A0F-4BE8-8847-DB3C404F145E}"/>
              </a:ext>
            </a:extLst>
          </p:cNvPr>
          <p:cNvSpPr>
            <a:spLocks noGrp="1"/>
          </p:cNvSpPr>
          <p:nvPr>
            <p:ph type="dt" sz="half" idx="15"/>
          </p:nvPr>
        </p:nvSpPr>
        <p:spPr/>
        <p:txBody>
          <a:bodyPr/>
          <a:lstStyle/>
          <a:p>
            <a:r>
              <a:rPr lang="en-US" dirty="0"/>
              <a:t>9/24/21</a:t>
            </a:r>
          </a:p>
        </p:txBody>
      </p:sp>
      <p:sp>
        <p:nvSpPr>
          <p:cNvPr id="5" name="Espace réservé du numéro de diapositive 4">
            <a:extLst>
              <a:ext uri="{FF2B5EF4-FFF2-40B4-BE49-F238E27FC236}">
                <a16:creationId xmlns:a16="http://schemas.microsoft.com/office/drawing/2014/main" id="{18AA9E5C-9AA9-4EB4-8B84-CD8C85EB5480}"/>
              </a:ext>
            </a:extLst>
          </p:cNvPr>
          <p:cNvSpPr>
            <a:spLocks noGrp="1"/>
          </p:cNvSpPr>
          <p:nvPr>
            <p:ph type="sldNum" sz="quarter" idx="16"/>
          </p:nvPr>
        </p:nvSpPr>
        <p:spPr/>
        <p:txBody>
          <a:bodyPr/>
          <a:lstStyle/>
          <a:p>
            <a:r>
              <a:rPr lang="en-US"/>
              <a:t>Slide </a:t>
            </a:r>
            <a:fld id="{8DC1375E-78A0-41A7-BC37-B8D15CC33CAA}" type="slidenum">
              <a:rPr smtClean="0"/>
              <a:pPr/>
              <a:t>13</a:t>
            </a:fld>
            <a:endParaRPr dirty="0"/>
          </a:p>
        </p:txBody>
      </p:sp>
      <p:sp>
        <p:nvSpPr>
          <p:cNvPr id="7" name="Rectangle 6">
            <a:extLst>
              <a:ext uri="{FF2B5EF4-FFF2-40B4-BE49-F238E27FC236}">
                <a16:creationId xmlns:a16="http://schemas.microsoft.com/office/drawing/2014/main" id="{E464A8AD-BCBF-46BD-BD44-E22ABA5278B2}"/>
              </a:ext>
            </a:extLst>
          </p:cNvPr>
          <p:cNvSpPr/>
          <p:nvPr/>
        </p:nvSpPr>
        <p:spPr>
          <a:xfrm>
            <a:off x="4084637" y="6263707"/>
            <a:ext cx="4022725" cy="27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100" dirty="0">
                <a:solidFill>
                  <a:schemeClr val="tx1"/>
                </a:solidFill>
              </a:rPr>
              <a:t>Alexandra Karacsonyi, International Business Management</a:t>
            </a:r>
          </a:p>
        </p:txBody>
      </p:sp>
      <p:grpSp>
        <p:nvGrpSpPr>
          <p:cNvPr id="20" name="Group 5">
            <a:extLst>
              <a:ext uri="{FF2B5EF4-FFF2-40B4-BE49-F238E27FC236}">
                <a16:creationId xmlns:a16="http://schemas.microsoft.com/office/drawing/2014/main" id="{B5728DF1-6401-4128-AA1D-AA6F39BCB4E1}"/>
              </a:ext>
            </a:extLst>
          </p:cNvPr>
          <p:cNvGrpSpPr/>
          <p:nvPr/>
        </p:nvGrpSpPr>
        <p:grpSpPr>
          <a:xfrm>
            <a:off x="10446402" y="1149445"/>
            <a:ext cx="1449036" cy="587902"/>
            <a:chOff x="940649" y="1094910"/>
            <a:chExt cx="1449036" cy="587902"/>
          </a:xfrm>
        </p:grpSpPr>
        <p:sp>
          <p:nvSpPr>
            <p:cNvPr id="21" name="Isosceles Triangle 6">
              <a:extLst>
                <a:ext uri="{FF2B5EF4-FFF2-40B4-BE49-F238E27FC236}">
                  <a16:creationId xmlns:a16="http://schemas.microsoft.com/office/drawing/2014/main" id="{249B486B-FF6D-4C22-A7C6-E6F83ECF43DF}"/>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14063AD8-4A5D-40A4-89E5-1A2CB6861DA8}"/>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0">
              <a:extLst>
                <a:ext uri="{FF2B5EF4-FFF2-40B4-BE49-F238E27FC236}">
                  <a16:creationId xmlns:a16="http://schemas.microsoft.com/office/drawing/2014/main" id="{B9033FD9-47B7-4F05-A91E-377AB9469BC5}"/>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2EC90899-284E-4B86-A0B9-707DE02B3319}"/>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1">
            <a:extLst>
              <a:ext uri="{FF2B5EF4-FFF2-40B4-BE49-F238E27FC236}">
                <a16:creationId xmlns:a16="http://schemas.microsoft.com/office/drawing/2014/main" id="{4F4CB14D-4CA8-4889-9E4D-0381B457DC90}"/>
              </a:ext>
            </a:extLst>
          </p:cNvPr>
          <p:cNvSpPr txBox="1"/>
          <p:nvPr/>
        </p:nvSpPr>
        <p:spPr>
          <a:xfrm>
            <a:off x="812076" y="2098964"/>
            <a:ext cx="184731" cy="369332"/>
          </a:xfrm>
          <a:prstGeom prst="rect">
            <a:avLst/>
          </a:prstGeom>
          <a:noFill/>
        </p:spPr>
        <p:txBody>
          <a:bodyPr wrap="none" rtlCol="0">
            <a:spAutoFit/>
          </a:bodyPr>
          <a:lstStyle/>
          <a:p>
            <a:endParaRPr lang="sv-SE" dirty="0"/>
          </a:p>
        </p:txBody>
      </p:sp>
      <p:pic>
        <p:nvPicPr>
          <p:cNvPr id="33" name="Picture 48">
            <a:extLst>
              <a:ext uri="{FF2B5EF4-FFF2-40B4-BE49-F238E27FC236}">
                <a16:creationId xmlns:a16="http://schemas.microsoft.com/office/drawing/2014/main" id="{12574246-5435-40A3-8E4B-1729F0A522BE}"/>
              </a:ext>
            </a:extLst>
          </p:cNvPr>
          <p:cNvPicPr>
            <a:picLocks noChangeAspect="1"/>
          </p:cNvPicPr>
          <p:nvPr/>
        </p:nvPicPr>
        <p:blipFill>
          <a:blip r:embed="rId2"/>
          <a:stretch>
            <a:fillRect/>
          </a:stretch>
        </p:blipFill>
        <p:spPr>
          <a:xfrm>
            <a:off x="10420522" y="3520466"/>
            <a:ext cx="1493649" cy="1146147"/>
          </a:xfrm>
          <a:prstGeom prst="rect">
            <a:avLst/>
          </a:prstGeom>
        </p:spPr>
      </p:pic>
      <p:sp>
        <p:nvSpPr>
          <p:cNvPr id="41" name="ZoneTexte 40">
            <a:extLst>
              <a:ext uri="{FF2B5EF4-FFF2-40B4-BE49-F238E27FC236}">
                <a16:creationId xmlns:a16="http://schemas.microsoft.com/office/drawing/2014/main" id="{CCB66B31-2BA5-48D4-804A-128314214BBA}"/>
              </a:ext>
            </a:extLst>
          </p:cNvPr>
          <p:cNvSpPr txBox="1"/>
          <p:nvPr/>
        </p:nvSpPr>
        <p:spPr>
          <a:xfrm>
            <a:off x="756893" y="1678085"/>
            <a:ext cx="1750800" cy="369332"/>
          </a:xfrm>
          <a:prstGeom prst="rect">
            <a:avLst/>
          </a:prstGeom>
          <a:noFill/>
        </p:spPr>
        <p:txBody>
          <a:bodyPr wrap="none" rtlCol="0">
            <a:spAutoFit/>
          </a:bodyPr>
          <a:lstStyle/>
          <a:p>
            <a:r>
              <a:rPr lang="fr-CH" b="1" dirty="0"/>
              <a:t>OUR KEY USER…</a:t>
            </a:r>
          </a:p>
        </p:txBody>
      </p:sp>
      <p:sp>
        <p:nvSpPr>
          <p:cNvPr id="42" name="Rectangle 41">
            <a:extLst>
              <a:ext uri="{FF2B5EF4-FFF2-40B4-BE49-F238E27FC236}">
                <a16:creationId xmlns:a16="http://schemas.microsoft.com/office/drawing/2014/main" id="{0B9B45B8-5D63-47E4-8113-41E6E8AB373D}"/>
              </a:ext>
            </a:extLst>
          </p:cNvPr>
          <p:cNvSpPr/>
          <p:nvPr/>
        </p:nvSpPr>
        <p:spPr>
          <a:xfrm>
            <a:off x="3405352"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1</a:t>
            </a:r>
          </a:p>
        </p:txBody>
      </p:sp>
      <p:sp>
        <p:nvSpPr>
          <p:cNvPr id="43" name="Rectangle 42">
            <a:extLst>
              <a:ext uri="{FF2B5EF4-FFF2-40B4-BE49-F238E27FC236}">
                <a16:creationId xmlns:a16="http://schemas.microsoft.com/office/drawing/2014/main" id="{B7CC60D5-7757-489B-B56F-049191906098}"/>
              </a:ext>
            </a:extLst>
          </p:cNvPr>
          <p:cNvSpPr/>
          <p:nvPr/>
        </p:nvSpPr>
        <p:spPr>
          <a:xfrm>
            <a:off x="4451131"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2</a:t>
            </a:r>
          </a:p>
        </p:txBody>
      </p:sp>
      <p:sp>
        <p:nvSpPr>
          <p:cNvPr id="44" name="Rectangle 43">
            <a:extLst>
              <a:ext uri="{FF2B5EF4-FFF2-40B4-BE49-F238E27FC236}">
                <a16:creationId xmlns:a16="http://schemas.microsoft.com/office/drawing/2014/main" id="{322A54B6-9220-428A-864B-416CE711F286}"/>
              </a:ext>
            </a:extLst>
          </p:cNvPr>
          <p:cNvSpPr/>
          <p:nvPr/>
        </p:nvSpPr>
        <p:spPr>
          <a:xfrm>
            <a:off x="5460185"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3</a:t>
            </a:r>
          </a:p>
        </p:txBody>
      </p:sp>
      <p:sp>
        <p:nvSpPr>
          <p:cNvPr id="45" name="Rectangle 44">
            <a:extLst>
              <a:ext uri="{FF2B5EF4-FFF2-40B4-BE49-F238E27FC236}">
                <a16:creationId xmlns:a16="http://schemas.microsoft.com/office/drawing/2014/main" id="{37AA055C-DAFB-4962-8471-51B60AE0BEE8}"/>
              </a:ext>
            </a:extLst>
          </p:cNvPr>
          <p:cNvSpPr/>
          <p:nvPr/>
        </p:nvSpPr>
        <p:spPr>
          <a:xfrm>
            <a:off x="8087286"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Z</a:t>
            </a:r>
          </a:p>
        </p:txBody>
      </p:sp>
      <p:sp>
        <p:nvSpPr>
          <p:cNvPr id="46" name="ZoneTexte 45">
            <a:extLst>
              <a:ext uri="{FF2B5EF4-FFF2-40B4-BE49-F238E27FC236}">
                <a16:creationId xmlns:a16="http://schemas.microsoft.com/office/drawing/2014/main" id="{0F757D96-32FB-4D8D-9F4B-717C0014F52D}"/>
              </a:ext>
            </a:extLst>
          </p:cNvPr>
          <p:cNvSpPr txBox="1"/>
          <p:nvPr/>
        </p:nvSpPr>
        <p:spPr>
          <a:xfrm>
            <a:off x="7078232" y="2268995"/>
            <a:ext cx="967766" cy="369332"/>
          </a:xfrm>
          <a:prstGeom prst="rect">
            <a:avLst/>
          </a:prstGeom>
          <a:noFill/>
        </p:spPr>
        <p:txBody>
          <a:bodyPr wrap="square" rtlCol="0">
            <a:spAutoFit/>
          </a:bodyPr>
          <a:lstStyle/>
          <a:p>
            <a:r>
              <a:rPr lang="fr-CH" b="1" dirty="0"/>
              <a:t>…</a:t>
            </a:r>
          </a:p>
        </p:txBody>
      </p:sp>
      <p:cxnSp>
        <p:nvCxnSpPr>
          <p:cNvPr id="47" name="Connecteur droit 46">
            <a:extLst>
              <a:ext uri="{FF2B5EF4-FFF2-40B4-BE49-F238E27FC236}">
                <a16:creationId xmlns:a16="http://schemas.microsoft.com/office/drawing/2014/main" id="{0D72FFB5-A5A1-4EF1-A432-FD8A78F50B49}"/>
              </a:ext>
            </a:extLst>
          </p:cNvPr>
          <p:cNvCxnSpPr/>
          <p:nvPr/>
        </p:nvCxnSpPr>
        <p:spPr>
          <a:xfrm>
            <a:off x="756893" y="3204700"/>
            <a:ext cx="8939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C2FEA87A-2907-4607-9D8E-52BB32D6161D}"/>
              </a:ext>
            </a:extLst>
          </p:cNvPr>
          <p:cNvSpPr txBox="1"/>
          <p:nvPr/>
        </p:nvSpPr>
        <p:spPr>
          <a:xfrm>
            <a:off x="812076" y="2306878"/>
            <a:ext cx="887744" cy="369332"/>
          </a:xfrm>
          <a:prstGeom prst="rect">
            <a:avLst/>
          </a:prstGeom>
          <a:noFill/>
        </p:spPr>
        <p:txBody>
          <a:bodyPr wrap="none" rtlCol="0">
            <a:spAutoFit/>
          </a:bodyPr>
          <a:lstStyle/>
          <a:p>
            <a:r>
              <a:rPr lang="fr-CH" b="1" dirty="0"/>
              <a:t>DOES…</a:t>
            </a:r>
          </a:p>
        </p:txBody>
      </p:sp>
      <p:sp>
        <p:nvSpPr>
          <p:cNvPr id="49" name="ZoneTexte 48">
            <a:extLst>
              <a:ext uri="{FF2B5EF4-FFF2-40B4-BE49-F238E27FC236}">
                <a16:creationId xmlns:a16="http://schemas.microsoft.com/office/drawing/2014/main" id="{3C94BFC0-C314-4CD6-A616-8C23A73016AE}"/>
              </a:ext>
            </a:extLst>
          </p:cNvPr>
          <p:cNvSpPr txBox="1"/>
          <p:nvPr/>
        </p:nvSpPr>
        <p:spPr>
          <a:xfrm>
            <a:off x="812076" y="3466949"/>
            <a:ext cx="1920614" cy="646331"/>
          </a:xfrm>
          <a:prstGeom prst="rect">
            <a:avLst/>
          </a:prstGeom>
          <a:noFill/>
        </p:spPr>
        <p:txBody>
          <a:bodyPr wrap="square" rtlCol="0">
            <a:spAutoFit/>
          </a:bodyPr>
          <a:lstStyle/>
          <a:p>
            <a:r>
              <a:rPr lang="fr-CH" b="1" dirty="0"/>
              <a:t>EXPERIENCES PAIN POINTS</a:t>
            </a:r>
          </a:p>
        </p:txBody>
      </p:sp>
      <p:cxnSp>
        <p:nvCxnSpPr>
          <p:cNvPr id="50" name="Connecteur droit 49">
            <a:extLst>
              <a:ext uri="{FF2B5EF4-FFF2-40B4-BE49-F238E27FC236}">
                <a16:creationId xmlns:a16="http://schemas.microsoft.com/office/drawing/2014/main" id="{B225BE1E-4076-492D-AFE1-58E0343492A4}"/>
              </a:ext>
            </a:extLst>
          </p:cNvPr>
          <p:cNvCxnSpPr/>
          <p:nvPr/>
        </p:nvCxnSpPr>
        <p:spPr>
          <a:xfrm>
            <a:off x="756893" y="4387113"/>
            <a:ext cx="8939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73BEE154-A48E-4DC1-914D-3047C51C10D9}"/>
              </a:ext>
            </a:extLst>
          </p:cNvPr>
          <p:cNvSpPr txBox="1"/>
          <p:nvPr/>
        </p:nvSpPr>
        <p:spPr>
          <a:xfrm>
            <a:off x="812076" y="4666613"/>
            <a:ext cx="1920614" cy="923330"/>
          </a:xfrm>
          <a:prstGeom prst="rect">
            <a:avLst/>
          </a:prstGeom>
          <a:noFill/>
        </p:spPr>
        <p:txBody>
          <a:bodyPr wrap="square" rtlCol="0">
            <a:spAutoFit/>
          </a:bodyPr>
          <a:lstStyle/>
          <a:p>
            <a:r>
              <a:rPr lang="fr-CH" b="1" dirty="0"/>
              <a:t>RESULTING IN </a:t>
            </a:r>
          </a:p>
          <a:p>
            <a:r>
              <a:rPr lang="fr-CH" b="1" dirty="0"/>
              <a:t>KEY USER MOOD…</a:t>
            </a:r>
          </a:p>
        </p:txBody>
      </p:sp>
      <p:sp>
        <p:nvSpPr>
          <p:cNvPr id="52" name="ZoneTexte 51">
            <a:extLst>
              <a:ext uri="{FF2B5EF4-FFF2-40B4-BE49-F238E27FC236}">
                <a16:creationId xmlns:a16="http://schemas.microsoft.com/office/drawing/2014/main" id="{F79EC3B5-9568-4E5B-9390-38046D01F9E8}"/>
              </a:ext>
            </a:extLst>
          </p:cNvPr>
          <p:cNvSpPr txBox="1"/>
          <p:nvPr/>
        </p:nvSpPr>
        <p:spPr>
          <a:xfrm>
            <a:off x="3384331" y="3294988"/>
            <a:ext cx="636713" cy="584775"/>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sp>
        <p:nvSpPr>
          <p:cNvPr id="53" name="ZoneTexte 52">
            <a:extLst>
              <a:ext uri="{FF2B5EF4-FFF2-40B4-BE49-F238E27FC236}">
                <a16:creationId xmlns:a16="http://schemas.microsoft.com/office/drawing/2014/main" id="{58C342C3-643C-4B3C-B7CB-070D3F2DD2D1}"/>
              </a:ext>
            </a:extLst>
          </p:cNvPr>
          <p:cNvSpPr txBox="1"/>
          <p:nvPr/>
        </p:nvSpPr>
        <p:spPr>
          <a:xfrm>
            <a:off x="8203126" y="3294988"/>
            <a:ext cx="636713" cy="830997"/>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sp>
        <p:nvSpPr>
          <p:cNvPr id="54" name="ZoneTexte 53">
            <a:extLst>
              <a:ext uri="{FF2B5EF4-FFF2-40B4-BE49-F238E27FC236}">
                <a16:creationId xmlns:a16="http://schemas.microsoft.com/office/drawing/2014/main" id="{1BBEEE39-FF51-4921-B67A-C96FB3396E7A}"/>
              </a:ext>
            </a:extLst>
          </p:cNvPr>
          <p:cNvSpPr txBox="1"/>
          <p:nvPr/>
        </p:nvSpPr>
        <p:spPr>
          <a:xfrm>
            <a:off x="4578764" y="3281693"/>
            <a:ext cx="636713" cy="830997"/>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pic>
        <p:nvPicPr>
          <p:cNvPr id="55" name="Image 54">
            <a:extLst>
              <a:ext uri="{FF2B5EF4-FFF2-40B4-BE49-F238E27FC236}">
                <a16:creationId xmlns:a16="http://schemas.microsoft.com/office/drawing/2014/main" id="{7EB25312-8409-43D9-8D25-114A77D3E4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32708" y="5622235"/>
            <a:ext cx="472656" cy="472656"/>
          </a:xfrm>
          <a:prstGeom prst="rect">
            <a:avLst/>
          </a:prstGeom>
        </p:spPr>
      </p:pic>
      <p:pic>
        <p:nvPicPr>
          <p:cNvPr id="56" name="Image 55">
            <a:extLst>
              <a:ext uri="{FF2B5EF4-FFF2-40B4-BE49-F238E27FC236}">
                <a16:creationId xmlns:a16="http://schemas.microsoft.com/office/drawing/2014/main" id="{7247DB3F-0706-42B1-854D-0591D4AF5EE9}"/>
              </a:ext>
            </a:extLst>
          </p:cNvPr>
          <p:cNvPicPr>
            <a:picLocks noChangeAspect="1"/>
          </p:cNvPicPr>
          <p:nvPr/>
        </p:nvPicPr>
        <p:blipFill>
          <a:blip r:embed="rId5">
            <a:extLst>
              <a:ext uri="{837473B0-CC2E-450A-ABE3-18F120FF3D39}">
                <a1611:picAttrSrcUrl xmlns:a1611="http://schemas.microsoft.com/office/drawing/2016/11/main" r:id="rId4"/>
              </a:ext>
            </a:extLst>
          </a:blip>
          <a:stretch>
            <a:fillRect/>
          </a:stretch>
        </p:blipFill>
        <p:spPr>
          <a:xfrm>
            <a:off x="3384331" y="5209745"/>
            <a:ext cx="494921" cy="496689"/>
          </a:xfrm>
          <a:prstGeom prst="rect">
            <a:avLst/>
          </a:prstGeom>
        </p:spPr>
      </p:pic>
      <p:pic>
        <p:nvPicPr>
          <p:cNvPr id="57" name="Image 56">
            <a:extLst>
              <a:ext uri="{FF2B5EF4-FFF2-40B4-BE49-F238E27FC236}">
                <a16:creationId xmlns:a16="http://schemas.microsoft.com/office/drawing/2014/main" id="{0E210A88-F547-497B-B21F-3E331726F517}"/>
              </a:ext>
            </a:extLst>
          </p:cNvPr>
          <p:cNvPicPr>
            <a:picLocks noChangeAspect="1"/>
          </p:cNvPicPr>
          <p:nvPr/>
        </p:nvPicPr>
        <p:blipFill>
          <a:blip r:embed="rId6">
            <a:extLst>
              <a:ext uri="{837473B0-CC2E-450A-ABE3-18F120FF3D39}">
                <a1611:picAttrSrcUrl xmlns:a1611="http://schemas.microsoft.com/office/drawing/2016/11/main" r:id="rId4"/>
              </a:ext>
            </a:extLst>
          </a:blip>
          <a:stretch>
            <a:fillRect/>
          </a:stretch>
        </p:blipFill>
        <p:spPr>
          <a:xfrm>
            <a:off x="5524951" y="4670280"/>
            <a:ext cx="571049" cy="571049"/>
          </a:xfrm>
          <a:prstGeom prst="rect">
            <a:avLst/>
          </a:prstGeom>
        </p:spPr>
      </p:pic>
      <p:cxnSp>
        <p:nvCxnSpPr>
          <p:cNvPr id="58" name="Connecteur droit 57">
            <a:extLst>
              <a:ext uri="{FF2B5EF4-FFF2-40B4-BE49-F238E27FC236}">
                <a16:creationId xmlns:a16="http://schemas.microsoft.com/office/drawing/2014/main" id="{5700859D-C3F1-4E1E-B59F-626AD81E7376}"/>
              </a:ext>
            </a:extLst>
          </p:cNvPr>
          <p:cNvCxnSpPr/>
          <p:nvPr/>
        </p:nvCxnSpPr>
        <p:spPr>
          <a:xfrm>
            <a:off x="3879252" y="5589943"/>
            <a:ext cx="571879" cy="231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F2AD0088-AA21-48E9-9383-6193D1447032}"/>
              </a:ext>
            </a:extLst>
          </p:cNvPr>
          <p:cNvCxnSpPr>
            <a:cxnSpLocks/>
          </p:cNvCxnSpPr>
          <p:nvPr/>
        </p:nvCxnSpPr>
        <p:spPr>
          <a:xfrm flipV="1">
            <a:off x="5029971" y="5241329"/>
            <a:ext cx="571879" cy="5430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D92BAE12-22D2-42ED-94BC-734B8BB1FAE5}"/>
              </a:ext>
            </a:extLst>
          </p:cNvPr>
          <p:cNvSpPr txBox="1"/>
          <p:nvPr/>
        </p:nvSpPr>
        <p:spPr>
          <a:xfrm>
            <a:off x="7057212" y="4624826"/>
            <a:ext cx="330540" cy="338554"/>
          </a:xfrm>
          <a:prstGeom prst="rect">
            <a:avLst/>
          </a:prstGeom>
          <a:noFill/>
        </p:spPr>
        <p:txBody>
          <a:bodyPr wrap="none" rtlCol="0">
            <a:spAutoFit/>
          </a:bodyPr>
          <a:lstStyle/>
          <a:p>
            <a:r>
              <a:rPr lang="fr-CH" sz="1600" b="1" dirty="0"/>
              <a:t>…</a:t>
            </a:r>
          </a:p>
        </p:txBody>
      </p:sp>
    </p:spTree>
    <p:extLst>
      <p:ext uri="{BB962C8B-B14F-4D97-AF65-F5344CB8AC3E}">
        <p14:creationId xmlns:p14="http://schemas.microsoft.com/office/powerpoint/2010/main" val="334058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Key User Journey Checklist</a:t>
            </a:r>
          </a:p>
        </p:txBody>
      </p:sp>
      <p:sp>
        <p:nvSpPr>
          <p:cNvPr id="4" name="Espace réservé de la date 3">
            <a:extLst>
              <a:ext uri="{FF2B5EF4-FFF2-40B4-BE49-F238E27FC236}">
                <a16:creationId xmlns:a16="http://schemas.microsoft.com/office/drawing/2014/main" id="{148BB4FF-4A0F-4BE8-8847-DB3C404F145E}"/>
              </a:ext>
            </a:extLst>
          </p:cNvPr>
          <p:cNvSpPr>
            <a:spLocks noGrp="1"/>
          </p:cNvSpPr>
          <p:nvPr>
            <p:ph type="dt" sz="half" idx="15"/>
          </p:nvPr>
        </p:nvSpPr>
        <p:spPr/>
        <p:txBody>
          <a:bodyPr/>
          <a:lstStyle/>
          <a:p>
            <a:r>
              <a:rPr lang="en-US" dirty="0"/>
              <a:t>9/24/21</a:t>
            </a:r>
          </a:p>
        </p:txBody>
      </p:sp>
      <p:sp>
        <p:nvSpPr>
          <p:cNvPr id="5" name="Espace réservé du numéro de diapositive 4">
            <a:extLst>
              <a:ext uri="{FF2B5EF4-FFF2-40B4-BE49-F238E27FC236}">
                <a16:creationId xmlns:a16="http://schemas.microsoft.com/office/drawing/2014/main" id="{18AA9E5C-9AA9-4EB4-8B84-CD8C85EB5480}"/>
              </a:ext>
            </a:extLst>
          </p:cNvPr>
          <p:cNvSpPr>
            <a:spLocks noGrp="1"/>
          </p:cNvSpPr>
          <p:nvPr>
            <p:ph type="sldNum" sz="quarter" idx="16"/>
          </p:nvPr>
        </p:nvSpPr>
        <p:spPr/>
        <p:txBody>
          <a:bodyPr/>
          <a:lstStyle/>
          <a:p>
            <a:r>
              <a:rPr lang="en-US"/>
              <a:t>Slide </a:t>
            </a:r>
            <a:fld id="{8DC1375E-78A0-41A7-BC37-B8D15CC33CAA}" type="slidenum">
              <a:rPr smtClean="0"/>
              <a:pPr/>
              <a:t>14</a:t>
            </a:fld>
            <a:endParaRPr dirty="0"/>
          </a:p>
        </p:txBody>
      </p:sp>
      <p:sp>
        <p:nvSpPr>
          <p:cNvPr id="7" name="Rectangle 6">
            <a:extLst>
              <a:ext uri="{FF2B5EF4-FFF2-40B4-BE49-F238E27FC236}">
                <a16:creationId xmlns:a16="http://schemas.microsoft.com/office/drawing/2014/main" id="{E464A8AD-BCBF-46BD-BD44-E22ABA5278B2}"/>
              </a:ext>
            </a:extLst>
          </p:cNvPr>
          <p:cNvSpPr/>
          <p:nvPr/>
        </p:nvSpPr>
        <p:spPr>
          <a:xfrm>
            <a:off x="4084637" y="6263707"/>
            <a:ext cx="4022725" cy="27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100" dirty="0">
                <a:solidFill>
                  <a:schemeClr val="tx1"/>
                </a:solidFill>
              </a:rPr>
              <a:t>Alexandra Karacsonyi, International Business Management</a:t>
            </a:r>
          </a:p>
        </p:txBody>
      </p:sp>
      <p:grpSp>
        <p:nvGrpSpPr>
          <p:cNvPr id="20" name="Group 5">
            <a:extLst>
              <a:ext uri="{FF2B5EF4-FFF2-40B4-BE49-F238E27FC236}">
                <a16:creationId xmlns:a16="http://schemas.microsoft.com/office/drawing/2014/main" id="{B5728DF1-6401-4128-AA1D-AA6F39BCB4E1}"/>
              </a:ext>
            </a:extLst>
          </p:cNvPr>
          <p:cNvGrpSpPr/>
          <p:nvPr/>
        </p:nvGrpSpPr>
        <p:grpSpPr>
          <a:xfrm>
            <a:off x="10446402" y="1149445"/>
            <a:ext cx="1449036" cy="587902"/>
            <a:chOff x="940649" y="1094910"/>
            <a:chExt cx="1449036" cy="587902"/>
          </a:xfrm>
        </p:grpSpPr>
        <p:sp>
          <p:nvSpPr>
            <p:cNvPr id="21" name="Isosceles Triangle 6">
              <a:extLst>
                <a:ext uri="{FF2B5EF4-FFF2-40B4-BE49-F238E27FC236}">
                  <a16:creationId xmlns:a16="http://schemas.microsoft.com/office/drawing/2014/main" id="{249B486B-FF6D-4C22-A7C6-E6F83ECF43DF}"/>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14063AD8-4A5D-40A4-89E5-1A2CB6861DA8}"/>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0">
              <a:extLst>
                <a:ext uri="{FF2B5EF4-FFF2-40B4-BE49-F238E27FC236}">
                  <a16:creationId xmlns:a16="http://schemas.microsoft.com/office/drawing/2014/main" id="{B9033FD9-47B7-4F05-A91E-377AB9469BC5}"/>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2EC90899-284E-4B86-A0B9-707DE02B3319}"/>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a:extLst>
              <a:ext uri="{FF2B5EF4-FFF2-40B4-BE49-F238E27FC236}">
                <a16:creationId xmlns:a16="http://schemas.microsoft.com/office/drawing/2014/main" id="{EEAF2E34-3BE1-4F24-9979-B15EA18A655B}"/>
              </a:ext>
            </a:extLst>
          </p:cNvPr>
          <p:cNvSpPr txBox="1"/>
          <p:nvPr/>
        </p:nvSpPr>
        <p:spPr>
          <a:xfrm>
            <a:off x="1021634" y="1560945"/>
            <a:ext cx="10148731" cy="455919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Visually draw one journey </a:t>
            </a:r>
            <a:r>
              <a:rPr lang="en-US" sz="2400" u="sng" dirty="0"/>
              <a:t>per type </a:t>
            </a:r>
            <a:r>
              <a:rPr lang="en-US" sz="2400" dirty="0"/>
              <a:t>of key user</a:t>
            </a:r>
          </a:p>
          <a:p>
            <a:pPr marL="285750" indent="-285750">
              <a:buFont typeface="Wingdings" panose="05000000000000000000" pitchFamily="2" charset="2"/>
              <a:buChar char="q"/>
            </a:pPr>
            <a:r>
              <a:rPr lang="en-US" sz="2400" dirty="0"/>
              <a:t> Start by listing the key user’s </a:t>
            </a:r>
            <a:r>
              <a:rPr lang="en-US" sz="2400" u="sng" dirty="0"/>
              <a:t>detailed actions </a:t>
            </a:r>
            <a:r>
              <a:rPr lang="en-US" sz="2400" dirty="0"/>
              <a:t>to reach his/her goal </a:t>
            </a:r>
          </a:p>
          <a:p>
            <a:pPr marL="285750" indent="-285750">
              <a:buFont typeface="Wingdings" panose="05000000000000000000" pitchFamily="2" charset="2"/>
              <a:buChar char="q"/>
            </a:pPr>
            <a:r>
              <a:rPr lang="en-US" sz="2400" dirty="0"/>
              <a:t> Use </a:t>
            </a:r>
            <a:r>
              <a:rPr lang="en-US" sz="2400" u="sng" dirty="0"/>
              <a:t>active verbs </a:t>
            </a:r>
            <a:r>
              <a:rPr lang="en-US" sz="2400" dirty="0"/>
              <a:t>for each action</a:t>
            </a:r>
          </a:p>
          <a:p>
            <a:pPr marL="285750" indent="-285750">
              <a:buFont typeface="Wingdings" panose="05000000000000000000" pitchFamily="2" charset="2"/>
              <a:buChar char="q"/>
            </a:pPr>
            <a:r>
              <a:rPr lang="en-US" sz="2400" dirty="0"/>
              <a:t> Your key user is always the </a:t>
            </a:r>
            <a:r>
              <a:rPr lang="en-US" sz="2400" u="sng" dirty="0"/>
              <a:t>grammatical subject </a:t>
            </a:r>
            <a:r>
              <a:rPr lang="en-US" sz="2400" dirty="0"/>
              <a:t>of the verb</a:t>
            </a:r>
          </a:p>
          <a:p>
            <a:pPr marL="285750" indent="-285750">
              <a:buFont typeface="Wingdings" panose="05000000000000000000" pitchFamily="2" charset="2"/>
              <a:buChar char="q"/>
            </a:pPr>
            <a:r>
              <a:rPr lang="en-US" sz="2400" dirty="0"/>
              <a:t> Do take the </a:t>
            </a:r>
            <a:r>
              <a:rPr lang="en-US" sz="2400" u="sng" dirty="0"/>
              <a:t>influence</a:t>
            </a:r>
            <a:r>
              <a:rPr lang="en-US" sz="2400" dirty="0"/>
              <a:t> of other stakeholders into account</a:t>
            </a:r>
          </a:p>
          <a:p>
            <a:pPr marL="285750" indent="-285750">
              <a:buFont typeface="Wingdings" panose="05000000000000000000" pitchFamily="2" charset="2"/>
              <a:buChar char="q"/>
            </a:pPr>
            <a:r>
              <a:rPr lang="en-US" sz="2400" dirty="0"/>
              <a:t> At each action, list all the </a:t>
            </a:r>
            <a:r>
              <a:rPr lang="en-US" sz="2400" u="sng" dirty="0"/>
              <a:t>potential pain points </a:t>
            </a:r>
            <a:r>
              <a:rPr lang="en-US" sz="2400" dirty="0"/>
              <a:t>(hypotheses)</a:t>
            </a:r>
          </a:p>
          <a:p>
            <a:pPr marL="285750" indent="-285750">
              <a:buFont typeface="Wingdings" panose="05000000000000000000" pitchFamily="2" charset="2"/>
              <a:buChar char="q"/>
            </a:pPr>
            <a:r>
              <a:rPr lang="en-US" sz="2400" dirty="0"/>
              <a:t> Make an hypothesis regarding the </a:t>
            </a:r>
            <a:r>
              <a:rPr lang="en-US" sz="2400" u="sng" dirty="0"/>
              <a:t>key user’s mood </a:t>
            </a:r>
          </a:p>
          <a:p>
            <a:pPr marL="285750" indent="-285750">
              <a:buFont typeface="Wingdings" panose="05000000000000000000" pitchFamily="2" charset="2"/>
              <a:buChar char="q"/>
            </a:pPr>
            <a:endParaRPr lang="en-US" sz="2400" u="sng" dirty="0"/>
          </a:p>
          <a:p>
            <a:r>
              <a:rPr lang="en-US" sz="2400" b="1" dirty="0">
                <a:latin typeface="Calibri" panose="020F0502020204030204" pitchFamily="34" charset="0"/>
                <a:cs typeface="Aharoni" panose="02010803020104030203" pitchFamily="2" charset="-79"/>
              </a:rPr>
              <a:t>WHY DO YOU NEED TO DRAW A USER JOURNEY?</a:t>
            </a:r>
          </a:p>
          <a:p>
            <a:pPr>
              <a:lnSpc>
                <a:spcPct val="80000"/>
              </a:lnSpc>
              <a:spcBef>
                <a:spcPts val="1000"/>
              </a:spcBef>
            </a:pPr>
            <a:r>
              <a:rPr lang="en-US" sz="2400" dirty="0"/>
              <a:t>Because you want to understand your </a:t>
            </a:r>
            <a:r>
              <a:rPr lang="en-US" sz="2400" dirty="0">
                <a:solidFill>
                  <a:srgbClr val="E12E2B"/>
                </a:solidFill>
              </a:rPr>
              <a:t>key user’s experience as a whole</a:t>
            </a:r>
            <a:r>
              <a:rPr lang="en-US" sz="2400" dirty="0"/>
              <a:t>, </a:t>
            </a:r>
            <a:r>
              <a:rPr lang="en-US" sz="2400" u="sng" dirty="0"/>
              <a:t>not only the portion of it that is directly of interest </a:t>
            </a:r>
            <a:r>
              <a:rPr lang="en-US" sz="2400" dirty="0"/>
              <a:t>to your company/project.</a:t>
            </a:r>
          </a:p>
          <a:p>
            <a:pPr>
              <a:lnSpc>
                <a:spcPct val="80000"/>
              </a:lnSpc>
              <a:spcBef>
                <a:spcPts val="1000"/>
              </a:spcBef>
            </a:pPr>
            <a:endParaRPr lang="en-US" sz="2400" u="sng" dirty="0"/>
          </a:p>
        </p:txBody>
      </p:sp>
    </p:spTree>
    <p:extLst>
      <p:ext uri="{BB962C8B-B14F-4D97-AF65-F5344CB8AC3E}">
        <p14:creationId xmlns:p14="http://schemas.microsoft.com/office/powerpoint/2010/main" val="114951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4427DFC-1536-4D50-B7B8-B008F64041C9}"/>
              </a:ext>
            </a:extLst>
          </p:cNvPr>
          <p:cNvSpPr>
            <a:spLocks noGrp="1"/>
          </p:cNvSpPr>
          <p:nvPr>
            <p:ph type="ftr" sz="quarter" idx="11"/>
          </p:nvPr>
        </p:nvSpPr>
        <p:spPr/>
        <p:txBody>
          <a:bodyPr/>
          <a:lstStyle/>
          <a:p>
            <a:r>
              <a:rPr lang="en-US"/>
              <a:t>20211008_M&amp;O_ChrystelDayer</a:t>
            </a:r>
            <a:endParaRPr lang="en-US" dirty="0"/>
          </a:p>
        </p:txBody>
      </p:sp>
      <p:pic>
        <p:nvPicPr>
          <p:cNvPr id="3" name="Image 2">
            <a:extLst>
              <a:ext uri="{FF2B5EF4-FFF2-40B4-BE49-F238E27FC236}">
                <a16:creationId xmlns:a16="http://schemas.microsoft.com/office/drawing/2014/main" id="{41932D0B-C351-43E4-951F-C7220FF51AE1}"/>
              </a:ext>
            </a:extLst>
          </p:cNvPr>
          <p:cNvPicPr>
            <a:picLocks noChangeAspect="1"/>
          </p:cNvPicPr>
          <p:nvPr/>
        </p:nvPicPr>
        <p:blipFill>
          <a:blip r:embed="rId2"/>
          <a:stretch>
            <a:fillRect/>
          </a:stretch>
        </p:blipFill>
        <p:spPr>
          <a:xfrm>
            <a:off x="1445713" y="813214"/>
            <a:ext cx="9300573" cy="5231572"/>
          </a:xfrm>
          <a:prstGeom prst="rect">
            <a:avLst/>
          </a:prstGeom>
        </p:spPr>
      </p:pic>
    </p:spTree>
    <p:extLst>
      <p:ext uri="{BB962C8B-B14F-4D97-AF65-F5344CB8AC3E}">
        <p14:creationId xmlns:p14="http://schemas.microsoft.com/office/powerpoint/2010/main" val="127195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F6D1897-0B5C-493B-BEAF-DC67668B8789}"/>
              </a:ext>
            </a:extLst>
          </p:cNvPr>
          <p:cNvSpPr>
            <a:spLocks noGrp="1"/>
          </p:cNvSpPr>
          <p:nvPr>
            <p:ph type="ftr" sz="quarter" idx="11"/>
          </p:nvPr>
        </p:nvSpPr>
        <p:spPr/>
        <p:txBody>
          <a:bodyPr/>
          <a:lstStyle/>
          <a:p>
            <a:r>
              <a:rPr lang="en-US"/>
              <a:t>20211008_M&amp;O_ChrystelDayer</a:t>
            </a:r>
            <a:endParaRPr lang="en-US" dirty="0"/>
          </a:p>
        </p:txBody>
      </p:sp>
      <p:pic>
        <p:nvPicPr>
          <p:cNvPr id="3" name="Image 2">
            <a:extLst>
              <a:ext uri="{FF2B5EF4-FFF2-40B4-BE49-F238E27FC236}">
                <a16:creationId xmlns:a16="http://schemas.microsoft.com/office/drawing/2014/main" id="{97703FC3-316E-4514-9E54-B9E3F725A05A}"/>
              </a:ext>
            </a:extLst>
          </p:cNvPr>
          <p:cNvPicPr>
            <a:picLocks noChangeAspect="1"/>
          </p:cNvPicPr>
          <p:nvPr/>
        </p:nvPicPr>
        <p:blipFill>
          <a:blip r:embed="rId2"/>
          <a:stretch>
            <a:fillRect/>
          </a:stretch>
        </p:blipFill>
        <p:spPr>
          <a:xfrm>
            <a:off x="1066354" y="606520"/>
            <a:ext cx="10561037" cy="5940584"/>
          </a:xfrm>
          <a:prstGeom prst="rect">
            <a:avLst/>
          </a:prstGeom>
        </p:spPr>
      </p:pic>
    </p:spTree>
    <p:extLst>
      <p:ext uri="{BB962C8B-B14F-4D97-AF65-F5344CB8AC3E}">
        <p14:creationId xmlns:p14="http://schemas.microsoft.com/office/powerpoint/2010/main" val="2938270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7A5A9FD-C144-4BD2-B643-25AED8C2A17B}"/>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27B03394-A789-4DFF-9939-58ADC55DEBD1}"/>
              </a:ext>
            </a:extLst>
          </p:cNvPr>
          <p:cNvPicPr>
            <a:picLocks noChangeAspect="1"/>
          </p:cNvPicPr>
          <p:nvPr/>
        </p:nvPicPr>
        <p:blipFill rotWithShape="1">
          <a:blip r:embed="rId2"/>
          <a:srcRect l="35049" t="27424" r="12451" b="4511"/>
          <a:stretch/>
        </p:blipFill>
        <p:spPr>
          <a:xfrm>
            <a:off x="2602523" y="310896"/>
            <a:ext cx="7578969" cy="5524319"/>
          </a:xfrm>
          <a:prstGeom prst="rect">
            <a:avLst/>
          </a:prstGeom>
        </p:spPr>
      </p:pic>
    </p:spTree>
    <p:extLst>
      <p:ext uri="{BB962C8B-B14F-4D97-AF65-F5344CB8AC3E}">
        <p14:creationId xmlns:p14="http://schemas.microsoft.com/office/powerpoint/2010/main" val="238567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A3E8AD1-EEDF-491B-AF3A-3A830921D5EE}"/>
              </a:ext>
            </a:extLst>
          </p:cNvPr>
          <p:cNvSpPr>
            <a:spLocks noGrp="1"/>
          </p:cNvSpPr>
          <p:nvPr>
            <p:ph type="ftr" sz="quarter" idx="11"/>
          </p:nvPr>
        </p:nvSpPr>
        <p:spPr/>
        <p:txBody>
          <a:bodyPr/>
          <a:lstStyle/>
          <a:p>
            <a:r>
              <a:rPr lang="en-US"/>
              <a:t>20211008_M&amp;O_ChrystelDayer</a:t>
            </a:r>
            <a:endParaRPr lang="en-US" dirty="0"/>
          </a:p>
        </p:txBody>
      </p:sp>
      <p:pic>
        <p:nvPicPr>
          <p:cNvPr id="3" name="Image 2">
            <a:extLst>
              <a:ext uri="{FF2B5EF4-FFF2-40B4-BE49-F238E27FC236}">
                <a16:creationId xmlns:a16="http://schemas.microsoft.com/office/drawing/2014/main" id="{67D15CB6-2AFB-4FC6-9CBF-E71D0FD7B687}"/>
              </a:ext>
            </a:extLst>
          </p:cNvPr>
          <p:cNvPicPr>
            <a:picLocks noChangeAspect="1"/>
          </p:cNvPicPr>
          <p:nvPr/>
        </p:nvPicPr>
        <p:blipFill>
          <a:blip r:embed="rId2"/>
          <a:stretch>
            <a:fillRect/>
          </a:stretch>
        </p:blipFill>
        <p:spPr>
          <a:xfrm>
            <a:off x="1055011" y="555951"/>
            <a:ext cx="10081978" cy="5671113"/>
          </a:xfrm>
          <a:prstGeom prst="rect">
            <a:avLst/>
          </a:prstGeom>
        </p:spPr>
      </p:pic>
    </p:spTree>
    <p:extLst>
      <p:ext uri="{BB962C8B-B14F-4D97-AF65-F5344CB8AC3E}">
        <p14:creationId xmlns:p14="http://schemas.microsoft.com/office/powerpoint/2010/main" val="283051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42523D3-A4CF-4252-8D69-302009F3801D}"/>
              </a:ext>
            </a:extLst>
          </p:cNvPr>
          <p:cNvSpPr>
            <a:spLocks noGrp="1"/>
          </p:cNvSpPr>
          <p:nvPr>
            <p:ph type="ftr" sz="quarter" idx="11"/>
          </p:nvPr>
        </p:nvSpPr>
        <p:spPr/>
        <p:txBody>
          <a:bodyPr/>
          <a:lstStyle/>
          <a:p>
            <a:r>
              <a:rPr lang="en-US"/>
              <a:t>20211008_M&amp;O_ChrystelDayer</a:t>
            </a:r>
            <a:endParaRPr lang="en-US" dirty="0"/>
          </a:p>
        </p:txBody>
      </p:sp>
      <p:pic>
        <p:nvPicPr>
          <p:cNvPr id="3" name="Image 2">
            <a:extLst>
              <a:ext uri="{FF2B5EF4-FFF2-40B4-BE49-F238E27FC236}">
                <a16:creationId xmlns:a16="http://schemas.microsoft.com/office/drawing/2014/main" id="{9FCF375D-90A3-4CE5-8AA5-9FCE8B975E57}"/>
              </a:ext>
            </a:extLst>
          </p:cNvPr>
          <p:cNvPicPr>
            <a:picLocks noChangeAspect="1"/>
          </p:cNvPicPr>
          <p:nvPr/>
        </p:nvPicPr>
        <p:blipFill>
          <a:blip r:embed="rId2"/>
          <a:stretch>
            <a:fillRect/>
          </a:stretch>
        </p:blipFill>
        <p:spPr>
          <a:xfrm>
            <a:off x="1916723" y="659274"/>
            <a:ext cx="8898079" cy="5005169"/>
          </a:xfrm>
          <a:prstGeom prst="rect">
            <a:avLst/>
          </a:prstGeom>
        </p:spPr>
      </p:pic>
    </p:spTree>
    <p:extLst>
      <p:ext uri="{BB962C8B-B14F-4D97-AF65-F5344CB8AC3E}">
        <p14:creationId xmlns:p14="http://schemas.microsoft.com/office/powerpoint/2010/main" val="230976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72A79-810D-4A4A-94B7-B386C0E2EAC5}"/>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A4AC0113-6DDA-4225-9952-3D18EB72AAAD}"/>
              </a:ext>
            </a:extLst>
          </p:cNvPr>
          <p:cNvSpPr>
            <a:spLocks noGrp="1"/>
          </p:cNvSpPr>
          <p:nvPr>
            <p:ph idx="1"/>
          </p:nvPr>
        </p:nvSpPr>
        <p:spPr/>
        <p:txBody>
          <a:bodyPr/>
          <a:lstStyle/>
          <a:p>
            <a:pPr algn="just"/>
            <a:r>
              <a:rPr lang="fr-CH" dirty="0"/>
              <a:t>«Le développement des technologies d’information et de communication progresse et influence le développement de tous les autres secteurs de l’économie. Dans un horizon proche, on peut envisager qu’il y aura plus de technologies émergentes au travail qui vont transformer les fonctions principales de l’entreprise et de la gestion.»</a:t>
            </a:r>
            <a:endParaRPr lang="fr-FR" dirty="0"/>
          </a:p>
        </p:txBody>
      </p:sp>
      <p:sp>
        <p:nvSpPr>
          <p:cNvPr id="4" name="Espace réservé du pied de page 3">
            <a:extLst>
              <a:ext uri="{FF2B5EF4-FFF2-40B4-BE49-F238E27FC236}">
                <a16:creationId xmlns:a16="http://schemas.microsoft.com/office/drawing/2014/main" id="{D3EB8ACA-4421-4A0A-A8D3-B85F61B5AE49}"/>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3995236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Let’s start moving towards Definition</a:t>
            </a:r>
          </a:p>
        </p:txBody>
      </p:sp>
      <p:sp>
        <p:nvSpPr>
          <p:cNvPr id="4" name="Espace réservé de la date 3">
            <a:extLst>
              <a:ext uri="{FF2B5EF4-FFF2-40B4-BE49-F238E27FC236}">
                <a16:creationId xmlns:a16="http://schemas.microsoft.com/office/drawing/2014/main" id="{148BB4FF-4A0F-4BE8-8847-DB3C404F145E}"/>
              </a:ext>
            </a:extLst>
          </p:cNvPr>
          <p:cNvSpPr>
            <a:spLocks noGrp="1"/>
          </p:cNvSpPr>
          <p:nvPr>
            <p:ph type="dt" sz="half" idx="15"/>
          </p:nvPr>
        </p:nvSpPr>
        <p:spPr/>
        <p:txBody>
          <a:bodyPr/>
          <a:lstStyle/>
          <a:p>
            <a:r>
              <a:rPr lang="en-US" dirty="0"/>
              <a:t>10/02/20</a:t>
            </a:r>
          </a:p>
        </p:txBody>
      </p:sp>
      <p:sp>
        <p:nvSpPr>
          <p:cNvPr id="5" name="Espace réservé du numéro de diapositive 4">
            <a:extLst>
              <a:ext uri="{FF2B5EF4-FFF2-40B4-BE49-F238E27FC236}">
                <a16:creationId xmlns:a16="http://schemas.microsoft.com/office/drawing/2014/main" id="{18AA9E5C-9AA9-4EB4-8B84-CD8C85EB5480}"/>
              </a:ext>
            </a:extLst>
          </p:cNvPr>
          <p:cNvSpPr>
            <a:spLocks noGrp="1"/>
          </p:cNvSpPr>
          <p:nvPr>
            <p:ph type="sldNum" sz="quarter" idx="16"/>
          </p:nvPr>
        </p:nvSpPr>
        <p:spPr/>
        <p:txBody>
          <a:bodyPr/>
          <a:lstStyle/>
          <a:p>
            <a:r>
              <a:rPr lang="en-US"/>
              <a:t>Slide </a:t>
            </a:r>
            <a:fld id="{8DC1375E-78A0-41A7-BC37-B8D15CC33CAA}" type="slidenum">
              <a:rPr smtClean="0"/>
              <a:pPr/>
              <a:t>20</a:t>
            </a:fld>
            <a:endParaRPr dirty="0"/>
          </a:p>
        </p:txBody>
      </p:sp>
      <p:sp>
        <p:nvSpPr>
          <p:cNvPr id="7" name="Rectangle 6">
            <a:extLst>
              <a:ext uri="{FF2B5EF4-FFF2-40B4-BE49-F238E27FC236}">
                <a16:creationId xmlns:a16="http://schemas.microsoft.com/office/drawing/2014/main" id="{E464A8AD-BCBF-46BD-BD44-E22ABA5278B2}"/>
              </a:ext>
            </a:extLst>
          </p:cNvPr>
          <p:cNvSpPr/>
          <p:nvPr/>
        </p:nvSpPr>
        <p:spPr>
          <a:xfrm>
            <a:off x="4084637" y="6263707"/>
            <a:ext cx="4022725" cy="27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100" dirty="0">
                <a:solidFill>
                  <a:schemeClr val="tx1"/>
                </a:solidFill>
              </a:rPr>
              <a:t>Alexandra Karacsonyi, International Business Management</a:t>
            </a:r>
          </a:p>
        </p:txBody>
      </p:sp>
      <p:sp>
        <p:nvSpPr>
          <p:cNvPr id="14" name="TextBox 1">
            <a:extLst>
              <a:ext uri="{FF2B5EF4-FFF2-40B4-BE49-F238E27FC236}">
                <a16:creationId xmlns:a16="http://schemas.microsoft.com/office/drawing/2014/main" id="{DBB1F09C-1BBA-4AA8-B3B7-261B6B7A2E46}"/>
              </a:ext>
            </a:extLst>
          </p:cNvPr>
          <p:cNvSpPr txBox="1"/>
          <p:nvPr/>
        </p:nvSpPr>
        <p:spPr>
          <a:xfrm>
            <a:off x="1415761" y="1423550"/>
            <a:ext cx="184731" cy="369332"/>
          </a:xfrm>
          <a:prstGeom prst="rect">
            <a:avLst/>
          </a:prstGeom>
          <a:noFill/>
        </p:spPr>
        <p:txBody>
          <a:bodyPr wrap="none" rtlCol="0">
            <a:spAutoFit/>
          </a:bodyPr>
          <a:lstStyle/>
          <a:p>
            <a:endParaRPr lang="sv-SE" dirty="0"/>
          </a:p>
        </p:txBody>
      </p:sp>
      <p:sp>
        <p:nvSpPr>
          <p:cNvPr id="15" name="Flowchart: Decision 1">
            <a:extLst>
              <a:ext uri="{FF2B5EF4-FFF2-40B4-BE49-F238E27FC236}">
                <a16:creationId xmlns:a16="http://schemas.microsoft.com/office/drawing/2014/main" id="{B626A628-E3FE-4AB4-9275-2D9AC0AD1BCA}"/>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6" name="Flowchart: Decision 5">
            <a:extLst>
              <a:ext uri="{FF2B5EF4-FFF2-40B4-BE49-F238E27FC236}">
                <a16:creationId xmlns:a16="http://schemas.microsoft.com/office/drawing/2014/main" id="{566361CC-792F-4CD2-8F62-D0A7EF6562DF}"/>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4">
            <a:extLst>
              <a:ext uri="{FF2B5EF4-FFF2-40B4-BE49-F238E27FC236}">
                <a16:creationId xmlns:a16="http://schemas.microsoft.com/office/drawing/2014/main" id="{F4137CED-9AA7-47F1-9DB9-FACED0476E6E}"/>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Straight Connector 10">
            <a:extLst>
              <a:ext uri="{FF2B5EF4-FFF2-40B4-BE49-F238E27FC236}">
                <a16:creationId xmlns:a16="http://schemas.microsoft.com/office/drawing/2014/main" id="{1CE569E2-9F53-429F-ACF9-2C4489CDC7A5}"/>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Straight Connector 11">
            <a:extLst>
              <a:ext uri="{FF2B5EF4-FFF2-40B4-BE49-F238E27FC236}">
                <a16:creationId xmlns:a16="http://schemas.microsoft.com/office/drawing/2014/main" id="{5E43E4BE-5D07-44B5-8E54-6E5506F32078}"/>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1" name="TextBox 13">
            <a:extLst>
              <a:ext uri="{FF2B5EF4-FFF2-40B4-BE49-F238E27FC236}">
                <a16:creationId xmlns:a16="http://schemas.microsoft.com/office/drawing/2014/main" id="{AED84349-BA1A-4BB1-BFB6-8960A9ACDCAD}"/>
              </a:ext>
            </a:extLst>
          </p:cNvPr>
          <p:cNvSpPr txBox="1"/>
          <p:nvPr/>
        </p:nvSpPr>
        <p:spPr>
          <a:xfrm>
            <a:off x="4405313" y="2837784"/>
            <a:ext cx="1492716" cy="369332"/>
          </a:xfrm>
          <a:prstGeom prst="rect">
            <a:avLst/>
          </a:prstGeom>
          <a:noFill/>
        </p:spPr>
        <p:txBody>
          <a:bodyPr wrap="none" rtlCol="0">
            <a:spAutoFit/>
          </a:bodyPr>
          <a:lstStyle/>
          <a:p>
            <a:r>
              <a:rPr lang="fr-CH" b="1" dirty="0">
                <a:highlight>
                  <a:srgbClr val="FF0000"/>
                </a:highlight>
              </a:rPr>
              <a:t>DEFINITION</a:t>
            </a:r>
            <a:endParaRPr lang="en-US" b="1" dirty="0">
              <a:highlight>
                <a:srgbClr val="FF0000"/>
              </a:highlight>
            </a:endParaRPr>
          </a:p>
        </p:txBody>
      </p:sp>
      <p:sp>
        <p:nvSpPr>
          <p:cNvPr id="22" name="TextBox 14">
            <a:extLst>
              <a:ext uri="{FF2B5EF4-FFF2-40B4-BE49-F238E27FC236}">
                <a16:creationId xmlns:a16="http://schemas.microsoft.com/office/drawing/2014/main" id="{8D423443-A3C7-4311-B6D1-18728A39EBB6}"/>
              </a:ext>
            </a:extLst>
          </p:cNvPr>
          <p:cNvSpPr txBox="1"/>
          <p:nvPr/>
        </p:nvSpPr>
        <p:spPr>
          <a:xfrm>
            <a:off x="7224739" y="2837784"/>
            <a:ext cx="1104790" cy="369332"/>
          </a:xfrm>
          <a:prstGeom prst="rect">
            <a:avLst/>
          </a:prstGeom>
          <a:noFill/>
        </p:spPr>
        <p:txBody>
          <a:bodyPr wrap="none" rtlCol="0">
            <a:spAutoFit/>
          </a:bodyPr>
          <a:lstStyle/>
          <a:p>
            <a:r>
              <a:rPr lang="fr-CH" b="1" dirty="0"/>
              <a:t>IDEATION</a:t>
            </a:r>
            <a:endParaRPr lang="en-US" b="1" dirty="0"/>
          </a:p>
        </p:txBody>
      </p:sp>
      <p:sp>
        <p:nvSpPr>
          <p:cNvPr id="23" name="TextBox 16">
            <a:extLst>
              <a:ext uri="{FF2B5EF4-FFF2-40B4-BE49-F238E27FC236}">
                <a16:creationId xmlns:a16="http://schemas.microsoft.com/office/drawing/2014/main" id="{F425ECEC-41BD-4552-8C11-862713461B8D}"/>
              </a:ext>
            </a:extLst>
          </p:cNvPr>
          <p:cNvSpPr txBox="1"/>
          <p:nvPr/>
        </p:nvSpPr>
        <p:spPr>
          <a:xfrm>
            <a:off x="8858246" y="2837784"/>
            <a:ext cx="1562287" cy="369332"/>
          </a:xfrm>
          <a:prstGeom prst="rect">
            <a:avLst/>
          </a:prstGeom>
          <a:noFill/>
        </p:spPr>
        <p:txBody>
          <a:bodyPr wrap="none" rtlCol="0">
            <a:spAutoFit/>
          </a:bodyPr>
          <a:lstStyle/>
          <a:p>
            <a:r>
              <a:rPr lang="fr-CH" b="1" dirty="0"/>
              <a:t>PROTOTYPING</a:t>
            </a:r>
            <a:endParaRPr lang="en-US" b="1" dirty="0"/>
          </a:p>
        </p:txBody>
      </p:sp>
      <p:sp>
        <p:nvSpPr>
          <p:cNvPr id="2" name="TextBox 17">
            <a:extLst>
              <a:ext uri="{FF2B5EF4-FFF2-40B4-BE49-F238E27FC236}">
                <a16:creationId xmlns:a16="http://schemas.microsoft.com/office/drawing/2014/main" id="{8929A658-38A6-4FD2-9905-31E6D790A09E}"/>
              </a:ext>
            </a:extLst>
          </p:cNvPr>
          <p:cNvSpPr txBox="1"/>
          <p:nvPr/>
        </p:nvSpPr>
        <p:spPr>
          <a:xfrm>
            <a:off x="2321698" y="2837784"/>
            <a:ext cx="1266372" cy="369332"/>
          </a:xfrm>
          <a:prstGeom prst="rect">
            <a:avLst/>
          </a:prstGeom>
          <a:noFill/>
        </p:spPr>
        <p:txBody>
          <a:bodyPr wrap="none" rtlCol="0">
            <a:spAutoFit/>
          </a:bodyPr>
          <a:lstStyle/>
          <a:p>
            <a:r>
              <a:rPr lang="fr-CH" b="1" dirty="0"/>
              <a:t>DISCOVERY</a:t>
            </a:r>
            <a:endParaRPr lang="en-US" b="1" dirty="0"/>
          </a:p>
        </p:txBody>
      </p:sp>
      <p:sp>
        <p:nvSpPr>
          <p:cNvPr id="26" name="TextBox 18">
            <a:extLst>
              <a:ext uri="{FF2B5EF4-FFF2-40B4-BE49-F238E27FC236}">
                <a16:creationId xmlns:a16="http://schemas.microsoft.com/office/drawing/2014/main" id="{6FDA9A2E-454D-42B2-892E-FDDAF86F1F72}"/>
              </a:ext>
            </a:extLst>
          </p:cNvPr>
          <p:cNvSpPr txBox="1"/>
          <p:nvPr/>
        </p:nvSpPr>
        <p:spPr>
          <a:xfrm>
            <a:off x="4259020" y="4536444"/>
            <a:ext cx="1908332"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What do they need to solve the most urgently/ importantly?</a:t>
            </a:r>
          </a:p>
        </p:txBody>
      </p:sp>
      <p:sp>
        <p:nvSpPr>
          <p:cNvPr id="27" name="TextBox 29">
            <a:extLst>
              <a:ext uri="{FF2B5EF4-FFF2-40B4-BE49-F238E27FC236}">
                <a16:creationId xmlns:a16="http://schemas.microsoft.com/office/drawing/2014/main" id="{0A5967CA-DE72-4695-AC99-1DF96DCA568E}"/>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CONVERGENT THINKING</a:t>
            </a:r>
          </a:p>
        </p:txBody>
      </p:sp>
      <p:cxnSp>
        <p:nvCxnSpPr>
          <p:cNvPr id="28" name="Straight Arrow Connector 28">
            <a:extLst>
              <a:ext uri="{FF2B5EF4-FFF2-40B4-BE49-F238E27FC236}">
                <a16:creationId xmlns:a16="http://schemas.microsoft.com/office/drawing/2014/main" id="{5EAC88E0-AD60-43C8-8F28-070871F485A3}"/>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398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35661FD-6E4A-4F30-8A40-EA10901D5E89}"/>
              </a:ext>
            </a:extLst>
          </p:cNvPr>
          <p:cNvSpPr>
            <a:spLocks noGrp="1"/>
          </p:cNvSpPr>
          <p:nvPr>
            <p:ph type="ftr" sz="quarter" idx="11"/>
          </p:nvPr>
        </p:nvSpPr>
        <p:spPr/>
        <p:txBody>
          <a:bodyPr/>
          <a:lstStyle/>
          <a:p>
            <a:r>
              <a:rPr lang="en-US"/>
              <a:t>20211008_M&amp;O_ChrystelDayer</a:t>
            </a:r>
            <a:endParaRPr lang="en-US" dirty="0"/>
          </a:p>
        </p:txBody>
      </p:sp>
      <p:pic>
        <p:nvPicPr>
          <p:cNvPr id="3" name="Image 2">
            <a:extLst>
              <a:ext uri="{FF2B5EF4-FFF2-40B4-BE49-F238E27FC236}">
                <a16:creationId xmlns:a16="http://schemas.microsoft.com/office/drawing/2014/main" id="{C15B030C-4713-4BFB-B17F-F594DCC298CD}"/>
              </a:ext>
            </a:extLst>
          </p:cNvPr>
          <p:cNvPicPr>
            <a:picLocks noChangeAspect="1"/>
          </p:cNvPicPr>
          <p:nvPr/>
        </p:nvPicPr>
        <p:blipFill>
          <a:blip r:embed="rId2"/>
          <a:stretch>
            <a:fillRect/>
          </a:stretch>
        </p:blipFill>
        <p:spPr>
          <a:xfrm>
            <a:off x="1066733" y="569139"/>
            <a:ext cx="10058533" cy="5657925"/>
          </a:xfrm>
          <a:prstGeom prst="rect">
            <a:avLst/>
          </a:prstGeom>
        </p:spPr>
      </p:pic>
    </p:spTree>
    <p:extLst>
      <p:ext uri="{BB962C8B-B14F-4D97-AF65-F5344CB8AC3E}">
        <p14:creationId xmlns:p14="http://schemas.microsoft.com/office/powerpoint/2010/main" val="337588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9A8B70EC-B8FE-49F9-943E-C0B23F5ED925}"/>
              </a:ext>
            </a:extLst>
          </p:cNvPr>
          <p:cNvSpPr>
            <a:spLocks noGrp="1"/>
          </p:cNvSpPr>
          <p:nvPr>
            <p:ph type="ftr" sz="quarter" idx="11"/>
          </p:nvPr>
        </p:nvSpPr>
        <p:spPr/>
        <p:txBody>
          <a:bodyPr/>
          <a:lstStyle/>
          <a:p>
            <a:r>
              <a:rPr lang="en-US"/>
              <a:t>20211008_M&amp;O_ChrystelDayer</a:t>
            </a:r>
            <a:endParaRPr lang="en-US" dirty="0"/>
          </a:p>
        </p:txBody>
      </p:sp>
      <p:pic>
        <p:nvPicPr>
          <p:cNvPr id="5" name="Image 4">
            <a:extLst>
              <a:ext uri="{FF2B5EF4-FFF2-40B4-BE49-F238E27FC236}">
                <a16:creationId xmlns:a16="http://schemas.microsoft.com/office/drawing/2014/main" id="{5FC2E068-E199-4817-9BD5-C36804A8CBCA}"/>
              </a:ext>
            </a:extLst>
          </p:cNvPr>
          <p:cNvPicPr>
            <a:picLocks noChangeAspect="1"/>
          </p:cNvPicPr>
          <p:nvPr/>
        </p:nvPicPr>
        <p:blipFill rotWithShape="1">
          <a:blip r:embed="rId2"/>
          <a:srcRect l="15866" t="24603" r="12452"/>
          <a:stretch/>
        </p:blipFill>
        <p:spPr>
          <a:xfrm>
            <a:off x="771575" y="109376"/>
            <a:ext cx="10615753" cy="6277708"/>
          </a:xfrm>
          <a:prstGeom prst="rect">
            <a:avLst/>
          </a:prstGeom>
        </p:spPr>
      </p:pic>
    </p:spTree>
    <p:extLst>
      <p:ext uri="{BB962C8B-B14F-4D97-AF65-F5344CB8AC3E}">
        <p14:creationId xmlns:p14="http://schemas.microsoft.com/office/powerpoint/2010/main" val="849743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2416DBB-F0EE-44E0-BE36-0312DB185340}"/>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DB45B4DB-4C33-4D8B-9651-474B2C0EE0CC}"/>
              </a:ext>
            </a:extLst>
          </p:cNvPr>
          <p:cNvPicPr>
            <a:picLocks noChangeAspect="1"/>
          </p:cNvPicPr>
          <p:nvPr/>
        </p:nvPicPr>
        <p:blipFill rotWithShape="1">
          <a:blip r:embed="rId2"/>
          <a:srcRect l="16153" t="25373" r="13150" b="-25"/>
          <a:stretch/>
        </p:blipFill>
        <p:spPr>
          <a:xfrm>
            <a:off x="690440" y="310896"/>
            <a:ext cx="10811119" cy="6418385"/>
          </a:xfrm>
          <a:prstGeom prst="rect">
            <a:avLst/>
          </a:prstGeom>
        </p:spPr>
      </p:pic>
    </p:spTree>
    <p:extLst>
      <p:ext uri="{BB962C8B-B14F-4D97-AF65-F5344CB8AC3E}">
        <p14:creationId xmlns:p14="http://schemas.microsoft.com/office/powerpoint/2010/main" val="269922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6421316-E9A6-474B-96D0-116FF17B27E2}"/>
              </a:ext>
            </a:extLst>
          </p:cNvPr>
          <p:cNvSpPr>
            <a:spLocks noGrp="1"/>
          </p:cNvSpPr>
          <p:nvPr>
            <p:ph type="ftr" sz="quarter" idx="11"/>
          </p:nvPr>
        </p:nvSpPr>
        <p:spPr/>
        <p:txBody>
          <a:bodyPr/>
          <a:lstStyle/>
          <a:p>
            <a:r>
              <a:rPr lang="en-US"/>
              <a:t>20211008_M&amp;O_ChrystelDayer</a:t>
            </a:r>
            <a:endParaRPr lang="en-US" dirty="0"/>
          </a:p>
        </p:txBody>
      </p:sp>
      <p:pic>
        <p:nvPicPr>
          <p:cNvPr id="6" name="Image 5">
            <a:extLst>
              <a:ext uri="{FF2B5EF4-FFF2-40B4-BE49-F238E27FC236}">
                <a16:creationId xmlns:a16="http://schemas.microsoft.com/office/drawing/2014/main" id="{D64E6BFB-63AB-4283-98C2-680F85D9D429}"/>
              </a:ext>
            </a:extLst>
          </p:cNvPr>
          <p:cNvPicPr>
            <a:picLocks noChangeAspect="1"/>
          </p:cNvPicPr>
          <p:nvPr/>
        </p:nvPicPr>
        <p:blipFill rotWithShape="1">
          <a:blip r:embed="rId2"/>
          <a:srcRect l="15577" t="28195" r="12019"/>
          <a:stretch/>
        </p:blipFill>
        <p:spPr>
          <a:xfrm>
            <a:off x="397385" y="232384"/>
            <a:ext cx="10751261" cy="5994680"/>
          </a:xfrm>
          <a:prstGeom prst="rect">
            <a:avLst/>
          </a:prstGeom>
        </p:spPr>
      </p:pic>
    </p:spTree>
    <p:extLst>
      <p:ext uri="{BB962C8B-B14F-4D97-AF65-F5344CB8AC3E}">
        <p14:creationId xmlns:p14="http://schemas.microsoft.com/office/powerpoint/2010/main" val="2089594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D204764-1186-4650-8156-FEADFB209497}"/>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97496EB5-002C-4CD1-BCC2-8324DD7ED35A}"/>
              </a:ext>
            </a:extLst>
          </p:cNvPr>
          <p:cNvPicPr>
            <a:picLocks noChangeAspect="1"/>
          </p:cNvPicPr>
          <p:nvPr/>
        </p:nvPicPr>
        <p:blipFill rotWithShape="1">
          <a:blip r:embed="rId2"/>
          <a:srcRect l="16154" t="28964" r="12884"/>
          <a:stretch/>
        </p:blipFill>
        <p:spPr>
          <a:xfrm>
            <a:off x="798576" y="484414"/>
            <a:ext cx="10463789" cy="5889172"/>
          </a:xfrm>
          <a:prstGeom prst="rect">
            <a:avLst/>
          </a:prstGeom>
        </p:spPr>
      </p:pic>
    </p:spTree>
    <p:extLst>
      <p:ext uri="{BB962C8B-B14F-4D97-AF65-F5344CB8AC3E}">
        <p14:creationId xmlns:p14="http://schemas.microsoft.com/office/powerpoint/2010/main" val="120168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ADB9305-3669-4C42-8F58-F0439289A6FD}"/>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7B518CED-5E43-4E24-805A-3466649DF6E0}"/>
              </a:ext>
            </a:extLst>
          </p:cNvPr>
          <p:cNvPicPr>
            <a:picLocks noChangeAspect="1"/>
          </p:cNvPicPr>
          <p:nvPr/>
        </p:nvPicPr>
        <p:blipFill rotWithShape="1">
          <a:blip r:embed="rId2"/>
          <a:srcRect l="15433" t="23577" r="12019" b="4511"/>
          <a:stretch/>
        </p:blipFill>
        <p:spPr>
          <a:xfrm>
            <a:off x="798576" y="400929"/>
            <a:ext cx="10454288" cy="5826135"/>
          </a:xfrm>
          <a:prstGeom prst="rect">
            <a:avLst/>
          </a:prstGeom>
        </p:spPr>
      </p:pic>
    </p:spTree>
    <p:extLst>
      <p:ext uri="{BB962C8B-B14F-4D97-AF65-F5344CB8AC3E}">
        <p14:creationId xmlns:p14="http://schemas.microsoft.com/office/powerpoint/2010/main" val="4162704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F467087-E618-48E3-8709-ED233923BA37}"/>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2B3F8140-88D4-4B4C-B6AB-C425FC8AEC3D}"/>
              </a:ext>
            </a:extLst>
          </p:cNvPr>
          <p:cNvPicPr>
            <a:picLocks noChangeAspect="1"/>
          </p:cNvPicPr>
          <p:nvPr/>
        </p:nvPicPr>
        <p:blipFill rotWithShape="1">
          <a:blip r:embed="rId2"/>
          <a:srcRect l="15721" t="23320" r="12884" b="4926"/>
          <a:stretch/>
        </p:blipFill>
        <p:spPr>
          <a:xfrm>
            <a:off x="577069" y="253487"/>
            <a:ext cx="10571577" cy="5973577"/>
          </a:xfrm>
          <a:prstGeom prst="rect">
            <a:avLst/>
          </a:prstGeom>
        </p:spPr>
      </p:pic>
    </p:spTree>
    <p:extLst>
      <p:ext uri="{BB962C8B-B14F-4D97-AF65-F5344CB8AC3E}">
        <p14:creationId xmlns:p14="http://schemas.microsoft.com/office/powerpoint/2010/main" val="3131512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454899B-0A6C-445E-ACB8-021C2AB034ED}"/>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CFF63276-D595-437E-BEA5-A949BBBFE905}"/>
              </a:ext>
            </a:extLst>
          </p:cNvPr>
          <p:cNvPicPr>
            <a:picLocks noChangeAspect="1"/>
          </p:cNvPicPr>
          <p:nvPr/>
        </p:nvPicPr>
        <p:blipFill rotWithShape="1">
          <a:blip r:embed="rId2"/>
          <a:srcRect l="17596" t="23886" r="12164" b="4510"/>
          <a:stretch/>
        </p:blipFill>
        <p:spPr>
          <a:xfrm>
            <a:off x="921326" y="463179"/>
            <a:ext cx="10349348" cy="5931642"/>
          </a:xfrm>
          <a:prstGeom prst="rect">
            <a:avLst/>
          </a:prstGeom>
        </p:spPr>
      </p:pic>
    </p:spTree>
    <p:extLst>
      <p:ext uri="{BB962C8B-B14F-4D97-AF65-F5344CB8AC3E}">
        <p14:creationId xmlns:p14="http://schemas.microsoft.com/office/powerpoint/2010/main" val="3597966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C0E72EC9-64CB-4387-83E7-2728368746BF}"/>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742EB54E-06F3-4C67-8AEF-52F67D72B854}"/>
              </a:ext>
            </a:extLst>
          </p:cNvPr>
          <p:cNvPicPr>
            <a:picLocks noChangeAspect="1"/>
          </p:cNvPicPr>
          <p:nvPr/>
        </p:nvPicPr>
        <p:blipFill rotWithShape="1">
          <a:blip r:embed="rId2"/>
          <a:srcRect l="16154" t="25116" r="12308" b="2541"/>
          <a:stretch/>
        </p:blipFill>
        <p:spPr>
          <a:xfrm>
            <a:off x="1155935" y="310896"/>
            <a:ext cx="10237489" cy="5820508"/>
          </a:xfrm>
          <a:prstGeom prst="rect">
            <a:avLst/>
          </a:prstGeom>
        </p:spPr>
      </p:pic>
    </p:spTree>
    <p:extLst>
      <p:ext uri="{BB962C8B-B14F-4D97-AF65-F5344CB8AC3E}">
        <p14:creationId xmlns:p14="http://schemas.microsoft.com/office/powerpoint/2010/main" val="658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D8C1F0-780F-49D5-AA5E-B0562088D441}"/>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C56BCA7A-5D32-4C38-AD78-68FA24833884}"/>
              </a:ext>
            </a:extLst>
          </p:cNvPr>
          <p:cNvSpPr>
            <a:spLocks noGrp="1"/>
          </p:cNvSpPr>
          <p:nvPr>
            <p:ph idx="1"/>
          </p:nvPr>
        </p:nvSpPr>
        <p:spPr/>
        <p:txBody>
          <a:bodyPr/>
          <a:lstStyle/>
          <a:p>
            <a:pPr algn="just"/>
            <a:r>
              <a:rPr lang="fr-CH" dirty="0"/>
              <a:t>Tout devient «CO»;  </a:t>
            </a:r>
            <a:r>
              <a:rPr lang="fr-CH" dirty="0" err="1"/>
              <a:t>co-création</a:t>
            </a:r>
            <a:r>
              <a:rPr lang="fr-CH" dirty="0"/>
              <a:t>, </a:t>
            </a:r>
            <a:r>
              <a:rPr lang="fr-CH" dirty="0" err="1"/>
              <a:t>co-direction</a:t>
            </a:r>
            <a:r>
              <a:rPr lang="fr-CH" dirty="0"/>
              <a:t>, co-construction…</a:t>
            </a:r>
          </a:p>
          <a:p>
            <a:pPr algn="just"/>
            <a:r>
              <a:rPr lang="fr-CH" dirty="0"/>
              <a:t>Remise en cause du modèle commande/contrôle car n’est pas assez participatif, ni agile.</a:t>
            </a:r>
          </a:p>
          <a:p>
            <a:pPr algn="just"/>
            <a:r>
              <a:rPr lang="fr-CH" dirty="0"/>
              <a:t>Fayol: </a:t>
            </a:r>
            <a:r>
              <a:rPr lang="fr-CH" i="1" dirty="0"/>
              <a:t>5 objectifs du management: prévoir, organiser, commander, coordonner, contrôler </a:t>
            </a:r>
          </a:p>
          <a:p>
            <a:pPr marL="0" indent="0" algn="just">
              <a:buNone/>
            </a:pPr>
            <a:r>
              <a:rPr lang="fr-CH" dirty="0"/>
              <a:t>    =) commande/contrôle.</a:t>
            </a:r>
          </a:p>
          <a:p>
            <a:endParaRPr lang="fr-FR" dirty="0"/>
          </a:p>
        </p:txBody>
      </p:sp>
      <p:sp>
        <p:nvSpPr>
          <p:cNvPr id="4" name="Espace réservé du pied de page 3">
            <a:extLst>
              <a:ext uri="{FF2B5EF4-FFF2-40B4-BE49-F238E27FC236}">
                <a16:creationId xmlns:a16="http://schemas.microsoft.com/office/drawing/2014/main" id="{4D5A5AC9-A247-4EE5-95BB-AB53C2DCD8E6}"/>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313578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116D2-CC00-45FD-9C25-B732FC91734F}"/>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A57FD4F2-0FA6-40B9-817E-19BBB2B61CEB}"/>
              </a:ext>
            </a:extLst>
          </p:cNvPr>
          <p:cNvSpPr>
            <a:spLocks noGrp="1"/>
          </p:cNvSpPr>
          <p:nvPr>
            <p:ph idx="1"/>
          </p:nvPr>
        </p:nvSpPr>
        <p:spPr/>
        <p:txBody>
          <a:bodyPr/>
          <a:lstStyle/>
          <a:p>
            <a:pPr algn="just"/>
            <a:r>
              <a:rPr lang="fr-CH" b="1" dirty="0"/>
              <a:t>Modèle commande / contrôle</a:t>
            </a:r>
          </a:p>
          <a:p>
            <a:pPr marL="0" indent="0" algn="just">
              <a:buNone/>
            </a:pPr>
            <a:r>
              <a:rPr lang="fr-CH" dirty="0"/>
              <a:t>Le manager est celui qui décrit ce qui doit être fait, puis s’assure de la réalisation à travers différents dispositifs de contrôle.</a:t>
            </a:r>
          </a:p>
          <a:p>
            <a:pPr marL="0" indent="0" algn="just">
              <a:buNone/>
            </a:pPr>
            <a:r>
              <a:rPr lang="fr-CH" dirty="0"/>
              <a:t>4 principes tayloriens:</a:t>
            </a:r>
          </a:p>
          <a:p>
            <a:pPr algn="just"/>
            <a:r>
              <a:rPr lang="fr-CH" dirty="0"/>
              <a:t>Principe de prévisibilité: Le passé explique le présent et détermine l’avenir. </a:t>
            </a:r>
          </a:p>
          <a:p>
            <a:pPr algn="just"/>
            <a:r>
              <a:rPr lang="fr-CH" dirty="0"/>
              <a:t>Le principe de causalité simple de la motivation: le salarié est motivé si l’entreprise lui permet de satisfaire ses besoins (modèle de Maslow).</a:t>
            </a: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5C6D5A10-C7A6-4925-9328-CF178BB09260}"/>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233297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219C1-B6B3-45EE-A49E-ED2751395D75}"/>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3DA537EC-DCA9-4E42-A7B8-9D18BA2FC4C8}"/>
              </a:ext>
            </a:extLst>
          </p:cNvPr>
          <p:cNvSpPr>
            <a:spLocks noGrp="1"/>
          </p:cNvSpPr>
          <p:nvPr>
            <p:ph idx="1"/>
          </p:nvPr>
        </p:nvSpPr>
        <p:spPr/>
        <p:txBody>
          <a:bodyPr/>
          <a:lstStyle/>
          <a:p>
            <a:pPr algn="just"/>
            <a:r>
              <a:rPr lang="fr-CH" dirty="0"/>
              <a:t>Le principe de hiérarchisation des circuits d’information: le manager est celui qui transmet l’information à ses collaborateurs.</a:t>
            </a:r>
          </a:p>
          <a:p>
            <a:pPr algn="just"/>
            <a:r>
              <a:rPr lang="fr-CH" dirty="0"/>
              <a:t>Le principe de cycles économiques lents: les cycles de la production et les cycles du changement ont vu leur durée se réduire considérablement pour répondre à la demande des clients et maintenir des avantages concurrentiels</a:t>
            </a:r>
          </a:p>
          <a:p>
            <a:pPr algn="just"/>
            <a:endParaRPr lang="fr-FR" dirty="0"/>
          </a:p>
        </p:txBody>
      </p:sp>
      <p:sp>
        <p:nvSpPr>
          <p:cNvPr id="4" name="Espace réservé du pied de page 3">
            <a:extLst>
              <a:ext uri="{FF2B5EF4-FFF2-40B4-BE49-F238E27FC236}">
                <a16:creationId xmlns:a16="http://schemas.microsoft.com/office/drawing/2014/main" id="{082E51F6-171E-4D69-8E84-D8A2A26DCD70}"/>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113102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95F6E-4404-44F8-AEAA-72B0CE5B3588}"/>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249E894D-4754-4210-8FEC-91BA239B0086}"/>
              </a:ext>
            </a:extLst>
          </p:cNvPr>
          <p:cNvSpPr>
            <a:spLocks noGrp="1"/>
          </p:cNvSpPr>
          <p:nvPr>
            <p:ph idx="1"/>
          </p:nvPr>
        </p:nvSpPr>
        <p:spPr/>
        <p:txBody>
          <a:bodyPr/>
          <a:lstStyle/>
          <a:p>
            <a:r>
              <a:rPr lang="fr-CH" dirty="0"/>
              <a:t>La notion apparaît en 2016</a:t>
            </a:r>
          </a:p>
          <a:p>
            <a:r>
              <a:rPr lang="fr-CH" dirty="0"/>
              <a:t>Méthodes plus collaboratives, plus innovantes</a:t>
            </a:r>
          </a:p>
          <a:p>
            <a:r>
              <a:rPr lang="fr-CH" dirty="0"/>
              <a:t>Sociologie participative avec des enjeux d’innovation</a:t>
            </a:r>
          </a:p>
          <a:p>
            <a:r>
              <a:rPr lang="fr-CH" dirty="0"/>
              <a:t>9 techniques</a:t>
            </a:r>
          </a:p>
          <a:p>
            <a:endParaRPr lang="fr-FR" dirty="0"/>
          </a:p>
        </p:txBody>
      </p:sp>
      <p:sp>
        <p:nvSpPr>
          <p:cNvPr id="4" name="Espace réservé du pied de page 3">
            <a:extLst>
              <a:ext uri="{FF2B5EF4-FFF2-40B4-BE49-F238E27FC236}">
                <a16:creationId xmlns:a16="http://schemas.microsoft.com/office/drawing/2014/main" id="{D9C852D8-6124-49C4-9CE5-030FFE0D74E6}"/>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287003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26DB277-837A-4031-A4A6-DC1C20F41EC4}"/>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5DE1D28A-B7F3-4DCD-AE2C-3113E74F35C3}"/>
              </a:ext>
            </a:extLst>
          </p:cNvPr>
          <p:cNvPicPr>
            <a:picLocks noChangeAspect="1"/>
          </p:cNvPicPr>
          <p:nvPr/>
        </p:nvPicPr>
        <p:blipFill>
          <a:blip r:embed="rId3"/>
          <a:stretch>
            <a:fillRect/>
          </a:stretch>
        </p:blipFill>
        <p:spPr>
          <a:xfrm>
            <a:off x="6086475" y="3419475"/>
            <a:ext cx="19050" cy="19050"/>
          </a:xfrm>
          <a:prstGeom prst="rect">
            <a:avLst/>
          </a:prstGeom>
        </p:spPr>
      </p:pic>
      <p:pic>
        <p:nvPicPr>
          <p:cNvPr id="6" name="Image 5">
            <a:extLst>
              <a:ext uri="{FF2B5EF4-FFF2-40B4-BE49-F238E27FC236}">
                <a16:creationId xmlns:a16="http://schemas.microsoft.com/office/drawing/2014/main" id="{39897A75-617B-41A3-AF8F-8B008CD5C8F9}"/>
              </a:ext>
            </a:extLst>
          </p:cNvPr>
          <p:cNvPicPr>
            <a:picLocks noChangeAspect="1"/>
          </p:cNvPicPr>
          <p:nvPr/>
        </p:nvPicPr>
        <p:blipFill rotWithShape="1">
          <a:blip r:embed="rId4"/>
          <a:srcRect l="18174" t="18189" r="6549" b="19216"/>
          <a:stretch/>
        </p:blipFill>
        <p:spPr>
          <a:xfrm>
            <a:off x="811149" y="963379"/>
            <a:ext cx="10588752" cy="4950291"/>
          </a:xfrm>
          <a:prstGeom prst="rect">
            <a:avLst/>
          </a:prstGeom>
        </p:spPr>
      </p:pic>
    </p:spTree>
    <p:extLst>
      <p:ext uri="{BB962C8B-B14F-4D97-AF65-F5344CB8AC3E}">
        <p14:creationId xmlns:p14="http://schemas.microsoft.com/office/powerpoint/2010/main" val="110343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139EED4-0111-4729-8A6E-88C8844069F6}"/>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3544C5AB-B1A7-455F-9BA0-03000814159E}"/>
              </a:ext>
            </a:extLst>
          </p:cNvPr>
          <p:cNvPicPr>
            <a:picLocks noChangeAspect="1"/>
          </p:cNvPicPr>
          <p:nvPr/>
        </p:nvPicPr>
        <p:blipFill rotWithShape="1">
          <a:blip r:embed="rId3"/>
          <a:srcRect l="10385" t="18959" r="9134" b="9180"/>
          <a:stretch/>
        </p:blipFill>
        <p:spPr>
          <a:xfrm>
            <a:off x="611919" y="310896"/>
            <a:ext cx="10968162" cy="5506095"/>
          </a:xfrm>
          <a:prstGeom prst="rect">
            <a:avLst/>
          </a:prstGeom>
        </p:spPr>
      </p:pic>
    </p:spTree>
    <p:extLst>
      <p:ext uri="{BB962C8B-B14F-4D97-AF65-F5344CB8AC3E}">
        <p14:creationId xmlns:p14="http://schemas.microsoft.com/office/powerpoint/2010/main" val="26859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9CEBAE42-A850-42B8-8D3A-0EA4B6E71A7D}"/>
              </a:ext>
            </a:extLst>
          </p:cNvPr>
          <p:cNvSpPr>
            <a:spLocks noGrp="1"/>
          </p:cNvSpPr>
          <p:nvPr>
            <p:ph type="ftr" sz="quarter" idx="11"/>
          </p:nvPr>
        </p:nvSpPr>
        <p:spPr/>
        <p:txBody>
          <a:bodyPr/>
          <a:lstStyle/>
          <a:p>
            <a:r>
              <a:rPr lang="en-US"/>
              <a:t>20211008_M&amp;O_ChrystelDayer</a:t>
            </a:r>
            <a:endParaRPr lang="en-US" dirty="0"/>
          </a:p>
        </p:txBody>
      </p:sp>
      <p:pic>
        <p:nvPicPr>
          <p:cNvPr id="3" name="Espace réservé du contenu 5">
            <a:extLst>
              <a:ext uri="{FF2B5EF4-FFF2-40B4-BE49-F238E27FC236}">
                <a16:creationId xmlns:a16="http://schemas.microsoft.com/office/drawing/2014/main" id="{0D3353C0-F344-4513-9862-8C23F346AAC5}"/>
              </a:ext>
            </a:extLst>
          </p:cNvPr>
          <p:cNvPicPr>
            <a:picLocks noChangeAspect="1"/>
          </p:cNvPicPr>
          <p:nvPr/>
        </p:nvPicPr>
        <p:blipFill rotWithShape="1">
          <a:blip r:embed="rId3"/>
          <a:srcRect l="32456" t="30447" r="36751" b="29043"/>
          <a:stretch/>
        </p:blipFill>
        <p:spPr>
          <a:xfrm>
            <a:off x="1143001" y="226708"/>
            <a:ext cx="8965472" cy="6631292"/>
          </a:xfrm>
          <a:prstGeom prst="rect">
            <a:avLst/>
          </a:prstGeom>
        </p:spPr>
      </p:pic>
    </p:spTree>
    <p:extLst>
      <p:ext uri="{BB962C8B-B14F-4D97-AF65-F5344CB8AC3E}">
        <p14:creationId xmlns:p14="http://schemas.microsoft.com/office/powerpoint/2010/main" val="121905035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0" ma:contentTypeDescription="Crée un document." ma:contentTypeScope="" ma:versionID="0fcac2e2cab8448f84a3f6ffb5ea8364">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DC1AC7-8058-48BB-8B43-E234CECC1404}"/>
</file>

<file path=customXml/itemProps2.xml><?xml version="1.0" encoding="utf-8"?>
<ds:datastoreItem xmlns:ds="http://schemas.openxmlformats.org/officeDocument/2006/customXml" ds:itemID="{EB7CDD35-BBC5-4812-8820-C39652D27F33}"/>
</file>

<file path=customXml/itemProps3.xml><?xml version="1.0" encoding="utf-8"?>
<ds:datastoreItem xmlns:ds="http://schemas.openxmlformats.org/officeDocument/2006/customXml" ds:itemID="{3036FBA4-D25A-43E4-9ABB-5DD91E0B76EA}"/>
</file>

<file path=docProps/app.xml><?xml version="1.0" encoding="utf-8"?>
<Properties xmlns="http://schemas.openxmlformats.org/officeDocument/2006/extended-properties" xmlns:vt="http://schemas.openxmlformats.org/officeDocument/2006/docPropsVTypes">
  <Template>TM16401371[[fn=Atlas]]</Template>
  <TotalTime>950</TotalTime>
  <Words>2355</Words>
  <Application>Microsoft Office PowerPoint</Application>
  <PresentationFormat>Grand écran</PresentationFormat>
  <Paragraphs>216</Paragraphs>
  <Slides>29</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29</vt:i4>
      </vt:variant>
    </vt:vector>
  </HeadingPairs>
  <TitlesOfParts>
    <vt:vector size="37" baseType="lpstr">
      <vt:lpstr>Amsi Pro Normal</vt:lpstr>
      <vt:lpstr>Arial</vt:lpstr>
      <vt:lpstr>Calibri</vt:lpstr>
      <vt:lpstr>Calibri Light</vt:lpstr>
      <vt:lpstr>Rockwell</vt:lpstr>
      <vt:lpstr>Times New Roman</vt:lpstr>
      <vt:lpstr>Wingdings</vt:lpstr>
      <vt:lpstr>Atlas</vt:lpstr>
      <vt:lpstr>Management</vt:lpstr>
      <vt:lpstr>Innovation managériale</vt:lpstr>
      <vt:lpstr>Innovation managériale</vt:lpstr>
      <vt:lpstr>Innovation managériale</vt:lpstr>
      <vt:lpstr>Innovation managériale</vt:lpstr>
      <vt:lpstr>Innovation managériale</vt:lpstr>
      <vt:lpstr>Présentation PowerPoint</vt:lpstr>
      <vt:lpstr>Présentation PowerPoint</vt:lpstr>
      <vt:lpstr>Présentation PowerPoint</vt:lpstr>
      <vt:lpstr>Overview of the Design Thinking process</vt:lpstr>
      <vt:lpstr>What is a “challenge” in Design Thinking?</vt:lpstr>
      <vt:lpstr>We leverage 3 key tools</vt:lpstr>
      <vt:lpstr>Tool #1: Key User Journey</vt:lpstr>
      <vt:lpstr>Key User Journey Checklist</vt:lpstr>
      <vt:lpstr>Présentation PowerPoint</vt:lpstr>
      <vt:lpstr>Présentation PowerPoint</vt:lpstr>
      <vt:lpstr>Présentation PowerPoint</vt:lpstr>
      <vt:lpstr>Présentation PowerPoint</vt:lpstr>
      <vt:lpstr>Présentation PowerPoint</vt:lpstr>
      <vt:lpstr>Let’s start moving towards Definition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Dayer Chrystel</dc:creator>
  <cp:lastModifiedBy>Dayer Chrystel</cp:lastModifiedBy>
  <cp:revision>20</cp:revision>
  <dcterms:created xsi:type="dcterms:W3CDTF">2021-09-24T15:00:20Z</dcterms:created>
  <dcterms:modified xsi:type="dcterms:W3CDTF">2021-10-08T22:37:48Z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