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6"/>
  </p:notesMasterIdLst>
  <p:handoutMasterIdLst>
    <p:handoutMasterId r:id="rId67"/>
  </p:handoutMasterIdLst>
  <p:sldIdLst>
    <p:sldId id="25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7" r:id="rId44"/>
    <p:sldId id="316" r:id="rId45"/>
    <p:sldId id="257" r:id="rId46"/>
    <p:sldId id="261" r:id="rId47"/>
    <p:sldId id="266" r:id="rId48"/>
    <p:sldId id="258" r:id="rId49"/>
    <p:sldId id="259" r:id="rId50"/>
    <p:sldId id="263" r:id="rId51"/>
    <p:sldId id="260" r:id="rId52"/>
    <p:sldId id="262" r:id="rId53"/>
    <p:sldId id="264" r:id="rId54"/>
    <p:sldId id="268" r:id="rId55"/>
    <p:sldId id="269" r:id="rId56"/>
    <p:sldId id="270" r:id="rId57"/>
    <p:sldId id="265" r:id="rId58"/>
    <p:sldId id="271" r:id="rId59"/>
    <p:sldId id="272" r:id="rId60"/>
    <p:sldId id="273" r:id="rId61"/>
    <p:sldId id="274" r:id="rId62"/>
    <p:sldId id="275" r:id="rId63"/>
    <p:sldId id="276" r:id="rId64"/>
    <p:sldId id="267" r:id="rId6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474" autoAdjust="0"/>
  </p:normalViewPr>
  <p:slideViewPr>
    <p:cSldViewPr snapToGrid="0">
      <p:cViewPr varScale="1">
        <p:scale>
          <a:sx n="85" d="100"/>
          <a:sy n="85" d="100"/>
        </p:scale>
        <p:origin x="930" y="9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16.01.2022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16.01.2022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Chacun de nous s’exprime plus de manière négative que positive (on </a:t>
            </a:r>
            <a:r>
              <a:rPr lang="fr-CH" dirty="0" err="1"/>
              <a:t>rale</a:t>
            </a:r>
            <a:r>
              <a:rPr lang="fr-CH" dirty="0"/>
              <a:t> souvent, on se plaint, on critique, on remarque que les aspects négatifs).</a:t>
            </a:r>
          </a:p>
          <a:p>
            <a:r>
              <a:rPr lang="fr-CH" dirty="0"/>
              <a:t>Pour fonctionner au meilleur de soi-même on a besoin de 10x plus de signes positifs que négatifs. Une marque positive est </a:t>
            </a:r>
          </a:p>
          <a:p>
            <a:pPr marL="171450" indent="-171450">
              <a:buFontTx/>
              <a:buChar char="-"/>
            </a:pPr>
            <a:r>
              <a:rPr lang="fr-CH" dirty="0"/>
              <a:t>Spécifique (avec des détails),</a:t>
            </a:r>
          </a:p>
          <a:p>
            <a:pPr marL="171450" indent="-171450">
              <a:buFontTx/>
              <a:buChar char="-"/>
            </a:pPr>
            <a:r>
              <a:rPr lang="fr-CH" dirty="0"/>
              <a:t>Personnalisée; retenez par exemple les prénoms de vos interlocuteurs</a:t>
            </a:r>
          </a:p>
          <a:p>
            <a:pPr marL="171450" indent="-171450">
              <a:buFontTx/>
              <a:buChar char="-"/>
            </a:pPr>
            <a:r>
              <a:rPr lang="fr-CH" dirty="0"/>
              <a:t>Appropriée; (choisissez le moment opportun pour faire passer votre message)</a:t>
            </a:r>
          </a:p>
          <a:p>
            <a:pPr marL="171450" indent="-171450">
              <a:buFontTx/>
              <a:buChar char="-"/>
            </a:pPr>
            <a:r>
              <a:rPr lang="fr-CH" dirty="0"/>
              <a:t> et sincère: croire ce qu’on dit. Et j’irais même jusqu’à citer Don Miguel Ruiz (Mexique, médecin et fils de chamans) et les 4 accords toltèques 1999, à appliquer au quotidien; avec le 1</a:t>
            </a:r>
            <a:r>
              <a:rPr lang="fr-CH" baseline="30000" dirty="0"/>
              <a:t>er</a:t>
            </a:r>
            <a:r>
              <a:rPr lang="fr-CH" dirty="0"/>
              <a:t> accord qui «Que ta parole soit impeccable».</a:t>
            </a:r>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a:t>
            </a:fld>
            <a:endParaRPr lang="fr-FR"/>
          </a:p>
        </p:txBody>
      </p:sp>
    </p:spTree>
    <p:extLst>
      <p:ext uri="{BB962C8B-B14F-4D97-AF65-F5344CB8AC3E}">
        <p14:creationId xmlns:p14="http://schemas.microsoft.com/office/powerpoint/2010/main" val="107731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plaçant une expérience dans un autre cadre plus approprié, elle prend une autre signification. </a:t>
            </a:r>
          </a:p>
          <a:p>
            <a:r>
              <a:rPr lang="fr-CH" dirty="0"/>
              <a:t>1) Ex: Igor passe beaucoup de temps à sortir, il va rater ses examens. Recadrage: Sortir avec ses amis lui permet de se changer les idées et de retrouver sa concentration.</a:t>
            </a:r>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12</a:t>
            </a:fld>
            <a:endParaRPr lang="fr-FR"/>
          </a:p>
        </p:txBody>
      </p:sp>
    </p:spTree>
    <p:extLst>
      <p:ext uri="{BB962C8B-B14F-4D97-AF65-F5344CB8AC3E}">
        <p14:creationId xmlns:p14="http://schemas.microsoft.com/office/powerpoint/2010/main" val="3149223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CH" sz="1800" dirty="0">
                <a:effectLst/>
                <a:latin typeface="Calibri" panose="020F0502020204030204" pitchFamily="34" charset="0"/>
                <a:ea typeface="Calibri" panose="020F0502020204030204" pitchFamily="34" charset="0"/>
                <a:cs typeface="Times New Roman" panose="02020603050405020304" pitchFamily="18" charset="0"/>
              </a:rPr>
              <a:t>L’analyse transactionnelle est à la fois une théorie de la communication et un outil de compréhension du psychisme humain.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Cette méthode fait partie de ces «nouvelles thérapies» qui, tout en s’appuyant sur les théories de Freud, cherchaient à transformer la pratique de la psychanalyse. C’est sans doute la raison pour laquelle le fondateur de cette méthode,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Eric</a:t>
            </a:r>
            <a:r>
              <a:rPr lang="fr-FR" sz="1800" dirty="0">
                <a:effectLst/>
                <a:latin typeface="Calibri" panose="020F0502020204030204" pitchFamily="34" charset="0"/>
                <a:ea typeface="Calibri" panose="020F0502020204030204" pitchFamily="34" charset="0"/>
                <a:cs typeface="Times New Roman" panose="02020603050405020304" pitchFamily="18" charset="0"/>
              </a:rPr>
              <a:t> Berne, a choisi de conserver le terme «analyse» qui marque cette filiation et met l’accent sur l’objectif commun avec la psychanalyse qui est de comprendre le fonctionnement du psychisme humain.</a:t>
            </a:r>
          </a:p>
          <a:p>
            <a:pPr marL="0" marR="0" lvl="0" indent="0" algn="just" defTabSz="914400" rtl="0" eaLnBrk="1" fontAlgn="auto" latinLnBrk="0" hangingPunct="1">
              <a:lnSpc>
                <a:spcPct val="107000"/>
              </a:lnSpc>
              <a:spcBef>
                <a:spcPts val="0"/>
              </a:spcBef>
              <a:spcAft>
                <a:spcPts val="800"/>
              </a:spcAft>
              <a:buClrTx/>
              <a:buSzTx/>
              <a:buFontTx/>
              <a:buNone/>
              <a:tabLst/>
              <a:defRPr/>
            </a:pP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Eric</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Berne, ou Leonard Bernstein, est né en 1910 Canada. Il obtient son doctorat en chirurgie puis se passionne pour la psychanalyse.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13</a:t>
            </a:fld>
            <a:endParaRPr lang="fr-FR"/>
          </a:p>
        </p:txBody>
      </p:sp>
    </p:spTree>
    <p:extLst>
      <p:ext uri="{BB962C8B-B14F-4D97-AF65-F5344CB8AC3E}">
        <p14:creationId xmlns:p14="http://schemas.microsoft.com/office/powerpoint/2010/main" val="3287316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Selon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Eric</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Berne, nous avons tous, en nous, trois états du moi : l’Enfant, le Parent et l’Adulte qu’il compare à des organes des sens (et aux systèmes sensoriels qui y sont associés) car la première fonction de chacun d’eux est de percevoir un aspect de la réalité.</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L’Enfant perçoit l’aspect subjectif de notre vécu,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 Parent saisit les réactions de l’autre, </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l’Adulte appréhende la réalité en dehors de notre vécu subjectif et des réactions d’autrui et cherche à avoir une vision objective des choses.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 terme Enfant a été choisi car il renvoie à la capacité des enfants d’être en contact avec leurs ressentis, en tout cas lorsqu’ils vont suffisamment bien. Le terme Parent évoque les premières personnes dont on observe les réactions et qui nous impactent précocement, donc en général nos parents. Le terme Adulte fait écho à la réputation des adultes d’être raisonnables,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réﬂéchis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et d’avoir du recul.</a:t>
            </a: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Exemple : lorsque l’on entend plusieurs voix en contraction dans notre tête ce sont nos Etats du moi.</a:t>
            </a: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Si je dois prendre la parole en public, à l’intérieur de moi s’exprimeront peut-être: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l’Enfant: «J’ai peur ! Je n’y arriverai jamais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un Parent positif: «Ça va bien se passer, concentre-toi sur ce que tu as à dire.»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l’Adulte: «Je vois les gens assis dans la salle. Ils ont l’air attentif et bienveillant.»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Parfois, un Parent négatif et persécuteur: «Comment oses-tu prendre la parole ? Tu n’as rien d’intéressant à dire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14</a:t>
            </a:fld>
            <a:endParaRPr lang="fr-FR"/>
          </a:p>
        </p:txBody>
      </p:sp>
    </p:spTree>
    <p:extLst>
      <p:ext uri="{BB962C8B-B14F-4D97-AF65-F5344CB8AC3E}">
        <p14:creationId xmlns:p14="http://schemas.microsoft.com/office/powerpoint/2010/main" val="230139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16</a:t>
            </a:fld>
            <a:endParaRPr lang="fr-FR"/>
          </a:p>
        </p:txBody>
      </p:sp>
    </p:spTree>
    <p:extLst>
      <p:ext uri="{BB962C8B-B14F-4D97-AF65-F5344CB8AC3E}">
        <p14:creationId xmlns:p14="http://schemas.microsoft.com/office/powerpoint/2010/main" val="231360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Times New Roman" panose="02020603050405020304" pitchFamily="18" charset="0"/>
                <a:ea typeface="Times New Roman" panose="02020603050405020304" pitchFamily="18" charset="0"/>
              </a:rPr>
              <a:t>Nous sommes parfois victimes de discours qui semblent venir de l’Adulte, mais qui ne sont que des idées toutes faites, souvent des généralisations héritées du Parent, et qui nous empêchent d’utiliser toutes nos ressources (préjugés). Par exemple: «Les jeunes ne s’intéressent à rien !» ou «Les hommes sont incapables de s’engager» ou bien encore «Les femmes ont moins de désir que les hommes»...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Il nous arrive de nous laisser guider par des pensées qui semblent émaner de l’Adulte alors que ce sont des illusions ou des rêves venus de l’Enfant: «Un jour, je rencontrerai un homme ou une femme qui comblera tous mes désirs.»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18</a:t>
            </a:fld>
            <a:endParaRPr lang="fr-FR"/>
          </a:p>
        </p:txBody>
      </p:sp>
    </p:spTree>
    <p:extLst>
      <p:ext uri="{BB962C8B-B14F-4D97-AF65-F5344CB8AC3E}">
        <p14:creationId xmlns:p14="http://schemas.microsoft.com/office/powerpoint/2010/main" val="2280520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Times New Roman" panose="02020603050405020304" pitchFamily="18" charset="0"/>
                <a:ea typeface="Times New Roman" panose="02020603050405020304" pitchFamily="18" charset="0"/>
              </a:rPr>
              <a:t>Pour être équilibré, nous avons donc tous besoin de ces trois états. L’Adulte nous sert pour réagir de manière adéquate à une situation immédiate ; l’Enfant nous donne notre grain de folie, notre spontanéité; le Parent nous dicte les règles de vie en société. Chaque état nous fournit plusieurs </a:t>
            </a:r>
            <a:r>
              <a:rPr lang="fr-FR" sz="1800" b="1" dirty="0">
                <a:effectLst/>
                <a:latin typeface="Times New Roman" panose="02020603050405020304" pitchFamily="18" charset="0"/>
                <a:ea typeface="Times New Roman" panose="02020603050405020304" pitchFamily="18" charset="0"/>
              </a:rPr>
              <a:t>ressources.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Un malaise intérieur vient parfois d’un déséquilibre qui nous empêche de faire fonctionner souplement nos trois systèmes d’états du moi et donc de tenir compte à la fois de nos ressentis, des réactions de l’environnement et de la synthèse que nous en faisons.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b="0"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19</a:t>
            </a:fld>
            <a:endParaRPr lang="fr-FR"/>
          </a:p>
        </p:txBody>
      </p:sp>
    </p:spTree>
    <p:extLst>
      <p:ext uri="{BB962C8B-B14F-4D97-AF65-F5344CB8AC3E}">
        <p14:creationId xmlns:p14="http://schemas.microsoft.com/office/powerpoint/2010/main" val="1760325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À côté du diagramme structural des états du moi, il existe un diagramme fonctionnel qui divise les états du moi pour montrer la manière dont on les utilise. Il s’intéresse donc au processus.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20</a:t>
            </a:fld>
            <a:endParaRPr lang="fr-FR"/>
          </a:p>
        </p:txBody>
      </p:sp>
    </p:spTree>
    <p:extLst>
      <p:ext uri="{BB962C8B-B14F-4D97-AF65-F5344CB8AC3E}">
        <p14:creationId xmlns:p14="http://schemas.microsoft.com/office/powerpoint/2010/main" val="73784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Nous l’avons compris, ces états du moi influencent nos relations. Les transactions entre deux personnes (échange d’un message et réponse à celui-ci) sont simples lorsque celles-ci sont toutes deux dans l’Adulte, mais cela n’est pas toujours le cas dans la vie quotidienne. Voici les trois types de transactions qui nous permettront de mieux comprendre la manière dont nous communiquons:</a:t>
            </a:r>
          </a:p>
          <a:p>
            <a:pPr marL="342900" indent="-342900">
              <a:lnSpc>
                <a:spcPct val="107000"/>
              </a:lnSpc>
              <a:spcAft>
                <a:spcPts val="800"/>
              </a:spcAft>
              <a:buAutoNum type="arabicParen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Les transactions peuvent être complémentaires ou parallèles quand la réponse est appropriée. Elle n’implique que deux états du moi, un par personne. Exemple: vous prenez l’attitude de l’Enfant face à votre partenaire, et ce dernier vous répond en Parent. La communication fonctionne;</a:t>
            </a:r>
          </a:p>
          <a:p>
            <a:pPr marL="342900" indent="-342900">
              <a:lnSpc>
                <a:spcPct val="107000"/>
              </a:lnSpc>
              <a:spcAft>
                <a:spcPts val="800"/>
              </a:spcAft>
              <a:buAutoNum type="arabicParenR"/>
            </a:pPr>
            <a:r>
              <a:rPr lang="fr-FR" sz="1800" dirty="0">
                <a:effectLst/>
                <a:latin typeface="Times New Roman" panose="02020603050405020304" pitchFamily="18" charset="0"/>
                <a:ea typeface="Times New Roman" panose="02020603050405020304" pitchFamily="18" charset="0"/>
              </a:rPr>
              <a:t>Les transactions peuvent être croisées. Exemple: votre partenaire vous parle en Adulte et vous réagissez en Enfant. La communication est rompue car la réaction est inadaptée;</a:t>
            </a:r>
          </a:p>
          <a:p>
            <a:pPr marL="342900" marR="0" lvl="0" indent="-342900" algn="l" defTabSz="914400" rtl="0" eaLnBrk="1" fontAlgn="auto" latinLnBrk="0" hangingPunct="1">
              <a:lnSpc>
                <a:spcPct val="107000"/>
              </a:lnSpc>
              <a:spcBef>
                <a:spcPts val="0"/>
              </a:spcBef>
              <a:spcAft>
                <a:spcPts val="800"/>
              </a:spcAft>
              <a:buClrTx/>
              <a:buSzTx/>
              <a:buFontTx/>
              <a:buAutoNum type="arabicParenR"/>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Les transactions peuvent se faire à double niveau et se jouer au niveau psychologique. En plus de délivrer un message verbal, on transmet un message non verbal qui est caché. Exemple : votre ami vous demande l’heure qu’il est, alors que vous aviez rendez-vous il y a un quart d’heure. Vous le prenez comme un reproche et vous répondez verbalement en Adulte, mais intérieurement vous vous sentez mal, vos gestes et le ton de votre voix répondent en Enfant.</a:t>
            </a:r>
          </a:p>
          <a:p>
            <a:pPr marL="342900" marR="0" lvl="0" indent="-342900" algn="l" defTabSz="914400" rtl="0" eaLnBrk="1" fontAlgn="auto" latinLnBrk="0" hangingPunct="1">
              <a:lnSpc>
                <a:spcPct val="107000"/>
              </a:lnSpc>
              <a:spcBef>
                <a:spcPts val="0"/>
              </a:spcBef>
              <a:spcAft>
                <a:spcPts val="800"/>
              </a:spcAft>
              <a:buClrTx/>
              <a:buSzTx/>
              <a:buFontTx/>
              <a:buAutoNum type="arabicParenR"/>
              <a:tabLst/>
              <a:defRPr/>
            </a:pP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fr-CH" sz="2800" b="1" dirty="0"/>
              <a:t>1 - La communication dure aussi longtemps que les transactions demeurent parallèles.</a:t>
            </a:r>
          </a:p>
          <a:p>
            <a:r>
              <a:rPr lang="fr-CH" sz="2800" b="1" dirty="0"/>
              <a:t>2 – La communication est interrompue quand les transactions sont croisées.</a:t>
            </a:r>
          </a:p>
          <a:p>
            <a:r>
              <a:rPr lang="fr-CH" sz="2800" b="1" dirty="0"/>
              <a:t>3 – La communication se joue au niveau de la transaction cachée</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aren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23</a:t>
            </a:fld>
            <a:endParaRPr lang="fr-FR"/>
          </a:p>
        </p:txBody>
      </p:sp>
    </p:spTree>
    <p:extLst>
      <p:ext uri="{BB962C8B-B14F-4D97-AF65-F5344CB8AC3E}">
        <p14:creationId xmlns:p14="http://schemas.microsoft.com/office/powerpoint/2010/main" val="1283514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Selon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Eric</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Berne, notre équilibre psychique dépend de trois besoins fondamentaux qui font de nous des êtres de relation:</a:t>
            </a:r>
          </a:p>
          <a:p>
            <a:pPr marL="0" lvl="0" indent="0">
              <a:lnSpc>
                <a:spcPct val="107000"/>
              </a:lnSpc>
              <a:spcAft>
                <a:spcPts val="800"/>
              </a:spcAft>
              <a:buFont typeface="+mj-lt"/>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1) Le besoin de structure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Times New Roman" panose="02020603050405020304" pitchFamily="18" charset="0"/>
                <a:ea typeface="Times New Roman" panose="02020603050405020304" pitchFamily="18" charset="0"/>
              </a:rPr>
              <a:t>Notre «soif de structure» se fait sentir dans le besoin de cadre, de règles de fonctionnement qui posent des limites. Selon notre histoire, ce besoin d’être rassuré par rapport à une trop grande imprévisibilité dans laquelle nous ne serions pas en sécurité est plus ou moins fort. Pour certains d’entre nous qui avons souffert d’une éducation où l’on cherchait à les contrôler, ce rapport aux règles est ambivalent. Le besoin de limites est bien là, mais tout cadre imposé de l’extérieur est difficile à supporter et la préférence va aux règles que l’on se donne à soi-même. La recherche de structure et de cohérence va être également le moteur qui nous amènera à notre insu  à élaborer un scénario de vie et </a:t>
            </a:r>
            <a:r>
              <a:rPr lang="fr-FR" sz="1800" dirty="0" err="1">
                <a:effectLst/>
                <a:latin typeface="Times New Roman" panose="02020603050405020304" pitchFamily="18" charset="0"/>
                <a:ea typeface="Times New Roman" panose="02020603050405020304" pitchFamily="18" charset="0"/>
              </a:rPr>
              <a:t>inﬂuencera</a:t>
            </a:r>
            <a:r>
              <a:rPr lang="fr-FR" sz="1800" dirty="0">
                <a:effectLst/>
                <a:latin typeface="Times New Roman" panose="02020603050405020304" pitchFamily="18" charset="0"/>
                <a:ea typeface="Times New Roman" panose="02020603050405020304" pitchFamily="18" charset="0"/>
              </a:rPr>
              <a:t> notre rapport au temps.</a:t>
            </a:r>
          </a:p>
          <a:p>
            <a:r>
              <a:rPr lang="fr-FR" sz="1800" dirty="0">
                <a:effectLst/>
                <a:latin typeface="Times New Roman" panose="02020603050405020304" pitchFamily="18" charset="0"/>
                <a:ea typeface="Times New Roman" panose="02020603050405020304" pitchFamily="18" charset="0"/>
              </a:rPr>
              <a:t>2) Le besoin de stimulation: recevoir une quantité suffisante de stimulations, auditives, visuelles, sensorielles grâce à des échanges variés avec notre entourage.</a:t>
            </a:r>
          </a:p>
          <a:p>
            <a:pPr algn="just">
              <a:lnSpc>
                <a:spcPct val="107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3) Le besoin de reconnaissance: p</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our se sentir exister, tout individu depuis sa naissance a besoin de se voir dans les yeux d’un autre qui compte pour lui et qui reconnaît ce qu’il est et ce qu’il accomplit. Une des raisons de la souffrance au travail est l’absence de cette source de reconnaissance et la perte de l’estime  de soi.</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24</a:t>
            </a:fld>
            <a:endParaRPr lang="fr-FR"/>
          </a:p>
        </p:txBody>
      </p:sp>
    </p:spTree>
    <p:extLst>
      <p:ext uri="{BB962C8B-B14F-4D97-AF65-F5344CB8AC3E}">
        <p14:creationId xmlns:p14="http://schemas.microsoft.com/office/powerpoint/2010/main" val="2438624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Eric</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Berne s’est intéressé aux unités d’échanges sociaux permettant de se sentir reconnu. Apprendre à distinguer les différentes sortes de signes de reconnaissance, en anglais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strokes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 nous aide à être plus conscients de l’impact que nous avons sur les autres et inversement, mais aussi de l’estime que nous avons de nous-même et de notre rapport à nos congénères.</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25</a:t>
            </a:fld>
            <a:endParaRPr lang="fr-FR"/>
          </a:p>
        </p:txBody>
      </p:sp>
    </p:spTree>
    <p:extLst>
      <p:ext uri="{BB962C8B-B14F-4D97-AF65-F5344CB8AC3E}">
        <p14:creationId xmlns:p14="http://schemas.microsoft.com/office/powerpoint/2010/main" val="196688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Les petits poissons; gratuit et efficace (peut aussi se faire en format numérique); c’est un compte en banque émotionnel, plus en donne plus on en reçoit.</a:t>
            </a:r>
          </a:p>
          <a:p>
            <a:r>
              <a:rPr lang="fr-CH" dirty="0"/>
              <a:t>Avec un feuille a4 former des rectangles;</a:t>
            </a:r>
          </a:p>
          <a:p>
            <a:r>
              <a:rPr lang="fr-CH" dirty="0"/>
              <a:t>En haut à gauche le prénom de la personne à qui vous donner votre poisson.</a:t>
            </a:r>
          </a:p>
          <a:p>
            <a:r>
              <a:rPr lang="fr-CH" dirty="0"/>
              <a:t>En bas à droite votre prénom</a:t>
            </a:r>
          </a:p>
          <a:p>
            <a:r>
              <a:rPr lang="fr-CH" dirty="0"/>
              <a:t>Retournez votre feuille, et </a:t>
            </a:r>
            <a:r>
              <a:rPr lang="fr-CH" b="1" dirty="0"/>
              <a:t>écrivez une belle marque d’attention ou un compliment</a:t>
            </a:r>
            <a:r>
              <a:rPr lang="fr-CH" dirty="0"/>
              <a:t> : ce qui vous touche et ce que vous appréciez chez la personne.</a:t>
            </a:r>
          </a:p>
          <a:p>
            <a:r>
              <a:rPr lang="fr-CH" dirty="0"/>
              <a:t>Offrez votre petit poisson à la personne.</a:t>
            </a:r>
          </a:p>
          <a:p>
            <a:endParaRPr lang="fr-CH" dirty="0"/>
          </a:p>
          <a:p>
            <a:r>
              <a:rPr lang="fr-CH" dirty="0"/>
              <a:t>Comment faire un compliment:</a:t>
            </a:r>
          </a:p>
          <a:p>
            <a:pPr marL="171450" indent="-171450">
              <a:buFontTx/>
              <a:buChar char="-"/>
            </a:pPr>
            <a:r>
              <a:rPr lang="fr-CH" dirty="0"/>
              <a:t>Le donner le plus rapidement possible</a:t>
            </a:r>
          </a:p>
          <a:p>
            <a:pPr marL="171450" indent="-171450">
              <a:buFontTx/>
              <a:buChar char="-"/>
            </a:pPr>
            <a:r>
              <a:rPr lang="fr-CH" dirty="0"/>
              <a:t>Privilégier la qualité que la quantité</a:t>
            </a: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3</a:t>
            </a:fld>
            <a:endParaRPr lang="fr-FR"/>
          </a:p>
        </p:txBody>
      </p:sp>
    </p:spTree>
    <p:extLst>
      <p:ext uri="{BB962C8B-B14F-4D97-AF65-F5344CB8AC3E}">
        <p14:creationId xmlns:p14="http://schemas.microsoft.com/office/powerpoint/2010/main" val="111269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Pour faire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conﬁance</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à nos interlocuteurs, savoir comment nous situer et parfois comment progresser, nous avons besoin de recevoir des retours sincères, mais également justes. Savoir entendre des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strokes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négatifs conditionnels est donc tout à fait constructif. En revanche, une trop grande surévaluation de nos talents peut rendre un stroke inutile, voire contre-productif: «Tu es le meilleur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Notre manière de laisser entrer les signes de reconnaissance et d’être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inﬂuencé</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par eux est très variable selon notre scénario. C’est ce que nous appelons le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ﬁltre</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à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strokes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Il peut être comparé à une sorte de passoire qui ne laisserait passer qu’un type donné de signes de reconnaissance. Ex : ne laissez entrer que les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strokes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négatifs.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Mais heureusement cette façon de gérer les signes de reconnaissance évolue dans une vie.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27</a:t>
            </a:fld>
            <a:endParaRPr lang="fr-FR"/>
          </a:p>
        </p:txBody>
      </p:sp>
    </p:spTree>
    <p:extLst>
      <p:ext uri="{BB962C8B-B14F-4D97-AF65-F5344CB8AC3E}">
        <p14:creationId xmlns:p14="http://schemas.microsoft.com/office/powerpoint/2010/main" val="3378231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Eric</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Berne a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déﬁni</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six modes de structuration du temps dans lesquels la quantité de signes de reconnaissance échangés est croissante: le retrait, les rituels, le passe-temps, l’activité, les jeux psychologiques et l’intimité. Ils satisfont également notre besoin de structure et sont à des degrés divers des sources de stimulation.</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r>
              <a:rPr lang="fr-FR" sz="2800" dirty="0"/>
              <a:t>Selon notre personnalité, nous avons plus ou moins besoin de retrait. Les personnes introverties le recherchent particulièrement, c’est là qu’elles se ressourcent, rechargent leurs batteries, tandis que les extravertis vont avoir besoin d’échanges pour retrouver de l’énergie.</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r>
              <a:rPr lang="fr-FR" sz="1800" dirty="0">
                <a:effectLst/>
                <a:latin typeface="Times New Roman" panose="02020603050405020304" pitchFamily="18" charset="0"/>
                <a:ea typeface="Times New Roman" panose="02020603050405020304" pitchFamily="18" charset="0"/>
              </a:rPr>
              <a:t>«Bonjour, comment allez-vous ?»</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r>
              <a:rPr lang="fr-FR" sz="2800" dirty="0">
                <a:effectLst/>
                <a:latin typeface="Times New Roman" panose="02020603050405020304" pitchFamily="18" charset="0"/>
                <a:ea typeface="Times New Roman" panose="02020603050405020304" pitchFamily="18" charset="0"/>
                <a:cs typeface="Times New Roman" panose="02020603050405020304" pitchFamily="18" charset="0"/>
              </a:rPr>
              <a:t>Même si elle n’est pas aussi «nourrissante» que les suivantes, cette manière d’occuper le temps apporte un peu de reconnaissance.</a:t>
            </a:r>
          </a:p>
          <a:p>
            <a:pPr marL="514350" marR="0" lvl="0" indent="-514350" algn="l" defTabSz="914400" rtl="0" eaLnBrk="1" fontAlgn="auto" latinLnBrk="0" hangingPunct="1">
              <a:lnSpc>
                <a:spcPct val="100000"/>
              </a:lnSpc>
              <a:spcBef>
                <a:spcPts val="0"/>
              </a:spcBef>
              <a:spcAft>
                <a:spcPts val="0"/>
              </a:spcAft>
              <a:buClrTx/>
              <a:buSzTx/>
              <a:buFontTx/>
              <a:buAutoNum type="arabicParenR"/>
              <a:tabLst/>
              <a:defRPr/>
            </a:pPr>
            <a:endParaRPr lang="fr-FR" sz="2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28</a:t>
            </a:fld>
            <a:endParaRPr lang="fr-FR"/>
          </a:p>
        </p:txBody>
      </p:sp>
    </p:spTree>
    <p:extLst>
      <p:ext uri="{BB962C8B-B14F-4D97-AF65-F5344CB8AC3E}">
        <p14:creationId xmlns:p14="http://schemas.microsoft.com/office/powerpoint/2010/main" val="3637859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Tous ces modes de structuration du temps contribuent à la satisfaction de nos besoins de structure, de reconnaissance et de stimulation et à leur juste dosage. Selon notre degré de sécurité intérieure, ou notre vécu antérieur, nous avons plus ou moins besoin que notre temps soit organisé et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planiﬁé</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S’il est utile de savoir aller puiser reconnaissance et stimulation dans l’activité et l’intimité, il est également important de ne pas négliger les rituels et les passe-temps lorsque nous devons différer le moment d’obtenir des </a:t>
            </a:r>
            <a:r>
              <a:rPr lang="fr-FR" sz="1800" dirty="0" err="1">
                <a:effectLst/>
                <a:latin typeface="Times New Roman" panose="02020603050405020304" pitchFamily="18" charset="0"/>
                <a:ea typeface="Times New Roman" panose="02020603050405020304" pitchFamily="18" charset="0"/>
                <a:cs typeface="Times New Roman" panose="02020603050405020304" pitchFamily="18" charset="0"/>
              </a:rPr>
              <a:t>strokes</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plus nourrissants et il est sage de savoir se mettre en retrait lorsque nous sentons que nous en avons besoin.</a:t>
            </a:r>
          </a:p>
          <a:p>
            <a:pPr algn="just">
              <a:lnSpc>
                <a:spcPct val="107000"/>
              </a:lnSpc>
              <a:spcAft>
                <a:spcPts val="800"/>
              </a:spcAft>
            </a:pP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Aujourd’hui, je vais me rendre au bureau à la HEG, où je serai seule (retrait). Ensuite je prendrai un café avec mes collègues (rituel) et on parlera probablement de tout et de rien (passe-temps). Ce soir, je retrouve mes amis pour organiser notre prochaine randonnée (activité). Ensuite, je reste seule avec une connaissance avec qui j’ai des rapports étranges, je me sens mal à l’aise en sa compagnie sans bien comprendre pourquoi elle arrive toujours à me mettre dans cet état-là (jeux). Je rentre chez moi la boule au ventre et je m’écroule en expliquant mon ressenti à mon mari (intimité).</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29</a:t>
            </a:fld>
            <a:endParaRPr lang="fr-FR"/>
          </a:p>
        </p:txBody>
      </p:sp>
    </p:spTree>
    <p:extLst>
      <p:ext uri="{BB962C8B-B14F-4D97-AF65-F5344CB8AC3E}">
        <p14:creationId xmlns:p14="http://schemas.microsoft.com/office/powerpoint/2010/main" val="3796938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  scénario construit est celui qui, selon l’enfant, représente la meilleure option pour survivre dans le monde dans lequel il évolue. En tant qu’adulte, nous ne sommes plus conscient de ce cheminement, nous vivons notre scénario de manière totalement inconsciente. Il est la source de tout ce qui nous freine à l’âge adulte. Nos soucis et nos blocages proviennent en effet souvent du fait que, pour rester cohérent avec ce scénario de vie, nous répétons des comportements induits par le passé qui ne sont plus appropriés dans l’environnement dans lequel nous évoluons aujourd’hui. Analyser ce scénario de vie permet donc de comprendre nos croyances limitantes, nos freins et leur provenance. Et on ne le répétera jamais assez: la prise de conscience est le début de tout changement!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Les drivers sont les lignes de conduite induites par nos parents et notre éducation qui ont participé à l’élaboration de notre scénario de vie. En réaction à ceux-ci, nous adoptons un comportement inconscient. </a:t>
            </a: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Sois parfait, sois fort, dépêche-toi, fais plaisir, fais des efforts</a:t>
            </a: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Afin de bousculer vos habitudes et d’augmenter votre bienêtre, transformez votre driver dominant en une permission que vous vous accordez. Essayez de la garder en tête et de la mettre en évidence au quotidien. </a:t>
            </a:r>
            <a:r>
              <a:rPr lang="fr-FR" sz="1800" b="1" dirty="0">
                <a:effectLst/>
                <a:latin typeface="Times New Roman" panose="02020603050405020304" pitchFamily="18" charset="0"/>
                <a:ea typeface="Times New Roman" panose="02020603050405020304" pitchFamily="18" charset="0"/>
                <a:cs typeface="Times New Roman" panose="02020603050405020304" pitchFamily="18" charset="0"/>
              </a:rPr>
              <a:t>Fais-toi plaisir, Fais-le, Sois-comme tu es, sois ouvert et exprime tes besoins, Prends ton temps.</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30</a:t>
            </a:fld>
            <a:endParaRPr lang="fr-FR"/>
          </a:p>
        </p:txBody>
      </p:sp>
    </p:spTree>
    <p:extLst>
      <p:ext uri="{BB962C8B-B14F-4D97-AF65-F5344CB8AC3E}">
        <p14:creationId xmlns:p14="http://schemas.microsoft.com/office/powerpoint/2010/main" val="198345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b="1" dirty="0"/>
              <a:t>La position efficace</a:t>
            </a:r>
          </a:p>
          <a:p>
            <a:r>
              <a:rPr lang="fr-CH" dirty="0"/>
              <a:t>Je me fais une représentation exacte de ce que je peux faire de </a:t>
            </a:r>
            <a:r>
              <a:rPr lang="fr-CH" dirty="0" err="1"/>
              <a:t>positifavec</a:t>
            </a:r>
            <a:r>
              <a:rPr lang="fr-CH" dirty="0"/>
              <a:t> l’autre et donc j’agis efficacement.</a:t>
            </a:r>
          </a:p>
          <a:p>
            <a:r>
              <a:rPr lang="fr-CH" dirty="0"/>
              <a:t>Je suis OK avec moi-même et les autres (position OK-OK).</a:t>
            </a:r>
          </a:p>
          <a:p>
            <a:r>
              <a:rPr lang="fr-CH" b="1" dirty="0"/>
              <a:t>Les 3 positions inefficaces</a:t>
            </a:r>
          </a:p>
          <a:p>
            <a:r>
              <a:rPr lang="fr-CH" dirty="0"/>
              <a:t>Je me fais une représentation inexacte de ce que je peux faire avec </a:t>
            </a:r>
            <a:r>
              <a:rPr lang="fr-CH" dirty="0" err="1"/>
              <a:t>lesautres</a:t>
            </a:r>
            <a:r>
              <a:rPr lang="fr-CH" dirty="0"/>
              <a:t> et donc j’agis de façon inefficace :</a:t>
            </a:r>
          </a:p>
          <a:p>
            <a:r>
              <a:rPr lang="fr-CH" dirty="0"/>
              <a:t>– soit je me crois supérieur aux autres : je me crois OK et je crois que les autres ne sont pas OK;</a:t>
            </a:r>
          </a:p>
          <a:p>
            <a:r>
              <a:rPr lang="fr-CH" dirty="0"/>
              <a:t>– soit je me crois Non Ok et je crois que les autres sont OK;</a:t>
            </a:r>
          </a:p>
          <a:p>
            <a:r>
              <a:rPr lang="fr-CH" dirty="0"/>
              <a:t>– soit je me crois Non Ok et les autres aussi.</a:t>
            </a: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37</a:t>
            </a:fld>
            <a:endParaRPr lang="fr-FR"/>
          </a:p>
        </p:txBody>
      </p:sp>
    </p:spTree>
    <p:extLst>
      <p:ext uri="{BB962C8B-B14F-4D97-AF65-F5344CB8AC3E}">
        <p14:creationId xmlns:p14="http://schemas.microsoft.com/office/powerpoint/2010/main" val="3191522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effectLst/>
                <a:latin typeface="Calibri" panose="020F0502020204030204" pitchFamily="34" charset="0"/>
                <a:ea typeface="Calibri" panose="020F0502020204030204" pitchFamily="34" charset="0"/>
                <a:cs typeface="Times New Roman" panose="02020603050405020304" pitchFamily="18" charset="0"/>
              </a:rPr>
              <a:t>L’émotion parasite : savoir reconnaître des émotions parasites </a:t>
            </a:r>
            <a:r>
              <a:rPr lang="fr-FR" sz="1800" b="0" dirty="0">
                <a:effectLst/>
                <a:latin typeface="Calibri" panose="020F0502020204030204" pitchFamily="34" charset="0"/>
                <a:ea typeface="Calibri" panose="020F0502020204030204" pitchFamily="34" charset="0"/>
                <a:cs typeface="Times New Roman" panose="02020603050405020304" pitchFamily="18" charset="0"/>
              </a:rPr>
              <a:t>(par rapport à une émotion authentique qui est cohérente)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Le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«racket» </a:t>
            </a:r>
            <a:r>
              <a:rPr lang="fr-FR" sz="1800" dirty="0">
                <a:effectLst/>
                <a:latin typeface="Calibri" panose="020F0502020204030204" pitchFamily="34" charset="0"/>
                <a:ea typeface="Calibri" panose="020F0502020204030204" pitchFamily="34" charset="0"/>
                <a:cs typeface="Times New Roman" panose="02020603050405020304" pitchFamily="18" charset="0"/>
              </a:rPr>
              <a:t>consiste à exprimer une émotion sous la forme d’une autre, la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 carte de fidélité » </a:t>
            </a:r>
            <a:r>
              <a:rPr lang="fr-FR" sz="1800" dirty="0">
                <a:effectLst/>
                <a:latin typeface="Calibri" panose="020F0502020204030204" pitchFamily="34" charset="0"/>
                <a:ea typeface="Calibri" panose="020F0502020204030204" pitchFamily="34" charset="0"/>
                <a:cs typeface="Times New Roman" panose="02020603050405020304" pitchFamily="18" charset="0"/>
              </a:rPr>
              <a:t>repose sur la mémorisation d’émotions légères et désagréables accumulées et non exprimées et l</a:t>
            </a:r>
            <a:r>
              <a:rPr lang="fr-FR" sz="1800" b="1" dirty="0">
                <a:effectLst/>
                <a:latin typeface="Calibri" panose="020F0502020204030204" pitchFamily="34" charset="0"/>
                <a:ea typeface="Calibri" panose="020F0502020204030204" pitchFamily="34" charset="0"/>
                <a:cs typeface="Times New Roman" panose="02020603050405020304" pitchFamily="18" charset="0"/>
              </a:rPr>
              <a:t>’«élastique» </a:t>
            </a:r>
            <a:r>
              <a:rPr lang="fr-FR" sz="1800" dirty="0">
                <a:effectLst/>
                <a:latin typeface="Calibri" panose="020F0502020204030204" pitchFamily="34" charset="0"/>
                <a:ea typeface="Calibri" panose="020F0502020204030204" pitchFamily="34" charset="0"/>
                <a:cs typeface="Times New Roman" panose="02020603050405020304" pitchFamily="18" charset="0"/>
              </a:rPr>
              <a:t>correspond à une réaction émotionnelle automatique faisant remonter une émotion reliée à une situation non résolue du passé.</a:t>
            </a: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40</a:t>
            </a:fld>
            <a:endParaRPr lang="fr-FR"/>
          </a:p>
        </p:txBody>
      </p:sp>
    </p:spTree>
    <p:extLst>
      <p:ext uri="{BB962C8B-B14F-4D97-AF65-F5344CB8AC3E}">
        <p14:creationId xmlns:p14="http://schemas.microsoft.com/office/powerpoint/2010/main" val="1583439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44</a:t>
            </a:fld>
            <a:endParaRPr lang="fr-CH"/>
          </a:p>
        </p:txBody>
      </p:sp>
    </p:spTree>
    <p:extLst>
      <p:ext uri="{BB962C8B-B14F-4D97-AF65-F5344CB8AC3E}">
        <p14:creationId xmlns:p14="http://schemas.microsoft.com/office/powerpoint/2010/main" val="3796610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Au sein d’une entreprise, leader et manager sont tous deux indispensables, mais il est souvent difficile de les distinguer. La différence réside au niveau de l’autorité que chacun exerce. Manager est une fonction. Il est nommé par sa hiérarchie comme le responsable d’une équipe et les gens travaillent pour lui. A l’inverse, le leader n’a pas été nommé. Il est suivi, respecté et admiré grâce à ce qu’il a accompli, à sa vision et à ses idées.</a:t>
            </a:r>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47</a:t>
            </a:fld>
            <a:endParaRPr lang="fr-CH"/>
          </a:p>
        </p:txBody>
      </p:sp>
    </p:spTree>
    <p:extLst>
      <p:ext uri="{BB962C8B-B14F-4D97-AF65-F5344CB8AC3E}">
        <p14:creationId xmlns:p14="http://schemas.microsoft.com/office/powerpoint/2010/main" val="3117981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Jean-Michel Plane, Les Théories du Leadership, Dunod, 2015.</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48</a:t>
            </a:fld>
            <a:endParaRPr lang="fr-CH"/>
          </a:p>
        </p:txBody>
      </p:sp>
    </p:spTree>
    <p:extLst>
      <p:ext uri="{BB962C8B-B14F-4D97-AF65-F5344CB8AC3E}">
        <p14:creationId xmlns:p14="http://schemas.microsoft.com/office/powerpoint/2010/main" val="2331465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Henir</a:t>
            </a:r>
            <a:r>
              <a:rPr lang="fr-CH" dirty="0"/>
              <a:t> Fayol – le fayolisme - a marqué les théories du management et du leadership.</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49</a:t>
            </a:fld>
            <a:endParaRPr lang="fr-CH"/>
          </a:p>
        </p:txBody>
      </p:sp>
    </p:spTree>
    <p:extLst>
      <p:ext uri="{BB962C8B-B14F-4D97-AF65-F5344CB8AC3E}">
        <p14:creationId xmlns:p14="http://schemas.microsoft.com/office/powerpoint/2010/main" val="157594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Chacun à sa vision du monde; Nous traitons les informations aux travers de nos cinq sens, de processus et de filtres. A partir de cette perception nous élaborons notre représentation, notre carte. Ce qu’une personne dit, pense et ressent la caractérise elle et pas quelqu’un d’autre. Son comportement et son langage en disent long sur cette réalité perçue et ce qui est important pour elle. </a:t>
            </a:r>
          </a:p>
          <a:p>
            <a:endParaRPr lang="fr-FR" dirty="0"/>
          </a:p>
          <a:p>
            <a:r>
              <a:rPr lang="fr-FR" dirty="0"/>
              <a:t>Les filtres: </a:t>
            </a:r>
          </a:p>
          <a:p>
            <a:pPr marL="171450" indent="-171450">
              <a:buFontTx/>
              <a:buChar char="-"/>
            </a:pPr>
            <a:r>
              <a:rPr lang="fr-FR" dirty="0"/>
              <a:t>sensoriels (visuel, auditif, kinesthésique, olfactif, gustatif) VAKOG, </a:t>
            </a:r>
          </a:p>
          <a:p>
            <a:pPr marL="171450" indent="-171450">
              <a:buFontTx/>
              <a:buChar char="-"/>
            </a:pPr>
            <a:r>
              <a:rPr lang="fr-FR" dirty="0"/>
              <a:t>physiologiques: état interne, humeur, handicap</a:t>
            </a:r>
          </a:p>
          <a:p>
            <a:pPr marL="171450" indent="-171450">
              <a:buFontTx/>
              <a:buChar char="-"/>
            </a:pPr>
            <a:r>
              <a:rPr lang="fr-FR" dirty="0"/>
              <a:t>D’expérience: éducation, sociaux, culturels, religieux, vécu…</a:t>
            </a:r>
          </a:p>
          <a:p>
            <a:pPr marL="171450" indent="-171450">
              <a:buFontTx/>
              <a:buChar char="-"/>
            </a:pPr>
            <a:endParaRPr lang="fr-FR" dirty="0"/>
          </a:p>
          <a:p>
            <a:pPr marL="0" indent="0">
              <a:buFontTx/>
              <a:buNone/>
            </a:pPr>
            <a:r>
              <a:rPr lang="fr-FR" dirty="0"/>
              <a:t>Les processus de perception:</a:t>
            </a:r>
          </a:p>
          <a:p>
            <a:pPr marL="171450" indent="-171450">
              <a:buFontTx/>
              <a:buChar char="-"/>
            </a:pPr>
            <a:r>
              <a:rPr lang="fr-FR" dirty="0"/>
              <a:t>Omission:  l’information que notre cerveau perçoit est mémorisée à environ 2%.  Notre cerveau conscient trie l’information et garde ce qui est nécessaire à un moment donné. Il omet donc une partie des informations.</a:t>
            </a:r>
          </a:p>
          <a:p>
            <a:pPr marL="171450" indent="-171450">
              <a:buFontTx/>
              <a:buChar char="-"/>
            </a:pPr>
            <a:r>
              <a:rPr lang="fr-FR" dirty="0"/>
              <a:t>Généralisation: processus d’apprentissage qui consiste à généraliser une expérience vécue. L’expérience passée est une référence dans une situation présente.</a:t>
            </a:r>
          </a:p>
          <a:p>
            <a:pPr marL="171450" indent="-171450">
              <a:buFontTx/>
              <a:buChar char="-"/>
            </a:pPr>
            <a:r>
              <a:rPr lang="fr-FR" dirty="0"/>
              <a:t>Distorsion: processus qui nous permet de distordre certains aspects de notre expérience pour qu’ils s’adaptent à nos croyances. C’est également le processus de créativité; il nous permet d’imaginer ce qui n’existe pas.</a:t>
            </a:r>
            <a:endParaRPr lang="fr-CH"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5</a:t>
            </a:fld>
            <a:endParaRPr lang="fr-FR"/>
          </a:p>
        </p:txBody>
      </p:sp>
    </p:spTree>
    <p:extLst>
      <p:ext uri="{BB962C8B-B14F-4D97-AF65-F5344CB8AC3E}">
        <p14:creationId xmlns:p14="http://schemas.microsoft.com/office/powerpoint/2010/main" val="4697207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Henry Mintzberg (né le 2 septembre 1939 à Montréal) est un universitaire canadien en sciences de gestion, auteur prolifique d'ouvrages de management sur l'emploi du temps des cadres dirigeants, l'efficacité managériale, la structure des organisations, le pouvoir, la planification stratégique, etc. </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50</a:t>
            </a:fld>
            <a:endParaRPr lang="fr-CH"/>
          </a:p>
        </p:txBody>
      </p:sp>
    </p:spTree>
    <p:extLst>
      <p:ext uri="{BB962C8B-B14F-4D97-AF65-F5344CB8AC3E}">
        <p14:creationId xmlns:p14="http://schemas.microsoft.com/office/powerpoint/2010/main" val="2588839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Mary Parker </a:t>
            </a:r>
            <a:r>
              <a:rPr lang="fr-CH" dirty="0" err="1"/>
              <a:t>Follett</a:t>
            </a:r>
            <a:r>
              <a:rPr lang="fr-CH" dirty="0"/>
              <a:t> est une conseillère en management et pionnière de la théorie des organisations du point de vue des ressources humaines.</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52</a:t>
            </a:fld>
            <a:endParaRPr lang="fr-CH"/>
          </a:p>
        </p:txBody>
      </p:sp>
    </p:spTree>
    <p:extLst>
      <p:ext uri="{BB962C8B-B14F-4D97-AF65-F5344CB8AC3E}">
        <p14:creationId xmlns:p14="http://schemas.microsoft.com/office/powerpoint/2010/main" val="2851759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Kurt Lewin (Kurt </a:t>
            </a:r>
            <a:r>
              <a:rPr lang="fr-CH" dirty="0" err="1"/>
              <a:t>Zadek</a:t>
            </a:r>
            <a:r>
              <a:rPr lang="fr-CH" dirty="0"/>
              <a:t> Lewin) (1890-1947) est un psychologue américain d'origine allemande spécialisé dans la psychologie sociale et le comportementalisme, acteur majeur de l'école des relations humaines.</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53</a:t>
            </a:fld>
            <a:endParaRPr lang="fr-CH"/>
          </a:p>
        </p:txBody>
      </p:sp>
    </p:spTree>
    <p:extLst>
      <p:ext uri="{BB962C8B-B14F-4D97-AF65-F5344CB8AC3E}">
        <p14:creationId xmlns:p14="http://schemas.microsoft.com/office/powerpoint/2010/main" val="2675015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Douglas McGregor professeur au MIT à Harvard.</a:t>
            </a:r>
          </a:p>
          <a:p>
            <a:r>
              <a:rPr lang="fr-CH" dirty="0"/>
              <a:t>X: Naturellement, l'être humain moyen n'aime pas le travail et l'évitera s'il le peut.</a:t>
            </a:r>
          </a:p>
          <a:p>
            <a:r>
              <a:rPr lang="fr-CH" dirty="0"/>
              <a:t>Du fait de leur aversion à l'égard du travail, la plupart des gens doivent être contrôlés, voire menacés, afin qu'ils travaillent suffisamment dur.</a:t>
            </a:r>
          </a:p>
          <a:p>
            <a:r>
              <a:rPr lang="fr-CH" dirty="0"/>
              <a:t>Ainsi, les travailleurs ne fournissent l’effort attendu que sous la contrainte ou contre récompense (le salaire).</a:t>
            </a:r>
          </a:p>
          <a:p>
            <a:r>
              <a:rPr lang="fr-CH" dirty="0"/>
              <a:t>Y: Faire des efforts physiques et mentaux au travail est aussi naturel que s'amuser et se reposer.</a:t>
            </a:r>
          </a:p>
          <a:p>
            <a:r>
              <a:rPr lang="fr-CH" dirty="0"/>
              <a:t>Le contrôle et la punition ne sont pas les seules façons de faire travailler les gens. L'individu sera capable de se réaliser si on l'associe aux buts de l'organisation.</a:t>
            </a:r>
          </a:p>
          <a:p>
            <a:r>
              <a:rPr lang="fr-CH" dirty="0"/>
              <a:t>Si un travail apporte des satisfactions, alors l'engagement envers l'organisation s'améliore.</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54</a:t>
            </a:fld>
            <a:endParaRPr lang="fr-CH"/>
          </a:p>
        </p:txBody>
      </p:sp>
    </p:spTree>
    <p:extLst>
      <p:ext uri="{BB962C8B-B14F-4D97-AF65-F5344CB8AC3E}">
        <p14:creationId xmlns:p14="http://schemas.microsoft.com/office/powerpoint/2010/main" val="3314688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Warren </a:t>
            </a:r>
            <a:r>
              <a:rPr lang="fr-CH" dirty="0" err="1"/>
              <a:t>Bennis</a:t>
            </a:r>
            <a:r>
              <a:rPr lang="fr-CH" dirty="0"/>
              <a:t> (1925-2014) est un universitaire Caroline du Sud et auteur américain expert en leadership</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55</a:t>
            </a:fld>
            <a:endParaRPr lang="fr-CH"/>
          </a:p>
        </p:txBody>
      </p:sp>
    </p:spTree>
    <p:extLst>
      <p:ext uri="{BB962C8B-B14F-4D97-AF65-F5344CB8AC3E}">
        <p14:creationId xmlns:p14="http://schemas.microsoft.com/office/powerpoint/2010/main" val="8735694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Steven B. </a:t>
            </a:r>
            <a:r>
              <a:rPr lang="fr-CH" dirty="0" err="1"/>
              <a:t>Sample</a:t>
            </a:r>
            <a:r>
              <a:rPr lang="fr-CH" dirty="0"/>
              <a:t>: ingénieur, musicien, professeur </a:t>
            </a:r>
            <a:r>
              <a:rPr lang="fr-CH" dirty="0" err="1"/>
              <a:t>àl’université</a:t>
            </a:r>
            <a:r>
              <a:rPr lang="fr-CH" dirty="0"/>
              <a:t> de Caroline du Sud. Il est influencé par </a:t>
            </a:r>
            <a:r>
              <a:rPr lang="fr-CH" dirty="0" err="1"/>
              <a:t>Bennis</a:t>
            </a:r>
            <a:r>
              <a:rPr lang="fr-CH" dirty="0"/>
              <a:t>.</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58</a:t>
            </a:fld>
            <a:endParaRPr lang="fr-CH"/>
          </a:p>
        </p:txBody>
      </p:sp>
    </p:spTree>
    <p:extLst>
      <p:ext uri="{BB962C8B-B14F-4D97-AF65-F5344CB8AC3E}">
        <p14:creationId xmlns:p14="http://schemas.microsoft.com/office/powerpoint/2010/main" val="170359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Règle des 3 V (verbal, vocal, visuel) Albert </a:t>
            </a:r>
            <a:r>
              <a:rPr lang="fr-CH" dirty="0" err="1"/>
              <a:t>Mehrabian</a:t>
            </a:r>
            <a:r>
              <a:rPr lang="fr-CH" dirty="0"/>
              <a:t> 1967. Ces 3 formes de communication doivent correspondre entre elles (on parle de « congruence»). Dans le cas contraire, la personne qui nous écoute peut être troublée par deux messages venant de deux façons différentes et se contredisant. </a:t>
            </a:r>
          </a:p>
          <a:p>
            <a:r>
              <a:rPr lang="fr-CH" dirty="0"/>
              <a:t>La congruence: une personne est congruente lorsqu’il y a un accord entre ce qu’elle pense et ressent d’une part et ce qu’elle dit et montre d’autre part.</a:t>
            </a:r>
          </a:p>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6</a:t>
            </a:fld>
            <a:endParaRPr lang="fr-FR"/>
          </a:p>
        </p:txBody>
      </p:sp>
    </p:spTree>
    <p:extLst>
      <p:ext uri="{BB962C8B-B14F-4D97-AF65-F5344CB8AC3E}">
        <p14:creationId xmlns:p14="http://schemas.microsoft.com/office/powerpoint/2010/main" val="3885123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7</a:t>
            </a:fld>
            <a:endParaRPr lang="fr-FR"/>
          </a:p>
        </p:txBody>
      </p:sp>
    </p:spTree>
    <p:extLst>
      <p:ext uri="{BB962C8B-B14F-4D97-AF65-F5344CB8AC3E}">
        <p14:creationId xmlns:p14="http://schemas.microsoft.com/office/powerpoint/2010/main" val="584625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 tri sur l’autre c’est d’être dans l’écoute active, avoir envie de comprendre le monde de l’autre, ouvert d’esprit.</a:t>
            </a:r>
          </a:p>
          <a:p>
            <a:r>
              <a:rPr lang="fr-CH" dirty="0"/>
              <a:t>Le tri sur soi, c’est projeter soi sur l’autre, avoir une attitude de comparaison, jugement et conseil.</a:t>
            </a:r>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8</a:t>
            </a:fld>
            <a:endParaRPr lang="fr-FR"/>
          </a:p>
        </p:txBody>
      </p:sp>
    </p:spTree>
    <p:extLst>
      <p:ext uri="{BB962C8B-B14F-4D97-AF65-F5344CB8AC3E}">
        <p14:creationId xmlns:p14="http://schemas.microsoft.com/office/powerpoint/2010/main" val="19388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Lorsqu’une personne se sent en confiance, écoutée et comprise elle est beaucoup plus réceptive.</a:t>
            </a:r>
          </a:p>
          <a:p>
            <a:endParaRPr lang="fr-CH" dirty="0"/>
          </a:p>
          <a:p>
            <a:r>
              <a:rPr lang="fr-CH" dirty="0"/>
              <a:t>Authenticité: être soi-même, simple, direct, cohérent, congruent.</a:t>
            </a:r>
          </a:p>
          <a:p>
            <a:r>
              <a:rPr lang="fr-CH" dirty="0"/>
              <a:t>Marques d’attention: signes de reconnaissance: accueil, écoute, intérêt, amour.</a:t>
            </a:r>
          </a:p>
          <a:p>
            <a:r>
              <a:rPr lang="fr-CH" dirty="0"/>
              <a:t>Synchronisation (ressemblances): on est pareil, mettre en avant les points communs. Savoir s’adapter aux styles de communication de l’interlocuteur, parler et bouger en mimétisme.</a:t>
            </a:r>
          </a:p>
          <a:p>
            <a:r>
              <a:rPr lang="fr-CH" dirty="0"/>
              <a:t>Impression: nombre d’expériences positives vécues ensemble.</a:t>
            </a:r>
          </a:p>
          <a:p>
            <a:endParaRPr lang="fr-CH" dirty="0"/>
          </a:p>
          <a:p>
            <a:r>
              <a:rPr lang="fr-CH" dirty="0"/>
              <a:t>Les prédicats; le langage d’une personne nous donne des informations sur les systèmes sensoriels qu’elle utilise: visuel (voir, regarder, montrer), auditif (entendre, parler, dire), kinesthésique (sentir, toucher, en contact, relaxé). Utiliser le bon vocabulaire pour pouvoir ouvrir un canal.</a:t>
            </a:r>
          </a:p>
          <a:p>
            <a:r>
              <a:rPr lang="fr-CH" dirty="0"/>
              <a:t>La calibration: c’est observer, reconnaitre, et vérifier les paramètres sensoriels d’une personne; langage non-verbal, posture du corps, gestuelle, ton et débit de la voix, respiration.</a:t>
            </a:r>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9</a:t>
            </a:fld>
            <a:endParaRPr lang="fr-FR"/>
          </a:p>
        </p:txBody>
      </p:sp>
    </p:spTree>
    <p:extLst>
      <p:ext uri="{BB962C8B-B14F-4D97-AF65-F5344CB8AC3E}">
        <p14:creationId xmlns:p14="http://schemas.microsoft.com/office/powerpoint/2010/main" val="3415626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10</a:t>
            </a:fld>
            <a:endParaRPr lang="fr-FR"/>
          </a:p>
        </p:txBody>
      </p:sp>
    </p:spTree>
    <p:extLst>
      <p:ext uri="{BB962C8B-B14F-4D97-AF65-F5344CB8AC3E}">
        <p14:creationId xmlns:p14="http://schemas.microsoft.com/office/powerpoint/2010/main" val="3406890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E82DD93-9AA4-45EA-9F12-A61606199770}" type="slidenum">
              <a:rPr lang="fr-FR" smtClean="0"/>
              <a:t>11</a:t>
            </a:fld>
            <a:endParaRPr lang="fr-FR"/>
          </a:p>
        </p:txBody>
      </p:sp>
    </p:spTree>
    <p:extLst>
      <p:ext uri="{BB962C8B-B14F-4D97-AF65-F5344CB8AC3E}">
        <p14:creationId xmlns:p14="http://schemas.microsoft.com/office/powerpoint/2010/main" val="1932476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16.01.2022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16.01.2022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16.01.2022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16587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16.01.2022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47535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16.01.2022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3569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16.01.2022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42922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16.01.2022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16.01.2022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16.01.2022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16.01.2022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05ED6DB-EBA3-4449-8D86-B5E5D84237CA}" type="datetime1">
              <a:rPr lang="fr-FR" smtClean="0"/>
              <a:t>16/01/2022</a:t>
            </a:fld>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chrystel.dayer@hesge.ch</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bilan.ch/opinions/david-fiorucci/leadership-et-intelligence-emotionnelle-une-cle-pour-devenir-un-leader-inspiran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youtube.com/watch?v=NJ9UtuWfs3U"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CH" sz="4000" dirty="0"/>
              <a:t>Le Leadership</a:t>
            </a:r>
          </a:p>
        </p:txBody>
      </p:sp>
      <p:sp>
        <p:nvSpPr>
          <p:cNvPr id="3" name="Sous-titre 2"/>
          <p:cNvSpPr>
            <a:spLocks noGrp="1"/>
          </p:cNvSpPr>
          <p:nvPr>
            <p:ph type="subTitle" idx="1"/>
          </p:nvPr>
        </p:nvSpPr>
        <p:spPr>
          <a:xfrm>
            <a:off x="1524000" y="3602038"/>
            <a:ext cx="9144000" cy="1351649"/>
          </a:xfrm>
        </p:spPr>
        <p:txBody>
          <a:bodyPr>
            <a:normAutofit/>
          </a:bodyPr>
          <a:lstStyle/>
          <a:p>
            <a:r>
              <a:rPr lang="fr-CH" sz="2000" b="1" dirty="0">
                <a:solidFill>
                  <a:srgbClr val="2B3E54"/>
                </a:solidFill>
                <a:ea typeface="+mj-ea"/>
              </a:rPr>
              <a:t>Mme Chrystel Dayer</a:t>
            </a:r>
          </a:p>
          <a:p>
            <a:r>
              <a:rPr lang="fr-CH" sz="2000" b="1" dirty="0">
                <a:solidFill>
                  <a:srgbClr val="2B3E54"/>
                </a:solidFill>
                <a:ea typeface="+mj-ea"/>
              </a:rPr>
              <a:t>Chargée de cours</a:t>
            </a:r>
          </a:p>
        </p:txBody>
      </p:sp>
      <p:sp>
        <p:nvSpPr>
          <p:cNvPr id="4" name="Espace réservé de la date 3"/>
          <p:cNvSpPr>
            <a:spLocks noGrp="1"/>
          </p:cNvSpPr>
          <p:nvPr>
            <p:ph type="dt" sz="half" idx="4294967295"/>
          </p:nvPr>
        </p:nvSpPr>
        <p:spPr>
          <a:xfrm>
            <a:off x="838200" y="6273970"/>
            <a:ext cx="2743200" cy="365125"/>
          </a:xfrm>
        </p:spPr>
        <p:txBody>
          <a:bodyPr/>
          <a:lstStyle/>
          <a:p>
            <a:fld id="{D8C0A943-C54A-47C0-B4C2-905C8DAFEB73}" type="datetime1">
              <a:rPr lang="fr-FR" smtClean="0"/>
              <a:t>16/01/2022</a:t>
            </a:fld>
            <a:endParaRPr lang="fr-CH"/>
          </a:p>
        </p:txBody>
      </p:sp>
      <p:sp>
        <p:nvSpPr>
          <p:cNvPr id="5" name="Espace réservé du pied de page 4"/>
          <p:cNvSpPr>
            <a:spLocks noGrp="1"/>
          </p:cNvSpPr>
          <p:nvPr>
            <p:ph type="ftr" sz="quarter" idx="4294967295"/>
          </p:nvPr>
        </p:nvSpPr>
        <p:spPr>
          <a:xfrm>
            <a:off x="4038600" y="6273970"/>
            <a:ext cx="4114800" cy="365125"/>
          </a:xfrm>
        </p:spPr>
        <p:txBody>
          <a:bodyPr/>
          <a:lstStyle/>
          <a:p>
            <a:r>
              <a:rPr lang="fr-CH"/>
              <a:t>chrystel.dayer@hesge.ch</a:t>
            </a:r>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a:p>
        </p:txBody>
      </p:sp>
    </p:spTree>
    <p:extLst>
      <p:ext uri="{BB962C8B-B14F-4D97-AF65-F5344CB8AC3E}">
        <p14:creationId xmlns:p14="http://schemas.microsoft.com/office/powerpoint/2010/main" val="18069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lstStyle/>
          <a:p>
            <a:pPr marL="0" indent="0" algn="just">
              <a:buNone/>
            </a:pPr>
            <a:r>
              <a:rPr lang="fr-CH" b="1" dirty="0"/>
              <a:t>Exercice</a:t>
            </a:r>
          </a:p>
          <a:p>
            <a:pPr algn="just"/>
            <a:r>
              <a:rPr lang="fr-CH" dirty="0"/>
              <a:t>Repérer le système de représentation principale (le plus utilisé) d’une personne en écoutant les mots sensoriels qu’elle emploie.</a:t>
            </a:r>
          </a:p>
          <a:p>
            <a:pPr algn="just"/>
            <a:r>
              <a:rPr lang="fr-CH" dirty="0"/>
              <a:t>Communiquer avec elle en choisissant des mots appartenant au même système.</a:t>
            </a:r>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362049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graphicFrame>
        <p:nvGraphicFramePr>
          <p:cNvPr id="6" name="Espace réservé du contenu 5">
            <a:extLst>
              <a:ext uri="{FF2B5EF4-FFF2-40B4-BE49-F238E27FC236}">
                <a16:creationId xmlns:a16="http://schemas.microsoft.com/office/drawing/2014/main" id="{A4F8A63E-86A9-4026-8F7C-47277F9E8738}"/>
              </a:ext>
            </a:extLst>
          </p:cNvPr>
          <p:cNvGraphicFramePr>
            <a:graphicFrameLocks noGrp="1"/>
          </p:cNvGraphicFramePr>
          <p:nvPr>
            <p:ph idx="1"/>
            <p:extLst>
              <p:ext uri="{D42A27DB-BD31-4B8C-83A1-F6EECF244321}">
                <p14:modId xmlns:p14="http://schemas.microsoft.com/office/powerpoint/2010/main" val="270243943"/>
              </p:ext>
            </p:extLst>
          </p:nvPr>
        </p:nvGraphicFramePr>
        <p:xfrm>
          <a:off x="5109881" y="1201272"/>
          <a:ext cx="6490446" cy="5100357"/>
        </p:xfrm>
        <a:graphic>
          <a:graphicData uri="http://schemas.openxmlformats.org/drawingml/2006/table">
            <a:tbl>
              <a:tblPr/>
              <a:tblGrid>
                <a:gridCol w="1999646">
                  <a:extLst>
                    <a:ext uri="{9D8B030D-6E8A-4147-A177-3AD203B41FA5}">
                      <a16:colId xmlns:a16="http://schemas.microsoft.com/office/drawing/2014/main" val="1122615557"/>
                    </a:ext>
                  </a:extLst>
                </a:gridCol>
                <a:gridCol w="2255902">
                  <a:extLst>
                    <a:ext uri="{9D8B030D-6E8A-4147-A177-3AD203B41FA5}">
                      <a16:colId xmlns:a16="http://schemas.microsoft.com/office/drawing/2014/main" val="2200560761"/>
                    </a:ext>
                  </a:extLst>
                </a:gridCol>
                <a:gridCol w="2234898">
                  <a:extLst>
                    <a:ext uri="{9D8B030D-6E8A-4147-A177-3AD203B41FA5}">
                      <a16:colId xmlns:a16="http://schemas.microsoft.com/office/drawing/2014/main" val="2065074627"/>
                    </a:ext>
                  </a:extLst>
                </a:gridCol>
              </a:tblGrid>
              <a:tr h="295634">
                <a:tc>
                  <a:txBody>
                    <a:bodyPr/>
                    <a:lstStyle/>
                    <a:p>
                      <a:pPr algn="l" fontAlgn="b"/>
                      <a:r>
                        <a:rPr lang="fr-FR" sz="1100" b="1" i="0" u="none" strike="noStrike">
                          <a:solidFill>
                            <a:srgbClr val="000000"/>
                          </a:solidFill>
                          <a:effectLst/>
                          <a:latin typeface="Calibri" panose="020F0502020204030204" pitchFamily="34" charset="0"/>
                        </a:rPr>
                        <a:t>Visuelle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1" i="0" u="none" strike="noStrike">
                          <a:solidFill>
                            <a:srgbClr val="000000"/>
                          </a:solidFill>
                          <a:effectLst/>
                          <a:latin typeface="Calibri" panose="020F0502020204030204" pitchFamily="34" charset="0"/>
                        </a:rPr>
                        <a:t>Auditive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1" i="0" u="none" strike="noStrike">
                          <a:solidFill>
                            <a:srgbClr val="000000"/>
                          </a:solidFill>
                          <a:effectLst/>
                          <a:latin typeface="Calibri" panose="020F0502020204030204" pitchFamily="34" charset="0"/>
                        </a:rPr>
                        <a:t>Kinesthésique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5043801"/>
                  </a:ext>
                </a:extLst>
              </a:tr>
              <a:tr h="295634">
                <a:tc>
                  <a:txBody>
                    <a:bodyPr/>
                    <a:lstStyle/>
                    <a:p>
                      <a:pPr algn="l" fontAlgn="b"/>
                      <a:r>
                        <a:rPr lang="fr-FR" sz="1100" b="0" i="0" u="none" strike="noStrike">
                          <a:solidFill>
                            <a:srgbClr val="000000"/>
                          </a:solidFill>
                          <a:effectLst/>
                          <a:latin typeface="Calibri" panose="020F0502020204030204" pitchFamily="34" charset="0"/>
                        </a:rPr>
                        <a:t>Il parait que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Langue bien pendue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Plein le 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8436139"/>
                  </a:ext>
                </a:extLst>
              </a:tr>
              <a:tr h="295634">
                <a:tc>
                  <a:txBody>
                    <a:bodyPr/>
                    <a:lstStyle/>
                    <a:p>
                      <a:pPr algn="l" fontAlgn="b"/>
                      <a:r>
                        <a:rPr lang="fr-FR" sz="1100" b="0" i="0" u="none" strike="noStrike">
                          <a:solidFill>
                            <a:srgbClr val="000000"/>
                          </a:solidFill>
                          <a:effectLst/>
                          <a:latin typeface="Calibri" panose="020F0502020204030204" pitchFamily="34" charset="0"/>
                        </a:rPr>
                        <a:t>Tour d'horizon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Mâcher ses mots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Lessivé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140346"/>
                  </a:ext>
                </a:extLst>
              </a:tr>
              <a:tr h="370213">
                <a:tc>
                  <a:txBody>
                    <a:bodyPr/>
                    <a:lstStyle/>
                    <a:p>
                      <a:pPr algn="l" fontAlgn="b"/>
                      <a:r>
                        <a:rPr lang="fr-FR" sz="1100" b="0" i="0" u="none" strike="noStrike">
                          <a:solidFill>
                            <a:srgbClr val="000000"/>
                          </a:solidFill>
                          <a:effectLst/>
                          <a:latin typeface="Calibri" panose="020F0502020204030204" pitchFamily="34" charset="0"/>
                        </a:rPr>
                        <a:t>Sans l'ombre d'un doute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Tenir sa langue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Main à la pâte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762604"/>
                  </a:ext>
                </a:extLst>
              </a:tr>
              <a:tr h="295634">
                <a:tc>
                  <a:txBody>
                    <a:bodyPr/>
                    <a:lstStyle/>
                    <a:p>
                      <a:pPr algn="l" fontAlgn="b"/>
                      <a:r>
                        <a:rPr lang="fr-FR" sz="1100" b="0" i="0" u="none" strike="noStrike">
                          <a:solidFill>
                            <a:srgbClr val="000000"/>
                          </a:solidFill>
                          <a:effectLst/>
                          <a:latin typeface="Calibri" panose="020F0502020204030204" pitchFamily="34" charset="0"/>
                        </a:rPr>
                        <a:t>Idées noires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panose="020F0502020204030204" pitchFamily="34" charset="0"/>
                        </a:rPr>
                        <a:t>Mot pour mot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Tirer les ficelles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585742"/>
                  </a:ext>
                </a:extLst>
              </a:tr>
              <a:tr h="295634">
                <a:tc>
                  <a:txBody>
                    <a:bodyPr/>
                    <a:lstStyle/>
                    <a:p>
                      <a:pPr algn="l" fontAlgn="b"/>
                      <a:r>
                        <a:rPr lang="fr-FR" sz="1100" b="0" i="0" u="none" strike="noStrike">
                          <a:solidFill>
                            <a:srgbClr val="000000"/>
                          </a:solidFill>
                          <a:effectLst/>
                          <a:latin typeface="Calibri" panose="020F0502020204030204" pitchFamily="34" charset="0"/>
                        </a:rPr>
                        <a:t>Tout un cinéma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Bouche cousue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Avoir un bon feeling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1862114"/>
                  </a:ext>
                </a:extLst>
              </a:tr>
              <a:tr h="295634">
                <a:tc>
                  <a:txBody>
                    <a:bodyPr/>
                    <a:lstStyle/>
                    <a:p>
                      <a:pPr algn="l" fontAlgn="b"/>
                      <a:r>
                        <a:rPr lang="fr-FR" sz="1100" b="0" i="0" u="none" strike="noStrike">
                          <a:solidFill>
                            <a:srgbClr val="000000"/>
                          </a:solidFill>
                          <a:effectLst/>
                          <a:latin typeface="Calibri" panose="020F0502020204030204" pitchFamily="34" charset="0"/>
                        </a:rPr>
                        <a:t>Triste spectacle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panose="020F0502020204030204" pitchFamily="34" charset="0"/>
                        </a:rPr>
                        <a:t>Prêter une oreille attentive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CH" sz="1100" b="0" i="0" u="none" strike="noStrike">
                          <a:solidFill>
                            <a:srgbClr val="000000"/>
                          </a:solidFill>
                          <a:effectLst/>
                          <a:latin typeface="Calibri" panose="020F0502020204030204" pitchFamily="34" charset="0"/>
                        </a:rPr>
                        <a:t>Etre à côté de ses pompes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1815448"/>
                  </a:ext>
                </a:extLst>
              </a:tr>
              <a:tr h="295634">
                <a:tc>
                  <a:txBody>
                    <a:bodyPr/>
                    <a:lstStyle/>
                    <a:p>
                      <a:pPr algn="l" fontAlgn="b"/>
                      <a:r>
                        <a:rPr lang="fr-FR" sz="1100" b="0" i="0" u="none" strike="noStrike">
                          <a:solidFill>
                            <a:srgbClr val="000000"/>
                          </a:solidFill>
                          <a:effectLst/>
                          <a:latin typeface="Calibri" panose="020F0502020204030204" pitchFamily="34" charset="0"/>
                        </a:rPr>
                        <a:t>En un clin d'œil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Façon de parler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Je nage complétement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9121722"/>
                  </a:ext>
                </a:extLst>
              </a:tr>
              <a:tr h="295634">
                <a:tc>
                  <a:txBody>
                    <a:bodyPr/>
                    <a:lstStyle/>
                    <a:p>
                      <a:pPr algn="l" fontAlgn="b"/>
                      <a:r>
                        <a:rPr lang="fr-CH" sz="1100" b="0" i="0" u="none" strike="noStrike">
                          <a:solidFill>
                            <a:srgbClr val="000000"/>
                          </a:solidFill>
                          <a:effectLst/>
                          <a:latin typeface="Calibri" panose="020F0502020204030204" pitchFamily="34" charset="0"/>
                        </a:rPr>
                        <a:t>Voir le bout du tunnel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Ecouter, questionner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Se colleter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7396880"/>
                  </a:ext>
                </a:extLst>
              </a:tr>
              <a:tr h="295634">
                <a:tc>
                  <a:txBody>
                    <a:bodyPr/>
                    <a:lstStyle/>
                    <a:p>
                      <a:pPr algn="l" fontAlgn="b"/>
                      <a:r>
                        <a:rPr lang="fr-FR" sz="1100" b="0" i="0" u="none" strike="noStrike">
                          <a:solidFill>
                            <a:srgbClr val="000000"/>
                          </a:solidFill>
                          <a:effectLst/>
                          <a:latin typeface="Calibri" panose="020F0502020204030204" pitchFamily="34" charset="0"/>
                        </a:rPr>
                        <a:t>Perspective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Dialoguer, accord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Main dans la main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9115788"/>
                  </a:ext>
                </a:extLst>
              </a:tr>
              <a:tr h="295634">
                <a:tc>
                  <a:txBody>
                    <a:bodyPr/>
                    <a:lstStyle/>
                    <a:p>
                      <a:pPr algn="l" fontAlgn="b"/>
                      <a:r>
                        <a:rPr lang="fr-FR" sz="1100" b="0" i="0" u="none" strike="noStrike">
                          <a:solidFill>
                            <a:srgbClr val="000000"/>
                          </a:solidFill>
                          <a:effectLst/>
                          <a:latin typeface="Calibri" panose="020F0502020204030204" pitchFamily="34" charset="0"/>
                        </a:rPr>
                        <a:t>Image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Bruit, rythme, mélodieux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En contact, relaxé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112928"/>
                  </a:ext>
                </a:extLst>
              </a:tr>
              <a:tr h="295634">
                <a:tc>
                  <a:txBody>
                    <a:bodyPr/>
                    <a:lstStyle/>
                    <a:p>
                      <a:pPr algn="l" fontAlgn="b"/>
                      <a:r>
                        <a:rPr lang="fr-FR" sz="1100" b="0" i="0" u="none" strike="noStrike">
                          <a:solidFill>
                            <a:srgbClr val="000000"/>
                          </a:solidFill>
                          <a:effectLst/>
                          <a:latin typeface="Calibri" panose="020F0502020204030204" pitchFamily="34" charset="0"/>
                        </a:rPr>
                        <a:t>Cacher, clair, clarifier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Musical, tonalité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Concret, pression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025032"/>
                  </a:ext>
                </a:extLst>
              </a:tr>
              <a:tr h="295634">
                <a:tc>
                  <a:txBody>
                    <a:bodyPr/>
                    <a:lstStyle/>
                    <a:p>
                      <a:pPr algn="l" fontAlgn="b"/>
                      <a:r>
                        <a:rPr lang="fr-FR" sz="1100" b="0" i="0" u="none" strike="noStrike">
                          <a:solidFill>
                            <a:srgbClr val="000000"/>
                          </a:solidFill>
                          <a:effectLst/>
                          <a:latin typeface="Calibri" panose="020F0502020204030204" pitchFamily="34" charset="0"/>
                        </a:rPr>
                        <a:t>Lumineux, sombre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Symphonie, crier, hurler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Mou, ferme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8843290"/>
                  </a:ext>
                </a:extLst>
              </a:tr>
              <a:tr h="295634">
                <a:tc>
                  <a:txBody>
                    <a:bodyPr/>
                    <a:lstStyle/>
                    <a:p>
                      <a:pPr algn="l" fontAlgn="b"/>
                      <a:r>
                        <a:rPr lang="fr-FR" sz="1100" b="0" i="0" u="none" strike="noStrike">
                          <a:solidFill>
                            <a:srgbClr val="000000"/>
                          </a:solidFill>
                          <a:effectLst/>
                          <a:latin typeface="Calibri" panose="020F0502020204030204" pitchFamily="34" charset="0"/>
                        </a:rPr>
                        <a:t>Brillante, coloré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Tendre, solide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200447"/>
                  </a:ext>
                </a:extLst>
              </a:tr>
              <a:tr h="295634">
                <a:tc>
                  <a:txBody>
                    <a:bodyPr/>
                    <a:lstStyle/>
                    <a:p>
                      <a:pPr algn="l" fontAlgn="b"/>
                      <a:r>
                        <a:rPr lang="fr-FR" sz="1100" b="0" i="0" u="none" strike="noStrike">
                          <a:solidFill>
                            <a:srgbClr val="000000"/>
                          </a:solidFill>
                          <a:effectLst/>
                          <a:latin typeface="Calibri" panose="020F0502020204030204" pitchFamily="34" charset="0"/>
                        </a:rPr>
                        <a:t>Visulaiser, éclairer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Appréhender une situation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7981011"/>
                  </a:ext>
                </a:extLst>
              </a:tr>
              <a:tr h="295634">
                <a:tc>
                  <a:txBody>
                    <a:bodyPr/>
                    <a:lstStyle/>
                    <a:p>
                      <a:pPr algn="l" fontAlgn="b"/>
                      <a:r>
                        <a:rPr lang="fr-FR" sz="1100" b="0" i="0" u="none" strike="noStrike">
                          <a:solidFill>
                            <a:srgbClr val="000000"/>
                          </a:solidFill>
                          <a:effectLst/>
                          <a:latin typeface="Calibri" panose="020F0502020204030204" pitchFamily="34" charset="0"/>
                        </a:rPr>
                        <a:t>Vague, flou, net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5432656"/>
                  </a:ext>
                </a:extLst>
              </a:tr>
              <a:tr h="295634">
                <a:tc>
                  <a:txBody>
                    <a:bodyPr/>
                    <a:lstStyle/>
                    <a:p>
                      <a:pPr algn="l" fontAlgn="b"/>
                      <a:r>
                        <a:rPr lang="fr-FR" sz="1100" b="0" i="0" u="none" strike="noStrike">
                          <a:solidFill>
                            <a:srgbClr val="000000"/>
                          </a:solidFill>
                          <a:effectLst/>
                          <a:latin typeface="Calibri" panose="020F0502020204030204" pitchFamily="34" charset="0"/>
                        </a:rPr>
                        <a:t>Une scène, horizon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017027"/>
                  </a:ext>
                </a:extLst>
              </a:tr>
            </a:tbl>
          </a:graphicData>
        </a:graphic>
      </p:graphicFrame>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277688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a:t>61-32_L&amp;C_20210928_Chrystel Dayer</a:t>
            </a:r>
            <a:endParaRPr lang="en-US" dirty="0"/>
          </a:p>
        </p:txBody>
      </p:sp>
      <p:sp>
        <p:nvSpPr>
          <p:cNvPr id="5" name="Espace réservé du contenu 4">
            <a:extLst>
              <a:ext uri="{FF2B5EF4-FFF2-40B4-BE49-F238E27FC236}">
                <a16:creationId xmlns:a16="http://schemas.microsoft.com/office/drawing/2014/main" id="{CDE78206-EDEB-45AA-AABB-FCEC3020D7BB}"/>
              </a:ext>
            </a:extLst>
          </p:cNvPr>
          <p:cNvSpPr>
            <a:spLocks noGrp="1"/>
          </p:cNvSpPr>
          <p:nvPr>
            <p:ph idx="1"/>
          </p:nvPr>
        </p:nvSpPr>
        <p:spPr/>
        <p:txBody>
          <a:bodyPr/>
          <a:lstStyle/>
          <a:p>
            <a:r>
              <a:rPr lang="fr-CH" dirty="0"/>
              <a:t>Le recadrage = changer le point de vue, changer de perspective.</a:t>
            </a:r>
          </a:p>
          <a:p>
            <a:pPr marL="0" indent="0">
              <a:buNone/>
            </a:pPr>
            <a:r>
              <a:rPr lang="fr-CH" dirty="0"/>
              <a:t>3 types</a:t>
            </a:r>
          </a:p>
          <a:p>
            <a:pPr>
              <a:buFont typeface="Wingdings" panose="05000000000000000000" pitchFamily="2" charset="2"/>
              <a:buChar char="Ø"/>
            </a:pPr>
            <a:r>
              <a:rPr lang="fr-CH" dirty="0"/>
              <a:t>Le recadrage de sens: reconsidérer une situation, résolution d’une problématique en donnant un sens différent</a:t>
            </a:r>
          </a:p>
          <a:p>
            <a:pPr>
              <a:buFont typeface="Wingdings" panose="05000000000000000000" pitchFamily="2" charset="2"/>
              <a:buChar char="Ø"/>
            </a:pPr>
            <a:r>
              <a:rPr lang="fr-CH" dirty="0"/>
              <a:t>Le recadrage de contexte:  changer de contexte pour montrer la positivité</a:t>
            </a:r>
          </a:p>
          <a:p>
            <a:pPr>
              <a:buFont typeface="Wingdings" panose="05000000000000000000" pitchFamily="2" charset="2"/>
              <a:buChar char="Ø"/>
            </a:pPr>
            <a:r>
              <a:rPr lang="fr-CH" dirty="0"/>
              <a:t>Le recadrage de processus: changer de comportement pour arriver à un résultat différent</a:t>
            </a:r>
            <a:endParaRPr lang="fr-FR" dirty="0"/>
          </a:p>
        </p:txBody>
      </p:sp>
    </p:spTree>
    <p:extLst>
      <p:ext uri="{BB962C8B-B14F-4D97-AF65-F5344CB8AC3E}">
        <p14:creationId xmlns:p14="http://schemas.microsoft.com/office/powerpoint/2010/main" val="130378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B4D90-AB81-486F-AC17-16836781D757}"/>
              </a:ext>
            </a:extLst>
          </p:cNvPr>
          <p:cNvSpPr>
            <a:spLocks noGrp="1"/>
          </p:cNvSpPr>
          <p:nvPr>
            <p:ph type="title"/>
          </p:nvPr>
        </p:nvSpPr>
        <p:spPr/>
        <p:txBody>
          <a:bodyPr/>
          <a:lstStyle/>
          <a:p>
            <a:r>
              <a:rPr lang="fr-CH" dirty="0"/>
              <a:t>Analyse transactionnelle</a:t>
            </a:r>
            <a:endParaRPr lang="fr-FR" dirty="0"/>
          </a:p>
        </p:txBody>
      </p:sp>
      <p:sp>
        <p:nvSpPr>
          <p:cNvPr id="3" name="Espace réservé du contenu 2">
            <a:extLst>
              <a:ext uri="{FF2B5EF4-FFF2-40B4-BE49-F238E27FC236}">
                <a16:creationId xmlns:a16="http://schemas.microsoft.com/office/drawing/2014/main" id="{AA7DFBAA-DC96-467E-A191-0EFE640C3384}"/>
              </a:ext>
            </a:extLst>
          </p:cNvPr>
          <p:cNvSpPr>
            <a:spLocks noGrp="1"/>
          </p:cNvSpPr>
          <p:nvPr>
            <p:ph idx="1"/>
          </p:nvPr>
        </p:nvSpPr>
        <p:spPr/>
        <p:txBody>
          <a:bodyPr/>
          <a:lstStyle/>
          <a:p>
            <a:r>
              <a:rPr lang="fr-CH" b="1" dirty="0"/>
              <a:t>Principes fondateurs:</a:t>
            </a:r>
          </a:p>
          <a:p>
            <a:pPr>
              <a:buFont typeface="Wingdings" panose="05000000000000000000" pitchFamily="2" charset="2"/>
              <a:buChar char="Ø"/>
            </a:pPr>
            <a:r>
              <a:rPr lang="fr-FR" dirty="0"/>
              <a:t>chaque être humain a de la valeur ;</a:t>
            </a:r>
          </a:p>
          <a:p>
            <a:pPr>
              <a:buFont typeface="Wingdings" panose="05000000000000000000" pitchFamily="2" charset="2"/>
              <a:buChar char="Ø"/>
            </a:pPr>
            <a:r>
              <a:rPr lang="fr-FR" dirty="0"/>
              <a:t>chacun d’entre nous a la capacité de penser ;</a:t>
            </a:r>
          </a:p>
          <a:p>
            <a:pPr>
              <a:buFont typeface="Wingdings" panose="05000000000000000000" pitchFamily="2" charset="2"/>
              <a:buChar char="Ø"/>
            </a:pPr>
            <a:r>
              <a:rPr lang="fr-FR" dirty="0"/>
              <a:t>chacun est responsable de lui-même ;</a:t>
            </a:r>
          </a:p>
          <a:p>
            <a:pPr>
              <a:buFont typeface="Wingdings" panose="05000000000000000000" pitchFamily="2" charset="2"/>
              <a:buChar char="Ø"/>
            </a:pPr>
            <a:r>
              <a:rPr lang="fr-FR" dirty="0"/>
              <a:t>chacun a besoin de reconnaissance.</a:t>
            </a:r>
          </a:p>
          <a:p>
            <a:pPr>
              <a:buFont typeface="Wingdings" panose="05000000000000000000" pitchFamily="2" charset="2"/>
              <a:buChar char="Ø"/>
            </a:pPr>
            <a:endParaRPr lang="fr-FR" dirty="0"/>
          </a:p>
        </p:txBody>
      </p:sp>
      <p:sp>
        <p:nvSpPr>
          <p:cNvPr id="4" name="Espace réservé du pied de page 3">
            <a:extLst>
              <a:ext uri="{FF2B5EF4-FFF2-40B4-BE49-F238E27FC236}">
                <a16:creationId xmlns:a16="http://schemas.microsoft.com/office/drawing/2014/main" id="{7C381058-4F0C-4458-8718-52253563CD12}"/>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289582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B3019F-2CB1-4B1E-A257-7FACB03E8FFD}"/>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1C87B253-86ED-4F97-8F34-5ECC2E44BC0D}"/>
              </a:ext>
            </a:extLst>
          </p:cNvPr>
          <p:cNvSpPr>
            <a:spLocks noGrp="1"/>
          </p:cNvSpPr>
          <p:nvPr>
            <p:ph idx="1"/>
          </p:nvPr>
        </p:nvSpPr>
        <p:spPr/>
        <p:txBody>
          <a:bodyPr/>
          <a:lstStyle/>
          <a:p>
            <a:r>
              <a:rPr lang="fr-CH" dirty="0"/>
              <a:t>3 Etats du moi</a:t>
            </a:r>
          </a:p>
          <a:p>
            <a:pPr>
              <a:buFontTx/>
              <a:buChar char="-"/>
            </a:pPr>
            <a:r>
              <a:rPr lang="fr-CH" dirty="0"/>
              <a:t>Parent</a:t>
            </a:r>
          </a:p>
          <a:p>
            <a:pPr>
              <a:buFontTx/>
              <a:buChar char="-"/>
            </a:pPr>
            <a:r>
              <a:rPr lang="fr-CH" dirty="0"/>
              <a:t>Adulte</a:t>
            </a:r>
          </a:p>
          <a:p>
            <a:pPr>
              <a:buFontTx/>
              <a:buChar char="-"/>
            </a:pPr>
            <a:r>
              <a:rPr lang="fr-CH" dirty="0"/>
              <a:t>Enfant </a:t>
            </a:r>
            <a:endParaRPr lang="fr-FR" dirty="0"/>
          </a:p>
        </p:txBody>
      </p:sp>
      <p:sp>
        <p:nvSpPr>
          <p:cNvPr id="4" name="Espace réservé du pied de page 3">
            <a:extLst>
              <a:ext uri="{FF2B5EF4-FFF2-40B4-BE49-F238E27FC236}">
                <a16:creationId xmlns:a16="http://schemas.microsoft.com/office/drawing/2014/main" id="{715B2D4E-53C8-4500-9AFE-3C0B4CD566AA}"/>
              </a:ext>
            </a:extLst>
          </p:cNvPr>
          <p:cNvSpPr>
            <a:spLocks noGrp="1"/>
          </p:cNvSpPr>
          <p:nvPr>
            <p:ph type="ftr" sz="quarter" idx="11"/>
          </p:nvPr>
        </p:nvSpPr>
        <p:spPr/>
        <p:txBody>
          <a:bodyPr/>
          <a:lstStyle/>
          <a:p>
            <a:r>
              <a:rPr lang="en-US"/>
              <a:t>61-32_L&amp;C_20211005_Chrystel Dayer</a:t>
            </a:r>
            <a:endParaRPr lang="en-US" dirty="0"/>
          </a:p>
        </p:txBody>
      </p:sp>
      <p:pic>
        <p:nvPicPr>
          <p:cNvPr id="5" name="Image 4">
            <a:extLst>
              <a:ext uri="{FF2B5EF4-FFF2-40B4-BE49-F238E27FC236}">
                <a16:creationId xmlns:a16="http://schemas.microsoft.com/office/drawing/2014/main" id="{600295F8-61BE-47A5-8C9E-D10B6B1C01D6}"/>
              </a:ext>
            </a:extLst>
          </p:cNvPr>
          <p:cNvPicPr/>
          <p:nvPr/>
        </p:nvPicPr>
        <p:blipFill rotWithShape="1">
          <a:blip r:embed="rId3"/>
          <a:srcRect l="33234" t="12939" r="34854" b="13546"/>
          <a:stretch/>
        </p:blipFill>
        <p:spPr bwMode="auto">
          <a:xfrm>
            <a:off x="6146939" y="1465730"/>
            <a:ext cx="3603812" cy="39265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206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19D149-0F89-4E2B-8E56-937FD647C2F0}"/>
              </a:ext>
            </a:extLst>
          </p:cNvPr>
          <p:cNvSpPr>
            <a:spLocks noGrp="1"/>
          </p:cNvSpPr>
          <p:nvPr>
            <p:ph type="title"/>
          </p:nvPr>
        </p:nvSpPr>
        <p:spPr/>
        <p:txBody>
          <a:bodyPr/>
          <a:lstStyle/>
          <a:p>
            <a:r>
              <a:rPr lang="fr-CH" dirty="0"/>
              <a:t>AT</a:t>
            </a:r>
            <a:endParaRPr lang="fr-FR" dirty="0"/>
          </a:p>
        </p:txBody>
      </p:sp>
      <p:sp>
        <p:nvSpPr>
          <p:cNvPr id="4" name="Espace réservé du pied de page 3">
            <a:extLst>
              <a:ext uri="{FF2B5EF4-FFF2-40B4-BE49-F238E27FC236}">
                <a16:creationId xmlns:a16="http://schemas.microsoft.com/office/drawing/2014/main" id="{9583B3E9-D753-438E-9D2E-C32B240AE4A0}"/>
              </a:ext>
            </a:extLst>
          </p:cNvPr>
          <p:cNvSpPr>
            <a:spLocks noGrp="1"/>
          </p:cNvSpPr>
          <p:nvPr>
            <p:ph type="ftr" sz="quarter" idx="11"/>
          </p:nvPr>
        </p:nvSpPr>
        <p:spPr/>
        <p:txBody>
          <a:bodyPr/>
          <a:lstStyle/>
          <a:p>
            <a:r>
              <a:rPr lang="en-US"/>
              <a:t>61-32_L&amp;C_20211005_Chrystel Dayer</a:t>
            </a:r>
            <a:endParaRPr lang="en-US" dirty="0"/>
          </a:p>
        </p:txBody>
      </p:sp>
      <p:pic>
        <p:nvPicPr>
          <p:cNvPr id="5" name="Espace réservé du contenu 4">
            <a:extLst>
              <a:ext uri="{FF2B5EF4-FFF2-40B4-BE49-F238E27FC236}">
                <a16:creationId xmlns:a16="http://schemas.microsoft.com/office/drawing/2014/main" id="{BB36099E-918C-4730-944E-28564445082B}"/>
              </a:ext>
            </a:extLst>
          </p:cNvPr>
          <p:cNvPicPr>
            <a:picLocks noGrp="1"/>
          </p:cNvPicPr>
          <p:nvPr>
            <p:ph idx="1"/>
          </p:nvPr>
        </p:nvPicPr>
        <p:blipFill rotWithShape="1">
          <a:blip r:embed="rId2"/>
          <a:srcRect l="23809" t="22643" r="24438" b="31778"/>
          <a:stretch/>
        </p:blipFill>
        <p:spPr bwMode="auto">
          <a:xfrm>
            <a:off x="4614590" y="1348364"/>
            <a:ext cx="6379603" cy="38652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3572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1292C5-1F51-43D4-8DB7-D9BA956A8D6D}"/>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F27C23AC-E2E6-4103-ABCA-DF632531981E}"/>
              </a:ext>
            </a:extLst>
          </p:cNvPr>
          <p:cNvSpPr>
            <a:spLocks noGrp="1"/>
          </p:cNvSpPr>
          <p:nvPr>
            <p:ph idx="1"/>
          </p:nvPr>
        </p:nvSpPr>
        <p:spPr/>
        <p:txBody>
          <a:bodyPr/>
          <a:lstStyle/>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t>Le système Enfant est à la fois ce qui nous permet de ressentir des émotions, d’avoir des sensations, mais aussi de les mémoriser et de les ordonner pour pouvoir nous en servir. Il est porteur de tous les vécus accumulés en nous depuis que nous existons, joies, peines, espoirs, peurs, colères, envie, dégoût, douceur... Il englobe les dimensions corporelles, sensitives, l’imaginaire, nos besoins, notre intuition, notre créativité, nos désirs et nos rêves.</a:t>
            </a:r>
          </a:p>
          <a:p>
            <a:endParaRPr lang="fr-FR" dirty="0"/>
          </a:p>
        </p:txBody>
      </p:sp>
      <p:sp>
        <p:nvSpPr>
          <p:cNvPr id="4" name="Espace réservé du pied de page 3">
            <a:extLst>
              <a:ext uri="{FF2B5EF4-FFF2-40B4-BE49-F238E27FC236}">
                <a16:creationId xmlns:a16="http://schemas.microsoft.com/office/drawing/2014/main" id="{0B0991EF-DC7C-49CD-A4A1-766EA22BBBA7}"/>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4099080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51F84A-1035-4855-8AFF-3DD4F5ACF914}"/>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D62CF46D-8AA9-47F6-A15A-4E8D3C503647}"/>
              </a:ext>
            </a:extLst>
          </p:cNvPr>
          <p:cNvSpPr>
            <a:spLocks noGrp="1"/>
          </p:cNvSpPr>
          <p:nvPr>
            <p:ph idx="1"/>
          </p:nvPr>
        </p:nvSpPr>
        <p:spPr/>
        <p:txBody>
          <a:bodyPr/>
          <a:lstStyle/>
          <a:p>
            <a:pPr algn="just"/>
            <a:r>
              <a:rPr lang="fr-FR" dirty="0"/>
              <a:t>Le système Parent mémorise, organise et se sert de tout ce qu’il perçoit dans les réactions des personnes qui nous entourent et en particulier celles qui tiennent une place essentielle dans notre construction et notre vie. C’est grâce au Parent que nous saisissons la manière dont nous pouvons fonctionner avec les proches, mais aussi dans le monde extérieur et que nous intégrons les règles de vie en société.</a:t>
            </a:r>
          </a:p>
        </p:txBody>
      </p:sp>
      <p:sp>
        <p:nvSpPr>
          <p:cNvPr id="4" name="Espace réservé du pied de page 3">
            <a:extLst>
              <a:ext uri="{FF2B5EF4-FFF2-40B4-BE49-F238E27FC236}">
                <a16:creationId xmlns:a16="http://schemas.microsoft.com/office/drawing/2014/main" id="{FA64C1D8-3976-42AD-B223-99325C7B9CD6}"/>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4076822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D7D268-375D-441D-B63A-AD32880A34ED}"/>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FAEA3DCC-4D2A-40BE-9352-6249D1B133EF}"/>
              </a:ext>
            </a:extLst>
          </p:cNvPr>
          <p:cNvSpPr>
            <a:spLocks noGrp="1"/>
          </p:cNvSpPr>
          <p:nvPr>
            <p:ph idx="1"/>
          </p:nvPr>
        </p:nvSpPr>
        <p:spPr/>
        <p:txBody>
          <a:bodyPr/>
          <a:lstStyle/>
          <a:p>
            <a:pPr algn="just"/>
            <a:r>
              <a:rPr lang="fr-FR" dirty="0"/>
              <a:t>Le système Adulte s’intéresse à l’aspect «objectif» d’une situation. Il permet à la fois de mémoriser et d’organiser une autre dimension de nos expériences, celle qui sait prendre de la hauteur, qui a connaissance de notre vécu subjectif et des réactions d’autrui, mais qui s’en démarque. Il agit comme un médiateur entre nous et le monde et grâce à lui, nous avons une vision plus lucide de la </a:t>
            </a:r>
            <a:r>
              <a:rPr lang="fr-FR" dirty="0" err="1"/>
              <a:t>réalité.Il</a:t>
            </a:r>
            <a:r>
              <a:rPr lang="fr-FR" dirty="0"/>
              <a:t> est parfois troublé dans cette tâche par des éléments qui ont l’apparence de l’objectivité, mais sont en fait issus soit du Parent, soit de l’Enfant. Dans ce cas, notre Adulte est «contaminé».</a:t>
            </a:r>
          </a:p>
        </p:txBody>
      </p:sp>
      <p:sp>
        <p:nvSpPr>
          <p:cNvPr id="4" name="Espace réservé du pied de page 3">
            <a:extLst>
              <a:ext uri="{FF2B5EF4-FFF2-40B4-BE49-F238E27FC236}">
                <a16:creationId xmlns:a16="http://schemas.microsoft.com/office/drawing/2014/main" id="{BD751EC4-1640-4CAA-AED6-35FB4624E3CD}"/>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3913040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30ED7A-72A6-46E8-B2D8-A4BEE0F6A4D5}"/>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EFA4AFF7-8B93-44E6-A984-B4B4A2987E08}"/>
              </a:ext>
            </a:extLst>
          </p:cNvPr>
          <p:cNvSpPr>
            <a:spLocks noGrp="1"/>
          </p:cNvSpPr>
          <p:nvPr>
            <p:ph idx="1"/>
          </p:nvPr>
        </p:nvSpPr>
        <p:spPr/>
        <p:txBody>
          <a:bodyPr/>
          <a:lstStyle/>
          <a:p>
            <a:pPr>
              <a:lnSpc>
                <a:spcPct val="107000"/>
              </a:lnSpc>
              <a:spcAft>
                <a:spcPts val="800"/>
              </a:spcAft>
            </a:pPr>
            <a:r>
              <a:rPr lang="fr-FR" dirty="0"/>
              <a:t>Le Parent apporte les valeurs, les croyances, les règles et les opinions; </a:t>
            </a:r>
          </a:p>
          <a:p>
            <a:pPr>
              <a:lnSpc>
                <a:spcPct val="107000"/>
              </a:lnSpc>
              <a:spcAft>
                <a:spcPts val="800"/>
              </a:spcAft>
            </a:pPr>
            <a:r>
              <a:rPr lang="fr-FR" dirty="0"/>
              <a:t>L’Adulte apporte la logique, l’information et l’analyse objective;</a:t>
            </a:r>
          </a:p>
          <a:p>
            <a:pPr>
              <a:lnSpc>
                <a:spcPct val="107000"/>
              </a:lnSpc>
              <a:spcAft>
                <a:spcPts val="800"/>
              </a:spcAft>
            </a:pPr>
            <a:r>
              <a:rPr lang="fr-FR" dirty="0"/>
              <a:t>L’Enfant apporte les émotions, l’intuition et la curiosité.</a:t>
            </a:r>
          </a:p>
          <a:p>
            <a:pPr>
              <a:lnSpc>
                <a:spcPct val="107000"/>
              </a:lnSpc>
              <a:spcAft>
                <a:spcPts val="800"/>
              </a:spcAft>
            </a:pPr>
            <a:endParaRPr lang="fr-FR" dirty="0"/>
          </a:p>
        </p:txBody>
      </p:sp>
      <p:sp>
        <p:nvSpPr>
          <p:cNvPr id="4" name="Espace réservé du pied de page 3">
            <a:extLst>
              <a:ext uri="{FF2B5EF4-FFF2-40B4-BE49-F238E27FC236}">
                <a16:creationId xmlns:a16="http://schemas.microsoft.com/office/drawing/2014/main" id="{EFF4EEFC-EFFE-40B2-BEF0-F95442BF0235}"/>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258609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E0249-F04C-464F-BFB0-E85C12E9B359}"/>
              </a:ext>
            </a:extLst>
          </p:cNvPr>
          <p:cNvSpPr>
            <a:spLocks noGrp="1"/>
          </p:cNvSpPr>
          <p:nvPr>
            <p:ph type="title"/>
          </p:nvPr>
        </p:nvSpPr>
        <p:spPr/>
        <p:txBody>
          <a:bodyPr/>
          <a:lstStyle/>
          <a:p>
            <a:r>
              <a:rPr lang="fr-CH" dirty="0"/>
              <a:t>Communication efficace</a:t>
            </a:r>
            <a:br>
              <a:rPr lang="fr-CH" dirty="0"/>
            </a:br>
            <a:endParaRPr lang="fr-FR" dirty="0"/>
          </a:p>
        </p:txBody>
      </p:sp>
      <p:sp>
        <p:nvSpPr>
          <p:cNvPr id="3" name="Espace réservé du contenu 2">
            <a:extLst>
              <a:ext uri="{FF2B5EF4-FFF2-40B4-BE49-F238E27FC236}">
                <a16:creationId xmlns:a16="http://schemas.microsoft.com/office/drawing/2014/main" id="{9E88311F-B017-47B3-89EE-535AC840F3DB}"/>
              </a:ext>
            </a:extLst>
          </p:cNvPr>
          <p:cNvSpPr>
            <a:spLocks noGrp="1"/>
          </p:cNvSpPr>
          <p:nvPr>
            <p:ph idx="1"/>
          </p:nvPr>
        </p:nvSpPr>
        <p:spPr/>
        <p:txBody>
          <a:bodyPr/>
          <a:lstStyle/>
          <a:p>
            <a:r>
              <a:rPr lang="fr-CH" dirty="0"/>
              <a:t>Développer un vocabulaire positif</a:t>
            </a:r>
          </a:p>
          <a:p>
            <a:r>
              <a:rPr lang="fr-CH" dirty="0"/>
              <a:t>Les marques d’attention (signes de reconnaissance verbale et non-verbale que vous envoyer aux autres); spécifiques, personnalisées, appropriées et sincères</a:t>
            </a:r>
          </a:p>
          <a:p>
            <a:pPr marL="0" indent="0" algn="ctr">
              <a:buNone/>
            </a:pPr>
            <a:r>
              <a:rPr lang="fr-CH" b="1" i="1" dirty="0"/>
              <a:t>« Parlez avec intégrité. Ne dites que ce que vous pensez. Évitez d’utiliser des mots qui vont à l’encontre de vous-même ou de commérer sur les autres. Utilisez le pouvoir de vos mots avec vérité et amour. ».</a:t>
            </a:r>
          </a:p>
          <a:p>
            <a:pPr marL="0" indent="0" algn="ctr">
              <a:buNone/>
            </a:pPr>
            <a:r>
              <a:rPr lang="fr-CH" b="1" i="1" dirty="0"/>
              <a:t>Don Miguel Ruiz</a:t>
            </a:r>
            <a:endParaRPr lang="fr-FR" dirty="0"/>
          </a:p>
        </p:txBody>
      </p:sp>
      <p:sp>
        <p:nvSpPr>
          <p:cNvPr id="4" name="Espace réservé du pied de page 3">
            <a:extLst>
              <a:ext uri="{FF2B5EF4-FFF2-40B4-BE49-F238E27FC236}">
                <a16:creationId xmlns:a16="http://schemas.microsoft.com/office/drawing/2014/main" id="{B15CBCAC-F886-49DA-B37D-7B7BEC13EBDB}"/>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4058982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67D4F7-12AF-4B95-9643-B3F8654DD4F2}"/>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1E7C5304-3ED1-49C4-98DB-552574F59E38}"/>
              </a:ext>
            </a:extLst>
          </p:cNvPr>
          <p:cNvSpPr>
            <a:spLocks noGrp="1"/>
          </p:cNvSpPr>
          <p:nvPr>
            <p:ph idx="1"/>
          </p:nvPr>
        </p:nvSpPr>
        <p:spPr>
          <a:xfrm>
            <a:off x="4387611" y="803186"/>
            <a:ext cx="7012710" cy="5248622"/>
          </a:xfrm>
        </p:spPr>
        <p:txBody>
          <a:bodyPr/>
          <a:lstStyle/>
          <a:p>
            <a:r>
              <a:rPr lang="fr-CH" dirty="0"/>
              <a:t>Diagramme fonctionnel</a:t>
            </a:r>
            <a:endParaRPr lang="fr-FR" dirty="0"/>
          </a:p>
        </p:txBody>
      </p:sp>
      <p:sp>
        <p:nvSpPr>
          <p:cNvPr id="4" name="Espace réservé du pied de page 3">
            <a:extLst>
              <a:ext uri="{FF2B5EF4-FFF2-40B4-BE49-F238E27FC236}">
                <a16:creationId xmlns:a16="http://schemas.microsoft.com/office/drawing/2014/main" id="{E16B1FAC-F639-4CB2-8EF4-741350F0A320}"/>
              </a:ext>
            </a:extLst>
          </p:cNvPr>
          <p:cNvSpPr>
            <a:spLocks noGrp="1"/>
          </p:cNvSpPr>
          <p:nvPr>
            <p:ph type="ftr" sz="quarter" idx="11"/>
          </p:nvPr>
        </p:nvSpPr>
        <p:spPr/>
        <p:txBody>
          <a:bodyPr/>
          <a:lstStyle/>
          <a:p>
            <a:r>
              <a:rPr lang="en-US"/>
              <a:t>61-32_L&amp;C_20211005_Chrystel Dayer</a:t>
            </a:r>
            <a:endParaRPr lang="en-US" dirty="0"/>
          </a:p>
        </p:txBody>
      </p:sp>
      <p:pic>
        <p:nvPicPr>
          <p:cNvPr id="5" name="Image 4">
            <a:extLst>
              <a:ext uri="{FF2B5EF4-FFF2-40B4-BE49-F238E27FC236}">
                <a16:creationId xmlns:a16="http://schemas.microsoft.com/office/drawing/2014/main" id="{68EF97EA-0371-4ABD-8CBC-B6F91272701C}"/>
              </a:ext>
            </a:extLst>
          </p:cNvPr>
          <p:cNvPicPr/>
          <p:nvPr/>
        </p:nvPicPr>
        <p:blipFill rotWithShape="1">
          <a:blip r:embed="rId3"/>
          <a:srcRect l="26125" t="15585" r="26587" b="12958"/>
          <a:stretch/>
        </p:blipFill>
        <p:spPr bwMode="auto">
          <a:xfrm>
            <a:off x="3336635" y="1414367"/>
            <a:ext cx="4303058" cy="44106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3142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CABC81-E062-4D69-9799-6358EFD86B74}"/>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033C97A3-D4D2-4E12-BAAA-2E97FD2D49B4}"/>
              </a:ext>
            </a:extLst>
          </p:cNvPr>
          <p:cNvSpPr>
            <a:spLocks noGrp="1"/>
          </p:cNvSpPr>
          <p:nvPr>
            <p:ph idx="1"/>
          </p:nvPr>
        </p:nvSpPr>
        <p:spPr/>
        <p:txBody>
          <a:bodyPr>
            <a:normAutofit fontScale="92500"/>
          </a:bodyPr>
          <a:lstStyle/>
          <a:p>
            <a:pPr algn="just">
              <a:lnSpc>
                <a:spcPct val="107000"/>
              </a:lnSpc>
              <a:spcAft>
                <a:spcPts val="800"/>
              </a:spcAft>
            </a:pPr>
            <a:r>
              <a:rPr lang="fr-FR" dirty="0"/>
              <a:t>Le Parent normatif qui juge, guide et établit les règles. Il peut être persécuteur et critique ou, à l’inverse, structurant et protecteur;</a:t>
            </a:r>
          </a:p>
          <a:p>
            <a:pPr algn="just">
              <a:lnSpc>
                <a:spcPct val="107000"/>
              </a:lnSpc>
              <a:spcAft>
                <a:spcPts val="800"/>
              </a:spcAft>
            </a:pPr>
            <a:r>
              <a:rPr lang="fr-FR" dirty="0"/>
              <a:t>Le Parent nourricier qui prend soin et répond aux besoins. Il peut être permissif et encourageant ou, à l’inverse, surprotecteur et sauveur dans le mauvais sens du terme;</a:t>
            </a:r>
          </a:p>
          <a:p>
            <a:pPr algn="just">
              <a:lnSpc>
                <a:spcPct val="107000"/>
              </a:lnSpc>
              <a:spcAft>
                <a:spcPts val="800"/>
              </a:spcAft>
            </a:pPr>
            <a:r>
              <a:rPr lang="fr-FR" dirty="0"/>
              <a:t>L’Adulte est toujours «neutre». Il observe quel état du moi est pertinent pour un type de situation. Il investigue, raisonne, émet des hypothèses, informe, négocie, décide…</a:t>
            </a:r>
          </a:p>
          <a:p>
            <a:pPr algn="just">
              <a:lnSpc>
                <a:spcPct val="107000"/>
              </a:lnSpc>
              <a:spcAft>
                <a:spcPts val="800"/>
              </a:spcAft>
            </a:pPr>
            <a:endParaRPr lang="fr-FR" dirty="0"/>
          </a:p>
          <a:p>
            <a:endParaRPr lang="fr-FR" dirty="0"/>
          </a:p>
        </p:txBody>
      </p:sp>
      <p:sp>
        <p:nvSpPr>
          <p:cNvPr id="4" name="Espace réservé du pied de page 3">
            <a:extLst>
              <a:ext uri="{FF2B5EF4-FFF2-40B4-BE49-F238E27FC236}">
                <a16:creationId xmlns:a16="http://schemas.microsoft.com/office/drawing/2014/main" id="{A7324A67-EC26-4E52-9EE0-AA4D9C96873F}"/>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2228232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D6A7B2-71D2-4DEF-B8EC-2A83D3BC58AF}"/>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2D99C500-FE36-4402-B70A-4071F5E6B755}"/>
              </a:ext>
            </a:extLst>
          </p:cNvPr>
          <p:cNvSpPr>
            <a:spLocks noGrp="1"/>
          </p:cNvSpPr>
          <p:nvPr>
            <p:ph idx="1"/>
          </p:nvPr>
        </p:nvSpPr>
        <p:spPr/>
        <p:txBody>
          <a:bodyPr/>
          <a:lstStyle/>
          <a:p>
            <a:pPr>
              <a:lnSpc>
                <a:spcPct val="107000"/>
              </a:lnSpc>
              <a:spcAft>
                <a:spcPts val="800"/>
              </a:spcAft>
            </a:pPr>
            <a:r>
              <a:rPr lang="fr-FR" dirty="0"/>
              <a:t>L’Enfant libre qui est spontané. Il dégage une grande énergie vitale, a des réactions variées et il émet des demandes directes. Il peut en revanche se montrer égoïste;</a:t>
            </a:r>
          </a:p>
          <a:p>
            <a:pPr>
              <a:lnSpc>
                <a:spcPct val="107000"/>
              </a:lnSpc>
              <a:spcAft>
                <a:spcPts val="800"/>
              </a:spcAft>
            </a:pPr>
            <a:r>
              <a:rPr lang="fr-FR" dirty="0"/>
              <a:t>L’Enfant adapté qui peut être soit rebelle (opposition légitime) soit soumis (dans un moule, il a des réactions stéréotypées et apprises).</a:t>
            </a:r>
          </a:p>
          <a:p>
            <a:endParaRPr lang="fr-FR" dirty="0"/>
          </a:p>
        </p:txBody>
      </p:sp>
      <p:sp>
        <p:nvSpPr>
          <p:cNvPr id="4" name="Espace réservé du pied de page 3">
            <a:extLst>
              <a:ext uri="{FF2B5EF4-FFF2-40B4-BE49-F238E27FC236}">
                <a16:creationId xmlns:a16="http://schemas.microsoft.com/office/drawing/2014/main" id="{61CB798C-E8B0-49D5-A81F-79CF4835B20A}"/>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2598792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4D632B-5A4C-4954-9175-F86C828EE14D}"/>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B738E154-9760-4A75-9E46-D6726AFA6384}"/>
              </a:ext>
            </a:extLst>
          </p:cNvPr>
          <p:cNvSpPr>
            <a:spLocks noGrp="1"/>
          </p:cNvSpPr>
          <p:nvPr>
            <p:ph idx="1"/>
          </p:nvPr>
        </p:nvSpPr>
        <p:spPr>
          <a:xfrm>
            <a:off x="2880418" y="797327"/>
            <a:ext cx="6281873" cy="5248622"/>
          </a:xfrm>
        </p:spPr>
        <p:txBody>
          <a:bodyPr anchor="t"/>
          <a:lstStyle/>
          <a:p>
            <a:pPr algn="just"/>
            <a:r>
              <a:rPr lang="fr-CH" dirty="0"/>
              <a:t>Les transactions </a:t>
            </a:r>
            <a:r>
              <a:rPr lang="fr-FR" dirty="0"/>
              <a:t>(échange d’un message et réponse à celui-ci)</a:t>
            </a:r>
          </a:p>
          <a:p>
            <a:endParaRPr lang="fr-FR" dirty="0"/>
          </a:p>
        </p:txBody>
      </p:sp>
      <p:sp>
        <p:nvSpPr>
          <p:cNvPr id="4" name="Espace réservé du pied de page 3">
            <a:extLst>
              <a:ext uri="{FF2B5EF4-FFF2-40B4-BE49-F238E27FC236}">
                <a16:creationId xmlns:a16="http://schemas.microsoft.com/office/drawing/2014/main" id="{675D4193-5FA6-4E62-B276-A17EDAC62416}"/>
              </a:ext>
            </a:extLst>
          </p:cNvPr>
          <p:cNvSpPr>
            <a:spLocks noGrp="1"/>
          </p:cNvSpPr>
          <p:nvPr>
            <p:ph type="ftr" sz="quarter" idx="11"/>
          </p:nvPr>
        </p:nvSpPr>
        <p:spPr/>
        <p:txBody>
          <a:bodyPr/>
          <a:lstStyle/>
          <a:p>
            <a:r>
              <a:rPr lang="en-US"/>
              <a:t>61-32_L&amp;C_20211005_Chrystel Dayer</a:t>
            </a:r>
            <a:endParaRPr lang="en-US" dirty="0"/>
          </a:p>
        </p:txBody>
      </p:sp>
      <p:pic>
        <p:nvPicPr>
          <p:cNvPr id="5" name="Image 4">
            <a:extLst>
              <a:ext uri="{FF2B5EF4-FFF2-40B4-BE49-F238E27FC236}">
                <a16:creationId xmlns:a16="http://schemas.microsoft.com/office/drawing/2014/main" id="{7624E6DA-8608-4313-A7BF-10DAECB05922}"/>
              </a:ext>
            </a:extLst>
          </p:cNvPr>
          <p:cNvPicPr/>
          <p:nvPr/>
        </p:nvPicPr>
        <p:blipFill rotWithShape="1">
          <a:blip r:embed="rId3"/>
          <a:srcRect l="24140" t="24995" r="28240" b="41776"/>
          <a:stretch/>
        </p:blipFill>
        <p:spPr bwMode="auto">
          <a:xfrm>
            <a:off x="344775" y="2130252"/>
            <a:ext cx="6281874" cy="44895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53407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C2C50F-914D-4E18-80D8-664FF5A7FDBB}"/>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59D1D01E-CA79-46EE-8244-3A23BC283807}"/>
              </a:ext>
            </a:extLst>
          </p:cNvPr>
          <p:cNvSpPr>
            <a:spLocks noGrp="1"/>
          </p:cNvSpPr>
          <p:nvPr>
            <p:ph idx="1"/>
          </p:nvPr>
        </p:nvSpPr>
        <p:spPr/>
        <p:txBody>
          <a:bodyPr/>
          <a:lstStyle/>
          <a:p>
            <a:r>
              <a:rPr lang="fr-CH" dirty="0"/>
              <a:t>3 besoins fondamentaux</a:t>
            </a:r>
          </a:p>
          <a:p>
            <a:pPr marL="342900" indent="-342900">
              <a:buAutoNum type="arabicParenR"/>
            </a:pPr>
            <a:r>
              <a:rPr lang="fr-CH" dirty="0"/>
              <a:t>Le besoin de structure; cadre, règles, limites.</a:t>
            </a:r>
          </a:p>
          <a:p>
            <a:pPr marL="342900" indent="-342900">
              <a:buAutoNum type="arabicParenR"/>
            </a:pPr>
            <a:r>
              <a:rPr lang="fr-CH" dirty="0"/>
              <a:t>Le besoin de stimulation; stimuli, échanges.</a:t>
            </a:r>
          </a:p>
          <a:p>
            <a:pPr marL="342900" indent="-342900">
              <a:buAutoNum type="arabicParenR"/>
            </a:pPr>
            <a:r>
              <a:rPr lang="fr-CH" dirty="0"/>
              <a:t>Le besoin de reconnaissance.</a:t>
            </a:r>
            <a:endParaRPr lang="fr-FR" dirty="0"/>
          </a:p>
        </p:txBody>
      </p:sp>
      <p:sp>
        <p:nvSpPr>
          <p:cNvPr id="4" name="Espace réservé du pied de page 3">
            <a:extLst>
              <a:ext uri="{FF2B5EF4-FFF2-40B4-BE49-F238E27FC236}">
                <a16:creationId xmlns:a16="http://schemas.microsoft.com/office/drawing/2014/main" id="{F3D97A48-DE07-491B-88A2-F1B7D33A36A9}"/>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1000378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F8ACA7-D180-4F05-A57F-13E22C74646D}"/>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6CA14AF0-0EBC-4F74-B339-0D24F99B58B4}"/>
              </a:ext>
            </a:extLst>
          </p:cNvPr>
          <p:cNvSpPr>
            <a:spLocks noGrp="1"/>
          </p:cNvSpPr>
          <p:nvPr>
            <p:ph idx="1"/>
          </p:nvPr>
        </p:nvSpPr>
        <p:spPr/>
        <p:txBody>
          <a:bodyPr>
            <a:normAutofit fontScale="77500" lnSpcReduction="20000"/>
          </a:bodyPr>
          <a:lstStyle/>
          <a:p>
            <a:r>
              <a:rPr lang="fr-CH" b="1" dirty="0"/>
              <a:t>Signes de reconnaissance ou «</a:t>
            </a:r>
            <a:r>
              <a:rPr lang="fr-CH" b="1" dirty="0" err="1"/>
              <a:t>strokes</a:t>
            </a:r>
            <a:r>
              <a:rPr lang="fr-CH" b="1" dirty="0"/>
              <a:t>»:</a:t>
            </a:r>
          </a:p>
          <a:p>
            <a:pPr marL="0" indent="0">
              <a:lnSpc>
                <a:spcPct val="107000"/>
              </a:lnSpc>
              <a:spcAft>
                <a:spcPts val="800"/>
              </a:spcAft>
              <a:buNone/>
            </a:pPr>
            <a:r>
              <a:rPr lang="fr-FR" dirty="0"/>
              <a:t>Ils peuvent être:</a:t>
            </a:r>
          </a:p>
          <a:p>
            <a:pPr algn="just">
              <a:lnSpc>
                <a:spcPct val="107000"/>
              </a:lnSpc>
              <a:spcAft>
                <a:spcPts val="800"/>
              </a:spcAft>
              <a:buFont typeface="Wingdings" panose="05000000000000000000" pitchFamily="2" charset="2"/>
              <a:buChar char="Ø"/>
            </a:pPr>
            <a:r>
              <a:rPr lang="fr-FR" dirty="0"/>
              <a:t> non verbaux: un sourire, un visage fermé, des gestes accueillants ou brusques en disent aussi long que de grands discours ;</a:t>
            </a:r>
          </a:p>
          <a:p>
            <a:pPr algn="just">
              <a:lnSpc>
                <a:spcPct val="107000"/>
              </a:lnSpc>
              <a:spcAft>
                <a:spcPts val="800"/>
              </a:spcAft>
              <a:buFont typeface="Wingdings" panose="05000000000000000000" pitchFamily="2" charset="2"/>
              <a:buChar char="Ø"/>
            </a:pPr>
            <a:r>
              <a:rPr lang="fr-FR" dirty="0"/>
              <a:t>verbaux: le message transmis est mis en mots:  «Bonjour ! Je suis contente de te voir !»</a:t>
            </a:r>
          </a:p>
          <a:p>
            <a:pPr marL="0" indent="0" algn="just">
              <a:lnSpc>
                <a:spcPct val="107000"/>
              </a:lnSpc>
              <a:spcAft>
                <a:spcPts val="800"/>
              </a:spcAft>
              <a:buNone/>
            </a:pPr>
            <a:r>
              <a:rPr lang="fr-FR" dirty="0"/>
              <a:t>Leurs contenus peuvent être positifs ou négatifs, mais aussi:</a:t>
            </a:r>
          </a:p>
          <a:p>
            <a:pPr algn="just">
              <a:lnSpc>
                <a:spcPct val="107000"/>
              </a:lnSpc>
              <a:spcAft>
                <a:spcPts val="800"/>
              </a:spcAft>
              <a:buFont typeface="Wingdings" panose="05000000000000000000" pitchFamily="2" charset="2"/>
              <a:buChar char="Ø"/>
            </a:pPr>
            <a:r>
              <a:rPr lang="fr-FR" dirty="0"/>
              <a:t> conditionnels: ils concernent ce que nous faisons </a:t>
            </a:r>
          </a:p>
          <a:p>
            <a:pPr algn="just">
              <a:lnSpc>
                <a:spcPct val="107000"/>
              </a:lnSpc>
              <a:spcAft>
                <a:spcPts val="800"/>
              </a:spcAft>
              <a:buFont typeface="Wingdings" panose="05000000000000000000" pitchFamily="2" charset="2"/>
              <a:buChar char="Ø"/>
            </a:pPr>
            <a:r>
              <a:rPr lang="fr-FR" dirty="0"/>
              <a:t>inconditionnels: ils portent sur ce que nous somme</a:t>
            </a:r>
          </a:p>
          <a:p>
            <a:pPr marL="0" indent="0">
              <a:lnSpc>
                <a:spcPct val="107000"/>
              </a:lnSpc>
              <a:spcAft>
                <a:spcPts val="800"/>
              </a:spcAf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fr-FR" dirty="0"/>
          </a:p>
        </p:txBody>
      </p:sp>
      <p:sp>
        <p:nvSpPr>
          <p:cNvPr id="4" name="Espace réservé du pied de page 3">
            <a:extLst>
              <a:ext uri="{FF2B5EF4-FFF2-40B4-BE49-F238E27FC236}">
                <a16:creationId xmlns:a16="http://schemas.microsoft.com/office/drawing/2014/main" id="{CBC5FD61-1F4B-43EA-BA57-3C73EEF9377E}"/>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1115844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3F40A6-11CB-465E-BB33-227523BB6F2E}"/>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6CC7FF10-05A8-4A39-B930-5C7385744D1A}"/>
              </a:ext>
            </a:extLst>
          </p:cNvPr>
          <p:cNvSpPr>
            <a:spLocks noGrp="1"/>
          </p:cNvSpPr>
          <p:nvPr>
            <p:ph idx="1"/>
          </p:nvPr>
        </p:nvSpPr>
        <p:spPr/>
        <p:txBody>
          <a:bodyPr>
            <a:normAutofit fontScale="85000" lnSpcReduction="10000"/>
          </a:bodyPr>
          <a:lstStyle/>
          <a:p>
            <a:pPr>
              <a:lnSpc>
                <a:spcPct val="107000"/>
              </a:lnSpc>
              <a:spcAft>
                <a:spcPts val="800"/>
              </a:spcAft>
            </a:pPr>
            <a:r>
              <a:rPr lang="fr-FR" dirty="0"/>
              <a:t>Ainsi, nous parlons des signes de reconnaissance:</a:t>
            </a:r>
          </a:p>
          <a:p>
            <a:pPr algn="just">
              <a:lnSpc>
                <a:spcPct val="107000"/>
              </a:lnSpc>
              <a:spcAft>
                <a:spcPts val="800"/>
              </a:spcAft>
              <a:buFont typeface="Wingdings" panose="05000000000000000000" pitchFamily="2" charset="2"/>
              <a:buChar char="Ø"/>
            </a:pPr>
            <a:r>
              <a:rPr lang="fr-FR" dirty="0"/>
              <a:t> non verbaux positifs conditionnels ou inconditionnels : un geste de tendresse, un sourire complice, un petit mouvement de la main accompagné d’un hochement de tête pour acquiescer à un argument, le fait d’accueillir un enfant qui court vers nous et de le serrer dans nos bras ;</a:t>
            </a:r>
          </a:p>
          <a:p>
            <a:pPr algn="just">
              <a:lnSpc>
                <a:spcPct val="107000"/>
              </a:lnSpc>
              <a:spcAft>
                <a:spcPts val="800"/>
              </a:spcAft>
              <a:buFont typeface="Wingdings" panose="05000000000000000000" pitchFamily="2" charset="2"/>
              <a:buChar char="Ø"/>
            </a:pPr>
            <a:r>
              <a:rPr lang="fr-FR" dirty="0"/>
              <a:t>non verbaux négatifs conditionnels ou inconditionnels: un froncement de sourcil à un enfant qui approche sa main d’un objet qu’il n’a pas le droit de toucher, une attitude froide et distante, le fait de repousser violemment un proche et de lui adresser un regard plein de colère. </a:t>
            </a:r>
          </a:p>
          <a:p>
            <a:endParaRPr lang="fr-FR" dirty="0"/>
          </a:p>
        </p:txBody>
      </p:sp>
      <p:sp>
        <p:nvSpPr>
          <p:cNvPr id="4" name="Espace réservé du pied de page 3">
            <a:extLst>
              <a:ext uri="{FF2B5EF4-FFF2-40B4-BE49-F238E27FC236}">
                <a16:creationId xmlns:a16="http://schemas.microsoft.com/office/drawing/2014/main" id="{D7A4ED04-7906-45B9-ACF5-1DE5F6A07C7C}"/>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1631137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1F20DC-5EF2-4CF1-AC50-67FA3D7A6A78}"/>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09EC3715-5013-472F-A28E-F91FBC0ADFC4}"/>
              </a:ext>
            </a:extLst>
          </p:cNvPr>
          <p:cNvSpPr>
            <a:spLocks noGrp="1"/>
          </p:cNvSpPr>
          <p:nvPr>
            <p:ph idx="1"/>
          </p:nvPr>
        </p:nvSpPr>
        <p:spPr/>
        <p:txBody>
          <a:bodyPr>
            <a:normAutofit fontScale="77500" lnSpcReduction="20000"/>
          </a:bodyPr>
          <a:lstStyle/>
          <a:p>
            <a:pPr lvl="0">
              <a:lnSpc>
                <a:spcPct val="107000"/>
              </a:lnSpc>
              <a:spcAft>
                <a:spcPts val="800"/>
              </a:spcAft>
              <a:buFont typeface="Wingdings" panose="05000000000000000000" pitchFamily="2" charset="2"/>
              <a:buChar char="Ø"/>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dirty="0"/>
              <a:t>verbaux positifs conditionnels: </a:t>
            </a:r>
          </a:p>
          <a:p>
            <a:pPr marL="0" lvl="0" indent="0">
              <a:lnSpc>
                <a:spcPct val="107000"/>
              </a:lnSpc>
              <a:spcAft>
                <a:spcPts val="800"/>
              </a:spcAft>
              <a:buNone/>
            </a:pPr>
            <a:r>
              <a:rPr lang="fr-FR" dirty="0"/>
              <a:t>«Votre travail est excellent !» </a:t>
            </a:r>
          </a:p>
          <a:p>
            <a:pPr lvl="0">
              <a:lnSpc>
                <a:spcPct val="107000"/>
              </a:lnSpc>
              <a:spcAft>
                <a:spcPts val="800"/>
              </a:spcAft>
              <a:buFont typeface="Wingdings" panose="05000000000000000000" pitchFamily="2" charset="2"/>
              <a:buChar char="Ø"/>
            </a:pPr>
            <a:r>
              <a:rPr lang="fr-FR" dirty="0"/>
              <a:t> verbaux négatifs conditionnels: </a:t>
            </a:r>
          </a:p>
          <a:p>
            <a:pPr marL="0" indent="0">
              <a:lnSpc>
                <a:spcPct val="107000"/>
              </a:lnSpc>
              <a:spcAft>
                <a:spcPts val="800"/>
              </a:spcAft>
              <a:buNone/>
            </a:pPr>
            <a:r>
              <a:rPr lang="fr-FR" dirty="0"/>
              <a:t>«Je ne suis pas satisfaite de votre devoir.» </a:t>
            </a:r>
          </a:p>
          <a:p>
            <a:pPr>
              <a:lnSpc>
                <a:spcPct val="107000"/>
              </a:lnSpc>
              <a:spcAft>
                <a:spcPts val="800"/>
              </a:spcAft>
              <a:buFont typeface="Wingdings" panose="05000000000000000000" pitchFamily="2" charset="2"/>
              <a:buChar char="Ø"/>
            </a:pPr>
            <a:r>
              <a:rPr lang="fr-FR" dirty="0"/>
              <a:t>verbaux positifs inconditionnels: </a:t>
            </a:r>
          </a:p>
          <a:p>
            <a:pPr marL="0" indent="0">
              <a:lnSpc>
                <a:spcPct val="107000"/>
              </a:lnSpc>
              <a:spcAft>
                <a:spcPts val="800"/>
              </a:spcAft>
              <a:buNone/>
            </a:pPr>
            <a:r>
              <a:rPr lang="fr-FR" dirty="0"/>
              <a:t>«J’ai </a:t>
            </a:r>
            <a:r>
              <a:rPr lang="fr-FR" dirty="0" err="1"/>
              <a:t>conﬁance</a:t>
            </a:r>
            <a:r>
              <a:rPr lang="fr-FR" dirty="0"/>
              <a:t> en vous.» </a:t>
            </a:r>
          </a:p>
          <a:p>
            <a:pPr>
              <a:lnSpc>
                <a:spcPct val="107000"/>
              </a:lnSpc>
              <a:spcAft>
                <a:spcPts val="800"/>
              </a:spcAft>
              <a:buFont typeface="Wingdings" panose="05000000000000000000" pitchFamily="2" charset="2"/>
              <a:buChar char="Ø"/>
            </a:pPr>
            <a:r>
              <a:rPr lang="fr-FR" dirty="0"/>
              <a:t>verbaux négatifs inconditionnels: </a:t>
            </a:r>
          </a:p>
          <a:p>
            <a:pPr marL="0" indent="0">
              <a:lnSpc>
                <a:spcPct val="107000"/>
              </a:lnSpc>
              <a:spcAft>
                <a:spcPts val="800"/>
              </a:spcAft>
              <a:buNone/>
            </a:pPr>
            <a:r>
              <a:rPr lang="fr-FR" dirty="0"/>
              <a:t>«Vous êtes incompétent !»</a:t>
            </a:r>
          </a:p>
          <a:p>
            <a:endParaRPr lang="fr-FR" dirty="0"/>
          </a:p>
        </p:txBody>
      </p:sp>
      <p:sp>
        <p:nvSpPr>
          <p:cNvPr id="4" name="Espace réservé du pied de page 3">
            <a:extLst>
              <a:ext uri="{FF2B5EF4-FFF2-40B4-BE49-F238E27FC236}">
                <a16:creationId xmlns:a16="http://schemas.microsoft.com/office/drawing/2014/main" id="{CE1CB751-CAD8-41CB-936F-86CFB631FFA3}"/>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2727113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97761-F7D9-428F-A0F8-C42CA361B57E}"/>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F9D7E507-EB65-48B6-99DD-33C0B0333C03}"/>
              </a:ext>
            </a:extLst>
          </p:cNvPr>
          <p:cNvSpPr>
            <a:spLocks noGrp="1"/>
          </p:cNvSpPr>
          <p:nvPr>
            <p:ph idx="1"/>
          </p:nvPr>
        </p:nvSpPr>
        <p:spPr/>
        <p:txBody>
          <a:bodyPr>
            <a:normAutofit lnSpcReduction="10000"/>
          </a:bodyPr>
          <a:lstStyle/>
          <a:p>
            <a:r>
              <a:rPr lang="fr-CH" b="1" dirty="0"/>
              <a:t>Les 6 modes de structuration du temps</a:t>
            </a:r>
          </a:p>
          <a:p>
            <a:pPr marL="342900" indent="-342900" algn="just">
              <a:buFont typeface="+mj-lt"/>
              <a:buAutoNum type="arabicParenR"/>
            </a:pPr>
            <a:r>
              <a:rPr lang="fr-FR" dirty="0"/>
              <a:t>Le retrait : C’est la position dans laquelle nous sommes quand nous nous isolons pour être seul, nous prenons du temps pour nous. Nous n’échangeons qu’avec nous-même et les seuls signes de reconnaissance que nous recevons sont ceux que nous nous donnons à nous-même. </a:t>
            </a:r>
          </a:p>
          <a:p>
            <a:pPr marL="342900" indent="-342900" algn="just">
              <a:buFont typeface="+mj-lt"/>
              <a:buAutoNum type="arabicParenR"/>
            </a:pPr>
            <a:r>
              <a:rPr lang="fr-FR" dirty="0"/>
              <a:t>Les rituels : échanges sociaux stéréotypés</a:t>
            </a:r>
          </a:p>
          <a:p>
            <a:pPr marL="342900" indent="-342900" algn="just">
              <a:buFont typeface="+mj-lt"/>
              <a:buAutoNum type="arabicParenR"/>
            </a:pPr>
            <a:r>
              <a:rPr lang="fr-FR" dirty="0"/>
              <a:t>Les passe-temps : Il s’agit des conversations anodines que nous partageons en allant chercher le pain ou entre collègues à la pause-café, et qui portent sur la pluie et le beau temps.</a:t>
            </a:r>
          </a:p>
          <a:p>
            <a:pPr marL="0" indent="0" algn="just">
              <a:buNone/>
            </a:pPr>
            <a:endParaRPr lang="fr-FR" dirty="0"/>
          </a:p>
          <a:p>
            <a:pPr marL="0" indent="0">
              <a:buNone/>
            </a:pPr>
            <a:endParaRPr lang="fr-FR" dirty="0"/>
          </a:p>
        </p:txBody>
      </p:sp>
      <p:sp>
        <p:nvSpPr>
          <p:cNvPr id="4" name="Espace réservé du pied de page 3">
            <a:extLst>
              <a:ext uri="{FF2B5EF4-FFF2-40B4-BE49-F238E27FC236}">
                <a16:creationId xmlns:a16="http://schemas.microsoft.com/office/drawing/2014/main" id="{4225AF9F-00A6-41F1-AA36-04320F73D705}"/>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251597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01F489-48F4-4C48-AA64-A8E734E9F6BF}"/>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6984B394-46BA-4A7B-BF01-EA7A58B39C47}"/>
              </a:ext>
            </a:extLst>
          </p:cNvPr>
          <p:cNvSpPr>
            <a:spLocks noGrp="1"/>
          </p:cNvSpPr>
          <p:nvPr>
            <p:ph idx="1"/>
          </p:nvPr>
        </p:nvSpPr>
        <p:spPr>
          <a:xfrm>
            <a:off x="3231684" y="1024705"/>
            <a:ext cx="6281873" cy="5248622"/>
          </a:xfrm>
        </p:spPr>
        <p:txBody>
          <a:bodyPr>
            <a:normAutofit fontScale="85000" lnSpcReduction="10000"/>
          </a:bodyPr>
          <a:lstStyle/>
          <a:p>
            <a:pPr marL="342900" indent="-342900" algn="just">
              <a:buFont typeface="+mj-lt"/>
              <a:buAutoNum type="arabicParenR" startAt="4"/>
            </a:pPr>
            <a:r>
              <a:rPr lang="fr-FR" dirty="0"/>
              <a:t>L’activité : Ce sont les échanges que nous avons à l’occasion d’un travail commun ou lorsque nous agissons à plusieurs dans le but de mener un projet collectif. </a:t>
            </a:r>
          </a:p>
          <a:p>
            <a:pPr marL="342900" indent="-342900" algn="just">
              <a:buFont typeface="+mj-lt"/>
              <a:buAutoNum type="arabicParenR" startAt="4"/>
            </a:pPr>
            <a:r>
              <a:rPr lang="fr-FR" dirty="0"/>
              <a:t>Les jeux-psychologiques : Ce sont des séquences répétitives dans lesquelles nous sommes émotionnellement fortement impliqués et qui apportent une grande quantité de signes de reconnaissance, même si ces derniers sont majoritairement négatifs.</a:t>
            </a:r>
          </a:p>
          <a:p>
            <a:pPr marL="342900" indent="-342900" algn="just">
              <a:buFont typeface="+mj-lt"/>
              <a:buAutoNum type="arabicParenR" startAt="4"/>
            </a:pPr>
            <a:r>
              <a:rPr lang="fr-FR" dirty="0"/>
              <a:t>L’intimité: l’échange qui permet de recevoir et de donner le plus de reconnaissance, car dans l’intimité nous nous donnons le droit d’être nous-même et nous acceptons l’autre tel qu’il est. </a:t>
            </a:r>
          </a:p>
          <a:p>
            <a:pPr marL="342900" indent="-342900" algn="just">
              <a:buFont typeface="+mj-lt"/>
              <a:buAutoNum type="arabicParenR" startAt="4"/>
            </a:pPr>
            <a:endParaRPr lang="fr-FR" dirty="0"/>
          </a:p>
          <a:p>
            <a:pPr marL="342900" indent="-342900" algn="just">
              <a:buFont typeface="+mj-lt"/>
              <a:buAutoNum type="arabicParenR" startAt="4"/>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arenR" startAt="4"/>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
        <p:nvSpPr>
          <p:cNvPr id="4" name="Espace réservé du pied de page 3">
            <a:extLst>
              <a:ext uri="{FF2B5EF4-FFF2-40B4-BE49-F238E27FC236}">
                <a16:creationId xmlns:a16="http://schemas.microsoft.com/office/drawing/2014/main" id="{6FF26737-14BA-4190-98F7-03EAAE2619EC}"/>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296976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E0249-F04C-464F-BFB0-E85C12E9B359}"/>
              </a:ext>
            </a:extLst>
          </p:cNvPr>
          <p:cNvSpPr>
            <a:spLocks noGrp="1"/>
          </p:cNvSpPr>
          <p:nvPr>
            <p:ph type="title"/>
          </p:nvPr>
        </p:nvSpPr>
        <p:spPr/>
        <p:txBody>
          <a:bodyPr/>
          <a:lstStyle/>
          <a:p>
            <a:r>
              <a:rPr lang="fr-CH" dirty="0"/>
              <a:t>Communication efficace</a:t>
            </a:r>
            <a:br>
              <a:rPr lang="fr-CH" dirty="0"/>
            </a:br>
            <a:endParaRPr lang="fr-FR" dirty="0"/>
          </a:p>
        </p:txBody>
      </p:sp>
      <p:pic>
        <p:nvPicPr>
          <p:cNvPr id="6" name="Espace réservé du contenu 5">
            <a:extLst>
              <a:ext uri="{FF2B5EF4-FFF2-40B4-BE49-F238E27FC236}">
                <a16:creationId xmlns:a16="http://schemas.microsoft.com/office/drawing/2014/main" id="{BF6D5B1F-8089-4F7A-8BF6-E2BC7547A251}"/>
              </a:ext>
            </a:extLst>
          </p:cNvPr>
          <p:cNvPicPr>
            <a:picLocks noGrp="1" noChangeAspect="1"/>
          </p:cNvPicPr>
          <p:nvPr>
            <p:ph idx="1"/>
          </p:nvPr>
        </p:nvPicPr>
        <p:blipFill>
          <a:blip r:embed="rId3"/>
          <a:stretch>
            <a:fillRect/>
          </a:stretch>
        </p:blipFill>
        <p:spPr>
          <a:xfrm>
            <a:off x="5118100" y="1335188"/>
            <a:ext cx="6281738" cy="4184448"/>
          </a:xfrm>
        </p:spPr>
      </p:pic>
      <p:sp>
        <p:nvSpPr>
          <p:cNvPr id="4" name="Espace réservé du pied de page 3">
            <a:extLst>
              <a:ext uri="{FF2B5EF4-FFF2-40B4-BE49-F238E27FC236}">
                <a16:creationId xmlns:a16="http://schemas.microsoft.com/office/drawing/2014/main" id="{B15CBCAC-F886-49DA-B37D-7B7BEC13EBDB}"/>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3050730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7FAC2E-D981-4A07-844F-56DD9EF10501}"/>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1AD7F3AF-7855-43C5-BE2A-14AAC128D01B}"/>
              </a:ext>
            </a:extLst>
          </p:cNvPr>
          <p:cNvSpPr>
            <a:spLocks noGrp="1"/>
          </p:cNvSpPr>
          <p:nvPr>
            <p:ph idx="1"/>
          </p:nvPr>
        </p:nvSpPr>
        <p:spPr/>
        <p:txBody>
          <a:bodyPr/>
          <a:lstStyle/>
          <a:p>
            <a:r>
              <a:rPr lang="fr-CH" b="1" dirty="0"/>
              <a:t>Le scénario de vie</a:t>
            </a:r>
          </a:p>
          <a:p>
            <a:pPr algn="just">
              <a:lnSpc>
                <a:spcPct val="107000"/>
              </a:lnSpc>
              <a:spcAft>
                <a:spcPts val="800"/>
              </a:spcAft>
              <a:buFont typeface="Wingdings" panose="05000000000000000000" pitchFamily="2" charset="2"/>
              <a:buChar char="Ø"/>
            </a:pPr>
            <a:r>
              <a:rPr lang="fr-FR" dirty="0"/>
              <a:t>chacun d’entre nous a conçu sa propre histoire depuis l’enfance. La plus grande partie de celle-ci serait déjà écrite à l’âge de  7 ans,  puis  révisée  pendant  l’adolescence.</a:t>
            </a:r>
          </a:p>
          <a:p>
            <a:pPr algn="just">
              <a:lnSpc>
                <a:spcPct val="107000"/>
              </a:lnSpc>
              <a:spcAft>
                <a:spcPts val="800"/>
              </a:spcAft>
              <a:buFont typeface="Wingdings" panose="05000000000000000000" pitchFamily="2" charset="2"/>
              <a:buChar char="Ø"/>
            </a:pPr>
            <a:r>
              <a:rPr lang="fr-FR" dirty="0"/>
              <a:t>3 scénarios: gagnant, perdant et non-gagnant.</a:t>
            </a:r>
          </a:p>
          <a:p>
            <a:pPr algn="just">
              <a:lnSpc>
                <a:spcPct val="107000"/>
              </a:lnSpc>
              <a:spcAft>
                <a:spcPts val="800"/>
              </a:spcAft>
              <a:buFont typeface="Wingdings" panose="05000000000000000000" pitchFamily="2" charset="2"/>
              <a:buChar char="Ø"/>
            </a:pPr>
            <a:r>
              <a:rPr lang="fr-FR" dirty="0"/>
              <a:t>Les drivers ou lignes de conduite</a:t>
            </a:r>
          </a:p>
        </p:txBody>
      </p:sp>
      <p:sp>
        <p:nvSpPr>
          <p:cNvPr id="4" name="Espace réservé du pied de page 3">
            <a:extLst>
              <a:ext uri="{FF2B5EF4-FFF2-40B4-BE49-F238E27FC236}">
                <a16:creationId xmlns:a16="http://schemas.microsoft.com/office/drawing/2014/main" id="{EFD8D77E-CDB8-4942-925D-D2AA59324165}"/>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3484312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5D55F6-CC05-465D-8B61-D5418E4D3BC9}"/>
              </a:ext>
            </a:extLst>
          </p:cNvPr>
          <p:cNvSpPr>
            <a:spLocks noGrp="1"/>
          </p:cNvSpPr>
          <p:nvPr>
            <p:ph type="title"/>
          </p:nvPr>
        </p:nvSpPr>
        <p:spPr/>
        <p:txBody>
          <a:bodyPr/>
          <a:lstStyle/>
          <a:p>
            <a:r>
              <a:rPr lang="fr-CH" dirty="0"/>
              <a:t>AT</a:t>
            </a:r>
            <a:endParaRPr lang="fr-FR" dirty="0"/>
          </a:p>
        </p:txBody>
      </p:sp>
      <p:sp>
        <p:nvSpPr>
          <p:cNvPr id="4" name="Espace réservé du pied de page 3">
            <a:extLst>
              <a:ext uri="{FF2B5EF4-FFF2-40B4-BE49-F238E27FC236}">
                <a16:creationId xmlns:a16="http://schemas.microsoft.com/office/drawing/2014/main" id="{6EBE5C32-CFE3-4FC0-8630-9EE74BA79CDF}"/>
              </a:ext>
            </a:extLst>
          </p:cNvPr>
          <p:cNvSpPr>
            <a:spLocks noGrp="1"/>
          </p:cNvSpPr>
          <p:nvPr>
            <p:ph type="ftr" sz="quarter" idx="11"/>
          </p:nvPr>
        </p:nvSpPr>
        <p:spPr/>
        <p:txBody>
          <a:bodyPr/>
          <a:lstStyle/>
          <a:p>
            <a:r>
              <a:rPr lang="en-US"/>
              <a:t>61-32_L&amp;C_20211005_Chrystel Dayer</a:t>
            </a:r>
            <a:endParaRPr lang="en-US" dirty="0"/>
          </a:p>
        </p:txBody>
      </p:sp>
      <p:pic>
        <p:nvPicPr>
          <p:cNvPr id="5" name="Espace réservé du contenu 4">
            <a:extLst>
              <a:ext uri="{FF2B5EF4-FFF2-40B4-BE49-F238E27FC236}">
                <a16:creationId xmlns:a16="http://schemas.microsoft.com/office/drawing/2014/main" id="{FF4D18F8-71D7-4C0E-AF3E-872D5B5F2B75}"/>
              </a:ext>
            </a:extLst>
          </p:cNvPr>
          <p:cNvPicPr>
            <a:picLocks noGrp="1"/>
          </p:cNvPicPr>
          <p:nvPr>
            <p:ph idx="1"/>
          </p:nvPr>
        </p:nvPicPr>
        <p:blipFill rotWithShape="1">
          <a:blip r:embed="rId2"/>
          <a:srcRect l="25629" t="45285" r="29067" b="9724"/>
          <a:stretch/>
        </p:blipFill>
        <p:spPr bwMode="auto">
          <a:xfrm>
            <a:off x="1836595" y="531122"/>
            <a:ext cx="6915759" cy="49664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95493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AEF7A0-FE06-4BD9-894D-FCF27640C6AF}"/>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A20EEB78-50A6-4690-8686-28CFF966574A}"/>
              </a:ext>
            </a:extLst>
          </p:cNvPr>
          <p:cNvSpPr>
            <a:spLocks noGrp="1"/>
          </p:cNvSpPr>
          <p:nvPr>
            <p:ph idx="1"/>
          </p:nvPr>
        </p:nvSpPr>
        <p:spPr/>
        <p:txBody>
          <a:bodyPr/>
          <a:lstStyle/>
          <a:p>
            <a:r>
              <a:rPr lang="fr-CH" b="1" dirty="0"/>
              <a:t>4 positions de base</a:t>
            </a:r>
          </a:p>
          <a:p>
            <a:pPr marL="342900" indent="-342900">
              <a:buFont typeface="+mj-lt"/>
              <a:buAutoNum type="arabicParenR"/>
            </a:pPr>
            <a:r>
              <a:rPr lang="fr-FR" dirty="0"/>
              <a:t>je suis OK;</a:t>
            </a:r>
            <a:endParaRPr lang="fr-CH" dirty="0"/>
          </a:p>
          <a:p>
            <a:pPr marL="342900" indent="-342900">
              <a:buFont typeface="+mj-lt"/>
              <a:buAutoNum type="arabicParenR"/>
            </a:pPr>
            <a:r>
              <a:rPr lang="fr-FR" dirty="0"/>
              <a:t>je ne suis pas OK;</a:t>
            </a:r>
          </a:p>
          <a:p>
            <a:pPr marL="342900" indent="-342900">
              <a:buFont typeface="+mj-lt"/>
              <a:buAutoNum type="arabicParenR"/>
            </a:pPr>
            <a:r>
              <a:rPr lang="fr-FR" dirty="0"/>
              <a:t>vous êtes OK;</a:t>
            </a:r>
            <a:endParaRPr lang="fr-CH" dirty="0"/>
          </a:p>
          <a:p>
            <a:pPr marL="342900" indent="-342900">
              <a:buFont typeface="+mj-lt"/>
              <a:buAutoNum type="arabicParenR"/>
            </a:pPr>
            <a:r>
              <a:rPr lang="fr-FR" dirty="0"/>
              <a:t>vous n’êtes pas OK.</a:t>
            </a:r>
          </a:p>
          <a:p>
            <a:pPr marL="0" indent="0">
              <a:buNone/>
            </a:pPr>
            <a:endParaRPr lang="fr-FR" dirty="0"/>
          </a:p>
          <a:p>
            <a:pPr marL="0" indent="0">
              <a:buNone/>
            </a:pPr>
            <a:r>
              <a:rPr lang="fr-FR" dirty="0"/>
              <a:t>Si nous combinons ces certitudes, nous obtenons quatre affirmations, quatre positions de vie.</a:t>
            </a:r>
          </a:p>
          <a:p>
            <a:pPr marL="0" indent="0">
              <a:buNone/>
            </a:pPr>
            <a:endParaRPr lang="fr-FR" dirty="0"/>
          </a:p>
          <a:p>
            <a:pPr marL="0" indent="0">
              <a:buNone/>
            </a:pPr>
            <a:endParaRPr lang="fr-FR" dirty="0"/>
          </a:p>
          <a:p>
            <a:pPr marL="0" indent="0">
              <a:buNone/>
            </a:pPr>
            <a:endParaRPr lang="fr-FR" dirty="0"/>
          </a:p>
        </p:txBody>
      </p:sp>
      <p:sp>
        <p:nvSpPr>
          <p:cNvPr id="4" name="Espace réservé du pied de page 3">
            <a:extLst>
              <a:ext uri="{FF2B5EF4-FFF2-40B4-BE49-F238E27FC236}">
                <a16:creationId xmlns:a16="http://schemas.microsoft.com/office/drawing/2014/main" id="{AAF1931A-264C-4AF6-83C8-0A47EF6E964A}"/>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2096291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1A4ACE-37CE-4743-B133-F7B10E81E605}"/>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ED44FD94-6399-4FBC-BD99-567680B670A2}"/>
              </a:ext>
            </a:extLst>
          </p:cNvPr>
          <p:cNvSpPr>
            <a:spLocks noGrp="1"/>
          </p:cNvSpPr>
          <p:nvPr>
            <p:ph idx="1"/>
          </p:nvPr>
        </p:nvSpPr>
        <p:spPr/>
        <p:txBody>
          <a:bodyPr/>
          <a:lstStyle/>
          <a:p>
            <a:pPr algn="just">
              <a:lnSpc>
                <a:spcPct val="107000"/>
              </a:lnSpc>
              <a:spcAft>
                <a:spcPts val="800"/>
              </a:spcAft>
            </a:pPr>
            <a:r>
              <a:rPr lang="fr-FR" b="1" dirty="0"/>
              <a:t>Je suis OK, vous êtes OK (+/+). </a:t>
            </a:r>
          </a:p>
          <a:p>
            <a:pPr marL="0" indent="0" algn="just">
              <a:lnSpc>
                <a:spcPct val="107000"/>
              </a:lnSpc>
              <a:spcAft>
                <a:spcPts val="800"/>
              </a:spcAft>
              <a:buNone/>
            </a:pPr>
            <a:r>
              <a:rPr lang="fr-FR" dirty="0"/>
              <a:t>Il s’agit là d’une façon de voir le monde de manière très positive même lorsque les difficultés apparaissent. Les personnes qui suivent cette position de vie sont bien dans leur peau et trouvent toujours des solutions («Je n’ai pas eu ce boulot, c’est qu’une meilleure opportunité m’attend ailleurs.»). Elles sont en adéquation avec elles-mêmes et ce qui les entoure. </a:t>
            </a:r>
          </a:p>
          <a:p>
            <a:endParaRPr lang="fr-FR" dirty="0"/>
          </a:p>
        </p:txBody>
      </p:sp>
      <p:sp>
        <p:nvSpPr>
          <p:cNvPr id="4" name="Espace réservé du pied de page 3">
            <a:extLst>
              <a:ext uri="{FF2B5EF4-FFF2-40B4-BE49-F238E27FC236}">
                <a16:creationId xmlns:a16="http://schemas.microsoft.com/office/drawing/2014/main" id="{4A5302E1-A3D9-480C-8DDB-E5AC353637D3}"/>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2178403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FF43E-7444-42D4-A5FA-DAF4A3BE17C5}"/>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47E0BE1F-21A4-4736-8A2D-41430AAEB5DA}"/>
              </a:ext>
            </a:extLst>
          </p:cNvPr>
          <p:cNvSpPr>
            <a:spLocks noGrp="1"/>
          </p:cNvSpPr>
          <p:nvPr>
            <p:ph idx="1"/>
          </p:nvPr>
        </p:nvSpPr>
        <p:spPr/>
        <p:txBody>
          <a:bodyPr/>
          <a:lstStyle/>
          <a:p>
            <a:r>
              <a:rPr lang="fr-FR" b="1" dirty="0"/>
              <a:t>Je ne suis pas OK, vous êtes OK (-/+).</a:t>
            </a:r>
          </a:p>
          <a:p>
            <a:pPr marL="0" indent="0" algn="just">
              <a:buNone/>
            </a:pPr>
            <a:r>
              <a:rPr lang="fr-FR" dirty="0"/>
              <a:t> Il s’agit ici de personnes qui se positionnent en victimes, qui se sentent inadaptées. Elles cherchent la reconnaissance à tout prix et peuvent pour y parvenir se laisser humilier. C’est typique des gens qui s’excusent avant même de parler («Pardon mon amour, c’est de ma faute si tu t’es énervé sur moi comme ça. Je suis insupportable et je mérite tes insultes.»).</a:t>
            </a:r>
          </a:p>
          <a:p>
            <a:endParaRPr lang="fr-FR" dirty="0"/>
          </a:p>
        </p:txBody>
      </p:sp>
      <p:sp>
        <p:nvSpPr>
          <p:cNvPr id="4" name="Espace réservé du pied de page 3">
            <a:extLst>
              <a:ext uri="{FF2B5EF4-FFF2-40B4-BE49-F238E27FC236}">
                <a16:creationId xmlns:a16="http://schemas.microsoft.com/office/drawing/2014/main" id="{E85A7B0B-4D56-47C2-B3BF-DB301763DBCA}"/>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3999608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B7FC4-3E03-4C9C-B33C-92AC53FE25ED}"/>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9A3771E0-F2F6-4C6A-9B68-A5781E7C53BA}"/>
              </a:ext>
            </a:extLst>
          </p:cNvPr>
          <p:cNvSpPr>
            <a:spLocks noGrp="1"/>
          </p:cNvSpPr>
          <p:nvPr>
            <p:ph idx="1"/>
          </p:nvPr>
        </p:nvSpPr>
        <p:spPr/>
        <p:txBody>
          <a:bodyPr/>
          <a:lstStyle/>
          <a:p>
            <a:r>
              <a:rPr lang="fr-FR" b="1" dirty="0"/>
              <a:t>Je suis OK, vous n’êtes pas OK (+/-)</a:t>
            </a:r>
          </a:p>
          <a:p>
            <a:pPr marL="0" indent="0" algn="just">
              <a:buNone/>
            </a:pPr>
            <a:r>
              <a:rPr lang="fr-FR" dirty="0"/>
              <a:t>Il s’agit ici de personnes qui ont une haute estime d’elles-mêmes qui n’est pas toujours justifiée («J’ai toujours raison et les autres ont tort. Je ne suis pas responsable de mes problèmes, ce sont les autres ou les circonstances extérieures qui en sont la cause. D’ailleurs, je n’ai pas de problème.»). Ce sont généralement des persécuteurs et/ou des dominateurs.</a:t>
            </a:r>
          </a:p>
          <a:p>
            <a:endParaRPr lang="fr-FR" dirty="0"/>
          </a:p>
        </p:txBody>
      </p:sp>
      <p:sp>
        <p:nvSpPr>
          <p:cNvPr id="4" name="Espace réservé du pied de page 3">
            <a:extLst>
              <a:ext uri="{FF2B5EF4-FFF2-40B4-BE49-F238E27FC236}">
                <a16:creationId xmlns:a16="http://schemas.microsoft.com/office/drawing/2014/main" id="{0757F12F-5509-41DE-AF60-7D098E148F04}"/>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719373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27413E-6D30-42F2-B0DE-3D09795A0A3B}"/>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239B7E0A-EB3B-4FF2-B2BB-FB66DEC3D5A2}"/>
              </a:ext>
            </a:extLst>
          </p:cNvPr>
          <p:cNvSpPr>
            <a:spLocks noGrp="1"/>
          </p:cNvSpPr>
          <p:nvPr>
            <p:ph idx="1"/>
          </p:nvPr>
        </p:nvSpPr>
        <p:spPr/>
        <p:txBody>
          <a:bodyPr/>
          <a:lstStyle/>
          <a:p>
            <a:pPr>
              <a:lnSpc>
                <a:spcPct val="107000"/>
              </a:lnSpc>
              <a:spcAft>
                <a:spcPts val="800"/>
              </a:spcAft>
            </a:pPr>
            <a:r>
              <a:rPr lang="fr-FR" b="1" dirty="0"/>
              <a:t>Je ne suis pas OK, vous n’êtes pas OK (-/-) </a:t>
            </a:r>
          </a:p>
          <a:p>
            <a:pPr marL="0" indent="0" algn="just">
              <a:lnSpc>
                <a:spcPct val="107000"/>
              </a:lnSpc>
              <a:spcAft>
                <a:spcPts val="800"/>
              </a:spcAft>
              <a:buNone/>
            </a:pPr>
            <a:r>
              <a:rPr lang="fr-FR" dirty="0"/>
              <a:t>Il s’agit de personnes qui sont souvent désespérées. Elles ont une vision très pessimiste de la vie. Plus la personne avance, plus elle a l’impression de s’enfoncer. Elle est incapable de demander de l’aide. Elle a baissé les bras et n’exprime  plus ses besoins («J’abandonne, le monde est trop dur.»)</a:t>
            </a:r>
          </a:p>
          <a:p>
            <a:pPr marL="0" indent="0">
              <a:lnSpc>
                <a:spcPct val="107000"/>
              </a:lnSpc>
              <a:spcAft>
                <a:spcPts val="800"/>
              </a:spcAf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pied de page 3">
            <a:extLst>
              <a:ext uri="{FF2B5EF4-FFF2-40B4-BE49-F238E27FC236}">
                <a16:creationId xmlns:a16="http://schemas.microsoft.com/office/drawing/2014/main" id="{D01AF71A-3091-4753-A1B0-7CE4FEADC05F}"/>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4022438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DB0A1879-74ED-4061-9BF0-E35AEF603554}"/>
              </a:ext>
            </a:extLst>
          </p:cNvPr>
          <p:cNvPicPr>
            <a:picLocks noGrp="1" noChangeAspect="1"/>
          </p:cNvPicPr>
          <p:nvPr>
            <p:ph idx="1"/>
          </p:nvPr>
        </p:nvPicPr>
        <p:blipFill rotWithShape="1">
          <a:blip r:embed="rId3"/>
          <a:srcRect l="32934" t="40206" r="34528" b="21392"/>
          <a:stretch/>
        </p:blipFill>
        <p:spPr>
          <a:xfrm>
            <a:off x="838200" y="748599"/>
            <a:ext cx="7700623" cy="5109882"/>
          </a:xfrm>
        </p:spPr>
      </p:pic>
      <p:sp>
        <p:nvSpPr>
          <p:cNvPr id="4" name="Espace réservé du pied de page 3">
            <a:extLst>
              <a:ext uri="{FF2B5EF4-FFF2-40B4-BE49-F238E27FC236}">
                <a16:creationId xmlns:a16="http://schemas.microsoft.com/office/drawing/2014/main" id="{5C8EE970-2956-47C0-BA42-3225D9A0BAC6}"/>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3508216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731672-8B80-4CF2-9FFD-7E4702CE3924}"/>
              </a:ext>
            </a:extLst>
          </p:cNvPr>
          <p:cNvSpPr>
            <a:spLocks noGrp="1"/>
          </p:cNvSpPr>
          <p:nvPr>
            <p:ph type="title"/>
          </p:nvPr>
        </p:nvSpPr>
        <p:spPr/>
        <p:txBody>
          <a:bodyPr/>
          <a:lstStyle/>
          <a:p>
            <a:r>
              <a:rPr lang="fr-CH" dirty="0"/>
              <a:t>Exercice</a:t>
            </a:r>
            <a:endParaRPr lang="fr-FR" dirty="0"/>
          </a:p>
        </p:txBody>
      </p:sp>
      <p:sp>
        <p:nvSpPr>
          <p:cNvPr id="3" name="Espace réservé du contenu 2">
            <a:extLst>
              <a:ext uri="{FF2B5EF4-FFF2-40B4-BE49-F238E27FC236}">
                <a16:creationId xmlns:a16="http://schemas.microsoft.com/office/drawing/2014/main" id="{8AB7D71C-34CD-4416-928D-55DC77E87E7E}"/>
              </a:ext>
            </a:extLst>
          </p:cNvPr>
          <p:cNvSpPr>
            <a:spLocks noGrp="1"/>
          </p:cNvSpPr>
          <p:nvPr>
            <p:ph idx="1"/>
          </p:nvPr>
        </p:nvSpPr>
        <p:spPr/>
        <p:txBody>
          <a:bodyPr>
            <a:normAutofit fontScale="92500"/>
          </a:bodyPr>
          <a:lstStyle/>
          <a:p>
            <a:pPr algn="just"/>
            <a:r>
              <a:rPr lang="fr-CH" dirty="0"/>
              <a:t>Imaginons que vous vous êtes octroyé un moment de pause en rentrant du travail : différentes parties de vous s’expriment en interne, retrouvez de quel état du moi il s’agit :</a:t>
            </a:r>
          </a:p>
          <a:p>
            <a:pPr algn="just">
              <a:buFont typeface="Wingdings" panose="05000000000000000000" pitchFamily="2" charset="2"/>
              <a:buChar char="Ø"/>
            </a:pPr>
            <a:r>
              <a:rPr lang="fr-CH" dirty="0"/>
              <a:t>Il faut que j’aille préparer le repas.</a:t>
            </a:r>
          </a:p>
          <a:p>
            <a:pPr algn="just">
              <a:buFont typeface="Wingdings" panose="05000000000000000000" pitchFamily="2" charset="2"/>
              <a:buChar char="Ø"/>
            </a:pPr>
            <a:r>
              <a:rPr lang="fr-CH" dirty="0"/>
              <a:t>Comme je suis bien dans mon bain !</a:t>
            </a:r>
          </a:p>
          <a:p>
            <a:pPr algn="just">
              <a:buFont typeface="Wingdings" panose="05000000000000000000" pitchFamily="2" charset="2"/>
              <a:buChar char="Ø"/>
            </a:pPr>
            <a:r>
              <a:rPr lang="fr-CH" dirty="0"/>
              <a:t>J’en profite encore un peu et puis j’y vais et je demanderai de l’aide.</a:t>
            </a:r>
          </a:p>
          <a:p>
            <a:pPr algn="just">
              <a:buFont typeface="Wingdings" panose="05000000000000000000" pitchFamily="2" charset="2"/>
              <a:buChar char="Ø"/>
            </a:pPr>
            <a:r>
              <a:rPr lang="fr-CH" dirty="0"/>
              <a:t>Je rêve de faire la planche sur une mer baignée de soleil.</a:t>
            </a:r>
          </a:p>
          <a:p>
            <a:pPr algn="just">
              <a:buFont typeface="Wingdings" panose="05000000000000000000" pitchFamily="2" charset="2"/>
              <a:buChar char="Ø"/>
            </a:pPr>
            <a:r>
              <a:rPr lang="fr-CH" dirty="0"/>
              <a:t>Je serai plus efficace après un peu de repos.</a:t>
            </a:r>
          </a:p>
          <a:p>
            <a:pPr algn="just">
              <a:buFont typeface="Wingdings" panose="05000000000000000000" pitchFamily="2" charset="2"/>
              <a:buChar char="Ø"/>
            </a:pPr>
            <a:r>
              <a:rPr lang="fr-CH" dirty="0"/>
              <a:t>Tu as bien raison de t’être arrêté, tu en avais vraiment besoin.</a:t>
            </a:r>
          </a:p>
          <a:p>
            <a:endParaRPr lang="fr-FR" dirty="0"/>
          </a:p>
        </p:txBody>
      </p:sp>
      <p:sp>
        <p:nvSpPr>
          <p:cNvPr id="4" name="Espace réservé du pied de page 3">
            <a:extLst>
              <a:ext uri="{FF2B5EF4-FFF2-40B4-BE49-F238E27FC236}">
                <a16:creationId xmlns:a16="http://schemas.microsoft.com/office/drawing/2014/main" id="{ED4AEA6A-DD88-47A0-B413-5989E3C7DD20}"/>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4221284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79C5E-8DA3-438B-A17D-E14019245E6B}"/>
              </a:ext>
            </a:extLst>
          </p:cNvPr>
          <p:cNvSpPr>
            <a:spLocks noGrp="1"/>
          </p:cNvSpPr>
          <p:nvPr>
            <p:ph type="title"/>
          </p:nvPr>
        </p:nvSpPr>
        <p:spPr/>
        <p:txBody>
          <a:bodyPr/>
          <a:lstStyle/>
          <a:p>
            <a:r>
              <a:rPr lang="fr-CH" dirty="0"/>
              <a:t>Réponses</a:t>
            </a:r>
            <a:endParaRPr lang="fr-FR" dirty="0"/>
          </a:p>
        </p:txBody>
      </p:sp>
      <p:sp>
        <p:nvSpPr>
          <p:cNvPr id="3" name="Espace réservé du contenu 2">
            <a:extLst>
              <a:ext uri="{FF2B5EF4-FFF2-40B4-BE49-F238E27FC236}">
                <a16:creationId xmlns:a16="http://schemas.microsoft.com/office/drawing/2014/main" id="{44EB77BB-6E2D-4D1B-AF40-110F269973BC}"/>
              </a:ext>
            </a:extLst>
          </p:cNvPr>
          <p:cNvSpPr>
            <a:spLocks noGrp="1"/>
          </p:cNvSpPr>
          <p:nvPr>
            <p:ph idx="1"/>
          </p:nvPr>
        </p:nvSpPr>
        <p:spPr/>
        <p:txBody>
          <a:bodyPr>
            <a:normAutofit fontScale="85000" lnSpcReduction="20000"/>
          </a:bodyPr>
          <a:lstStyle/>
          <a:p>
            <a:pPr algn="just">
              <a:buFont typeface="Wingdings" panose="05000000000000000000" pitchFamily="2" charset="2"/>
              <a:buChar char="Ø"/>
            </a:pPr>
            <a:r>
              <a:rPr lang="fr-CH" dirty="0"/>
              <a:t>Cette partie vous rappelle une obligation ou un engagement vis-à-vis de vous-même ou des autres, c’est le Parent.</a:t>
            </a:r>
          </a:p>
          <a:p>
            <a:pPr algn="just">
              <a:buFont typeface="Wingdings" panose="05000000000000000000" pitchFamily="2" charset="2"/>
              <a:buChar char="Ø"/>
            </a:pPr>
            <a:r>
              <a:rPr lang="fr-CH" dirty="0"/>
              <a:t>Une sensation de bien-être s’exprime en vous et vous en profitez, grâce à l’Enfant</a:t>
            </a:r>
          </a:p>
          <a:p>
            <a:pPr algn="just">
              <a:buFont typeface="Wingdings" panose="05000000000000000000" pitchFamily="2" charset="2"/>
              <a:buChar char="Ø"/>
            </a:pPr>
            <a:r>
              <a:rPr lang="fr-CH" dirty="0"/>
              <a:t> Cette partie trouve un compromis entre les besoins de l’Enfant et les contraintes extérieures, il s’agit de l’Adulte.</a:t>
            </a:r>
          </a:p>
          <a:p>
            <a:pPr algn="just">
              <a:buFont typeface="Wingdings" panose="05000000000000000000" pitchFamily="2" charset="2"/>
              <a:buChar char="Ø"/>
            </a:pPr>
            <a:r>
              <a:rPr lang="fr-CH" dirty="0"/>
              <a:t>Grâce à l’Enfant, un désir qui vous permet de savoir que vous avez besoin de changer d’air apparaît en vous</a:t>
            </a:r>
          </a:p>
          <a:p>
            <a:pPr algn="just">
              <a:buFont typeface="Wingdings" panose="05000000000000000000" pitchFamily="2" charset="2"/>
              <a:buChar char="Ø"/>
            </a:pPr>
            <a:r>
              <a:rPr lang="fr-CH" dirty="0"/>
              <a:t>L’Adulte tire profit de l’expérience et fait une synthèse des influences parfois divergentes de l’Enfant et du Parent.</a:t>
            </a:r>
          </a:p>
          <a:p>
            <a:pPr algn="just">
              <a:buFont typeface="Wingdings" panose="05000000000000000000" pitchFamily="2" charset="2"/>
              <a:buChar char="Ø"/>
            </a:pPr>
            <a:r>
              <a:rPr lang="fr-CH" dirty="0"/>
              <a:t> Cette partie prend soin de vous, peut-être de la même façon que le faisait une figure parentale pendant votre enfance, c’est un Parent positif qui s’exprime.</a:t>
            </a:r>
          </a:p>
          <a:p>
            <a:pPr algn="just"/>
            <a:endParaRPr lang="fr-CH" dirty="0"/>
          </a:p>
          <a:p>
            <a:endParaRPr lang="fr-FR" dirty="0"/>
          </a:p>
        </p:txBody>
      </p:sp>
      <p:sp>
        <p:nvSpPr>
          <p:cNvPr id="4" name="Espace réservé du pied de page 3">
            <a:extLst>
              <a:ext uri="{FF2B5EF4-FFF2-40B4-BE49-F238E27FC236}">
                <a16:creationId xmlns:a16="http://schemas.microsoft.com/office/drawing/2014/main" id="{02494AB0-263A-4AC8-9B0A-FD5B7D683D87}"/>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256589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normAutofit fontScale="92500" lnSpcReduction="10000"/>
          </a:bodyPr>
          <a:lstStyle/>
          <a:p>
            <a:pPr marL="0" indent="0">
              <a:buNone/>
            </a:pPr>
            <a:r>
              <a:rPr lang="fr-CH" dirty="0"/>
              <a:t>La communication entre </a:t>
            </a:r>
          </a:p>
          <a:p>
            <a:pPr>
              <a:buClr>
                <a:srgbClr val="7030A0"/>
              </a:buClr>
              <a:buFont typeface="Wingdings" panose="05000000000000000000" pitchFamily="2" charset="2"/>
              <a:buChar char="Ø"/>
            </a:pPr>
            <a:r>
              <a:rPr lang="fr-CH" dirty="0"/>
              <a:t>Ce que vous pensez</a:t>
            </a:r>
          </a:p>
          <a:p>
            <a:pPr>
              <a:buClr>
                <a:srgbClr val="7030A0"/>
              </a:buClr>
              <a:buFont typeface="Wingdings" panose="05000000000000000000" pitchFamily="2" charset="2"/>
              <a:buChar char="Ø"/>
            </a:pPr>
            <a:r>
              <a:rPr lang="fr-CH" dirty="0"/>
              <a:t>Ce que vous voulez dire</a:t>
            </a:r>
          </a:p>
          <a:p>
            <a:pPr>
              <a:buClr>
                <a:srgbClr val="7030A0"/>
              </a:buClr>
              <a:buFont typeface="Wingdings" panose="05000000000000000000" pitchFamily="2" charset="2"/>
              <a:buChar char="Ø"/>
            </a:pPr>
            <a:r>
              <a:rPr lang="fr-CH" dirty="0"/>
              <a:t>Ce que vous croyez dire</a:t>
            </a:r>
          </a:p>
          <a:p>
            <a:pPr>
              <a:buClr>
                <a:srgbClr val="7030A0"/>
              </a:buClr>
              <a:buFont typeface="Wingdings" panose="05000000000000000000" pitchFamily="2" charset="2"/>
              <a:buChar char="Ø"/>
            </a:pPr>
            <a:r>
              <a:rPr lang="fr-CH" dirty="0"/>
              <a:t>Ce qui vous dites</a:t>
            </a:r>
          </a:p>
          <a:p>
            <a:pPr>
              <a:buClr>
                <a:srgbClr val="7030A0"/>
              </a:buClr>
              <a:buFont typeface="Wingdings" panose="05000000000000000000" pitchFamily="2" charset="2"/>
              <a:buChar char="Ø"/>
            </a:pPr>
            <a:r>
              <a:rPr lang="fr-CH" dirty="0"/>
              <a:t>Ce que l’autre veut entendre</a:t>
            </a:r>
          </a:p>
          <a:p>
            <a:pPr>
              <a:buClr>
                <a:srgbClr val="7030A0"/>
              </a:buClr>
              <a:buFont typeface="Wingdings" panose="05000000000000000000" pitchFamily="2" charset="2"/>
              <a:buChar char="Ø"/>
            </a:pPr>
            <a:r>
              <a:rPr lang="fr-CH" dirty="0"/>
              <a:t>Ce qu’il croit comprendre</a:t>
            </a:r>
          </a:p>
          <a:p>
            <a:pPr>
              <a:buClr>
                <a:srgbClr val="7030A0"/>
              </a:buClr>
              <a:buFont typeface="Wingdings" panose="05000000000000000000" pitchFamily="2" charset="2"/>
              <a:buChar char="Ø"/>
            </a:pPr>
            <a:r>
              <a:rPr lang="fr-CH" dirty="0"/>
              <a:t>Et ce qu’il comprend</a:t>
            </a:r>
          </a:p>
          <a:p>
            <a:pPr marL="0" indent="0">
              <a:buNone/>
            </a:pPr>
            <a:r>
              <a:rPr lang="fr-CH" dirty="0"/>
              <a:t>Il y a au moins 8 possibilités de ne pas vous comprendre!</a:t>
            </a:r>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2769540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044AE81-CE76-454D-B6C7-8E9B19048C49}"/>
              </a:ext>
            </a:extLst>
          </p:cNvPr>
          <p:cNvSpPr>
            <a:spLocks noGrp="1"/>
          </p:cNvSpPr>
          <p:nvPr>
            <p:ph type="ftr" sz="quarter" idx="11"/>
          </p:nvPr>
        </p:nvSpPr>
        <p:spPr/>
        <p:txBody>
          <a:bodyPr/>
          <a:lstStyle/>
          <a:p>
            <a:r>
              <a:rPr lang="en-US"/>
              <a:t>61-32_L&amp;C_20211012_Chrystel Dayer</a:t>
            </a:r>
            <a:endParaRPr lang="en-US" dirty="0"/>
          </a:p>
        </p:txBody>
      </p:sp>
      <p:pic>
        <p:nvPicPr>
          <p:cNvPr id="6" name="Image 5">
            <a:extLst>
              <a:ext uri="{FF2B5EF4-FFF2-40B4-BE49-F238E27FC236}">
                <a16:creationId xmlns:a16="http://schemas.microsoft.com/office/drawing/2014/main" id="{F06345E1-3DC8-4BC1-B22B-AA381B8C0E72}"/>
              </a:ext>
            </a:extLst>
          </p:cNvPr>
          <p:cNvPicPr>
            <a:picLocks noChangeAspect="1"/>
          </p:cNvPicPr>
          <p:nvPr/>
        </p:nvPicPr>
        <p:blipFill rotWithShape="1">
          <a:blip r:embed="rId3"/>
          <a:srcRect l="20295" t="15407" r="7793" b="13970"/>
          <a:stretch/>
        </p:blipFill>
        <p:spPr>
          <a:xfrm>
            <a:off x="1398494" y="463855"/>
            <a:ext cx="9843247" cy="5434921"/>
          </a:xfrm>
          <a:prstGeom prst="rect">
            <a:avLst/>
          </a:prstGeom>
        </p:spPr>
      </p:pic>
    </p:spTree>
    <p:extLst>
      <p:ext uri="{BB962C8B-B14F-4D97-AF65-F5344CB8AC3E}">
        <p14:creationId xmlns:p14="http://schemas.microsoft.com/office/powerpoint/2010/main" val="3376144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9BAC4-88E6-4606-877B-A473386E1855}"/>
              </a:ext>
            </a:extLst>
          </p:cNvPr>
          <p:cNvSpPr>
            <a:spLocks noGrp="1"/>
          </p:cNvSpPr>
          <p:nvPr>
            <p:ph type="title"/>
          </p:nvPr>
        </p:nvSpPr>
        <p:spPr/>
        <p:txBody>
          <a:bodyPr/>
          <a:lstStyle/>
          <a:p>
            <a:r>
              <a:rPr lang="fr-CH" dirty="0"/>
              <a:t>AT</a:t>
            </a:r>
            <a:endParaRPr lang="fr-FR" dirty="0"/>
          </a:p>
        </p:txBody>
      </p:sp>
      <p:sp>
        <p:nvSpPr>
          <p:cNvPr id="3" name="Espace réservé du contenu 2">
            <a:extLst>
              <a:ext uri="{FF2B5EF4-FFF2-40B4-BE49-F238E27FC236}">
                <a16:creationId xmlns:a16="http://schemas.microsoft.com/office/drawing/2014/main" id="{2E175549-E2AA-4B57-B956-7EB543961146}"/>
              </a:ext>
            </a:extLst>
          </p:cNvPr>
          <p:cNvSpPr>
            <a:spLocks noGrp="1"/>
          </p:cNvSpPr>
          <p:nvPr>
            <p:ph idx="1"/>
          </p:nvPr>
        </p:nvSpPr>
        <p:spPr/>
        <p:txBody>
          <a:bodyPr>
            <a:normAutofit/>
          </a:bodyPr>
          <a:lstStyle/>
          <a:p>
            <a:r>
              <a:rPr lang="fr-CH" sz="2800" b="1" dirty="0"/>
              <a:t>Jeu de rôles</a:t>
            </a:r>
            <a:endParaRPr lang="fr-FR" sz="2800" b="1" dirty="0"/>
          </a:p>
        </p:txBody>
      </p:sp>
      <p:sp>
        <p:nvSpPr>
          <p:cNvPr id="4" name="Espace réservé du pied de page 3">
            <a:extLst>
              <a:ext uri="{FF2B5EF4-FFF2-40B4-BE49-F238E27FC236}">
                <a16:creationId xmlns:a16="http://schemas.microsoft.com/office/drawing/2014/main" id="{316BB522-5DEC-49D9-A080-F8AEFEACE3A3}"/>
              </a:ext>
            </a:extLst>
          </p:cNvPr>
          <p:cNvSpPr>
            <a:spLocks noGrp="1"/>
          </p:cNvSpPr>
          <p:nvPr>
            <p:ph type="ftr" sz="quarter" idx="11"/>
          </p:nvPr>
        </p:nvSpPr>
        <p:spPr/>
        <p:txBody>
          <a:bodyPr/>
          <a:lstStyle/>
          <a:p>
            <a:r>
              <a:rPr lang="en-US"/>
              <a:t>61-32_L&amp;C_20211005_Chrystel Dayer</a:t>
            </a:r>
            <a:endParaRPr lang="en-US" dirty="0"/>
          </a:p>
        </p:txBody>
      </p:sp>
    </p:spTree>
    <p:extLst>
      <p:ext uri="{BB962C8B-B14F-4D97-AF65-F5344CB8AC3E}">
        <p14:creationId xmlns:p14="http://schemas.microsoft.com/office/powerpoint/2010/main" val="4290303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7BBFA3-BE89-46D0-9213-CBBF4E71AA2D}"/>
              </a:ext>
            </a:extLst>
          </p:cNvPr>
          <p:cNvSpPr>
            <a:spLocks noGrp="1"/>
          </p:cNvSpPr>
          <p:nvPr>
            <p:ph type="title"/>
          </p:nvPr>
        </p:nvSpPr>
        <p:spPr/>
        <p:txBody>
          <a:bodyPr/>
          <a:lstStyle/>
          <a:p>
            <a:r>
              <a:rPr lang="fr-CH" dirty="0"/>
              <a:t>Qu’est-ce qu’un bon leader?</a:t>
            </a:r>
            <a:endParaRPr lang="fr-FR" dirty="0"/>
          </a:p>
        </p:txBody>
      </p:sp>
      <p:sp>
        <p:nvSpPr>
          <p:cNvPr id="3" name="Espace réservé du contenu 2">
            <a:extLst>
              <a:ext uri="{FF2B5EF4-FFF2-40B4-BE49-F238E27FC236}">
                <a16:creationId xmlns:a16="http://schemas.microsoft.com/office/drawing/2014/main" id="{8E0091D5-0BA7-4C0B-90E8-06BD66724B7D}"/>
              </a:ext>
            </a:extLst>
          </p:cNvPr>
          <p:cNvSpPr>
            <a:spLocks noGrp="1"/>
          </p:cNvSpPr>
          <p:nvPr>
            <p:ph idx="1"/>
          </p:nvPr>
        </p:nvSpPr>
        <p:spPr/>
        <p:txBody>
          <a:bodyPr/>
          <a:lstStyle/>
          <a:p>
            <a:pPr marL="0" indent="0">
              <a:buNone/>
            </a:pPr>
            <a:r>
              <a:rPr lang="fr-FR" dirty="0"/>
              <a:t>Brainstorming</a:t>
            </a:r>
          </a:p>
          <a:p>
            <a:pPr marL="0" indent="0">
              <a:buNone/>
            </a:pPr>
            <a:endParaRPr lang="fr-FR" dirty="0"/>
          </a:p>
          <a:p>
            <a:pPr marL="0" indent="0">
              <a:buNone/>
            </a:pPr>
            <a:r>
              <a:rPr lang="fr-FR" dirty="0"/>
              <a:t>Définissons ensemble notre leader idéal!</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0A6F6C12-9C5C-44B2-BCF2-53FE9B42C134}"/>
              </a:ext>
            </a:extLst>
          </p:cNvPr>
          <p:cNvSpPr>
            <a:spLocks noGrp="1"/>
          </p:cNvSpPr>
          <p:nvPr>
            <p:ph type="sldNum" sz="quarter" idx="12"/>
          </p:nvPr>
        </p:nvSpPr>
        <p:spPr/>
        <p:txBody>
          <a:bodyPr/>
          <a:lstStyle/>
          <a:p>
            <a:fld id="{D43150CF-46F0-4FEE-9B38-FA518C85AC0E}" type="slidenum">
              <a:rPr lang="fr-CH" smtClean="0"/>
              <a:t>42</a:t>
            </a:fld>
            <a:endParaRPr lang="fr-CH"/>
          </a:p>
        </p:txBody>
      </p:sp>
      <p:sp>
        <p:nvSpPr>
          <p:cNvPr id="5" name="Espace réservé du pied de page 4">
            <a:extLst>
              <a:ext uri="{FF2B5EF4-FFF2-40B4-BE49-F238E27FC236}">
                <a16:creationId xmlns:a16="http://schemas.microsoft.com/office/drawing/2014/main" id="{741193CE-4BE5-49B6-AB62-13F5A44E421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799959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A0E32-CE33-4EDF-B2A3-5A35F7F8E6B0}"/>
              </a:ext>
            </a:extLst>
          </p:cNvPr>
          <p:cNvSpPr>
            <a:spLocks noGrp="1"/>
          </p:cNvSpPr>
          <p:nvPr>
            <p:ph type="title"/>
          </p:nvPr>
        </p:nvSpPr>
        <p:spPr/>
        <p:txBody>
          <a:bodyPr/>
          <a:lstStyle/>
          <a:p>
            <a:r>
              <a:rPr lang="fr-CH" dirty="0"/>
              <a:t>Qu’est-ce qu’un bon leader?</a:t>
            </a:r>
            <a:endParaRPr lang="fr-FR" dirty="0"/>
          </a:p>
        </p:txBody>
      </p:sp>
      <p:sp>
        <p:nvSpPr>
          <p:cNvPr id="3" name="Espace réservé du contenu 2">
            <a:extLst>
              <a:ext uri="{FF2B5EF4-FFF2-40B4-BE49-F238E27FC236}">
                <a16:creationId xmlns:a16="http://schemas.microsoft.com/office/drawing/2014/main" id="{694F282F-3DEF-4EF1-B60F-93E3F8B3ADD2}"/>
              </a:ext>
            </a:extLst>
          </p:cNvPr>
          <p:cNvSpPr>
            <a:spLocks noGrp="1"/>
          </p:cNvSpPr>
          <p:nvPr>
            <p:ph idx="1"/>
          </p:nvPr>
        </p:nvSpPr>
        <p:spPr/>
        <p:txBody>
          <a:bodyPr/>
          <a:lstStyle/>
          <a:p>
            <a:r>
              <a:rPr lang="fr-CH" dirty="0"/>
              <a:t>Un bon </a:t>
            </a:r>
            <a:r>
              <a:rPr lang="fr-CH" b="1" dirty="0"/>
              <a:t>L</a:t>
            </a:r>
            <a:r>
              <a:rPr lang="fr-CH" dirty="0"/>
              <a:t>eader se connaît (forces/</a:t>
            </a:r>
            <a:r>
              <a:rPr lang="fr-CH" b="1" dirty="0"/>
              <a:t>P</a:t>
            </a:r>
            <a:r>
              <a:rPr lang="fr-CH" dirty="0"/>
              <a:t>otentiels), maîtrise son impact (</a:t>
            </a:r>
            <a:r>
              <a:rPr lang="fr-CH" b="1" dirty="0"/>
              <a:t>P</a:t>
            </a:r>
            <a:r>
              <a:rPr lang="fr-CH" dirty="0"/>
              <a:t>ouvoir) et fourni ainsi la </a:t>
            </a:r>
            <a:r>
              <a:rPr lang="fr-CH" b="1" dirty="0"/>
              <a:t>P</a:t>
            </a:r>
            <a:r>
              <a:rPr lang="fr-CH" dirty="0"/>
              <a:t>erformance voulue (LP</a:t>
            </a:r>
            <a:r>
              <a:rPr lang="fr-CH" baseline="30000" dirty="0"/>
              <a:t>3</a:t>
            </a:r>
            <a:r>
              <a:rPr lang="fr-CH" dirty="0"/>
              <a:t>) – David </a:t>
            </a:r>
            <a:r>
              <a:rPr lang="fr-CH" dirty="0" err="1"/>
              <a:t>Fiorucci</a:t>
            </a:r>
            <a:r>
              <a:rPr lang="fr-CH" dirty="0"/>
              <a:t>.</a:t>
            </a:r>
          </a:p>
          <a:p>
            <a:pPr algn="just"/>
            <a:r>
              <a:rPr lang="fr-CH" dirty="0"/>
              <a:t>Si l’on regarde certaines statistiques mettant en relation les dimensions « orientation performance » et « orientation émotion », les leaders maîtrisant les deux et ayant des résultats élevés dans les deux axes ont du succès et sont considérés comme des « leaders inspirants ». </a:t>
            </a:r>
          </a:p>
          <a:p>
            <a:pPr algn="just"/>
            <a:r>
              <a:rPr lang="fr-FR" dirty="0">
                <a:hlinkClick r:id="rId2"/>
              </a:rPr>
              <a:t>https://www.bilan.ch/opinions</a:t>
            </a:r>
            <a:endParaRPr lang="fr-FR" dirty="0"/>
          </a:p>
          <a:p>
            <a:pPr marL="0" indent="0" algn="just">
              <a:buNone/>
            </a:pPr>
            <a:endParaRPr lang="fr-FR" dirty="0"/>
          </a:p>
        </p:txBody>
      </p:sp>
      <p:sp>
        <p:nvSpPr>
          <p:cNvPr id="4" name="Espace réservé du numéro de diapositive 3">
            <a:extLst>
              <a:ext uri="{FF2B5EF4-FFF2-40B4-BE49-F238E27FC236}">
                <a16:creationId xmlns:a16="http://schemas.microsoft.com/office/drawing/2014/main" id="{DDEF5F4C-9D1D-4CBD-B44A-D9E028F74D8C}"/>
              </a:ext>
            </a:extLst>
          </p:cNvPr>
          <p:cNvSpPr>
            <a:spLocks noGrp="1"/>
          </p:cNvSpPr>
          <p:nvPr>
            <p:ph type="sldNum" sz="quarter" idx="12"/>
          </p:nvPr>
        </p:nvSpPr>
        <p:spPr/>
        <p:txBody>
          <a:bodyPr/>
          <a:lstStyle/>
          <a:p>
            <a:fld id="{D43150CF-46F0-4FEE-9B38-FA518C85AC0E}" type="slidenum">
              <a:rPr lang="fr-CH" smtClean="0"/>
              <a:t>43</a:t>
            </a:fld>
            <a:endParaRPr lang="fr-CH"/>
          </a:p>
        </p:txBody>
      </p:sp>
      <p:sp>
        <p:nvSpPr>
          <p:cNvPr id="5" name="Espace réservé du pied de page 4">
            <a:extLst>
              <a:ext uri="{FF2B5EF4-FFF2-40B4-BE49-F238E27FC236}">
                <a16:creationId xmlns:a16="http://schemas.microsoft.com/office/drawing/2014/main" id="{6B8D3708-9184-4862-9C45-58F8C563785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7502290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FF9D279-B217-4B2B-94F7-C48401944AD2}"/>
              </a:ext>
            </a:extLst>
          </p:cNvPr>
          <p:cNvSpPr>
            <a:spLocks noGrp="1"/>
          </p:cNvSpPr>
          <p:nvPr>
            <p:ph type="sldNum" sz="quarter" idx="12"/>
          </p:nvPr>
        </p:nvSpPr>
        <p:spPr/>
        <p:txBody>
          <a:bodyPr/>
          <a:lstStyle/>
          <a:p>
            <a:fld id="{D43150CF-46F0-4FEE-9B38-FA518C85AC0E}" type="slidenum">
              <a:rPr lang="fr-CH" smtClean="0"/>
              <a:t>44</a:t>
            </a:fld>
            <a:endParaRPr lang="fr-CH"/>
          </a:p>
        </p:txBody>
      </p:sp>
      <p:sp>
        <p:nvSpPr>
          <p:cNvPr id="3" name="Espace réservé du pied de page 2">
            <a:extLst>
              <a:ext uri="{FF2B5EF4-FFF2-40B4-BE49-F238E27FC236}">
                <a16:creationId xmlns:a16="http://schemas.microsoft.com/office/drawing/2014/main" id="{E472F701-FA02-4B39-BCC8-B1A4E0C21AFD}"/>
              </a:ext>
            </a:extLst>
          </p:cNvPr>
          <p:cNvSpPr>
            <a:spLocks noGrp="1"/>
          </p:cNvSpPr>
          <p:nvPr>
            <p:ph type="ftr" sz="quarter" idx="11"/>
          </p:nvPr>
        </p:nvSpPr>
        <p:spPr/>
        <p:txBody>
          <a:bodyPr/>
          <a:lstStyle/>
          <a:p>
            <a:r>
              <a:rPr lang="fr-CH"/>
              <a:t>chrystel.dayer@hesge.ch</a:t>
            </a:r>
            <a:endParaRPr lang="fr-CH" dirty="0"/>
          </a:p>
        </p:txBody>
      </p:sp>
      <p:pic>
        <p:nvPicPr>
          <p:cNvPr id="6" name="Image 5">
            <a:extLst>
              <a:ext uri="{FF2B5EF4-FFF2-40B4-BE49-F238E27FC236}">
                <a16:creationId xmlns:a16="http://schemas.microsoft.com/office/drawing/2014/main" id="{B9145EEA-70C0-4B63-99CF-8FAF182B929B}"/>
              </a:ext>
            </a:extLst>
          </p:cNvPr>
          <p:cNvPicPr>
            <a:picLocks noChangeAspect="1"/>
          </p:cNvPicPr>
          <p:nvPr/>
        </p:nvPicPr>
        <p:blipFill rotWithShape="1">
          <a:blip r:embed="rId3"/>
          <a:srcRect l="5778" t="31029" r="30533"/>
          <a:stretch/>
        </p:blipFill>
        <p:spPr>
          <a:xfrm>
            <a:off x="1782886" y="438617"/>
            <a:ext cx="7764905" cy="47277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ZoneTexte 6">
            <a:extLst>
              <a:ext uri="{FF2B5EF4-FFF2-40B4-BE49-F238E27FC236}">
                <a16:creationId xmlns:a16="http://schemas.microsoft.com/office/drawing/2014/main" id="{A23F5149-F9B1-4A9C-BB2E-FA158B992139}"/>
              </a:ext>
            </a:extLst>
          </p:cNvPr>
          <p:cNvSpPr txBox="1"/>
          <p:nvPr/>
        </p:nvSpPr>
        <p:spPr>
          <a:xfrm>
            <a:off x="1124262" y="5531370"/>
            <a:ext cx="8574374" cy="369332"/>
          </a:xfrm>
          <a:prstGeom prst="rect">
            <a:avLst/>
          </a:prstGeom>
          <a:noFill/>
        </p:spPr>
        <p:txBody>
          <a:bodyPr wrap="square" rtlCol="0">
            <a:spAutoFit/>
          </a:bodyPr>
          <a:lstStyle/>
          <a:p>
            <a:r>
              <a:rPr lang="fr-CH" b="1" dirty="0"/>
              <a:t>Un animal doué d’une grande faculté d’adaptation mais qui reste fragile</a:t>
            </a:r>
            <a:endParaRPr lang="fr-FR" b="1" dirty="0"/>
          </a:p>
        </p:txBody>
      </p:sp>
    </p:spTree>
    <p:extLst>
      <p:ext uri="{BB962C8B-B14F-4D97-AF65-F5344CB8AC3E}">
        <p14:creationId xmlns:p14="http://schemas.microsoft.com/office/powerpoint/2010/main" val="1972497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95DF7F-97B8-4994-BE9F-333DE3334EEB}"/>
              </a:ext>
            </a:extLst>
          </p:cNvPr>
          <p:cNvSpPr>
            <a:spLocks noGrp="1"/>
          </p:cNvSpPr>
          <p:nvPr>
            <p:ph type="title"/>
          </p:nvPr>
        </p:nvSpPr>
        <p:spPr/>
        <p:txBody>
          <a:bodyPr/>
          <a:lstStyle/>
          <a:p>
            <a:r>
              <a:rPr lang="fr-CH" dirty="0"/>
              <a:t>Leadership</a:t>
            </a:r>
            <a:endParaRPr lang="fr-FR" dirty="0"/>
          </a:p>
        </p:txBody>
      </p:sp>
      <p:sp>
        <p:nvSpPr>
          <p:cNvPr id="3" name="Espace réservé du contenu 2">
            <a:extLst>
              <a:ext uri="{FF2B5EF4-FFF2-40B4-BE49-F238E27FC236}">
                <a16:creationId xmlns:a16="http://schemas.microsoft.com/office/drawing/2014/main" id="{0AF42456-7E43-42B0-9A6C-50D3C578EC30}"/>
              </a:ext>
            </a:extLst>
          </p:cNvPr>
          <p:cNvSpPr>
            <a:spLocks noGrp="1"/>
          </p:cNvSpPr>
          <p:nvPr>
            <p:ph idx="1"/>
          </p:nvPr>
        </p:nvSpPr>
        <p:spPr/>
        <p:txBody>
          <a:bodyPr>
            <a:normAutofit lnSpcReduction="10000"/>
          </a:bodyPr>
          <a:lstStyle/>
          <a:p>
            <a:pPr algn="just"/>
            <a:r>
              <a:rPr lang="fr-CH" dirty="0"/>
              <a:t>Au World </a:t>
            </a:r>
            <a:r>
              <a:rPr lang="fr-CH" dirty="0" err="1"/>
              <a:t>Economic</a:t>
            </a:r>
            <a:r>
              <a:rPr lang="fr-CH" dirty="0"/>
              <a:t> Forum (WEF) de 2020, l’intelligence émotionnelle est entrée dans le top 10 des compétences clés nécessaires pour gérer notre futur. </a:t>
            </a:r>
          </a:p>
          <a:p>
            <a:pPr algn="just"/>
            <a:r>
              <a:rPr lang="fr-CH" dirty="0"/>
              <a:t>L'</a:t>
            </a:r>
            <a:r>
              <a:rPr lang="fr-CH" b="1" dirty="0"/>
              <a:t>intelligence émotionnelle</a:t>
            </a:r>
            <a:r>
              <a:rPr lang="fr-CH" dirty="0"/>
              <a:t> (</a:t>
            </a:r>
            <a:r>
              <a:rPr lang="fr-CH" b="1" dirty="0"/>
              <a:t>IE</a:t>
            </a:r>
            <a:r>
              <a:rPr lang="fr-CH" dirty="0"/>
              <a:t>) est un concept proposé en 1990 par les psychologues Peter </a:t>
            </a:r>
            <a:r>
              <a:rPr lang="fr-CH" dirty="0" err="1"/>
              <a:t>Salovey</a:t>
            </a:r>
            <a:r>
              <a:rPr lang="fr-CH" dirty="0"/>
              <a:t> et John Mayer, qui réfère à la capacité de reconnaître, comprendre et maîtriser ses propres émotions et à composer avec les émotions des autres personnes.</a:t>
            </a:r>
          </a:p>
          <a:p>
            <a:pPr algn="just"/>
            <a:r>
              <a:rPr lang="fr-CH" dirty="0"/>
              <a:t>Daniel Goleman, psychologue et journaliste scientifique, a popularisé ce concept en 1995. </a:t>
            </a:r>
          </a:p>
          <a:p>
            <a:pPr algn="just"/>
            <a:endParaRPr lang="fr-FR" dirty="0"/>
          </a:p>
        </p:txBody>
      </p:sp>
      <p:sp>
        <p:nvSpPr>
          <p:cNvPr id="4" name="Espace réservé du numéro de diapositive 3">
            <a:extLst>
              <a:ext uri="{FF2B5EF4-FFF2-40B4-BE49-F238E27FC236}">
                <a16:creationId xmlns:a16="http://schemas.microsoft.com/office/drawing/2014/main" id="{A9F9FF1F-BE21-4225-A59F-DC0F9328F2BE}"/>
              </a:ext>
            </a:extLst>
          </p:cNvPr>
          <p:cNvSpPr>
            <a:spLocks noGrp="1"/>
          </p:cNvSpPr>
          <p:nvPr>
            <p:ph type="sldNum" sz="quarter" idx="12"/>
          </p:nvPr>
        </p:nvSpPr>
        <p:spPr/>
        <p:txBody>
          <a:bodyPr/>
          <a:lstStyle/>
          <a:p>
            <a:fld id="{D43150CF-46F0-4FEE-9B38-FA518C85AC0E}" type="slidenum">
              <a:rPr lang="fr-CH" smtClean="0"/>
              <a:t>45</a:t>
            </a:fld>
            <a:endParaRPr lang="fr-CH"/>
          </a:p>
        </p:txBody>
      </p:sp>
      <p:sp>
        <p:nvSpPr>
          <p:cNvPr id="5" name="Espace réservé du pied de page 4">
            <a:extLst>
              <a:ext uri="{FF2B5EF4-FFF2-40B4-BE49-F238E27FC236}">
                <a16:creationId xmlns:a16="http://schemas.microsoft.com/office/drawing/2014/main" id="{E6C37DEF-A210-45E6-8E60-BA128624D52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0489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7B6BCA3-83A4-40CA-864B-64FC29C3F6E0}"/>
              </a:ext>
            </a:extLst>
          </p:cNvPr>
          <p:cNvSpPr>
            <a:spLocks noGrp="1"/>
          </p:cNvSpPr>
          <p:nvPr>
            <p:ph type="sldNum" sz="quarter" idx="12"/>
          </p:nvPr>
        </p:nvSpPr>
        <p:spPr/>
        <p:txBody>
          <a:bodyPr/>
          <a:lstStyle/>
          <a:p>
            <a:fld id="{D43150CF-46F0-4FEE-9B38-FA518C85AC0E}" type="slidenum">
              <a:rPr lang="fr-CH" smtClean="0"/>
              <a:t>46</a:t>
            </a:fld>
            <a:endParaRPr lang="fr-CH"/>
          </a:p>
        </p:txBody>
      </p:sp>
      <p:sp>
        <p:nvSpPr>
          <p:cNvPr id="3" name="Espace réservé du pied de page 2">
            <a:extLst>
              <a:ext uri="{FF2B5EF4-FFF2-40B4-BE49-F238E27FC236}">
                <a16:creationId xmlns:a16="http://schemas.microsoft.com/office/drawing/2014/main" id="{8FE261BD-F667-4670-94DD-0E90FB18D82C}"/>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2B10FC96-C8B2-4083-AC8B-C9E397013138}"/>
              </a:ext>
            </a:extLst>
          </p:cNvPr>
          <p:cNvPicPr>
            <a:picLocks noChangeAspect="1"/>
          </p:cNvPicPr>
          <p:nvPr/>
        </p:nvPicPr>
        <p:blipFill rotWithShape="1">
          <a:blip r:embed="rId2"/>
          <a:srcRect l="36025" t="17057" r="6874" b="3290"/>
          <a:stretch/>
        </p:blipFill>
        <p:spPr>
          <a:xfrm>
            <a:off x="1497769" y="227143"/>
            <a:ext cx="7772399" cy="6095783"/>
          </a:xfrm>
          <a:prstGeom prst="rect">
            <a:avLst/>
          </a:prstGeom>
        </p:spPr>
      </p:pic>
    </p:spTree>
    <p:extLst>
      <p:ext uri="{BB962C8B-B14F-4D97-AF65-F5344CB8AC3E}">
        <p14:creationId xmlns:p14="http://schemas.microsoft.com/office/powerpoint/2010/main" val="2664195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4CFF21B-9E0B-45D0-976C-1982CAABBF33}"/>
              </a:ext>
            </a:extLst>
          </p:cNvPr>
          <p:cNvSpPr>
            <a:spLocks noGrp="1"/>
          </p:cNvSpPr>
          <p:nvPr>
            <p:ph type="sldNum" sz="quarter" idx="12"/>
          </p:nvPr>
        </p:nvSpPr>
        <p:spPr/>
        <p:txBody>
          <a:bodyPr/>
          <a:lstStyle/>
          <a:p>
            <a:fld id="{D43150CF-46F0-4FEE-9B38-FA518C85AC0E}" type="slidenum">
              <a:rPr lang="fr-CH" smtClean="0"/>
              <a:t>47</a:t>
            </a:fld>
            <a:endParaRPr lang="fr-CH"/>
          </a:p>
        </p:txBody>
      </p:sp>
      <p:sp>
        <p:nvSpPr>
          <p:cNvPr id="3" name="Espace réservé du pied de page 2">
            <a:extLst>
              <a:ext uri="{FF2B5EF4-FFF2-40B4-BE49-F238E27FC236}">
                <a16:creationId xmlns:a16="http://schemas.microsoft.com/office/drawing/2014/main" id="{D0321851-BADB-4535-A309-EB52FBE39462}"/>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A265522E-5FFD-4CAB-BBB9-0A386A4C1975}"/>
              </a:ext>
            </a:extLst>
          </p:cNvPr>
          <p:cNvPicPr>
            <a:picLocks noChangeAspect="1"/>
          </p:cNvPicPr>
          <p:nvPr/>
        </p:nvPicPr>
        <p:blipFill>
          <a:blip r:embed="rId3"/>
          <a:stretch>
            <a:fillRect/>
          </a:stretch>
        </p:blipFill>
        <p:spPr>
          <a:xfrm>
            <a:off x="1588957" y="360634"/>
            <a:ext cx="7887568" cy="5369805"/>
          </a:xfrm>
          <a:prstGeom prst="rect">
            <a:avLst/>
          </a:prstGeom>
        </p:spPr>
      </p:pic>
    </p:spTree>
    <p:extLst>
      <p:ext uri="{BB962C8B-B14F-4D97-AF65-F5344CB8AC3E}">
        <p14:creationId xmlns:p14="http://schemas.microsoft.com/office/powerpoint/2010/main" val="3532901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43840D-F5E6-4605-ACAA-369B722C81EC}"/>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5EB31BFC-D7B3-4637-A943-89517B298DB4}"/>
              </a:ext>
            </a:extLst>
          </p:cNvPr>
          <p:cNvSpPr>
            <a:spLocks noGrp="1"/>
          </p:cNvSpPr>
          <p:nvPr>
            <p:ph idx="1"/>
          </p:nvPr>
        </p:nvSpPr>
        <p:spPr/>
        <p:txBody>
          <a:bodyPr/>
          <a:lstStyle/>
          <a:p>
            <a:pPr algn="just"/>
            <a:r>
              <a:rPr lang="fr-CH" dirty="0"/>
              <a:t>Le leadership peut être défini comme un processus d’orientation et d’influence décisif d’une personne sur l’action d’un groupe et se manifeste à travers la capacité de mobilisation ou de fédération d’individus/groupes autour d’une action collective.</a:t>
            </a:r>
          </a:p>
          <a:p>
            <a:pPr algn="just"/>
            <a:r>
              <a:rPr lang="fr-CH" dirty="0"/>
              <a:t>Le leadership s’incarne au travers du leader dont la capacité de vision et d’animation dynamise ce processus.</a:t>
            </a:r>
          </a:p>
          <a:p>
            <a:pPr marL="0" indent="0" algn="just">
              <a:buNone/>
            </a:pPr>
            <a:endParaRPr lang="fr-FR" dirty="0"/>
          </a:p>
          <a:p>
            <a:pPr marL="0" indent="0" algn="just">
              <a:buNone/>
            </a:pPr>
            <a:endParaRPr lang="fr-CH" dirty="0"/>
          </a:p>
        </p:txBody>
      </p:sp>
      <p:sp>
        <p:nvSpPr>
          <p:cNvPr id="4" name="Espace réservé du numéro de diapositive 3">
            <a:extLst>
              <a:ext uri="{FF2B5EF4-FFF2-40B4-BE49-F238E27FC236}">
                <a16:creationId xmlns:a16="http://schemas.microsoft.com/office/drawing/2014/main" id="{B564BDD6-0618-42F9-98CF-58E5D83E0276}"/>
              </a:ext>
            </a:extLst>
          </p:cNvPr>
          <p:cNvSpPr>
            <a:spLocks noGrp="1"/>
          </p:cNvSpPr>
          <p:nvPr>
            <p:ph type="sldNum" sz="quarter" idx="12"/>
          </p:nvPr>
        </p:nvSpPr>
        <p:spPr/>
        <p:txBody>
          <a:bodyPr/>
          <a:lstStyle/>
          <a:p>
            <a:fld id="{D43150CF-46F0-4FEE-9B38-FA518C85AC0E}" type="slidenum">
              <a:rPr lang="fr-CH" smtClean="0"/>
              <a:t>48</a:t>
            </a:fld>
            <a:endParaRPr lang="fr-CH"/>
          </a:p>
        </p:txBody>
      </p:sp>
      <p:sp>
        <p:nvSpPr>
          <p:cNvPr id="5" name="Espace réservé du pied de page 4">
            <a:extLst>
              <a:ext uri="{FF2B5EF4-FFF2-40B4-BE49-F238E27FC236}">
                <a16:creationId xmlns:a16="http://schemas.microsoft.com/office/drawing/2014/main" id="{C9BFB340-2351-4863-9DB5-1F40FA2B15A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861365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F30A4-F900-4511-AD76-67EAF30FC711}"/>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65833FA1-30DB-45A0-BE2C-CDA5660C9867}"/>
              </a:ext>
            </a:extLst>
          </p:cNvPr>
          <p:cNvSpPr>
            <a:spLocks noGrp="1"/>
          </p:cNvSpPr>
          <p:nvPr>
            <p:ph idx="1"/>
          </p:nvPr>
        </p:nvSpPr>
        <p:spPr/>
        <p:txBody>
          <a:bodyPr/>
          <a:lstStyle/>
          <a:p>
            <a:r>
              <a:rPr lang="fr-CH" b="1" dirty="0"/>
              <a:t>Deux conceptions opposées:</a:t>
            </a:r>
          </a:p>
          <a:p>
            <a:pPr marL="0" indent="0">
              <a:buNone/>
            </a:pPr>
            <a:endParaRPr lang="fr-CH" dirty="0"/>
          </a:p>
          <a:p>
            <a:pPr>
              <a:buFont typeface="Wingdings" panose="05000000000000000000" pitchFamily="2" charset="2"/>
              <a:buChar char="Ø"/>
            </a:pPr>
            <a:r>
              <a:rPr lang="fr-CH" dirty="0"/>
              <a:t>Celle des psychologues: le leader émergent, la personne la plus aimée, la plus reconnue ou influente. On se réfère ici à l’influence sociale (ex: Daniel Goleman).</a:t>
            </a:r>
          </a:p>
          <a:p>
            <a:pPr>
              <a:buFont typeface="Wingdings" panose="05000000000000000000" pitchFamily="2" charset="2"/>
              <a:buChar char="Ø"/>
            </a:pPr>
            <a:r>
              <a:rPr lang="fr-CH" dirty="0"/>
              <a:t>Celle des gestionnaires: statut hiérarchique, le pouvoir ou l’autorité.  On se réfère ici au cadre formel et procédurale pour obtenir l’obéissance (ex: Henri Fayol).</a:t>
            </a:r>
            <a:endParaRPr lang="fr-FR" dirty="0"/>
          </a:p>
        </p:txBody>
      </p:sp>
      <p:sp>
        <p:nvSpPr>
          <p:cNvPr id="4" name="Espace réservé du numéro de diapositive 3">
            <a:extLst>
              <a:ext uri="{FF2B5EF4-FFF2-40B4-BE49-F238E27FC236}">
                <a16:creationId xmlns:a16="http://schemas.microsoft.com/office/drawing/2014/main" id="{A31B73EA-A078-41A0-A962-FCC3A1644A72}"/>
              </a:ext>
            </a:extLst>
          </p:cNvPr>
          <p:cNvSpPr>
            <a:spLocks noGrp="1"/>
          </p:cNvSpPr>
          <p:nvPr>
            <p:ph type="sldNum" sz="quarter" idx="12"/>
          </p:nvPr>
        </p:nvSpPr>
        <p:spPr/>
        <p:txBody>
          <a:bodyPr/>
          <a:lstStyle/>
          <a:p>
            <a:fld id="{D43150CF-46F0-4FEE-9B38-FA518C85AC0E}" type="slidenum">
              <a:rPr lang="fr-CH" smtClean="0"/>
              <a:t>49</a:t>
            </a:fld>
            <a:endParaRPr lang="fr-CH"/>
          </a:p>
        </p:txBody>
      </p:sp>
      <p:sp>
        <p:nvSpPr>
          <p:cNvPr id="5" name="Espace réservé du pied de page 4">
            <a:extLst>
              <a:ext uri="{FF2B5EF4-FFF2-40B4-BE49-F238E27FC236}">
                <a16:creationId xmlns:a16="http://schemas.microsoft.com/office/drawing/2014/main" id="{49E9D592-FE90-4668-A15D-8D9464CD67A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19908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lstStyle/>
          <a:p>
            <a:pPr algn="just"/>
            <a:r>
              <a:rPr lang="fr-CH" dirty="0"/>
              <a:t>«La carte n’est pas le territoire» </a:t>
            </a:r>
            <a:r>
              <a:rPr lang="fr-FR" dirty="0"/>
              <a:t>Alfred </a:t>
            </a:r>
            <a:r>
              <a:rPr lang="fr-FR" dirty="0" err="1"/>
              <a:t>Korzybski</a:t>
            </a:r>
            <a:endParaRPr lang="fr-CH" dirty="0"/>
          </a:p>
          <a:p>
            <a:pPr algn="just"/>
            <a:r>
              <a:rPr lang="fr-CH" dirty="0"/>
              <a:t>Filtres</a:t>
            </a:r>
          </a:p>
          <a:p>
            <a:pPr algn="just"/>
            <a:r>
              <a:rPr lang="fr-CH" dirty="0"/>
              <a:t>Processus de perception: omission, généralisation, distorsion</a:t>
            </a:r>
          </a:p>
          <a:p>
            <a:pPr algn="just"/>
            <a:r>
              <a:rPr lang="fr-CH" dirty="0"/>
              <a:t>«On ne peut pas ne pas communiquer» </a:t>
            </a:r>
            <a:r>
              <a:rPr lang="fr-FR" dirty="0"/>
              <a:t>Paul Watzlawick</a:t>
            </a:r>
            <a:r>
              <a:rPr lang="fr-CH" dirty="0"/>
              <a:t>: intention, impression, présupposition</a:t>
            </a:r>
          </a:p>
          <a:p>
            <a:pPr algn="just"/>
            <a:endParaRPr lang="fr-CH" dirty="0"/>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3785746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A724D1-BEDC-4456-B5F2-5FC89A6E94BC}"/>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3315EEE3-2C86-4E45-BC18-458C12EF5701}"/>
              </a:ext>
            </a:extLst>
          </p:cNvPr>
          <p:cNvSpPr>
            <a:spLocks noGrp="1"/>
          </p:cNvSpPr>
          <p:nvPr>
            <p:ph idx="1"/>
          </p:nvPr>
        </p:nvSpPr>
        <p:spPr/>
        <p:txBody>
          <a:bodyPr>
            <a:normAutofit fontScale="92500" lnSpcReduction="20000"/>
          </a:bodyPr>
          <a:lstStyle/>
          <a:p>
            <a:r>
              <a:rPr lang="fr-CH" dirty="0"/>
              <a:t>Compétences managériales selon Mintzberg (2011):</a:t>
            </a:r>
          </a:p>
          <a:p>
            <a:pPr marL="514350" indent="-514350">
              <a:buFont typeface="+mj-lt"/>
              <a:buAutoNum type="arabicParenR"/>
            </a:pPr>
            <a:r>
              <a:rPr lang="fr-CH" dirty="0"/>
              <a:t>Compétences liées au rapport à soi: conscience de soi, capable d’être maître de soi, de gérer son stress.</a:t>
            </a:r>
          </a:p>
          <a:p>
            <a:pPr marL="514350" indent="-514350">
              <a:buFont typeface="+mj-lt"/>
              <a:buAutoNum type="arabicParenR"/>
            </a:pPr>
            <a:r>
              <a:rPr lang="fr-CH" dirty="0"/>
              <a:t>Compétences liées au rapport aux autres: gestion des relations humaines.</a:t>
            </a:r>
          </a:p>
          <a:p>
            <a:pPr marL="514350" indent="-514350">
              <a:buFont typeface="+mj-lt"/>
              <a:buAutoNum type="arabicParenR"/>
            </a:pPr>
            <a:r>
              <a:rPr lang="fr-CH" dirty="0"/>
              <a:t>Compétences liées à l’action: capacité à entreprendre, prendre des décisions et agir.</a:t>
            </a:r>
          </a:p>
          <a:p>
            <a:pPr marL="514350" indent="-514350">
              <a:buFont typeface="+mj-lt"/>
              <a:buAutoNum type="arabicParenR"/>
            </a:pPr>
            <a:r>
              <a:rPr lang="fr-CH" dirty="0"/>
              <a:t>Compétences liées au grandissement de soi: capacité d’apprentissage et de remise en cause personnelle.</a:t>
            </a:r>
          </a:p>
          <a:p>
            <a:pPr marL="514350" indent="-514350">
              <a:buFont typeface="+mj-lt"/>
              <a:buAutoNum type="arabicParenR"/>
            </a:pPr>
            <a:r>
              <a:rPr lang="fr-CH" dirty="0"/>
              <a:t>Compétences liées au pouvoir: capacité à entrainer et influencer les autres.</a:t>
            </a:r>
          </a:p>
          <a:p>
            <a:pPr marL="514350" indent="-514350">
              <a:buFont typeface="+mj-lt"/>
              <a:buAutoNum type="arabicParenR"/>
            </a:pPr>
            <a:endParaRPr lang="fr-CH" dirty="0"/>
          </a:p>
          <a:p>
            <a:pPr marL="514350" indent="-514350">
              <a:buFont typeface="+mj-lt"/>
              <a:buAutoNum type="arabicParenR"/>
            </a:pPr>
            <a:endParaRPr lang="fr-CH" dirty="0"/>
          </a:p>
          <a:p>
            <a:pPr marL="514350" indent="-514350">
              <a:buFont typeface="+mj-lt"/>
              <a:buAutoNum type="arabicParenR"/>
            </a:pPr>
            <a:endParaRPr lang="fr-CH" dirty="0"/>
          </a:p>
          <a:p>
            <a:pPr marL="514350" indent="-514350">
              <a:buFont typeface="+mj-lt"/>
              <a:buAutoNum type="arabicParenR"/>
            </a:pPr>
            <a:endParaRPr lang="fr-FR" dirty="0"/>
          </a:p>
        </p:txBody>
      </p:sp>
      <p:sp>
        <p:nvSpPr>
          <p:cNvPr id="4" name="Espace réservé du numéro de diapositive 3">
            <a:extLst>
              <a:ext uri="{FF2B5EF4-FFF2-40B4-BE49-F238E27FC236}">
                <a16:creationId xmlns:a16="http://schemas.microsoft.com/office/drawing/2014/main" id="{D7DD154F-093F-4B15-9BD6-4B659F019A14}"/>
              </a:ext>
            </a:extLst>
          </p:cNvPr>
          <p:cNvSpPr>
            <a:spLocks noGrp="1"/>
          </p:cNvSpPr>
          <p:nvPr>
            <p:ph type="sldNum" sz="quarter" idx="12"/>
          </p:nvPr>
        </p:nvSpPr>
        <p:spPr/>
        <p:txBody>
          <a:bodyPr/>
          <a:lstStyle/>
          <a:p>
            <a:fld id="{D43150CF-46F0-4FEE-9B38-FA518C85AC0E}" type="slidenum">
              <a:rPr lang="fr-CH" smtClean="0"/>
              <a:t>50</a:t>
            </a:fld>
            <a:endParaRPr lang="fr-CH"/>
          </a:p>
        </p:txBody>
      </p:sp>
      <p:sp>
        <p:nvSpPr>
          <p:cNvPr id="5" name="Espace réservé du pied de page 4">
            <a:extLst>
              <a:ext uri="{FF2B5EF4-FFF2-40B4-BE49-F238E27FC236}">
                <a16:creationId xmlns:a16="http://schemas.microsoft.com/office/drawing/2014/main" id="{494B5714-461F-435A-A540-13AE5919A95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044977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F360E8-EA6A-48F6-9334-32529F9969F8}"/>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7CDF0823-752B-4772-929D-C3190FCF0802}"/>
              </a:ext>
            </a:extLst>
          </p:cNvPr>
          <p:cNvSpPr>
            <a:spLocks noGrp="1"/>
          </p:cNvSpPr>
          <p:nvPr>
            <p:ph idx="1"/>
          </p:nvPr>
        </p:nvSpPr>
        <p:spPr/>
        <p:txBody>
          <a:bodyPr>
            <a:normAutofit fontScale="92500" lnSpcReduction="20000"/>
          </a:bodyPr>
          <a:lstStyle/>
          <a:p>
            <a:pPr algn="just"/>
            <a:r>
              <a:rPr lang="fr-CH" b="1" dirty="0"/>
              <a:t>Max Weber </a:t>
            </a:r>
            <a:r>
              <a:rPr lang="fr-CH" dirty="0"/>
              <a:t>(sociologue): imposer son autorité et faire reconnaitre sa légitimité par tous. </a:t>
            </a:r>
          </a:p>
          <a:p>
            <a:pPr algn="just"/>
            <a:r>
              <a:rPr lang="fr-CH" u="sng" dirty="0"/>
              <a:t>3 formes de leadership: </a:t>
            </a:r>
          </a:p>
          <a:p>
            <a:pPr algn="just">
              <a:buFont typeface="Wingdings" panose="05000000000000000000" pitchFamily="2" charset="2"/>
              <a:buChar char="Ø"/>
            </a:pPr>
            <a:r>
              <a:rPr lang="fr-CH" dirty="0"/>
              <a:t>l’autorité rationnelle (administration moderne), ce sont les textes qui donnent à une personne la position de leadership. </a:t>
            </a:r>
          </a:p>
          <a:p>
            <a:pPr algn="just">
              <a:buFont typeface="Wingdings" panose="05000000000000000000" pitchFamily="2" charset="2"/>
              <a:buChar char="Ø"/>
            </a:pPr>
            <a:r>
              <a:rPr lang="fr-CH" dirty="0"/>
              <a:t>l’autorité traditionnelle, la tradition et l’histoire d’un groupe humain qui donnent à une personne la position de leadership.</a:t>
            </a:r>
          </a:p>
          <a:p>
            <a:pPr algn="just">
              <a:buFont typeface="Wingdings" panose="05000000000000000000" pitchFamily="2" charset="2"/>
              <a:buChar char="Ø"/>
            </a:pPr>
            <a:r>
              <a:rPr lang="fr-CH" dirty="0"/>
              <a:t>l’autorité charismatique, la personnalité qui donne à une personne la position de leadership.</a:t>
            </a:r>
          </a:p>
          <a:p>
            <a:pPr marL="0" indent="0" algn="just">
              <a:buNone/>
            </a:pPr>
            <a:r>
              <a:rPr lang="fr-CH" dirty="0"/>
              <a:t>Pour Weber c’est l’autorité rationnelle qui constitue le pilier d’une direction efficace. Le leadership moderne repose sur l’entreprise rationnelle qui produit et fait du profit.</a:t>
            </a:r>
            <a:endParaRPr lang="fr-FR" dirty="0"/>
          </a:p>
        </p:txBody>
      </p:sp>
      <p:sp>
        <p:nvSpPr>
          <p:cNvPr id="4" name="Espace réservé du numéro de diapositive 3">
            <a:extLst>
              <a:ext uri="{FF2B5EF4-FFF2-40B4-BE49-F238E27FC236}">
                <a16:creationId xmlns:a16="http://schemas.microsoft.com/office/drawing/2014/main" id="{AA97B549-1E59-4A29-B8BC-31B3A497C455}"/>
              </a:ext>
            </a:extLst>
          </p:cNvPr>
          <p:cNvSpPr>
            <a:spLocks noGrp="1"/>
          </p:cNvSpPr>
          <p:nvPr>
            <p:ph type="sldNum" sz="quarter" idx="12"/>
          </p:nvPr>
        </p:nvSpPr>
        <p:spPr/>
        <p:txBody>
          <a:bodyPr/>
          <a:lstStyle/>
          <a:p>
            <a:fld id="{D43150CF-46F0-4FEE-9B38-FA518C85AC0E}" type="slidenum">
              <a:rPr lang="fr-CH" smtClean="0"/>
              <a:t>51</a:t>
            </a:fld>
            <a:endParaRPr lang="fr-CH"/>
          </a:p>
        </p:txBody>
      </p:sp>
      <p:sp>
        <p:nvSpPr>
          <p:cNvPr id="5" name="Espace réservé du pied de page 4">
            <a:extLst>
              <a:ext uri="{FF2B5EF4-FFF2-40B4-BE49-F238E27FC236}">
                <a16:creationId xmlns:a16="http://schemas.microsoft.com/office/drawing/2014/main" id="{0FA8B454-F9DF-4EFD-A74A-7C808541FFC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6350443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A8FFE-1106-4D10-818E-F3D8A328B30F}"/>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8AC9CB39-56EF-4077-97D9-8C45ADAA3069}"/>
              </a:ext>
            </a:extLst>
          </p:cNvPr>
          <p:cNvSpPr>
            <a:spLocks noGrp="1"/>
          </p:cNvSpPr>
          <p:nvPr>
            <p:ph idx="1"/>
          </p:nvPr>
        </p:nvSpPr>
        <p:spPr/>
        <p:txBody>
          <a:bodyPr>
            <a:normAutofit fontScale="92500"/>
          </a:bodyPr>
          <a:lstStyle/>
          <a:p>
            <a:r>
              <a:rPr lang="fr-CH" b="1" dirty="0"/>
              <a:t>Mary Parker </a:t>
            </a:r>
            <a:r>
              <a:rPr lang="fr-CH" b="1" dirty="0" err="1"/>
              <a:t>Follett</a:t>
            </a:r>
            <a:r>
              <a:rPr lang="fr-CH" b="1" dirty="0"/>
              <a:t> </a:t>
            </a:r>
            <a:r>
              <a:rPr lang="fr-CH" dirty="0"/>
              <a:t>(1920):</a:t>
            </a:r>
          </a:p>
          <a:p>
            <a:pPr>
              <a:buFont typeface="Wingdings" panose="05000000000000000000" pitchFamily="2" charset="2"/>
              <a:buChar char="Ø"/>
            </a:pPr>
            <a:r>
              <a:rPr lang="fr-CH" dirty="0"/>
              <a:t>Le leadership dans les organisations: coordonner (rassembler), finaliser (tenir la cap) et anticiper (avoir une vision).</a:t>
            </a:r>
          </a:p>
          <a:p>
            <a:pPr>
              <a:buFont typeface="Wingdings" panose="05000000000000000000" pitchFamily="2" charset="2"/>
              <a:buChar char="Ø"/>
            </a:pPr>
            <a:r>
              <a:rPr lang="fr-CH" dirty="0"/>
              <a:t>Le pouvoir n’est pas absolu. Il peut être partagé.</a:t>
            </a:r>
          </a:p>
          <a:p>
            <a:pPr>
              <a:buFont typeface="Wingdings" panose="05000000000000000000" pitchFamily="2" charset="2"/>
              <a:buChar char="Ø"/>
            </a:pPr>
            <a:r>
              <a:rPr lang="fr-CH" dirty="0"/>
              <a:t>Le leader influence le groupe mais peut être aussi influencé par le groupe.</a:t>
            </a:r>
          </a:p>
          <a:p>
            <a:pPr>
              <a:buFont typeface="Wingdings" panose="05000000000000000000" pitchFamily="2" charset="2"/>
              <a:buChar char="Ø"/>
            </a:pPr>
            <a:r>
              <a:rPr lang="fr-CH" dirty="0"/>
              <a:t>Le leader doit être capable d’identifier, de fédérer et de mettre en cohérence l’ensemble des capacités des membres d’un groupe.</a:t>
            </a:r>
          </a:p>
          <a:p>
            <a:pPr>
              <a:buFont typeface="Wingdings" panose="05000000000000000000" pitchFamily="2" charset="2"/>
              <a:buChar char="Ø"/>
            </a:pPr>
            <a:r>
              <a:rPr lang="fr-CH" dirty="0"/>
              <a:t>Le leader unifie et dépasse les objectifs individuels.</a:t>
            </a:r>
            <a:endParaRPr lang="fr-FR" dirty="0"/>
          </a:p>
        </p:txBody>
      </p:sp>
      <p:sp>
        <p:nvSpPr>
          <p:cNvPr id="4" name="Espace réservé du numéro de diapositive 3">
            <a:extLst>
              <a:ext uri="{FF2B5EF4-FFF2-40B4-BE49-F238E27FC236}">
                <a16:creationId xmlns:a16="http://schemas.microsoft.com/office/drawing/2014/main" id="{EFE9EE68-9169-48C6-8295-1E92E19E8778}"/>
              </a:ext>
            </a:extLst>
          </p:cNvPr>
          <p:cNvSpPr>
            <a:spLocks noGrp="1"/>
          </p:cNvSpPr>
          <p:nvPr>
            <p:ph type="sldNum" sz="quarter" idx="12"/>
          </p:nvPr>
        </p:nvSpPr>
        <p:spPr/>
        <p:txBody>
          <a:bodyPr/>
          <a:lstStyle/>
          <a:p>
            <a:fld id="{D43150CF-46F0-4FEE-9B38-FA518C85AC0E}" type="slidenum">
              <a:rPr lang="fr-CH" smtClean="0"/>
              <a:t>52</a:t>
            </a:fld>
            <a:endParaRPr lang="fr-CH"/>
          </a:p>
        </p:txBody>
      </p:sp>
      <p:sp>
        <p:nvSpPr>
          <p:cNvPr id="5" name="Espace réservé du pied de page 4">
            <a:extLst>
              <a:ext uri="{FF2B5EF4-FFF2-40B4-BE49-F238E27FC236}">
                <a16:creationId xmlns:a16="http://schemas.microsoft.com/office/drawing/2014/main" id="{29365075-9DF5-43AB-B763-D401065D2E5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209394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F359B6-E9AF-43EB-A63C-5FC9E3141A17}"/>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33BAE09C-F869-4CCE-B76D-14EFFAF01037}"/>
              </a:ext>
            </a:extLst>
          </p:cNvPr>
          <p:cNvSpPr>
            <a:spLocks noGrp="1"/>
          </p:cNvSpPr>
          <p:nvPr>
            <p:ph idx="1"/>
          </p:nvPr>
        </p:nvSpPr>
        <p:spPr/>
        <p:txBody>
          <a:bodyPr>
            <a:normAutofit fontScale="92500" lnSpcReduction="10000"/>
          </a:bodyPr>
          <a:lstStyle/>
          <a:p>
            <a:r>
              <a:rPr lang="fr-CH" b="1" dirty="0"/>
              <a:t>Kurt Lewin </a:t>
            </a:r>
            <a:r>
              <a:rPr lang="fr-CH" dirty="0"/>
              <a:t>(1930)</a:t>
            </a:r>
          </a:p>
          <a:p>
            <a:r>
              <a:rPr lang="fr-CH" dirty="0"/>
              <a:t>3 formes de leadership</a:t>
            </a:r>
          </a:p>
          <a:p>
            <a:pPr algn="just">
              <a:buFont typeface="Wingdings" panose="05000000000000000000" pitchFamily="2" charset="2"/>
              <a:buChar char="Ø"/>
            </a:pPr>
            <a:r>
              <a:rPr lang="fr-CH" dirty="0"/>
              <a:t>Autoritaire: rendement du groupe plus élevé mais manque de confiance et parfois rébellion.</a:t>
            </a:r>
          </a:p>
          <a:p>
            <a:pPr algn="just">
              <a:buFont typeface="Wingdings" panose="05000000000000000000" pitchFamily="2" charset="2"/>
              <a:buChar char="Ø"/>
            </a:pPr>
            <a:r>
              <a:rPr lang="fr-CH" dirty="0"/>
              <a:t>Démocratique: prend du temps mais stimule la participation et l’autonomie du groupe.</a:t>
            </a:r>
          </a:p>
          <a:p>
            <a:pPr algn="just">
              <a:buFont typeface="Wingdings" panose="05000000000000000000" pitchFamily="2" charset="2"/>
              <a:buChar char="Ø"/>
            </a:pPr>
            <a:r>
              <a:rPr lang="fr-CH" dirty="0"/>
              <a:t>Laxisme: le laissez-faire ne fonctionne pas, créé de la dépendance, le besoin de consignes.</a:t>
            </a:r>
          </a:p>
          <a:p>
            <a:pPr marL="0" indent="0" algn="just">
              <a:buNone/>
            </a:pPr>
            <a:r>
              <a:rPr lang="fr-CH" dirty="0"/>
              <a:t>Le leadership démocratique est le plus efficace même s’il implique un dialogue social, la confiance et la responsabilisation d’un groupe.</a:t>
            </a:r>
            <a:endParaRPr lang="fr-FR" dirty="0"/>
          </a:p>
        </p:txBody>
      </p:sp>
      <p:sp>
        <p:nvSpPr>
          <p:cNvPr id="4" name="Espace réservé du numéro de diapositive 3">
            <a:extLst>
              <a:ext uri="{FF2B5EF4-FFF2-40B4-BE49-F238E27FC236}">
                <a16:creationId xmlns:a16="http://schemas.microsoft.com/office/drawing/2014/main" id="{87D60990-266D-407C-9E04-6B4A50D5BDAA}"/>
              </a:ext>
            </a:extLst>
          </p:cNvPr>
          <p:cNvSpPr>
            <a:spLocks noGrp="1"/>
          </p:cNvSpPr>
          <p:nvPr>
            <p:ph type="sldNum" sz="quarter" idx="12"/>
          </p:nvPr>
        </p:nvSpPr>
        <p:spPr/>
        <p:txBody>
          <a:bodyPr/>
          <a:lstStyle/>
          <a:p>
            <a:fld id="{D43150CF-46F0-4FEE-9B38-FA518C85AC0E}" type="slidenum">
              <a:rPr lang="fr-CH" smtClean="0"/>
              <a:t>53</a:t>
            </a:fld>
            <a:endParaRPr lang="fr-CH"/>
          </a:p>
        </p:txBody>
      </p:sp>
      <p:sp>
        <p:nvSpPr>
          <p:cNvPr id="5" name="Espace réservé du pied de page 4">
            <a:extLst>
              <a:ext uri="{FF2B5EF4-FFF2-40B4-BE49-F238E27FC236}">
                <a16:creationId xmlns:a16="http://schemas.microsoft.com/office/drawing/2014/main" id="{87D53943-9190-4583-9BA0-19FF9E627A7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8896164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8B9890-A3D4-4254-A71F-F3E513D626EB}"/>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EE6F9EBF-40D1-40FA-BE32-221B8D09E3BA}"/>
              </a:ext>
            </a:extLst>
          </p:cNvPr>
          <p:cNvSpPr>
            <a:spLocks noGrp="1"/>
          </p:cNvSpPr>
          <p:nvPr>
            <p:ph idx="1"/>
          </p:nvPr>
        </p:nvSpPr>
        <p:spPr/>
        <p:txBody>
          <a:bodyPr/>
          <a:lstStyle/>
          <a:p>
            <a:r>
              <a:rPr lang="fr-CH" b="1" dirty="0"/>
              <a:t>Douglas McGregor et les théories XY </a:t>
            </a:r>
            <a:r>
              <a:rPr lang="fr-CH" dirty="0"/>
              <a:t>(1960)</a:t>
            </a:r>
          </a:p>
          <a:p>
            <a:pPr>
              <a:buFont typeface="Wingdings" panose="05000000000000000000" pitchFamily="2" charset="2"/>
              <a:buChar char="Ø"/>
            </a:pPr>
            <a:r>
              <a:rPr lang="fr-CH" dirty="0"/>
              <a:t> Théorie X: le leadership autoritaire.</a:t>
            </a:r>
          </a:p>
          <a:p>
            <a:pPr marL="0" indent="0">
              <a:buNone/>
            </a:pPr>
            <a:r>
              <a:rPr lang="fr-CH" dirty="0"/>
              <a:t>L’homme n’aime pas travailler…</a:t>
            </a:r>
          </a:p>
          <a:p>
            <a:pPr>
              <a:buFont typeface="Wingdings" panose="05000000000000000000" pitchFamily="2" charset="2"/>
              <a:buChar char="Ø"/>
            </a:pPr>
            <a:r>
              <a:rPr lang="fr-CH" dirty="0"/>
              <a:t>Théorie Y: autre leadership possible (participatif).</a:t>
            </a:r>
          </a:p>
          <a:p>
            <a:pPr>
              <a:buFont typeface="Wingdings" panose="05000000000000000000" pitchFamily="2" charset="2"/>
              <a:buChar char="Ø"/>
            </a:pPr>
            <a:endParaRPr lang="fr-CH" dirty="0"/>
          </a:p>
          <a:p>
            <a:pPr marL="0" indent="0">
              <a:buNone/>
            </a:pPr>
            <a:r>
              <a:rPr lang="fr-CH" dirty="0"/>
              <a:t>La théorie Y est la plus adaptée à la nature humaine et permet d’intégrer les buts de l’individu et de l’organisation à travers le mode de management.</a:t>
            </a:r>
          </a:p>
          <a:p>
            <a:pPr marL="0" indent="0">
              <a:buNone/>
            </a:pPr>
            <a:endParaRPr lang="fr-FR" dirty="0"/>
          </a:p>
        </p:txBody>
      </p:sp>
      <p:sp>
        <p:nvSpPr>
          <p:cNvPr id="4" name="Espace réservé du numéro de diapositive 3">
            <a:extLst>
              <a:ext uri="{FF2B5EF4-FFF2-40B4-BE49-F238E27FC236}">
                <a16:creationId xmlns:a16="http://schemas.microsoft.com/office/drawing/2014/main" id="{495B9182-566E-4D48-A6C1-E9DE742F450B}"/>
              </a:ext>
            </a:extLst>
          </p:cNvPr>
          <p:cNvSpPr>
            <a:spLocks noGrp="1"/>
          </p:cNvSpPr>
          <p:nvPr>
            <p:ph type="sldNum" sz="quarter" idx="12"/>
          </p:nvPr>
        </p:nvSpPr>
        <p:spPr/>
        <p:txBody>
          <a:bodyPr/>
          <a:lstStyle/>
          <a:p>
            <a:fld id="{D43150CF-46F0-4FEE-9B38-FA518C85AC0E}" type="slidenum">
              <a:rPr lang="fr-CH" smtClean="0"/>
              <a:t>54</a:t>
            </a:fld>
            <a:endParaRPr lang="fr-CH"/>
          </a:p>
        </p:txBody>
      </p:sp>
      <p:sp>
        <p:nvSpPr>
          <p:cNvPr id="5" name="Espace réservé du pied de page 4">
            <a:extLst>
              <a:ext uri="{FF2B5EF4-FFF2-40B4-BE49-F238E27FC236}">
                <a16:creationId xmlns:a16="http://schemas.microsoft.com/office/drawing/2014/main" id="{1F12AE6C-0B8A-48FB-8690-B337B7FD9D3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4695930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5EB815-2AC7-4E27-9137-161122B6BDDD}"/>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9BC095F6-DAA9-443B-A2CF-67164EBF6BDC}"/>
              </a:ext>
            </a:extLst>
          </p:cNvPr>
          <p:cNvSpPr>
            <a:spLocks noGrp="1"/>
          </p:cNvSpPr>
          <p:nvPr>
            <p:ph idx="1"/>
          </p:nvPr>
        </p:nvSpPr>
        <p:spPr/>
        <p:txBody>
          <a:bodyPr>
            <a:normAutofit fontScale="92500" lnSpcReduction="20000"/>
          </a:bodyPr>
          <a:lstStyle/>
          <a:p>
            <a:r>
              <a:rPr lang="fr-CH" b="1" dirty="0"/>
              <a:t>Warren G. </a:t>
            </a:r>
            <a:r>
              <a:rPr lang="fr-CH" b="1" dirty="0" err="1"/>
              <a:t>Bennis</a:t>
            </a:r>
            <a:r>
              <a:rPr lang="fr-CH" b="1" dirty="0"/>
              <a:t> </a:t>
            </a:r>
            <a:r>
              <a:rPr lang="fr-CH" dirty="0"/>
              <a:t>(1989 On </a:t>
            </a:r>
            <a:r>
              <a:rPr lang="fr-CH" dirty="0" err="1"/>
              <a:t>Becoming</a:t>
            </a:r>
            <a:r>
              <a:rPr lang="fr-CH" dirty="0"/>
              <a:t> a Leader)</a:t>
            </a:r>
          </a:p>
          <a:p>
            <a:pPr marL="0" indent="0">
              <a:buNone/>
            </a:pPr>
            <a:r>
              <a:rPr lang="fr-CH" b="1" dirty="0"/>
              <a:t>«On ne naît pas leader, on le devient»</a:t>
            </a:r>
          </a:p>
          <a:p>
            <a:pPr marL="0" indent="0" algn="just">
              <a:buNone/>
            </a:pPr>
            <a:r>
              <a:rPr lang="fr-CH" u="sng" dirty="0"/>
              <a:t>4 compétences du leader:</a:t>
            </a:r>
          </a:p>
          <a:p>
            <a:pPr marL="514350" indent="-514350" algn="just">
              <a:buFont typeface="+mj-lt"/>
              <a:buAutoNum type="arabicParenR"/>
            </a:pPr>
            <a:r>
              <a:rPr lang="fr-CH" dirty="0"/>
              <a:t>La capacité de vision</a:t>
            </a:r>
          </a:p>
          <a:p>
            <a:pPr marL="514350" indent="-514350" algn="just">
              <a:buFont typeface="+mj-lt"/>
              <a:buAutoNum type="arabicParenR"/>
            </a:pPr>
            <a:r>
              <a:rPr lang="fr-CH" dirty="0"/>
              <a:t>La qualité des communications</a:t>
            </a:r>
          </a:p>
          <a:p>
            <a:pPr marL="514350" indent="-514350" algn="just">
              <a:buFont typeface="+mj-lt"/>
              <a:buAutoNum type="arabicParenR"/>
            </a:pPr>
            <a:r>
              <a:rPr lang="fr-CH" dirty="0"/>
              <a:t>La confiance </a:t>
            </a:r>
          </a:p>
          <a:p>
            <a:pPr marL="514350" indent="-514350" algn="just">
              <a:buFont typeface="+mj-lt"/>
              <a:buAutoNum type="arabicParenR"/>
            </a:pPr>
            <a:r>
              <a:rPr lang="fr-CH" dirty="0"/>
              <a:t>Le rapport à soi</a:t>
            </a:r>
          </a:p>
          <a:p>
            <a:pPr marL="0" indent="0" algn="just">
              <a:buNone/>
            </a:pPr>
            <a:r>
              <a:rPr lang="fr-CH" dirty="0"/>
              <a:t>L’idée que le leadership est un processus qui repose sur la capacité d’un individu à avoir une vision globale, de la traduire en action concrète en maitrisant la durée.</a:t>
            </a:r>
          </a:p>
        </p:txBody>
      </p:sp>
      <p:sp>
        <p:nvSpPr>
          <p:cNvPr id="4" name="Espace réservé du numéro de diapositive 3">
            <a:extLst>
              <a:ext uri="{FF2B5EF4-FFF2-40B4-BE49-F238E27FC236}">
                <a16:creationId xmlns:a16="http://schemas.microsoft.com/office/drawing/2014/main" id="{CCEC593D-ED75-4F10-B389-6FA4C76844CB}"/>
              </a:ext>
            </a:extLst>
          </p:cNvPr>
          <p:cNvSpPr>
            <a:spLocks noGrp="1"/>
          </p:cNvSpPr>
          <p:nvPr>
            <p:ph type="sldNum" sz="quarter" idx="12"/>
          </p:nvPr>
        </p:nvSpPr>
        <p:spPr/>
        <p:txBody>
          <a:bodyPr/>
          <a:lstStyle/>
          <a:p>
            <a:fld id="{D43150CF-46F0-4FEE-9B38-FA518C85AC0E}" type="slidenum">
              <a:rPr lang="fr-CH" smtClean="0"/>
              <a:t>55</a:t>
            </a:fld>
            <a:endParaRPr lang="fr-CH"/>
          </a:p>
        </p:txBody>
      </p:sp>
      <p:sp>
        <p:nvSpPr>
          <p:cNvPr id="5" name="Espace réservé du pied de page 4">
            <a:extLst>
              <a:ext uri="{FF2B5EF4-FFF2-40B4-BE49-F238E27FC236}">
                <a16:creationId xmlns:a16="http://schemas.microsoft.com/office/drawing/2014/main" id="{4F1CD8A2-9C99-4670-BFCC-C79E857472E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202919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FE7195-DE7E-4A32-8E5E-D8F7EF1D29C2}"/>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0380E785-21E1-4BCD-995B-1206A2052582}"/>
              </a:ext>
            </a:extLst>
          </p:cNvPr>
          <p:cNvSpPr>
            <a:spLocks noGrp="1"/>
          </p:cNvSpPr>
          <p:nvPr>
            <p:ph idx="1"/>
          </p:nvPr>
        </p:nvSpPr>
        <p:spPr/>
        <p:txBody>
          <a:bodyPr>
            <a:normAutofit/>
          </a:bodyPr>
          <a:lstStyle/>
          <a:p>
            <a:pPr marL="0" indent="0" algn="just">
              <a:buNone/>
            </a:pPr>
            <a:r>
              <a:rPr lang="fr-CH" dirty="0" err="1"/>
              <a:t>Bennis</a:t>
            </a:r>
            <a:r>
              <a:rPr lang="fr-CH" dirty="0"/>
              <a:t> (1991) introduit également la distinction manager/leader: le manager administre et le leader innove.</a:t>
            </a:r>
          </a:p>
          <a:p>
            <a:pPr marL="0" indent="0">
              <a:buNone/>
            </a:pPr>
            <a:r>
              <a:rPr lang="fr-FR" dirty="0"/>
              <a:t>« le manager fait ce qu’il doit faire, le leader fait ce qu’il faut faire »</a:t>
            </a:r>
          </a:p>
          <a:p>
            <a:pPr marL="0" indent="0">
              <a:buNone/>
            </a:pPr>
            <a:r>
              <a:rPr lang="fr-FR" dirty="0"/>
              <a:t>Le manager imite, copie, le leader créé, défie et est lui-même.</a:t>
            </a:r>
          </a:p>
          <a:p>
            <a:pPr>
              <a:buFont typeface="Wingdings" panose="05000000000000000000" pitchFamily="2" charset="2"/>
              <a:buChar char="Ø"/>
            </a:pPr>
            <a:endParaRPr lang="fr-FR" dirty="0"/>
          </a:p>
          <a:p>
            <a:pPr>
              <a:buFont typeface="Wingdings" panose="05000000000000000000" pitchFamily="2" charset="2"/>
              <a:buChar char="Ø"/>
            </a:pPr>
            <a:endParaRPr lang="fr-FR" dirty="0"/>
          </a:p>
        </p:txBody>
      </p:sp>
      <p:sp>
        <p:nvSpPr>
          <p:cNvPr id="4" name="Espace réservé du numéro de diapositive 3">
            <a:extLst>
              <a:ext uri="{FF2B5EF4-FFF2-40B4-BE49-F238E27FC236}">
                <a16:creationId xmlns:a16="http://schemas.microsoft.com/office/drawing/2014/main" id="{49711032-E044-4FF7-88F0-933A02BAFC4D}"/>
              </a:ext>
            </a:extLst>
          </p:cNvPr>
          <p:cNvSpPr>
            <a:spLocks noGrp="1"/>
          </p:cNvSpPr>
          <p:nvPr>
            <p:ph type="sldNum" sz="quarter" idx="12"/>
          </p:nvPr>
        </p:nvSpPr>
        <p:spPr/>
        <p:txBody>
          <a:bodyPr/>
          <a:lstStyle/>
          <a:p>
            <a:fld id="{D43150CF-46F0-4FEE-9B38-FA518C85AC0E}" type="slidenum">
              <a:rPr lang="fr-CH" smtClean="0"/>
              <a:t>56</a:t>
            </a:fld>
            <a:endParaRPr lang="fr-CH"/>
          </a:p>
        </p:txBody>
      </p:sp>
      <p:sp>
        <p:nvSpPr>
          <p:cNvPr id="5" name="Espace réservé du pied de page 4">
            <a:extLst>
              <a:ext uri="{FF2B5EF4-FFF2-40B4-BE49-F238E27FC236}">
                <a16:creationId xmlns:a16="http://schemas.microsoft.com/office/drawing/2014/main" id="{8E07ACFB-B107-4999-8B6A-7A9560F2DDF6}"/>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913307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7CC3C0-C8A9-43DA-97C6-41979D99F1BF}"/>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F9E45B2D-8DE5-45C2-8BDC-CBD2BAE664D8}"/>
              </a:ext>
            </a:extLst>
          </p:cNvPr>
          <p:cNvSpPr>
            <a:spLocks noGrp="1"/>
          </p:cNvSpPr>
          <p:nvPr>
            <p:ph idx="1"/>
          </p:nvPr>
        </p:nvSpPr>
        <p:spPr/>
        <p:txBody>
          <a:bodyPr>
            <a:normAutofit fontScale="77500" lnSpcReduction="20000"/>
          </a:bodyPr>
          <a:lstStyle/>
          <a:p>
            <a:r>
              <a:rPr lang="fr-FR" u="sng" dirty="0"/>
              <a:t>10 facteurs pour le leader:</a:t>
            </a:r>
          </a:p>
          <a:p>
            <a:pPr>
              <a:buFont typeface="Wingdings" panose="05000000000000000000" pitchFamily="2" charset="2"/>
              <a:buChar char="Ø"/>
            </a:pPr>
            <a:r>
              <a:rPr lang="fr-FR" dirty="0"/>
              <a:t> a une vision évolutive</a:t>
            </a:r>
          </a:p>
          <a:p>
            <a:pPr>
              <a:buFont typeface="Wingdings" panose="05000000000000000000" pitchFamily="2" charset="2"/>
              <a:buChar char="Ø"/>
            </a:pPr>
            <a:r>
              <a:rPr lang="fr-FR" dirty="0"/>
              <a:t>accepte l’erreur</a:t>
            </a:r>
          </a:p>
          <a:p>
            <a:pPr>
              <a:buFont typeface="Wingdings" panose="05000000000000000000" pitchFamily="2" charset="2"/>
              <a:buChar char="Ø"/>
            </a:pPr>
            <a:r>
              <a:rPr lang="fr-FR" dirty="0"/>
              <a:t>encourage le retour d’information critique</a:t>
            </a:r>
          </a:p>
          <a:p>
            <a:pPr>
              <a:buFont typeface="Wingdings" panose="05000000000000000000" pitchFamily="2" charset="2"/>
              <a:buChar char="Ø"/>
            </a:pPr>
            <a:r>
              <a:rPr lang="fr-FR" dirty="0"/>
              <a:t>stimule la contradiction</a:t>
            </a:r>
          </a:p>
          <a:p>
            <a:pPr>
              <a:buFont typeface="Wingdings" panose="05000000000000000000" pitchFamily="2" charset="2"/>
              <a:buChar char="Ø"/>
            </a:pPr>
            <a:r>
              <a:rPr lang="fr-FR" dirty="0"/>
              <a:t>possède le facteur Nobel (optimisme, foi et espoir)</a:t>
            </a:r>
          </a:p>
          <a:p>
            <a:pPr>
              <a:buFont typeface="Wingdings" panose="05000000000000000000" pitchFamily="2" charset="2"/>
              <a:buChar char="Ø"/>
            </a:pPr>
            <a:r>
              <a:rPr lang="fr-FR" dirty="0"/>
              <a:t>comprend l’effet pygmalion (s’adapte à ce qu’on attend de lui)</a:t>
            </a:r>
          </a:p>
          <a:p>
            <a:pPr>
              <a:buFont typeface="Wingdings" panose="05000000000000000000" pitchFamily="2" charset="2"/>
              <a:buChar char="Ø"/>
            </a:pPr>
            <a:r>
              <a:rPr lang="fr-FR" dirty="0"/>
              <a:t>a le facteur Gretzky (sens de l’évolution)</a:t>
            </a:r>
          </a:p>
          <a:p>
            <a:pPr>
              <a:buFont typeface="Wingdings" panose="05000000000000000000" pitchFamily="2" charset="2"/>
              <a:buChar char="Ø"/>
            </a:pPr>
            <a:r>
              <a:rPr lang="fr-FR" dirty="0"/>
              <a:t>a une vision à long terme (patience)</a:t>
            </a:r>
          </a:p>
          <a:p>
            <a:pPr>
              <a:buFont typeface="Wingdings" panose="05000000000000000000" pitchFamily="2" charset="2"/>
              <a:buChar char="Ø"/>
            </a:pPr>
            <a:r>
              <a:rPr lang="fr-FR" dirty="0"/>
              <a:t>connait la symétrie des enjeux des parties prenantes</a:t>
            </a:r>
          </a:p>
          <a:p>
            <a:pPr>
              <a:buFont typeface="Wingdings" panose="05000000000000000000" pitchFamily="2" charset="2"/>
              <a:buChar char="Ø"/>
            </a:pPr>
            <a:r>
              <a:rPr lang="fr-FR" dirty="0"/>
              <a:t>créé des partenariats et alliances stratégiques</a:t>
            </a:r>
          </a:p>
          <a:p>
            <a:endParaRPr lang="fr-FR" dirty="0"/>
          </a:p>
        </p:txBody>
      </p:sp>
      <p:sp>
        <p:nvSpPr>
          <p:cNvPr id="4" name="Espace réservé du numéro de diapositive 3">
            <a:extLst>
              <a:ext uri="{FF2B5EF4-FFF2-40B4-BE49-F238E27FC236}">
                <a16:creationId xmlns:a16="http://schemas.microsoft.com/office/drawing/2014/main" id="{248E26AD-75F6-4A0C-AFE4-C7A8791237B5}"/>
              </a:ext>
            </a:extLst>
          </p:cNvPr>
          <p:cNvSpPr>
            <a:spLocks noGrp="1"/>
          </p:cNvSpPr>
          <p:nvPr>
            <p:ph type="sldNum" sz="quarter" idx="12"/>
          </p:nvPr>
        </p:nvSpPr>
        <p:spPr/>
        <p:txBody>
          <a:bodyPr/>
          <a:lstStyle/>
          <a:p>
            <a:fld id="{D43150CF-46F0-4FEE-9B38-FA518C85AC0E}" type="slidenum">
              <a:rPr lang="fr-CH" smtClean="0"/>
              <a:t>57</a:t>
            </a:fld>
            <a:endParaRPr lang="fr-CH"/>
          </a:p>
        </p:txBody>
      </p:sp>
      <p:sp>
        <p:nvSpPr>
          <p:cNvPr id="5" name="Espace réservé du pied de page 4">
            <a:extLst>
              <a:ext uri="{FF2B5EF4-FFF2-40B4-BE49-F238E27FC236}">
                <a16:creationId xmlns:a16="http://schemas.microsoft.com/office/drawing/2014/main" id="{CA117722-CC55-4D08-8FA8-3B9533A5E654}"/>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885736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19E3CF-A8ED-49F6-B64B-479FD912C680}"/>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3821FC42-1DB2-403F-B305-BD7B2BE4ACAC}"/>
              </a:ext>
            </a:extLst>
          </p:cNvPr>
          <p:cNvSpPr>
            <a:spLocks noGrp="1"/>
          </p:cNvSpPr>
          <p:nvPr>
            <p:ph idx="1"/>
          </p:nvPr>
        </p:nvSpPr>
        <p:spPr/>
        <p:txBody>
          <a:bodyPr/>
          <a:lstStyle/>
          <a:p>
            <a:r>
              <a:rPr lang="fr-CH" b="1" dirty="0"/>
              <a:t>Steven B. </a:t>
            </a:r>
            <a:r>
              <a:rPr lang="fr-CH" b="1" dirty="0" err="1"/>
              <a:t>Sample</a:t>
            </a:r>
            <a:r>
              <a:rPr lang="fr-CH" b="1" dirty="0"/>
              <a:t> </a:t>
            </a:r>
            <a:r>
              <a:rPr lang="fr-CH" dirty="0"/>
              <a:t>(2005 «Devenez un grand leader»)</a:t>
            </a:r>
          </a:p>
          <a:p>
            <a:pPr>
              <a:buFont typeface="Wingdings" panose="05000000000000000000" pitchFamily="2" charset="2"/>
              <a:buChar char="Ø"/>
            </a:pPr>
            <a:r>
              <a:rPr lang="fr-CH" dirty="0"/>
              <a:t>Les leaders doivent cultiver leur indépendance intellectuelle et privilégier leurs expériences personnelles.</a:t>
            </a:r>
          </a:p>
          <a:p>
            <a:pPr>
              <a:buFont typeface="Wingdings" panose="05000000000000000000" pitchFamily="2" charset="2"/>
              <a:buChar char="Ø"/>
            </a:pPr>
            <a:r>
              <a:rPr lang="fr-CH" dirty="0"/>
              <a:t>Le leadership est un art.</a:t>
            </a:r>
            <a:endParaRPr lang="fr-FR" dirty="0"/>
          </a:p>
        </p:txBody>
      </p:sp>
      <p:sp>
        <p:nvSpPr>
          <p:cNvPr id="4" name="Espace réservé du numéro de diapositive 3">
            <a:extLst>
              <a:ext uri="{FF2B5EF4-FFF2-40B4-BE49-F238E27FC236}">
                <a16:creationId xmlns:a16="http://schemas.microsoft.com/office/drawing/2014/main" id="{1553DD06-0885-44E8-9A96-4815EE5966EE}"/>
              </a:ext>
            </a:extLst>
          </p:cNvPr>
          <p:cNvSpPr>
            <a:spLocks noGrp="1"/>
          </p:cNvSpPr>
          <p:nvPr>
            <p:ph type="sldNum" sz="quarter" idx="12"/>
          </p:nvPr>
        </p:nvSpPr>
        <p:spPr/>
        <p:txBody>
          <a:bodyPr/>
          <a:lstStyle/>
          <a:p>
            <a:fld id="{D43150CF-46F0-4FEE-9B38-FA518C85AC0E}" type="slidenum">
              <a:rPr lang="fr-CH" smtClean="0"/>
              <a:t>58</a:t>
            </a:fld>
            <a:endParaRPr lang="fr-CH"/>
          </a:p>
        </p:txBody>
      </p:sp>
      <p:sp>
        <p:nvSpPr>
          <p:cNvPr id="5" name="Espace réservé du pied de page 4">
            <a:extLst>
              <a:ext uri="{FF2B5EF4-FFF2-40B4-BE49-F238E27FC236}">
                <a16:creationId xmlns:a16="http://schemas.microsoft.com/office/drawing/2014/main" id="{D859C317-6878-41A5-AE17-4F65E8E1B3F2}"/>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521016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D16899-3B8C-4390-BFA1-AB96000DCB63}"/>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71999444-1F3D-450F-AAF7-70702ADBD1FF}"/>
              </a:ext>
            </a:extLst>
          </p:cNvPr>
          <p:cNvSpPr>
            <a:spLocks noGrp="1"/>
          </p:cNvSpPr>
          <p:nvPr>
            <p:ph idx="1"/>
          </p:nvPr>
        </p:nvSpPr>
        <p:spPr/>
        <p:txBody>
          <a:bodyPr/>
          <a:lstStyle/>
          <a:p>
            <a:r>
              <a:rPr lang="fr-CH" b="1" dirty="0" err="1"/>
              <a:t>Kirkpatrick</a:t>
            </a:r>
            <a:r>
              <a:rPr lang="fr-CH" b="1" dirty="0"/>
              <a:t> et Locke </a:t>
            </a:r>
            <a:r>
              <a:rPr lang="fr-CH" dirty="0"/>
              <a:t>(1991):</a:t>
            </a:r>
          </a:p>
          <a:p>
            <a:pPr marL="0" indent="0">
              <a:buNone/>
            </a:pPr>
            <a:r>
              <a:rPr lang="fr-CH" dirty="0"/>
              <a:t>6 caractéristiques du leader (personnalité):</a:t>
            </a:r>
          </a:p>
          <a:p>
            <a:pPr marL="514350" indent="-514350">
              <a:buFont typeface="+mj-lt"/>
              <a:buAutoNum type="arabicParenR"/>
            </a:pPr>
            <a:r>
              <a:rPr lang="fr-CH" dirty="0"/>
              <a:t>Honnêteté et intégrité</a:t>
            </a:r>
          </a:p>
          <a:p>
            <a:pPr marL="514350" indent="-514350">
              <a:buFont typeface="+mj-lt"/>
              <a:buAutoNum type="arabicParenR"/>
            </a:pPr>
            <a:r>
              <a:rPr lang="fr-CH" dirty="0"/>
              <a:t>Assurance</a:t>
            </a:r>
          </a:p>
          <a:p>
            <a:pPr marL="514350" indent="-514350">
              <a:buFont typeface="+mj-lt"/>
              <a:buAutoNum type="arabicParenR"/>
            </a:pPr>
            <a:r>
              <a:rPr lang="fr-CH" dirty="0"/>
              <a:t>Dynamisme</a:t>
            </a:r>
          </a:p>
          <a:p>
            <a:pPr marL="514350" indent="-514350">
              <a:buFont typeface="+mj-lt"/>
              <a:buAutoNum type="arabicParenR"/>
            </a:pPr>
            <a:r>
              <a:rPr lang="fr-CH" dirty="0"/>
              <a:t>Le désir de diriger</a:t>
            </a:r>
          </a:p>
          <a:p>
            <a:pPr marL="514350" indent="-514350">
              <a:buFont typeface="+mj-lt"/>
              <a:buAutoNum type="arabicParenR"/>
            </a:pPr>
            <a:r>
              <a:rPr lang="fr-CH" dirty="0"/>
              <a:t>Intelligence</a:t>
            </a:r>
          </a:p>
          <a:p>
            <a:pPr marL="514350" indent="-514350">
              <a:buFont typeface="+mj-lt"/>
              <a:buAutoNum type="arabicParenR"/>
            </a:pPr>
            <a:r>
              <a:rPr lang="fr-CH" dirty="0"/>
              <a:t>Compétence professionnelle</a:t>
            </a:r>
            <a:endParaRPr lang="fr-FR" dirty="0"/>
          </a:p>
        </p:txBody>
      </p:sp>
      <p:sp>
        <p:nvSpPr>
          <p:cNvPr id="4" name="Espace réservé du numéro de diapositive 3">
            <a:extLst>
              <a:ext uri="{FF2B5EF4-FFF2-40B4-BE49-F238E27FC236}">
                <a16:creationId xmlns:a16="http://schemas.microsoft.com/office/drawing/2014/main" id="{A1320A2A-90A5-4CBC-96E2-FD531A4449A7}"/>
              </a:ext>
            </a:extLst>
          </p:cNvPr>
          <p:cNvSpPr>
            <a:spLocks noGrp="1"/>
          </p:cNvSpPr>
          <p:nvPr>
            <p:ph type="sldNum" sz="quarter" idx="12"/>
          </p:nvPr>
        </p:nvSpPr>
        <p:spPr/>
        <p:txBody>
          <a:bodyPr/>
          <a:lstStyle/>
          <a:p>
            <a:fld id="{D43150CF-46F0-4FEE-9B38-FA518C85AC0E}" type="slidenum">
              <a:rPr lang="fr-CH" smtClean="0"/>
              <a:t>59</a:t>
            </a:fld>
            <a:endParaRPr lang="fr-CH"/>
          </a:p>
        </p:txBody>
      </p:sp>
      <p:sp>
        <p:nvSpPr>
          <p:cNvPr id="5" name="Espace réservé du pied de page 4">
            <a:extLst>
              <a:ext uri="{FF2B5EF4-FFF2-40B4-BE49-F238E27FC236}">
                <a16:creationId xmlns:a16="http://schemas.microsoft.com/office/drawing/2014/main" id="{5449D294-DA08-4276-826A-CE28DCAD770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0626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lstStyle/>
          <a:p>
            <a:pPr marL="0" indent="0" algn="just">
              <a:buNone/>
            </a:pPr>
            <a:endParaRPr lang="fr-CH" dirty="0"/>
          </a:p>
          <a:p>
            <a:pPr algn="just"/>
            <a:r>
              <a:rPr lang="fr-CH" dirty="0"/>
              <a:t>Le contenu du message: </a:t>
            </a:r>
          </a:p>
          <a:p>
            <a:pPr algn="just">
              <a:buFontTx/>
              <a:buChar char="-"/>
            </a:pPr>
            <a:r>
              <a:rPr lang="fr-CH" dirty="0"/>
              <a:t>Contenu 7%: ce que je dis (mots); sms ou emails.</a:t>
            </a:r>
          </a:p>
          <a:p>
            <a:pPr algn="just">
              <a:buFontTx/>
              <a:buChar char="-"/>
            </a:pPr>
            <a:r>
              <a:rPr lang="fr-CH" dirty="0"/>
              <a:t>Manière 38%: comment je le dis (tonalité);téléphone.</a:t>
            </a:r>
          </a:p>
          <a:p>
            <a:pPr algn="just">
              <a:buFontTx/>
              <a:buChar char="-"/>
            </a:pPr>
            <a:r>
              <a:rPr lang="fr-CH" dirty="0"/>
              <a:t>Attitude 55%: ce que je montre physiquement (posture, geste, respiration); face à face.</a:t>
            </a:r>
          </a:p>
          <a:p>
            <a:pPr algn="just"/>
            <a:endParaRPr lang="fr-CH" dirty="0"/>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6625448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EBD272-49B0-44A2-8411-3382F7C42313}"/>
              </a:ext>
            </a:extLst>
          </p:cNvPr>
          <p:cNvSpPr>
            <a:spLocks noGrp="1"/>
          </p:cNvSpPr>
          <p:nvPr>
            <p:ph type="title"/>
          </p:nvPr>
        </p:nvSpPr>
        <p:spPr/>
        <p:txBody>
          <a:bodyPr/>
          <a:lstStyle/>
          <a:p>
            <a:r>
              <a:rPr lang="fr-CH" dirty="0"/>
              <a:t>Les théories du Leadership</a:t>
            </a:r>
            <a:endParaRPr lang="fr-FR" dirty="0"/>
          </a:p>
        </p:txBody>
      </p:sp>
      <p:sp>
        <p:nvSpPr>
          <p:cNvPr id="3" name="Espace réservé du contenu 2">
            <a:extLst>
              <a:ext uri="{FF2B5EF4-FFF2-40B4-BE49-F238E27FC236}">
                <a16:creationId xmlns:a16="http://schemas.microsoft.com/office/drawing/2014/main" id="{85BAE1C6-6C3A-4E65-93FB-1DAD446CC454}"/>
              </a:ext>
            </a:extLst>
          </p:cNvPr>
          <p:cNvSpPr>
            <a:spLocks noGrp="1"/>
          </p:cNvSpPr>
          <p:nvPr>
            <p:ph idx="1"/>
          </p:nvPr>
        </p:nvSpPr>
        <p:spPr/>
        <p:txBody>
          <a:bodyPr/>
          <a:lstStyle/>
          <a:p>
            <a:r>
              <a:rPr lang="fr-CH" dirty="0"/>
              <a:t>L’intelligence émotionnelle comme caractéristique majeur du leadership (</a:t>
            </a:r>
            <a:r>
              <a:rPr lang="fr-CH" b="1" dirty="0"/>
              <a:t>Daniel Goleman </a:t>
            </a:r>
            <a:r>
              <a:rPr lang="fr-CH" dirty="0"/>
              <a:t>1998).</a:t>
            </a:r>
          </a:p>
          <a:p>
            <a:pPr>
              <a:buFont typeface="Wingdings" panose="05000000000000000000" pitchFamily="2" charset="2"/>
              <a:buChar char="Ø"/>
            </a:pPr>
            <a:r>
              <a:rPr lang="fr-CH" dirty="0"/>
              <a:t> L’ensemble des facultés, des aptitudes, et des compétences d’une personne à comprendre les émotions et à les gérer.</a:t>
            </a:r>
            <a:endParaRPr lang="fr-FR" dirty="0"/>
          </a:p>
        </p:txBody>
      </p:sp>
      <p:sp>
        <p:nvSpPr>
          <p:cNvPr id="4" name="Espace réservé du numéro de diapositive 3">
            <a:extLst>
              <a:ext uri="{FF2B5EF4-FFF2-40B4-BE49-F238E27FC236}">
                <a16:creationId xmlns:a16="http://schemas.microsoft.com/office/drawing/2014/main" id="{E2B36109-3025-4675-996A-9737D469001D}"/>
              </a:ext>
            </a:extLst>
          </p:cNvPr>
          <p:cNvSpPr>
            <a:spLocks noGrp="1"/>
          </p:cNvSpPr>
          <p:nvPr>
            <p:ph type="sldNum" sz="quarter" idx="12"/>
          </p:nvPr>
        </p:nvSpPr>
        <p:spPr/>
        <p:txBody>
          <a:bodyPr/>
          <a:lstStyle/>
          <a:p>
            <a:fld id="{D43150CF-46F0-4FEE-9B38-FA518C85AC0E}" type="slidenum">
              <a:rPr lang="fr-CH" smtClean="0"/>
              <a:t>60</a:t>
            </a:fld>
            <a:endParaRPr lang="fr-CH"/>
          </a:p>
        </p:txBody>
      </p:sp>
      <p:sp>
        <p:nvSpPr>
          <p:cNvPr id="5" name="Espace réservé du pied de page 4">
            <a:extLst>
              <a:ext uri="{FF2B5EF4-FFF2-40B4-BE49-F238E27FC236}">
                <a16:creationId xmlns:a16="http://schemas.microsoft.com/office/drawing/2014/main" id="{780952C8-9352-4705-BC53-A16F931EA7B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076519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FA21B63-4067-4BF4-AB3B-9298B42AE74A}"/>
              </a:ext>
            </a:extLst>
          </p:cNvPr>
          <p:cNvSpPr>
            <a:spLocks noGrp="1"/>
          </p:cNvSpPr>
          <p:nvPr>
            <p:ph type="sldNum" sz="quarter" idx="12"/>
          </p:nvPr>
        </p:nvSpPr>
        <p:spPr/>
        <p:txBody>
          <a:bodyPr/>
          <a:lstStyle/>
          <a:p>
            <a:fld id="{D43150CF-46F0-4FEE-9B38-FA518C85AC0E}" type="slidenum">
              <a:rPr lang="fr-CH" smtClean="0"/>
              <a:t>61</a:t>
            </a:fld>
            <a:endParaRPr lang="fr-CH"/>
          </a:p>
        </p:txBody>
      </p:sp>
      <p:sp>
        <p:nvSpPr>
          <p:cNvPr id="3" name="Espace réservé du pied de page 2">
            <a:extLst>
              <a:ext uri="{FF2B5EF4-FFF2-40B4-BE49-F238E27FC236}">
                <a16:creationId xmlns:a16="http://schemas.microsoft.com/office/drawing/2014/main" id="{53549F40-3287-4ED0-9D1A-3498FAC1D2FC}"/>
              </a:ext>
            </a:extLst>
          </p:cNvPr>
          <p:cNvSpPr>
            <a:spLocks noGrp="1"/>
          </p:cNvSpPr>
          <p:nvPr>
            <p:ph type="ftr" sz="quarter" idx="11"/>
          </p:nvPr>
        </p:nvSpPr>
        <p:spPr/>
        <p:txBody>
          <a:bodyPr/>
          <a:lstStyle/>
          <a:p>
            <a:r>
              <a:rPr lang="fr-CH"/>
              <a:t>chrystel.dayer@hesge.ch</a:t>
            </a:r>
            <a:endParaRPr lang="fr-CH" dirty="0"/>
          </a:p>
        </p:txBody>
      </p:sp>
      <p:sp>
        <p:nvSpPr>
          <p:cNvPr id="5" name="ZoneTexte 4">
            <a:extLst>
              <a:ext uri="{FF2B5EF4-FFF2-40B4-BE49-F238E27FC236}">
                <a16:creationId xmlns:a16="http://schemas.microsoft.com/office/drawing/2014/main" id="{3401EEF0-2FED-4FFB-9215-B97D9F91F72D}"/>
              </a:ext>
            </a:extLst>
          </p:cNvPr>
          <p:cNvSpPr txBox="1"/>
          <p:nvPr/>
        </p:nvSpPr>
        <p:spPr>
          <a:xfrm>
            <a:off x="3046751" y="3248081"/>
            <a:ext cx="6093500" cy="369332"/>
          </a:xfrm>
          <a:prstGeom prst="rect">
            <a:avLst/>
          </a:prstGeom>
          <a:noFill/>
        </p:spPr>
        <p:txBody>
          <a:bodyPr wrap="square">
            <a:spAutoFit/>
          </a:bodyPr>
          <a:lstStyle/>
          <a:p>
            <a:r>
              <a:rPr lang="fr-FR" dirty="0">
                <a:hlinkClick r:id="rId2"/>
              </a:rPr>
              <a:t>https://www.youtube.com/watch?v=NJ9UtuWfs3U</a:t>
            </a:r>
            <a:endParaRPr lang="fr-FR" dirty="0"/>
          </a:p>
        </p:txBody>
      </p:sp>
    </p:spTree>
    <p:extLst>
      <p:ext uri="{BB962C8B-B14F-4D97-AF65-F5344CB8AC3E}">
        <p14:creationId xmlns:p14="http://schemas.microsoft.com/office/powerpoint/2010/main" val="409330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lstStyle/>
          <a:p>
            <a:pPr algn="just"/>
            <a:r>
              <a:rPr lang="fr-CH" dirty="0"/>
              <a:t>La communication c’est se rencontrer dans la différence</a:t>
            </a:r>
          </a:p>
          <a:p>
            <a:pPr algn="just"/>
            <a:r>
              <a:rPr lang="fr-CH" dirty="0"/>
              <a:t>Dans tout comportement il y a une intention positive</a:t>
            </a:r>
          </a:p>
          <a:p>
            <a:pPr algn="just"/>
            <a:r>
              <a:rPr lang="fr-CH" dirty="0"/>
              <a:t>Influencer avec intégrité = gagnant/gagnant</a:t>
            </a:r>
          </a:p>
          <a:p>
            <a:pPr algn="just"/>
            <a:r>
              <a:rPr lang="fr-CH" dirty="0"/>
              <a:t>La qualité de la communication se mesure au Feedback</a:t>
            </a:r>
          </a:p>
          <a:p>
            <a:pPr algn="just"/>
            <a:r>
              <a:rPr lang="fr-CH" dirty="0"/>
              <a:t>La qualité d’une communication est plus en fonction de la forme (processus) que du fond (contenu)</a:t>
            </a:r>
          </a:p>
          <a:p>
            <a:pPr algn="just"/>
            <a:r>
              <a:rPr lang="fr-CH" dirty="0"/>
              <a:t>Adapter le mode de communication en fonction du contexte</a:t>
            </a:r>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359988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normAutofit fontScale="92500" lnSpcReduction="20000"/>
          </a:bodyPr>
          <a:lstStyle/>
          <a:p>
            <a:pPr algn="just"/>
            <a:r>
              <a:rPr lang="fr-CH" b="1" dirty="0"/>
              <a:t>L’écoute active</a:t>
            </a:r>
          </a:p>
          <a:p>
            <a:pPr marL="0" indent="0" algn="just">
              <a:buNone/>
            </a:pPr>
            <a:r>
              <a:rPr lang="fr-CH" dirty="0"/>
              <a:t>3 types</a:t>
            </a:r>
          </a:p>
          <a:p>
            <a:pPr algn="just">
              <a:buFont typeface="Wingdings" panose="05000000000000000000" pitchFamily="2" charset="2"/>
              <a:buChar char="Ø"/>
            </a:pPr>
            <a:r>
              <a:rPr lang="fr-CH" dirty="0"/>
              <a:t>L’écoute silencieuse (humm, hochement de tête)</a:t>
            </a:r>
          </a:p>
          <a:p>
            <a:pPr algn="just">
              <a:buFont typeface="Wingdings" panose="05000000000000000000" pitchFamily="2" charset="2"/>
              <a:buChar char="Ø"/>
            </a:pPr>
            <a:r>
              <a:rPr lang="fr-CH" dirty="0"/>
              <a:t>La relance (forme interrogative, répéter le dernier mot)</a:t>
            </a:r>
          </a:p>
          <a:p>
            <a:pPr algn="just">
              <a:buFont typeface="Wingdings" panose="05000000000000000000" pitchFamily="2" charset="2"/>
              <a:buChar char="Ø"/>
            </a:pPr>
            <a:r>
              <a:rPr lang="fr-CH" dirty="0"/>
              <a:t>Le résumé: synthèse de ce qui a été dit avec validation de l’interlocuteur</a:t>
            </a:r>
          </a:p>
          <a:p>
            <a:pPr algn="just">
              <a:buFont typeface="Wingdings" panose="05000000000000000000" pitchFamily="2" charset="2"/>
              <a:buChar char="Ø"/>
            </a:pPr>
            <a:r>
              <a:rPr lang="fr-CH" dirty="0"/>
              <a:t>Le tri sur l’autre / tri sur soi</a:t>
            </a:r>
          </a:p>
          <a:p>
            <a:pPr algn="just">
              <a:buFont typeface="Wingdings" panose="05000000000000000000" pitchFamily="2" charset="2"/>
              <a:buChar char="Ø"/>
            </a:pPr>
            <a:endParaRPr lang="fr-CH" dirty="0"/>
          </a:p>
          <a:p>
            <a:pPr marL="0" indent="0" algn="just">
              <a:buNone/>
            </a:pPr>
            <a:r>
              <a:rPr lang="fr-CH" dirty="0"/>
              <a:t>Astuce: Ne présenter votre point de vue que lorsque vous avez résumé avec succès celui de l’autre.</a:t>
            </a:r>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36469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A6C8-BB84-4E61-87E1-EF4B4B764B23}"/>
              </a:ext>
            </a:extLst>
          </p:cNvPr>
          <p:cNvSpPr>
            <a:spLocks noGrp="1"/>
          </p:cNvSpPr>
          <p:nvPr>
            <p:ph type="title"/>
          </p:nvPr>
        </p:nvSpPr>
        <p:spPr/>
        <p:txBody>
          <a:bodyPr/>
          <a:lstStyle/>
          <a:p>
            <a:r>
              <a:rPr lang="fr-CH" dirty="0"/>
              <a:t>Communication efficace</a:t>
            </a:r>
            <a:endParaRPr lang="fr-FR" dirty="0"/>
          </a:p>
        </p:txBody>
      </p:sp>
      <p:sp>
        <p:nvSpPr>
          <p:cNvPr id="3" name="Espace réservé du contenu 2">
            <a:extLst>
              <a:ext uri="{FF2B5EF4-FFF2-40B4-BE49-F238E27FC236}">
                <a16:creationId xmlns:a16="http://schemas.microsoft.com/office/drawing/2014/main" id="{1F58003C-2E83-4D4C-9768-99C19A9957B0}"/>
              </a:ext>
            </a:extLst>
          </p:cNvPr>
          <p:cNvSpPr>
            <a:spLocks noGrp="1"/>
          </p:cNvSpPr>
          <p:nvPr>
            <p:ph idx="1"/>
          </p:nvPr>
        </p:nvSpPr>
        <p:spPr/>
        <p:txBody>
          <a:bodyPr/>
          <a:lstStyle/>
          <a:p>
            <a:pPr algn="just"/>
            <a:r>
              <a:rPr lang="fr-CH" b="1" dirty="0"/>
              <a:t>Le rapport</a:t>
            </a:r>
          </a:p>
          <a:p>
            <a:pPr algn="just">
              <a:buFont typeface="Wingdings" panose="05000000000000000000" pitchFamily="2" charset="2"/>
              <a:buChar char="Ø"/>
            </a:pPr>
            <a:r>
              <a:rPr lang="fr-CH" dirty="0"/>
              <a:t>Créer une relation de confiance</a:t>
            </a:r>
          </a:p>
          <a:p>
            <a:pPr algn="just">
              <a:buFont typeface="Wingdings" panose="05000000000000000000" pitchFamily="2" charset="2"/>
              <a:buChar char="Ø"/>
            </a:pPr>
            <a:r>
              <a:rPr lang="fr-CH" dirty="0"/>
              <a:t>Méthode A.M.I.S</a:t>
            </a:r>
          </a:p>
          <a:p>
            <a:pPr algn="just">
              <a:buFont typeface="Wingdings" panose="05000000000000000000" pitchFamily="2" charset="2"/>
              <a:buChar char="Ø"/>
            </a:pPr>
            <a:r>
              <a:rPr lang="fr-CH" dirty="0"/>
              <a:t>La zone de proxémie (distance physique qui varie selon les cultures, l’éducation…)</a:t>
            </a:r>
          </a:p>
          <a:p>
            <a:pPr algn="just">
              <a:buFont typeface="Wingdings" panose="05000000000000000000" pitchFamily="2" charset="2"/>
              <a:buChar char="Ø"/>
            </a:pPr>
            <a:r>
              <a:rPr lang="fr-CH" dirty="0"/>
              <a:t>Les prédicats / la calibration</a:t>
            </a:r>
          </a:p>
          <a:p>
            <a:pPr algn="just">
              <a:buFont typeface="Wingdings" panose="05000000000000000000" pitchFamily="2" charset="2"/>
              <a:buChar char="Ø"/>
            </a:pPr>
            <a:r>
              <a:rPr lang="fr-CH" dirty="0"/>
              <a:t>Astuce: s’adapter aux moyens de communication de l’autre (flexibilité relationnelle).</a:t>
            </a:r>
          </a:p>
        </p:txBody>
      </p:sp>
      <p:sp>
        <p:nvSpPr>
          <p:cNvPr id="4" name="Espace réservé du pied de page 3">
            <a:extLst>
              <a:ext uri="{FF2B5EF4-FFF2-40B4-BE49-F238E27FC236}">
                <a16:creationId xmlns:a16="http://schemas.microsoft.com/office/drawing/2014/main" id="{0FB6176E-9C27-4C75-9CA8-17AE6751160F}"/>
              </a:ext>
            </a:extLst>
          </p:cNvPr>
          <p:cNvSpPr>
            <a:spLocks noGrp="1"/>
          </p:cNvSpPr>
          <p:nvPr>
            <p:ph type="ftr" sz="quarter" idx="11"/>
          </p:nvPr>
        </p:nvSpPr>
        <p:spPr/>
        <p:txBody>
          <a:bodyPr/>
          <a:lstStyle/>
          <a:p>
            <a:r>
              <a:rPr lang="en-US"/>
              <a:t>61-32_L&amp;C_20210928_Chrystel Dayer</a:t>
            </a:r>
            <a:endParaRPr lang="en-US" dirty="0"/>
          </a:p>
        </p:txBody>
      </p:sp>
    </p:spTree>
    <p:extLst>
      <p:ext uri="{BB962C8B-B14F-4D97-AF65-F5344CB8AC3E}">
        <p14:creationId xmlns:p14="http://schemas.microsoft.com/office/powerpoint/2010/main" val="102738260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DFD68ADCC4B9B4FBBC20B1D757CD7FA" ma:contentTypeVersion="2" ma:contentTypeDescription="Crée un document." ma:contentTypeScope="" ma:versionID="1ef08d6b983aa87fad9d735752a4bf77">
  <xsd:schema xmlns:xsd="http://www.w3.org/2001/XMLSchema" xmlns:xs="http://www.w3.org/2001/XMLSchema" xmlns:p="http://schemas.microsoft.com/office/2006/metadata/properties" xmlns:ns2="3158ae9d-f291-4276-adbf-4f2165187d0a" targetNamespace="http://schemas.microsoft.com/office/2006/metadata/properties" ma:root="true" ma:fieldsID="68dd5fd30073e7b08781cb3211bcc164" ns2:_="">
    <xsd:import namespace="3158ae9d-f291-4276-adbf-4f2165187d0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58ae9d-f291-4276-adbf-4f2165187d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CD0447-587D-46B2-8A56-8555A9CD331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DE95FCA-ED34-4B6D-8862-4CC7DBC93D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58ae9d-f291-4276-adbf-4f2165187d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463172-5BDB-4A88-8C34-509A705B5C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7357</Words>
  <Application>Microsoft Office PowerPoint</Application>
  <PresentationFormat>Grand écran</PresentationFormat>
  <Paragraphs>572</Paragraphs>
  <Slides>61</Slides>
  <Notes>35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61</vt:i4>
      </vt:variant>
    </vt:vector>
  </HeadingPairs>
  <TitlesOfParts>
    <vt:vector size="66" baseType="lpstr">
      <vt:lpstr>Arial</vt:lpstr>
      <vt:lpstr>Calibri</vt:lpstr>
      <vt:lpstr>Times New Roman</vt:lpstr>
      <vt:lpstr>Wingdings</vt:lpstr>
      <vt:lpstr>Thème Office</vt:lpstr>
      <vt:lpstr>Le Leadership</vt:lpstr>
      <vt:lpstr>Communication efficace </vt:lpstr>
      <vt:lpstr>Communication efficace </vt:lpstr>
      <vt:lpstr>Communication efficace</vt:lpstr>
      <vt:lpstr>Communication efficace</vt:lpstr>
      <vt:lpstr>Communication efficace</vt:lpstr>
      <vt:lpstr>Communication efficace</vt:lpstr>
      <vt:lpstr>Communication efficace</vt:lpstr>
      <vt:lpstr>Communication efficace</vt:lpstr>
      <vt:lpstr>Communication efficace</vt:lpstr>
      <vt:lpstr>Communication efficace</vt:lpstr>
      <vt:lpstr>Communication efficace</vt:lpstr>
      <vt:lpstr>Analyse transactionnelle</vt:lpstr>
      <vt:lpstr>AT</vt:lpstr>
      <vt:lpstr>AT</vt:lpstr>
      <vt:lpstr>AT</vt:lpstr>
      <vt:lpstr>AT</vt:lpstr>
      <vt:lpstr>AT</vt:lpstr>
      <vt:lpstr>AT</vt:lpstr>
      <vt:lpstr>AT</vt:lpstr>
      <vt:lpstr>AT</vt:lpstr>
      <vt:lpstr>AT</vt:lpstr>
      <vt:lpstr>AT</vt:lpstr>
      <vt:lpstr>AT</vt:lpstr>
      <vt:lpstr>AT</vt:lpstr>
      <vt:lpstr>AT</vt:lpstr>
      <vt:lpstr>AT</vt:lpstr>
      <vt:lpstr>AT</vt:lpstr>
      <vt:lpstr>AT</vt:lpstr>
      <vt:lpstr>AT</vt:lpstr>
      <vt:lpstr>AT</vt:lpstr>
      <vt:lpstr>AT</vt:lpstr>
      <vt:lpstr>AT</vt:lpstr>
      <vt:lpstr>AT</vt:lpstr>
      <vt:lpstr>AT</vt:lpstr>
      <vt:lpstr>AT</vt:lpstr>
      <vt:lpstr>Présentation PowerPoint</vt:lpstr>
      <vt:lpstr>Exercice</vt:lpstr>
      <vt:lpstr>Réponses</vt:lpstr>
      <vt:lpstr>Présentation PowerPoint</vt:lpstr>
      <vt:lpstr>AT</vt:lpstr>
      <vt:lpstr>Qu’est-ce qu’un bon leader?</vt:lpstr>
      <vt:lpstr>Qu’est-ce qu’un bon leader?</vt:lpstr>
      <vt:lpstr>Présentation PowerPoint</vt:lpstr>
      <vt:lpstr>Leadership</vt:lpstr>
      <vt:lpstr>Présentation PowerPoint</vt:lpstr>
      <vt:lpstr>Présentation PowerPoint</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Les théories du Leadership</vt:lpstr>
      <vt:lpstr>Présentation PowerPoint</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Cyril Schranz</cp:lastModifiedBy>
  <cp:revision>40</cp:revision>
  <dcterms:created xsi:type="dcterms:W3CDTF">2021-09-13T08:54:04Z</dcterms:created>
  <dcterms:modified xsi:type="dcterms:W3CDTF">2022-01-16T17:45:20Z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0x0101001DFD68ADCC4B9B4FBBC20B1D757CD7FA</vt:lpwstr>
  </property>
</Properties>
</file>