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58" r:id="rId3"/>
    <p:sldId id="257" r:id="rId4"/>
    <p:sldId id="259" r:id="rId5"/>
    <p:sldId id="260" r:id="rId6"/>
    <p:sldId id="261" r:id="rId7"/>
    <p:sldId id="262" r:id="rId8"/>
    <p:sldId id="266" r:id="rId9"/>
    <p:sldId id="263" r:id="rId10"/>
    <p:sldId id="265"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6" r:id="rId27"/>
    <p:sldId id="287" r:id="rId28"/>
    <p:sldId id="288" r:id="rId29"/>
    <p:sldId id="290" r:id="rId30"/>
    <p:sldId id="289" r:id="rId31"/>
    <p:sldId id="291" r:id="rId32"/>
    <p:sldId id="293" r:id="rId33"/>
    <p:sldId id="294" r:id="rId34"/>
    <p:sldId id="295" r:id="rId35"/>
    <p:sldId id="280" r:id="rId36"/>
    <p:sldId id="281" r:id="rId37"/>
    <p:sldId id="282" r:id="rId38"/>
    <p:sldId id="283" r:id="rId39"/>
    <p:sldId id="296" r:id="rId40"/>
    <p:sldId id="297" r:id="rId41"/>
    <p:sldId id="298" r:id="rId42"/>
    <p:sldId id="299" r:id="rId43"/>
    <p:sldId id="300" r:id="rId44"/>
    <p:sldId id="301"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12.11.2021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12.11.2021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Robert </a:t>
            </a:r>
            <a:r>
              <a:rPr lang="fr-CH" dirty="0" err="1"/>
              <a:t>Dilts</a:t>
            </a:r>
            <a:endParaRPr lang="fr-CH" dirty="0"/>
          </a:p>
          <a:p>
            <a:r>
              <a:rPr lang="fr-CH" dirty="0"/>
              <a:t>Le modèle des niveaux logiques, également appelé pyramide de </a:t>
            </a:r>
            <a:r>
              <a:rPr lang="fr-CH" dirty="0" err="1"/>
              <a:t>Dilts</a:t>
            </a:r>
            <a:r>
              <a:rPr lang="fr-CH" dirty="0"/>
              <a:t>, a été formalisé par le consultant et chercheur américain Robert </a:t>
            </a:r>
            <a:r>
              <a:rPr lang="fr-CH" dirty="0" err="1"/>
              <a:t>Dilts</a:t>
            </a:r>
            <a:r>
              <a:rPr lang="fr-CH" dirty="0"/>
              <a:t> et est utilisé dans la pratique de la programmation </a:t>
            </a:r>
            <a:r>
              <a:rPr lang="fr-CH" dirty="0" err="1"/>
              <a:t>neuro-linguistique</a:t>
            </a:r>
            <a:r>
              <a:rPr lang="fr-CH" dirty="0"/>
              <a:t>. </a:t>
            </a:r>
          </a:p>
          <a:p>
            <a:r>
              <a:rPr lang="fr-CH" dirty="0"/>
              <a:t>Une utilisation possible du modèle des niveaux logiques est de développer une vue plus globale d'un problème. Lorsqu'une situation problématique est analysée, ce modèle invite à cerner le ou les niveaux où se situe le problème. Pour le résoudre, une solution au niveau supérieur est souvent nécessaire (il y a une hiérarchie entre ces niveaux)</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a:t>
            </a:fld>
            <a:endParaRPr lang="fr-CH"/>
          </a:p>
        </p:txBody>
      </p:sp>
    </p:spTree>
    <p:extLst>
      <p:ext uri="{BB962C8B-B14F-4D97-AF65-F5344CB8AC3E}">
        <p14:creationId xmlns:p14="http://schemas.microsoft.com/office/powerpoint/2010/main" val="730747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Prêtez une attention particulière à ce qui (et qui) vous entoure. </a:t>
            </a:r>
          </a:p>
          <a:p>
            <a:pPr marL="171450" indent="-171450">
              <a:buFont typeface="Arial" panose="020B0604020202020204" pitchFamily="34" charset="0"/>
              <a:buChar char="•"/>
            </a:pPr>
            <a:r>
              <a:rPr lang="fr-CH" dirty="0"/>
              <a:t>Travaillez à améliorer votre intelligence émotionnelle. </a:t>
            </a:r>
          </a:p>
          <a:p>
            <a:pPr marL="171450" indent="-171450">
              <a:buFont typeface="Arial" panose="020B0604020202020204" pitchFamily="34" charset="0"/>
              <a:buChar char="•"/>
            </a:pPr>
            <a:r>
              <a:rPr lang="fr-CH" dirty="0"/>
              <a:t>Respectez les différences culturelles.</a:t>
            </a:r>
          </a:p>
          <a:p>
            <a:pPr marL="171450" indent="-171450">
              <a:buFont typeface="Arial" panose="020B0604020202020204" pitchFamily="34" charset="0"/>
              <a:buChar char="•"/>
            </a:pPr>
            <a:r>
              <a:rPr lang="fr-CH" dirty="0"/>
              <a:t>Pratiquez l'écoute active</a:t>
            </a:r>
          </a:p>
          <a:p>
            <a:pPr marL="171450" indent="-171450">
              <a:buFont typeface="Arial" panose="020B0604020202020204" pitchFamily="34" charset="0"/>
              <a:buChar char="•"/>
            </a:pPr>
            <a:r>
              <a:rPr lang="fr-CH" dirty="0"/>
              <a:t>Appréciez les personnes importantes dans votre vie. </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22</a:t>
            </a:fld>
            <a:endParaRPr lang="fr-CH"/>
          </a:p>
        </p:txBody>
      </p:sp>
    </p:spTree>
    <p:extLst>
      <p:ext uri="{BB962C8B-B14F-4D97-AF65-F5344CB8AC3E}">
        <p14:creationId xmlns:p14="http://schemas.microsoft.com/office/powerpoint/2010/main" val="1897030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gestion des relations dépend de vos compétences en matière de communication interpersonnelle. Il s'agit de votre capacité à tirer le meilleur des autres... votre capacité à les inspirer et à les influencer, votre capacité à communiquer et à créer des liens avec eux, et votre capacité à les aider à changer, à grandir, à se développer et à résoudre les conflits.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23</a:t>
            </a:fld>
            <a:endParaRPr lang="fr-CH"/>
          </a:p>
        </p:txBody>
      </p:sp>
    </p:spTree>
    <p:extLst>
      <p:ext uri="{BB962C8B-B14F-4D97-AF65-F5344CB8AC3E}">
        <p14:creationId xmlns:p14="http://schemas.microsoft.com/office/powerpoint/2010/main" val="20982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Forts de leur collaboration avec Daniel Goleman dans ‘L’Intelligence Emotionnelle au Travail’, Richard </a:t>
            </a:r>
            <a:r>
              <a:rPr lang="fr-CH" dirty="0" err="1"/>
              <a:t>Boyatzis</a:t>
            </a:r>
            <a:r>
              <a:rPr lang="fr-CH" dirty="0"/>
              <a:t> et Annie McKee ont puisé leurs enseignements sur le leadership au cœur des organisations modernes performantes.</a:t>
            </a:r>
          </a:p>
          <a:p>
            <a:r>
              <a:rPr lang="fr-CH" dirty="0"/>
              <a:t>Les grands leaders se distinguent par la qualité des relations qu’ils créent. Leur réussite résulte de leur compétence émotionnelle, clé de leur épanouissement individuel et de la résonance collective. Le choix est donc entre résonance et dissonance.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Resonant Leadership: Renewing Yourself and Connecting with Others Through Mindfulness, Hope, and Compassion Hardcover – October 27, 2005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Primal Leadership: Realizing the Power of Emotional Intelligence, Daniel Goleman, 2002.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fr-CH" dirty="0"/>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25</a:t>
            </a:fld>
            <a:endParaRPr lang="fr-CH"/>
          </a:p>
        </p:txBody>
      </p:sp>
    </p:spTree>
    <p:extLst>
      <p:ext uri="{BB962C8B-B14F-4D97-AF65-F5344CB8AC3E}">
        <p14:creationId xmlns:p14="http://schemas.microsoft.com/office/powerpoint/2010/main" val="391266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Dale Carnegie un écrivain et conférencier américain qui a proposé une méthode de développement personnel adaptée au monde de l'entreprise qui porte aujourd'hui son nom. La pensée positive.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35</a:t>
            </a:fld>
            <a:endParaRPr lang="fr-CH"/>
          </a:p>
        </p:txBody>
      </p:sp>
    </p:spTree>
    <p:extLst>
      <p:ext uri="{BB962C8B-B14F-4D97-AF65-F5344CB8AC3E}">
        <p14:creationId xmlns:p14="http://schemas.microsoft.com/office/powerpoint/2010/main" val="257249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https://www.lenouvelliste.ca/affaires/proximite-pme/qi-versus-qe-a00b6ceee87c34a1421419596a1643e7</a:t>
            </a:r>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8</a:t>
            </a:fld>
            <a:endParaRPr lang="fr-CH"/>
          </a:p>
        </p:txBody>
      </p:sp>
    </p:spTree>
    <p:extLst>
      <p:ext uri="{BB962C8B-B14F-4D97-AF65-F5344CB8AC3E}">
        <p14:creationId xmlns:p14="http://schemas.microsoft.com/office/powerpoint/2010/main" val="102254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CH" dirty="0"/>
              <a:t>vous vous connaissez très bien, y compris vos forces, vos faiblesses, vos valeurs, vos objectifs et ce qui vous motive </a:t>
            </a:r>
          </a:p>
          <a:p>
            <a:pPr marL="171450" indent="-171450">
              <a:buFontTx/>
              <a:buChar char="-"/>
            </a:pPr>
            <a:r>
              <a:rPr lang="fr-CH" dirty="0"/>
              <a:t>vous connaissez vos émotions et ce qui les déclenche </a:t>
            </a:r>
          </a:p>
          <a:p>
            <a:pPr marL="171450" indent="-171450">
              <a:buFontTx/>
              <a:buChar char="-"/>
            </a:pPr>
            <a:r>
              <a:rPr lang="fr-CH" dirty="0"/>
              <a:t>vous êtes confiant parce que vous contrôlez vos émotions et ne les laissez pas vous contrôler </a:t>
            </a:r>
          </a:p>
          <a:p>
            <a:pPr marL="171450" indent="-171450">
              <a:buFontTx/>
              <a:buChar char="-"/>
            </a:pPr>
            <a:r>
              <a:rPr lang="fr-CH" dirty="0"/>
              <a:t>vous êtes guidé par l'intuition - vous reconnaissez l'impact qu'elle a sur les autres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11</a:t>
            </a:fld>
            <a:endParaRPr lang="fr-CH"/>
          </a:p>
        </p:txBody>
      </p:sp>
    </p:spTree>
    <p:extLst>
      <p:ext uri="{BB962C8B-B14F-4D97-AF65-F5344CB8AC3E}">
        <p14:creationId xmlns:p14="http://schemas.microsoft.com/office/powerpoint/2010/main" val="305244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Vous savez comment contrôler vos émotions et vos impulsions</a:t>
            </a:r>
          </a:p>
          <a:p>
            <a:pPr marL="171450" indent="-171450">
              <a:buFont typeface="Arial" panose="020B0604020202020204" pitchFamily="34" charset="0"/>
              <a:buChar char="•"/>
            </a:pPr>
            <a:r>
              <a:rPr lang="fr-CH" dirty="0"/>
              <a:t>ne pas prendre de décisions impulsives basées sur les émotions</a:t>
            </a:r>
          </a:p>
          <a:p>
            <a:pPr marL="171450" indent="-171450">
              <a:buFont typeface="Arial" panose="020B0604020202020204" pitchFamily="34" charset="0"/>
              <a:buChar char="•"/>
            </a:pPr>
            <a:r>
              <a:rPr lang="fr-CH" dirty="0"/>
              <a:t>analyser et prendre des décisions raisonnées et logiques</a:t>
            </a:r>
          </a:p>
          <a:p>
            <a:pPr marL="171450" indent="-171450">
              <a:buFont typeface="Arial" panose="020B0604020202020204" pitchFamily="34" charset="0"/>
              <a:buChar char="•"/>
            </a:pPr>
            <a:r>
              <a:rPr lang="fr-CH" dirty="0"/>
              <a:t>empathique, à l'aise avec le changement, honnête et capable de dire non</a:t>
            </a:r>
          </a:p>
          <a:p>
            <a:pPr marL="171450" indent="-171450">
              <a:buFont typeface="Arial" panose="020B0604020202020204" pitchFamily="34" charset="0"/>
              <a:buChar char="•"/>
            </a:pPr>
            <a:r>
              <a:rPr lang="fr-CH" dirty="0"/>
              <a:t>ouvert au changement et très à l'aise dans les situations changeantes</a:t>
            </a:r>
          </a:p>
          <a:p>
            <a:pPr marL="171450" indent="-171450">
              <a:buFont typeface="Arial" panose="020B0604020202020204" pitchFamily="34" charset="0"/>
              <a:buChar char="•"/>
            </a:pPr>
            <a:r>
              <a:rPr lang="fr-CH" dirty="0"/>
              <a:t>une personne digne de confiance</a:t>
            </a:r>
          </a:p>
          <a:p>
            <a:pPr marL="171450" indent="-171450">
              <a:buFont typeface="Arial" panose="020B0604020202020204" pitchFamily="34" charset="0"/>
              <a:buChar char="•"/>
            </a:pPr>
            <a:r>
              <a:rPr lang="fr-CH" dirty="0"/>
              <a:t>réfléchissent avant d'agir et de juger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13</a:t>
            </a:fld>
            <a:endParaRPr lang="fr-CH"/>
          </a:p>
        </p:txBody>
      </p:sp>
    </p:spTree>
    <p:extLst>
      <p:ext uri="{BB962C8B-B14F-4D97-AF65-F5344CB8AC3E}">
        <p14:creationId xmlns:p14="http://schemas.microsoft.com/office/powerpoint/2010/main" val="917457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motivés par une passion interne qui va au-delà de l'argent et du statut personnel</a:t>
            </a:r>
          </a:p>
          <a:p>
            <a:pPr marL="171450" indent="-171450">
              <a:buFont typeface="Arial" panose="020B0604020202020204" pitchFamily="34" charset="0"/>
              <a:buChar char="•"/>
            </a:pPr>
            <a:r>
              <a:rPr lang="fr-CH" dirty="0"/>
              <a:t>très productifs et aimant les défis</a:t>
            </a:r>
          </a:p>
          <a:p>
            <a:pPr marL="171450" indent="-171450">
              <a:buFont typeface="Arial" panose="020B0604020202020204" pitchFamily="34" charset="0"/>
              <a:buChar char="•"/>
            </a:pPr>
            <a:r>
              <a:rPr lang="fr-CH" dirty="0"/>
              <a:t>optimiste même face aux échecs</a:t>
            </a:r>
          </a:p>
          <a:p>
            <a:pPr marL="171450" indent="-171450">
              <a:buFont typeface="Arial" panose="020B0604020202020204" pitchFamily="34" charset="0"/>
              <a:buChar char="•"/>
            </a:pPr>
            <a:r>
              <a:rPr lang="fr-CH" dirty="0"/>
              <a:t>très efficace dans tout ce que vous entreprenez</a:t>
            </a:r>
          </a:p>
          <a:p>
            <a:pPr marL="171450" indent="-171450">
              <a:buFont typeface="Arial" panose="020B0604020202020204" pitchFamily="34" charset="0"/>
              <a:buChar char="•"/>
            </a:pPr>
            <a:r>
              <a:rPr lang="fr-CH" dirty="0"/>
              <a:t>poursuivent leurs objectifs avec beaucoup d'énergie et de persévérance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15</a:t>
            </a:fld>
            <a:endParaRPr lang="fr-CH"/>
          </a:p>
        </p:txBody>
      </p:sp>
    </p:spTree>
    <p:extLst>
      <p:ext uri="{BB962C8B-B14F-4D97-AF65-F5344CB8AC3E}">
        <p14:creationId xmlns:p14="http://schemas.microsoft.com/office/powerpoint/2010/main" val="27110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H" dirty="0"/>
              <a:t>reconnaître les sentiments des autres parce que vous interprétez facilement le langage non verbal être sensible aux besoins et aux opinions des autres</a:t>
            </a:r>
          </a:p>
          <a:p>
            <a:pPr marL="171450" indent="-171450">
              <a:buFont typeface="Arial" panose="020B0604020202020204" pitchFamily="34" charset="0"/>
              <a:buChar char="•"/>
            </a:pPr>
            <a:r>
              <a:rPr lang="fr-CH" dirty="0"/>
              <a:t>gérez bien les relations et écoutez bien</a:t>
            </a:r>
          </a:p>
          <a:p>
            <a:pPr marL="171450" indent="-171450">
              <a:buFont typeface="Arial" panose="020B0604020202020204" pitchFamily="34" charset="0"/>
              <a:buChar char="•"/>
            </a:pPr>
            <a:r>
              <a:rPr lang="fr-CH" dirty="0"/>
              <a:t>authentique et honnête </a:t>
            </a:r>
          </a:p>
          <a:p>
            <a:pPr marL="171450" indent="-171450">
              <a:buFont typeface="Arial" panose="020B0604020202020204" pitchFamily="34" charset="0"/>
              <a:buChar char="•"/>
            </a:pPr>
            <a:r>
              <a:rPr lang="fr-CH" dirty="0"/>
              <a:t>ne jugez pas facilement</a:t>
            </a:r>
          </a:p>
          <a:p>
            <a:pPr marL="171450" indent="-171450">
              <a:buFont typeface="Arial" panose="020B0604020202020204" pitchFamily="34" charset="0"/>
              <a:buChar char="•"/>
            </a:pPr>
            <a:r>
              <a:rPr lang="fr-CH" dirty="0"/>
              <a:t>tenez compte des sentiments des autres, surtout lorsque vous prenez des décisions sont organisés </a:t>
            </a:r>
          </a:p>
          <a:p>
            <a:pPr marL="171450" indent="-171450">
              <a:buFont typeface="Arial" panose="020B0604020202020204" pitchFamily="34" charset="0"/>
              <a:buChar char="•"/>
            </a:pPr>
            <a:r>
              <a:rPr lang="fr-CH" dirty="0"/>
              <a:t>sensibles aux différences culturelles</a:t>
            </a:r>
          </a:p>
          <a:p>
            <a:pPr marL="171450" indent="-171450">
              <a:buFont typeface="Arial" panose="020B0604020202020204" pitchFamily="34" charset="0"/>
              <a:buChar char="•"/>
            </a:pPr>
            <a:r>
              <a:rPr lang="fr-CH" dirty="0"/>
              <a:t>sont doués pour apprendre des talents</a:t>
            </a:r>
          </a:p>
          <a:p>
            <a:pPr marL="171450" indent="-171450">
              <a:buFont typeface="Arial" panose="020B0604020202020204" pitchFamily="34" charset="0"/>
              <a:buChar char="•"/>
            </a:pPr>
            <a:r>
              <a:rPr lang="fr-CH" dirty="0"/>
              <a:t>Note de bas de page : L'empathie ne signifie pas nécessairement la compassion. La capacité à comprendre ce que ressentent les autres, est absolument essentielle à l'intelligence émotionnelle. Mais il ne s'agit pas seulement d'être capable de reconnaître les états émotionnels des autres.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17</a:t>
            </a:fld>
            <a:endParaRPr lang="fr-CH"/>
          </a:p>
        </p:txBody>
      </p:sp>
    </p:spTree>
    <p:extLst>
      <p:ext uri="{BB962C8B-B14F-4D97-AF65-F5344CB8AC3E}">
        <p14:creationId xmlns:p14="http://schemas.microsoft.com/office/powerpoint/2010/main" val="392899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b="1" dirty="0"/>
              <a:t>Qui pense avoir de bonnes compétences sociales ?</a:t>
            </a:r>
          </a:p>
          <a:p>
            <a:r>
              <a:rPr lang="fr-CH" dirty="0"/>
              <a:t>Être capable de bien interagir avec les autres est un autre aspect important de l'intelligence émotionnelle. La véritable compréhension émotionnelle ne se limite pas à comprendre vos propres émotions et celles des autres. Vous devez également être capable de mettre ces informations à profit dans vos interactions et communications quotidiennes. </a:t>
            </a:r>
          </a:p>
          <a:p>
            <a:pPr marL="171450" indent="-171450">
              <a:buFontTx/>
              <a:buChar char="-"/>
            </a:pPr>
            <a:r>
              <a:rPr lang="fr-CH" dirty="0"/>
              <a:t>un bon esprit interpersonnel et d'équipe contribue à l'épanouissement des autres plutôt que de rechercher un gain personnel</a:t>
            </a:r>
          </a:p>
          <a:p>
            <a:pPr marL="171450" indent="-171450">
              <a:buFontTx/>
              <a:buChar char="-"/>
            </a:pPr>
            <a:r>
              <a:rPr lang="fr-CH" dirty="0"/>
              <a:t>facilité de communication</a:t>
            </a:r>
          </a:p>
          <a:p>
            <a:pPr marL="171450" indent="-171450">
              <a:buFontTx/>
              <a:buChar char="-"/>
            </a:pPr>
            <a:r>
              <a:rPr lang="fr-CH" dirty="0"/>
              <a:t>sait comment établir et maintenir des relations avec les autres</a:t>
            </a:r>
          </a:p>
          <a:p>
            <a:pPr marL="171450" indent="-171450">
              <a:buFontTx/>
              <a:buChar char="-"/>
            </a:pPr>
            <a:r>
              <a:rPr lang="fr-CH" dirty="0"/>
              <a:t>peut guider les gens vers leurs objectifs</a:t>
            </a:r>
          </a:p>
          <a:p>
            <a:pPr marL="171450" indent="-171450">
              <a:buFontTx/>
              <a:buChar char="-"/>
            </a:pPr>
            <a:r>
              <a:rPr lang="fr-CH" dirty="0"/>
              <a:t>facilité à diriger dans des situations changeantes</a:t>
            </a:r>
          </a:p>
          <a:p>
            <a:pPr marL="171450" indent="-171450">
              <a:buFontTx/>
              <a:buChar char="-"/>
            </a:pPr>
            <a:r>
              <a:rPr lang="fr-CH" dirty="0"/>
              <a:t>capacité de persuasion</a:t>
            </a:r>
          </a:p>
          <a:p>
            <a:pPr marL="171450" indent="-171450">
              <a:buFontTx/>
              <a:buChar char="-"/>
            </a:pPr>
            <a:r>
              <a:rPr lang="fr-CH" dirty="0"/>
              <a:t>construit facilement des réseaux et gère bien ses relations</a:t>
            </a:r>
          </a:p>
          <a:p>
            <a:pPr marL="171450" indent="-171450">
              <a:buFontTx/>
              <a:buChar char="-"/>
            </a:pPr>
            <a:r>
              <a:rPr lang="fr-CH" dirty="0"/>
              <a:t>capacité à établir un consensus</a:t>
            </a:r>
          </a:p>
          <a:p>
            <a:pPr marL="171450" indent="-171450">
              <a:buFontTx/>
              <a:buChar char="-"/>
            </a:pPr>
            <a:r>
              <a:rPr lang="fr-CH" dirty="0"/>
              <a:t>peut être un chef d'équipe</a:t>
            </a:r>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19</a:t>
            </a:fld>
            <a:endParaRPr lang="fr-CH"/>
          </a:p>
        </p:txBody>
      </p:sp>
    </p:spTree>
    <p:extLst>
      <p:ext uri="{BB962C8B-B14F-4D97-AF65-F5344CB8AC3E}">
        <p14:creationId xmlns:p14="http://schemas.microsoft.com/office/powerpoint/2010/main" val="68012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Observez, comprenez et donnez des noms à vos émotions ; </a:t>
            </a:r>
          </a:p>
          <a:p>
            <a:r>
              <a:rPr lang="fr-CH" dirty="0"/>
              <a:t>Les émotions sont inconscientes (signes physiques) et conscientes (votre cerveau formule votre émotion) : et nous ne sommes pas égaux. L'idée est de s'entraîner à reconnaître les signes et à formuler l'émotion.</a:t>
            </a:r>
          </a:p>
          <a:p>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20</a:t>
            </a:fld>
            <a:endParaRPr lang="fr-CH"/>
          </a:p>
        </p:txBody>
      </p:sp>
    </p:spTree>
    <p:extLst>
      <p:ext uri="{BB962C8B-B14F-4D97-AF65-F5344CB8AC3E}">
        <p14:creationId xmlns:p14="http://schemas.microsoft.com/office/powerpoint/2010/main" val="30383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Nous ne pouvons pas contrôler nos émotions mais nous pouvons les gérer. </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21</a:t>
            </a:fld>
            <a:endParaRPr lang="fr-CH"/>
          </a:p>
        </p:txBody>
      </p:sp>
    </p:spTree>
    <p:extLst>
      <p:ext uri="{BB962C8B-B14F-4D97-AF65-F5344CB8AC3E}">
        <p14:creationId xmlns:p14="http://schemas.microsoft.com/office/powerpoint/2010/main" val="1999372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12.11.2021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12/11/2021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watch?v=FFrwds6j7Rw"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Le Leadership</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12/11/2021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A89ED-3CC2-4640-B0E5-9378214FFFC3}"/>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CD8FD446-829A-4C00-8C18-BBF16C26AD91}"/>
              </a:ext>
            </a:extLst>
          </p:cNvPr>
          <p:cNvSpPr>
            <a:spLocks noGrp="1"/>
          </p:cNvSpPr>
          <p:nvPr>
            <p:ph idx="1"/>
          </p:nvPr>
        </p:nvSpPr>
        <p:spPr/>
        <p:txBody>
          <a:bodyPr/>
          <a:lstStyle/>
          <a:p>
            <a:pPr marL="514350" indent="-514350">
              <a:buFont typeface="+mj-lt"/>
              <a:buAutoNum type="arabicParenR"/>
            </a:pPr>
            <a:r>
              <a:rPr lang="fr-CH" dirty="0">
                <a:solidFill>
                  <a:srgbClr val="7030A0"/>
                </a:solidFill>
              </a:rPr>
              <a:t>La conscience de soi</a:t>
            </a:r>
          </a:p>
          <a:p>
            <a:pPr marL="514350" indent="-514350">
              <a:buFont typeface="+mj-lt"/>
              <a:buAutoNum type="arabicParenR"/>
            </a:pPr>
            <a:endParaRPr lang="fr-CH" dirty="0"/>
          </a:p>
          <a:p>
            <a:pPr marL="0" indent="0">
              <a:buNone/>
            </a:pPr>
            <a:r>
              <a:rPr lang="fr-CH" dirty="0"/>
              <a:t>«Connais-toi toi-même» </a:t>
            </a:r>
          </a:p>
          <a:p>
            <a:pPr>
              <a:buFont typeface="Arial" panose="020B0604020202020204" pitchFamily="34" charset="0"/>
              <a:buChar char="•"/>
            </a:pPr>
            <a:r>
              <a:rPr lang="fr-CH" dirty="0" err="1"/>
              <a:t>Etre</a:t>
            </a:r>
            <a:r>
              <a:rPr lang="fr-CH" dirty="0"/>
              <a:t> conscient de ses propres sentiments au fur et à mesure de leur apparition.</a:t>
            </a:r>
          </a:p>
          <a:p>
            <a:pPr>
              <a:buFont typeface="Arial" panose="020B0604020202020204" pitchFamily="34" charset="0"/>
              <a:buChar char="•"/>
            </a:pPr>
            <a:r>
              <a:rPr lang="fr-CH" dirty="0"/>
              <a:t>Capacité d’autoréflexion même dans la tempête des émotions.</a:t>
            </a:r>
          </a:p>
          <a:p>
            <a:pPr>
              <a:buFont typeface="Arial" panose="020B0604020202020204" pitchFamily="34" charset="0"/>
              <a:buChar char="•"/>
            </a:pPr>
            <a:r>
              <a:rPr lang="fr-CH" dirty="0" err="1"/>
              <a:t>Etre</a:t>
            </a:r>
            <a:r>
              <a:rPr lang="fr-CH" dirty="0"/>
              <a:t> conscient à la fois de notre humeur du moment et de nos pensées et comportements relatifs à cette humeur.</a:t>
            </a:r>
          </a:p>
          <a:p>
            <a:pPr marL="0" indent="0">
              <a:buNone/>
            </a:pPr>
            <a:endParaRPr lang="fr-CH" dirty="0"/>
          </a:p>
        </p:txBody>
      </p:sp>
      <p:sp>
        <p:nvSpPr>
          <p:cNvPr id="4" name="Espace réservé du numéro de diapositive 3">
            <a:extLst>
              <a:ext uri="{FF2B5EF4-FFF2-40B4-BE49-F238E27FC236}">
                <a16:creationId xmlns:a16="http://schemas.microsoft.com/office/drawing/2014/main" id="{92E78B99-0F11-4B0F-B1FD-CF7EEE04E2BA}"/>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3E3A3E56-1DF2-49AC-87BC-7A0218FEAC6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5142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FA015-8067-4C7C-9FCD-6475A97A0037}"/>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1139533F-480C-4F44-A415-D67193039FC1}"/>
              </a:ext>
            </a:extLst>
          </p:cNvPr>
          <p:cNvSpPr>
            <a:spLocks noGrp="1"/>
          </p:cNvSpPr>
          <p:nvPr>
            <p:ph idx="1"/>
          </p:nvPr>
        </p:nvSpPr>
        <p:spPr/>
        <p:txBody>
          <a:bodyPr/>
          <a:lstStyle/>
          <a:p>
            <a:r>
              <a:rPr lang="fr-CH" dirty="0"/>
              <a:t>La capacité à reconnaître et à comprendre ses humeurs, ses émotions et ses pulsions, ainsi que leurs effets sur les autres.</a:t>
            </a:r>
          </a:p>
          <a:p>
            <a:endParaRPr lang="fr-CH" dirty="0"/>
          </a:p>
          <a:p>
            <a:r>
              <a:rPr lang="fr-CH" u="sng" dirty="0"/>
              <a:t>Signes distinctifs</a:t>
            </a:r>
          </a:p>
          <a:p>
            <a:pPr>
              <a:buFont typeface="Wingdings" panose="05000000000000000000" pitchFamily="2" charset="2"/>
              <a:buChar char="ü"/>
            </a:pPr>
            <a:r>
              <a:rPr lang="fr-CH" dirty="0"/>
              <a:t>Confiance en soi</a:t>
            </a:r>
          </a:p>
          <a:p>
            <a:pPr>
              <a:buFont typeface="Wingdings" panose="05000000000000000000" pitchFamily="2" charset="2"/>
              <a:buChar char="ü"/>
            </a:pPr>
            <a:r>
              <a:rPr lang="fr-CH" dirty="0"/>
              <a:t>Évaluation réaliste de soi </a:t>
            </a:r>
          </a:p>
          <a:p>
            <a:pPr>
              <a:buFont typeface="Wingdings" panose="05000000000000000000" pitchFamily="2" charset="2"/>
              <a:buChar char="ü"/>
            </a:pPr>
            <a:r>
              <a:rPr lang="fr-CH" dirty="0"/>
              <a:t>Sens de l'humour auto-dépréciatif </a:t>
            </a:r>
            <a:endParaRPr lang="fr-FR" dirty="0"/>
          </a:p>
        </p:txBody>
      </p:sp>
      <p:sp>
        <p:nvSpPr>
          <p:cNvPr id="4" name="Espace réservé du numéro de diapositive 3">
            <a:extLst>
              <a:ext uri="{FF2B5EF4-FFF2-40B4-BE49-F238E27FC236}">
                <a16:creationId xmlns:a16="http://schemas.microsoft.com/office/drawing/2014/main" id="{7007B5F5-D20F-4242-8A6B-567E8E878AB7}"/>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6B4C7D3C-255D-4AB0-9B46-24246BBB4B8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91771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56CE3D-E65D-4EB6-BDB3-0F77A66C26CD}"/>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31AA7B5E-9142-463D-9754-C61A408D4B92}"/>
              </a:ext>
            </a:extLst>
          </p:cNvPr>
          <p:cNvSpPr>
            <a:spLocks noGrp="1"/>
          </p:cNvSpPr>
          <p:nvPr>
            <p:ph idx="1"/>
          </p:nvPr>
        </p:nvSpPr>
        <p:spPr/>
        <p:txBody>
          <a:bodyPr/>
          <a:lstStyle/>
          <a:p>
            <a:pPr marL="514350" indent="-514350">
              <a:buFont typeface="+mj-lt"/>
              <a:buAutoNum type="arabicParenR" startAt="2"/>
            </a:pPr>
            <a:r>
              <a:rPr lang="fr-CH" dirty="0">
                <a:solidFill>
                  <a:srgbClr val="7030A0"/>
                </a:solidFill>
              </a:rPr>
              <a:t>La maitrise de soi</a:t>
            </a:r>
          </a:p>
          <a:p>
            <a:pPr marL="0" indent="0">
              <a:buNone/>
            </a:pPr>
            <a:endParaRPr lang="fr-FR" dirty="0">
              <a:solidFill>
                <a:srgbClr val="7030A0"/>
              </a:solidFill>
            </a:endParaRPr>
          </a:p>
          <a:p>
            <a:pPr>
              <a:buFont typeface="Arial" panose="020B0604020202020204" pitchFamily="34" charset="0"/>
              <a:buChar char="•"/>
            </a:pPr>
            <a:r>
              <a:rPr lang="fr-FR" dirty="0"/>
              <a:t>Le but est un équilibre émotionnel. </a:t>
            </a:r>
          </a:p>
          <a:p>
            <a:pPr>
              <a:buFont typeface="Arial" panose="020B0604020202020204" pitchFamily="34" charset="0"/>
              <a:buChar char="•"/>
            </a:pPr>
            <a:r>
              <a:rPr lang="fr-FR" dirty="0"/>
              <a:t>Contenir ses émotions négatives est la clé du bien-être affectif.</a:t>
            </a:r>
          </a:p>
          <a:p>
            <a:pPr>
              <a:buFont typeface="Arial" panose="020B0604020202020204" pitchFamily="34" charset="0"/>
              <a:buChar char="•"/>
            </a:pPr>
            <a:r>
              <a:rPr lang="fr-FR" dirty="0"/>
              <a:t>L’art de s’apaiser. </a:t>
            </a:r>
          </a:p>
          <a:p>
            <a:pPr>
              <a:buFont typeface="Arial" panose="020B0604020202020204" pitchFamily="34" charset="0"/>
              <a:buChar char="•"/>
            </a:pPr>
            <a:r>
              <a:rPr lang="fr-FR" dirty="0"/>
              <a:t>Désamorcer sa colère.</a:t>
            </a:r>
            <a:endParaRPr lang="fr-CH" dirty="0"/>
          </a:p>
        </p:txBody>
      </p:sp>
      <p:sp>
        <p:nvSpPr>
          <p:cNvPr id="4" name="Espace réservé du numéro de diapositive 3">
            <a:extLst>
              <a:ext uri="{FF2B5EF4-FFF2-40B4-BE49-F238E27FC236}">
                <a16:creationId xmlns:a16="http://schemas.microsoft.com/office/drawing/2014/main" id="{BFAA51DB-F1BC-4F08-BADE-0163BE0407E7}"/>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45370809-CFBF-4EB2-B6D9-6729AD739DF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2770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78BEE-9009-4036-8788-A30D792C0D6E}"/>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B4088B41-82F9-4356-AFA3-68ECB3C4DC03}"/>
              </a:ext>
            </a:extLst>
          </p:cNvPr>
          <p:cNvSpPr>
            <a:spLocks noGrp="1"/>
          </p:cNvSpPr>
          <p:nvPr>
            <p:ph idx="1"/>
          </p:nvPr>
        </p:nvSpPr>
        <p:spPr/>
        <p:txBody>
          <a:bodyPr>
            <a:normAutofit lnSpcReduction="10000"/>
          </a:bodyPr>
          <a:lstStyle/>
          <a:p>
            <a:r>
              <a:rPr lang="fr-CH" dirty="0"/>
              <a:t>Définition</a:t>
            </a:r>
          </a:p>
          <a:p>
            <a:pPr marL="0" indent="0">
              <a:buNone/>
            </a:pPr>
            <a:r>
              <a:rPr lang="fr-CH" dirty="0"/>
              <a:t>La capacité de contrôler ou de réorienter les impulsions et les humeurs perturbatrices. La propension à suspendre son jugement - à réfléchir avant d'agir.</a:t>
            </a:r>
          </a:p>
          <a:p>
            <a:endParaRPr lang="fr-CH" dirty="0"/>
          </a:p>
          <a:p>
            <a:r>
              <a:rPr lang="fr-CH" u="sng" dirty="0"/>
              <a:t>Signes distinctifs</a:t>
            </a:r>
          </a:p>
          <a:p>
            <a:pPr>
              <a:buFont typeface="Wingdings" panose="05000000000000000000" pitchFamily="2" charset="2"/>
              <a:buChar char="ü"/>
            </a:pPr>
            <a:r>
              <a:rPr lang="fr-CH" dirty="0"/>
              <a:t>Digne de confiance et intègre</a:t>
            </a:r>
          </a:p>
          <a:p>
            <a:pPr>
              <a:buFont typeface="Wingdings" panose="05000000000000000000" pitchFamily="2" charset="2"/>
              <a:buChar char="ü"/>
            </a:pPr>
            <a:r>
              <a:rPr lang="fr-CH" dirty="0"/>
              <a:t>Aisance dans l'ambiguïté</a:t>
            </a:r>
          </a:p>
          <a:p>
            <a:pPr>
              <a:buFont typeface="Wingdings" panose="05000000000000000000" pitchFamily="2" charset="2"/>
              <a:buChar char="ü"/>
            </a:pPr>
            <a:r>
              <a:rPr lang="fr-CH" dirty="0"/>
              <a:t>Ouverture au changement</a:t>
            </a:r>
          </a:p>
          <a:p>
            <a:endParaRPr lang="fr-FR" dirty="0"/>
          </a:p>
        </p:txBody>
      </p:sp>
      <p:sp>
        <p:nvSpPr>
          <p:cNvPr id="4" name="Espace réservé du numéro de diapositive 3">
            <a:extLst>
              <a:ext uri="{FF2B5EF4-FFF2-40B4-BE49-F238E27FC236}">
                <a16:creationId xmlns:a16="http://schemas.microsoft.com/office/drawing/2014/main" id="{213235DD-C8BA-48A3-A5D3-ED34AEB98623}"/>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6A7181C7-A793-4F5A-B571-9FF36C869F0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5454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C31DE7-F1CB-464B-9CE8-A2489C14F947}"/>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6400AADB-454E-4F5E-B094-E51235642E32}"/>
              </a:ext>
            </a:extLst>
          </p:cNvPr>
          <p:cNvSpPr>
            <a:spLocks noGrp="1"/>
          </p:cNvSpPr>
          <p:nvPr>
            <p:ph idx="1"/>
          </p:nvPr>
        </p:nvSpPr>
        <p:spPr/>
        <p:txBody>
          <a:bodyPr/>
          <a:lstStyle/>
          <a:p>
            <a:pPr marL="514350" indent="-514350">
              <a:buFont typeface="+mj-lt"/>
              <a:buAutoNum type="arabicParenR" startAt="3"/>
            </a:pPr>
            <a:r>
              <a:rPr lang="fr-CH" dirty="0">
                <a:solidFill>
                  <a:srgbClr val="7030A0"/>
                </a:solidFill>
              </a:rPr>
              <a:t>La motivation</a:t>
            </a:r>
          </a:p>
          <a:p>
            <a:pPr marL="0" indent="0">
              <a:buNone/>
            </a:pPr>
            <a:endParaRPr lang="fr-FR" dirty="0"/>
          </a:p>
          <a:p>
            <a:pPr>
              <a:buFont typeface="Arial" panose="020B0604020202020204" pitchFamily="34" charset="0"/>
              <a:buChar char="•"/>
            </a:pPr>
            <a:r>
              <a:rPr lang="fr-FR" dirty="0"/>
              <a:t>Une motivation positive, savoir se motiver soi-même.</a:t>
            </a:r>
          </a:p>
          <a:p>
            <a:pPr>
              <a:buFont typeface="Arial" panose="020B0604020202020204" pitchFamily="34" charset="0"/>
              <a:buChar char="•"/>
            </a:pPr>
            <a:r>
              <a:rPr lang="fr-FR" dirty="0" err="1"/>
              <a:t>Etre</a:t>
            </a:r>
            <a:r>
              <a:rPr lang="fr-FR" dirty="0"/>
              <a:t> optimiste</a:t>
            </a:r>
          </a:p>
          <a:p>
            <a:pPr>
              <a:buFont typeface="Arial" panose="020B0604020202020204" pitchFamily="34" charset="0"/>
              <a:buChar char="•"/>
            </a:pPr>
            <a:r>
              <a:rPr lang="fr-FR" dirty="0"/>
              <a:t>Il est possible d’apprendre à être optimiste et confiant dans l’avenir.</a:t>
            </a:r>
          </a:p>
        </p:txBody>
      </p:sp>
      <p:sp>
        <p:nvSpPr>
          <p:cNvPr id="4" name="Espace réservé du numéro de diapositive 3">
            <a:extLst>
              <a:ext uri="{FF2B5EF4-FFF2-40B4-BE49-F238E27FC236}">
                <a16:creationId xmlns:a16="http://schemas.microsoft.com/office/drawing/2014/main" id="{A0E2C33C-25D3-46BD-88DE-22AD4E4524A4}"/>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AA732703-913E-4D32-ACC2-776E459F217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6932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E5C9A-2A22-40E3-BE08-30481E3822D3}"/>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01F27E52-836E-44A2-BEA9-35922F4778DB}"/>
              </a:ext>
            </a:extLst>
          </p:cNvPr>
          <p:cNvSpPr>
            <a:spLocks noGrp="1"/>
          </p:cNvSpPr>
          <p:nvPr>
            <p:ph idx="1"/>
          </p:nvPr>
        </p:nvSpPr>
        <p:spPr/>
        <p:txBody>
          <a:bodyPr>
            <a:normAutofit fontScale="92500" lnSpcReduction="20000"/>
          </a:bodyPr>
          <a:lstStyle/>
          <a:p>
            <a:r>
              <a:rPr lang="fr-CH" dirty="0"/>
              <a:t>Définition</a:t>
            </a:r>
          </a:p>
          <a:p>
            <a:pPr marL="0" indent="0">
              <a:buNone/>
            </a:pPr>
            <a:r>
              <a:rPr lang="fr-CH" dirty="0"/>
              <a:t>Une passion pour le travail pour des raisons qui vont au-delà de l'argent ou du statut.</a:t>
            </a:r>
          </a:p>
          <a:p>
            <a:pPr marL="0" indent="0">
              <a:buNone/>
            </a:pPr>
            <a:r>
              <a:rPr lang="fr-CH" dirty="0"/>
              <a:t>Une propension à poursuivre ses objectifs avec énergie et persévérance.</a:t>
            </a:r>
          </a:p>
          <a:p>
            <a:endParaRPr lang="fr-CH" dirty="0"/>
          </a:p>
          <a:p>
            <a:r>
              <a:rPr lang="fr-CH" u="sng" dirty="0"/>
              <a:t>Signes distinctifs</a:t>
            </a:r>
          </a:p>
          <a:p>
            <a:pPr>
              <a:buFont typeface="Wingdings" panose="05000000000000000000" pitchFamily="2" charset="2"/>
              <a:buChar char="ü"/>
            </a:pPr>
            <a:r>
              <a:rPr lang="fr-CH" dirty="0"/>
              <a:t>Forte volonté de réussir </a:t>
            </a:r>
          </a:p>
          <a:p>
            <a:pPr>
              <a:buFont typeface="Wingdings" panose="05000000000000000000" pitchFamily="2" charset="2"/>
              <a:buChar char="ü"/>
            </a:pPr>
            <a:r>
              <a:rPr lang="fr-CH" dirty="0"/>
              <a:t>Optimisme, même face à l'échec </a:t>
            </a:r>
          </a:p>
          <a:p>
            <a:pPr>
              <a:buFont typeface="Wingdings" panose="05000000000000000000" pitchFamily="2" charset="2"/>
              <a:buChar char="ü"/>
            </a:pPr>
            <a:r>
              <a:rPr lang="fr-CH" dirty="0"/>
              <a:t>Engagement organisationnel </a:t>
            </a:r>
            <a:endParaRPr lang="fr-FR" dirty="0"/>
          </a:p>
        </p:txBody>
      </p:sp>
      <p:sp>
        <p:nvSpPr>
          <p:cNvPr id="4" name="Espace réservé du numéro de diapositive 3">
            <a:extLst>
              <a:ext uri="{FF2B5EF4-FFF2-40B4-BE49-F238E27FC236}">
                <a16:creationId xmlns:a16="http://schemas.microsoft.com/office/drawing/2014/main" id="{BCA8DD44-13F9-413B-A3FD-FECED2057A0E}"/>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498F5ECF-EC8D-4D69-9F06-C646A3E494C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1843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8B2AD-814A-474E-BB56-6977444AC8CC}"/>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F091A3EE-6A44-4CB1-AC65-07B7C2DE7040}"/>
              </a:ext>
            </a:extLst>
          </p:cNvPr>
          <p:cNvSpPr>
            <a:spLocks noGrp="1"/>
          </p:cNvSpPr>
          <p:nvPr>
            <p:ph idx="1"/>
          </p:nvPr>
        </p:nvSpPr>
        <p:spPr/>
        <p:txBody>
          <a:bodyPr/>
          <a:lstStyle/>
          <a:p>
            <a:pPr marL="514350" indent="-514350">
              <a:buFont typeface="+mj-lt"/>
              <a:buAutoNum type="arabicParenR" startAt="4"/>
            </a:pPr>
            <a:r>
              <a:rPr lang="fr-CH" dirty="0">
                <a:solidFill>
                  <a:srgbClr val="7030A0"/>
                </a:solidFill>
              </a:rPr>
              <a:t>L’empathie</a:t>
            </a:r>
          </a:p>
          <a:p>
            <a:pPr marL="0" indent="0">
              <a:buNone/>
            </a:pPr>
            <a:endParaRPr lang="fr-CH" dirty="0">
              <a:solidFill>
                <a:srgbClr val="7030A0"/>
              </a:solidFill>
            </a:endParaRPr>
          </a:p>
          <a:p>
            <a:pPr>
              <a:buFont typeface="Arial" panose="020B0604020202020204" pitchFamily="34" charset="0"/>
              <a:buChar char="•"/>
            </a:pPr>
            <a:r>
              <a:rPr lang="fr-CH" dirty="0"/>
              <a:t>Capacité de comprendre ce que ressentent les autres</a:t>
            </a:r>
          </a:p>
          <a:p>
            <a:pPr>
              <a:buFont typeface="Arial" panose="020B0604020202020204" pitchFamily="34" charset="0"/>
              <a:buChar char="•"/>
            </a:pPr>
            <a:r>
              <a:rPr lang="fr-CH" dirty="0"/>
              <a:t>Les émotions se traduisent rarement en paroles</a:t>
            </a:r>
          </a:p>
          <a:p>
            <a:pPr>
              <a:buFont typeface="Arial" panose="020B0604020202020204" pitchFamily="34" charset="0"/>
              <a:buChar char="•"/>
            </a:pPr>
            <a:r>
              <a:rPr lang="fr-CH" dirty="0"/>
              <a:t>Connaître les émotions des autres, c’est avant tout déchiffrer les signes non-verbaux. </a:t>
            </a:r>
          </a:p>
          <a:p>
            <a:pPr marL="0" indent="0">
              <a:buNone/>
            </a:pPr>
            <a:endParaRPr lang="fr-FR" dirty="0"/>
          </a:p>
        </p:txBody>
      </p:sp>
      <p:sp>
        <p:nvSpPr>
          <p:cNvPr id="4" name="Espace réservé du numéro de diapositive 3">
            <a:extLst>
              <a:ext uri="{FF2B5EF4-FFF2-40B4-BE49-F238E27FC236}">
                <a16:creationId xmlns:a16="http://schemas.microsoft.com/office/drawing/2014/main" id="{AD1C8281-ED3C-4368-ADBA-A3D0F3A6682D}"/>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35E42D61-125F-44BB-8D40-4CD51AF78DD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339592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75A81D-AD96-43EB-8449-D0E3EEB7807E}"/>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649116D6-71D9-4E34-919B-6DB6FE6771DC}"/>
              </a:ext>
            </a:extLst>
          </p:cNvPr>
          <p:cNvSpPr>
            <a:spLocks noGrp="1"/>
          </p:cNvSpPr>
          <p:nvPr>
            <p:ph idx="1"/>
          </p:nvPr>
        </p:nvSpPr>
        <p:spPr/>
        <p:txBody>
          <a:bodyPr>
            <a:normAutofit fontScale="92500" lnSpcReduction="20000"/>
          </a:bodyPr>
          <a:lstStyle/>
          <a:p>
            <a:r>
              <a:rPr lang="fr-CH" dirty="0"/>
              <a:t>Définition</a:t>
            </a:r>
          </a:p>
          <a:p>
            <a:pPr marL="0" indent="0">
              <a:buNone/>
            </a:pPr>
            <a:r>
              <a:rPr lang="fr-CH" dirty="0"/>
              <a:t>La capacité à comprendre la composition émotionnelle des autres personnes.</a:t>
            </a:r>
          </a:p>
          <a:p>
            <a:pPr marL="0" indent="0">
              <a:buNone/>
            </a:pPr>
            <a:r>
              <a:rPr lang="fr-CH" dirty="0"/>
              <a:t>Capacité à traiter les gens en fonction de leurs réactions émotionnelles.</a:t>
            </a:r>
          </a:p>
          <a:p>
            <a:endParaRPr lang="fr-CH" dirty="0"/>
          </a:p>
          <a:p>
            <a:r>
              <a:rPr lang="fr-CH" u="sng" dirty="0"/>
              <a:t>Signes distinctifs</a:t>
            </a:r>
            <a:endParaRPr lang="fr-CH" dirty="0"/>
          </a:p>
          <a:p>
            <a:pPr>
              <a:buFont typeface="Wingdings" panose="05000000000000000000" pitchFamily="2" charset="2"/>
              <a:buChar char="ü"/>
            </a:pPr>
            <a:r>
              <a:rPr lang="fr-CH" dirty="0"/>
              <a:t>Expertise dans le développement et le maintien des talents</a:t>
            </a:r>
          </a:p>
          <a:p>
            <a:pPr>
              <a:buFont typeface="Wingdings" panose="05000000000000000000" pitchFamily="2" charset="2"/>
              <a:buChar char="ü"/>
            </a:pPr>
            <a:r>
              <a:rPr lang="fr-CH" dirty="0"/>
              <a:t>Sensibilité interculturelle</a:t>
            </a:r>
          </a:p>
          <a:p>
            <a:pPr>
              <a:buFont typeface="Wingdings" panose="05000000000000000000" pitchFamily="2" charset="2"/>
              <a:buChar char="ü"/>
            </a:pPr>
            <a:r>
              <a:rPr lang="fr-CH" dirty="0"/>
              <a:t>Service au client et aux consommateurs</a:t>
            </a:r>
            <a:endParaRPr lang="fr-FR" dirty="0"/>
          </a:p>
        </p:txBody>
      </p:sp>
      <p:sp>
        <p:nvSpPr>
          <p:cNvPr id="4" name="Espace réservé du numéro de diapositive 3">
            <a:extLst>
              <a:ext uri="{FF2B5EF4-FFF2-40B4-BE49-F238E27FC236}">
                <a16:creationId xmlns:a16="http://schemas.microsoft.com/office/drawing/2014/main" id="{7C71E2B8-5599-455B-B29D-F4FFD50DDA4F}"/>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a:extLst>
              <a:ext uri="{FF2B5EF4-FFF2-40B4-BE49-F238E27FC236}">
                <a16:creationId xmlns:a16="http://schemas.microsoft.com/office/drawing/2014/main" id="{7B3589DC-1F5D-4C62-A1CD-58E60CEC301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8173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6F6692-33B5-4C75-97E2-65FAD12155E3}"/>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34DD8E05-A867-4585-A949-9035823F6E74}"/>
              </a:ext>
            </a:extLst>
          </p:cNvPr>
          <p:cNvSpPr>
            <a:spLocks noGrp="1"/>
          </p:cNvSpPr>
          <p:nvPr>
            <p:ph idx="1"/>
          </p:nvPr>
        </p:nvSpPr>
        <p:spPr/>
        <p:txBody>
          <a:bodyPr>
            <a:normAutofit lnSpcReduction="10000"/>
          </a:bodyPr>
          <a:lstStyle/>
          <a:p>
            <a:pPr marL="514350" indent="-514350">
              <a:buFont typeface="+mj-lt"/>
              <a:buAutoNum type="arabicParenR" startAt="5"/>
            </a:pPr>
            <a:r>
              <a:rPr lang="fr-CH" dirty="0">
                <a:solidFill>
                  <a:srgbClr val="7030A0"/>
                </a:solidFill>
              </a:rPr>
              <a:t>La maîtrise des relations humaines</a:t>
            </a:r>
          </a:p>
          <a:p>
            <a:pPr marL="0" indent="0">
              <a:buNone/>
            </a:pPr>
            <a:endParaRPr lang="fr-CH" dirty="0">
              <a:solidFill>
                <a:srgbClr val="7030A0"/>
              </a:solidFill>
            </a:endParaRPr>
          </a:p>
          <a:p>
            <a:pPr>
              <a:buFont typeface="Arial" panose="020B0604020202020204" pitchFamily="34" charset="0"/>
              <a:buChar char="•"/>
            </a:pPr>
            <a:r>
              <a:rPr lang="fr-CH" dirty="0"/>
              <a:t>Les compétences sociales</a:t>
            </a:r>
          </a:p>
          <a:p>
            <a:pPr>
              <a:buFont typeface="Arial" panose="020B0604020202020204" pitchFamily="34" charset="0"/>
              <a:buChar char="•"/>
            </a:pPr>
            <a:r>
              <a:rPr lang="fr-CH" dirty="0"/>
              <a:t>Savoir exprimer ses émotions</a:t>
            </a:r>
          </a:p>
          <a:p>
            <a:pPr>
              <a:buFont typeface="Arial" panose="020B0604020202020204" pitchFamily="34" charset="0"/>
              <a:buChar char="•"/>
            </a:pPr>
            <a:r>
              <a:rPr lang="fr-CH" dirty="0"/>
              <a:t>Habilité à minimiser, exagérer, substituer</a:t>
            </a:r>
          </a:p>
          <a:p>
            <a:pPr>
              <a:buFont typeface="Arial" panose="020B0604020202020204" pitchFamily="34" charset="0"/>
              <a:buChar char="•"/>
            </a:pPr>
            <a:r>
              <a:rPr lang="fr-CH" dirty="0"/>
              <a:t>Les émotions se transmettent d’un individu à un autre</a:t>
            </a:r>
          </a:p>
          <a:p>
            <a:pPr>
              <a:buFont typeface="Arial" panose="020B0604020202020204" pitchFamily="34" charset="0"/>
              <a:buChar char="•"/>
            </a:pPr>
            <a:r>
              <a:rPr lang="fr-CH" dirty="0"/>
              <a:t>Les indicateurs des compétences sociales comprennent l'efficacité dans la conduite du changement, le pouvoir de persuasion, la création d'expertise et le leadership des équipes.</a:t>
            </a:r>
            <a:endParaRPr lang="fr-FR" dirty="0"/>
          </a:p>
          <a:p>
            <a:pPr>
              <a:buFont typeface="Arial" panose="020B0604020202020204" pitchFamily="34" charset="0"/>
              <a:buChar char="•"/>
            </a:pPr>
            <a:endParaRPr lang="fr-CH" dirty="0"/>
          </a:p>
          <a:p>
            <a:pPr marL="0" indent="0">
              <a:buNone/>
            </a:pPr>
            <a:endParaRPr lang="fr-FR" dirty="0"/>
          </a:p>
        </p:txBody>
      </p:sp>
      <p:sp>
        <p:nvSpPr>
          <p:cNvPr id="4" name="Espace réservé du numéro de diapositive 3">
            <a:extLst>
              <a:ext uri="{FF2B5EF4-FFF2-40B4-BE49-F238E27FC236}">
                <a16:creationId xmlns:a16="http://schemas.microsoft.com/office/drawing/2014/main" id="{306DE33F-F04D-47CB-89C3-AC7B0F8A7104}"/>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a:extLst>
              <a:ext uri="{FF2B5EF4-FFF2-40B4-BE49-F238E27FC236}">
                <a16:creationId xmlns:a16="http://schemas.microsoft.com/office/drawing/2014/main" id="{9FF7216F-B235-4B72-816F-3302C328FAA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4016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AB10D-31B5-44E4-A26A-9DCDD2BCE384}"/>
              </a:ext>
            </a:extLst>
          </p:cNvPr>
          <p:cNvSpPr>
            <a:spLocks noGrp="1"/>
          </p:cNvSpPr>
          <p:nvPr>
            <p:ph type="title"/>
          </p:nvPr>
        </p:nvSpPr>
        <p:spPr/>
        <p:txBody>
          <a:bodyPr/>
          <a:lstStyle/>
          <a:p>
            <a:r>
              <a:rPr lang="fr-CH" dirty="0"/>
              <a:t>Intelligence émotionnelle</a:t>
            </a:r>
            <a:endParaRPr lang="fr-FR" dirty="0"/>
          </a:p>
        </p:txBody>
      </p:sp>
      <p:sp>
        <p:nvSpPr>
          <p:cNvPr id="3" name="Espace réservé du contenu 2">
            <a:extLst>
              <a:ext uri="{FF2B5EF4-FFF2-40B4-BE49-F238E27FC236}">
                <a16:creationId xmlns:a16="http://schemas.microsoft.com/office/drawing/2014/main" id="{56EA1B8B-DC62-44B9-ABE0-93632D324AD5}"/>
              </a:ext>
            </a:extLst>
          </p:cNvPr>
          <p:cNvSpPr>
            <a:spLocks noGrp="1"/>
          </p:cNvSpPr>
          <p:nvPr>
            <p:ph idx="1"/>
          </p:nvPr>
        </p:nvSpPr>
        <p:spPr/>
        <p:txBody>
          <a:bodyPr/>
          <a:lstStyle/>
          <a:p>
            <a:r>
              <a:rPr lang="fr-CH" dirty="0"/>
              <a:t>Définition</a:t>
            </a:r>
          </a:p>
          <a:p>
            <a:pPr marL="0" indent="0">
              <a:buNone/>
            </a:pPr>
            <a:r>
              <a:rPr lang="fr-CH" dirty="0"/>
              <a:t>Aptitude à gérer les relations et à créer des réseaux </a:t>
            </a:r>
          </a:p>
          <a:p>
            <a:pPr marL="0" indent="0">
              <a:buNone/>
            </a:pPr>
            <a:r>
              <a:rPr lang="fr-CH" dirty="0"/>
              <a:t>Capacité à trouver un terrain d'entente et à établir des rapports</a:t>
            </a:r>
          </a:p>
          <a:p>
            <a:endParaRPr lang="fr-CH" dirty="0"/>
          </a:p>
          <a:p>
            <a:r>
              <a:rPr lang="fr-CH" u="sng" dirty="0"/>
              <a:t>Signes distinctifs</a:t>
            </a:r>
            <a:endParaRPr lang="fr-CH" dirty="0"/>
          </a:p>
          <a:p>
            <a:pPr>
              <a:buFont typeface="Wingdings" panose="05000000000000000000" pitchFamily="2" charset="2"/>
              <a:buChar char="ü"/>
            </a:pPr>
            <a:r>
              <a:rPr lang="fr-CH" dirty="0"/>
              <a:t>Efficacité dans la conduite du changement</a:t>
            </a:r>
          </a:p>
          <a:p>
            <a:pPr>
              <a:buFont typeface="Wingdings" panose="05000000000000000000" pitchFamily="2" charset="2"/>
              <a:buChar char="ü"/>
            </a:pPr>
            <a:r>
              <a:rPr lang="fr-CH" dirty="0"/>
              <a:t>Capacité de persuasion</a:t>
            </a:r>
          </a:p>
          <a:p>
            <a:pPr>
              <a:buFont typeface="Wingdings" panose="05000000000000000000" pitchFamily="2" charset="2"/>
              <a:buChar char="ü"/>
            </a:pPr>
            <a:r>
              <a:rPr lang="fr-CH" dirty="0"/>
              <a:t>Expertise dans la constitution et la direction d'équipes</a:t>
            </a:r>
          </a:p>
          <a:p>
            <a:endParaRPr lang="fr-FR" dirty="0"/>
          </a:p>
        </p:txBody>
      </p:sp>
      <p:sp>
        <p:nvSpPr>
          <p:cNvPr id="4" name="Espace réservé du numéro de diapositive 3">
            <a:extLst>
              <a:ext uri="{FF2B5EF4-FFF2-40B4-BE49-F238E27FC236}">
                <a16:creationId xmlns:a16="http://schemas.microsoft.com/office/drawing/2014/main" id="{50FCA2DE-E79F-48E6-B3B9-4B1AF627D0CD}"/>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8E833561-EB22-4A7C-A8BE-8B0A55773D0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1927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96C37-675D-41AE-8DD1-7AC99C40BCB1}"/>
              </a:ext>
            </a:extLst>
          </p:cNvPr>
          <p:cNvSpPr>
            <a:spLocks noGrp="1"/>
          </p:cNvSpPr>
          <p:nvPr>
            <p:ph type="title"/>
          </p:nvPr>
        </p:nvSpPr>
        <p:spPr/>
        <p:txBody>
          <a:bodyPr/>
          <a:lstStyle/>
          <a:p>
            <a:r>
              <a:rPr lang="fr-CH" dirty="0"/>
              <a:t>Les niveaux logiques</a:t>
            </a:r>
            <a:endParaRPr lang="fr-FR" dirty="0"/>
          </a:p>
        </p:txBody>
      </p:sp>
      <p:sp>
        <p:nvSpPr>
          <p:cNvPr id="3" name="Espace réservé du contenu 2">
            <a:extLst>
              <a:ext uri="{FF2B5EF4-FFF2-40B4-BE49-F238E27FC236}">
                <a16:creationId xmlns:a16="http://schemas.microsoft.com/office/drawing/2014/main" id="{DF4E5678-2E34-4380-88A8-3F8FAEA1B474}"/>
              </a:ext>
            </a:extLst>
          </p:cNvPr>
          <p:cNvSpPr>
            <a:spLocks noGrp="1"/>
          </p:cNvSpPr>
          <p:nvPr>
            <p:ph idx="1"/>
          </p:nvPr>
        </p:nvSpPr>
        <p:spPr/>
        <p:txBody>
          <a:bodyPr>
            <a:normAutofit fontScale="92500" lnSpcReduction="10000"/>
          </a:bodyPr>
          <a:lstStyle/>
          <a:p>
            <a:r>
              <a:rPr lang="fr-CH" dirty="0"/>
              <a:t>Hiérarchies naturelles dans la structure de notre cerveau, de notre langage et de nos perceptions.</a:t>
            </a:r>
          </a:p>
          <a:p>
            <a:r>
              <a:rPr lang="fr-CH" dirty="0"/>
              <a:t>Niveaux imbriqués et structurés.</a:t>
            </a:r>
          </a:p>
          <a:p>
            <a:r>
              <a:rPr lang="fr-CH" dirty="0"/>
              <a:t>Chaque niveau organise et contrôle l’information du niveau inférieur.</a:t>
            </a:r>
          </a:p>
          <a:p>
            <a:r>
              <a:rPr lang="fr-CH" dirty="0"/>
              <a:t>Si un décalage existe entre un ou plusieurs niveaux c’est qu’il y a une «incohérence». </a:t>
            </a:r>
          </a:p>
          <a:p>
            <a:r>
              <a:rPr lang="fr-CH" u="sng" dirty="0"/>
              <a:t>L’alignement des niveaux logiques </a:t>
            </a:r>
            <a:r>
              <a:rPr lang="fr-CH" dirty="0"/>
              <a:t>permet de clarifier un objectif, renforcer sa motivation, prendre un décision, résoudre un problème ou une situation conflictuelle.</a:t>
            </a:r>
          </a:p>
          <a:p>
            <a:r>
              <a:rPr lang="fr-CH" dirty="0"/>
              <a:t>Chaque problème se résout à son niveau logique supérieur.</a:t>
            </a:r>
          </a:p>
          <a:p>
            <a:endParaRPr lang="fr-FR" dirty="0"/>
          </a:p>
        </p:txBody>
      </p:sp>
      <p:sp>
        <p:nvSpPr>
          <p:cNvPr id="4" name="Espace réservé du numéro de diapositive 3">
            <a:extLst>
              <a:ext uri="{FF2B5EF4-FFF2-40B4-BE49-F238E27FC236}">
                <a16:creationId xmlns:a16="http://schemas.microsoft.com/office/drawing/2014/main" id="{AEE02B9D-C39E-4B65-86AC-F41C20588E12}"/>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CF376C3A-F2C6-40AD-BD18-6F52EC35159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93186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92132-9A8D-4031-8CB3-3A90763E7506}"/>
              </a:ext>
            </a:extLst>
          </p:cNvPr>
          <p:cNvSpPr>
            <a:spLocks noGrp="1"/>
          </p:cNvSpPr>
          <p:nvPr>
            <p:ph type="title"/>
          </p:nvPr>
        </p:nvSpPr>
        <p:spPr/>
        <p:txBody>
          <a:bodyPr/>
          <a:lstStyle/>
          <a:p>
            <a:r>
              <a:rPr lang="fr-CH" dirty="0"/>
              <a:t>Stratégies</a:t>
            </a:r>
            <a:endParaRPr lang="fr-FR" dirty="0"/>
          </a:p>
        </p:txBody>
      </p:sp>
      <p:sp>
        <p:nvSpPr>
          <p:cNvPr id="3" name="Espace réservé du contenu 2">
            <a:extLst>
              <a:ext uri="{FF2B5EF4-FFF2-40B4-BE49-F238E27FC236}">
                <a16:creationId xmlns:a16="http://schemas.microsoft.com/office/drawing/2014/main" id="{17592A10-DF51-49EA-BF1F-27ADBAF0EC64}"/>
              </a:ext>
            </a:extLst>
          </p:cNvPr>
          <p:cNvSpPr>
            <a:spLocks noGrp="1"/>
          </p:cNvSpPr>
          <p:nvPr>
            <p:ph idx="1"/>
          </p:nvPr>
        </p:nvSpPr>
        <p:spPr/>
        <p:txBody>
          <a:bodyPr/>
          <a:lstStyle/>
          <a:p>
            <a:r>
              <a:rPr lang="fr-CH" dirty="0"/>
              <a:t>La conscience de soi</a:t>
            </a:r>
          </a:p>
          <a:p>
            <a:pPr>
              <a:buFont typeface="Wingdings" panose="05000000000000000000" pitchFamily="2" charset="2"/>
              <a:buChar char="ü"/>
            </a:pPr>
            <a:r>
              <a:rPr lang="fr-CH" dirty="0"/>
              <a:t>Tenir un journal</a:t>
            </a:r>
          </a:p>
          <a:p>
            <a:pPr>
              <a:buFont typeface="Wingdings" panose="05000000000000000000" pitchFamily="2" charset="2"/>
              <a:buChar char="ü"/>
            </a:pPr>
            <a:r>
              <a:rPr lang="fr-CH" dirty="0"/>
              <a:t>Sachez qui et ce qui vous pousse à bout</a:t>
            </a:r>
          </a:p>
          <a:p>
            <a:pPr>
              <a:buFont typeface="Wingdings" panose="05000000000000000000" pitchFamily="2" charset="2"/>
              <a:buChar char="ü"/>
            </a:pPr>
            <a:r>
              <a:rPr lang="fr-CH" dirty="0"/>
              <a:t>Cherchez à obtenir des feedback</a:t>
            </a:r>
          </a:p>
          <a:p>
            <a:pPr>
              <a:buFont typeface="Wingdings" panose="05000000000000000000" pitchFamily="2" charset="2"/>
              <a:buChar char="ü"/>
            </a:pPr>
            <a:r>
              <a:rPr lang="fr-CH" dirty="0"/>
              <a:t>Apprenez à vous connaître sous l'effet du stress</a:t>
            </a:r>
          </a:p>
          <a:p>
            <a:pPr>
              <a:buFont typeface="Wingdings" panose="05000000000000000000" pitchFamily="2" charset="2"/>
              <a:buChar char="ü"/>
            </a:pPr>
            <a:r>
              <a:rPr lang="fr-CH" dirty="0"/>
              <a:t>Consultez vos valeurs</a:t>
            </a:r>
          </a:p>
          <a:p>
            <a:endParaRPr lang="fr-FR" dirty="0"/>
          </a:p>
        </p:txBody>
      </p:sp>
      <p:sp>
        <p:nvSpPr>
          <p:cNvPr id="4" name="Espace réservé du numéro de diapositive 3">
            <a:extLst>
              <a:ext uri="{FF2B5EF4-FFF2-40B4-BE49-F238E27FC236}">
                <a16:creationId xmlns:a16="http://schemas.microsoft.com/office/drawing/2014/main" id="{CAB28D9C-66AF-4AB6-857A-91E831D5600D}"/>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23D005E6-03F5-4F17-9BED-B4640233653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684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7D4C3-DF21-40D9-AB85-62D26ED73062}"/>
              </a:ext>
            </a:extLst>
          </p:cNvPr>
          <p:cNvSpPr>
            <a:spLocks noGrp="1"/>
          </p:cNvSpPr>
          <p:nvPr>
            <p:ph type="title"/>
          </p:nvPr>
        </p:nvSpPr>
        <p:spPr/>
        <p:txBody>
          <a:bodyPr/>
          <a:lstStyle/>
          <a:p>
            <a:r>
              <a:rPr lang="fr-CH" dirty="0"/>
              <a:t>Stratégies</a:t>
            </a:r>
            <a:endParaRPr lang="fr-FR" dirty="0"/>
          </a:p>
        </p:txBody>
      </p:sp>
      <p:sp>
        <p:nvSpPr>
          <p:cNvPr id="3" name="Espace réservé du contenu 2">
            <a:extLst>
              <a:ext uri="{FF2B5EF4-FFF2-40B4-BE49-F238E27FC236}">
                <a16:creationId xmlns:a16="http://schemas.microsoft.com/office/drawing/2014/main" id="{27605064-A5ED-478D-8C76-E9FBA21A1488}"/>
              </a:ext>
            </a:extLst>
          </p:cNvPr>
          <p:cNvSpPr>
            <a:spLocks noGrp="1"/>
          </p:cNvSpPr>
          <p:nvPr>
            <p:ph idx="1"/>
          </p:nvPr>
        </p:nvSpPr>
        <p:spPr/>
        <p:txBody>
          <a:bodyPr>
            <a:normAutofit fontScale="92500" lnSpcReduction="10000"/>
          </a:bodyPr>
          <a:lstStyle/>
          <a:p>
            <a:r>
              <a:rPr lang="fr-CH" dirty="0"/>
              <a:t>La maîtrise de soi</a:t>
            </a:r>
          </a:p>
          <a:p>
            <a:pPr>
              <a:buFont typeface="Wingdings" panose="05000000000000000000" pitchFamily="2" charset="2"/>
              <a:buChar char="ü"/>
            </a:pPr>
            <a:r>
              <a:rPr lang="fr-CH" dirty="0"/>
              <a:t>Acceptez que le changement fasse partie de votre vie</a:t>
            </a:r>
          </a:p>
          <a:p>
            <a:pPr>
              <a:buFont typeface="Wingdings" panose="05000000000000000000" pitchFamily="2" charset="2"/>
              <a:buChar char="ü"/>
            </a:pPr>
            <a:r>
              <a:rPr lang="fr-CH" dirty="0"/>
              <a:t>Parlez à quelqu'un qui n'est pas émotionnellement investi dans votre problème</a:t>
            </a:r>
          </a:p>
          <a:p>
            <a:pPr>
              <a:buFont typeface="Wingdings" panose="05000000000000000000" pitchFamily="2" charset="2"/>
              <a:buChar char="ü"/>
            </a:pPr>
            <a:r>
              <a:rPr lang="fr-CH" dirty="0"/>
              <a:t>Comptez jusqu'à 10, respirez</a:t>
            </a:r>
          </a:p>
          <a:p>
            <a:pPr>
              <a:buFont typeface="Wingdings" panose="05000000000000000000" pitchFamily="2" charset="2"/>
              <a:buChar char="ü"/>
            </a:pPr>
            <a:r>
              <a:rPr lang="fr-CH" dirty="0"/>
              <a:t>Dormez sur votre problème</a:t>
            </a:r>
          </a:p>
          <a:p>
            <a:pPr>
              <a:buFont typeface="Wingdings" panose="05000000000000000000" pitchFamily="2" charset="2"/>
              <a:buChar char="ü"/>
            </a:pPr>
            <a:r>
              <a:rPr lang="fr-CH" dirty="0"/>
              <a:t>Souriez et riez davantage</a:t>
            </a:r>
          </a:p>
          <a:p>
            <a:pPr>
              <a:buFont typeface="Wingdings" panose="05000000000000000000" pitchFamily="2" charset="2"/>
              <a:buChar char="ü"/>
            </a:pPr>
            <a:r>
              <a:rPr lang="fr-CH" dirty="0"/>
              <a:t>Rechargez-vous (sport, hobby...)</a:t>
            </a:r>
          </a:p>
          <a:p>
            <a:pPr>
              <a:buFont typeface="Wingdings" panose="05000000000000000000" pitchFamily="2" charset="2"/>
              <a:buChar char="ü"/>
            </a:pPr>
            <a:r>
              <a:rPr lang="fr-CH" dirty="0"/>
              <a:t>Visualisez votre succès</a:t>
            </a:r>
            <a:endParaRPr lang="fr-FR" dirty="0"/>
          </a:p>
        </p:txBody>
      </p:sp>
      <p:sp>
        <p:nvSpPr>
          <p:cNvPr id="4" name="Espace réservé du numéro de diapositive 3">
            <a:extLst>
              <a:ext uri="{FF2B5EF4-FFF2-40B4-BE49-F238E27FC236}">
                <a16:creationId xmlns:a16="http://schemas.microsoft.com/office/drawing/2014/main" id="{957331BA-17A7-4DE3-A6A2-1A2C97AB7A43}"/>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a:extLst>
              <a:ext uri="{FF2B5EF4-FFF2-40B4-BE49-F238E27FC236}">
                <a16:creationId xmlns:a16="http://schemas.microsoft.com/office/drawing/2014/main" id="{5965E919-DAB3-45C7-8B6C-8D5A2917E18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188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1F1DA-85DD-486F-A186-8498CEBF54AC}"/>
              </a:ext>
            </a:extLst>
          </p:cNvPr>
          <p:cNvSpPr>
            <a:spLocks noGrp="1"/>
          </p:cNvSpPr>
          <p:nvPr>
            <p:ph type="title"/>
          </p:nvPr>
        </p:nvSpPr>
        <p:spPr/>
        <p:txBody>
          <a:bodyPr/>
          <a:lstStyle/>
          <a:p>
            <a:r>
              <a:rPr lang="fr-CH" dirty="0"/>
              <a:t>Stratégies</a:t>
            </a:r>
            <a:endParaRPr lang="fr-FR" dirty="0"/>
          </a:p>
        </p:txBody>
      </p:sp>
      <p:sp>
        <p:nvSpPr>
          <p:cNvPr id="3" name="Espace réservé du contenu 2">
            <a:extLst>
              <a:ext uri="{FF2B5EF4-FFF2-40B4-BE49-F238E27FC236}">
                <a16:creationId xmlns:a16="http://schemas.microsoft.com/office/drawing/2014/main" id="{F7C219CC-97CA-4728-B4AC-7F28EF6ABD32}"/>
              </a:ext>
            </a:extLst>
          </p:cNvPr>
          <p:cNvSpPr>
            <a:spLocks noGrp="1"/>
          </p:cNvSpPr>
          <p:nvPr>
            <p:ph idx="1"/>
          </p:nvPr>
        </p:nvSpPr>
        <p:spPr/>
        <p:txBody>
          <a:bodyPr>
            <a:normAutofit/>
          </a:bodyPr>
          <a:lstStyle/>
          <a:p>
            <a:r>
              <a:rPr lang="fr-CH" dirty="0"/>
              <a:t>Les compétences sociales</a:t>
            </a:r>
          </a:p>
          <a:p>
            <a:pPr>
              <a:buFont typeface="Wingdings" panose="05000000000000000000" pitchFamily="2" charset="2"/>
              <a:buChar char="ü"/>
            </a:pPr>
            <a:r>
              <a:rPr lang="fr-CH" dirty="0"/>
              <a:t>Saluer les gens par leur nom</a:t>
            </a:r>
          </a:p>
          <a:p>
            <a:pPr>
              <a:buFont typeface="Wingdings" panose="05000000000000000000" pitchFamily="2" charset="2"/>
              <a:buChar char="ü"/>
            </a:pPr>
            <a:r>
              <a:rPr lang="fr-CH" dirty="0"/>
              <a:t>Observer le langage corporel</a:t>
            </a:r>
          </a:p>
          <a:p>
            <a:pPr>
              <a:buFont typeface="Wingdings" panose="05000000000000000000" pitchFamily="2" charset="2"/>
              <a:buChar char="ü"/>
            </a:pPr>
            <a:r>
              <a:rPr lang="fr-CH" dirty="0"/>
              <a:t>Posez des questions (avoir quelques questions dans sa poche)</a:t>
            </a:r>
          </a:p>
          <a:p>
            <a:pPr>
              <a:buFont typeface="Wingdings" panose="05000000000000000000" pitchFamily="2" charset="2"/>
              <a:buChar char="ü"/>
            </a:pPr>
            <a:r>
              <a:rPr lang="fr-CH" dirty="0"/>
              <a:t>Prévoir les rencontres sociales à l'avance </a:t>
            </a:r>
          </a:p>
          <a:p>
            <a:pPr>
              <a:buFont typeface="Wingdings" panose="05000000000000000000" pitchFamily="2" charset="2"/>
              <a:buChar char="ü"/>
            </a:pPr>
            <a:r>
              <a:rPr lang="fr-CH" dirty="0"/>
              <a:t>Soyez ouvert et curieux</a:t>
            </a:r>
          </a:p>
          <a:p>
            <a:pPr>
              <a:buFont typeface="Wingdings" panose="05000000000000000000" pitchFamily="2" charset="2"/>
              <a:buChar char="ü"/>
            </a:pPr>
            <a:r>
              <a:rPr lang="fr-CH" dirty="0"/>
              <a:t>Cherchez quelqu'un qui a de bonnes aptitudes sociales et apprenez </a:t>
            </a:r>
            <a:endParaRPr lang="fr-FR" dirty="0"/>
          </a:p>
        </p:txBody>
      </p:sp>
      <p:sp>
        <p:nvSpPr>
          <p:cNvPr id="4" name="Espace réservé du numéro de diapositive 3">
            <a:extLst>
              <a:ext uri="{FF2B5EF4-FFF2-40B4-BE49-F238E27FC236}">
                <a16:creationId xmlns:a16="http://schemas.microsoft.com/office/drawing/2014/main" id="{D1AE1C53-6675-4567-B66A-91D78E47F118}"/>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9D53094D-B6BD-4624-B8B7-E6A30BC63D0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49169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7AED88-A4C5-4C6D-85B1-CCEBE7E67BE0}"/>
              </a:ext>
            </a:extLst>
          </p:cNvPr>
          <p:cNvSpPr>
            <a:spLocks noGrp="1"/>
          </p:cNvSpPr>
          <p:nvPr>
            <p:ph type="title"/>
          </p:nvPr>
        </p:nvSpPr>
        <p:spPr/>
        <p:txBody>
          <a:bodyPr/>
          <a:lstStyle/>
          <a:p>
            <a:r>
              <a:rPr lang="fr-CH" dirty="0"/>
              <a:t>Stratégies</a:t>
            </a:r>
            <a:endParaRPr lang="fr-FR" dirty="0"/>
          </a:p>
        </p:txBody>
      </p:sp>
      <p:sp>
        <p:nvSpPr>
          <p:cNvPr id="3" name="Espace réservé du contenu 2">
            <a:extLst>
              <a:ext uri="{FF2B5EF4-FFF2-40B4-BE49-F238E27FC236}">
                <a16:creationId xmlns:a16="http://schemas.microsoft.com/office/drawing/2014/main" id="{CCDC972B-2A9C-4BCD-A4B1-6DBEC2D430C1}"/>
              </a:ext>
            </a:extLst>
          </p:cNvPr>
          <p:cNvSpPr>
            <a:spLocks noGrp="1"/>
          </p:cNvSpPr>
          <p:nvPr>
            <p:ph idx="1"/>
          </p:nvPr>
        </p:nvSpPr>
        <p:spPr/>
        <p:txBody>
          <a:bodyPr>
            <a:normAutofit lnSpcReduction="10000"/>
          </a:bodyPr>
          <a:lstStyle/>
          <a:p>
            <a:r>
              <a:rPr lang="fr-CH" dirty="0"/>
              <a:t>Gestion des relations</a:t>
            </a:r>
          </a:p>
          <a:p>
            <a:pPr>
              <a:buFont typeface="Wingdings" panose="05000000000000000000" pitchFamily="2" charset="2"/>
              <a:buChar char="ü"/>
            </a:pPr>
            <a:r>
              <a:rPr lang="fr-CH" dirty="0"/>
              <a:t>N'évitez pas l'inévitable</a:t>
            </a:r>
          </a:p>
          <a:p>
            <a:pPr>
              <a:buFont typeface="Wingdings" panose="05000000000000000000" pitchFamily="2" charset="2"/>
              <a:buChar char="ü"/>
            </a:pPr>
            <a:r>
              <a:rPr lang="fr-CH" dirty="0"/>
              <a:t>Travaillez sur votre style de communication</a:t>
            </a:r>
          </a:p>
          <a:p>
            <a:pPr>
              <a:buFont typeface="Wingdings" panose="05000000000000000000" pitchFamily="2" charset="2"/>
              <a:buChar char="ü"/>
            </a:pPr>
            <a:r>
              <a:rPr lang="fr-CH" dirty="0"/>
              <a:t>Sensibilisation culturelle</a:t>
            </a:r>
          </a:p>
          <a:p>
            <a:pPr>
              <a:buFont typeface="Wingdings" panose="05000000000000000000" pitchFamily="2" charset="2"/>
              <a:buChar char="ü"/>
            </a:pPr>
            <a:r>
              <a:rPr lang="fr-CH" dirty="0"/>
              <a:t>Expliquez vos décisions, ne vous contentez pas de les prendre</a:t>
            </a:r>
          </a:p>
          <a:p>
            <a:pPr>
              <a:buFont typeface="Wingdings" panose="05000000000000000000" pitchFamily="2" charset="2"/>
              <a:buChar char="ü"/>
            </a:pPr>
            <a:r>
              <a:rPr lang="fr-CH" dirty="0"/>
              <a:t>Montrez que vous vous souciez des autres</a:t>
            </a:r>
          </a:p>
          <a:p>
            <a:pPr>
              <a:buFont typeface="Wingdings" panose="05000000000000000000" pitchFamily="2" charset="2"/>
              <a:buChar char="ü"/>
            </a:pPr>
            <a:r>
              <a:rPr lang="fr-CH" dirty="0"/>
              <a:t>Faites en sorte que vos commentaires soient directs et constructifs</a:t>
            </a:r>
          </a:p>
          <a:p>
            <a:pPr>
              <a:buFont typeface="Wingdings" panose="05000000000000000000" pitchFamily="2" charset="2"/>
              <a:buChar char="ü"/>
            </a:pPr>
            <a:r>
              <a:rPr lang="fr-CH" dirty="0"/>
              <a:t>Respectez</a:t>
            </a:r>
            <a:endParaRPr lang="fr-FR" dirty="0"/>
          </a:p>
        </p:txBody>
      </p:sp>
      <p:sp>
        <p:nvSpPr>
          <p:cNvPr id="4" name="Espace réservé du numéro de diapositive 3">
            <a:extLst>
              <a:ext uri="{FF2B5EF4-FFF2-40B4-BE49-F238E27FC236}">
                <a16:creationId xmlns:a16="http://schemas.microsoft.com/office/drawing/2014/main" id="{638C0912-6535-4581-8149-EA9DA4F7299A}"/>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5" name="Espace réservé du pied de page 4">
            <a:extLst>
              <a:ext uri="{FF2B5EF4-FFF2-40B4-BE49-F238E27FC236}">
                <a16:creationId xmlns:a16="http://schemas.microsoft.com/office/drawing/2014/main" id="{177D4EC0-6E79-46A7-A634-80223E33E7C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12917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349AB7-2D8C-4905-891A-17D99CC5DC3D}"/>
              </a:ext>
            </a:extLst>
          </p:cNvPr>
          <p:cNvSpPr>
            <a:spLocks noGrp="1"/>
          </p:cNvSpPr>
          <p:nvPr>
            <p:ph type="title"/>
          </p:nvPr>
        </p:nvSpPr>
        <p:spPr/>
        <p:txBody>
          <a:bodyPr/>
          <a:lstStyle/>
          <a:p>
            <a:r>
              <a:rPr lang="fr-CH" dirty="0"/>
              <a:t>Stratégies</a:t>
            </a:r>
            <a:endParaRPr lang="fr-FR" dirty="0"/>
          </a:p>
        </p:txBody>
      </p:sp>
      <p:sp>
        <p:nvSpPr>
          <p:cNvPr id="3" name="Espace réservé du contenu 2">
            <a:extLst>
              <a:ext uri="{FF2B5EF4-FFF2-40B4-BE49-F238E27FC236}">
                <a16:creationId xmlns:a16="http://schemas.microsoft.com/office/drawing/2014/main" id="{23BFCC0F-4293-459F-AF65-A9D69C591905}"/>
              </a:ext>
            </a:extLst>
          </p:cNvPr>
          <p:cNvSpPr>
            <a:spLocks noGrp="1"/>
          </p:cNvSpPr>
          <p:nvPr>
            <p:ph idx="1"/>
          </p:nvPr>
        </p:nvSpPr>
        <p:spPr/>
        <p:txBody>
          <a:bodyPr/>
          <a:lstStyle/>
          <a:p>
            <a:r>
              <a:rPr lang="fr-CH" dirty="0"/>
              <a:t>Motivation</a:t>
            </a:r>
          </a:p>
          <a:p>
            <a:pPr>
              <a:buFont typeface="Wingdings" panose="05000000000000000000" pitchFamily="2" charset="2"/>
              <a:buChar char="ü"/>
            </a:pPr>
            <a:r>
              <a:rPr lang="fr-CH" dirty="0"/>
              <a:t>Rédigez votre déclaration de mission personnelle</a:t>
            </a:r>
          </a:p>
          <a:p>
            <a:pPr>
              <a:buFont typeface="Wingdings" panose="05000000000000000000" pitchFamily="2" charset="2"/>
              <a:buChar char="ü"/>
            </a:pPr>
            <a:r>
              <a:rPr lang="fr-CH" dirty="0"/>
              <a:t>Regardez des vidéos inspirantes</a:t>
            </a:r>
          </a:p>
          <a:p>
            <a:pPr>
              <a:buFont typeface="Wingdings" panose="05000000000000000000" pitchFamily="2" charset="2"/>
              <a:buChar char="ü"/>
            </a:pPr>
            <a:r>
              <a:rPr lang="fr-CH" dirty="0"/>
              <a:t>S'inspirer de personnes</a:t>
            </a:r>
          </a:p>
          <a:p>
            <a:pPr>
              <a:buFont typeface="Wingdings" panose="05000000000000000000" pitchFamily="2" charset="2"/>
              <a:buChar char="ü"/>
            </a:pPr>
            <a:r>
              <a:rPr lang="fr-CH" dirty="0"/>
              <a:t>Écouter de la musique</a:t>
            </a:r>
          </a:p>
          <a:p>
            <a:pPr>
              <a:buFont typeface="Wingdings" panose="05000000000000000000" pitchFamily="2" charset="2"/>
              <a:buChar char="ü"/>
            </a:pPr>
            <a:r>
              <a:rPr lang="fr-CH" dirty="0"/>
              <a:t>Visualisation - imaginez votre succès</a:t>
            </a:r>
          </a:p>
          <a:p>
            <a:pPr>
              <a:buFont typeface="Wingdings" panose="05000000000000000000" pitchFamily="2" charset="2"/>
              <a:buChar char="ü"/>
            </a:pPr>
            <a:r>
              <a:rPr lang="fr-CH" dirty="0"/>
              <a:t>Entourez-vous de personnes motivées</a:t>
            </a:r>
          </a:p>
          <a:p>
            <a:pPr>
              <a:buFont typeface="Wingdings" panose="05000000000000000000" pitchFamily="2" charset="2"/>
              <a:buChar char="ü"/>
            </a:pPr>
            <a:r>
              <a:rPr lang="fr-CH" dirty="0"/>
              <a:t>Échec - apprenez de vos erreurs</a:t>
            </a:r>
          </a:p>
          <a:p>
            <a:endParaRPr lang="fr-FR" dirty="0"/>
          </a:p>
        </p:txBody>
      </p:sp>
      <p:sp>
        <p:nvSpPr>
          <p:cNvPr id="4" name="Espace réservé du numéro de diapositive 3">
            <a:extLst>
              <a:ext uri="{FF2B5EF4-FFF2-40B4-BE49-F238E27FC236}">
                <a16:creationId xmlns:a16="http://schemas.microsoft.com/office/drawing/2014/main" id="{9A31C859-E4D4-46F6-A4FB-D1E706F2B699}"/>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71B6544D-3DCB-40A0-A842-0906C76920D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10373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EC2BF-B32B-4996-B95D-0DA17F80BB7B}"/>
              </a:ext>
            </a:extLst>
          </p:cNvPr>
          <p:cNvSpPr>
            <a:spLocks noGrp="1"/>
          </p:cNvSpPr>
          <p:nvPr>
            <p:ph type="title"/>
          </p:nvPr>
        </p:nvSpPr>
        <p:spPr/>
        <p:txBody>
          <a:bodyPr/>
          <a:lstStyle/>
          <a:p>
            <a:r>
              <a:rPr lang="fr-CH" dirty="0"/>
              <a:t>Un bon leader</a:t>
            </a:r>
            <a:endParaRPr lang="fr-FR" dirty="0"/>
          </a:p>
        </p:txBody>
      </p:sp>
      <p:sp>
        <p:nvSpPr>
          <p:cNvPr id="3" name="Espace réservé du contenu 2">
            <a:extLst>
              <a:ext uri="{FF2B5EF4-FFF2-40B4-BE49-F238E27FC236}">
                <a16:creationId xmlns:a16="http://schemas.microsoft.com/office/drawing/2014/main" id="{C77B8B3A-1624-45C6-A491-EC945B4D87C7}"/>
              </a:ext>
            </a:extLst>
          </p:cNvPr>
          <p:cNvSpPr>
            <a:spLocks noGrp="1"/>
          </p:cNvSpPr>
          <p:nvPr>
            <p:ph idx="1"/>
          </p:nvPr>
        </p:nvSpPr>
        <p:spPr/>
        <p:txBody>
          <a:bodyPr>
            <a:normAutofit fontScale="92500"/>
          </a:bodyPr>
          <a:lstStyle/>
          <a:p>
            <a:r>
              <a:rPr lang="fr-CH" dirty="0"/>
              <a:t>Ensemble de qualités personnelles et de compétences relationnelles.</a:t>
            </a:r>
          </a:p>
          <a:p>
            <a:r>
              <a:rPr lang="fr-CH" dirty="0"/>
              <a:t>Il porte la vision, définit le cap et suscite l’engagement de tout-e-s.</a:t>
            </a:r>
          </a:p>
          <a:p>
            <a:r>
              <a:rPr lang="fr-CH" dirty="0"/>
              <a:t>Le </a:t>
            </a:r>
            <a:r>
              <a:rPr lang="fr-CH" b="1" dirty="0"/>
              <a:t>«leader résonnant»</a:t>
            </a:r>
          </a:p>
          <a:p>
            <a:pPr marL="0" indent="0">
              <a:buNone/>
            </a:pPr>
            <a:r>
              <a:rPr lang="fr-CH" dirty="0"/>
              <a:t>« </a:t>
            </a:r>
            <a:r>
              <a:rPr lang="fr-CH" dirty="0" err="1"/>
              <a:t>Etre</a:t>
            </a:r>
            <a:r>
              <a:rPr lang="fr-CH" dirty="0"/>
              <a:t> résonant c’est accepter d’être sensible, affectif, en phase avec soi-même et son environnement. C’est accepter d’être fidèle à ses valeurs. Il s’agit de donner de l’importance à son intelligence émotionnelle, d’être à l’écoute : de soi, des autres et du monde. C’est accepter les défis et les sacrifices. C’est transformer les difficultés en opportunités.»</a:t>
            </a:r>
            <a:endParaRPr lang="fr-FR" dirty="0"/>
          </a:p>
        </p:txBody>
      </p:sp>
      <p:sp>
        <p:nvSpPr>
          <p:cNvPr id="4" name="Espace réservé du numéro de diapositive 3">
            <a:extLst>
              <a:ext uri="{FF2B5EF4-FFF2-40B4-BE49-F238E27FC236}">
                <a16:creationId xmlns:a16="http://schemas.microsoft.com/office/drawing/2014/main" id="{91E1D07F-6115-4212-81A0-51E2025576F5}"/>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0B15663A-8F4A-46C5-A94D-8666FA1B83C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628374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5ECEFB-FB5F-45FC-AC7A-B28C2FAEE778}"/>
              </a:ext>
            </a:extLst>
          </p:cNvPr>
          <p:cNvSpPr>
            <a:spLocks noGrp="1"/>
          </p:cNvSpPr>
          <p:nvPr>
            <p:ph type="title"/>
          </p:nvPr>
        </p:nvSpPr>
        <p:spPr/>
        <p:txBody>
          <a:bodyPr/>
          <a:lstStyle/>
          <a:p>
            <a:r>
              <a:rPr lang="fr-CH" dirty="0"/>
              <a:t>Un bon leader</a:t>
            </a:r>
            <a:endParaRPr lang="fr-FR" dirty="0"/>
          </a:p>
        </p:txBody>
      </p:sp>
      <p:sp>
        <p:nvSpPr>
          <p:cNvPr id="3" name="Espace réservé du contenu 2">
            <a:extLst>
              <a:ext uri="{FF2B5EF4-FFF2-40B4-BE49-F238E27FC236}">
                <a16:creationId xmlns:a16="http://schemas.microsoft.com/office/drawing/2014/main" id="{DAFA8DF4-F85E-446B-A9D3-CBC19852AE86}"/>
              </a:ext>
            </a:extLst>
          </p:cNvPr>
          <p:cNvSpPr>
            <a:spLocks noGrp="1"/>
          </p:cNvSpPr>
          <p:nvPr>
            <p:ph idx="1"/>
          </p:nvPr>
        </p:nvSpPr>
        <p:spPr/>
        <p:txBody>
          <a:bodyPr/>
          <a:lstStyle/>
          <a:p>
            <a:r>
              <a:rPr lang="fr-CH" dirty="0"/>
              <a:t>On peut se poser les questions suivantes pour tester la résonance d’un leader :</a:t>
            </a:r>
            <a:br>
              <a:rPr lang="fr-CH" dirty="0"/>
            </a:br>
            <a:r>
              <a:rPr lang="fr-CH" dirty="0"/>
              <a:t>– Inspire-t-il ses équipes ?</a:t>
            </a:r>
            <a:br>
              <a:rPr lang="fr-CH" dirty="0"/>
            </a:br>
            <a:r>
              <a:rPr lang="fr-CH" dirty="0"/>
              <a:t>– Crée-t-il une tonalité émotionnelle générale positive caractérisée par l’espoir ?</a:t>
            </a:r>
            <a:br>
              <a:rPr lang="fr-CH" dirty="0"/>
            </a:br>
            <a:r>
              <a:rPr lang="fr-CH" dirty="0"/>
              <a:t>– Est-il en contact avec les autres ? </a:t>
            </a:r>
            <a:r>
              <a:rPr lang="fr-CH" dirty="0" err="1"/>
              <a:t>Sait-il</a:t>
            </a:r>
            <a:r>
              <a:rPr lang="fr-CH" dirty="0"/>
              <a:t> ce que les autres ressentent et pensent ? Fait-il preuve de compassion ?</a:t>
            </a:r>
            <a:br>
              <a:rPr lang="fr-CH" dirty="0"/>
            </a:br>
            <a:r>
              <a:rPr lang="fr-CH" dirty="0"/>
              <a:t>– Est-il à l’écoute, c’est-à-dire authentique et en phase avec lui-même, les autres et l’environnement ?</a:t>
            </a:r>
          </a:p>
          <a:p>
            <a:pPr>
              <a:buFont typeface="Wingdings" panose="05000000000000000000" pitchFamily="2" charset="2"/>
              <a:buChar char="Ø"/>
            </a:pPr>
            <a:r>
              <a:rPr lang="fr-CH" dirty="0"/>
              <a:t> </a:t>
            </a:r>
            <a:r>
              <a:rPr lang="fr-FR" dirty="0"/>
              <a:t>Ecoute, espoir et compassion</a:t>
            </a:r>
          </a:p>
        </p:txBody>
      </p:sp>
      <p:sp>
        <p:nvSpPr>
          <p:cNvPr id="4" name="Espace réservé du numéro de diapositive 3">
            <a:extLst>
              <a:ext uri="{FF2B5EF4-FFF2-40B4-BE49-F238E27FC236}">
                <a16:creationId xmlns:a16="http://schemas.microsoft.com/office/drawing/2014/main" id="{D0C93F0C-DF0B-459A-9E1A-E291F78D2648}"/>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972C0547-87E0-4C76-8E91-43560AF7D96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84785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B203CE-D6D5-443D-9487-6EED36534FDB}"/>
              </a:ext>
            </a:extLst>
          </p:cNvPr>
          <p:cNvSpPr>
            <a:spLocks noGrp="1"/>
          </p:cNvSpPr>
          <p:nvPr>
            <p:ph type="title"/>
          </p:nvPr>
        </p:nvSpPr>
        <p:spPr/>
        <p:txBody>
          <a:bodyPr/>
          <a:lstStyle/>
          <a:p>
            <a:r>
              <a:rPr lang="fr-CH" dirty="0"/>
              <a:t>Un bon leader</a:t>
            </a:r>
            <a:endParaRPr lang="fr-FR" dirty="0"/>
          </a:p>
        </p:txBody>
      </p:sp>
      <p:sp>
        <p:nvSpPr>
          <p:cNvPr id="3" name="Espace réservé du contenu 2">
            <a:extLst>
              <a:ext uri="{FF2B5EF4-FFF2-40B4-BE49-F238E27FC236}">
                <a16:creationId xmlns:a16="http://schemas.microsoft.com/office/drawing/2014/main" id="{2FBD959E-5DD8-4771-A79E-356DB7F23AAB}"/>
              </a:ext>
            </a:extLst>
          </p:cNvPr>
          <p:cNvSpPr>
            <a:spLocks noGrp="1"/>
          </p:cNvSpPr>
          <p:nvPr>
            <p:ph idx="1"/>
          </p:nvPr>
        </p:nvSpPr>
        <p:spPr/>
        <p:txBody>
          <a:bodyPr>
            <a:normAutofit lnSpcReduction="10000"/>
          </a:bodyPr>
          <a:lstStyle/>
          <a:p>
            <a:pPr algn="just"/>
            <a:r>
              <a:rPr lang="fr-CH" dirty="0"/>
              <a:t>Il s’agit donc de cultiver l’écoute pour être conscient de soi et des autres. Elle représente une des clés de la résonance, une clé qui autorise à résoudre plus facilement et rapidement les problèmes et à atteindre les résultats requis.</a:t>
            </a:r>
          </a:p>
          <a:p>
            <a:pPr algn="just"/>
            <a:r>
              <a:rPr lang="fr-CH" dirty="0"/>
              <a:t>Le deuxième trait de la résonance est l’espoir. Celui qui nous permet d’avancer vers notre vision. Celui qui nous convint que le futur est à portée de mains et que nos objectifs seront réalisés.</a:t>
            </a:r>
          </a:p>
          <a:p>
            <a:pPr algn="just"/>
            <a:r>
              <a:rPr lang="fr-CH" dirty="0"/>
              <a:t>Enfin la compassion est le troisième aspect. Elle nous permet de comprendre les besoins et les difficultés des autres. Par la compassion nous sommes en phase avec les autres.</a:t>
            </a:r>
            <a:endParaRPr lang="fr-FR" dirty="0"/>
          </a:p>
        </p:txBody>
      </p:sp>
      <p:sp>
        <p:nvSpPr>
          <p:cNvPr id="4" name="Espace réservé du numéro de diapositive 3">
            <a:extLst>
              <a:ext uri="{FF2B5EF4-FFF2-40B4-BE49-F238E27FC236}">
                <a16:creationId xmlns:a16="http://schemas.microsoft.com/office/drawing/2014/main" id="{E2900AA7-9D44-4849-9F8C-DB3FED4C10E0}"/>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5" name="Espace réservé du pied de page 4">
            <a:extLst>
              <a:ext uri="{FF2B5EF4-FFF2-40B4-BE49-F238E27FC236}">
                <a16:creationId xmlns:a16="http://schemas.microsoft.com/office/drawing/2014/main" id="{8355FFCD-DAB6-43A6-A593-1DB8A39E790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60238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p:txBody>
          <a:bodyPr>
            <a:normAutofit fontScale="92500" lnSpcReduction="20000"/>
          </a:bodyPr>
          <a:lstStyle/>
          <a:p>
            <a:r>
              <a:rPr lang="fr-CH" dirty="0">
                <a:solidFill>
                  <a:srgbClr val="7030A0"/>
                </a:solidFill>
              </a:rPr>
              <a:t>Leader Directif </a:t>
            </a:r>
          </a:p>
          <a:p>
            <a:pPr marL="0" indent="0">
              <a:buNone/>
            </a:pPr>
            <a:r>
              <a:rPr lang="fr-CH" dirty="0"/>
              <a:t>Le plus autoritaire. Il impose les actions à mener et contrôle ce qui est fait. Il n’explique pas les décisions.</a:t>
            </a:r>
          </a:p>
          <a:p>
            <a:pPr marL="0" indent="0">
              <a:buNone/>
            </a:pPr>
            <a:r>
              <a:rPr lang="fr-CH" b="1" dirty="0"/>
              <a:t>Faites ce que je vous dis!</a:t>
            </a:r>
          </a:p>
          <a:p>
            <a:pPr marL="0" indent="0">
              <a:buNone/>
            </a:pPr>
            <a:endParaRPr lang="fr-CH" dirty="0"/>
          </a:p>
          <a:p>
            <a:pPr marL="0" indent="0" algn="just">
              <a:buNone/>
            </a:pPr>
            <a:r>
              <a:rPr lang="fr-CH" u="sng" dirty="0"/>
              <a:t>Effets sur les équipes: </a:t>
            </a:r>
            <a:r>
              <a:rPr lang="fr-CH" dirty="0"/>
              <a:t>presque toujours négatifs; manque de confiance, de motivation et de sens dans le travail. Peut amener de la résistance passive.</a:t>
            </a:r>
          </a:p>
          <a:p>
            <a:pPr marL="0" indent="0" algn="just">
              <a:buNone/>
            </a:pPr>
            <a:r>
              <a:rPr lang="fr-CH" u="sng" dirty="0"/>
              <a:t>Optimal en cas de crise</a:t>
            </a:r>
            <a:r>
              <a:rPr lang="fr-CH" dirty="0"/>
              <a:t>: permet de garder le contrôle, serrer la vis.</a:t>
            </a:r>
          </a:p>
          <a:p>
            <a:pPr marL="0" indent="0" algn="just">
              <a:buNone/>
            </a:pPr>
            <a:r>
              <a:rPr lang="fr-CH" u="sng" dirty="0"/>
              <a:t>Qualité IE: </a:t>
            </a:r>
            <a:r>
              <a:rPr lang="fr-CH" dirty="0"/>
              <a:t>influence, performance, initiative. Garde fou: Conscience de soi, empathie.</a:t>
            </a:r>
          </a:p>
          <a:p>
            <a:pPr marL="0" indent="0">
              <a:buNone/>
            </a:pP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2B7D345A-34D3-468A-9977-D4EF5638B8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5666" y="365125"/>
            <a:ext cx="2778177" cy="1452755"/>
          </a:xfrm>
          <a:prstGeom prst="rect">
            <a:avLst/>
          </a:prstGeom>
        </p:spPr>
      </p:pic>
    </p:spTree>
    <p:extLst>
      <p:ext uri="{BB962C8B-B14F-4D97-AF65-F5344CB8AC3E}">
        <p14:creationId xmlns:p14="http://schemas.microsoft.com/office/powerpoint/2010/main" val="318113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p:txBody>
          <a:bodyPr>
            <a:normAutofit fontScale="92500" lnSpcReduction="20000"/>
          </a:bodyPr>
          <a:lstStyle/>
          <a:p>
            <a:r>
              <a:rPr lang="fr-CH" dirty="0">
                <a:solidFill>
                  <a:srgbClr val="7030A0"/>
                </a:solidFill>
              </a:rPr>
              <a:t>Leader Chef de file</a:t>
            </a:r>
          </a:p>
          <a:p>
            <a:pPr marL="0" indent="0">
              <a:buNone/>
            </a:pPr>
            <a:r>
              <a:rPr lang="fr-CH" dirty="0"/>
              <a:t>Un peu moins autoritaire. Il reste exigeant et attend un haut niveau de performance qu’il s’impose à lui-même. Recherche de l’excellence.</a:t>
            </a:r>
          </a:p>
          <a:p>
            <a:pPr marL="0" indent="0">
              <a:buNone/>
            </a:pPr>
            <a:r>
              <a:rPr lang="fr-CH" b="1" dirty="0"/>
              <a:t>Regardez-moi et faites comme moi!</a:t>
            </a:r>
          </a:p>
          <a:p>
            <a:pPr marL="0" indent="0">
              <a:buNone/>
            </a:pPr>
            <a:endParaRPr lang="fr-CH" dirty="0"/>
          </a:p>
          <a:p>
            <a:pPr marL="0" indent="0" algn="just">
              <a:buNone/>
            </a:pPr>
            <a:r>
              <a:rPr lang="fr-CH" u="sng" dirty="0"/>
              <a:t>Effets sur les équipes:</a:t>
            </a:r>
            <a:r>
              <a:rPr lang="fr-CH" dirty="0"/>
              <a:t> assez négatifs. Seuls ceux qui peuvent suivre le chef restent motivés. Découragement, ne pas être à la hauteur.</a:t>
            </a:r>
          </a:p>
          <a:p>
            <a:pPr marL="0" indent="0" algn="just">
              <a:buNone/>
            </a:pPr>
            <a:r>
              <a:rPr lang="fr-CH" u="sng" dirty="0"/>
              <a:t>Optimal pour obtenir des résultats rapides</a:t>
            </a:r>
            <a:r>
              <a:rPr lang="fr-CH" dirty="0"/>
              <a:t>: avec une équipe très motivée et très compétente.</a:t>
            </a:r>
          </a:p>
          <a:p>
            <a:pPr marL="0" indent="0" algn="just">
              <a:buNone/>
            </a:pPr>
            <a:r>
              <a:rPr lang="fr-CH" u="sng" dirty="0"/>
              <a:t>Qualité IE:</a:t>
            </a:r>
            <a:r>
              <a:rPr lang="fr-CH" dirty="0"/>
              <a:t> performance, initiative. Garde fou: le combiner avec d’autres styles comme visionnaire et affiliatif.</a:t>
            </a:r>
          </a:p>
          <a:p>
            <a:pPr marL="0" indent="0">
              <a:buNone/>
            </a:pP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18F71200-A817-447B-BFBB-3A4089AB18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134343" flipV="1">
            <a:off x="7405141" y="767978"/>
            <a:ext cx="2088630" cy="1044315"/>
          </a:xfrm>
          <a:prstGeom prst="rect">
            <a:avLst/>
          </a:prstGeom>
        </p:spPr>
      </p:pic>
    </p:spTree>
    <p:extLst>
      <p:ext uri="{BB962C8B-B14F-4D97-AF65-F5344CB8AC3E}">
        <p14:creationId xmlns:p14="http://schemas.microsoft.com/office/powerpoint/2010/main" val="426613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433C7-F454-4F12-980D-61586AC9328C}"/>
              </a:ext>
            </a:extLst>
          </p:cNvPr>
          <p:cNvSpPr>
            <a:spLocks noGrp="1"/>
          </p:cNvSpPr>
          <p:nvPr>
            <p:ph type="title"/>
          </p:nvPr>
        </p:nvSpPr>
        <p:spPr/>
        <p:txBody>
          <a:bodyPr/>
          <a:lstStyle/>
          <a:p>
            <a:r>
              <a:rPr lang="fr-CH" dirty="0"/>
              <a:t>Les niveaux logiques</a:t>
            </a:r>
            <a:endParaRPr lang="fr-FR" dirty="0"/>
          </a:p>
        </p:txBody>
      </p:sp>
      <p:sp>
        <p:nvSpPr>
          <p:cNvPr id="4" name="Espace réservé du numéro de diapositive 3">
            <a:extLst>
              <a:ext uri="{FF2B5EF4-FFF2-40B4-BE49-F238E27FC236}">
                <a16:creationId xmlns:a16="http://schemas.microsoft.com/office/drawing/2014/main" id="{B85BA6E8-4534-4AEB-B767-54E961D63B6E}"/>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6078AF94-E565-4148-9A21-D890F97B52BF}"/>
              </a:ext>
            </a:extLst>
          </p:cNvPr>
          <p:cNvSpPr>
            <a:spLocks noGrp="1"/>
          </p:cNvSpPr>
          <p:nvPr>
            <p:ph type="ftr" sz="quarter" idx="11"/>
          </p:nvPr>
        </p:nvSpPr>
        <p:spPr/>
        <p:txBody>
          <a:bodyPr/>
          <a:lstStyle/>
          <a:p>
            <a:r>
              <a:rPr lang="fr-CH"/>
              <a:t>chrystel.dayer@hesge.ch</a:t>
            </a:r>
            <a:endParaRPr lang="fr-CH" dirty="0"/>
          </a:p>
        </p:txBody>
      </p:sp>
      <p:pic>
        <p:nvPicPr>
          <p:cNvPr id="6" name="Espace réservé du contenu 5">
            <a:extLst>
              <a:ext uri="{FF2B5EF4-FFF2-40B4-BE49-F238E27FC236}">
                <a16:creationId xmlns:a16="http://schemas.microsoft.com/office/drawing/2014/main" id="{D4BCF042-253F-477E-8C89-4EB80E5C7409}"/>
              </a:ext>
            </a:extLst>
          </p:cNvPr>
          <p:cNvPicPr>
            <a:picLocks noGrp="1" noChangeAspect="1"/>
          </p:cNvPicPr>
          <p:nvPr>
            <p:ph idx="1"/>
          </p:nvPr>
        </p:nvPicPr>
        <p:blipFill rotWithShape="1">
          <a:blip r:embed="rId2"/>
          <a:srcRect l="32242" t="37346" r="32870" b="18839"/>
          <a:stretch/>
        </p:blipFill>
        <p:spPr bwMode="auto">
          <a:xfrm>
            <a:off x="1976605" y="1342533"/>
            <a:ext cx="6972523" cy="49231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3370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a:xfrm>
            <a:off x="763555" y="1828670"/>
            <a:ext cx="10515600" cy="4127306"/>
          </a:xfrm>
        </p:spPr>
        <p:txBody>
          <a:bodyPr>
            <a:normAutofit fontScale="85000" lnSpcReduction="10000"/>
          </a:bodyPr>
          <a:lstStyle/>
          <a:p>
            <a:r>
              <a:rPr lang="fr-CH" dirty="0">
                <a:solidFill>
                  <a:srgbClr val="7030A0"/>
                </a:solidFill>
              </a:rPr>
              <a:t>Leader Visionnaire</a:t>
            </a:r>
          </a:p>
          <a:p>
            <a:pPr marL="0" indent="0">
              <a:buNone/>
            </a:pPr>
            <a:r>
              <a:rPr lang="fr-CH" dirty="0"/>
              <a:t>Mobilisateur. Le leader charismatique. Il fédère autour d’une vision. Donne une vue d’ensemble. Il délègue la mise en œuvre, le «comment».</a:t>
            </a:r>
          </a:p>
          <a:p>
            <a:pPr marL="0" indent="0">
              <a:buNone/>
            </a:pPr>
            <a:r>
              <a:rPr lang="fr-CH" b="1" dirty="0"/>
              <a:t>Venez avec moi!</a:t>
            </a:r>
          </a:p>
          <a:p>
            <a:pPr marL="0" indent="0">
              <a:buNone/>
            </a:pPr>
            <a:endParaRPr lang="fr-CH" dirty="0"/>
          </a:p>
          <a:p>
            <a:pPr marL="0" indent="0" algn="just">
              <a:buNone/>
            </a:pPr>
            <a:r>
              <a:rPr lang="fr-CH" u="sng" dirty="0"/>
              <a:t>Effets sur les équipes:</a:t>
            </a:r>
            <a:r>
              <a:rPr lang="fr-CH" dirty="0"/>
              <a:t> très positif. Donne du sens et mobilise. L’art de communiquer une vision inspirante. Donne de l’énergie.</a:t>
            </a:r>
          </a:p>
          <a:p>
            <a:pPr marL="0" indent="0" algn="just">
              <a:buNone/>
            </a:pPr>
            <a:r>
              <a:rPr lang="fr-CH" u="sng" dirty="0"/>
              <a:t>Optimal pour donner du sens au changement: </a:t>
            </a:r>
            <a:r>
              <a:rPr lang="fr-CH" dirty="0"/>
              <a:t>montrer la voie, motiver. N’est pas efficace en cas de crise.</a:t>
            </a:r>
          </a:p>
          <a:p>
            <a:pPr marL="0" indent="0" algn="just">
              <a:buNone/>
            </a:pPr>
            <a:r>
              <a:rPr lang="fr-CH" u="sng" dirty="0"/>
              <a:t>Qualité IE:</a:t>
            </a:r>
            <a:r>
              <a:rPr lang="fr-CH" dirty="0"/>
              <a:t> leadership inspirant, transparence, empathie. Garde fou: un management qui sait traduire la vision en acte.</a:t>
            </a:r>
          </a:p>
          <a:p>
            <a:pPr marL="0" indent="0">
              <a:buNone/>
            </a:pP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674BC673-03A4-4325-B97B-9EE5C27A46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1763261" flipV="1">
            <a:off x="6886730" y="489632"/>
            <a:ext cx="2066352" cy="1191507"/>
          </a:xfrm>
          <a:prstGeom prst="rect">
            <a:avLst/>
          </a:prstGeom>
        </p:spPr>
      </p:pic>
    </p:spTree>
    <p:extLst>
      <p:ext uri="{BB962C8B-B14F-4D97-AF65-F5344CB8AC3E}">
        <p14:creationId xmlns:p14="http://schemas.microsoft.com/office/powerpoint/2010/main" val="1115744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a:xfrm>
            <a:off x="763555" y="1828670"/>
            <a:ext cx="10515600" cy="4127306"/>
          </a:xfrm>
        </p:spPr>
        <p:txBody>
          <a:bodyPr>
            <a:normAutofit fontScale="85000" lnSpcReduction="20000"/>
          </a:bodyPr>
          <a:lstStyle/>
          <a:p>
            <a:r>
              <a:rPr lang="fr-CH" dirty="0">
                <a:solidFill>
                  <a:srgbClr val="7030A0"/>
                </a:solidFill>
              </a:rPr>
              <a:t>Leader Collaboratif (affiliatif)</a:t>
            </a:r>
          </a:p>
          <a:p>
            <a:pPr marL="0" indent="0">
              <a:buNone/>
            </a:pPr>
            <a:r>
              <a:rPr lang="fr-CH" dirty="0"/>
              <a:t>Croit en l’harmonie et cherche la cohésion. Favorise les interactions et comprend les besoins de l’équipe. </a:t>
            </a:r>
          </a:p>
          <a:p>
            <a:pPr marL="0" indent="0">
              <a:buNone/>
            </a:pPr>
            <a:r>
              <a:rPr lang="fr-CH" b="1" dirty="0"/>
              <a:t>Les collaborateurs d’abord!</a:t>
            </a:r>
          </a:p>
          <a:p>
            <a:pPr marL="0" indent="0">
              <a:buNone/>
            </a:pPr>
            <a:endParaRPr lang="fr-CH" dirty="0"/>
          </a:p>
          <a:p>
            <a:pPr marL="0" indent="0" algn="just">
              <a:buNone/>
            </a:pPr>
            <a:r>
              <a:rPr lang="fr-CH" u="sng" dirty="0"/>
              <a:t>Effets sur les équipes: </a:t>
            </a:r>
            <a:r>
              <a:rPr lang="fr-CH" dirty="0"/>
              <a:t>positif. Cohésion renforcée. Renforce la motivation et la confiance.</a:t>
            </a:r>
          </a:p>
          <a:p>
            <a:pPr marL="0" indent="0" algn="just">
              <a:buNone/>
            </a:pPr>
            <a:r>
              <a:rPr lang="fr-CH" u="sng" dirty="0"/>
              <a:t>Optimal pour renforcer la cohésion d’équipe:</a:t>
            </a:r>
            <a:r>
              <a:rPr lang="fr-CH" dirty="0"/>
              <a:t> travailler dans de bonnes conditions, apaiser les tensions. Mais peut être trop doux et ne permet pas la valorisation individuelle.</a:t>
            </a:r>
          </a:p>
          <a:p>
            <a:pPr marL="0" indent="0" algn="just">
              <a:buNone/>
            </a:pPr>
            <a:r>
              <a:rPr lang="fr-CH" u="sng" dirty="0"/>
              <a:t>Qualité IE:</a:t>
            </a:r>
            <a:r>
              <a:rPr lang="fr-CH" dirty="0"/>
              <a:t> empathie. Garde fou: le combiner avec le style visionnaire pour assurer une vision acceptée par tous.</a:t>
            </a:r>
          </a:p>
          <a:p>
            <a:pPr marL="0" indent="0">
              <a:buNone/>
            </a:pP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8" name="Image 7">
            <a:extLst>
              <a:ext uri="{FF2B5EF4-FFF2-40B4-BE49-F238E27FC236}">
                <a16:creationId xmlns:a16="http://schemas.microsoft.com/office/drawing/2014/main" id="{A0A75B4C-1D42-462D-9B74-403675487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223" y="427038"/>
            <a:ext cx="1905000" cy="1263650"/>
          </a:xfrm>
          <a:prstGeom prst="rect">
            <a:avLst/>
          </a:prstGeom>
        </p:spPr>
      </p:pic>
    </p:spTree>
    <p:extLst>
      <p:ext uri="{BB962C8B-B14F-4D97-AF65-F5344CB8AC3E}">
        <p14:creationId xmlns:p14="http://schemas.microsoft.com/office/powerpoint/2010/main" val="984120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a:xfrm>
            <a:off x="763555" y="1828670"/>
            <a:ext cx="10515600" cy="4127306"/>
          </a:xfrm>
        </p:spPr>
        <p:txBody>
          <a:bodyPr>
            <a:normAutofit fontScale="92500" lnSpcReduction="20000"/>
          </a:bodyPr>
          <a:lstStyle/>
          <a:p>
            <a:r>
              <a:rPr lang="fr-CH" dirty="0">
                <a:solidFill>
                  <a:srgbClr val="7030A0"/>
                </a:solidFill>
              </a:rPr>
              <a:t>Leader Participatif</a:t>
            </a:r>
          </a:p>
          <a:p>
            <a:pPr marL="0" indent="0">
              <a:buNone/>
            </a:pPr>
            <a:r>
              <a:rPr lang="fr-CH" dirty="0"/>
              <a:t>Cherche le consensus par voie démocratique. Le pacificateur. Une bonne écoute. Convaincu de l’intelligence collective.</a:t>
            </a:r>
          </a:p>
          <a:p>
            <a:pPr marL="0" indent="0">
              <a:buNone/>
            </a:pPr>
            <a:r>
              <a:rPr lang="fr-CH" b="1" dirty="0"/>
              <a:t>Et vous, qu’en pensez-vous? On est plus intelligent à plusieurs!</a:t>
            </a:r>
          </a:p>
          <a:p>
            <a:pPr marL="0" indent="0">
              <a:buNone/>
            </a:pPr>
            <a:endParaRPr lang="fr-CH" dirty="0"/>
          </a:p>
          <a:p>
            <a:pPr marL="0" indent="0" algn="just">
              <a:buNone/>
            </a:pPr>
            <a:r>
              <a:rPr lang="fr-CH" u="sng" dirty="0"/>
              <a:t>Effets sur les équipes: </a:t>
            </a:r>
            <a:r>
              <a:rPr lang="fr-CH" dirty="0"/>
              <a:t>positif. Chacun se sent entendu. Améliore la créativité collective et l’innovation.</a:t>
            </a:r>
          </a:p>
          <a:p>
            <a:pPr marL="0" indent="0" algn="just">
              <a:buNone/>
            </a:pPr>
            <a:r>
              <a:rPr lang="fr-CH" u="sng" dirty="0"/>
              <a:t>Optimal pour recueillir des idées:</a:t>
            </a:r>
            <a:r>
              <a:rPr lang="fr-CH" dirty="0"/>
              <a:t> besoin de créativité. Mais peu efficace si besoin de résultats rapides, inadapté en temps de crise.</a:t>
            </a:r>
          </a:p>
          <a:p>
            <a:pPr marL="0" indent="0" algn="just">
              <a:buNone/>
            </a:pPr>
            <a:r>
              <a:rPr lang="fr-CH" u="sng" dirty="0"/>
              <a:t>Qualité IE:</a:t>
            </a:r>
            <a:r>
              <a:rPr lang="fr-CH" dirty="0"/>
              <a:t> travail d’équipe, gestion des conflits, influence et empathie. Garde fou: fixer un cadre à la collaboration.</a:t>
            </a: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1026" name="Picture 2">
            <a:extLst>
              <a:ext uri="{FF2B5EF4-FFF2-40B4-BE49-F238E27FC236}">
                <a16:creationId xmlns:a16="http://schemas.microsoft.com/office/drawing/2014/main" id="{266436E7-954B-4411-8478-F394943D6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473" y="365125"/>
            <a:ext cx="1770098" cy="1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848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114AB-262D-4AD3-AFB5-B220093D51C4}"/>
              </a:ext>
            </a:extLst>
          </p:cNvPr>
          <p:cNvSpPr>
            <a:spLocks noGrp="1"/>
          </p:cNvSpPr>
          <p:nvPr>
            <p:ph type="title"/>
          </p:nvPr>
        </p:nvSpPr>
        <p:spPr/>
        <p:txBody>
          <a:bodyPr/>
          <a:lstStyle/>
          <a:p>
            <a:r>
              <a:rPr lang="fr-CH" dirty="0"/>
              <a:t>Styles de leadership</a:t>
            </a:r>
            <a:endParaRPr lang="fr-FR" dirty="0"/>
          </a:p>
        </p:txBody>
      </p:sp>
      <p:sp>
        <p:nvSpPr>
          <p:cNvPr id="3" name="Espace réservé du contenu 2">
            <a:extLst>
              <a:ext uri="{FF2B5EF4-FFF2-40B4-BE49-F238E27FC236}">
                <a16:creationId xmlns:a16="http://schemas.microsoft.com/office/drawing/2014/main" id="{4C0EC8DD-8DF4-4ABE-B8C1-9A8F70E7DEE5}"/>
              </a:ext>
            </a:extLst>
          </p:cNvPr>
          <p:cNvSpPr>
            <a:spLocks noGrp="1"/>
          </p:cNvSpPr>
          <p:nvPr>
            <p:ph idx="1"/>
          </p:nvPr>
        </p:nvSpPr>
        <p:spPr>
          <a:xfrm>
            <a:off x="763555" y="1828670"/>
            <a:ext cx="10515600" cy="4127306"/>
          </a:xfrm>
        </p:spPr>
        <p:txBody>
          <a:bodyPr>
            <a:normAutofit fontScale="92500" lnSpcReduction="20000"/>
          </a:bodyPr>
          <a:lstStyle/>
          <a:p>
            <a:r>
              <a:rPr lang="fr-CH" dirty="0">
                <a:solidFill>
                  <a:srgbClr val="7030A0"/>
                </a:solidFill>
              </a:rPr>
              <a:t>Leader Coach</a:t>
            </a:r>
          </a:p>
          <a:p>
            <a:pPr marL="0" indent="0">
              <a:buNone/>
            </a:pPr>
            <a:r>
              <a:rPr lang="fr-CH" dirty="0"/>
              <a:t>Investit sur les personnes. L’autonomie de chacun et la construction d’équipes compétentes. Vision à long terme, développement des personnes (travailler forces/faiblesses de chacun).</a:t>
            </a:r>
          </a:p>
          <a:p>
            <a:pPr marL="0" indent="0">
              <a:buNone/>
            </a:pPr>
            <a:r>
              <a:rPr lang="fr-CH" b="1" dirty="0"/>
              <a:t>Essayez ça!</a:t>
            </a:r>
          </a:p>
          <a:p>
            <a:pPr marL="0" indent="0" algn="just">
              <a:buNone/>
            </a:pPr>
            <a:r>
              <a:rPr lang="fr-CH" u="sng" dirty="0"/>
              <a:t>Effets sur les équipes: </a:t>
            </a:r>
            <a:r>
              <a:rPr lang="fr-CH" dirty="0"/>
              <a:t>positif. Chacun se sent considéré et soutenu.</a:t>
            </a:r>
          </a:p>
          <a:p>
            <a:pPr marL="0" indent="0" algn="just">
              <a:buNone/>
            </a:pPr>
            <a:r>
              <a:rPr lang="fr-CH" u="sng" dirty="0"/>
              <a:t>Optimal pour aider un collaborateur à améliorer sa productivité:</a:t>
            </a:r>
            <a:r>
              <a:rPr lang="fr-CH" dirty="0"/>
              <a:t> plus d’efficacité et d’autonomie. Mais difficile à mettre en œuvre car demande de l’autonomie (peu naturelle). N’est pas efficace pour des résultats rapides.</a:t>
            </a:r>
          </a:p>
          <a:p>
            <a:pPr marL="0" indent="0" algn="just">
              <a:buNone/>
            </a:pPr>
            <a:r>
              <a:rPr lang="fr-CH" u="sng" dirty="0"/>
              <a:t>Qualité IE:</a:t>
            </a:r>
            <a:r>
              <a:rPr lang="fr-CH" dirty="0"/>
              <a:t> développement des autres, conscience de ses émotions, empathie. Garde fou: développer ses propres compétences en IE.</a:t>
            </a:r>
            <a:endParaRPr lang="fr-FR" dirty="0"/>
          </a:p>
        </p:txBody>
      </p:sp>
      <p:sp>
        <p:nvSpPr>
          <p:cNvPr id="4" name="Espace réservé du numéro de diapositive 3">
            <a:extLst>
              <a:ext uri="{FF2B5EF4-FFF2-40B4-BE49-F238E27FC236}">
                <a16:creationId xmlns:a16="http://schemas.microsoft.com/office/drawing/2014/main" id="{80CA84DF-808F-46E0-8C99-FC9F7C58C3AB}"/>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29395463-0510-4658-9217-D99C44A6EC51}"/>
              </a:ext>
            </a:extLst>
          </p:cNvPr>
          <p:cNvSpPr>
            <a:spLocks noGrp="1"/>
          </p:cNvSpPr>
          <p:nvPr>
            <p:ph type="ftr" sz="quarter" idx="11"/>
          </p:nvPr>
        </p:nvSpPr>
        <p:spPr/>
        <p:txBody>
          <a:bodyPr/>
          <a:lstStyle/>
          <a:p>
            <a:r>
              <a:rPr lang="fr-CH"/>
              <a:t>chrystel.dayer@hesge.ch</a:t>
            </a:r>
            <a:endParaRPr lang="fr-CH" dirty="0"/>
          </a:p>
        </p:txBody>
      </p:sp>
      <p:pic>
        <p:nvPicPr>
          <p:cNvPr id="7" name="Image 6">
            <a:extLst>
              <a:ext uri="{FF2B5EF4-FFF2-40B4-BE49-F238E27FC236}">
                <a16:creationId xmlns:a16="http://schemas.microsoft.com/office/drawing/2014/main" id="{3BE858DB-7548-4488-B0F8-6BC908873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5885" y="554751"/>
            <a:ext cx="1485739" cy="1445692"/>
          </a:xfrm>
          <a:prstGeom prst="rect">
            <a:avLst/>
          </a:prstGeom>
        </p:spPr>
      </p:pic>
    </p:spTree>
    <p:extLst>
      <p:ext uri="{BB962C8B-B14F-4D97-AF65-F5344CB8AC3E}">
        <p14:creationId xmlns:p14="http://schemas.microsoft.com/office/powerpoint/2010/main" val="1387397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C6C10F7-FDDE-4104-A563-2E8046D960B9}"/>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3" name="Espace réservé du pied de page 2">
            <a:extLst>
              <a:ext uri="{FF2B5EF4-FFF2-40B4-BE49-F238E27FC236}">
                <a16:creationId xmlns:a16="http://schemas.microsoft.com/office/drawing/2014/main" id="{6A8CB03D-F766-4BBF-B2A7-23804D0A8DCB}"/>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BAA87E0-3BB6-4D14-8F61-1F45E267FA68}"/>
              </a:ext>
            </a:extLst>
          </p:cNvPr>
          <p:cNvPicPr>
            <a:picLocks noChangeAspect="1"/>
          </p:cNvPicPr>
          <p:nvPr/>
        </p:nvPicPr>
        <p:blipFill rotWithShape="1">
          <a:blip r:embed="rId2"/>
          <a:srcRect l="11140" t="19242" r="12382" b="6071"/>
          <a:stretch/>
        </p:blipFill>
        <p:spPr bwMode="auto">
          <a:xfrm>
            <a:off x="642124" y="434715"/>
            <a:ext cx="11003315" cy="60410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3819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F4A25-1C8B-42F0-B10A-991879364A98}"/>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CD755FDA-C96A-426B-9D82-E92697E10475}"/>
              </a:ext>
            </a:extLst>
          </p:cNvPr>
          <p:cNvSpPr>
            <a:spLocks noGrp="1"/>
          </p:cNvSpPr>
          <p:nvPr>
            <p:ph idx="1"/>
          </p:nvPr>
        </p:nvSpPr>
        <p:spPr/>
        <p:txBody>
          <a:bodyPr>
            <a:normAutofit fontScale="92500" lnSpcReduction="20000"/>
          </a:bodyPr>
          <a:lstStyle/>
          <a:p>
            <a:r>
              <a:rPr lang="fr-CH" dirty="0"/>
              <a:t>Commencez à communiquer</a:t>
            </a:r>
          </a:p>
          <a:p>
            <a:pPr>
              <a:buFont typeface="Wingdings" panose="05000000000000000000" pitchFamily="2" charset="2"/>
              <a:buChar char="Ø"/>
            </a:pPr>
            <a:r>
              <a:rPr lang="fr-CH" dirty="0"/>
              <a:t>Faites-vous une priorité de communiquer</a:t>
            </a:r>
          </a:p>
          <a:p>
            <a:pPr>
              <a:buFont typeface="Wingdings" panose="05000000000000000000" pitchFamily="2" charset="2"/>
              <a:buChar char="Ø"/>
            </a:pPr>
            <a:r>
              <a:rPr lang="fr-CH" dirty="0"/>
              <a:t>Soyez ouvert et disponibles aux autres</a:t>
            </a:r>
          </a:p>
          <a:p>
            <a:pPr>
              <a:buFont typeface="Wingdings" panose="05000000000000000000" pitchFamily="2" charset="2"/>
              <a:buChar char="Ø"/>
            </a:pPr>
            <a:r>
              <a:rPr lang="fr-CH" dirty="0"/>
              <a:t>Créer un environnement favorable aux échanges</a:t>
            </a:r>
          </a:p>
          <a:p>
            <a:pPr marL="0" indent="0">
              <a:buNone/>
            </a:pPr>
            <a:endParaRPr lang="fr-CH" dirty="0"/>
          </a:p>
          <a:p>
            <a:r>
              <a:rPr lang="fr-CH" dirty="0"/>
              <a:t>Motivez les autres</a:t>
            </a:r>
          </a:p>
          <a:p>
            <a:pPr>
              <a:buFont typeface="Wingdings" panose="05000000000000000000" pitchFamily="2" charset="2"/>
              <a:buChar char="Ø"/>
            </a:pPr>
            <a:r>
              <a:rPr lang="fr-CH" dirty="0"/>
              <a:t>Prendre le temps d’inclure les autres dans vos pensées, votre vision</a:t>
            </a:r>
          </a:p>
          <a:p>
            <a:pPr>
              <a:buFont typeface="Wingdings" panose="05000000000000000000" pitchFamily="2" charset="2"/>
              <a:buChar char="Ø"/>
            </a:pPr>
            <a:r>
              <a:rPr lang="fr-CH" dirty="0"/>
              <a:t>Faites-les adhérer</a:t>
            </a:r>
          </a:p>
          <a:p>
            <a:pPr>
              <a:buFont typeface="Wingdings" panose="05000000000000000000" pitchFamily="2" charset="2"/>
              <a:buChar char="Ø"/>
            </a:pPr>
            <a:r>
              <a:rPr lang="fr-CH" dirty="0"/>
              <a:t>N’imposez pas, motivez! Suscitez le désir de le faire.</a:t>
            </a:r>
          </a:p>
          <a:p>
            <a:pPr>
              <a:buFont typeface="Wingdings" panose="05000000000000000000" pitchFamily="2" charset="2"/>
              <a:buChar char="Ø"/>
            </a:pPr>
            <a:r>
              <a:rPr lang="fr-CH" dirty="0"/>
              <a:t>Mettez les autres en valeur</a:t>
            </a:r>
          </a:p>
          <a:p>
            <a:pPr>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745A167B-A769-4B5F-BE5E-828CD39B02A2}"/>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39971E83-2D5B-47D1-951F-090829016E3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93452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40F43-889D-4C73-A935-39D760CE9FAE}"/>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D3AFA1BF-BAAD-4921-AFBF-BF8E3E1544AC}"/>
              </a:ext>
            </a:extLst>
          </p:cNvPr>
          <p:cNvSpPr>
            <a:spLocks noGrp="1"/>
          </p:cNvSpPr>
          <p:nvPr>
            <p:ph idx="1"/>
          </p:nvPr>
        </p:nvSpPr>
        <p:spPr/>
        <p:txBody>
          <a:bodyPr/>
          <a:lstStyle/>
          <a:p>
            <a:r>
              <a:rPr lang="fr-CH" dirty="0"/>
              <a:t>Exprimez l’intérêt que vous portez aux autres</a:t>
            </a:r>
          </a:p>
          <a:p>
            <a:pPr>
              <a:buFont typeface="Wingdings" panose="05000000000000000000" pitchFamily="2" charset="2"/>
              <a:buChar char="Ø"/>
            </a:pPr>
            <a:r>
              <a:rPr lang="fr-CH" dirty="0"/>
              <a:t>Montrez sincèrement l’intérêt que vous portez aux autres</a:t>
            </a:r>
          </a:p>
          <a:p>
            <a:pPr>
              <a:buFont typeface="Wingdings" panose="05000000000000000000" pitchFamily="2" charset="2"/>
              <a:buChar char="Ø"/>
            </a:pPr>
            <a:r>
              <a:rPr lang="fr-CH" dirty="0"/>
              <a:t>Souriez aux autres</a:t>
            </a:r>
          </a:p>
          <a:p>
            <a:pPr>
              <a:buFont typeface="Wingdings" panose="05000000000000000000" pitchFamily="2" charset="2"/>
              <a:buChar char="Ø"/>
            </a:pPr>
            <a:r>
              <a:rPr lang="fr-CH" dirty="0"/>
              <a:t>Retenez des détails</a:t>
            </a:r>
          </a:p>
          <a:p>
            <a:pPr marL="0" indent="0">
              <a:buNone/>
            </a:pPr>
            <a:endParaRPr lang="fr-CH" dirty="0"/>
          </a:p>
          <a:p>
            <a:r>
              <a:rPr lang="fr-CH" dirty="0"/>
              <a:t>Sachez voir les choses du point de vue de l’autre</a:t>
            </a:r>
          </a:p>
          <a:p>
            <a:pPr>
              <a:buFont typeface="Wingdings" panose="05000000000000000000" pitchFamily="2" charset="2"/>
              <a:buChar char="Ø"/>
            </a:pPr>
            <a:r>
              <a:rPr lang="fr-CH" dirty="0"/>
              <a:t>Mettez-vous dans les baskets de l’autre</a:t>
            </a:r>
          </a:p>
          <a:p>
            <a:pPr>
              <a:buFont typeface="Wingdings" panose="05000000000000000000" pitchFamily="2" charset="2"/>
              <a:buChar char="Ø"/>
            </a:pPr>
            <a:r>
              <a:rPr lang="fr-CH" dirty="0"/>
              <a:t>Posez des questions pour comprendre</a:t>
            </a:r>
          </a:p>
          <a:p>
            <a:pPr>
              <a:buFont typeface="Wingdings" panose="05000000000000000000" pitchFamily="2" charset="2"/>
              <a:buChar char="Ø"/>
            </a:pPr>
            <a:endParaRPr lang="fr-CH" dirty="0"/>
          </a:p>
          <a:p>
            <a:endParaRPr lang="fr-FR" dirty="0"/>
          </a:p>
        </p:txBody>
      </p:sp>
      <p:sp>
        <p:nvSpPr>
          <p:cNvPr id="4" name="Espace réservé du numéro de diapositive 3">
            <a:extLst>
              <a:ext uri="{FF2B5EF4-FFF2-40B4-BE49-F238E27FC236}">
                <a16:creationId xmlns:a16="http://schemas.microsoft.com/office/drawing/2014/main" id="{D1456F8C-CF91-4B66-9303-C27EC5B4C8CE}"/>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5" name="Espace réservé du pied de page 4">
            <a:extLst>
              <a:ext uri="{FF2B5EF4-FFF2-40B4-BE49-F238E27FC236}">
                <a16:creationId xmlns:a16="http://schemas.microsoft.com/office/drawing/2014/main" id="{C3E0C429-9677-43EA-8436-4D1A5DE2B6A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43203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C7BB1-0FDF-4B6E-92B2-CADF149770D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57978587-8E96-489D-953D-C8205EAE0714}"/>
              </a:ext>
            </a:extLst>
          </p:cNvPr>
          <p:cNvSpPr>
            <a:spLocks noGrp="1"/>
          </p:cNvSpPr>
          <p:nvPr>
            <p:ph idx="1"/>
          </p:nvPr>
        </p:nvSpPr>
        <p:spPr/>
        <p:txBody>
          <a:bodyPr>
            <a:normAutofit fontScale="70000" lnSpcReduction="20000"/>
          </a:bodyPr>
          <a:lstStyle/>
          <a:p>
            <a:r>
              <a:rPr lang="fr-CH" dirty="0"/>
              <a:t>Apprenez à écouter</a:t>
            </a:r>
          </a:p>
          <a:p>
            <a:pPr>
              <a:buFont typeface="Wingdings" panose="05000000000000000000" pitchFamily="2" charset="2"/>
              <a:buChar char="Ø"/>
            </a:pPr>
            <a:r>
              <a:rPr lang="fr-CH" dirty="0"/>
              <a:t>Ecouter c’est manifester du respect pour les autres</a:t>
            </a:r>
          </a:p>
          <a:p>
            <a:pPr>
              <a:buFont typeface="Wingdings" panose="05000000000000000000" pitchFamily="2" charset="2"/>
              <a:buChar char="Ø"/>
            </a:pPr>
            <a:r>
              <a:rPr lang="fr-CH" dirty="0"/>
              <a:t>C’est un outil puissant pour ramener les autres à son propre point de vue</a:t>
            </a:r>
          </a:p>
          <a:p>
            <a:pPr marL="0" indent="0">
              <a:buNone/>
            </a:pPr>
            <a:endParaRPr lang="fr-CH" dirty="0"/>
          </a:p>
          <a:p>
            <a:r>
              <a:rPr lang="fr-CH" dirty="0"/>
              <a:t>Faites équipe</a:t>
            </a:r>
          </a:p>
          <a:p>
            <a:pPr>
              <a:buFont typeface="Wingdings" panose="05000000000000000000" pitchFamily="2" charset="2"/>
              <a:buChar char="Ø"/>
            </a:pPr>
            <a:r>
              <a:rPr lang="fr-CH" dirty="0"/>
              <a:t>Faites que les objectifs soient des objectifs d’équipe</a:t>
            </a:r>
          </a:p>
          <a:p>
            <a:pPr>
              <a:buFont typeface="Wingdings" panose="05000000000000000000" pitchFamily="2" charset="2"/>
              <a:buChar char="Ø"/>
            </a:pPr>
            <a:r>
              <a:rPr lang="fr-CH" dirty="0"/>
              <a:t>Occupez-vous de vos membres individuellement pour garder leurs aptitudes personnelles</a:t>
            </a:r>
          </a:p>
          <a:p>
            <a:pPr>
              <a:buFont typeface="Wingdings" panose="05000000000000000000" pitchFamily="2" charset="2"/>
              <a:buChar char="Ø"/>
            </a:pPr>
            <a:r>
              <a:rPr lang="fr-CH" dirty="0"/>
              <a:t>Rendez chaque équipier responsable des résultats de l’équipe</a:t>
            </a:r>
          </a:p>
          <a:p>
            <a:pPr>
              <a:buFont typeface="Wingdings" panose="05000000000000000000" pitchFamily="2" charset="2"/>
              <a:buChar char="Ø"/>
            </a:pPr>
            <a:r>
              <a:rPr lang="fr-CH" dirty="0"/>
              <a:t>Partagez les honneurs, acceptez les blâmes</a:t>
            </a:r>
          </a:p>
          <a:p>
            <a:pPr>
              <a:buFont typeface="Wingdings" panose="05000000000000000000" pitchFamily="2" charset="2"/>
              <a:buChar char="Ø"/>
            </a:pPr>
            <a:r>
              <a:rPr lang="fr-CH" dirty="0"/>
              <a:t>Bâtissez la confiance de l’équipe à chaque occasion </a:t>
            </a:r>
          </a:p>
          <a:p>
            <a:pPr>
              <a:buFont typeface="Wingdings" panose="05000000000000000000" pitchFamily="2" charset="2"/>
              <a:buChar char="Ø"/>
            </a:pPr>
            <a:r>
              <a:rPr lang="fr-CH" dirty="0"/>
              <a:t>Soyez impliqué, restez impliqué</a:t>
            </a:r>
          </a:p>
          <a:p>
            <a:pPr>
              <a:buFont typeface="Wingdings" panose="05000000000000000000" pitchFamily="2" charset="2"/>
              <a:buChar char="Ø"/>
            </a:pPr>
            <a:r>
              <a:rPr lang="fr-CH" dirty="0"/>
              <a:t>Soyez un mentor </a:t>
            </a:r>
          </a:p>
          <a:p>
            <a:pPr>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2401E6CD-3DE9-4F2B-AA30-B7BE56C7AADE}"/>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5" name="Espace réservé du pied de page 4">
            <a:extLst>
              <a:ext uri="{FF2B5EF4-FFF2-40B4-BE49-F238E27FC236}">
                <a16:creationId xmlns:a16="http://schemas.microsoft.com/office/drawing/2014/main" id="{11157263-4BE3-4FCC-948E-EA82DCA9D89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81665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lstStyle/>
          <a:p>
            <a:r>
              <a:rPr lang="fr-CH" dirty="0"/>
              <a:t>Traitez les erreurs, les réclamations, les critiques</a:t>
            </a:r>
          </a:p>
          <a:p>
            <a:pPr>
              <a:buFont typeface="Wingdings" panose="05000000000000000000" pitchFamily="2" charset="2"/>
              <a:buChar char="Ø"/>
            </a:pPr>
            <a:r>
              <a:rPr lang="fr-CH" dirty="0"/>
              <a:t>Créez une ambiance pour des critiques constructives</a:t>
            </a:r>
          </a:p>
          <a:p>
            <a:pPr>
              <a:buFont typeface="Wingdings" panose="05000000000000000000" pitchFamily="2" charset="2"/>
              <a:buChar char="Ø"/>
            </a:pPr>
            <a:r>
              <a:rPr lang="fr-CH" dirty="0"/>
              <a:t>Montrez l’exemple</a:t>
            </a:r>
          </a:p>
          <a:p>
            <a:pPr>
              <a:buFont typeface="Wingdings" panose="05000000000000000000" pitchFamily="2" charset="2"/>
              <a:buChar char="Ø"/>
            </a:pPr>
            <a:r>
              <a:rPr lang="fr-CH" dirty="0"/>
              <a:t>Admettre ses torts</a:t>
            </a:r>
            <a:endParaRPr lang="fr-FR" dirty="0"/>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38</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24607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lstStyle/>
          <a:p>
            <a:r>
              <a:rPr lang="fr-CH" dirty="0"/>
              <a:t>Fixez vos propres objectifs</a:t>
            </a:r>
          </a:p>
          <a:p>
            <a:pPr>
              <a:buFont typeface="Wingdings" panose="05000000000000000000" pitchFamily="2" charset="2"/>
              <a:buChar char="Ø"/>
            </a:pPr>
            <a:r>
              <a:rPr lang="fr-CH" dirty="0"/>
              <a:t>Les objectifs nous donnent une cible à viser, à garder en perspective</a:t>
            </a:r>
          </a:p>
          <a:p>
            <a:pPr>
              <a:buFont typeface="Wingdings" panose="05000000000000000000" pitchFamily="2" charset="2"/>
              <a:buChar char="Ø"/>
            </a:pPr>
            <a:r>
              <a:rPr lang="fr-CH" dirty="0"/>
              <a:t>Fixez vous des objectifs SMART à court et long terme</a:t>
            </a:r>
          </a:p>
          <a:p>
            <a:pPr>
              <a:buFont typeface="Wingdings" panose="05000000000000000000" pitchFamily="2" charset="2"/>
              <a:buChar char="Ø"/>
            </a:pPr>
            <a:r>
              <a:rPr lang="fr-CH" dirty="0"/>
              <a:t>Fixez vous des priorités; tout ne peut pas être fait en même temps</a:t>
            </a:r>
          </a:p>
          <a:p>
            <a:pPr>
              <a:buFont typeface="Wingdings" panose="05000000000000000000" pitchFamily="2" charset="2"/>
              <a:buChar char="Ø"/>
            </a:pPr>
            <a:r>
              <a:rPr lang="fr-CH" dirty="0"/>
              <a:t>Chercher toujours l’amélioration de ce que vous faites</a:t>
            </a:r>
          </a:p>
          <a:p>
            <a:endParaRPr lang="fr-FR" dirty="0"/>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39</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0106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8079C-BC60-4386-8543-2554FA1B7E38}"/>
              </a:ext>
            </a:extLst>
          </p:cNvPr>
          <p:cNvSpPr>
            <a:spLocks noGrp="1"/>
          </p:cNvSpPr>
          <p:nvPr>
            <p:ph type="title"/>
          </p:nvPr>
        </p:nvSpPr>
        <p:spPr/>
        <p:txBody>
          <a:bodyPr/>
          <a:lstStyle/>
          <a:p>
            <a:r>
              <a:rPr lang="fr-CH" dirty="0"/>
              <a:t>Les niveaux logiques</a:t>
            </a:r>
            <a:endParaRPr lang="fr-FR" dirty="0"/>
          </a:p>
        </p:txBody>
      </p:sp>
      <p:sp>
        <p:nvSpPr>
          <p:cNvPr id="3" name="Espace réservé du contenu 2">
            <a:extLst>
              <a:ext uri="{FF2B5EF4-FFF2-40B4-BE49-F238E27FC236}">
                <a16:creationId xmlns:a16="http://schemas.microsoft.com/office/drawing/2014/main" id="{9FECC211-AAC8-4F55-8316-77080ADD1429}"/>
              </a:ext>
            </a:extLst>
          </p:cNvPr>
          <p:cNvSpPr>
            <a:spLocks noGrp="1"/>
          </p:cNvSpPr>
          <p:nvPr>
            <p:ph idx="1"/>
          </p:nvPr>
        </p:nvSpPr>
        <p:spPr/>
        <p:txBody>
          <a:bodyPr>
            <a:normAutofit lnSpcReduction="10000"/>
          </a:bodyPr>
          <a:lstStyle/>
          <a:p>
            <a:r>
              <a:rPr lang="fr-CH" b="1" u="sng" dirty="0"/>
              <a:t>L’environnement: </a:t>
            </a:r>
            <a:r>
              <a:rPr lang="fr-CH" dirty="0"/>
              <a:t>opportunités ou contraintes extérieures auxquelles une personne doit réagir; il s’agit </a:t>
            </a:r>
            <a:r>
              <a:rPr lang="fr-CH" i="1" dirty="0"/>
              <a:t>du ou, quand, avec qui?</a:t>
            </a:r>
          </a:p>
          <a:p>
            <a:r>
              <a:rPr lang="fr-CH" dirty="0"/>
              <a:t>Il faut bien un décor à toute action: c’est la ou vit une personne, tout ce qui est extérieur et qui l’entoure, des meubles aux personnes.</a:t>
            </a:r>
          </a:p>
          <a:p>
            <a:r>
              <a:rPr lang="fr-CH" dirty="0"/>
              <a:t>Si l’on a un problème avec son Environnement il faut cibler la solution au cran en dessus – le Comportement.</a:t>
            </a:r>
          </a:p>
          <a:p>
            <a:r>
              <a:rPr lang="fr-CH" dirty="0"/>
              <a:t>Si le décor ne convient pas, il faut bouger, changer quelque chose.</a:t>
            </a:r>
          </a:p>
          <a:p>
            <a:endParaRPr lang="fr-FR" dirty="0"/>
          </a:p>
        </p:txBody>
      </p:sp>
      <p:sp>
        <p:nvSpPr>
          <p:cNvPr id="4" name="Espace réservé du numéro de diapositive 3">
            <a:extLst>
              <a:ext uri="{FF2B5EF4-FFF2-40B4-BE49-F238E27FC236}">
                <a16:creationId xmlns:a16="http://schemas.microsoft.com/office/drawing/2014/main" id="{7C9D837C-5070-448D-BCDD-5896FA92A0D7}"/>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38C102F1-0D99-4195-A4DA-6B8D40714C6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409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lstStyle/>
          <a:p>
            <a:r>
              <a:rPr lang="fr-CH" dirty="0"/>
              <a:t>Concentrez-vous sur une ligne directrice</a:t>
            </a:r>
          </a:p>
          <a:p>
            <a:pPr>
              <a:buFont typeface="Wingdings" panose="05000000000000000000" pitchFamily="2" charset="2"/>
              <a:buChar char="Ø"/>
            </a:pPr>
            <a:r>
              <a:rPr lang="fr-FR" dirty="0"/>
              <a:t>Bien se focaliser sur un objectif fondamental</a:t>
            </a:r>
          </a:p>
          <a:p>
            <a:pPr>
              <a:buFont typeface="Wingdings" panose="05000000000000000000" pitchFamily="2" charset="2"/>
              <a:buChar char="Ø"/>
            </a:pPr>
            <a:r>
              <a:rPr lang="fr-FR" dirty="0"/>
              <a:t>Persévérance</a:t>
            </a:r>
          </a:p>
          <a:p>
            <a:pPr>
              <a:buFont typeface="Wingdings" panose="05000000000000000000" pitchFamily="2" charset="2"/>
              <a:buChar char="Ø"/>
            </a:pPr>
            <a:r>
              <a:rPr lang="fr-FR" dirty="0"/>
              <a:t>Soyez sur de vous</a:t>
            </a:r>
          </a:p>
          <a:p>
            <a:pPr>
              <a:buFont typeface="Wingdings" panose="05000000000000000000" pitchFamily="2" charset="2"/>
              <a:buChar char="Ø"/>
            </a:pPr>
            <a:r>
              <a:rPr lang="fr-FR" dirty="0"/>
              <a:t>Concentrez-vous sur une cible</a:t>
            </a:r>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40</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987389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lstStyle/>
          <a:p>
            <a:r>
              <a:rPr lang="fr-CH" dirty="0"/>
              <a:t>Maintenez votre équilibre</a:t>
            </a:r>
          </a:p>
          <a:p>
            <a:pPr>
              <a:buFont typeface="Wingdings" panose="05000000000000000000" pitchFamily="2" charset="2"/>
              <a:buChar char="Ø"/>
            </a:pPr>
            <a:r>
              <a:rPr lang="fr-CH" dirty="0"/>
              <a:t>Equilibre dans la vie </a:t>
            </a:r>
          </a:p>
          <a:p>
            <a:pPr>
              <a:buFont typeface="Wingdings" panose="05000000000000000000" pitchFamily="2" charset="2"/>
              <a:buChar char="Ø"/>
            </a:pPr>
            <a:r>
              <a:rPr lang="fr-CH" dirty="0"/>
              <a:t>Famille et entourage</a:t>
            </a:r>
          </a:p>
          <a:p>
            <a:pPr>
              <a:buFont typeface="Wingdings" panose="05000000000000000000" pitchFamily="2" charset="2"/>
              <a:buChar char="Ø"/>
            </a:pPr>
            <a:r>
              <a:rPr lang="fr-CH" dirty="0"/>
              <a:t>S’investir dans des activités extérieures</a:t>
            </a:r>
          </a:p>
          <a:p>
            <a:pPr>
              <a:buFont typeface="Wingdings" panose="05000000000000000000" pitchFamily="2" charset="2"/>
              <a:buChar char="Ø"/>
            </a:pPr>
            <a:r>
              <a:rPr lang="fr-CH" dirty="0"/>
              <a:t>Favorise les performances</a:t>
            </a:r>
          </a:p>
          <a:p>
            <a:pPr marL="0" indent="0">
              <a:buNone/>
            </a:pPr>
            <a:endParaRPr lang="fr-CH" dirty="0"/>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41</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954346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lstStyle/>
          <a:p>
            <a:r>
              <a:rPr lang="fr-CH" dirty="0"/>
              <a:t>Créez une attitude mentale positive</a:t>
            </a:r>
          </a:p>
          <a:p>
            <a:pPr>
              <a:buFont typeface="Wingdings" panose="05000000000000000000" pitchFamily="2" charset="2"/>
              <a:buChar char="Ø"/>
            </a:pPr>
            <a:r>
              <a:rPr lang="fr-CH" dirty="0"/>
              <a:t>La puissance de votre esprit</a:t>
            </a:r>
          </a:p>
          <a:p>
            <a:pPr>
              <a:buFont typeface="Wingdings" panose="05000000000000000000" pitchFamily="2" charset="2"/>
              <a:buChar char="Ø"/>
            </a:pPr>
            <a:r>
              <a:rPr lang="fr-CH" dirty="0"/>
              <a:t>Visualiser les choses de façon positive (la pensée positive)</a:t>
            </a:r>
          </a:p>
          <a:p>
            <a:pPr>
              <a:buFont typeface="Wingdings" panose="05000000000000000000" pitchFamily="2" charset="2"/>
              <a:buChar char="Ø"/>
            </a:pPr>
            <a:r>
              <a:rPr lang="fr-CH" dirty="0"/>
              <a:t>Vous êtes ce que vous pensez</a:t>
            </a:r>
          </a:p>
          <a:p>
            <a:pPr marL="0" indent="0">
              <a:buNone/>
            </a:pPr>
            <a:endParaRPr lang="fr-CH" dirty="0"/>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42</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84678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normAutofit fontScale="92500" lnSpcReduction="10000"/>
          </a:bodyPr>
          <a:lstStyle/>
          <a:p>
            <a:r>
              <a:rPr lang="fr-CH" dirty="0"/>
              <a:t>Apprenez à dominer le stress</a:t>
            </a:r>
          </a:p>
          <a:p>
            <a:pPr marL="0" indent="0">
              <a:buNone/>
            </a:pPr>
            <a:r>
              <a:rPr lang="fr-CH" dirty="0">
                <a:hlinkClick r:id="rId2"/>
              </a:rPr>
              <a:t>Dale Carnegie</a:t>
            </a:r>
            <a:endParaRPr lang="fr-CH" dirty="0"/>
          </a:p>
          <a:p>
            <a:pPr marL="0" indent="0">
              <a:buNone/>
            </a:pPr>
            <a:endParaRPr lang="fr-CH" dirty="0"/>
          </a:p>
          <a:p>
            <a:pPr>
              <a:buFont typeface="Wingdings" panose="05000000000000000000" pitchFamily="2" charset="2"/>
              <a:buChar char="Ø"/>
            </a:pPr>
            <a:r>
              <a:rPr lang="fr-CH" dirty="0"/>
              <a:t>Vivez un jour à la fois</a:t>
            </a:r>
          </a:p>
          <a:p>
            <a:pPr>
              <a:buFont typeface="Wingdings" panose="05000000000000000000" pitchFamily="2" charset="2"/>
              <a:buChar char="Ø"/>
            </a:pPr>
            <a:r>
              <a:rPr lang="fr-CH" dirty="0"/>
              <a:t>Appuyez-vous sur le calcul des probabilités</a:t>
            </a:r>
          </a:p>
          <a:p>
            <a:pPr>
              <a:buFont typeface="Wingdings" panose="05000000000000000000" pitchFamily="2" charset="2"/>
              <a:buChar char="Ø"/>
            </a:pPr>
            <a:r>
              <a:rPr lang="fr-CH" dirty="0"/>
              <a:t>Coopérez avec l’inévitable</a:t>
            </a:r>
          </a:p>
          <a:p>
            <a:pPr>
              <a:buFont typeface="Wingdings" panose="05000000000000000000" pitchFamily="2" charset="2"/>
              <a:buChar char="Ø"/>
            </a:pPr>
            <a:r>
              <a:rPr lang="fr-CH" dirty="0"/>
              <a:t>Evaluez votre niveau maximum d’inquiétude pour une situation</a:t>
            </a:r>
          </a:p>
          <a:p>
            <a:pPr>
              <a:buFont typeface="Wingdings" panose="05000000000000000000" pitchFamily="2" charset="2"/>
              <a:buChar char="Ø"/>
            </a:pPr>
            <a:r>
              <a:rPr lang="fr-CH" dirty="0"/>
              <a:t>Sachez relativiser</a:t>
            </a:r>
          </a:p>
          <a:p>
            <a:pPr>
              <a:buFont typeface="Wingdings" panose="05000000000000000000" pitchFamily="2" charset="2"/>
              <a:buChar char="Ø"/>
            </a:pPr>
            <a:r>
              <a:rPr lang="fr-CH" dirty="0"/>
              <a:t>Occupez-vous constamment</a:t>
            </a:r>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43</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49442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0A6E1-C33A-4028-89F9-3359BE10AF75}"/>
              </a:ext>
            </a:extLst>
          </p:cNvPr>
          <p:cNvSpPr>
            <a:spLocks noGrp="1"/>
          </p:cNvSpPr>
          <p:nvPr>
            <p:ph type="title"/>
          </p:nvPr>
        </p:nvSpPr>
        <p:spPr/>
        <p:txBody>
          <a:bodyPr/>
          <a:lstStyle/>
          <a:p>
            <a:r>
              <a:rPr lang="fr-CH" dirty="0"/>
              <a:t>Booster votre leadership</a:t>
            </a:r>
            <a:endParaRPr lang="fr-FR" dirty="0"/>
          </a:p>
        </p:txBody>
      </p:sp>
      <p:sp>
        <p:nvSpPr>
          <p:cNvPr id="3" name="Espace réservé du contenu 2">
            <a:extLst>
              <a:ext uri="{FF2B5EF4-FFF2-40B4-BE49-F238E27FC236}">
                <a16:creationId xmlns:a16="http://schemas.microsoft.com/office/drawing/2014/main" id="{FD8BBF7A-F9FF-4CEB-B089-1D4DDE0C97FE}"/>
              </a:ext>
            </a:extLst>
          </p:cNvPr>
          <p:cNvSpPr>
            <a:spLocks noGrp="1"/>
          </p:cNvSpPr>
          <p:nvPr>
            <p:ph idx="1"/>
          </p:nvPr>
        </p:nvSpPr>
        <p:spPr/>
        <p:txBody>
          <a:bodyPr>
            <a:normAutofit/>
          </a:bodyPr>
          <a:lstStyle/>
          <a:p>
            <a:r>
              <a:rPr lang="fr-CH" dirty="0"/>
              <a:t>Manifestez votre enthousiasme</a:t>
            </a:r>
          </a:p>
          <a:p>
            <a:pPr>
              <a:buFont typeface="Wingdings" panose="05000000000000000000" pitchFamily="2" charset="2"/>
              <a:buChar char="Ø"/>
            </a:pPr>
            <a:r>
              <a:rPr lang="fr-CH" dirty="0"/>
              <a:t>Fixez-vous des objectifs stimulants</a:t>
            </a:r>
          </a:p>
          <a:p>
            <a:pPr>
              <a:buFont typeface="Wingdings" panose="05000000000000000000" pitchFamily="2" charset="2"/>
              <a:buChar char="Ø"/>
            </a:pPr>
            <a:r>
              <a:rPr lang="fr-CH" dirty="0"/>
              <a:t>Entourez-vous de personnes heureuses</a:t>
            </a:r>
          </a:p>
          <a:p>
            <a:pPr>
              <a:buFont typeface="Wingdings" panose="05000000000000000000" pitchFamily="2" charset="2"/>
              <a:buChar char="Ø"/>
            </a:pPr>
            <a:r>
              <a:rPr lang="fr-CH" dirty="0"/>
              <a:t>Trouvez votre intérêt</a:t>
            </a:r>
          </a:p>
          <a:p>
            <a:pPr>
              <a:buFont typeface="Wingdings" panose="05000000000000000000" pitchFamily="2" charset="2"/>
              <a:buChar char="Ø"/>
            </a:pPr>
            <a:r>
              <a:rPr lang="fr-CH" dirty="0"/>
              <a:t>L’enthousiasme est contagieux</a:t>
            </a:r>
          </a:p>
        </p:txBody>
      </p:sp>
      <p:sp>
        <p:nvSpPr>
          <p:cNvPr id="4" name="Espace réservé du numéro de diapositive 3">
            <a:extLst>
              <a:ext uri="{FF2B5EF4-FFF2-40B4-BE49-F238E27FC236}">
                <a16:creationId xmlns:a16="http://schemas.microsoft.com/office/drawing/2014/main" id="{876FBA8E-2511-44E6-9EFA-2E5E65C801E1}"/>
              </a:ext>
            </a:extLst>
          </p:cNvPr>
          <p:cNvSpPr>
            <a:spLocks noGrp="1"/>
          </p:cNvSpPr>
          <p:nvPr>
            <p:ph type="sldNum" sz="quarter" idx="12"/>
          </p:nvPr>
        </p:nvSpPr>
        <p:spPr/>
        <p:txBody>
          <a:bodyPr/>
          <a:lstStyle/>
          <a:p>
            <a:fld id="{D43150CF-46F0-4FEE-9B38-FA518C85AC0E}" type="slidenum">
              <a:rPr lang="fr-CH" smtClean="0"/>
              <a:t>44</a:t>
            </a:fld>
            <a:endParaRPr lang="fr-CH"/>
          </a:p>
        </p:txBody>
      </p:sp>
      <p:sp>
        <p:nvSpPr>
          <p:cNvPr id="5" name="Espace réservé du pied de page 4">
            <a:extLst>
              <a:ext uri="{FF2B5EF4-FFF2-40B4-BE49-F238E27FC236}">
                <a16:creationId xmlns:a16="http://schemas.microsoft.com/office/drawing/2014/main" id="{B19587A7-23AD-4AB1-A781-FB13116042C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4811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262FE-16A9-43B8-A8DF-048378685305}"/>
              </a:ext>
            </a:extLst>
          </p:cNvPr>
          <p:cNvSpPr>
            <a:spLocks noGrp="1"/>
          </p:cNvSpPr>
          <p:nvPr>
            <p:ph type="title"/>
          </p:nvPr>
        </p:nvSpPr>
        <p:spPr/>
        <p:txBody>
          <a:bodyPr/>
          <a:lstStyle/>
          <a:p>
            <a:r>
              <a:rPr lang="fr-CH" dirty="0"/>
              <a:t>Les niveaux logiques</a:t>
            </a:r>
            <a:endParaRPr lang="fr-FR" dirty="0"/>
          </a:p>
        </p:txBody>
      </p:sp>
      <p:sp>
        <p:nvSpPr>
          <p:cNvPr id="3" name="Espace réservé du contenu 2">
            <a:extLst>
              <a:ext uri="{FF2B5EF4-FFF2-40B4-BE49-F238E27FC236}">
                <a16:creationId xmlns:a16="http://schemas.microsoft.com/office/drawing/2014/main" id="{207F3637-1ECA-408B-9F49-B0941E61A43F}"/>
              </a:ext>
            </a:extLst>
          </p:cNvPr>
          <p:cNvSpPr>
            <a:spLocks noGrp="1"/>
          </p:cNvSpPr>
          <p:nvPr>
            <p:ph idx="1"/>
          </p:nvPr>
        </p:nvSpPr>
        <p:spPr/>
        <p:txBody>
          <a:bodyPr/>
          <a:lstStyle/>
          <a:p>
            <a:r>
              <a:rPr lang="fr-CH" dirty="0"/>
              <a:t>Les </a:t>
            </a:r>
            <a:r>
              <a:rPr lang="fr-CH" b="1" u="sng" dirty="0"/>
              <a:t>comportements: </a:t>
            </a:r>
            <a:r>
              <a:rPr lang="fr-CH" dirty="0"/>
              <a:t>c’est la façon de réagir de la personne face à son environnement. C’est le </a:t>
            </a:r>
            <a:r>
              <a:rPr lang="fr-CH" i="1" dirty="0"/>
              <a:t>quoi?</a:t>
            </a:r>
          </a:p>
          <a:p>
            <a:r>
              <a:rPr lang="fr-CH" dirty="0"/>
              <a:t>Un problème de Comportement se résout par le niveau supérieur, c’est-à-dire par un apprentissage – Capacités.</a:t>
            </a:r>
          </a:p>
          <a:p>
            <a:r>
              <a:rPr lang="fr-CH" dirty="0"/>
              <a:t>Les </a:t>
            </a:r>
            <a:r>
              <a:rPr lang="fr-CH" b="1" u="sng" dirty="0"/>
              <a:t>capacités: </a:t>
            </a:r>
            <a:r>
              <a:rPr lang="fr-CH" dirty="0"/>
              <a:t>ce sont toutes les ressources de la personne. Ce sont les capacités qui décident ce que quelqu’un peut faire ou non (Comportement). C’est le </a:t>
            </a:r>
            <a:r>
              <a:rPr lang="fr-CH" i="1" dirty="0"/>
              <a:t>comment?</a:t>
            </a:r>
          </a:p>
          <a:p>
            <a:r>
              <a:rPr lang="fr-CH" dirty="0"/>
              <a:t>En cas de blocage, c’est au niveau des croyances qu’il faut rechercher la solution.</a:t>
            </a:r>
          </a:p>
        </p:txBody>
      </p:sp>
      <p:sp>
        <p:nvSpPr>
          <p:cNvPr id="4" name="Espace réservé du numéro de diapositive 3">
            <a:extLst>
              <a:ext uri="{FF2B5EF4-FFF2-40B4-BE49-F238E27FC236}">
                <a16:creationId xmlns:a16="http://schemas.microsoft.com/office/drawing/2014/main" id="{E4D962F2-33C2-4545-A484-3BA186825F4A}"/>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1E53303C-7C9D-4AF8-93B7-CC86F5A9CBF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2681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462771-A298-4F36-9BB5-338F7B7595F3}"/>
              </a:ext>
            </a:extLst>
          </p:cNvPr>
          <p:cNvSpPr>
            <a:spLocks noGrp="1"/>
          </p:cNvSpPr>
          <p:nvPr>
            <p:ph type="title"/>
          </p:nvPr>
        </p:nvSpPr>
        <p:spPr/>
        <p:txBody>
          <a:bodyPr/>
          <a:lstStyle/>
          <a:p>
            <a:r>
              <a:rPr lang="fr-CH" dirty="0"/>
              <a:t>Les niveaux logiques</a:t>
            </a:r>
            <a:endParaRPr lang="fr-FR" dirty="0"/>
          </a:p>
        </p:txBody>
      </p:sp>
      <p:sp>
        <p:nvSpPr>
          <p:cNvPr id="3" name="Espace réservé du contenu 2">
            <a:extLst>
              <a:ext uri="{FF2B5EF4-FFF2-40B4-BE49-F238E27FC236}">
                <a16:creationId xmlns:a16="http://schemas.microsoft.com/office/drawing/2014/main" id="{1A1AC2E1-02D2-4BCE-B6AE-F9682A56C68D}"/>
              </a:ext>
            </a:extLst>
          </p:cNvPr>
          <p:cNvSpPr>
            <a:spLocks noGrp="1"/>
          </p:cNvSpPr>
          <p:nvPr>
            <p:ph idx="1"/>
          </p:nvPr>
        </p:nvSpPr>
        <p:spPr/>
        <p:txBody>
          <a:bodyPr/>
          <a:lstStyle/>
          <a:p>
            <a:r>
              <a:rPr lang="fr-CH" b="1" u="sng" dirty="0"/>
              <a:t>Les croyances: </a:t>
            </a:r>
            <a:r>
              <a:rPr lang="fr-CH" dirty="0"/>
              <a:t>déterminent ce qui nous paraît faisable dans la vie et ce que nous cherchons à atteindre et à réussir. C’est le </a:t>
            </a:r>
            <a:r>
              <a:rPr lang="fr-CH" i="1" dirty="0"/>
              <a:t>pourquoi? Ce qui est important pour moi?</a:t>
            </a:r>
          </a:p>
          <a:p>
            <a:r>
              <a:rPr lang="fr-CH" dirty="0" err="1"/>
              <a:t>Etre</a:t>
            </a:r>
            <a:r>
              <a:rPr lang="fr-CH" dirty="0"/>
              <a:t> capable de choisir ses croyances, cela veut dire être capable de savoir que l’on en a. Les bonnes croyances sont très importantes.</a:t>
            </a:r>
          </a:p>
          <a:p>
            <a:r>
              <a:rPr lang="fr-CH" dirty="0"/>
              <a:t>«Je n’y arriverai jamais» est une croyance limitante.</a:t>
            </a:r>
          </a:p>
          <a:p>
            <a:r>
              <a:rPr lang="fr-CH" dirty="0"/>
              <a:t>La solution se trouve dans l’Identité: Est-ce que cela correspond à l’homme/femme que j’ai toujours rêvé de devenir?</a:t>
            </a:r>
            <a:endParaRPr lang="fr-FR" dirty="0"/>
          </a:p>
        </p:txBody>
      </p:sp>
      <p:sp>
        <p:nvSpPr>
          <p:cNvPr id="4" name="Espace réservé du numéro de diapositive 3">
            <a:extLst>
              <a:ext uri="{FF2B5EF4-FFF2-40B4-BE49-F238E27FC236}">
                <a16:creationId xmlns:a16="http://schemas.microsoft.com/office/drawing/2014/main" id="{3E4FC4DC-8998-4154-B939-802CB4D7B2AA}"/>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92E54E4A-350F-44C8-BEFE-B2D29FDF34E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1124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C229AC-E60D-468E-9960-D4B44A6DDF2E}"/>
              </a:ext>
            </a:extLst>
          </p:cNvPr>
          <p:cNvSpPr>
            <a:spLocks noGrp="1"/>
          </p:cNvSpPr>
          <p:nvPr>
            <p:ph type="title"/>
          </p:nvPr>
        </p:nvSpPr>
        <p:spPr/>
        <p:txBody>
          <a:bodyPr/>
          <a:lstStyle/>
          <a:p>
            <a:r>
              <a:rPr lang="fr-CH" dirty="0"/>
              <a:t>Les niveaux logiques</a:t>
            </a:r>
            <a:endParaRPr lang="fr-FR" dirty="0"/>
          </a:p>
        </p:txBody>
      </p:sp>
      <p:sp>
        <p:nvSpPr>
          <p:cNvPr id="3" name="Espace réservé du contenu 2">
            <a:extLst>
              <a:ext uri="{FF2B5EF4-FFF2-40B4-BE49-F238E27FC236}">
                <a16:creationId xmlns:a16="http://schemas.microsoft.com/office/drawing/2014/main" id="{BA4E0AC3-554E-4827-9042-139894EFEEC2}"/>
              </a:ext>
            </a:extLst>
          </p:cNvPr>
          <p:cNvSpPr>
            <a:spLocks noGrp="1"/>
          </p:cNvSpPr>
          <p:nvPr>
            <p:ph idx="1"/>
          </p:nvPr>
        </p:nvSpPr>
        <p:spPr/>
        <p:txBody>
          <a:bodyPr>
            <a:normAutofit/>
          </a:bodyPr>
          <a:lstStyle/>
          <a:p>
            <a:r>
              <a:rPr lang="fr-CH" b="1" u="sng" dirty="0"/>
              <a:t>L’identité: </a:t>
            </a:r>
            <a:r>
              <a:rPr lang="fr-CH" dirty="0"/>
              <a:t>c’est la somme de nos croyances, ce qui se cache derrière le «moi». C’est le </a:t>
            </a:r>
            <a:r>
              <a:rPr lang="fr-CH" i="1" dirty="0"/>
              <a:t>qui suis-je?</a:t>
            </a:r>
          </a:p>
          <a:p>
            <a:r>
              <a:rPr lang="fr-FR" dirty="0"/>
              <a:t>Un problème d’identité est traité au niveau supérieur, celui de l’appartenance, la vision et l’intention d’une personne – le Spirituel.</a:t>
            </a:r>
          </a:p>
          <a:p>
            <a:r>
              <a:rPr lang="fr-FR" b="1" u="sng" dirty="0"/>
              <a:t>Le Spirituel: </a:t>
            </a:r>
            <a:r>
              <a:rPr lang="fr-FR" dirty="0"/>
              <a:t>c’est la raison d’être de l’homme sur terre, sa mission de vie (≠ </a:t>
            </a:r>
            <a:r>
              <a:rPr lang="fr-FR" dirty="0" err="1"/>
              <a:t>réligion</a:t>
            </a:r>
            <a:r>
              <a:rPr lang="fr-FR" dirty="0"/>
              <a:t>). </a:t>
            </a:r>
          </a:p>
          <a:p>
            <a:r>
              <a:rPr lang="fr-FR" b="1" dirty="0"/>
              <a:t>En résumé</a:t>
            </a:r>
            <a:r>
              <a:rPr lang="fr-FR" dirty="0"/>
              <a:t>: Ou? Quoi? Comment? Pourquoi? Qui? Dans quel but?</a:t>
            </a:r>
            <a:endParaRPr lang="fr-CH" dirty="0"/>
          </a:p>
        </p:txBody>
      </p:sp>
      <p:sp>
        <p:nvSpPr>
          <p:cNvPr id="4" name="Espace réservé du numéro de diapositive 3">
            <a:extLst>
              <a:ext uri="{FF2B5EF4-FFF2-40B4-BE49-F238E27FC236}">
                <a16:creationId xmlns:a16="http://schemas.microsoft.com/office/drawing/2014/main" id="{236298F2-7381-45E4-948E-1520EED180FB}"/>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0B925D1C-22E0-4DBE-A641-E4A12AE2651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85577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00F7B-16E0-477E-AE03-B796B5D589CC}"/>
              </a:ext>
            </a:extLst>
          </p:cNvPr>
          <p:cNvSpPr>
            <a:spLocks noGrp="1"/>
          </p:cNvSpPr>
          <p:nvPr>
            <p:ph type="title"/>
          </p:nvPr>
        </p:nvSpPr>
        <p:spPr/>
        <p:txBody>
          <a:bodyPr/>
          <a:lstStyle/>
          <a:p>
            <a:r>
              <a:rPr lang="fr-CH" dirty="0"/>
              <a:t>QI et QE</a:t>
            </a:r>
            <a:endParaRPr lang="fr-FR" dirty="0"/>
          </a:p>
        </p:txBody>
      </p:sp>
      <p:sp>
        <p:nvSpPr>
          <p:cNvPr id="3" name="Espace réservé du contenu 2">
            <a:extLst>
              <a:ext uri="{FF2B5EF4-FFF2-40B4-BE49-F238E27FC236}">
                <a16:creationId xmlns:a16="http://schemas.microsoft.com/office/drawing/2014/main" id="{7F118CE0-3269-4646-B1FD-666759D60611}"/>
              </a:ext>
            </a:extLst>
          </p:cNvPr>
          <p:cNvSpPr>
            <a:spLocks noGrp="1"/>
          </p:cNvSpPr>
          <p:nvPr>
            <p:ph idx="1"/>
          </p:nvPr>
        </p:nvSpPr>
        <p:spPr/>
        <p:txBody>
          <a:bodyPr>
            <a:normAutofit fontScale="92500" lnSpcReduction="20000"/>
          </a:bodyPr>
          <a:lstStyle/>
          <a:p>
            <a:r>
              <a:rPr lang="fr-CH" dirty="0"/>
              <a:t>La définition du quotient intellectuel est « la mesure des habiletés intellectuelles, analytiques, logiques et rationnelles chez les individus »</a:t>
            </a:r>
          </a:p>
          <a:p>
            <a:r>
              <a:rPr lang="fr-CH" dirty="0"/>
              <a:t>Le quotient émotionnel «est cette capacité non seulement à comprendre et à gérer ses propres émotions, mais aussi à reconnaître et à influencer les émotions de ceux qui nous entourent. Or, les dirigeants doivent justement capitaliser sur le rôle de l’émotion pour motiver les employés à atteindre leurs objectifs. Car le leadership consiste à inspirer les autres à transformer la vision en réalité».</a:t>
            </a:r>
          </a:p>
          <a:p>
            <a:r>
              <a:rPr lang="fr-CH" dirty="0"/>
              <a:t>À l’opposé de votre QI, votre QE peut évoluer constamment dans le temps en développant les compétences émotionnelles. </a:t>
            </a:r>
            <a:endParaRPr lang="fr-FR" dirty="0"/>
          </a:p>
        </p:txBody>
      </p:sp>
      <p:sp>
        <p:nvSpPr>
          <p:cNvPr id="4" name="Espace réservé du numéro de diapositive 3">
            <a:extLst>
              <a:ext uri="{FF2B5EF4-FFF2-40B4-BE49-F238E27FC236}">
                <a16:creationId xmlns:a16="http://schemas.microsoft.com/office/drawing/2014/main" id="{1AC2C60C-D421-456B-9205-3213EB8502B0}"/>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5" name="Espace réservé du pied de page 4">
            <a:extLst>
              <a:ext uri="{FF2B5EF4-FFF2-40B4-BE49-F238E27FC236}">
                <a16:creationId xmlns:a16="http://schemas.microsoft.com/office/drawing/2014/main" id="{3D73D4CE-7CE7-4DBB-83DC-AB8801DBADB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9549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8A89ED-3CC2-4640-B0E5-9378214FFFC3}"/>
              </a:ext>
            </a:extLst>
          </p:cNvPr>
          <p:cNvSpPr>
            <a:spLocks noGrp="1"/>
          </p:cNvSpPr>
          <p:nvPr>
            <p:ph type="title"/>
          </p:nvPr>
        </p:nvSpPr>
        <p:spPr/>
        <p:txBody>
          <a:bodyPr/>
          <a:lstStyle/>
          <a:p>
            <a:r>
              <a:rPr lang="fr-CH" dirty="0"/>
              <a:t>Intelligence émotionnelle (QE)</a:t>
            </a:r>
            <a:endParaRPr lang="fr-FR" dirty="0"/>
          </a:p>
        </p:txBody>
      </p:sp>
      <p:sp>
        <p:nvSpPr>
          <p:cNvPr id="3" name="Espace réservé du contenu 2">
            <a:extLst>
              <a:ext uri="{FF2B5EF4-FFF2-40B4-BE49-F238E27FC236}">
                <a16:creationId xmlns:a16="http://schemas.microsoft.com/office/drawing/2014/main" id="{CD8FD446-829A-4C00-8C18-BBF16C26AD91}"/>
              </a:ext>
            </a:extLst>
          </p:cNvPr>
          <p:cNvSpPr>
            <a:spLocks noGrp="1"/>
          </p:cNvSpPr>
          <p:nvPr>
            <p:ph idx="1"/>
          </p:nvPr>
        </p:nvSpPr>
        <p:spPr/>
        <p:txBody>
          <a:bodyPr/>
          <a:lstStyle/>
          <a:p>
            <a:pPr marL="514350" indent="-514350">
              <a:buFont typeface="+mj-lt"/>
              <a:buAutoNum type="arabicParenR"/>
            </a:pPr>
            <a:r>
              <a:rPr lang="fr-CH" dirty="0"/>
              <a:t>La conscience de soi</a:t>
            </a:r>
          </a:p>
          <a:p>
            <a:pPr marL="514350" indent="-514350">
              <a:buFont typeface="+mj-lt"/>
              <a:buAutoNum type="arabicParenR"/>
            </a:pPr>
            <a:r>
              <a:rPr lang="fr-CH" dirty="0"/>
              <a:t>La maîtrise de soi</a:t>
            </a:r>
          </a:p>
          <a:p>
            <a:pPr marL="514350" indent="-514350">
              <a:buFont typeface="+mj-lt"/>
              <a:buAutoNum type="arabicParenR"/>
            </a:pPr>
            <a:r>
              <a:rPr lang="fr-CH" dirty="0"/>
              <a:t>La motivation</a:t>
            </a:r>
          </a:p>
          <a:p>
            <a:pPr marL="514350" indent="-514350">
              <a:buFont typeface="+mj-lt"/>
              <a:buAutoNum type="arabicParenR"/>
            </a:pPr>
            <a:r>
              <a:rPr lang="fr-CH" dirty="0"/>
              <a:t>L’empathie</a:t>
            </a:r>
          </a:p>
          <a:p>
            <a:pPr marL="514350" indent="-514350">
              <a:buFont typeface="+mj-lt"/>
              <a:buAutoNum type="arabicParenR"/>
            </a:pPr>
            <a:r>
              <a:rPr lang="fr-CH" dirty="0"/>
              <a:t>La maîtrise des relations humaines</a:t>
            </a:r>
          </a:p>
          <a:p>
            <a:pPr marL="0" indent="0">
              <a:buNone/>
            </a:pPr>
            <a:endParaRPr lang="fr-CH" dirty="0"/>
          </a:p>
          <a:p>
            <a:pPr marL="0" indent="0">
              <a:buNone/>
            </a:pPr>
            <a:r>
              <a:rPr lang="fr-FR" dirty="0"/>
              <a:t>♦♦ Daniel Goleman</a:t>
            </a:r>
          </a:p>
          <a:p>
            <a:pPr marL="514350" indent="-514350">
              <a:buFont typeface="+mj-lt"/>
              <a:buAutoNum type="arabicParenR"/>
            </a:pPr>
            <a:endParaRPr lang="fr-CH" dirty="0"/>
          </a:p>
        </p:txBody>
      </p:sp>
      <p:sp>
        <p:nvSpPr>
          <p:cNvPr id="4" name="Espace réservé du numéro de diapositive 3">
            <a:extLst>
              <a:ext uri="{FF2B5EF4-FFF2-40B4-BE49-F238E27FC236}">
                <a16:creationId xmlns:a16="http://schemas.microsoft.com/office/drawing/2014/main" id="{92E78B99-0F11-4B0F-B1FD-CF7EEE04E2BA}"/>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3E3A3E56-1DF2-49AC-87BC-7A0218FEAC6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130379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2" ma:contentTypeDescription="Crée un document." ma:contentTypeScope="" ma:versionID="1ef08d6b983aa87fad9d735752a4bf77">
  <xsd:schema xmlns:xsd="http://www.w3.org/2001/XMLSchema" xmlns:xs="http://www.w3.org/2001/XMLSchema" xmlns:p="http://schemas.microsoft.com/office/2006/metadata/properties" xmlns:ns2="3158ae9d-f291-4276-adbf-4f2165187d0a" targetNamespace="http://schemas.microsoft.com/office/2006/metadata/properties" ma:root="true" ma:fieldsID="68dd5fd30073e7b08781cb3211bcc164" ns2:_="">
    <xsd:import namespace="3158ae9d-f291-4276-adbf-4f2165187d0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8ae9d-f291-4276-adbf-4f216518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68BBCF-6C55-4CA5-B06C-8D2598965939}"/>
</file>

<file path=customXml/itemProps2.xml><?xml version="1.0" encoding="utf-8"?>
<ds:datastoreItem xmlns:ds="http://schemas.openxmlformats.org/officeDocument/2006/customXml" ds:itemID="{92AB1BBD-4F31-4CDC-AA81-805CAE417F1C}"/>
</file>

<file path=customXml/itemProps3.xml><?xml version="1.0" encoding="utf-8"?>
<ds:datastoreItem xmlns:ds="http://schemas.openxmlformats.org/officeDocument/2006/customXml" ds:itemID="{ACBAE0F4-50D3-49F7-9FE6-3BF50C0A047D}"/>
</file>

<file path=docProps/app.xml><?xml version="1.0" encoding="utf-8"?>
<Properties xmlns="http://schemas.openxmlformats.org/officeDocument/2006/extended-properties" xmlns:vt="http://schemas.openxmlformats.org/officeDocument/2006/docPropsVTypes">
  <TotalTime>587</TotalTime>
  <Words>3714</Words>
  <Application>Microsoft Office PowerPoint</Application>
  <PresentationFormat>Grand écran</PresentationFormat>
  <Paragraphs>454</Paragraphs>
  <Slides>44</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44</vt:i4>
      </vt:variant>
    </vt:vector>
  </HeadingPairs>
  <TitlesOfParts>
    <vt:vector size="48" baseType="lpstr">
      <vt:lpstr>Arial</vt:lpstr>
      <vt:lpstr>Calibri</vt:lpstr>
      <vt:lpstr>Wingdings</vt:lpstr>
      <vt:lpstr>Thème Office</vt:lpstr>
      <vt:lpstr>Le Leadership</vt:lpstr>
      <vt:lpstr>Les niveaux logiques</vt:lpstr>
      <vt:lpstr>Les niveaux logiques</vt:lpstr>
      <vt:lpstr>Les niveaux logiques</vt:lpstr>
      <vt:lpstr>Les niveaux logiques</vt:lpstr>
      <vt:lpstr>Les niveaux logiques</vt:lpstr>
      <vt:lpstr>Les niveaux logiques</vt:lpstr>
      <vt:lpstr>QI et QE</vt:lpstr>
      <vt:lpstr>Intelligence émotionnelle (QE)</vt:lpstr>
      <vt:lpstr>Intelligence émotionnelle</vt:lpstr>
      <vt:lpstr>Intelligence émotionnelle</vt:lpstr>
      <vt:lpstr>Intelligence émotionnelle</vt:lpstr>
      <vt:lpstr>Intelligence émotionnelle</vt:lpstr>
      <vt:lpstr>Intelligence émotionnelle</vt:lpstr>
      <vt:lpstr>Intelligence émotionnelle</vt:lpstr>
      <vt:lpstr>Intelligence émotionnelle</vt:lpstr>
      <vt:lpstr>Intelligence émotionnelle</vt:lpstr>
      <vt:lpstr>Intelligence émotionnelle</vt:lpstr>
      <vt:lpstr>Intelligence émotionnelle</vt:lpstr>
      <vt:lpstr>Stratégies</vt:lpstr>
      <vt:lpstr>Stratégies</vt:lpstr>
      <vt:lpstr>Stratégies</vt:lpstr>
      <vt:lpstr>Stratégies</vt:lpstr>
      <vt:lpstr>Stratégies</vt:lpstr>
      <vt:lpstr>Un bon leader</vt:lpstr>
      <vt:lpstr>Un bon leader</vt:lpstr>
      <vt:lpstr>Un bon leader</vt:lpstr>
      <vt:lpstr>Styles de leadership</vt:lpstr>
      <vt:lpstr>Styles de leadership</vt:lpstr>
      <vt:lpstr>Styles de leadership</vt:lpstr>
      <vt:lpstr>Styles de leadership</vt:lpstr>
      <vt:lpstr>Styles de leadership</vt:lpstr>
      <vt:lpstr>Styles de leadership</vt:lpstr>
      <vt:lpstr>Présentation PowerPoint</vt:lpstr>
      <vt:lpstr>Booster votre leadership</vt:lpstr>
      <vt:lpstr>Booster votre leadership</vt:lpstr>
      <vt:lpstr>Booster votre leadership</vt:lpstr>
      <vt:lpstr>Booster votre leadership</vt:lpstr>
      <vt:lpstr>Booster votre leadership</vt:lpstr>
      <vt:lpstr>Booster votre leadership</vt:lpstr>
      <vt:lpstr>Booster votre leadership</vt:lpstr>
      <vt:lpstr>Booster votre leadership</vt:lpstr>
      <vt:lpstr>Booster votre leadership</vt:lpstr>
      <vt:lpstr>Booster votre leadership</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cp:lastModifiedBy>
  <cp:revision>41</cp:revision>
  <dcterms:created xsi:type="dcterms:W3CDTF">2021-09-13T08:54:04Z</dcterms:created>
  <dcterms:modified xsi:type="dcterms:W3CDTF">2021-11-12T10:49:15Z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