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71" r:id="rId3"/>
    <p:sldId id="275" r:id="rId4"/>
    <p:sldId id="276" r:id="rId5"/>
    <p:sldId id="278" r:id="rId6"/>
    <p:sldId id="282" r:id="rId7"/>
    <p:sldId id="284" r:id="rId8"/>
    <p:sldId id="285" r:id="rId9"/>
    <p:sldId id="283"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1" r:id="rId25"/>
    <p:sldId id="302" r:id="rId26"/>
    <p:sldId id="303" r:id="rId27"/>
    <p:sldId id="311" r:id="rId28"/>
    <p:sldId id="304" r:id="rId29"/>
    <p:sldId id="312" r:id="rId30"/>
    <p:sldId id="313" r:id="rId31"/>
    <p:sldId id="300" r:id="rId32"/>
    <p:sldId id="306" r:id="rId33"/>
    <p:sldId id="307" r:id="rId34"/>
    <p:sldId id="308" r:id="rId35"/>
    <p:sldId id="309" r:id="rId36"/>
    <p:sldId id="310" r:id="rId37"/>
    <p:sldId id="305"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474" autoAdjust="0"/>
  </p:normalViewPr>
  <p:slideViewPr>
    <p:cSldViewPr snapToGrid="0">
      <p:cViewPr varScale="1">
        <p:scale>
          <a:sx n="64" d="100"/>
          <a:sy n="64" d="100"/>
        </p:scale>
        <p:origin x="942" y="6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11.11.2021</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11.11.2021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Wiliam</a:t>
            </a:r>
            <a:r>
              <a:rPr lang="fr-CH" dirty="0"/>
              <a:t> Deming</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23</a:t>
            </a:fld>
            <a:endParaRPr lang="fr-CH"/>
          </a:p>
        </p:txBody>
      </p:sp>
    </p:spTree>
    <p:extLst>
      <p:ext uri="{BB962C8B-B14F-4D97-AF65-F5344CB8AC3E}">
        <p14:creationId xmlns:p14="http://schemas.microsoft.com/office/powerpoint/2010/main" val="382401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 diagramme d’Ishikawa est pour cela très pertinent. Il s’agit d’une méthode inventée par </a:t>
            </a:r>
            <a:r>
              <a:rPr lang="fr-CH" dirty="0" err="1"/>
              <a:t>Kaoru</a:t>
            </a:r>
            <a:r>
              <a:rPr lang="fr-CH" dirty="0"/>
              <a:t> Ishikawa, un ingénieur japonais ayant travaillé pour Nissan, qui permet d’analyser de manière singulière les causes d’un problème.</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26</a:t>
            </a:fld>
            <a:endParaRPr lang="fr-CH"/>
          </a:p>
        </p:txBody>
      </p:sp>
    </p:spTree>
    <p:extLst>
      <p:ext uri="{BB962C8B-B14F-4D97-AF65-F5344CB8AC3E}">
        <p14:creationId xmlns:p14="http://schemas.microsoft.com/office/powerpoint/2010/main" val="3459041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a:t>Modifiez le style du titre</a:t>
            </a:r>
            <a:endParaRPr lang="fr-CH"/>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16587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47535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a:t>Modifiez le style du titre</a:t>
            </a:r>
            <a:endParaRPr lang="fr-CH"/>
          </a:p>
        </p:txBody>
      </p:sp>
      <p:sp>
        <p:nvSpPr>
          <p:cNvPr id="3" name="Espace réservé du contenu 2"/>
          <p:cNvSpPr>
            <a:spLocks noGrp="1"/>
          </p:cNvSpPr>
          <p:nvPr>
            <p:ph sz="half" idx="1"/>
          </p:nvPr>
        </p:nvSpPr>
        <p:spPr>
          <a:xfrm>
            <a:off x="838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72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35698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42922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a:t>Modifiez le style du titre</a:t>
            </a:r>
            <a:endParaRPr lang="fr-CH"/>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11.11.2021</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05ED6DB-EBA3-4449-8D86-B5E5D84237CA}" type="datetime1">
              <a:rPr lang="fr-FR" smtClean="0"/>
              <a:t>11/11/2021</a:t>
            </a:fld>
            <a:endParaRPr lang="fr-CH"/>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fr-CH"/>
              <a:t>chrystel.dayer@hesge.ch</a:t>
            </a:r>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CH" sz="4000" dirty="0"/>
              <a:t>La chaîne de valeur des services (CVS)</a:t>
            </a:r>
          </a:p>
        </p:txBody>
      </p:sp>
      <p:sp>
        <p:nvSpPr>
          <p:cNvPr id="3" name="Sous-titre 2"/>
          <p:cNvSpPr>
            <a:spLocks noGrp="1"/>
          </p:cNvSpPr>
          <p:nvPr>
            <p:ph type="subTitle" idx="1"/>
          </p:nvPr>
        </p:nvSpPr>
        <p:spPr>
          <a:xfrm>
            <a:off x="1524000" y="3602038"/>
            <a:ext cx="9144000" cy="1351649"/>
          </a:xfrm>
        </p:spPr>
        <p:txBody>
          <a:bodyPr>
            <a:normAutofit/>
          </a:bodyPr>
          <a:lstStyle/>
          <a:p>
            <a:r>
              <a:rPr lang="fr-CH" sz="2000" b="1" dirty="0">
                <a:solidFill>
                  <a:srgbClr val="2B3E54"/>
                </a:solidFill>
                <a:ea typeface="+mj-ea"/>
              </a:rPr>
              <a:t>Mme Chrystel Dayer</a:t>
            </a:r>
          </a:p>
          <a:p>
            <a:r>
              <a:rPr lang="fr-CH" sz="2000" b="1" dirty="0">
                <a:solidFill>
                  <a:srgbClr val="2B3E54"/>
                </a:solidFill>
                <a:ea typeface="+mj-ea"/>
              </a:rPr>
              <a:t>Chargée de cours</a:t>
            </a:r>
          </a:p>
        </p:txBody>
      </p:sp>
      <p:sp>
        <p:nvSpPr>
          <p:cNvPr id="4" name="Espace réservé de la date 3"/>
          <p:cNvSpPr>
            <a:spLocks noGrp="1"/>
          </p:cNvSpPr>
          <p:nvPr>
            <p:ph type="dt" sz="half" idx="4294967295"/>
          </p:nvPr>
        </p:nvSpPr>
        <p:spPr>
          <a:xfrm>
            <a:off x="838200" y="6273970"/>
            <a:ext cx="2743200" cy="365125"/>
          </a:xfrm>
        </p:spPr>
        <p:txBody>
          <a:bodyPr/>
          <a:lstStyle/>
          <a:p>
            <a:fld id="{D8C0A943-C54A-47C0-B4C2-905C8DAFEB73}" type="datetime1">
              <a:rPr lang="fr-FR" smtClean="0"/>
              <a:t>11/11/2021</a:t>
            </a:fld>
            <a:endParaRPr lang="fr-CH"/>
          </a:p>
        </p:txBody>
      </p:sp>
      <p:sp>
        <p:nvSpPr>
          <p:cNvPr id="5" name="Espace réservé du pied de page 4"/>
          <p:cNvSpPr>
            <a:spLocks noGrp="1"/>
          </p:cNvSpPr>
          <p:nvPr>
            <p:ph type="ftr" sz="quarter" idx="4294967295"/>
          </p:nvPr>
        </p:nvSpPr>
        <p:spPr>
          <a:xfrm>
            <a:off x="4038600" y="6273970"/>
            <a:ext cx="4114800" cy="365125"/>
          </a:xfrm>
        </p:spPr>
        <p:txBody>
          <a:bodyPr/>
          <a:lstStyle/>
          <a:p>
            <a:r>
              <a:rPr lang="fr-CH"/>
              <a:t>chrystel.dayer@hesge.ch</a:t>
            </a:r>
            <a:endParaRPr lang="fr-CH" dirty="0"/>
          </a:p>
        </p:txBody>
      </p:sp>
      <p:sp>
        <p:nvSpPr>
          <p:cNvPr id="6" name="Espace réservé du numéro de diapositive 5"/>
          <p:cNvSpPr>
            <a:spLocks noGrp="1"/>
          </p:cNvSpPr>
          <p:nvPr>
            <p:ph type="sldNum" sz="quarter" idx="4294967295"/>
          </p:nvPr>
        </p:nvSpPr>
        <p:spPr>
          <a:xfrm>
            <a:off x="8610600" y="6290446"/>
            <a:ext cx="2743200" cy="365125"/>
          </a:xfrm>
        </p:spPr>
        <p:txBody>
          <a:bodyPr/>
          <a:lstStyle/>
          <a:p>
            <a:fld id="{D43150CF-46F0-4FEE-9B38-FA518C85AC0E}" type="slidenum">
              <a:rPr lang="fr-CH" smtClean="0"/>
              <a:t>1</a:t>
            </a:fld>
            <a:endParaRPr lang="fr-CH"/>
          </a:p>
        </p:txBody>
      </p:sp>
    </p:spTree>
    <p:extLst>
      <p:ext uri="{BB962C8B-B14F-4D97-AF65-F5344CB8AC3E}">
        <p14:creationId xmlns:p14="http://schemas.microsoft.com/office/powerpoint/2010/main" val="18069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CFBB01-7291-4C45-A099-FA9E11E5855C}"/>
              </a:ext>
            </a:extLst>
          </p:cNvPr>
          <p:cNvSpPr>
            <a:spLocks noGrp="1"/>
          </p:cNvSpPr>
          <p:nvPr>
            <p:ph type="title"/>
          </p:nvPr>
        </p:nvSpPr>
        <p:spPr/>
        <p:txBody>
          <a:bodyPr/>
          <a:lstStyle/>
          <a:p>
            <a:r>
              <a:rPr lang="fr-CH" dirty="0"/>
              <a:t>Les activités</a:t>
            </a:r>
            <a:endParaRPr lang="fr-FR" dirty="0"/>
          </a:p>
        </p:txBody>
      </p:sp>
      <p:sp>
        <p:nvSpPr>
          <p:cNvPr id="3" name="Espace réservé du contenu 2">
            <a:extLst>
              <a:ext uri="{FF2B5EF4-FFF2-40B4-BE49-F238E27FC236}">
                <a16:creationId xmlns:a16="http://schemas.microsoft.com/office/drawing/2014/main" id="{0E2ACFA7-EEC5-4528-B72E-605801C67FC7}"/>
              </a:ext>
            </a:extLst>
          </p:cNvPr>
          <p:cNvSpPr>
            <a:spLocks noGrp="1"/>
          </p:cNvSpPr>
          <p:nvPr>
            <p:ph idx="1"/>
          </p:nvPr>
        </p:nvSpPr>
        <p:spPr/>
        <p:txBody>
          <a:bodyPr/>
          <a:lstStyle/>
          <a:p>
            <a:r>
              <a:rPr lang="fr-CH" b="1" dirty="0"/>
              <a:t>Conception et Transition</a:t>
            </a:r>
          </a:p>
          <a:p>
            <a:pPr marL="0" indent="0">
              <a:buNone/>
            </a:pPr>
            <a:r>
              <a:rPr lang="fr-CH" dirty="0"/>
              <a:t>L'objectif de l'activité est de garantir que les produits et services répondent en permanence aux attentes des parties prenantes en matière de qualité, de coûts et de délais de commercialisation.</a:t>
            </a:r>
          </a:p>
          <a:p>
            <a:pPr>
              <a:buFont typeface="Wingdings" panose="05000000000000000000" pitchFamily="2" charset="2"/>
              <a:buChar char="Ø"/>
            </a:pPr>
            <a:r>
              <a:rPr lang="fr-CH" dirty="0"/>
              <a:t>La garantie que les produits et services proposés répondent en permanence aux demandes des parties prenantes.</a:t>
            </a:r>
          </a:p>
          <a:p>
            <a:endParaRPr lang="fr-FR" dirty="0"/>
          </a:p>
        </p:txBody>
      </p:sp>
      <p:sp>
        <p:nvSpPr>
          <p:cNvPr id="4" name="Espace réservé du numéro de diapositive 3">
            <a:extLst>
              <a:ext uri="{FF2B5EF4-FFF2-40B4-BE49-F238E27FC236}">
                <a16:creationId xmlns:a16="http://schemas.microsoft.com/office/drawing/2014/main" id="{A22311B0-CECD-4E0E-B417-801BC364670C}"/>
              </a:ext>
            </a:extLst>
          </p:cNvPr>
          <p:cNvSpPr>
            <a:spLocks noGrp="1"/>
          </p:cNvSpPr>
          <p:nvPr>
            <p:ph type="sldNum" sz="quarter" idx="12"/>
          </p:nvPr>
        </p:nvSpPr>
        <p:spPr/>
        <p:txBody>
          <a:bodyPr/>
          <a:lstStyle/>
          <a:p>
            <a:fld id="{D43150CF-46F0-4FEE-9B38-FA518C85AC0E}" type="slidenum">
              <a:rPr lang="fr-CH" smtClean="0"/>
              <a:t>10</a:t>
            </a:fld>
            <a:endParaRPr lang="fr-CH"/>
          </a:p>
        </p:txBody>
      </p:sp>
      <p:sp>
        <p:nvSpPr>
          <p:cNvPr id="5" name="Espace réservé du pied de page 4">
            <a:extLst>
              <a:ext uri="{FF2B5EF4-FFF2-40B4-BE49-F238E27FC236}">
                <a16:creationId xmlns:a16="http://schemas.microsoft.com/office/drawing/2014/main" id="{DBE4EF88-E453-4D1E-8C88-C2FEE45AB55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882803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F23D58-903F-4D47-A36E-3FF4C4EA1D61}"/>
              </a:ext>
            </a:extLst>
          </p:cNvPr>
          <p:cNvSpPr>
            <a:spLocks noGrp="1"/>
          </p:cNvSpPr>
          <p:nvPr>
            <p:ph type="title"/>
          </p:nvPr>
        </p:nvSpPr>
        <p:spPr/>
        <p:txBody>
          <a:bodyPr/>
          <a:lstStyle/>
          <a:p>
            <a:r>
              <a:rPr lang="fr-CH" dirty="0"/>
              <a:t>Les activités</a:t>
            </a:r>
            <a:endParaRPr lang="fr-FR" dirty="0"/>
          </a:p>
        </p:txBody>
      </p:sp>
      <p:sp>
        <p:nvSpPr>
          <p:cNvPr id="3" name="Espace réservé du contenu 2">
            <a:extLst>
              <a:ext uri="{FF2B5EF4-FFF2-40B4-BE49-F238E27FC236}">
                <a16:creationId xmlns:a16="http://schemas.microsoft.com/office/drawing/2014/main" id="{2746F585-026E-4447-BCD7-6455E502F03B}"/>
              </a:ext>
            </a:extLst>
          </p:cNvPr>
          <p:cNvSpPr>
            <a:spLocks noGrp="1"/>
          </p:cNvSpPr>
          <p:nvPr>
            <p:ph idx="1"/>
          </p:nvPr>
        </p:nvSpPr>
        <p:spPr/>
        <p:txBody>
          <a:bodyPr/>
          <a:lstStyle/>
          <a:p>
            <a:r>
              <a:rPr lang="fr-CH" b="1" dirty="0"/>
              <a:t>Obtenir et Construire</a:t>
            </a:r>
          </a:p>
          <a:p>
            <a:pPr marL="0" indent="0">
              <a:buNone/>
            </a:pPr>
            <a:r>
              <a:rPr lang="fr-CH" dirty="0"/>
              <a:t>L'objectif de l'activité  est de garantir que les composantes du service sont disponibles au moment et à l'endroit où elles sont nécessaires, et qu'elles répondent aux spécifications convenues.</a:t>
            </a:r>
          </a:p>
          <a:p>
            <a:pPr>
              <a:buFont typeface="Wingdings" panose="05000000000000000000" pitchFamily="2" charset="2"/>
              <a:buChar char="Ø"/>
            </a:pPr>
            <a:r>
              <a:rPr lang="fr-CH" dirty="0"/>
              <a:t>La garantie de la disponibilité des composants de service tels que le matériel, les logiciels, les services, etc., à tout moment et à tout endroit.</a:t>
            </a:r>
            <a:endParaRPr lang="fr-FR" dirty="0"/>
          </a:p>
        </p:txBody>
      </p:sp>
      <p:sp>
        <p:nvSpPr>
          <p:cNvPr id="4" name="Espace réservé du numéro de diapositive 3">
            <a:extLst>
              <a:ext uri="{FF2B5EF4-FFF2-40B4-BE49-F238E27FC236}">
                <a16:creationId xmlns:a16="http://schemas.microsoft.com/office/drawing/2014/main" id="{C8347B54-DAEC-46C1-8D07-B579C2C1D907}"/>
              </a:ext>
            </a:extLst>
          </p:cNvPr>
          <p:cNvSpPr>
            <a:spLocks noGrp="1"/>
          </p:cNvSpPr>
          <p:nvPr>
            <p:ph type="sldNum" sz="quarter" idx="12"/>
          </p:nvPr>
        </p:nvSpPr>
        <p:spPr/>
        <p:txBody>
          <a:bodyPr/>
          <a:lstStyle/>
          <a:p>
            <a:fld id="{D43150CF-46F0-4FEE-9B38-FA518C85AC0E}" type="slidenum">
              <a:rPr lang="fr-CH" smtClean="0"/>
              <a:t>11</a:t>
            </a:fld>
            <a:endParaRPr lang="fr-CH"/>
          </a:p>
        </p:txBody>
      </p:sp>
      <p:sp>
        <p:nvSpPr>
          <p:cNvPr id="5" name="Espace réservé du pied de page 4">
            <a:extLst>
              <a:ext uri="{FF2B5EF4-FFF2-40B4-BE49-F238E27FC236}">
                <a16:creationId xmlns:a16="http://schemas.microsoft.com/office/drawing/2014/main" id="{47377550-FC26-4EA6-AAA5-B95301F4B35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25441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00340-8F32-4D76-AA2D-64D5758956E2}"/>
              </a:ext>
            </a:extLst>
          </p:cNvPr>
          <p:cNvSpPr>
            <a:spLocks noGrp="1"/>
          </p:cNvSpPr>
          <p:nvPr>
            <p:ph type="title"/>
          </p:nvPr>
        </p:nvSpPr>
        <p:spPr/>
        <p:txBody>
          <a:bodyPr/>
          <a:lstStyle/>
          <a:p>
            <a:r>
              <a:rPr lang="fr-CH" dirty="0"/>
              <a:t>Les activités</a:t>
            </a:r>
            <a:endParaRPr lang="fr-FR" dirty="0"/>
          </a:p>
        </p:txBody>
      </p:sp>
      <p:sp>
        <p:nvSpPr>
          <p:cNvPr id="3" name="Espace réservé du contenu 2">
            <a:extLst>
              <a:ext uri="{FF2B5EF4-FFF2-40B4-BE49-F238E27FC236}">
                <a16:creationId xmlns:a16="http://schemas.microsoft.com/office/drawing/2014/main" id="{A6670466-F49F-4623-987A-90A34E64AD9C}"/>
              </a:ext>
            </a:extLst>
          </p:cNvPr>
          <p:cNvSpPr>
            <a:spLocks noGrp="1"/>
          </p:cNvSpPr>
          <p:nvPr>
            <p:ph idx="1"/>
          </p:nvPr>
        </p:nvSpPr>
        <p:spPr/>
        <p:txBody>
          <a:bodyPr/>
          <a:lstStyle/>
          <a:p>
            <a:r>
              <a:rPr lang="fr-CH" b="1" dirty="0"/>
              <a:t>Fournir et Soutenir</a:t>
            </a:r>
          </a:p>
          <a:p>
            <a:pPr marL="0" indent="0">
              <a:buNone/>
            </a:pPr>
            <a:r>
              <a:rPr lang="fr-CH" dirty="0"/>
              <a:t>L'objectif de l'activité est de garantir que les services sont fournis et soutenus conformément aux spécifications convenues et aux attentes des parties prenantes. </a:t>
            </a:r>
          </a:p>
          <a:p>
            <a:pPr marL="0" indent="0">
              <a:buNone/>
            </a:pPr>
            <a:endParaRPr lang="fr-CH" dirty="0"/>
          </a:p>
          <a:p>
            <a:pPr>
              <a:buFont typeface="Wingdings" panose="05000000000000000000" pitchFamily="2" charset="2"/>
              <a:buChar char="Ø"/>
            </a:pPr>
            <a:r>
              <a:rPr lang="fr-CH" dirty="0"/>
              <a:t>La garantie de services fournis et pris en charge de manière à répondre aux attentes des parties prenantes.</a:t>
            </a:r>
            <a:endParaRPr lang="fr-FR" dirty="0"/>
          </a:p>
        </p:txBody>
      </p:sp>
      <p:sp>
        <p:nvSpPr>
          <p:cNvPr id="4" name="Espace réservé du numéro de diapositive 3">
            <a:extLst>
              <a:ext uri="{FF2B5EF4-FFF2-40B4-BE49-F238E27FC236}">
                <a16:creationId xmlns:a16="http://schemas.microsoft.com/office/drawing/2014/main" id="{83F851A8-C0E2-4C05-BE61-2AF6B4B3907E}"/>
              </a:ext>
            </a:extLst>
          </p:cNvPr>
          <p:cNvSpPr>
            <a:spLocks noGrp="1"/>
          </p:cNvSpPr>
          <p:nvPr>
            <p:ph type="sldNum" sz="quarter" idx="12"/>
          </p:nvPr>
        </p:nvSpPr>
        <p:spPr/>
        <p:txBody>
          <a:bodyPr/>
          <a:lstStyle/>
          <a:p>
            <a:fld id="{D43150CF-46F0-4FEE-9B38-FA518C85AC0E}" type="slidenum">
              <a:rPr lang="fr-CH" smtClean="0"/>
              <a:t>12</a:t>
            </a:fld>
            <a:endParaRPr lang="fr-CH"/>
          </a:p>
        </p:txBody>
      </p:sp>
      <p:sp>
        <p:nvSpPr>
          <p:cNvPr id="5" name="Espace réservé du pied de page 4">
            <a:extLst>
              <a:ext uri="{FF2B5EF4-FFF2-40B4-BE49-F238E27FC236}">
                <a16:creationId xmlns:a16="http://schemas.microsoft.com/office/drawing/2014/main" id="{AC4B1633-88AD-445F-8C33-08E7CA097F1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74250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9910B-1B2B-4A60-96AA-DCB9D0DD69E4}"/>
              </a:ext>
            </a:extLst>
          </p:cNvPr>
          <p:cNvSpPr>
            <a:spLocks noGrp="1"/>
          </p:cNvSpPr>
          <p:nvPr>
            <p:ph type="title"/>
          </p:nvPr>
        </p:nvSpPr>
        <p:spPr/>
        <p:txBody>
          <a:bodyPr/>
          <a:lstStyle/>
          <a:p>
            <a:r>
              <a:rPr lang="fr-CH" dirty="0"/>
              <a:t>Les activités</a:t>
            </a:r>
            <a:endParaRPr lang="fr-FR" dirty="0"/>
          </a:p>
        </p:txBody>
      </p:sp>
      <p:sp>
        <p:nvSpPr>
          <p:cNvPr id="3" name="Espace réservé du contenu 2">
            <a:extLst>
              <a:ext uri="{FF2B5EF4-FFF2-40B4-BE49-F238E27FC236}">
                <a16:creationId xmlns:a16="http://schemas.microsoft.com/office/drawing/2014/main" id="{F16553BB-F1CD-4D0A-BD99-D71664385140}"/>
              </a:ext>
            </a:extLst>
          </p:cNvPr>
          <p:cNvSpPr>
            <a:spLocks noGrp="1"/>
          </p:cNvSpPr>
          <p:nvPr>
            <p:ph idx="1"/>
          </p:nvPr>
        </p:nvSpPr>
        <p:spPr/>
        <p:txBody>
          <a:bodyPr/>
          <a:lstStyle/>
          <a:p>
            <a:r>
              <a:rPr lang="fr-CH" b="1" dirty="0"/>
              <a:t>Améliorer</a:t>
            </a:r>
          </a:p>
          <a:p>
            <a:pPr marL="0" indent="0" algn="just">
              <a:buNone/>
            </a:pPr>
            <a:r>
              <a:rPr lang="fr-CH" dirty="0"/>
              <a:t>L'objectif de l'activité est de garantir l'amélioration continue des produits, des services et des pratiques dans toutes les activités de la chaîne de valeur et dans les quatre dimensions de la gestion des services.</a:t>
            </a:r>
          </a:p>
          <a:p>
            <a:pPr marL="0" indent="0" algn="just">
              <a:buNone/>
            </a:pPr>
            <a:endParaRPr lang="fr-CH" dirty="0"/>
          </a:p>
          <a:p>
            <a:pPr algn="just">
              <a:buFont typeface="Wingdings" panose="05000000000000000000" pitchFamily="2" charset="2"/>
              <a:buChar char="Ø"/>
            </a:pPr>
            <a:r>
              <a:rPr lang="fr-CH" dirty="0"/>
              <a:t>L'amélioration continue des pratiques, produits et services offerts par l'organisation.</a:t>
            </a:r>
            <a:endParaRPr lang="fr-FR" dirty="0"/>
          </a:p>
        </p:txBody>
      </p:sp>
      <p:sp>
        <p:nvSpPr>
          <p:cNvPr id="4" name="Espace réservé du numéro de diapositive 3">
            <a:extLst>
              <a:ext uri="{FF2B5EF4-FFF2-40B4-BE49-F238E27FC236}">
                <a16:creationId xmlns:a16="http://schemas.microsoft.com/office/drawing/2014/main" id="{E2B20AFD-C89B-4A59-B02A-F32A37C28D14}"/>
              </a:ext>
            </a:extLst>
          </p:cNvPr>
          <p:cNvSpPr>
            <a:spLocks noGrp="1"/>
          </p:cNvSpPr>
          <p:nvPr>
            <p:ph type="sldNum" sz="quarter" idx="12"/>
          </p:nvPr>
        </p:nvSpPr>
        <p:spPr/>
        <p:txBody>
          <a:bodyPr/>
          <a:lstStyle/>
          <a:p>
            <a:fld id="{D43150CF-46F0-4FEE-9B38-FA518C85AC0E}" type="slidenum">
              <a:rPr lang="fr-CH" smtClean="0"/>
              <a:t>13</a:t>
            </a:fld>
            <a:endParaRPr lang="fr-CH"/>
          </a:p>
        </p:txBody>
      </p:sp>
      <p:sp>
        <p:nvSpPr>
          <p:cNvPr id="5" name="Espace réservé du pied de page 4">
            <a:extLst>
              <a:ext uri="{FF2B5EF4-FFF2-40B4-BE49-F238E27FC236}">
                <a16:creationId xmlns:a16="http://schemas.microsoft.com/office/drawing/2014/main" id="{B8917870-8B63-4911-8FC7-1D62031B64B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83077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DB05EA-160E-44C6-8163-E0080468E0BF}"/>
              </a:ext>
            </a:extLst>
          </p:cNvPr>
          <p:cNvSpPr>
            <a:spLocks noGrp="1"/>
          </p:cNvSpPr>
          <p:nvPr>
            <p:ph type="title"/>
          </p:nvPr>
        </p:nvSpPr>
        <p:spPr/>
        <p:txBody>
          <a:bodyPr/>
          <a:lstStyle/>
          <a:p>
            <a:r>
              <a:rPr lang="fr-CH" dirty="0"/>
              <a:t>Amélioration continue</a:t>
            </a:r>
            <a:endParaRPr lang="fr-FR" dirty="0"/>
          </a:p>
        </p:txBody>
      </p:sp>
      <p:sp>
        <p:nvSpPr>
          <p:cNvPr id="3" name="Espace réservé du contenu 2">
            <a:extLst>
              <a:ext uri="{FF2B5EF4-FFF2-40B4-BE49-F238E27FC236}">
                <a16:creationId xmlns:a16="http://schemas.microsoft.com/office/drawing/2014/main" id="{E3D8CD97-E441-4443-A55A-6DBB051D28CC}"/>
              </a:ext>
            </a:extLst>
          </p:cNvPr>
          <p:cNvSpPr>
            <a:spLocks noGrp="1"/>
          </p:cNvSpPr>
          <p:nvPr>
            <p:ph idx="1"/>
          </p:nvPr>
        </p:nvSpPr>
        <p:spPr/>
        <p:txBody>
          <a:bodyPr/>
          <a:lstStyle/>
          <a:p>
            <a:pPr algn="just"/>
            <a:r>
              <a:rPr lang="fr-CH" dirty="0"/>
              <a:t>L'idée principale de l'amélioration continue est la recherche constante d'opportunités pour améliorer l'efficacité des services informatiques. Cela comprend l'amélioration de l'ensemble de l'organisation dans les unités commerciales, les produits, les services, les processus et les relations. </a:t>
            </a:r>
          </a:p>
          <a:p>
            <a:pPr algn="just"/>
            <a:r>
              <a:rPr lang="fr-CH" dirty="0"/>
              <a:t>Suivre le modèle des 7 étapes pour chaque amélioration.</a:t>
            </a:r>
            <a:endParaRPr lang="fr-FR" dirty="0"/>
          </a:p>
        </p:txBody>
      </p:sp>
      <p:sp>
        <p:nvSpPr>
          <p:cNvPr id="4" name="Espace réservé du numéro de diapositive 3">
            <a:extLst>
              <a:ext uri="{FF2B5EF4-FFF2-40B4-BE49-F238E27FC236}">
                <a16:creationId xmlns:a16="http://schemas.microsoft.com/office/drawing/2014/main" id="{A6D065A4-EBEC-4642-913A-8C450D2907E2}"/>
              </a:ext>
            </a:extLst>
          </p:cNvPr>
          <p:cNvSpPr>
            <a:spLocks noGrp="1"/>
          </p:cNvSpPr>
          <p:nvPr>
            <p:ph type="sldNum" sz="quarter" idx="12"/>
          </p:nvPr>
        </p:nvSpPr>
        <p:spPr/>
        <p:txBody>
          <a:bodyPr/>
          <a:lstStyle/>
          <a:p>
            <a:fld id="{D43150CF-46F0-4FEE-9B38-FA518C85AC0E}" type="slidenum">
              <a:rPr lang="fr-CH" smtClean="0"/>
              <a:t>14</a:t>
            </a:fld>
            <a:endParaRPr lang="fr-CH"/>
          </a:p>
        </p:txBody>
      </p:sp>
      <p:sp>
        <p:nvSpPr>
          <p:cNvPr id="5" name="Espace réservé du pied de page 4">
            <a:extLst>
              <a:ext uri="{FF2B5EF4-FFF2-40B4-BE49-F238E27FC236}">
                <a16:creationId xmlns:a16="http://schemas.microsoft.com/office/drawing/2014/main" id="{24577B63-7A95-4CD9-B999-452BCC0B4EA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0965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FE095-04E3-4D33-8342-5B96D4D44A78}"/>
              </a:ext>
            </a:extLst>
          </p:cNvPr>
          <p:cNvSpPr>
            <a:spLocks noGrp="1"/>
          </p:cNvSpPr>
          <p:nvPr>
            <p:ph type="title"/>
          </p:nvPr>
        </p:nvSpPr>
        <p:spPr/>
        <p:txBody>
          <a:bodyPr/>
          <a:lstStyle/>
          <a:p>
            <a:r>
              <a:rPr lang="fr-CH" dirty="0"/>
              <a:t>Amélioration continue</a:t>
            </a:r>
            <a:endParaRPr lang="fr-FR" dirty="0"/>
          </a:p>
        </p:txBody>
      </p:sp>
      <p:sp>
        <p:nvSpPr>
          <p:cNvPr id="3" name="Espace réservé du contenu 2">
            <a:extLst>
              <a:ext uri="{FF2B5EF4-FFF2-40B4-BE49-F238E27FC236}">
                <a16:creationId xmlns:a16="http://schemas.microsoft.com/office/drawing/2014/main" id="{4F5E9239-0682-43C5-A003-5419EED3D7B8}"/>
              </a:ext>
            </a:extLst>
          </p:cNvPr>
          <p:cNvSpPr>
            <a:spLocks noGrp="1"/>
          </p:cNvSpPr>
          <p:nvPr>
            <p:ph idx="1"/>
          </p:nvPr>
        </p:nvSpPr>
        <p:spPr/>
        <p:txBody>
          <a:bodyPr>
            <a:normAutofit lnSpcReduction="10000"/>
          </a:bodyPr>
          <a:lstStyle/>
          <a:p>
            <a:pPr algn="just"/>
            <a:r>
              <a:rPr lang="fr-CH" dirty="0"/>
              <a:t>L'amélioration continue a lieu dans tous les domaines de l'organisation et à tous les niveaux, du stratégique à l'opérationnel : S., T., O. (stratégique, tactique, opérationnel)</a:t>
            </a:r>
          </a:p>
          <a:p>
            <a:pPr algn="just"/>
            <a:r>
              <a:rPr lang="fr-CH" dirty="0"/>
              <a:t>Pour maximiser l'efficacité des services, chaque personne qui contribue à la prestation d'un service doit garder à l'esprit l'amélioration continue et être toujours à la recherche de possibilités d'amélioration.</a:t>
            </a:r>
          </a:p>
          <a:p>
            <a:pPr algn="just"/>
            <a:r>
              <a:rPr lang="fr-CH" dirty="0"/>
              <a:t>Le modèle d'amélioration continue s'applique au SVS dans son intégralité, ainsi qu'à tous les produits, services, composantes de service et relations de l'organisation. </a:t>
            </a:r>
            <a:endParaRPr lang="fr-FR" dirty="0"/>
          </a:p>
        </p:txBody>
      </p:sp>
      <p:sp>
        <p:nvSpPr>
          <p:cNvPr id="4" name="Espace réservé du numéro de diapositive 3">
            <a:extLst>
              <a:ext uri="{FF2B5EF4-FFF2-40B4-BE49-F238E27FC236}">
                <a16:creationId xmlns:a16="http://schemas.microsoft.com/office/drawing/2014/main" id="{C59DDA7A-A58E-4B20-8AAE-170B45BC891E}"/>
              </a:ext>
            </a:extLst>
          </p:cNvPr>
          <p:cNvSpPr>
            <a:spLocks noGrp="1"/>
          </p:cNvSpPr>
          <p:nvPr>
            <p:ph type="sldNum" sz="quarter" idx="12"/>
          </p:nvPr>
        </p:nvSpPr>
        <p:spPr/>
        <p:txBody>
          <a:bodyPr/>
          <a:lstStyle/>
          <a:p>
            <a:fld id="{D43150CF-46F0-4FEE-9B38-FA518C85AC0E}" type="slidenum">
              <a:rPr lang="fr-CH" smtClean="0"/>
              <a:t>15</a:t>
            </a:fld>
            <a:endParaRPr lang="fr-CH"/>
          </a:p>
        </p:txBody>
      </p:sp>
      <p:sp>
        <p:nvSpPr>
          <p:cNvPr id="5" name="Espace réservé du pied de page 4">
            <a:extLst>
              <a:ext uri="{FF2B5EF4-FFF2-40B4-BE49-F238E27FC236}">
                <a16:creationId xmlns:a16="http://schemas.microsoft.com/office/drawing/2014/main" id="{6E39A920-F8C6-41E8-9160-1A0BBB91F07B}"/>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968041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E4438-E3DE-4F48-A7C0-8BD57131530D}"/>
              </a:ext>
            </a:extLst>
          </p:cNvPr>
          <p:cNvSpPr>
            <a:spLocks noGrp="1"/>
          </p:cNvSpPr>
          <p:nvPr>
            <p:ph type="title"/>
          </p:nvPr>
        </p:nvSpPr>
        <p:spPr/>
        <p:txBody>
          <a:bodyPr/>
          <a:lstStyle/>
          <a:p>
            <a:r>
              <a:rPr lang="fr-CH" dirty="0"/>
              <a:t>Amélioration continue</a:t>
            </a:r>
            <a:endParaRPr lang="fr-FR" dirty="0"/>
          </a:p>
        </p:txBody>
      </p:sp>
      <p:sp>
        <p:nvSpPr>
          <p:cNvPr id="3" name="Espace réservé du contenu 2">
            <a:extLst>
              <a:ext uri="{FF2B5EF4-FFF2-40B4-BE49-F238E27FC236}">
                <a16:creationId xmlns:a16="http://schemas.microsoft.com/office/drawing/2014/main" id="{14B3FCE2-C2F6-4095-B152-A79BA0DE0789}"/>
              </a:ext>
            </a:extLst>
          </p:cNvPr>
          <p:cNvSpPr>
            <a:spLocks noGrp="1"/>
          </p:cNvSpPr>
          <p:nvPr>
            <p:ph idx="1"/>
          </p:nvPr>
        </p:nvSpPr>
        <p:spPr/>
        <p:txBody>
          <a:bodyPr>
            <a:normAutofit/>
          </a:bodyPr>
          <a:lstStyle/>
          <a:p>
            <a:pPr algn="just"/>
            <a:r>
              <a:rPr lang="fr-CH" dirty="0"/>
              <a:t>Pour soutenir l'amélioration continue à tous les niveaux, le SVS d'ITIL comprend : </a:t>
            </a:r>
          </a:p>
          <a:p>
            <a:pPr algn="just">
              <a:buFont typeface="Arial" panose="020B0604020202020204" pitchFamily="34" charset="0"/>
              <a:buChar char="•"/>
            </a:pPr>
            <a:r>
              <a:rPr lang="fr-CH" dirty="0"/>
              <a:t>Le modèle d'amélioration continue ITIL, qui fournit aux organisations une approche structurée pour la mise en œuvre des améliorations </a:t>
            </a:r>
          </a:p>
          <a:p>
            <a:pPr algn="just">
              <a:buFont typeface="Arial" panose="020B0604020202020204" pitchFamily="34" charset="0"/>
              <a:buChar char="•"/>
            </a:pPr>
            <a:r>
              <a:rPr lang="fr-CH" dirty="0"/>
              <a:t>L'activité AMELIORER de la chaîne de valeur des services, qui intègre l'amélioration continue dans la chaîne de valeur. </a:t>
            </a:r>
          </a:p>
          <a:p>
            <a:pPr algn="just">
              <a:buFont typeface="Arial" panose="020B0604020202020204" pitchFamily="34" charset="0"/>
              <a:buChar char="•"/>
            </a:pPr>
            <a:r>
              <a:rPr lang="fr-CH" dirty="0"/>
              <a:t>La pratique de l'amélioration continue, qui soutient les organisations dans leurs efforts quotidiens d'amélioration. </a:t>
            </a:r>
            <a:endParaRPr lang="fr-FR" dirty="0"/>
          </a:p>
        </p:txBody>
      </p:sp>
      <p:sp>
        <p:nvSpPr>
          <p:cNvPr id="4" name="Espace réservé du numéro de diapositive 3">
            <a:extLst>
              <a:ext uri="{FF2B5EF4-FFF2-40B4-BE49-F238E27FC236}">
                <a16:creationId xmlns:a16="http://schemas.microsoft.com/office/drawing/2014/main" id="{B2D53CBF-87D0-4529-8C06-82EEAC62A5B8}"/>
              </a:ext>
            </a:extLst>
          </p:cNvPr>
          <p:cNvSpPr>
            <a:spLocks noGrp="1"/>
          </p:cNvSpPr>
          <p:nvPr>
            <p:ph type="sldNum" sz="quarter" idx="12"/>
          </p:nvPr>
        </p:nvSpPr>
        <p:spPr/>
        <p:txBody>
          <a:bodyPr/>
          <a:lstStyle/>
          <a:p>
            <a:fld id="{D43150CF-46F0-4FEE-9B38-FA518C85AC0E}" type="slidenum">
              <a:rPr lang="fr-CH" smtClean="0"/>
              <a:t>16</a:t>
            </a:fld>
            <a:endParaRPr lang="fr-CH"/>
          </a:p>
        </p:txBody>
      </p:sp>
      <p:sp>
        <p:nvSpPr>
          <p:cNvPr id="5" name="Espace réservé du pied de page 4">
            <a:extLst>
              <a:ext uri="{FF2B5EF4-FFF2-40B4-BE49-F238E27FC236}">
                <a16:creationId xmlns:a16="http://schemas.microsoft.com/office/drawing/2014/main" id="{95694011-6E0D-42B6-AD2F-0DAACD88A30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680116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FDCD8C-21F6-4701-A855-2DCFF55471A7}"/>
              </a:ext>
            </a:extLst>
          </p:cNvPr>
          <p:cNvSpPr>
            <a:spLocks noGrp="1"/>
          </p:cNvSpPr>
          <p:nvPr>
            <p:ph type="title"/>
          </p:nvPr>
        </p:nvSpPr>
        <p:spPr/>
        <p:txBody>
          <a:bodyPr/>
          <a:lstStyle/>
          <a:p>
            <a:r>
              <a:rPr lang="fr-CH" dirty="0"/>
              <a:t>7 étapes</a:t>
            </a:r>
            <a:endParaRPr lang="fr-FR" dirty="0"/>
          </a:p>
        </p:txBody>
      </p:sp>
      <p:sp>
        <p:nvSpPr>
          <p:cNvPr id="3" name="Espace réservé du contenu 2">
            <a:extLst>
              <a:ext uri="{FF2B5EF4-FFF2-40B4-BE49-F238E27FC236}">
                <a16:creationId xmlns:a16="http://schemas.microsoft.com/office/drawing/2014/main" id="{B4E3F5D6-1D0E-4039-ABED-4E4EE55BB843}"/>
              </a:ext>
            </a:extLst>
          </p:cNvPr>
          <p:cNvSpPr>
            <a:spLocks noGrp="1"/>
          </p:cNvSpPr>
          <p:nvPr>
            <p:ph idx="1"/>
          </p:nvPr>
        </p:nvSpPr>
        <p:spPr/>
        <p:txBody>
          <a:bodyPr/>
          <a:lstStyle/>
          <a:p>
            <a:pPr marL="514350" indent="-514350" algn="just">
              <a:buFont typeface="+mj-lt"/>
              <a:buAutoNum type="arabicPeriod"/>
            </a:pPr>
            <a:r>
              <a:rPr lang="fr-CH" b="1" dirty="0"/>
              <a:t>Quelle est la vision?</a:t>
            </a:r>
            <a:r>
              <a:rPr lang="fr-CH" dirty="0"/>
              <a:t> </a:t>
            </a:r>
          </a:p>
          <a:p>
            <a:pPr marL="0" indent="0" algn="just">
              <a:buNone/>
            </a:pPr>
            <a:r>
              <a:rPr lang="fr-CH" dirty="0"/>
              <a:t>L’amélioration continue doit toujours soutenir les objectifs de l’organisation. Il doit y avoir un lien entre les actions individuelles et la vision future, pour qu’elle soit définie comme amélioration.</a:t>
            </a:r>
          </a:p>
          <a:p>
            <a:pPr marL="514350" indent="-514350" algn="just">
              <a:buFont typeface="+mj-lt"/>
              <a:buAutoNum type="arabicPeriod" startAt="2"/>
            </a:pPr>
            <a:r>
              <a:rPr lang="fr-CH" b="1" dirty="0"/>
              <a:t>Où sommes-nous actuellement ?</a:t>
            </a:r>
            <a:r>
              <a:rPr lang="fr-CH" dirty="0"/>
              <a:t> </a:t>
            </a:r>
          </a:p>
          <a:p>
            <a:pPr marL="0" indent="0" algn="just">
              <a:buNone/>
            </a:pPr>
            <a:r>
              <a:rPr lang="fr-CH" dirty="0"/>
              <a:t>Pour qu’une amélioration ait un impact, elle doit avoir un point de départ clair. Cette étape « où nous en sommes » vous aide à évaluer la situation actuelle, d’un point de vue technique, des ressources humaines et de la perception des utilisateurs.</a:t>
            </a:r>
            <a:endParaRPr lang="fr-FR" dirty="0"/>
          </a:p>
        </p:txBody>
      </p:sp>
      <p:sp>
        <p:nvSpPr>
          <p:cNvPr id="4" name="Espace réservé du numéro de diapositive 3">
            <a:extLst>
              <a:ext uri="{FF2B5EF4-FFF2-40B4-BE49-F238E27FC236}">
                <a16:creationId xmlns:a16="http://schemas.microsoft.com/office/drawing/2014/main" id="{98E4BA0C-DB21-49AD-BFE5-B0055BF89790}"/>
              </a:ext>
            </a:extLst>
          </p:cNvPr>
          <p:cNvSpPr>
            <a:spLocks noGrp="1"/>
          </p:cNvSpPr>
          <p:nvPr>
            <p:ph type="sldNum" sz="quarter" idx="12"/>
          </p:nvPr>
        </p:nvSpPr>
        <p:spPr/>
        <p:txBody>
          <a:bodyPr/>
          <a:lstStyle/>
          <a:p>
            <a:fld id="{D43150CF-46F0-4FEE-9B38-FA518C85AC0E}" type="slidenum">
              <a:rPr lang="fr-CH" smtClean="0"/>
              <a:t>17</a:t>
            </a:fld>
            <a:endParaRPr lang="fr-CH"/>
          </a:p>
        </p:txBody>
      </p:sp>
      <p:sp>
        <p:nvSpPr>
          <p:cNvPr id="5" name="Espace réservé du pied de page 4">
            <a:extLst>
              <a:ext uri="{FF2B5EF4-FFF2-40B4-BE49-F238E27FC236}">
                <a16:creationId xmlns:a16="http://schemas.microsoft.com/office/drawing/2014/main" id="{BF33BE81-2EF2-48AB-A391-9CF5044A6C5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676998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3642C9-D5F3-4858-890D-51C502985489}"/>
              </a:ext>
            </a:extLst>
          </p:cNvPr>
          <p:cNvSpPr>
            <a:spLocks noGrp="1"/>
          </p:cNvSpPr>
          <p:nvPr>
            <p:ph type="title"/>
          </p:nvPr>
        </p:nvSpPr>
        <p:spPr/>
        <p:txBody>
          <a:bodyPr/>
          <a:lstStyle/>
          <a:p>
            <a:r>
              <a:rPr lang="fr-CH" dirty="0"/>
              <a:t>7 étapes</a:t>
            </a:r>
            <a:endParaRPr lang="fr-FR" dirty="0"/>
          </a:p>
        </p:txBody>
      </p:sp>
      <p:sp>
        <p:nvSpPr>
          <p:cNvPr id="3" name="Espace réservé du contenu 2">
            <a:extLst>
              <a:ext uri="{FF2B5EF4-FFF2-40B4-BE49-F238E27FC236}">
                <a16:creationId xmlns:a16="http://schemas.microsoft.com/office/drawing/2014/main" id="{A0561B0B-F275-4DE3-AE55-F647E6C620EC}"/>
              </a:ext>
            </a:extLst>
          </p:cNvPr>
          <p:cNvSpPr>
            <a:spLocks noGrp="1"/>
          </p:cNvSpPr>
          <p:nvPr>
            <p:ph idx="1"/>
          </p:nvPr>
        </p:nvSpPr>
        <p:spPr/>
        <p:txBody>
          <a:bodyPr>
            <a:normAutofit/>
          </a:bodyPr>
          <a:lstStyle/>
          <a:p>
            <a:pPr marL="514350" indent="-514350">
              <a:buFont typeface="+mj-lt"/>
              <a:buAutoNum type="arabicPeriod" startAt="3"/>
            </a:pPr>
            <a:r>
              <a:rPr lang="fr-CH" b="1" dirty="0"/>
              <a:t>Où voulons nous être?</a:t>
            </a:r>
            <a:r>
              <a:rPr lang="fr-CH" dirty="0"/>
              <a:t> </a:t>
            </a:r>
          </a:p>
          <a:p>
            <a:pPr marL="0" indent="0">
              <a:buNone/>
            </a:pPr>
            <a:r>
              <a:rPr lang="fr-CH" dirty="0"/>
              <a:t>Cette étape vous aide à visualiser votre initiative d’amélioration. C’est à cette étape que vous établissez vos indicateurs clés de performance (KPI) et les objectifs de la démarche d’amélioration.</a:t>
            </a:r>
          </a:p>
          <a:p>
            <a:pPr marL="514350" indent="-514350">
              <a:buFont typeface="+mj-lt"/>
              <a:buAutoNum type="arabicPeriod" startAt="4"/>
            </a:pPr>
            <a:r>
              <a:rPr lang="fr-CH" b="1" dirty="0"/>
              <a:t>Comment y parvenir ?</a:t>
            </a:r>
            <a:r>
              <a:rPr lang="fr-CH" dirty="0"/>
              <a:t> </a:t>
            </a:r>
          </a:p>
          <a:p>
            <a:pPr marL="0" indent="0" algn="just">
              <a:buNone/>
            </a:pPr>
            <a:r>
              <a:rPr lang="fr-CH" dirty="0"/>
              <a:t>La quatrième étape vous aide à planifier. Le modèle d’amélioration continue suggère de travailler de manière itérative, bien qu’avec certaines initiatives cela ne soit pas nécessaire et qu’une autre approche peut suffire.</a:t>
            </a:r>
          </a:p>
          <a:p>
            <a:endParaRPr lang="fr-FR" dirty="0"/>
          </a:p>
        </p:txBody>
      </p:sp>
      <p:sp>
        <p:nvSpPr>
          <p:cNvPr id="4" name="Espace réservé du numéro de diapositive 3">
            <a:extLst>
              <a:ext uri="{FF2B5EF4-FFF2-40B4-BE49-F238E27FC236}">
                <a16:creationId xmlns:a16="http://schemas.microsoft.com/office/drawing/2014/main" id="{1370C88D-CA33-4C10-B5DB-4D143A3010B3}"/>
              </a:ext>
            </a:extLst>
          </p:cNvPr>
          <p:cNvSpPr>
            <a:spLocks noGrp="1"/>
          </p:cNvSpPr>
          <p:nvPr>
            <p:ph type="sldNum" sz="quarter" idx="12"/>
          </p:nvPr>
        </p:nvSpPr>
        <p:spPr/>
        <p:txBody>
          <a:bodyPr/>
          <a:lstStyle/>
          <a:p>
            <a:fld id="{D43150CF-46F0-4FEE-9B38-FA518C85AC0E}" type="slidenum">
              <a:rPr lang="fr-CH" smtClean="0"/>
              <a:t>18</a:t>
            </a:fld>
            <a:endParaRPr lang="fr-CH"/>
          </a:p>
        </p:txBody>
      </p:sp>
      <p:sp>
        <p:nvSpPr>
          <p:cNvPr id="5" name="Espace réservé du pied de page 4">
            <a:extLst>
              <a:ext uri="{FF2B5EF4-FFF2-40B4-BE49-F238E27FC236}">
                <a16:creationId xmlns:a16="http://schemas.microsoft.com/office/drawing/2014/main" id="{8D42DF71-969F-462D-BF54-79717F3A248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025198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D26E3C-96CF-47AE-92A3-DF77D96CEE6E}"/>
              </a:ext>
            </a:extLst>
          </p:cNvPr>
          <p:cNvSpPr>
            <a:spLocks noGrp="1"/>
          </p:cNvSpPr>
          <p:nvPr>
            <p:ph type="title"/>
          </p:nvPr>
        </p:nvSpPr>
        <p:spPr/>
        <p:txBody>
          <a:bodyPr/>
          <a:lstStyle/>
          <a:p>
            <a:r>
              <a:rPr lang="fr-CH" dirty="0"/>
              <a:t>7 étapes</a:t>
            </a:r>
            <a:endParaRPr lang="fr-FR" dirty="0"/>
          </a:p>
        </p:txBody>
      </p:sp>
      <p:sp>
        <p:nvSpPr>
          <p:cNvPr id="3" name="Espace réservé du contenu 2">
            <a:extLst>
              <a:ext uri="{FF2B5EF4-FFF2-40B4-BE49-F238E27FC236}">
                <a16:creationId xmlns:a16="http://schemas.microsoft.com/office/drawing/2014/main" id="{B774B24A-CD88-45F1-B126-DF09B32B91F4}"/>
              </a:ext>
            </a:extLst>
          </p:cNvPr>
          <p:cNvSpPr>
            <a:spLocks noGrp="1"/>
          </p:cNvSpPr>
          <p:nvPr>
            <p:ph idx="1"/>
          </p:nvPr>
        </p:nvSpPr>
        <p:spPr/>
        <p:txBody>
          <a:bodyPr>
            <a:normAutofit fontScale="92500"/>
          </a:bodyPr>
          <a:lstStyle/>
          <a:p>
            <a:pPr marL="514350" indent="-514350" algn="just">
              <a:buFont typeface="+mj-lt"/>
              <a:buAutoNum type="arabicPeriod" startAt="5"/>
            </a:pPr>
            <a:r>
              <a:rPr lang="fr-CH" b="1" dirty="0"/>
              <a:t>Agir.</a:t>
            </a:r>
            <a:r>
              <a:rPr lang="fr-CH" dirty="0"/>
              <a:t> </a:t>
            </a:r>
          </a:p>
          <a:p>
            <a:pPr marL="0" indent="0" algn="just">
              <a:buNone/>
            </a:pPr>
            <a:r>
              <a:rPr lang="fr-CH" dirty="0"/>
              <a:t>Il s’agit d’exécuter le plan créé à l’étape 4. Un processus de mesure est crucial à cette étape car il vous aidera à suivre vos objectifs. Pour exécuter le plan, vous pouvez utiliser n’importe quel type d’approche qui, selon vous, fonctionnera le mieux (cascade, big bang ou petites itérations).</a:t>
            </a:r>
          </a:p>
          <a:p>
            <a:pPr marL="514350" indent="-514350" algn="just">
              <a:buFont typeface="+mj-lt"/>
              <a:buAutoNum type="arabicPeriod" startAt="6"/>
            </a:pPr>
            <a:r>
              <a:rPr lang="fr-CH" b="1" dirty="0"/>
              <a:t>Y sommes-nous parvenus ?</a:t>
            </a:r>
            <a:r>
              <a:rPr lang="fr-CH" dirty="0"/>
              <a:t> </a:t>
            </a:r>
          </a:p>
          <a:p>
            <a:pPr marL="0" indent="0" algn="just">
              <a:buNone/>
            </a:pPr>
            <a:r>
              <a:rPr lang="fr-CH" dirty="0"/>
              <a:t>Vérifiez et confirmez les progrès et la valeur de l’initiative d’amélioration. Si le résultat attendu n’a pas été atteint, d’autres mesures doivent être prises (souvent dans une nouvelle itération).</a:t>
            </a:r>
            <a:endParaRPr lang="fr-FR" dirty="0"/>
          </a:p>
        </p:txBody>
      </p:sp>
      <p:sp>
        <p:nvSpPr>
          <p:cNvPr id="4" name="Espace réservé du numéro de diapositive 3">
            <a:extLst>
              <a:ext uri="{FF2B5EF4-FFF2-40B4-BE49-F238E27FC236}">
                <a16:creationId xmlns:a16="http://schemas.microsoft.com/office/drawing/2014/main" id="{63765C87-CCA6-48D3-B03F-7A7149105EFB}"/>
              </a:ext>
            </a:extLst>
          </p:cNvPr>
          <p:cNvSpPr>
            <a:spLocks noGrp="1"/>
          </p:cNvSpPr>
          <p:nvPr>
            <p:ph type="sldNum" sz="quarter" idx="12"/>
          </p:nvPr>
        </p:nvSpPr>
        <p:spPr/>
        <p:txBody>
          <a:bodyPr/>
          <a:lstStyle/>
          <a:p>
            <a:fld id="{D43150CF-46F0-4FEE-9B38-FA518C85AC0E}" type="slidenum">
              <a:rPr lang="fr-CH" smtClean="0"/>
              <a:t>19</a:t>
            </a:fld>
            <a:endParaRPr lang="fr-CH"/>
          </a:p>
        </p:txBody>
      </p:sp>
      <p:sp>
        <p:nvSpPr>
          <p:cNvPr id="5" name="Espace réservé du pied de page 4">
            <a:extLst>
              <a:ext uri="{FF2B5EF4-FFF2-40B4-BE49-F238E27FC236}">
                <a16:creationId xmlns:a16="http://schemas.microsoft.com/office/drawing/2014/main" id="{94044FC3-2ED4-49A8-ADDC-171F3ACD9278}"/>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89208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C797AD-29AD-41D2-90CB-CBD11F73172A}"/>
              </a:ext>
            </a:extLst>
          </p:cNvPr>
          <p:cNvSpPr>
            <a:spLocks noGrp="1"/>
          </p:cNvSpPr>
          <p:nvPr>
            <p:ph type="title"/>
          </p:nvPr>
        </p:nvSpPr>
        <p:spPr/>
        <p:txBody>
          <a:bodyPr/>
          <a:lstStyle/>
          <a:p>
            <a:r>
              <a:rPr lang="fr-CH" dirty="0"/>
              <a:t>Chaîne de valeur des services</a:t>
            </a:r>
            <a:endParaRPr lang="fr-FR" dirty="0"/>
          </a:p>
        </p:txBody>
      </p:sp>
      <p:sp>
        <p:nvSpPr>
          <p:cNvPr id="3" name="Espace réservé du contenu 2">
            <a:extLst>
              <a:ext uri="{FF2B5EF4-FFF2-40B4-BE49-F238E27FC236}">
                <a16:creationId xmlns:a16="http://schemas.microsoft.com/office/drawing/2014/main" id="{8C45BA71-CF37-4E40-A469-C72FAD6C7890}"/>
              </a:ext>
            </a:extLst>
          </p:cNvPr>
          <p:cNvSpPr>
            <a:spLocks noGrp="1"/>
          </p:cNvSpPr>
          <p:nvPr>
            <p:ph idx="1"/>
          </p:nvPr>
        </p:nvSpPr>
        <p:spPr/>
        <p:txBody>
          <a:bodyPr/>
          <a:lstStyle/>
          <a:p>
            <a:pPr algn="just"/>
            <a:r>
              <a:rPr lang="fr-CH" dirty="0"/>
              <a:t>La chaîne de valeur des services (SVC) est </a:t>
            </a:r>
            <a:r>
              <a:rPr lang="fr-CH" b="1" dirty="0"/>
              <a:t>un modèle opérationnel </a:t>
            </a:r>
            <a:r>
              <a:rPr lang="fr-CH" dirty="0"/>
              <a:t>qui décrit les </a:t>
            </a:r>
            <a:r>
              <a:rPr lang="fr-CH" b="1" dirty="0"/>
              <a:t>activités clés </a:t>
            </a:r>
            <a:r>
              <a:rPr lang="fr-CH" dirty="0"/>
              <a:t>requises pour répondre à la demande et faciliter la création de valeur grâce à la création et à la gestion de produits et services.</a:t>
            </a:r>
          </a:p>
          <a:p>
            <a:pPr algn="just"/>
            <a:r>
              <a:rPr lang="fr-FR" dirty="0"/>
              <a:t>Élément central du SVS</a:t>
            </a:r>
          </a:p>
        </p:txBody>
      </p:sp>
      <p:sp>
        <p:nvSpPr>
          <p:cNvPr id="4" name="Espace réservé du numéro de diapositive 3">
            <a:extLst>
              <a:ext uri="{FF2B5EF4-FFF2-40B4-BE49-F238E27FC236}">
                <a16:creationId xmlns:a16="http://schemas.microsoft.com/office/drawing/2014/main" id="{99FDE227-DCBD-435E-AE86-AA68B764CEB6}"/>
              </a:ext>
            </a:extLst>
          </p:cNvPr>
          <p:cNvSpPr>
            <a:spLocks noGrp="1"/>
          </p:cNvSpPr>
          <p:nvPr>
            <p:ph type="sldNum" sz="quarter" idx="12"/>
          </p:nvPr>
        </p:nvSpPr>
        <p:spPr/>
        <p:txBody>
          <a:bodyPr/>
          <a:lstStyle/>
          <a:p>
            <a:fld id="{D43150CF-46F0-4FEE-9B38-FA518C85AC0E}" type="slidenum">
              <a:rPr lang="fr-CH" smtClean="0"/>
              <a:t>2</a:t>
            </a:fld>
            <a:endParaRPr lang="fr-CH"/>
          </a:p>
        </p:txBody>
      </p:sp>
      <p:sp>
        <p:nvSpPr>
          <p:cNvPr id="5" name="Espace réservé du pied de page 4">
            <a:extLst>
              <a:ext uri="{FF2B5EF4-FFF2-40B4-BE49-F238E27FC236}">
                <a16:creationId xmlns:a16="http://schemas.microsoft.com/office/drawing/2014/main" id="{FF200E18-6F8D-4CAC-A471-C122913F2AE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833866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235690-4409-4D70-90E2-ED77187D82FE}"/>
              </a:ext>
            </a:extLst>
          </p:cNvPr>
          <p:cNvSpPr>
            <a:spLocks noGrp="1"/>
          </p:cNvSpPr>
          <p:nvPr>
            <p:ph type="title"/>
          </p:nvPr>
        </p:nvSpPr>
        <p:spPr/>
        <p:txBody>
          <a:bodyPr/>
          <a:lstStyle/>
          <a:p>
            <a:r>
              <a:rPr lang="fr-CH" dirty="0"/>
              <a:t>7 étapes</a:t>
            </a:r>
            <a:endParaRPr lang="fr-FR" dirty="0"/>
          </a:p>
        </p:txBody>
      </p:sp>
      <p:sp>
        <p:nvSpPr>
          <p:cNvPr id="3" name="Espace réservé du contenu 2">
            <a:extLst>
              <a:ext uri="{FF2B5EF4-FFF2-40B4-BE49-F238E27FC236}">
                <a16:creationId xmlns:a16="http://schemas.microsoft.com/office/drawing/2014/main" id="{64E13970-F0BA-45FB-AA78-C1F9EADCE5C1}"/>
              </a:ext>
            </a:extLst>
          </p:cNvPr>
          <p:cNvSpPr>
            <a:spLocks noGrp="1"/>
          </p:cNvSpPr>
          <p:nvPr>
            <p:ph idx="1"/>
          </p:nvPr>
        </p:nvSpPr>
        <p:spPr/>
        <p:txBody>
          <a:bodyPr/>
          <a:lstStyle/>
          <a:p>
            <a:pPr marL="514350" indent="-514350">
              <a:buFont typeface="+mj-lt"/>
              <a:buAutoNum type="arabicPeriod" startAt="7"/>
            </a:pPr>
            <a:r>
              <a:rPr lang="fr-CH" b="1" dirty="0"/>
              <a:t>Comment maintenir cet élan ?</a:t>
            </a:r>
            <a:r>
              <a:rPr lang="fr-CH" dirty="0"/>
              <a:t> </a:t>
            </a:r>
          </a:p>
          <a:p>
            <a:pPr marL="0" indent="0" algn="just">
              <a:buNone/>
            </a:pPr>
            <a:r>
              <a:rPr lang="fr-CH" dirty="0"/>
              <a:t>Si l’initiative réussit, utilisez-la pour obtenir du soutien et de l’élan pour la prochaine initiative d’amélioration. </a:t>
            </a:r>
          </a:p>
          <a:p>
            <a:pPr marL="0" indent="0" algn="just">
              <a:buNone/>
            </a:pPr>
            <a:r>
              <a:rPr lang="fr-CH" dirty="0"/>
              <a:t>Pour y parvenir, partagez le succès tant en interne qu’en externe à l’entreprise. Si l’initiative ne donne pas de résultats, assurez-vous de l’utiliser pour vos «</a:t>
            </a:r>
            <a:r>
              <a:rPr lang="fr-CH" dirty="0" err="1"/>
              <a:t>lessons</a:t>
            </a:r>
            <a:r>
              <a:rPr lang="fr-CH" dirty="0"/>
              <a:t> </a:t>
            </a:r>
            <a:r>
              <a:rPr lang="fr-CH" dirty="0" err="1"/>
              <a:t>learned</a:t>
            </a:r>
            <a:r>
              <a:rPr lang="fr-CH" dirty="0"/>
              <a:t>». De cette façon, l’initiative créait encore de la valeur, même si elle n’était pas couronnée de succès.</a:t>
            </a:r>
            <a:endParaRPr lang="fr-FR" dirty="0"/>
          </a:p>
        </p:txBody>
      </p:sp>
      <p:sp>
        <p:nvSpPr>
          <p:cNvPr id="4" name="Espace réservé du numéro de diapositive 3">
            <a:extLst>
              <a:ext uri="{FF2B5EF4-FFF2-40B4-BE49-F238E27FC236}">
                <a16:creationId xmlns:a16="http://schemas.microsoft.com/office/drawing/2014/main" id="{F968F87E-1CED-4CAD-8A37-139C7755E9A4}"/>
              </a:ext>
            </a:extLst>
          </p:cNvPr>
          <p:cNvSpPr>
            <a:spLocks noGrp="1"/>
          </p:cNvSpPr>
          <p:nvPr>
            <p:ph type="sldNum" sz="quarter" idx="12"/>
          </p:nvPr>
        </p:nvSpPr>
        <p:spPr/>
        <p:txBody>
          <a:bodyPr/>
          <a:lstStyle/>
          <a:p>
            <a:fld id="{D43150CF-46F0-4FEE-9B38-FA518C85AC0E}" type="slidenum">
              <a:rPr lang="fr-CH" smtClean="0"/>
              <a:t>20</a:t>
            </a:fld>
            <a:endParaRPr lang="fr-CH"/>
          </a:p>
        </p:txBody>
      </p:sp>
      <p:sp>
        <p:nvSpPr>
          <p:cNvPr id="5" name="Espace réservé du pied de page 4">
            <a:extLst>
              <a:ext uri="{FF2B5EF4-FFF2-40B4-BE49-F238E27FC236}">
                <a16:creationId xmlns:a16="http://schemas.microsoft.com/office/drawing/2014/main" id="{81864C71-5A1F-4E63-A749-64A4A61C265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748022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C2DB85-0DC5-49B0-9DE1-206AF4D8D538}"/>
              </a:ext>
            </a:extLst>
          </p:cNvPr>
          <p:cNvSpPr>
            <a:spLocks noGrp="1"/>
          </p:cNvSpPr>
          <p:nvPr>
            <p:ph type="title"/>
          </p:nvPr>
        </p:nvSpPr>
        <p:spPr/>
        <p:txBody>
          <a:bodyPr/>
          <a:lstStyle/>
          <a:p>
            <a:r>
              <a:rPr lang="fr-CH" dirty="0"/>
              <a:t>Les avantages du modèle</a:t>
            </a:r>
            <a:endParaRPr lang="fr-FR" dirty="0"/>
          </a:p>
        </p:txBody>
      </p:sp>
      <p:sp>
        <p:nvSpPr>
          <p:cNvPr id="3" name="Espace réservé du contenu 2">
            <a:extLst>
              <a:ext uri="{FF2B5EF4-FFF2-40B4-BE49-F238E27FC236}">
                <a16:creationId xmlns:a16="http://schemas.microsoft.com/office/drawing/2014/main" id="{55CA975B-21AC-403D-BE11-50A7D37DAA37}"/>
              </a:ext>
            </a:extLst>
          </p:cNvPr>
          <p:cNvSpPr>
            <a:spLocks noGrp="1"/>
          </p:cNvSpPr>
          <p:nvPr>
            <p:ph idx="1"/>
          </p:nvPr>
        </p:nvSpPr>
        <p:spPr/>
        <p:txBody>
          <a:bodyPr>
            <a:normAutofit/>
          </a:bodyPr>
          <a:lstStyle/>
          <a:p>
            <a:pPr algn="just"/>
            <a:r>
              <a:rPr lang="fr-CH" dirty="0"/>
              <a:t>Il peut être utilisé comme un guide pour soutenir les initiatives d'amélioration.</a:t>
            </a:r>
          </a:p>
          <a:p>
            <a:pPr algn="just"/>
            <a:r>
              <a:rPr lang="fr-CH" dirty="0"/>
              <a:t>L'utilisation du modèle augmente la probabilité que les initiatives ITSM soient couronnées de succès, met l'accent sur la valeur client, garantit que les efforts d'amélioration peuvent être reliés à la vision de l'organisation. </a:t>
            </a:r>
          </a:p>
          <a:p>
            <a:pPr algn="just"/>
            <a:r>
              <a:rPr lang="fr-CH" dirty="0"/>
              <a:t>Le modèle soutient une approche itérative de l'amélioration, en divisant le travail en éléments gérables avec des objectifs distincts qui peuvent être atteints progressivement.</a:t>
            </a:r>
            <a:endParaRPr lang="fr-FR" dirty="0"/>
          </a:p>
        </p:txBody>
      </p:sp>
      <p:sp>
        <p:nvSpPr>
          <p:cNvPr id="4" name="Espace réservé du numéro de diapositive 3">
            <a:extLst>
              <a:ext uri="{FF2B5EF4-FFF2-40B4-BE49-F238E27FC236}">
                <a16:creationId xmlns:a16="http://schemas.microsoft.com/office/drawing/2014/main" id="{D5994646-56A5-4182-A53F-A119776F162F}"/>
              </a:ext>
            </a:extLst>
          </p:cNvPr>
          <p:cNvSpPr>
            <a:spLocks noGrp="1"/>
          </p:cNvSpPr>
          <p:nvPr>
            <p:ph type="sldNum" sz="quarter" idx="12"/>
          </p:nvPr>
        </p:nvSpPr>
        <p:spPr/>
        <p:txBody>
          <a:bodyPr/>
          <a:lstStyle/>
          <a:p>
            <a:fld id="{D43150CF-46F0-4FEE-9B38-FA518C85AC0E}" type="slidenum">
              <a:rPr lang="fr-CH" smtClean="0"/>
              <a:t>21</a:t>
            </a:fld>
            <a:endParaRPr lang="fr-CH"/>
          </a:p>
        </p:txBody>
      </p:sp>
      <p:sp>
        <p:nvSpPr>
          <p:cNvPr id="5" name="Espace réservé du pied de page 4">
            <a:extLst>
              <a:ext uri="{FF2B5EF4-FFF2-40B4-BE49-F238E27FC236}">
                <a16:creationId xmlns:a16="http://schemas.microsoft.com/office/drawing/2014/main" id="{C8877D39-66C9-4218-BD8B-6DD4B41433EC}"/>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028704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43ECC8E-CE48-4D10-AD94-8720E986EDAA}"/>
              </a:ext>
            </a:extLst>
          </p:cNvPr>
          <p:cNvSpPr>
            <a:spLocks noGrp="1"/>
          </p:cNvSpPr>
          <p:nvPr>
            <p:ph type="sldNum" sz="quarter" idx="12"/>
          </p:nvPr>
        </p:nvSpPr>
        <p:spPr/>
        <p:txBody>
          <a:bodyPr/>
          <a:lstStyle/>
          <a:p>
            <a:fld id="{D43150CF-46F0-4FEE-9B38-FA518C85AC0E}" type="slidenum">
              <a:rPr lang="fr-CH" smtClean="0"/>
              <a:t>22</a:t>
            </a:fld>
            <a:endParaRPr lang="fr-CH"/>
          </a:p>
        </p:txBody>
      </p:sp>
      <p:sp>
        <p:nvSpPr>
          <p:cNvPr id="3" name="Espace réservé du pied de page 2">
            <a:extLst>
              <a:ext uri="{FF2B5EF4-FFF2-40B4-BE49-F238E27FC236}">
                <a16:creationId xmlns:a16="http://schemas.microsoft.com/office/drawing/2014/main" id="{0E716415-0848-4BD0-A084-3029A457C39C}"/>
              </a:ext>
            </a:extLst>
          </p:cNvPr>
          <p:cNvSpPr>
            <a:spLocks noGrp="1"/>
          </p:cNvSpPr>
          <p:nvPr>
            <p:ph type="ftr" sz="quarter" idx="11"/>
          </p:nvPr>
        </p:nvSpPr>
        <p:spPr/>
        <p:txBody>
          <a:bodyPr/>
          <a:lstStyle/>
          <a:p>
            <a:r>
              <a:rPr lang="fr-CH"/>
              <a:t>chrystel.dayer@hesge.ch</a:t>
            </a:r>
            <a:endParaRPr lang="fr-CH" dirty="0"/>
          </a:p>
        </p:txBody>
      </p:sp>
      <p:grpSp>
        <p:nvGrpSpPr>
          <p:cNvPr id="10" name="Groupe 9">
            <a:extLst>
              <a:ext uri="{FF2B5EF4-FFF2-40B4-BE49-F238E27FC236}">
                <a16:creationId xmlns:a16="http://schemas.microsoft.com/office/drawing/2014/main" id="{58CDA1D5-DA48-466C-B355-03CE2288F59F}"/>
              </a:ext>
            </a:extLst>
          </p:cNvPr>
          <p:cNvGrpSpPr/>
          <p:nvPr/>
        </p:nvGrpSpPr>
        <p:grpSpPr>
          <a:xfrm>
            <a:off x="1704703" y="412633"/>
            <a:ext cx="9968055" cy="5229717"/>
            <a:chOff x="1704703" y="412633"/>
            <a:chExt cx="9968055" cy="5229717"/>
          </a:xfrm>
        </p:grpSpPr>
        <p:pic>
          <p:nvPicPr>
            <p:cNvPr id="4" name="Google Shape;1393;p126">
              <a:extLst>
                <a:ext uri="{FF2B5EF4-FFF2-40B4-BE49-F238E27FC236}">
                  <a16:creationId xmlns:a16="http://schemas.microsoft.com/office/drawing/2014/main" id="{54D0F08B-BFB5-4AD2-BEC9-5FF7718E1097}"/>
                </a:ext>
              </a:extLst>
            </p:cNvPr>
            <p:cNvPicPr preferRelativeResize="0"/>
            <p:nvPr/>
          </p:nvPicPr>
          <p:blipFill rotWithShape="1">
            <a:blip r:embed="rId2">
              <a:alphaModFix/>
            </a:blip>
            <a:srcRect/>
            <a:stretch/>
          </p:blipFill>
          <p:spPr>
            <a:xfrm>
              <a:off x="2154144" y="412633"/>
              <a:ext cx="6456456" cy="5229717"/>
            </a:xfrm>
            <a:prstGeom prst="rect">
              <a:avLst/>
            </a:prstGeom>
            <a:noFill/>
            <a:ln>
              <a:noFill/>
            </a:ln>
          </p:spPr>
        </p:pic>
        <p:sp>
          <p:nvSpPr>
            <p:cNvPr id="5" name="Google Shape;1395;p126">
              <a:extLst>
                <a:ext uri="{FF2B5EF4-FFF2-40B4-BE49-F238E27FC236}">
                  <a16:creationId xmlns:a16="http://schemas.microsoft.com/office/drawing/2014/main" id="{6ECF3950-C392-4FCC-9E41-541FF7BC97D9}"/>
                </a:ext>
              </a:extLst>
            </p:cNvPr>
            <p:cNvSpPr/>
            <p:nvPr/>
          </p:nvSpPr>
          <p:spPr>
            <a:xfrm>
              <a:off x="8780705" y="619102"/>
              <a:ext cx="558671" cy="3237751"/>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2000">
                  <a:solidFill>
                    <a:srgbClr val="000000"/>
                  </a:solidFill>
                  <a:latin typeface="Calibri"/>
                  <a:ea typeface="Calibri"/>
                  <a:cs typeface="Calibri"/>
                  <a:sym typeface="Calibri"/>
                </a:rPr>
                <a:t>P</a:t>
              </a:r>
              <a:endParaRPr/>
            </a:p>
          </p:txBody>
        </p:sp>
        <p:sp>
          <p:nvSpPr>
            <p:cNvPr id="6" name="Google Shape;1397;p126">
              <a:extLst>
                <a:ext uri="{FF2B5EF4-FFF2-40B4-BE49-F238E27FC236}">
                  <a16:creationId xmlns:a16="http://schemas.microsoft.com/office/drawing/2014/main" id="{F919759D-72F3-4186-B613-6135BDDBA5D7}"/>
                </a:ext>
              </a:extLst>
            </p:cNvPr>
            <p:cNvSpPr/>
            <p:nvPr/>
          </p:nvSpPr>
          <p:spPr>
            <a:xfrm>
              <a:off x="8780704" y="4013785"/>
              <a:ext cx="558671" cy="698338"/>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2000">
                  <a:solidFill>
                    <a:srgbClr val="000000"/>
                  </a:solidFill>
                  <a:latin typeface="Calibri"/>
                  <a:ea typeface="Calibri"/>
                  <a:cs typeface="Calibri"/>
                  <a:sym typeface="Calibri"/>
                </a:rPr>
                <a:t>D</a:t>
              </a:r>
              <a:endParaRPr/>
            </a:p>
          </p:txBody>
        </p:sp>
        <p:sp>
          <p:nvSpPr>
            <p:cNvPr id="7" name="Google Shape;1398;p126">
              <a:extLst>
                <a:ext uri="{FF2B5EF4-FFF2-40B4-BE49-F238E27FC236}">
                  <a16:creationId xmlns:a16="http://schemas.microsoft.com/office/drawing/2014/main" id="{FE9FAF3A-102C-4F08-95A8-C143BFFE82FD}"/>
                </a:ext>
              </a:extLst>
            </p:cNvPr>
            <p:cNvSpPr/>
            <p:nvPr/>
          </p:nvSpPr>
          <p:spPr>
            <a:xfrm>
              <a:off x="8780703" y="4888564"/>
              <a:ext cx="558671" cy="600363"/>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2000" dirty="0">
                  <a:solidFill>
                    <a:srgbClr val="000000"/>
                  </a:solidFill>
                  <a:latin typeface="Calibri"/>
                  <a:ea typeface="Calibri"/>
                  <a:cs typeface="Calibri"/>
                  <a:sym typeface="Calibri"/>
                </a:rPr>
                <a:t>C</a:t>
              </a:r>
              <a:endParaRPr dirty="0"/>
            </a:p>
          </p:txBody>
        </p:sp>
        <p:sp>
          <p:nvSpPr>
            <p:cNvPr id="8" name="Google Shape;1396;p126">
              <a:extLst>
                <a:ext uri="{FF2B5EF4-FFF2-40B4-BE49-F238E27FC236}">
                  <a16:creationId xmlns:a16="http://schemas.microsoft.com/office/drawing/2014/main" id="{C6AF155A-2529-454B-8B5B-EFCA602CE216}"/>
                </a:ext>
              </a:extLst>
            </p:cNvPr>
            <p:cNvSpPr/>
            <p:nvPr/>
          </p:nvSpPr>
          <p:spPr>
            <a:xfrm>
              <a:off x="1704703" y="2678322"/>
              <a:ext cx="558671" cy="698338"/>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2000" dirty="0">
                  <a:solidFill>
                    <a:srgbClr val="000000"/>
                  </a:solidFill>
                  <a:latin typeface="Calibri"/>
                  <a:ea typeface="Calibri"/>
                  <a:cs typeface="Calibri"/>
                  <a:sym typeface="Calibri"/>
                </a:rPr>
                <a:t>A</a:t>
              </a:r>
              <a:endParaRPr dirty="0"/>
            </a:p>
          </p:txBody>
        </p:sp>
        <p:sp>
          <p:nvSpPr>
            <p:cNvPr id="9" name="Google Shape;1399;p126">
              <a:extLst>
                <a:ext uri="{FF2B5EF4-FFF2-40B4-BE49-F238E27FC236}">
                  <a16:creationId xmlns:a16="http://schemas.microsoft.com/office/drawing/2014/main" id="{A3477FE7-09C9-47D5-BD70-0D1B1BBACD4E}"/>
                </a:ext>
              </a:extLst>
            </p:cNvPr>
            <p:cNvSpPr txBox="1"/>
            <p:nvPr/>
          </p:nvSpPr>
          <p:spPr>
            <a:xfrm>
              <a:off x="9681912" y="2088137"/>
              <a:ext cx="1990846" cy="1618875"/>
            </a:xfrm>
            <a:prstGeom prst="rect">
              <a:avLst/>
            </a:prstGeom>
            <a:noFill/>
            <a:ln w="12700" cap="flat" cmpd="sng">
              <a:solidFill>
                <a:schemeClr val="dk1"/>
              </a:solidFill>
              <a:prstDash val="solid"/>
              <a:miter lim="800000"/>
              <a:headEnd type="none" w="sm" len="sm"/>
              <a:tailEnd type="none" w="sm" len="sm"/>
            </a:ln>
          </p:spPr>
          <p:txBody>
            <a:bodyPr spcFirstLastPara="1" wrap="square" lIns="36000" tIns="36000" rIns="36000" bIns="36000" anchor="t" anchorCtr="0">
              <a:noAutofit/>
            </a:bodyPr>
            <a:lstStyle/>
            <a:p>
              <a:pPr marL="0" marR="0" lvl="0" indent="0" algn="l" rtl="0">
                <a:lnSpc>
                  <a:spcPct val="90000"/>
                </a:lnSpc>
                <a:spcBef>
                  <a:spcPts val="0"/>
                </a:spcBef>
                <a:spcAft>
                  <a:spcPts val="0"/>
                </a:spcAft>
                <a:buNone/>
              </a:pPr>
              <a:r>
                <a:rPr lang="fr-FR" sz="2000" b="1" dirty="0">
                  <a:solidFill>
                    <a:schemeClr val="dk1"/>
                  </a:solidFill>
                  <a:latin typeface="Calibri"/>
                  <a:ea typeface="Calibri"/>
                  <a:cs typeface="Calibri"/>
                  <a:sym typeface="Calibri"/>
                </a:rPr>
                <a:t>Deming Cycle: </a:t>
              </a:r>
              <a:endParaRPr sz="2000" b="1" dirty="0">
                <a:solidFill>
                  <a:schemeClr val="dk1"/>
                </a:solidFill>
                <a:latin typeface="Calibri"/>
                <a:ea typeface="Calibri"/>
                <a:cs typeface="Calibri"/>
                <a:sym typeface="Calibri"/>
              </a:endParaRPr>
            </a:p>
            <a:p>
              <a:pPr marL="285750" marR="0" lvl="0" indent="-285750" algn="l" rtl="0">
                <a:lnSpc>
                  <a:spcPct val="90000"/>
                </a:lnSpc>
                <a:spcBef>
                  <a:spcPts val="400"/>
                </a:spcBef>
                <a:spcAft>
                  <a:spcPts val="0"/>
                </a:spcAft>
                <a:buClr>
                  <a:schemeClr val="dk1"/>
                </a:buClr>
                <a:buSzPts val="2000"/>
                <a:buFont typeface="Calibri"/>
                <a:buChar char="-"/>
              </a:pPr>
              <a:r>
                <a:rPr lang="fr-FR" sz="2000" dirty="0">
                  <a:solidFill>
                    <a:schemeClr val="dk1"/>
                  </a:solidFill>
                  <a:latin typeface="Calibri"/>
                  <a:ea typeface="Calibri"/>
                  <a:cs typeface="Calibri"/>
                  <a:sym typeface="Calibri"/>
                </a:rPr>
                <a:t>P: Plan</a:t>
              </a:r>
              <a:endParaRPr dirty="0"/>
            </a:p>
            <a:p>
              <a:pPr marL="285750" marR="0" lvl="0" indent="-285750" algn="l" rtl="0">
                <a:lnSpc>
                  <a:spcPct val="90000"/>
                </a:lnSpc>
                <a:spcBef>
                  <a:spcPts val="400"/>
                </a:spcBef>
                <a:spcAft>
                  <a:spcPts val="0"/>
                </a:spcAft>
                <a:buClr>
                  <a:schemeClr val="dk1"/>
                </a:buClr>
                <a:buSzPts val="2000"/>
                <a:buFont typeface="Calibri"/>
                <a:buChar char="-"/>
              </a:pPr>
              <a:r>
                <a:rPr lang="fr-FR" sz="2000" dirty="0">
                  <a:solidFill>
                    <a:schemeClr val="dk1"/>
                  </a:solidFill>
                  <a:latin typeface="Calibri"/>
                  <a:ea typeface="Calibri"/>
                  <a:cs typeface="Calibri"/>
                  <a:sym typeface="Calibri"/>
                </a:rPr>
                <a:t>D: Do</a:t>
              </a:r>
              <a:endParaRPr dirty="0"/>
            </a:p>
            <a:p>
              <a:pPr marL="285750" marR="0" lvl="0" indent="-285750" algn="l" rtl="0">
                <a:lnSpc>
                  <a:spcPct val="90000"/>
                </a:lnSpc>
                <a:spcBef>
                  <a:spcPts val="400"/>
                </a:spcBef>
                <a:spcAft>
                  <a:spcPts val="0"/>
                </a:spcAft>
                <a:buClr>
                  <a:schemeClr val="dk1"/>
                </a:buClr>
                <a:buSzPts val="2000"/>
                <a:buFont typeface="Calibri"/>
                <a:buChar char="-"/>
              </a:pPr>
              <a:r>
                <a:rPr lang="fr-FR" sz="2000" dirty="0">
                  <a:solidFill>
                    <a:schemeClr val="dk1"/>
                  </a:solidFill>
                  <a:latin typeface="Calibri"/>
                  <a:ea typeface="Calibri"/>
                  <a:cs typeface="Calibri"/>
                  <a:sym typeface="Calibri"/>
                </a:rPr>
                <a:t>C: Check</a:t>
              </a:r>
              <a:endParaRPr dirty="0"/>
            </a:p>
            <a:p>
              <a:pPr marL="285750" marR="0" lvl="0" indent="-285750" algn="l" rtl="0">
                <a:lnSpc>
                  <a:spcPct val="90000"/>
                </a:lnSpc>
                <a:spcBef>
                  <a:spcPts val="400"/>
                </a:spcBef>
                <a:spcAft>
                  <a:spcPts val="0"/>
                </a:spcAft>
                <a:buClr>
                  <a:schemeClr val="dk1"/>
                </a:buClr>
                <a:buSzPts val="2000"/>
                <a:buFont typeface="Calibri"/>
                <a:buChar char="-"/>
              </a:pPr>
              <a:r>
                <a:rPr lang="fr-FR" sz="2000" dirty="0">
                  <a:solidFill>
                    <a:schemeClr val="dk1"/>
                  </a:solidFill>
                  <a:latin typeface="Calibri"/>
                  <a:ea typeface="Calibri"/>
                  <a:cs typeface="Calibri"/>
                  <a:sym typeface="Calibri"/>
                </a:rPr>
                <a:t>A: </a:t>
              </a:r>
              <a:r>
                <a:rPr lang="fr-FR" sz="2000" dirty="0" err="1">
                  <a:solidFill>
                    <a:schemeClr val="dk1"/>
                  </a:solidFill>
                  <a:latin typeface="Calibri"/>
                  <a:ea typeface="Calibri"/>
                  <a:cs typeface="Calibri"/>
                  <a:sym typeface="Calibri"/>
                </a:rPr>
                <a:t>Act</a:t>
              </a:r>
              <a:endParaRPr sz="20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897143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DB615A-64A4-49F1-860B-D768291A2422}"/>
              </a:ext>
            </a:extLst>
          </p:cNvPr>
          <p:cNvSpPr>
            <a:spLocks noGrp="1"/>
          </p:cNvSpPr>
          <p:nvPr>
            <p:ph type="title"/>
          </p:nvPr>
        </p:nvSpPr>
        <p:spPr/>
        <p:txBody>
          <a:bodyPr/>
          <a:lstStyle/>
          <a:p>
            <a:r>
              <a:rPr lang="fr-CH" dirty="0"/>
              <a:t>La roue de Deming</a:t>
            </a:r>
            <a:endParaRPr lang="fr-FR" dirty="0"/>
          </a:p>
        </p:txBody>
      </p:sp>
      <p:sp>
        <p:nvSpPr>
          <p:cNvPr id="3" name="Espace réservé du contenu 2">
            <a:extLst>
              <a:ext uri="{FF2B5EF4-FFF2-40B4-BE49-F238E27FC236}">
                <a16:creationId xmlns:a16="http://schemas.microsoft.com/office/drawing/2014/main" id="{D0A52D8E-2F68-4911-95A3-3DCE4C3391B8}"/>
              </a:ext>
            </a:extLst>
          </p:cNvPr>
          <p:cNvSpPr>
            <a:spLocks noGrp="1"/>
          </p:cNvSpPr>
          <p:nvPr>
            <p:ph idx="1"/>
          </p:nvPr>
        </p:nvSpPr>
        <p:spPr/>
        <p:txBody>
          <a:bodyPr>
            <a:normAutofit fontScale="92500" lnSpcReduction="10000"/>
          </a:bodyPr>
          <a:lstStyle/>
          <a:p>
            <a:pPr algn="just"/>
            <a:r>
              <a:rPr lang="fr-CH" dirty="0"/>
              <a:t>La roue de Deming ou PDCA est une méthode d’amélioration continue qui présente </a:t>
            </a:r>
            <a:r>
              <a:rPr lang="fr-CH" b="1" dirty="0"/>
              <a:t>4 phases </a:t>
            </a:r>
            <a:r>
              <a:rPr lang="fr-CH" dirty="0"/>
              <a:t>à enchaîner de manière itérative pour améliorer un fonctionnement existant</a:t>
            </a:r>
          </a:p>
          <a:p>
            <a:pPr algn="just"/>
            <a:r>
              <a:rPr lang="fr-CH" b="1" dirty="0"/>
              <a:t>Prévoir (Plan), Faire (Do), Vérifier (Check), Réagir (</a:t>
            </a:r>
            <a:r>
              <a:rPr lang="fr-CH" b="1" dirty="0" err="1"/>
              <a:t>Act</a:t>
            </a:r>
            <a:r>
              <a:rPr lang="fr-CH" b="1" dirty="0"/>
              <a:t>) </a:t>
            </a:r>
          </a:p>
          <a:p>
            <a:pPr algn="just"/>
            <a:r>
              <a:rPr lang="fr-CH" dirty="0"/>
              <a:t>La roue de Deming sert à améliorer une tâche, un process ou une démarche qui ne donne pas satisfaction (problème de qualité, délais non respectés, sécurité défaillante, …).</a:t>
            </a:r>
          </a:p>
          <a:p>
            <a:pPr algn="just"/>
            <a:r>
              <a:rPr lang="fr-CH" dirty="0"/>
              <a:t>L’idée de cette méthode est de partir d’un point existant et de l’améliorer en répétant les 4 phases successives PDCA en respectant scrupuleusement l’ordre jusqu’à obtenir un résultat satisfaisant. </a:t>
            </a:r>
          </a:p>
          <a:p>
            <a:pPr algn="just"/>
            <a:endParaRPr lang="fr-FR" dirty="0"/>
          </a:p>
        </p:txBody>
      </p:sp>
      <p:sp>
        <p:nvSpPr>
          <p:cNvPr id="4" name="Espace réservé du numéro de diapositive 3">
            <a:extLst>
              <a:ext uri="{FF2B5EF4-FFF2-40B4-BE49-F238E27FC236}">
                <a16:creationId xmlns:a16="http://schemas.microsoft.com/office/drawing/2014/main" id="{E1A536F5-ACE9-4573-819D-816F08ADED7B}"/>
              </a:ext>
            </a:extLst>
          </p:cNvPr>
          <p:cNvSpPr>
            <a:spLocks noGrp="1"/>
          </p:cNvSpPr>
          <p:nvPr>
            <p:ph type="sldNum" sz="quarter" idx="12"/>
          </p:nvPr>
        </p:nvSpPr>
        <p:spPr/>
        <p:txBody>
          <a:bodyPr/>
          <a:lstStyle/>
          <a:p>
            <a:fld id="{D43150CF-46F0-4FEE-9B38-FA518C85AC0E}" type="slidenum">
              <a:rPr lang="fr-CH" smtClean="0"/>
              <a:t>23</a:t>
            </a:fld>
            <a:endParaRPr lang="fr-CH"/>
          </a:p>
        </p:txBody>
      </p:sp>
      <p:sp>
        <p:nvSpPr>
          <p:cNvPr id="5" name="Espace réservé du pied de page 4">
            <a:extLst>
              <a:ext uri="{FF2B5EF4-FFF2-40B4-BE49-F238E27FC236}">
                <a16:creationId xmlns:a16="http://schemas.microsoft.com/office/drawing/2014/main" id="{F110069C-D0E5-4AA3-BAE7-291606D49E0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489248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F811C25-BDBF-4C54-B989-6D5653786971}"/>
              </a:ext>
            </a:extLst>
          </p:cNvPr>
          <p:cNvSpPr>
            <a:spLocks noGrp="1"/>
          </p:cNvSpPr>
          <p:nvPr>
            <p:ph type="sldNum" sz="quarter" idx="12"/>
          </p:nvPr>
        </p:nvSpPr>
        <p:spPr/>
        <p:txBody>
          <a:bodyPr/>
          <a:lstStyle/>
          <a:p>
            <a:fld id="{D43150CF-46F0-4FEE-9B38-FA518C85AC0E}" type="slidenum">
              <a:rPr lang="fr-CH" smtClean="0"/>
              <a:t>24</a:t>
            </a:fld>
            <a:endParaRPr lang="fr-CH"/>
          </a:p>
        </p:txBody>
      </p:sp>
      <p:sp>
        <p:nvSpPr>
          <p:cNvPr id="3" name="Espace réservé du pied de page 2">
            <a:extLst>
              <a:ext uri="{FF2B5EF4-FFF2-40B4-BE49-F238E27FC236}">
                <a16:creationId xmlns:a16="http://schemas.microsoft.com/office/drawing/2014/main" id="{7E449783-018B-4D4E-B4C4-5D7B7F9D2727}"/>
              </a:ext>
            </a:extLst>
          </p:cNvPr>
          <p:cNvSpPr>
            <a:spLocks noGrp="1"/>
          </p:cNvSpPr>
          <p:nvPr>
            <p:ph type="ftr" sz="quarter" idx="11"/>
          </p:nvPr>
        </p:nvSpPr>
        <p:spPr/>
        <p:txBody>
          <a:bodyPr/>
          <a:lstStyle/>
          <a:p>
            <a:r>
              <a:rPr lang="fr-CH"/>
              <a:t>chrystel.dayer@hesge.ch</a:t>
            </a:r>
            <a:endParaRPr lang="fr-CH" dirty="0"/>
          </a:p>
        </p:txBody>
      </p:sp>
      <p:pic>
        <p:nvPicPr>
          <p:cNvPr id="5" name="Image 4">
            <a:extLst>
              <a:ext uri="{FF2B5EF4-FFF2-40B4-BE49-F238E27FC236}">
                <a16:creationId xmlns:a16="http://schemas.microsoft.com/office/drawing/2014/main" id="{2BAC8447-37C4-46A8-AB10-C72B18E697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603" y="1039923"/>
            <a:ext cx="8702794" cy="4778154"/>
          </a:xfrm>
          <a:prstGeom prst="rect">
            <a:avLst/>
          </a:prstGeom>
        </p:spPr>
      </p:pic>
    </p:spTree>
    <p:extLst>
      <p:ext uri="{BB962C8B-B14F-4D97-AF65-F5344CB8AC3E}">
        <p14:creationId xmlns:p14="http://schemas.microsoft.com/office/powerpoint/2010/main" val="3647599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2F7ED-3320-445E-BE00-B7477208CCBF}"/>
              </a:ext>
            </a:extLst>
          </p:cNvPr>
          <p:cNvSpPr>
            <a:spLocks noGrp="1"/>
          </p:cNvSpPr>
          <p:nvPr>
            <p:ph type="title"/>
          </p:nvPr>
        </p:nvSpPr>
        <p:spPr/>
        <p:txBody>
          <a:bodyPr/>
          <a:lstStyle/>
          <a:p>
            <a:r>
              <a:rPr lang="fr-CH" dirty="0"/>
              <a:t>La roue de Deming</a:t>
            </a:r>
            <a:endParaRPr lang="fr-FR" dirty="0"/>
          </a:p>
        </p:txBody>
      </p:sp>
      <p:sp>
        <p:nvSpPr>
          <p:cNvPr id="3" name="Espace réservé du contenu 2">
            <a:extLst>
              <a:ext uri="{FF2B5EF4-FFF2-40B4-BE49-F238E27FC236}">
                <a16:creationId xmlns:a16="http://schemas.microsoft.com/office/drawing/2014/main" id="{E64B9769-B5B9-494F-960F-54573BBCCB90}"/>
              </a:ext>
            </a:extLst>
          </p:cNvPr>
          <p:cNvSpPr>
            <a:spLocks noGrp="1"/>
          </p:cNvSpPr>
          <p:nvPr>
            <p:ph idx="1"/>
          </p:nvPr>
        </p:nvSpPr>
        <p:spPr/>
        <p:txBody>
          <a:bodyPr>
            <a:normAutofit/>
          </a:bodyPr>
          <a:lstStyle/>
          <a:p>
            <a:pPr marL="514350" indent="-514350">
              <a:buFont typeface="+mj-lt"/>
              <a:buAutoNum type="arabicPeriod"/>
            </a:pPr>
            <a:r>
              <a:rPr lang="fr-CH" dirty="0"/>
              <a:t>Plan, consiste </a:t>
            </a:r>
            <a:r>
              <a:rPr lang="fr-CH" b="1" dirty="0"/>
              <a:t>à planifier la réalisation</a:t>
            </a:r>
            <a:r>
              <a:rPr lang="fr-CH" dirty="0"/>
              <a:t>. Elle se déroule généralement en trois phases :</a:t>
            </a:r>
          </a:p>
          <a:p>
            <a:pPr>
              <a:buFont typeface="Arial" panose="020B0604020202020204" pitchFamily="34" charset="0"/>
              <a:buChar char="•"/>
            </a:pPr>
            <a:r>
              <a:rPr lang="fr-CH" dirty="0"/>
              <a:t>Identification du problème à résoudre (par exemple à l'aide du </a:t>
            </a:r>
            <a:r>
              <a:rPr lang="fr-CH" dirty="0">
                <a:solidFill>
                  <a:srgbClr val="7030A0"/>
                </a:solidFill>
              </a:rPr>
              <a:t>QQOQCCP</a:t>
            </a:r>
            <a:r>
              <a:rPr lang="fr-CH" dirty="0"/>
              <a:t>) ou du processus à améliorer ;</a:t>
            </a:r>
          </a:p>
          <a:p>
            <a:pPr>
              <a:buFont typeface="Arial" panose="020B0604020202020204" pitchFamily="34" charset="0"/>
              <a:buChar char="•"/>
            </a:pPr>
            <a:r>
              <a:rPr lang="fr-CH" dirty="0"/>
              <a:t>Recherche des </a:t>
            </a:r>
            <a:r>
              <a:rPr lang="fr-CH" b="1" dirty="0">
                <a:solidFill>
                  <a:srgbClr val="7030A0"/>
                </a:solidFill>
              </a:rPr>
              <a:t>causes racines </a:t>
            </a:r>
            <a:r>
              <a:rPr lang="fr-CH" dirty="0"/>
              <a:t>(par exemple à l'aide d'un diagramme de Pareto, d'un </a:t>
            </a:r>
            <a:r>
              <a:rPr lang="fr-CH" dirty="0">
                <a:solidFill>
                  <a:srgbClr val="7030A0"/>
                </a:solidFill>
              </a:rPr>
              <a:t>diagramme d'Ishikawa </a:t>
            </a:r>
            <a:r>
              <a:rPr lang="fr-CH" dirty="0"/>
              <a:t>ou de la méthode des </a:t>
            </a:r>
            <a:r>
              <a:rPr lang="fr-CH" dirty="0">
                <a:solidFill>
                  <a:srgbClr val="7030A0"/>
                </a:solidFill>
              </a:rPr>
              <a:t>cinq pourquoi</a:t>
            </a:r>
            <a:r>
              <a:rPr lang="fr-CH" dirty="0"/>
              <a:t>) ;</a:t>
            </a:r>
          </a:p>
          <a:p>
            <a:pPr>
              <a:buFont typeface="Arial" panose="020B0604020202020204" pitchFamily="34" charset="0"/>
              <a:buChar char="•"/>
            </a:pPr>
            <a:r>
              <a:rPr lang="fr-CH" dirty="0"/>
              <a:t>Recherche de solutions avec écriture du cahier des charges et établissement d'un planning.</a:t>
            </a:r>
            <a:endParaRPr lang="fr-FR" dirty="0"/>
          </a:p>
        </p:txBody>
      </p:sp>
      <p:sp>
        <p:nvSpPr>
          <p:cNvPr id="4" name="Espace réservé du numéro de diapositive 3">
            <a:extLst>
              <a:ext uri="{FF2B5EF4-FFF2-40B4-BE49-F238E27FC236}">
                <a16:creationId xmlns:a16="http://schemas.microsoft.com/office/drawing/2014/main" id="{B4B10CE4-22EB-48D8-9AC9-163CB1E64E40}"/>
              </a:ext>
            </a:extLst>
          </p:cNvPr>
          <p:cNvSpPr>
            <a:spLocks noGrp="1"/>
          </p:cNvSpPr>
          <p:nvPr>
            <p:ph type="sldNum" sz="quarter" idx="12"/>
          </p:nvPr>
        </p:nvSpPr>
        <p:spPr/>
        <p:txBody>
          <a:bodyPr/>
          <a:lstStyle/>
          <a:p>
            <a:fld id="{D43150CF-46F0-4FEE-9B38-FA518C85AC0E}" type="slidenum">
              <a:rPr lang="fr-CH" smtClean="0"/>
              <a:t>25</a:t>
            </a:fld>
            <a:endParaRPr lang="fr-CH"/>
          </a:p>
        </p:txBody>
      </p:sp>
      <p:sp>
        <p:nvSpPr>
          <p:cNvPr id="5" name="Espace réservé du pied de page 4">
            <a:extLst>
              <a:ext uri="{FF2B5EF4-FFF2-40B4-BE49-F238E27FC236}">
                <a16:creationId xmlns:a16="http://schemas.microsoft.com/office/drawing/2014/main" id="{595716C3-B61D-4542-9FD8-DBA9CBA153E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696924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A66B12-160F-420E-A281-16B975A8E70B}"/>
              </a:ext>
            </a:extLst>
          </p:cNvPr>
          <p:cNvSpPr>
            <a:spLocks noGrp="1"/>
          </p:cNvSpPr>
          <p:nvPr>
            <p:ph type="title"/>
          </p:nvPr>
        </p:nvSpPr>
        <p:spPr/>
        <p:txBody>
          <a:bodyPr/>
          <a:lstStyle/>
          <a:p>
            <a:r>
              <a:rPr lang="fr-CH" dirty="0"/>
              <a:t>La roue de Deming</a:t>
            </a:r>
            <a:endParaRPr lang="fr-FR" dirty="0"/>
          </a:p>
        </p:txBody>
      </p:sp>
      <p:sp>
        <p:nvSpPr>
          <p:cNvPr id="3" name="Espace réservé du contenu 2">
            <a:extLst>
              <a:ext uri="{FF2B5EF4-FFF2-40B4-BE49-F238E27FC236}">
                <a16:creationId xmlns:a16="http://schemas.microsoft.com/office/drawing/2014/main" id="{52FC9149-C9FE-4D57-87F4-7C4F86345127}"/>
              </a:ext>
            </a:extLst>
          </p:cNvPr>
          <p:cNvSpPr>
            <a:spLocks noGrp="1"/>
          </p:cNvSpPr>
          <p:nvPr>
            <p:ph idx="1"/>
          </p:nvPr>
        </p:nvSpPr>
        <p:spPr/>
        <p:txBody>
          <a:bodyPr/>
          <a:lstStyle/>
          <a:p>
            <a:pPr algn="just"/>
            <a:r>
              <a:rPr lang="fr-CH" b="1" dirty="0"/>
              <a:t>QQOQCCP </a:t>
            </a:r>
            <a:r>
              <a:rPr lang="fr-CH" dirty="0"/>
              <a:t>pour « Qui ? Quoi ? Où ? Quand ? Comment ? Combien ? Pourquoi ? »</a:t>
            </a:r>
          </a:p>
          <a:p>
            <a:pPr algn="just"/>
            <a:r>
              <a:rPr lang="fr-CH" dirty="0"/>
              <a:t>Le </a:t>
            </a:r>
            <a:r>
              <a:rPr lang="fr-CH" b="1" dirty="0"/>
              <a:t>diagramme de Pareto</a:t>
            </a:r>
            <a:r>
              <a:rPr lang="fr-CH" dirty="0"/>
              <a:t> est un graphique représentant l'importance de différentes causes d'un phénomène. Ce diagramme permet de mettre en évidence les causes les plus importantes sur le nombre total d'effet et ainsi de prendre des mesures ciblées pour améliorer une situation. </a:t>
            </a:r>
          </a:p>
          <a:p>
            <a:pPr algn="just"/>
            <a:r>
              <a:rPr lang="fr-CH" dirty="0"/>
              <a:t>Le</a:t>
            </a:r>
            <a:r>
              <a:rPr lang="fr-CH" b="1" dirty="0"/>
              <a:t> diagramme d'Ishikawa: </a:t>
            </a:r>
            <a:r>
              <a:rPr lang="fr-CH" dirty="0"/>
              <a:t>les </a:t>
            </a:r>
            <a:r>
              <a:rPr lang="fr-CH" i="1" dirty="0"/>
              <a:t>causes</a:t>
            </a:r>
            <a:r>
              <a:rPr lang="fr-CH" dirty="0"/>
              <a:t> aboutissant à un </a:t>
            </a:r>
            <a:r>
              <a:rPr lang="fr-CH" i="1" dirty="0"/>
              <a:t>effet.</a:t>
            </a:r>
          </a:p>
          <a:p>
            <a:pPr marL="0" indent="0" algn="just">
              <a:buNone/>
            </a:pPr>
            <a:endParaRPr lang="fr-CH" b="1" dirty="0"/>
          </a:p>
          <a:p>
            <a:pPr algn="just"/>
            <a:endParaRPr lang="fr-CH" dirty="0"/>
          </a:p>
          <a:p>
            <a:endParaRPr lang="fr-FR" dirty="0"/>
          </a:p>
        </p:txBody>
      </p:sp>
      <p:sp>
        <p:nvSpPr>
          <p:cNvPr id="4" name="Espace réservé du numéro de diapositive 3">
            <a:extLst>
              <a:ext uri="{FF2B5EF4-FFF2-40B4-BE49-F238E27FC236}">
                <a16:creationId xmlns:a16="http://schemas.microsoft.com/office/drawing/2014/main" id="{F3BD2298-0CBF-4B0A-9A5F-0903B3B48FB6}"/>
              </a:ext>
            </a:extLst>
          </p:cNvPr>
          <p:cNvSpPr>
            <a:spLocks noGrp="1"/>
          </p:cNvSpPr>
          <p:nvPr>
            <p:ph type="sldNum" sz="quarter" idx="12"/>
          </p:nvPr>
        </p:nvSpPr>
        <p:spPr/>
        <p:txBody>
          <a:bodyPr/>
          <a:lstStyle/>
          <a:p>
            <a:fld id="{D43150CF-46F0-4FEE-9B38-FA518C85AC0E}" type="slidenum">
              <a:rPr lang="fr-CH" smtClean="0"/>
              <a:t>26</a:t>
            </a:fld>
            <a:endParaRPr lang="fr-CH"/>
          </a:p>
        </p:txBody>
      </p:sp>
      <p:sp>
        <p:nvSpPr>
          <p:cNvPr id="5" name="Espace réservé du pied de page 4">
            <a:extLst>
              <a:ext uri="{FF2B5EF4-FFF2-40B4-BE49-F238E27FC236}">
                <a16:creationId xmlns:a16="http://schemas.microsoft.com/office/drawing/2014/main" id="{F295B62E-300E-40C6-91C1-46F5BD4E3D0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706568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99E703-CF02-4385-9E9A-F88DDBCCC782}"/>
              </a:ext>
            </a:extLst>
          </p:cNvPr>
          <p:cNvSpPr>
            <a:spLocks noGrp="1"/>
          </p:cNvSpPr>
          <p:nvPr>
            <p:ph type="sldNum" sz="quarter" idx="12"/>
          </p:nvPr>
        </p:nvSpPr>
        <p:spPr/>
        <p:txBody>
          <a:bodyPr/>
          <a:lstStyle/>
          <a:p>
            <a:fld id="{D43150CF-46F0-4FEE-9B38-FA518C85AC0E}" type="slidenum">
              <a:rPr lang="fr-CH" smtClean="0"/>
              <a:t>27</a:t>
            </a:fld>
            <a:endParaRPr lang="fr-CH"/>
          </a:p>
        </p:txBody>
      </p:sp>
      <p:sp>
        <p:nvSpPr>
          <p:cNvPr id="3" name="Espace réservé du pied de page 2">
            <a:extLst>
              <a:ext uri="{FF2B5EF4-FFF2-40B4-BE49-F238E27FC236}">
                <a16:creationId xmlns:a16="http://schemas.microsoft.com/office/drawing/2014/main" id="{1B355ABF-C4DC-4275-BD15-2010D319CED4}"/>
              </a:ext>
            </a:extLst>
          </p:cNvPr>
          <p:cNvSpPr>
            <a:spLocks noGrp="1"/>
          </p:cNvSpPr>
          <p:nvPr>
            <p:ph type="ftr" sz="quarter" idx="11"/>
          </p:nvPr>
        </p:nvSpPr>
        <p:spPr/>
        <p:txBody>
          <a:bodyPr/>
          <a:lstStyle/>
          <a:p>
            <a:r>
              <a:rPr lang="fr-CH"/>
              <a:t>chrystel.dayer@hesge.ch</a:t>
            </a:r>
            <a:endParaRPr lang="fr-CH" dirty="0"/>
          </a:p>
        </p:txBody>
      </p:sp>
      <p:grpSp>
        <p:nvGrpSpPr>
          <p:cNvPr id="10" name="Groupe 9">
            <a:extLst>
              <a:ext uri="{FF2B5EF4-FFF2-40B4-BE49-F238E27FC236}">
                <a16:creationId xmlns:a16="http://schemas.microsoft.com/office/drawing/2014/main" id="{8C06000D-FCD0-4042-AD23-E55348F25267}"/>
              </a:ext>
            </a:extLst>
          </p:cNvPr>
          <p:cNvGrpSpPr/>
          <p:nvPr/>
        </p:nvGrpSpPr>
        <p:grpSpPr>
          <a:xfrm>
            <a:off x="526390" y="399202"/>
            <a:ext cx="9232207" cy="5430008"/>
            <a:chOff x="526390" y="399202"/>
            <a:chExt cx="9232207" cy="5430008"/>
          </a:xfrm>
        </p:grpSpPr>
        <p:pic>
          <p:nvPicPr>
            <p:cNvPr id="7" name="Image 6">
              <a:extLst>
                <a:ext uri="{FF2B5EF4-FFF2-40B4-BE49-F238E27FC236}">
                  <a16:creationId xmlns:a16="http://schemas.microsoft.com/office/drawing/2014/main" id="{620D920E-0F4B-470C-AF4F-C39A68116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390" y="399202"/>
              <a:ext cx="5430008" cy="5430008"/>
            </a:xfrm>
            <a:prstGeom prst="rect">
              <a:avLst/>
            </a:prstGeom>
          </p:spPr>
        </p:pic>
        <p:sp>
          <p:nvSpPr>
            <p:cNvPr id="9" name="ZoneTexte 8">
              <a:extLst>
                <a:ext uri="{FF2B5EF4-FFF2-40B4-BE49-F238E27FC236}">
                  <a16:creationId xmlns:a16="http://schemas.microsoft.com/office/drawing/2014/main" id="{805614F0-3468-45E9-9380-ADA97597E279}"/>
                </a:ext>
              </a:extLst>
            </p:cNvPr>
            <p:cNvSpPr txBox="1"/>
            <p:nvPr/>
          </p:nvSpPr>
          <p:spPr>
            <a:xfrm>
              <a:off x="6835515" y="1154243"/>
              <a:ext cx="2923082" cy="584775"/>
            </a:xfrm>
            <a:prstGeom prst="rect">
              <a:avLst/>
            </a:prstGeom>
            <a:noFill/>
          </p:spPr>
          <p:txBody>
            <a:bodyPr wrap="square" rtlCol="0">
              <a:spAutoFit/>
            </a:bodyPr>
            <a:lstStyle/>
            <a:p>
              <a:r>
                <a:rPr lang="fr-CH" sz="3200" b="1" dirty="0"/>
                <a:t>QQOQCCP</a:t>
              </a:r>
              <a:endParaRPr lang="fr-FR" sz="3200" b="1" dirty="0"/>
            </a:p>
          </p:txBody>
        </p:sp>
      </p:grpSp>
    </p:spTree>
    <p:extLst>
      <p:ext uri="{BB962C8B-B14F-4D97-AF65-F5344CB8AC3E}">
        <p14:creationId xmlns:p14="http://schemas.microsoft.com/office/powerpoint/2010/main" val="260485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02C26A0-4CF4-4094-94FF-24EE23D582A3}"/>
              </a:ext>
            </a:extLst>
          </p:cNvPr>
          <p:cNvSpPr>
            <a:spLocks noGrp="1"/>
          </p:cNvSpPr>
          <p:nvPr>
            <p:ph type="sldNum" sz="quarter" idx="12"/>
          </p:nvPr>
        </p:nvSpPr>
        <p:spPr/>
        <p:txBody>
          <a:bodyPr/>
          <a:lstStyle/>
          <a:p>
            <a:fld id="{D43150CF-46F0-4FEE-9B38-FA518C85AC0E}" type="slidenum">
              <a:rPr lang="fr-CH" smtClean="0"/>
              <a:t>28</a:t>
            </a:fld>
            <a:endParaRPr lang="fr-CH"/>
          </a:p>
        </p:txBody>
      </p:sp>
      <p:sp>
        <p:nvSpPr>
          <p:cNvPr id="3" name="Espace réservé du pied de page 2">
            <a:extLst>
              <a:ext uri="{FF2B5EF4-FFF2-40B4-BE49-F238E27FC236}">
                <a16:creationId xmlns:a16="http://schemas.microsoft.com/office/drawing/2014/main" id="{6B20929B-9765-4F13-A423-2B64A05A4240}"/>
              </a:ext>
            </a:extLst>
          </p:cNvPr>
          <p:cNvSpPr>
            <a:spLocks noGrp="1"/>
          </p:cNvSpPr>
          <p:nvPr>
            <p:ph type="ftr" sz="quarter" idx="11"/>
          </p:nvPr>
        </p:nvSpPr>
        <p:spPr/>
        <p:txBody>
          <a:bodyPr/>
          <a:lstStyle/>
          <a:p>
            <a:r>
              <a:rPr lang="fr-CH"/>
              <a:t>chrystel.dayer@hesge.ch</a:t>
            </a:r>
            <a:endParaRPr lang="fr-CH" dirty="0"/>
          </a:p>
        </p:txBody>
      </p:sp>
      <p:grpSp>
        <p:nvGrpSpPr>
          <p:cNvPr id="9" name="Groupe 8">
            <a:extLst>
              <a:ext uri="{FF2B5EF4-FFF2-40B4-BE49-F238E27FC236}">
                <a16:creationId xmlns:a16="http://schemas.microsoft.com/office/drawing/2014/main" id="{F467CF83-119B-4222-B6D6-EE364BAD2FA9}"/>
              </a:ext>
            </a:extLst>
          </p:cNvPr>
          <p:cNvGrpSpPr/>
          <p:nvPr/>
        </p:nvGrpSpPr>
        <p:grpSpPr>
          <a:xfrm>
            <a:off x="428691" y="482716"/>
            <a:ext cx="7171322" cy="3276785"/>
            <a:chOff x="428691" y="482716"/>
            <a:chExt cx="7171322" cy="3276785"/>
          </a:xfrm>
        </p:grpSpPr>
        <p:pic>
          <p:nvPicPr>
            <p:cNvPr id="4" name="Image 3">
              <a:extLst>
                <a:ext uri="{FF2B5EF4-FFF2-40B4-BE49-F238E27FC236}">
                  <a16:creationId xmlns:a16="http://schemas.microsoft.com/office/drawing/2014/main" id="{D693DD0F-4A1E-499B-AA98-8E4DB05A5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91" y="944381"/>
              <a:ext cx="6361853" cy="2815120"/>
            </a:xfrm>
            <a:prstGeom prst="rect">
              <a:avLst/>
            </a:prstGeom>
          </p:spPr>
        </p:pic>
        <p:sp>
          <p:nvSpPr>
            <p:cNvPr id="5" name="ZoneTexte 4">
              <a:extLst>
                <a:ext uri="{FF2B5EF4-FFF2-40B4-BE49-F238E27FC236}">
                  <a16:creationId xmlns:a16="http://schemas.microsoft.com/office/drawing/2014/main" id="{6635977D-3D78-41B1-AD91-0CFCBB43559B}"/>
                </a:ext>
              </a:extLst>
            </p:cNvPr>
            <p:cNvSpPr txBox="1"/>
            <p:nvPr/>
          </p:nvSpPr>
          <p:spPr>
            <a:xfrm>
              <a:off x="5831174" y="482716"/>
              <a:ext cx="1768839" cy="923330"/>
            </a:xfrm>
            <a:prstGeom prst="rect">
              <a:avLst/>
            </a:prstGeom>
            <a:noFill/>
          </p:spPr>
          <p:txBody>
            <a:bodyPr wrap="square" rtlCol="0">
              <a:spAutoFit/>
            </a:bodyPr>
            <a:lstStyle/>
            <a:p>
              <a:r>
                <a:rPr lang="fr-CH" sz="5400" b="1" dirty="0"/>
                <a:t>5-7M</a:t>
              </a:r>
              <a:endParaRPr lang="fr-FR" sz="5400" b="1" dirty="0"/>
            </a:p>
          </p:txBody>
        </p:sp>
      </p:grpSp>
      <p:grpSp>
        <p:nvGrpSpPr>
          <p:cNvPr id="10" name="Groupe 9">
            <a:extLst>
              <a:ext uri="{FF2B5EF4-FFF2-40B4-BE49-F238E27FC236}">
                <a16:creationId xmlns:a16="http://schemas.microsoft.com/office/drawing/2014/main" id="{E89509FD-ABC9-4AE8-8626-6B04E9C2E45C}"/>
              </a:ext>
            </a:extLst>
          </p:cNvPr>
          <p:cNvGrpSpPr/>
          <p:nvPr/>
        </p:nvGrpSpPr>
        <p:grpSpPr>
          <a:xfrm>
            <a:off x="8078755" y="1428611"/>
            <a:ext cx="3177290" cy="4137555"/>
            <a:chOff x="8078755" y="1428611"/>
            <a:chExt cx="3177290" cy="4137555"/>
          </a:xfrm>
        </p:grpSpPr>
        <p:pic>
          <p:nvPicPr>
            <p:cNvPr id="7" name="Image 6">
              <a:extLst>
                <a:ext uri="{FF2B5EF4-FFF2-40B4-BE49-F238E27FC236}">
                  <a16:creationId xmlns:a16="http://schemas.microsoft.com/office/drawing/2014/main" id="{EAE9F51D-F714-404D-9EC6-115AABA363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8755" y="2486424"/>
              <a:ext cx="3177290" cy="3079742"/>
            </a:xfrm>
            <a:prstGeom prst="rect">
              <a:avLst/>
            </a:prstGeom>
          </p:spPr>
        </p:pic>
        <p:sp>
          <p:nvSpPr>
            <p:cNvPr id="8" name="ZoneTexte 7">
              <a:extLst>
                <a:ext uri="{FF2B5EF4-FFF2-40B4-BE49-F238E27FC236}">
                  <a16:creationId xmlns:a16="http://schemas.microsoft.com/office/drawing/2014/main" id="{83986FCF-406C-4FAD-A481-1FC2155711F2}"/>
                </a:ext>
              </a:extLst>
            </p:cNvPr>
            <p:cNvSpPr txBox="1"/>
            <p:nvPr/>
          </p:nvSpPr>
          <p:spPr>
            <a:xfrm>
              <a:off x="9052803" y="1428611"/>
              <a:ext cx="1229194" cy="923330"/>
            </a:xfrm>
            <a:prstGeom prst="rect">
              <a:avLst/>
            </a:prstGeom>
            <a:noFill/>
          </p:spPr>
          <p:txBody>
            <a:bodyPr wrap="square" rtlCol="0">
              <a:spAutoFit/>
            </a:bodyPr>
            <a:lstStyle/>
            <a:p>
              <a:r>
                <a:rPr lang="fr-CH" sz="5400" b="1" dirty="0"/>
                <a:t>5P</a:t>
              </a:r>
              <a:endParaRPr lang="fr-FR" sz="5400" b="1" dirty="0"/>
            </a:p>
          </p:txBody>
        </p:sp>
      </p:grpSp>
    </p:spTree>
    <p:extLst>
      <p:ext uri="{BB962C8B-B14F-4D97-AF65-F5344CB8AC3E}">
        <p14:creationId xmlns:p14="http://schemas.microsoft.com/office/powerpoint/2010/main" val="525927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1DDB578-E5B7-439A-A239-1F0EBC2C5DBD}"/>
              </a:ext>
            </a:extLst>
          </p:cNvPr>
          <p:cNvSpPr>
            <a:spLocks noGrp="1"/>
          </p:cNvSpPr>
          <p:nvPr>
            <p:ph type="sldNum" sz="quarter" idx="12"/>
          </p:nvPr>
        </p:nvSpPr>
        <p:spPr/>
        <p:txBody>
          <a:bodyPr/>
          <a:lstStyle/>
          <a:p>
            <a:fld id="{D43150CF-46F0-4FEE-9B38-FA518C85AC0E}" type="slidenum">
              <a:rPr lang="fr-CH" smtClean="0"/>
              <a:t>29</a:t>
            </a:fld>
            <a:endParaRPr lang="fr-CH"/>
          </a:p>
        </p:txBody>
      </p:sp>
      <p:sp>
        <p:nvSpPr>
          <p:cNvPr id="3" name="Espace réservé du pied de page 2">
            <a:extLst>
              <a:ext uri="{FF2B5EF4-FFF2-40B4-BE49-F238E27FC236}">
                <a16:creationId xmlns:a16="http://schemas.microsoft.com/office/drawing/2014/main" id="{5599EC5C-D9ED-411B-A225-B5A8A2D6586C}"/>
              </a:ext>
            </a:extLst>
          </p:cNvPr>
          <p:cNvSpPr>
            <a:spLocks noGrp="1"/>
          </p:cNvSpPr>
          <p:nvPr>
            <p:ph type="ftr" sz="quarter" idx="11"/>
          </p:nvPr>
        </p:nvSpPr>
        <p:spPr/>
        <p:txBody>
          <a:bodyPr/>
          <a:lstStyle/>
          <a:p>
            <a:r>
              <a:rPr lang="fr-CH"/>
              <a:t>chrystel.dayer@hesge.ch</a:t>
            </a:r>
            <a:endParaRPr lang="fr-CH" dirty="0"/>
          </a:p>
        </p:txBody>
      </p:sp>
      <p:pic>
        <p:nvPicPr>
          <p:cNvPr id="5" name="Image 4">
            <a:extLst>
              <a:ext uri="{FF2B5EF4-FFF2-40B4-BE49-F238E27FC236}">
                <a16:creationId xmlns:a16="http://schemas.microsoft.com/office/drawing/2014/main" id="{843321E0-57CD-407A-99D5-5B77A50C7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213" y="584615"/>
            <a:ext cx="8161867" cy="3420153"/>
          </a:xfrm>
          <a:prstGeom prst="rect">
            <a:avLst/>
          </a:prstGeom>
        </p:spPr>
      </p:pic>
      <p:sp>
        <p:nvSpPr>
          <p:cNvPr id="6" name="ZoneTexte 5">
            <a:extLst>
              <a:ext uri="{FF2B5EF4-FFF2-40B4-BE49-F238E27FC236}">
                <a16:creationId xmlns:a16="http://schemas.microsoft.com/office/drawing/2014/main" id="{1F3500AD-007A-42EC-832B-D901232D1486}"/>
              </a:ext>
            </a:extLst>
          </p:cNvPr>
          <p:cNvSpPr txBox="1"/>
          <p:nvPr/>
        </p:nvSpPr>
        <p:spPr>
          <a:xfrm>
            <a:off x="1364104" y="4045533"/>
            <a:ext cx="8161867" cy="2585323"/>
          </a:xfrm>
          <a:prstGeom prst="rect">
            <a:avLst/>
          </a:prstGeom>
          <a:noFill/>
        </p:spPr>
        <p:txBody>
          <a:bodyPr wrap="square" rtlCol="0">
            <a:spAutoFit/>
          </a:bodyPr>
          <a:lstStyle/>
          <a:p>
            <a:pPr>
              <a:buFont typeface="Arial" panose="020B0604020202020204" pitchFamily="34" charset="0"/>
              <a:buChar char="•"/>
            </a:pPr>
            <a:r>
              <a:rPr lang="fr-CH" b="1" dirty="0"/>
              <a:t>Matériel. </a:t>
            </a:r>
            <a:r>
              <a:rPr lang="fr-CH" dirty="0"/>
              <a:t>Cette catégorie regroupe les équipements, les machines, les logiciels, etc. ;</a:t>
            </a:r>
          </a:p>
          <a:p>
            <a:pPr>
              <a:buFont typeface="Arial" panose="020B0604020202020204" pitchFamily="34" charset="0"/>
              <a:buChar char="•"/>
            </a:pPr>
            <a:r>
              <a:rPr lang="fr-CH" b="1" dirty="0"/>
              <a:t>Main d’œuvre</a:t>
            </a:r>
            <a:r>
              <a:rPr lang="fr-CH" dirty="0"/>
              <a:t>. Ce sont tous les hommes qui participent au projet, qu’ils soient internes ou externes à celui-ci ;</a:t>
            </a:r>
          </a:p>
          <a:p>
            <a:pPr>
              <a:buFont typeface="Arial" panose="020B0604020202020204" pitchFamily="34" charset="0"/>
              <a:buChar char="•"/>
            </a:pPr>
            <a:r>
              <a:rPr lang="fr-CH" b="1" dirty="0"/>
              <a:t>Méthodes. </a:t>
            </a:r>
            <a:r>
              <a:rPr lang="fr-CH" dirty="0"/>
              <a:t>Il s’agit des procédures, des modes opératoires, etc. ;</a:t>
            </a:r>
          </a:p>
          <a:p>
            <a:pPr>
              <a:buFont typeface="Arial" panose="020B0604020202020204" pitchFamily="34" charset="0"/>
              <a:buChar char="•"/>
            </a:pPr>
            <a:r>
              <a:rPr lang="fr-CH" b="1" dirty="0"/>
              <a:t>Matières. </a:t>
            </a:r>
            <a:r>
              <a:rPr lang="fr-CH" dirty="0"/>
              <a:t>Cela concerne l’ensemble des matières et des matériaux utilisés (tout ce qui est consommable et utile au projet) ;</a:t>
            </a:r>
          </a:p>
          <a:p>
            <a:pPr>
              <a:buFont typeface="Arial" panose="020B0604020202020204" pitchFamily="34" charset="0"/>
              <a:buChar char="•"/>
            </a:pPr>
            <a:r>
              <a:rPr lang="fr-CH" b="1" dirty="0"/>
              <a:t>Milieu</a:t>
            </a:r>
            <a:r>
              <a:rPr lang="fr-CH" dirty="0"/>
              <a:t>. Il s’agit de l’environnement de travail et des conditions de travail, entre autres.</a:t>
            </a:r>
          </a:p>
          <a:p>
            <a:endParaRPr lang="fr-FR" dirty="0"/>
          </a:p>
        </p:txBody>
      </p:sp>
      <p:sp>
        <p:nvSpPr>
          <p:cNvPr id="7" name="ZoneTexte 6">
            <a:extLst>
              <a:ext uri="{FF2B5EF4-FFF2-40B4-BE49-F238E27FC236}">
                <a16:creationId xmlns:a16="http://schemas.microsoft.com/office/drawing/2014/main" id="{B1F45FCE-B7D5-4C60-A3AD-1F3540BC3B27}"/>
              </a:ext>
            </a:extLst>
          </p:cNvPr>
          <p:cNvSpPr txBox="1"/>
          <p:nvPr/>
        </p:nvSpPr>
        <p:spPr>
          <a:xfrm>
            <a:off x="9306117" y="2665877"/>
            <a:ext cx="2743200" cy="1754326"/>
          </a:xfrm>
          <a:prstGeom prst="rect">
            <a:avLst/>
          </a:prstGeom>
          <a:noFill/>
        </p:spPr>
        <p:txBody>
          <a:bodyPr wrap="square" rtlCol="0">
            <a:spAutoFit/>
          </a:bodyPr>
          <a:lstStyle/>
          <a:p>
            <a:r>
              <a:rPr lang="fr-CH" dirty="0">
                <a:solidFill>
                  <a:srgbClr val="7030A0"/>
                </a:solidFill>
              </a:rPr>
              <a:t>On peut ajouter:</a:t>
            </a:r>
          </a:p>
          <a:p>
            <a:pPr marL="285750" indent="-285750">
              <a:buFont typeface="Arial" panose="020B0604020202020204" pitchFamily="34" charset="0"/>
              <a:buChar char="•"/>
            </a:pPr>
            <a:r>
              <a:rPr lang="fr-FR" b="1" dirty="0"/>
              <a:t>Management: </a:t>
            </a:r>
            <a:r>
              <a:rPr lang="fr-FR" dirty="0"/>
              <a:t>styles de management, consignes données</a:t>
            </a:r>
          </a:p>
          <a:p>
            <a:pPr marL="285750" indent="-285750">
              <a:buFont typeface="Arial" panose="020B0604020202020204" pitchFamily="34" charset="0"/>
              <a:buChar char="•"/>
            </a:pPr>
            <a:r>
              <a:rPr lang="fr-FR" b="1" dirty="0"/>
              <a:t>Moyens financiers: </a:t>
            </a:r>
            <a:r>
              <a:rPr lang="fr-FR" dirty="0"/>
              <a:t>coûts, budget alloué.</a:t>
            </a:r>
          </a:p>
        </p:txBody>
      </p:sp>
    </p:spTree>
    <p:extLst>
      <p:ext uri="{BB962C8B-B14F-4D97-AF65-F5344CB8AC3E}">
        <p14:creationId xmlns:p14="http://schemas.microsoft.com/office/powerpoint/2010/main" val="173767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D56334C-052A-4331-A374-C703F4DB98C4}"/>
              </a:ext>
            </a:extLst>
          </p:cNvPr>
          <p:cNvSpPr>
            <a:spLocks noGrp="1"/>
          </p:cNvSpPr>
          <p:nvPr>
            <p:ph type="sldNum" sz="quarter" idx="12"/>
          </p:nvPr>
        </p:nvSpPr>
        <p:spPr/>
        <p:txBody>
          <a:bodyPr/>
          <a:lstStyle/>
          <a:p>
            <a:fld id="{D43150CF-46F0-4FEE-9B38-FA518C85AC0E}" type="slidenum">
              <a:rPr lang="fr-CH" smtClean="0"/>
              <a:t>3</a:t>
            </a:fld>
            <a:endParaRPr lang="fr-CH"/>
          </a:p>
        </p:txBody>
      </p:sp>
      <p:sp>
        <p:nvSpPr>
          <p:cNvPr id="3" name="Espace réservé du pied de page 2">
            <a:extLst>
              <a:ext uri="{FF2B5EF4-FFF2-40B4-BE49-F238E27FC236}">
                <a16:creationId xmlns:a16="http://schemas.microsoft.com/office/drawing/2014/main" id="{70613A17-AFD2-409B-9DC2-DDC80BEB3866}"/>
              </a:ext>
            </a:extLst>
          </p:cNvPr>
          <p:cNvSpPr>
            <a:spLocks noGrp="1"/>
          </p:cNvSpPr>
          <p:nvPr>
            <p:ph type="ftr" sz="quarter" idx="11"/>
          </p:nvPr>
        </p:nvSpPr>
        <p:spPr/>
        <p:txBody>
          <a:bodyPr/>
          <a:lstStyle/>
          <a:p>
            <a:r>
              <a:rPr lang="fr-CH"/>
              <a:t>chrystel.dayer@hesge.ch</a:t>
            </a:r>
            <a:endParaRPr lang="fr-CH" dirty="0"/>
          </a:p>
        </p:txBody>
      </p:sp>
      <p:grpSp>
        <p:nvGrpSpPr>
          <p:cNvPr id="6" name="Groupe 5">
            <a:extLst>
              <a:ext uri="{FF2B5EF4-FFF2-40B4-BE49-F238E27FC236}">
                <a16:creationId xmlns:a16="http://schemas.microsoft.com/office/drawing/2014/main" id="{D116C929-E435-4FC9-86D7-C99BB429E984}"/>
              </a:ext>
            </a:extLst>
          </p:cNvPr>
          <p:cNvGrpSpPr/>
          <p:nvPr/>
        </p:nvGrpSpPr>
        <p:grpSpPr>
          <a:xfrm>
            <a:off x="1413746" y="509666"/>
            <a:ext cx="8809545" cy="5781297"/>
            <a:chOff x="1413746" y="509666"/>
            <a:chExt cx="8809545" cy="5781297"/>
          </a:xfrm>
        </p:grpSpPr>
        <p:pic>
          <p:nvPicPr>
            <p:cNvPr id="4" name="Google Shape;1374;p123">
              <a:extLst>
                <a:ext uri="{FF2B5EF4-FFF2-40B4-BE49-F238E27FC236}">
                  <a16:creationId xmlns:a16="http://schemas.microsoft.com/office/drawing/2014/main" id="{E705CD5F-233C-4592-8287-50FFBB1257AC}"/>
                </a:ext>
              </a:extLst>
            </p:cNvPr>
            <p:cNvPicPr preferRelativeResize="0"/>
            <p:nvPr/>
          </p:nvPicPr>
          <p:blipFill rotWithShape="1">
            <a:blip r:embed="rId2">
              <a:alphaModFix/>
            </a:blip>
            <a:srcRect/>
            <a:stretch/>
          </p:blipFill>
          <p:spPr>
            <a:xfrm>
              <a:off x="1413746" y="509666"/>
              <a:ext cx="8809545" cy="5781297"/>
            </a:xfrm>
            <a:prstGeom prst="rect">
              <a:avLst/>
            </a:prstGeom>
            <a:noFill/>
            <a:ln>
              <a:noFill/>
            </a:ln>
          </p:spPr>
        </p:pic>
        <p:sp>
          <p:nvSpPr>
            <p:cNvPr id="5" name="Flèche : gauche 4">
              <a:extLst>
                <a:ext uri="{FF2B5EF4-FFF2-40B4-BE49-F238E27FC236}">
                  <a16:creationId xmlns:a16="http://schemas.microsoft.com/office/drawing/2014/main" id="{A9E9C254-9CC1-462B-96B7-F1E8214F7858}"/>
                </a:ext>
              </a:extLst>
            </p:cNvPr>
            <p:cNvSpPr/>
            <p:nvPr/>
          </p:nvSpPr>
          <p:spPr>
            <a:xfrm rot="2370007">
              <a:off x="6433904" y="3185331"/>
              <a:ext cx="1993692" cy="1828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61690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D3B968-5143-4137-923A-BDF690ED3EEB}"/>
              </a:ext>
            </a:extLst>
          </p:cNvPr>
          <p:cNvSpPr>
            <a:spLocks noGrp="1"/>
          </p:cNvSpPr>
          <p:nvPr>
            <p:ph type="title"/>
          </p:nvPr>
        </p:nvSpPr>
        <p:spPr/>
        <p:txBody>
          <a:bodyPr/>
          <a:lstStyle/>
          <a:p>
            <a:r>
              <a:rPr lang="fr-CH" dirty="0"/>
              <a:t>Ishikawa</a:t>
            </a:r>
            <a:endParaRPr lang="fr-FR" dirty="0"/>
          </a:p>
        </p:txBody>
      </p:sp>
      <p:sp>
        <p:nvSpPr>
          <p:cNvPr id="3" name="Espace réservé du contenu 2">
            <a:extLst>
              <a:ext uri="{FF2B5EF4-FFF2-40B4-BE49-F238E27FC236}">
                <a16:creationId xmlns:a16="http://schemas.microsoft.com/office/drawing/2014/main" id="{E6DF5EDD-FD8E-4321-9A92-13FCD69733FA}"/>
              </a:ext>
            </a:extLst>
          </p:cNvPr>
          <p:cNvSpPr>
            <a:spLocks noGrp="1"/>
          </p:cNvSpPr>
          <p:nvPr>
            <p:ph idx="1"/>
          </p:nvPr>
        </p:nvSpPr>
        <p:spPr/>
        <p:txBody>
          <a:bodyPr/>
          <a:lstStyle/>
          <a:p>
            <a:r>
              <a:rPr lang="fr-CH" dirty="0"/>
              <a:t>Lister les causes (brainstorming)</a:t>
            </a:r>
          </a:p>
          <a:p>
            <a:r>
              <a:rPr lang="fr-CH" dirty="0"/>
              <a:t>Classer les causes dans les 5M.</a:t>
            </a:r>
          </a:p>
          <a:p>
            <a:r>
              <a:rPr lang="fr-CH" dirty="0"/>
              <a:t>Pour chaque branche, recherchez les causes racines (ex: 5P)</a:t>
            </a:r>
          </a:p>
          <a:p>
            <a:r>
              <a:rPr lang="fr-CH" dirty="0"/>
              <a:t>Hiérarchiser les causes à traiter en priorité (branche prioritaire)</a:t>
            </a:r>
            <a:endParaRPr lang="fr-FR" dirty="0"/>
          </a:p>
        </p:txBody>
      </p:sp>
      <p:sp>
        <p:nvSpPr>
          <p:cNvPr id="4" name="Espace réservé du numéro de diapositive 3">
            <a:extLst>
              <a:ext uri="{FF2B5EF4-FFF2-40B4-BE49-F238E27FC236}">
                <a16:creationId xmlns:a16="http://schemas.microsoft.com/office/drawing/2014/main" id="{C8AD397C-9402-4E83-BF9C-CCB0494E6074}"/>
              </a:ext>
            </a:extLst>
          </p:cNvPr>
          <p:cNvSpPr>
            <a:spLocks noGrp="1"/>
          </p:cNvSpPr>
          <p:nvPr>
            <p:ph type="sldNum" sz="quarter" idx="12"/>
          </p:nvPr>
        </p:nvSpPr>
        <p:spPr/>
        <p:txBody>
          <a:bodyPr/>
          <a:lstStyle/>
          <a:p>
            <a:fld id="{D43150CF-46F0-4FEE-9B38-FA518C85AC0E}" type="slidenum">
              <a:rPr lang="fr-CH" smtClean="0"/>
              <a:t>30</a:t>
            </a:fld>
            <a:endParaRPr lang="fr-CH"/>
          </a:p>
        </p:txBody>
      </p:sp>
      <p:sp>
        <p:nvSpPr>
          <p:cNvPr id="5" name="Espace réservé du pied de page 4">
            <a:extLst>
              <a:ext uri="{FF2B5EF4-FFF2-40B4-BE49-F238E27FC236}">
                <a16:creationId xmlns:a16="http://schemas.microsoft.com/office/drawing/2014/main" id="{BCD9FE54-196F-4A01-A082-B3506AEB766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512485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EEDD23-D9DE-4EC7-90EF-D50E0970F6C2}"/>
              </a:ext>
            </a:extLst>
          </p:cNvPr>
          <p:cNvSpPr>
            <a:spLocks noGrp="1"/>
          </p:cNvSpPr>
          <p:nvPr>
            <p:ph type="title"/>
          </p:nvPr>
        </p:nvSpPr>
        <p:spPr/>
        <p:txBody>
          <a:bodyPr/>
          <a:lstStyle/>
          <a:p>
            <a:r>
              <a:rPr lang="fr-CH" dirty="0"/>
              <a:t>Le roue de Deming</a:t>
            </a:r>
            <a:endParaRPr lang="fr-FR" dirty="0"/>
          </a:p>
        </p:txBody>
      </p:sp>
      <p:sp>
        <p:nvSpPr>
          <p:cNvPr id="3" name="Espace réservé du contenu 2">
            <a:extLst>
              <a:ext uri="{FF2B5EF4-FFF2-40B4-BE49-F238E27FC236}">
                <a16:creationId xmlns:a16="http://schemas.microsoft.com/office/drawing/2014/main" id="{3D643EC5-4A98-4B60-B307-E4F583170CD6}"/>
              </a:ext>
            </a:extLst>
          </p:cNvPr>
          <p:cNvSpPr>
            <a:spLocks noGrp="1"/>
          </p:cNvSpPr>
          <p:nvPr>
            <p:ph idx="1"/>
          </p:nvPr>
        </p:nvSpPr>
        <p:spPr/>
        <p:txBody>
          <a:bodyPr>
            <a:normAutofit fontScale="92500" lnSpcReduction="10000"/>
          </a:bodyPr>
          <a:lstStyle/>
          <a:p>
            <a:pPr marL="514350" indent="-514350" algn="just">
              <a:buFont typeface="+mj-lt"/>
              <a:buAutoNum type="arabicPeriod" startAt="2"/>
            </a:pPr>
            <a:r>
              <a:rPr lang="fr-CH" dirty="0"/>
              <a:t>L'étape do (faire) est la construction, le développement, la réalisation de l'œuvre.</a:t>
            </a:r>
          </a:p>
          <a:p>
            <a:pPr marL="514350" indent="-514350" algn="just">
              <a:buFont typeface="+mj-lt"/>
              <a:buAutoNum type="arabicPeriod" startAt="2"/>
            </a:pPr>
            <a:r>
              <a:rPr lang="fr-CH" dirty="0"/>
              <a:t>Elle est suivie de l'étape check (vérifier), qui consiste à contrôler l'aptitude de la solution mise en place à résoudre le problème ou à améliorer le processus. Sont employés à cet effet des moyens de contrôle divers, tels que les indicateurs de performance et les graphiques de contrôle.</a:t>
            </a:r>
          </a:p>
          <a:p>
            <a:pPr marL="514350" indent="-514350" algn="just">
              <a:buFont typeface="+mj-lt"/>
              <a:buAutoNum type="arabicPeriod" startAt="2"/>
            </a:pPr>
            <a:r>
              <a:rPr lang="fr-CH" dirty="0"/>
              <a:t>Puis l'étape </a:t>
            </a:r>
            <a:r>
              <a:rPr lang="fr-CH" dirty="0" err="1"/>
              <a:t>act</a:t>
            </a:r>
            <a:r>
              <a:rPr lang="fr-CH" dirty="0"/>
              <a:t> consiste à passer à l'action, c'est-à-dire mettre en œuvre le changement étudié, ou bien reprendre le cycle à la première étape en utilisant la connaissance acquise au cours des cycles précédents. </a:t>
            </a:r>
            <a:endParaRPr lang="fr-FR" dirty="0"/>
          </a:p>
        </p:txBody>
      </p:sp>
      <p:sp>
        <p:nvSpPr>
          <p:cNvPr id="4" name="Espace réservé du numéro de diapositive 3">
            <a:extLst>
              <a:ext uri="{FF2B5EF4-FFF2-40B4-BE49-F238E27FC236}">
                <a16:creationId xmlns:a16="http://schemas.microsoft.com/office/drawing/2014/main" id="{8538A9C6-3C89-4467-B238-4759911AC918}"/>
              </a:ext>
            </a:extLst>
          </p:cNvPr>
          <p:cNvSpPr>
            <a:spLocks noGrp="1"/>
          </p:cNvSpPr>
          <p:nvPr>
            <p:ph type="sldNum" sz="quarter" idx="12"/>
          </p:nvPr>
        </p:nvSpPr>
        <p:spPr/>
        <p:txBody>
          <a:bodyPr/>
          <a:lstStyle/>
          <a:p>
            <a:fld id="{D43150CF-46F0-4FEE-9B38-FA518C85AC0E}" type="slidenum">
              <a:rPr lang="fr-CH" smtClean="0"/>
              <a:t>31</a:t>
            </a:fld>
            <a:endParaRPr lang="fr-CH"/>
          </a:p>
        </p:txBody>
      </p:sp>
      <p:sp>
        <p:nvSpPr>
          <p:cNvPr id="5" name="Espace réservé du pied de page 4">
            <a:extLst>
              <a:ext uri="{FF2B5EF4-FFF2-40B4-BE49-F238E27FC236}">
                <a16:creationId xmlns:a16="http://schemas.microsoft.com/office/drawing/2014/main" id="{6D14754C-CFED-4F97-BC6C-247BB858D22D}"/>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017667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9C169A-0244-4811-BB43-7024E28E5055}"/>
              </a:ext>
            </a:extLst>
          </p:cNvPr>
          <p:cNvSpPr>
            <a:spLocks noGrp="1"/>
          </p:cNvSpPr>
          <p:nvPr>
            <p:ph type="title"/>
          </p:nvPr>
        </p:nvSpPr>
        <p:spPr/>
        <p:txBody>
          <a:bodyPr/>
          <a:lstStyle/>
          <a:p>
            <a:r>
              <a:rPr lang="fr-CH" dirty="0"/>
              <a:t>Conseils</a:t>
            </a:r>
            <a:endParaRPr lang="fr-FR" dirty="0"/>
          </a:p>
        </p:txBody>
      </p:sp>
      <p:sp>
        <p:nvSpPr>
          <p:cNvPr id="3" name="Espace réservé du contenu 2">
            <a:extLst>
              <a:ext uri="{FF2B5EF4-FFF2-40B4-BE49-F238E27FC236}">
                <a16:creationId xmlns:a16="http://schemas.microsoft.com/office/drawing/2014/main" id="{4CFD6DCE-86FF-410E-86AB-80E0ADEAC396}"/>
              </a:ext>
            </a:extLst>
          </p:cNvPr>
          <p:cNvSpPr>
            <a:spLocks noGrp="1"/>
          </p:cNvSpPr>
          <p:nvPr>
            <p:ph idx="1"/>
          </p:nvPr>
        </p:nvSpPr>
        <p:spPr/>
        <p:txBody>
          <a:bodyPr>
            <a:normAutofit/>
          </a:bodyPr>
          <a:lstStyle/>
          <a:p>
            <a:r>
              <a:rPr lang="fr-CH" dirty="0"/>
              <a:t>Choisir soigneusement</a:t>
            </a:r>
          </a:p>
          <a:p>
            <a:pPr>
              <a:buFont typeface="Wingdings" panose="05000000000000000000" pitchFamily="2" charset="2"/>
              <a:buChar char="Ø"/>
            </a:pPr>
            <a:r>
              <a:rPr lang="fr-CH" dirty="0"/>
              <a:t>Il y a toujours des opportunités d’amélioration, en particulier dans les services informatiques et le support. </a:t>
            </a:r>
          </a:p>
          <a:p>
            <a:pPr>
              <a:buFont typeface="Wingdings" panose="05000000000000000000" pitchFamily="2" charset="2"/>
              <a:buChar char="Ø"/>
            </a:pPr>
            <a:r>
              <a:rPr lang="fr-CH" dirty="0"/>
              <a:t>Pour comprendre quel type d’initiative d’amélioration vous souhaitez entreprendre, vous devez commencer à examiner les faiblesses. </a:t>
            </a:r>
          </a:p>
          <a:p>
            <a:pPr>
              <a:buFont typeface="Wingdings" panose="05000000000000000000" pitchFamily="2" charset="2"/>
              <a:buChar char="Ø"/>
            </a:pPr>
            <a:r>
              <a:rPr lang="fr-CH" dirty="0"/>
              <a:t>L’amélioration de ces services vous aidera à générer des bénéfices.</a:t>
            </a:r>
          </a:p>
          <a:p>
            <a:endParaRPr lang="fr-FR" dirty="0"/>
          </a:p>
        </p:txBody>
      </p:sp>
      <p:sp>
        <p:nvSpPr>
          <p:cNvPr id="4" name="Espace réservé du numéro de diapositive 3">
            <a:extLst>
              <a:ext uri="{FF2B5EF4-FFF2-40B4-BE49-F238E27FC236}">
                <a16:creationId xmlns:a16="http://schemas.microsoft.com/office/drawing/2014/main" id="{0BE74FFF-CAC7-4812-B963-09F99C99FD0A}"/>
              </a:ext>
            </a:extLst>
          </p:cNvPr>
          <p:cNvSpPr>
            <a:spLocks noGrp="1"/>
          </p:cNvSpPr>
          <p:nvPr>
            <p:ph type="sldNum" sz="quarter" idx="12"/>
          </p:nvPr>
        </p:nvSpPr>
        <p:spPr/>
        <p:txBody>
          <a:bodyPr/>
          <a:lstStyle/>
          <a:p>
            <a:fld id="{D43150CF-46F0-4FEE-9B38-FA518C85AC0E}" type="slidenum">
              <a:rPr lang="fr-CH" smtClean="0"/>
              <a:t>32</a:t>
            </a:fld>
            <a:endParaRPr lang="fr-CH"/>
          </a:p>
        </p:txBody>
      </p:sp>
      <p:sp>
        <p:nvSpPr>
          <p:cNvPr id="5" name="Espace réservé du pied de page 4">
            <a:extLst>
              <a:ext uri="{FF2B5EF4-FFF2-40B4-BE49-F238E27FC236}">
                <a16:creationId xmlns:a16="http://schemas.microsoft.com/office/drawing/2014/main" id="{0FA24F6A-D60F-4062-A369-23679439463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832868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25B0F3-F86F-4936-AF5A-44271A4B20C3}"/>
              </a:ext>
            </a:extLst>
          </p:cNvPr>
          <p:cNvSpPr>
            <a:spLocks noGrp="1"/>
          </p:cNvSpPr>
          <p:nvPr>
            <p:ph type="title"/>
          </p:nvPr>
        </p:nvSpPr>
        <p:spPr/>
        <p:txBody>
          <a:bodyPr/>
          <a:lstStyle/>
          <a:p>
            <a:r>
              <a:rPr lang="fr-CH" dirty="0"/>
              <a:t>Conseils</a:t>
            </a:r>
            <a:endParaRPr lang="fr-FR" dirty="0"/>
          </a:p>
        </p:txBody>
      </p:sp>
      <p:sp>
        <p:nvSpPr>
          <p:cNvPr id="3" name="Espace réservé du contenu 2">
            <a:extLst>
              <a:ext uri="{FF2B5EF4-FFF2-40B4-BE49-F238E27FC236}">
                <a16:creationId xmlns:a16="http://schemas.microsoft.com/office/drawing/2014/main" id="{B0E1B9CC-AAD7-4A0C-8474-3E34168520EC}"/>
              </a:ext>
            </a:extLst>
          </p:cNvPr>
          <p:cNvSpPr>
            <a:spLocks noGrp="1"/>
          </p:cNvSpPr>
          <p:nvPr>
            <p:ph idx="1"/>
          </p:nvPr>
        </p:nvSpPr>
        <p:spPr/>
        <p:txBody>
          <a:bodyPr>
            <a:normAutofit/>
          </a:bodyPr>
          <a:lstStyle/>
          <a:p>
            <a:r>
              <a:rPr lang="fr-CH" dirty="0"/>
              <a:t>Être proactif</a:t>
            </a:r>
          </a:p>
          <a:p>
            <a:pPr algn="just">
              <a:buFont typeface="Wingdings" panose="05000000000000000000" pitchFamily="2" charset="2"/>
              <a:buChar char="Ø"/>
            </a:pPr>
            <a:r>
              <a:rPr lang="fr-CH" dirty="0"/>
              <a:t>La proactivité vous aidera à mettre en lumière les résultats du modèle d’amélioration continue. L’amélioration continue ne consiste pas seulement à résoudre les points critiques, mais signifie également regarder davantage vers l’avenir. Les processus ne sont pas statiques mais ils vont changer, et si vous en êtes conscient, vous êtes déjà en position d’avantage.</a:t>
            </a:r>
          </a:p>
          <a:p>
            <a:endParaRPr lang="fr-FR" dirty="0"/>
          </a:p>
        </p:txBody>
      </p:sp>
      <p:sp>
        <p:nvSpPr>
          <p:cNvPr id="4" name="Espace réservé du numéro de diapositive 3">
            <a:extLst>
              <a:ext uri="{FF2B5EF4-FFF2-40B4-BE49-F238E27FC236}">
                <a16:creationId xmlns:a16="http://schemas.microsoft.com/office/drawing/2014/main" id="{237E8A68-9AAD-43A6-B8AF-2EA48E8A653A}"/>
              </a:ext>
            </a:extLst>
          </p:cNvPr>
          <p:cNvSpPr>
            <a:spLocks noGrp="1"/>
          </p:cNvSpPr>
          <p:nvPr>
            <p:ph type="sldNum" sz="quarter" idx="12"/>
          </p:nvPr>
        </p:nvSpPr>
        <p:spPr/>
        <p:txBody>
          <a:bodyPr/>
          <a:lstStyle/>
          <a:p>
            <a:fld id="{D43150CF-46F0-4FEE-9B38-FA518C85AC0E}" type="slidenum">
              <a:rPr lang="fr-CH" smtClean="0"/>
              <a:t>33</a:t>
            </a:fld>
            <a:endParaRPr lang="fr-CH"/>
          </a:p>
        </p:txBody>
      </p:sp>
      <p:sp>
        <p:nvSpPr>
          <p:cNvPr id="5" name="Espace réservé du pied de page 4">
            <a:extLst>
              <a:ext uri="{FF2B5EF4-FFF2-40B4-BE49-F238E27FC236}">
                <a16:creationId xmlns:a16="http://schemas.microsoft.com/office/drawing/2014/main" id="{1E149071-D0F9-4521-9148-73B8EA396B9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078292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4F0BDE-8826-40C6-AAEC-26A5AA5042DD}"/>
              </a:ext>
            </a:extLst>
          </p:cNvPr>
          <p:cNvSpPr>
            <a:spLocks noGrp="1"/>
          </p:cNvSpPr>
          <p:nvPr>
            <p:ph type="title"/>
          </p:nvPr>
        </p:nvSpPr>
        <p:spPr/>
        <p:txBody>
          <a:bodyPr/>
          <a:lstStyle/>
          <a:p>
            <a:r>
              <a:rPr lang="fr-CH" dirty="0"/>
              <a:t>Conseils</a:t>
            </a:r>
            <a:endParaRPr lang="fr-FR" dirty="0"/>
          </a:p>
        </p:txBody>
      </p:sp>
      <p:sp>
        <p:nvSpPr>
          <p:cNvPr id="3" name="Espace réservé du contenu 2">
            <a:extLst>
              <a:ext uri="{FF2B5EF4-FFF2-40B4-BE49-F238E27FC236}">
                <a16:creationId xmlns:a16="http://schemas.microsoft.com/office/drawing/2014/main" id="{8BC65377-18FE-4D13-BBD6-70FC29431418}"/>
              </a:ext>
            </a:extLst>
          </p:cNvPr>
          <p:cNvSpPr>
            <a:spLocks noGrp="1"/>
          </p:cNvSpPr>
          <p:nvPr>
            <p:ph idx="1"/>
          </p:nvPr>
        </p:nvSpPr>
        <p:spPr/>
        <p:txBody>
          <a:bodyPr/>
          <a:lstStyle/>
          <a:p>
            <a:r>
              <a:rPr lang="fr-CH" dirty="0"/>
              <a:t>Rester organisé</a:t>
            </a:r>
          </a:p>
          <a:p>
            <a:pPr>
              <a:buFont typeface="Wingdings" panose="05000000000000000000" pitchFamily="2" charset="2"/>
              <a:buChar char="Ø"/>
            </a:pPr>
            <a:r>
              <a:rPr lang="fr-CH" dirty="0"/>
              <a:t>Créez un journal pour toutes les améliorations que vous prévoyez. Cela vous aidera à établir des priorités et à savoir sur quoi vous concentrer à l’étape suivante. Un journal d’amélioration peut être très simple, juste un document partagé avec l’amélioration écrite, le temps nécessaire et l’explication !</a:t>
            </a:r>
          </a:p>
          <a:p>
            <a:endParaRPr lang="fr-FR" dirty="0"/>
          </a:p>
        </p:txBody>
      </p:sp>
      <p:sp>
        <p:nvSpPr>
          <p:cNvPr id="4" name="Espace réservé du numéro de diapositive 3">
            <a:extLst>
              <a:ext uri="{FF2B5EF4-FFF2-40B4-BE49-F238E27FC236}">
                <a16:creationId xmlns:a16="http://schemas.microsoft.com/office/drawing/2014/main" id="{E3B1F186-C6A2-4ED6-8234-F72681F5FFED}"/>
              </a:ext>
            </a:extLst>
          </p:cNvPr>
          <p:cNvSpPr>
            <a:spLocks noGrp="1"/>
          </p:cNvSpPr>
          <p:nvPr>
            <p:ph type="sldNum" sz="quarter" idx="12"/>
          </p:nvPr>
        </p:nvSpPr>
        <p:spPr/>
        <p:txBody>
          <a:bodyPr/>
          <a:lstStyle/>
          <a:p>
            <a:fld id="{D43150CF-46F0-4FEE-9B38-FA518C85AC0E}" type="slidenum">
              <a:rPr lang="fr-CH" smtClean="0"/>
              <a:t>34</a:t>
            </a:fld>
            <a:endParaRPr lang="fr-CH"/>
          </a:p>
        </p:txBody>
      </p:sp>
      <p:sp>
        <p:nvSpPr>
          <p:cNvPr id="5" name="Espace réservé du pied de page 4">
            <a:extLst>
              <a:ext uri="{FF2B5EF4-FFF2-40B4-BE49-F238E27FC236}">
                <a16:creationId xmlns:a16="http://schemas.microsoft.com/office/drawing/2014/main" id="{A72599CD-2821-412A-87C9-312C18021EA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552037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EFC6B7-211D-46E5-801A-F7F6E4E82B1A}"/>
              </a:ext>
            </a:extLst>
          </p:cNvPr>
          <p:cNvSpPr>
            <a:spLocks noGrp="1"/>
          </p:cNvSpPr>
          <p:nvPr>
            <p:ph type="title"/>
          </p:nvPr>
        </p:nvSpPr>
        <p:spPr/>
        <p:txBody>
          <a:bodyPr/>
          <a:lstStyle/>
          <a:p>
            <a:r>
              <a:rPr lang="fr-CH" dirty="0"/>
              <a:t>Conseils</a:t>
            </a:r>
            <a:endParaRPr lang="fr-FR" dirty="0"/>
          </a:p>
        </p:txBody>
      </p:sp>
      <p:sp>
        <p:nvSpPr>
          <p:cNvPr id="3" name="Espace réservé du contenu 2">
            <a:extLst>
              <a:ext uri="{FF2B5EF4-FFF2-40B4-BE49-F238E27FC236}">
                <a16:creationId xmlns:a16="http://schemas.microsoft.com/office/drawing/2014/main" id="{A400A853-AD31-4CE7-9E46-E63C1E95A8A4}"/>
              </a:ext>
            </a:extLst>
          </p:cNvPr>
          <p:cNvSpPr>
            <a:spLocks noGrp="1"/>
          </p:cNvSpPr>
          <p:nvPr>
            <p:ph idx="1"/>
          </p:nvPr>
        </p:nvSpPr>
        <p:spPr/>
        <p:txBody>
          <a:bodyPr/>
          <a:lstStyle/>
          <a:p>
            <a:pPr algn="just"/>
            <a:r>
              <a:rPr lang="fr-CH" dirty="0"/>
              <a:t>Les principes directeurs sont d’une grande aide dans la planification et la gestion d’une amélioration. C’est pourquoi il est fortement recommandé de se référer à chacun des principes dans la planification de la pratique d’amélioration continue.</a:t>
            </a:r>
          </a:p>
          <a:p>
            <a:pPr algn="just"/>
            <a:r>
              <a:rPr lang="fr-CH" dirty="0"/>
              <a:t>Cependant, le niveau d’applicabilité des principes de chaque initiative d’amélioration peut changer.</a:t>
            </a:r>
          </a:p>
          <a:p>
            <a:endParaRPr lang="fr-FR" dirty="0"/>
          </a:p>
        </p:txBody>
      </p:sp>
      <p:sp>
        <p:nvSpPr>
          <p:cNvPr id="4" name="Espace réservé du numéro de diapositive 3">
            <a:extLst>
              <a:ext uri="{FF2B5EF4-FFF2-40B4-BE49-F238E27FC236}">
                <a16:creationId xmlns:a16="http://schemas.microsoft.com/office/drawing/2014/main" id="{DB0AA70B-4EC8-422C-87AF-499B22D395BA}"/>
              </a:ext>
            </a:extLst>
          </p:cNvPr>
          <p:cNvSpPr>
            <a:spLocks noGrp="1"/>
          </p:cNvSpPr>
          <p:nvPr>
            <p:ph type="sldNum" sz="quarter" idx="12"/>
          </p:nvPr>
        </p:nvSpPr>
        <p:spPr/>
        <p:txBody>
          <a:bodyPr/>
          <a:lstStyle/>
          <a:p>
            <a:fld id="{D43150CF-46F0-4FEE-9B38-FA518C85AC0E}" type="slidenum">
              <a:rPr lang="fr-CH" smtClean="0"/>
              <a:t>35</a:t>
            </a:fld>
            <a:endParaRPr lang="fr-CH"/>
          </a:p>
        </p:txBody>
      </p:sp>
      <p:sp>
        <p:nvSpPr>
          <p:cNvPr id="5" name="Espace réservé du pied de page 4">
            <a:extLst>
              <a:ext uri="{FF2B5EF4-FFF2-40B4-BE49-F238E27FC236}">
                <a16:creationId xmlns:a16="http://schemas.microsoft.com/office/drawing/2014/main" id="{49204BDA-44B3-490B-8337-B4AB1B7FF1F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910312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F74D4F9-A716-4ABF-AD95-F52CB466EE33}"/>
              </a:ext>
            </a:extLst>
          </p:cNvPr>
          <p:cNvSpPr>
            <a:spLocks noGrp="1"/>
          </p:cNvSpPr>
          <p:nvPr>
            <p:ph type="sldNum" sz="quarter" idx="12"/>
          </p:nvPr>
        </p:nvSpPr>
        <p:spPr/>
        <p:txBody>
          <a:bodyPr/>
          <a:lstStyle/>
          <a:p>
            <a:fld id="{D43150CF-46F0-4FEE-9B38-FA518C85AC0E}" type="slidenum">
              <a:rPr lang="fr-CH" smtClean="0"/>
              <a:t>36</a:t>
            </a:fld>
            <a:endParaRPr lang="fr-CH"/>
          </a:p>
        </p:txBody>
      </p:sp>
      <p:sp>
        <p:nvSpPr>
          <p:cNvPr id="3" name="Espace réservé du pied de page 2">
            <a:extLst>
              <a:ext uri="{FF2B5EF4-FFF2-40B4-BE49-F238E27FC236}">
                <a16:creationId xmlns:a16="http://schemas.microsoft.com/office/drawing/2014/main" id="{8BF8782D-8F47-4497-9192-5926A82730E7}"/>
              </a:ext>
            </a:extLst>
          </p:cNvPr>
          <p:cNvSpPr>
            <a:spLocks noGrp="1"/>
          </p:cNvSpPr>
          <p:nvPr>
            <p:ph type="ftr" sz="quarter" idx="11"/>
          </p:nvPr>
        </p:nvSpPr>
        <p:spPr/>
        <p:txBody>
          <a:bodyPr/>
          <a:lstStyle/>
          <a:p>
            <a:r>
              <a:rPr lang="fr-CH"/>
              <a:t>chrystel.dayer@hesge.ch</a:t>
            </a:r>
            <a:endParaRPr lang="fr-CH" dirty="0"/>
          </a:p>
        </p:txBody>
      </p:sp>
      <p:pic>
        <p:nvPicPr>
          <p:cNvPr id="3074" name="Picture 2" descr="amelioration continue et principes directeurs">
            <a:extLst>
              <a:ext uri="{FF2B5EF4-FFF2-40B4-BE49-F238E27FC236}">
                <a16:creationId xmlns:a16="http://schemas.microsoft.com/office/drawing/2014/main" id="{CFD74531-5338-4F4C-BAA5-87F203EC3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607" y="539646"/>
            <a:ext cx="10727495" cy="5197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475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F2BD20-A7B4-4D55-B718-C03816A4E93A}"/>
              </a:ext>
            </a:extLst>
          </p:cNvPr>
          <p:cNvSpPr>
            <a:spLocks noGrp="1"/>
          </p:cNvSpPr>
          <p:nvPr>
            <p:ph type="title"/>
          </p:nvPr>
        </p:nvSpPr>
        <p:spPr/>
        <p:txBody>
          <a:bodyPr/>
          <a:lstStyle/>
          <a:p>
            <a:r>
              <a:rPr lang="fr-CH" dirty="0"/>
              <a:t>Les pratiques ITIL 4</a:t>
            </a:r>
            <a:endParaRPr lang="fr-FR" dirty="0"/>
          </a:p>
        </p:txBody>
      </p:sp>
      <p:sp>
        <p:nvSpPr>
          <p:cNvPr id="3" name="Espace réservé du contenu 2">
            <a:extLst>
              <a:ext uri="{FF2B5EF4-FFF2-40B4-BE49-F238E27FC236}">
                <a16:creationId xmlns:a16="http://schemas.microsoft.com/office/drawing/2014/main" id="{85BD3817-EFEF-46FA-8F74-CF337EC75CF5}"/>
              </a:ext>
            </a:extLst>
          </p:cNvPr>
          <p:cNvSpPr>
            <a:spLocks noGrp="1"/>
          </p:cNvSpPr>
          <p:nvPr>
            <p:ph idx="1"/>
          </p:nvPr>
        </p:nvSpPr>
        <p:spPr/>
        <p:txBody>
          <a:bodyPr/>
          <a:lstStyle/>
          <a:p>
            <a:pPr algn="just"/>
            <a:r>
              <a:rPr lang="fr-CH" dirty="0"/>
              <a:t>Une pratique est un ensemble de ressources organisationnelles conçues pour effectuer un travail ou atteindre un objectif. </a:t>
            </a:r>
          </a:p>
          <a:p>
            <a:pPr algn="just"/>
            <a:r>
              <a:rPr lang="fr-CH" dirty="0"/>
              <a:t>Ces ressources sont regroupées dans les quatre dimensions de la gestion des services.</a:t>
            </a:r>
          </a:p>
          <a:p>
            <a:pPr algn="just"/>
            <a:r>
              <a:rPr lang="fr-CH" dirty="0"/>
              <a:t>Chaque pratique :</a:t>
            </a:r>
          </a:p>
          <a:p>
            <a:pPr algn="just">
              <a:buFont typeface="Arial" panose="020B0604020202020204" pitchFamily="34" charset="0"/>
              <a:buChar char="•"/>
            </a:pPr>
            <a:r>
              <a:rPr lang="fr-CH" dirty="0"/>
              <a:t>Soutient une ou plusieurs activités du SVC</a:t>
            </a:r>
          </a:p>
          <a:p>
            <a:pPr algn="just">
              <a:buFont typeface="Arial" panose="020B0604020202020204" pitchFamily="34" charset="0"/>
              <a:buChar char="•"/>
            </a:pPr>
            <a:r>
              <a:rPr lang="fr-CH" dirty="0"/>
              <a:t>Comprend des ressources basées sur les 4 dimensions de la gestion des services</a:t>
            </a:r>
            <a:endParaRPr lang="fr-FR" dirty="0"/>
          </a:p>
        </p:txBody>
      </p:sp>
      <p:sp>
        <p:nvSpPr>
          <p:cNvPr id="4" name="Espace réservé du numéro de diapositive 3">
            <a:extLst>
              <a:ext uri="{FF2B5EF4-FFF2-40B4-BE49-F238E27FC236}">
                <a16:creationId xmlns:a16="http://schemas.microsoft.com/office/drawing/2014/main" id="{04E77BE5-4A0B-43B9-BE94-FD3209103580}"/>
              </a:ext>
            </a:extLst>
          </p:cNvPr>
          <p:cNvSpPr>
            <a:spLocks noGrp="1"/>
          </p:cNvSpPr>
          <p:nvPr>
            <p:ph type="sldNum" sz="quarter" idx="12"/>
          </p:nvPr>
        </p:nvSpPr>
        <p:spPr/>
        <p:txBody>
          <a:bodyPr/>
          <a:lstStyle/>
          <a:p>
            <a:fld id="{D43150CF-46F0-4FEE-9B38-FA518C85AC0E}" type="slidenum">
              <a:rPr lang="fr-CH" smtClean="0"/>
              <a:t>37</a:t>
            </a:fld>
            <a:endParaRPr lang="fr-CH"/>
          </a:p>
        </p:txBody>
      </p:sp>
      <p:sp>
        <p:nvSpPr>
          <p:cNvPr id="5" name="Espace réservé du pied de page 4">
            <a:extLst>
              <a:ext uri="{FF2B5EF4-FFF2-40B4-BE49-F238E27FC236}">
                <a16:creationId xmlns:a16="http://schemas.microsoft.com/office/drawing/2014/main" id="{84F7ECBE-633F-42DC-8AFB-82ADB252731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5186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086370-EE78-43D6-88DC-3505E7BFEA3D}"/>
              </a:ext>
            </a:extLst>
          </p:cNvPr>
          <p:cNvSpPr>
            <a:spLocks noGrp="1"/>
          </p:cNvSpPr>
          <p:nvPr>
            <p:ph type="title"/>
          </p:nvPr>
        </p:nvSpPr>
        <p:spPr/>
        <p:txBody>
          <a:bodyPr/>
          <a:lstStyle/>
          <a:p>
            <a:r>
              <a:rPr lang="fr-CH" dirty="0"/>
              <a:t>CVS</a:t>
            </a:r>
            <a:endParaRPr lang="fr-FR" dirty="0"/>
          </a:p>
        </p:txBody>
      </p:sp>
      <p:sp>
        <p:nvSpPr>
          <p:cNvPr id="3" name="Espace réservé du contenu 2">
            <a:extLst>
              <a:ext uri="{FF2B5EF4-FFF2-40B4-BE49-F238E27FC236}">
                <a16:creationId xmlns:a16="http://schemas.microsoft.com/office/drawing/2014/main" id="{A7784AD9-ED11-4FD0-971F-20F3AEC38093}"/>
              </a:ext>
            </a:extLst>
          </p:cNvPr>
          <p:cNvSpPr>
            <a:spLocks noGrp="1"/>
          </p:cNvSpPr>
          <p:nvPr>
            <p:ph idx="1"/>
          </p:nvPr>
        </p:nvSpPr>
        <p:spPr/>
        <p:txBody>
          <a:bodyPr/>
          <a:lstStyle/>
          <a:p>
            <a:r>
              <a:rPr lang="fr-CH" dirty="0"/>
              <a:t>Les 6 activités principales de la </a:t>
            </a:r>
            <a:r>
              <a:rPr lang="fr-CH" b="1" dirty="0"/>
              <a:t>chaîne de valeur des services</a:t>
            </a:r>
            <a:r>
              <a:rPr lang="fr-CH" dirty="0"/>
              <a:t> sont :</a:t>
            </a:r>
          </a:p>
          <a:p>
            <a:pPr marL="514350" indent="-514350" algn="l">
              <a:buFont typeface="+mj-lt"/>
              <a:buAutoNum type="arabicPeriod"/>
            </a:pPr>
            <a:r>
              <a:rPr lang="fr-CH" dirty="0">
                <a:effectLst/>
              </a:rPr>
              <a:t>Engage (Engager)</a:t>
            </a:r>
          </a:p>
          <a:p>
            <a:pPr marL="514350" indent="-514350" algn="l">
              <a:buFont typeface="+mj-lt"/>
              <a:buAutoNum type="arabicPeriod"/>
            </a:pPr>
            <a:r>
              <a:rPr lang="fr-CH" dirty="0">
                <a:effectLst/>
              </a:rPr>
              <a:t>Plan (Planifier)</a:t>
            </a:r>
          </a:p>
          <a:p>
            <a:pPr marL="514350" indent="-514350" algn="l">
              <a:buFont typeface="+mj-lt"/>
              <a:buAutoNum type="arabicPeriod"/>
            </a:pPr>
            <a:r>
              <a:rPr lang="fr-CH" dirty="0">
                <a:effectLst/>
              </a:rPr>
              <a:t>Design and Transition (Conception et transition)</a:t>
            </a:r>
          </a:p>
          <a:p>
            <a:pPr marL="514350" indent="-514350" algn="l">
              <a:buFont typeface="+mj-lt"/>
              <a:buAutoNum type="arabicPeriod"/>
            </a:pPr>
            <a:r>
              <a:rPr lang="fr-CH" dirty="0" err="1">
                <a:effectLst/>
              </a:rPr>
              <a:t>Obtain</a:t>
            </a:r>
            <a:r>
              <a:rPr lang="fr-CH" dirty="0">
                <a:effectLst/>
              </a:rPr>
              <a:t> &amp; </a:t>
            </a:r>
            <a:r>
              <a:rPr lang="fr-CH" dirty="0" err="1">
                <a:effectLst/>
              </a:rPr>
              <a:t>Build</a:t>
            </a:r>
            <a:r>
              <a:rPr lang="fr-CH" dirty="0">
                <a:effectLst/>
              </a:rPr>
              <a:t> (Obtenir et construire)</a:t>
            </a:r>
          </a:p>
          <a:p>
            <a:pPr marL="514350" indent="-514350" algn="l">
              <a:buFont typeface="+mj-lt"/>
              <a:buAutoNum type="arabicPeriod"/>
            </a:pPr>
            <a:r>
              <a:rPr lang="fr-CH" dirty="0" err="1">
                <a:effectLst/>
              </a:rPr>
              <a:t>Deliver</a:t>
            </a:r>
            <a:r>
              <a:rPr lang="fr-CH" dirty="0">
                <a:effectLst/>
              </a:rPr>
              <a:t> &amp; Support (Fournir et soutenir)</a:t>
            </a:r>
          </a:p>
          <a:p>
            <a:pPr marL="514350" indent="-514350" algn="l">
              <a:buFont typeface="+mj-lt"/>
              <a:buAutoNum type="arabicPeriod"/>
            </a:pPr>
            <a:r>
              <a:rPr lang="fr-CH" dirty="0" err="1"/>
              <a:t>Improve</a:t>
            </a:r>
            <a:r>
              <a:rPr lang="fr-CH" dirty="0"/>
              <a:t> (Améliorer)</a:t>
            </a:r>
            <a:endParaRPr lang="fr-CH" dirty="0">
              <a:effectLst/>
            </a:endParaRPr>
          </a:p>
          <a:p>
            <a:endParaRPr lang="fr-FR" dirty="0"/>
          </a:p>
        </p:txBody>
      </p:sp>
      <p:sp>
        <p:nvSpPr>
          <p:cNvPr id="4" name="Espace réservé du numéro de diapositive 3">
            <a:extLst>
              <a:ext uri="{FF2B5EF4-FFF2-40B4-BE49-F238E27FC236}">
                <a16:creationId xmlns:a16="http://schemas.microsoft.com/office/drawing/2014/main" id="{62620514-105E-4453-A848-C12D1D3EBE0D}"/>
              </a:ext>
            </a:extLst>
          </p:cNvPr>
          <p:cNvSpPr>
            <a:spLocks noGrp="1"/>
          </p:cNvSpPr>
          <p:nvPr>
            <p:ph type="sldNum" sz="quarter" idx="12"/>
          </p:nvPr>
        </p:nvSpPr>
        <p:spPr/>
        <p:txBody>
          <a:bodyPr/>
          <a:lstStyle/>
          <a:p>
            <a:fld id="{D43150CF-46F0-4FEE-9B38-FA518C85AC0E}" type="slidenum">
              <a:rPr lang="fr-CH" smtClean="0"/>
              <a:t>4</a:t>
            </a:fld>
            <a:endParaRPr lang="fr-CH"/>
          </a:p>
        </p:txBody>
      </p:sp>
      <p:sp>
        <p:nvSpPr>
          <p:cNvPr id="5" name="Espace réservé du pied de page 4">
            <a:extLst>
              <a:ext uri="{FF2B5EF4-FFF2-40B4-BE49-F238E27FC236}">
                <a16:creationId xmlns:a16="http://schemas.microsoft.com/office/drawing/2014/main" id="{03F18E02-402E-4280-88A9-83F6921B877C}"/>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15000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664DB7A-2343-43E2-9D5D-0C226D094137}"/>
              </a:ext>
            </a:extLst>
          </p:cNvPr>
          <p:cNvSpPr>
            <a:spLocks noGrp="1"/>
          </p:cNvSpPr>
          <p:nvPr>
            <p:ph type="sldNum" sz="quarter" idx="12"/>
          </p:nvPr>
        </p:nvSpPr>
        <p:spPr/>
        <p:txBody>
          <a:bodyPr/>
          <a:lstStyle/>
          <a:p>
            <a:fld id="{D43150CF-46F0-4FEE-9B38-FA518C85AC0E}" type="slidenum">
              <a:rPr lang="fr-CH" smtClean="0"/>
              <a:t>5</a:t>
            </a:fld>
            <a:endParaRPr lang="fr-CH"/>
          </a:p>
        </p:txBody>
      </p:sp>
      <p:sp>
        <p:nvSpPr>
          <p:cNvPr id="3" name="Espace réservé du pied de page 2">
            <a:extLst>
              <a:ext uri="{FF2B5EF4-FFF2-40B4-BE49-F238E27FC236}">
                <a16:creationId xmlns:a16="http://schemas.microsoft.com/office/drawing/2014/main" id="{5B574A11-97FA-47FE-8E1F-6D20265AD4C5}"/>
              </a:ext>
            </a:extLst>
          </p:cNvPr>
          <p:cNvSpPr>
            <a:spLocks noGrp="1"/>
          </p:cNvSpPr>
          <p:nvPr>
            <p:ph type="ftr" sz="quarter" idx="11"/>
          </p:nvPr>
        </p:nvSpPr>
        <p:spPr/>
        <p:txBody>
          <a:bodyPr/>
          <a:lstStyle/>
          <a:p>
            <a:r>
              <a:rPr lang="fr-CH"/>
              <a:t>chrystel.dayer@hesge.ch</a:t>
            </a:r>
            <a:endParaRPr lang="fr-CH" dirty="0"/>
          </a:p>
        </p:txBody>
      </p:sp>
      <p:grpSp>
        <p:nvGrpSpPr>
          <p:cNvPr id="6" name="Groupe 5">
            <a:extLst>
              <a:ext uri="{FF2B5EF4-FFF2-40B4-BE49-F238E27FC236}">
                <a16:creationId xmlns:a16="http://schemas.microsoft.com/office/drawing/2014/main" id="{5BD35E64-B1BD-4588-B1A2-2F31A5DF8BDD}"/>
              </a:ext>
            </a:extLst>
          </p:cNvPr>
          <p:cNvGrpSpPr/>
          <p:nvPr/>
        </p:nvGrpSpPr>
        <p:grpSpPr>
          <a:xfrm>
            <a:off x="1129116" y="494676"/>
            <a:ext cx="8992386" cy="5771056"/>
            <a:chOff x="1129116" y="494676"/>
            <a:chExt cx="8992386" cy="5771056"/>
          </a:xfrm>
        </p:grpSpPr>
        <p:pic>
          <p:nvPicPr>
            <p:cNvPr id="4" name="Image 3">
              <a:extLst>
                <a:ext uri="{FF2B5EF4-FFF2-40B4-BE49-F238E27FC236}">
                  <a16:creationId xmlns:a16="http://schemas.microsoft.com/office/drawing/2014/main" id="{10D79D69-D2A7-4590-AC82-DD8BBF5FA18A}"/>
                </a:ext>
              </a:extLst>
            </p:cNvPr>
            <p:cNvPicPr>
              <a:picLocks noChangeAspect="1"/>
            </p:cNvPicPr>
            <p:nvPr/>
          </p:nvPicPr>
          <p:blipFill>
            <a:blip r:embed="rId2"/>
            <a:stretch>
              <a:fillRect/>
            </a:stretch>
          </p:blipFill>
          <p:spPr>
            <a:xfrm>
              <a:off x="1129116" y="734518"/>
              <a:ext cx="8992386" cy="5099848"/>
            </a:xfrm>
            <a:prstGeom prst="rect">
              <a:avLst/>
            </a:prstGeom>
          </p:spPr>
        </p:pic>
        <p:sp>
          <p:nvSpPr>
            <p:cNvPr id="5" name="Organigramme : Connecteur 4">
              <a:extLst>
                <a:ext uri="{FF2B5EF4-FFF2-40B4-BE49-F238E27FC236}">
                  <a16:creationId xmlns:a16="http://schemas.microsoft.com/office/drawing/2014/main" id="{CA0A5801-877D-4EFB-B2A6-CA5E719ED19C}"/>
                </a:ext>
              </a:extLst>
            </p:cNvPr>
            <p:cNvSpPr/>
            <p:nvPr/>
          </p:nvSpPr>
          <p:spPr>
            <a:xfrm>
              <a:off x="2070498" y="494676"/>
              <a:ext cx="7043521" cy="5771056"/>
            </a:xfrm>
            <a:prstGeom prst="flowChartConnector">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589105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6F3FC-6186-496A-B0F1-398ED2CD2BF8}"/>
              </a:ext>
            </a:extLst>
          </p:cNvPr>
          <p:cNvSpPr>
            <a:spLocks noGrp="1"/>
          </p:cNvSpPr>
          <p:nvPr>
            <p:ph type="title"/>
          </p:nvPr>
        </p:nvSpPr>
        <p:spPr/>
        <p:txBody>
          <a:bodyPr/>
          <a:lstStyle/>
          <a:p>
            <a:r>
              <a:rPr lang="fr-CH" dirty="0"/>
              <a:t>Les activités</a:t>
            </a:r>
            <a:endParaRPr lang="fr-FR" dirty="0"/>
          </a:p>
        </p:txBody>
      </p:sp>
      <p:sp>
        <p:nvSpPr>
          <p:cNvPr id="3" name="Espace réservé du contenu 2">
            <a:extLst>
              <a:ext uri="{FF2B5EF4-FFF2-40B4-BE49-F238E27FC236}">
                <a16:creationId xmlns:a16="http://schemas.microsoft.com/office/drawing/2014/main" id="{FDD80D3F-05B3-4B8E-A92C-1AE95CCAD5B7}"/>
              </a:ext>
            </a:extLst>
          </p:cNvPr>
          <p:cNvSpPr>
            <a:spLocks noGrp="1"/>
          </p:cNvSpPr>
          <p:nvPr>
            <p:ph idx="1"/>
          </p:nvPr>
        </p:nvSpPr>
        <p:spPr/>
        <p:txBody>
          <a:bodyPr/>
          <a:lstStyle/>
          <a:p>
            <a:r>
              <a:rPr lang="fr-CH" b="1" dirty="0"/>
              <a:t>Planifier: </a:t>
            </a:r>
          </a:p>
          <a:p>
            <a:pPr marL="0" indent="0">
              <a:buNone/>
            </a:pPr>
            <a:r>
              <a:rPr lang="fr-CH" dirty="0"/>
              <a:t>L'objectif de l'activité est d'assurer une compréhension commune de la vision, de l'état actuel et de l'orientation de l'amélioration pour les quatre dimensions et tous les produits et services de l'organisation. </a:t>
            </a:r>
          </a:p>
          <a:p>
            <a:pPr>
              <a:buFont typeface="Wingdings" panose="05000000000000000000" pitchFamily="2" charset="2"/>
              <a:buChar char="Ø"/>
            </a:pPr>
            <a:r>
              <a:rPr lang="fr-CH" dirty="0"/>
              <a:t>La création de plans, de politiques, de normes et la définition de la direction d'une chaîne de valeur précise.</a:t>
            </a:r>
          </a:p>
          <a:p>
            <a:pPr marL="0" indent="0">
              <a:buNone/>
            </a:pPr>
            <a:endParaRPr lang="fr-FR" dirty="0"/>
          </a:p>
        </p:txBody>
      </p:sp>
      <p:sp>
        <p:nvSpPr>
          <p:cNvPr id="4" name="Espace réservé du numéro de diapositive 3">
            <a:extLst>
              <a:ext uri="{FF2B5EF4-FFF2-40B4-BE49-F238E27FC236}">
                <a16:creationId xmlns:a16="http://schemas.microsoft.com/office/drawing/2014/main" id="{387BF67F-930B-42C2-A4AE-60CFC35844AA}"/>
              </a:ext>
            </a:extLst>
          </p:cNvPr>
          <p:cNvSpPr>
            <a:spLocks noGrp="1"/>
          </p:cNvSpPr>
          <p:nvPr>
            <p:ph type="sldNum" sz="quarter" idx="12"/>
          </p:nvPr>
        </p:nvSpPr>
        <p:spPr/>
        <p:txBody>
          <a:bodyPr/>
          <a:lstStyle/>
          <a:p>
            <a:fld id="{D43150CF-46F0-4FEE-9B38-FA518C85AC0E}" type="slidenum">
              <a:rPr lang="fr-CH" smtClean="0"/>
              <a:t>6</a:t>
            </a:fld>
            <a:endParaRPr lang="fr-CH"/>
          </a:p>
        </p:txBody>
      </p:sp>
      <p:sp>
        <p:nvSpPr>
          <p:cNvPr id="5" name="Espace réservé du pied de page 4">
            <a:extLst>
              <a:ext uri="{FF2B5EF4-FFF2-40B4-BE49-F238E27FC236}">
                <a16:creationId xmlns:a16="http://schemas.microsoft.com/office/drawing/2014/main" id="{77DCFA53-5AEA-4BD2-B3F6-8322130970A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65191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A749818-F530-472A-A7DC-1D96414E183A}"/>
              </a:ext>
            </a:extLst>
          </p:cNvPr>
          <p:cNvSpPr>
            <a:spLocks noGrp="1"/>
          </p:cNvSpPr>
          <p:nvPr>
            <p:ph type="sldNum" sz="quarter" idx="12"/>
          </p:nvPr>
        </p:nvSpPr>
        <p:spPr/>
        <p:txBody>
          <a:bodyPr/>
          <a:lstStyle/>
          <a:p>
            <a:fld id="{D43150CF-46F0-4FEE-9B38-FA518C85AC0E}" type="slidenum">
              <a:rPr lang="fr-CH" smtClean="0"/>
              <a:t>7</a:t>
            </a:fld>
            <a:endParaRPr lang="fr-CH"/>
          </a:p>
        </p:txBody>
      </p:sp>
      <p:sp>
        <p:nvSpPr>
          <p:cNvPr id="3" name="Espace réservé du pied de page 2">
            <a:extLst>
              <a:ext uri="{FF2B5EF4-FFF2-40B4-BE49-F238E27FC236}">
                <a16:creationId xmlns:a16="http://schemas.microsoft.com/office/drawing/2014/main" id="{BB996B32-EF91-40C8-8829-04A7F44F71A0}"/>
              </a:ext>
            </a:extLst>
          </p:cNvPr>
          <p:cNvSpPr>
            <a:spLocks noGrp="1"/>
          </p:cNvSpPr>
          <p:nvPr>
            <p:ph type="ftr" sz="quarter" idx="11"/>
          </p:nvPr>
        </p:nvSpPr>
        <p:spPr/>
        <p:txBody>
          <a:bodyPr/>
          <a:lstStyle/>
          <a:p>
            <a:r>
              <a:rPr lang="fr-CH"/>
              <a:t>chrystel.dayer@hesge.ch</a:t>
            </a:r>
            <a:endParaRPr lang="fr-CH" dirty="0"/>
          </a:p>
        </p:txBody>
      </p:sp>
      <p:grpSp>
        <p:nvGrpSpPr>
          <p:cNvPr id="18" name="Groupe 17">
            <a:extLst>
              <a:ext uri="{FF2B5EF4-FFF2-40B4-BE49-F238E27FC236}">
                <a16:creationId xmlns:a16="http://schemas.microsoft.com/office/drawing/2014/main" id="{0A36613A-C93C-4B4B-8613-5F8320E35F67}"/>
              </a:ext>
            </a:extLst>
          </p:cNvPr>
          <p:cNvGrpSpPr/>
          <p:nvPr/>
        </p:nvGrpSpPr>
        <p:grpSpPr>
          <a:xfrm>
            <a:off x="568378" y="395444"/>
            <a:ext cx="10329471" cy="5668078"/>
            <a:chOff x="568378" y="395444"/>
            <a:chExt cx="10329471" cy="5668078"/>
          </a:xfrm>
        </p:grpSpPr>
        <p:sp>
          <p:nvSpPr>
            <p:cNvPr id="4" name="Google Shape;1102;p103">
              <a:extLst>
                <a:ext uri="{FF2B5EF4-FFF2-40B4-BE49-F238E27FC236}">
                  <a16:creationId xmlns:a16="http://schemas.microsoft.com/office/drawing/2014/main" id="{33478FEB-1B2F-44E1-83C3-5683D9363F75}"/>
                </a:ext>
              </a:extLst>
            </p:cNvPr>
            <p:cNvSpPr/>
            <p:nvPr/>
          </p:nvSpPr>
          <p:spPr>
            <a:xfrm>
              <a:off x="4276571" y="3429000"/>
              <a:ext cx="2818748" cy="926885"/>
            </a:xfrm>
            <a:prstGeom prst="rect">
              <a:avLst/>
            </a:prstGeom>
            <a:solidFill>
              <a:srgbClr val="7030A0"/>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2000" b="1" dirty="0">
                  <a:solidFill>
                    <a:schemeClr val="lt1"/>
                  </a:solidFill>
                  <a:latin typeface="Calibri"/>
                  <a:ea typeface="Calibri"/>
                  <a:cs typeface="Calibri"/>
                  <a:sym typeface="Calibri"/>
                </a:rPr>
                <a:t>PLANIFIER</a:t>
              </a:r>
              <a:endParaRPr dirty="0"/>
            </a:p>
          </p:txBody>
        </p:sp>
        <p:sp>
          <p:nvSpPr>
            <p:cNvPr id="5" name="Rectangle 4">
              <a:extLst>
                <a:ext uri="{FF2B5EF4-FFF2-40B4-BE49-F238E27FC236}">
                  <a16:creationId xmlns:a16="http://schemas.microsoft.com/office/drawing/2014/main" id="{00799F24-50C3-4590-8DE8-B9A8760B6CC4}"/>
                </a:ext>
              </a:extLst>
            </p:cNvPr>
            <p:cNvSpPr/>
            <p:nvPr/>
          </p:nvSpPr>
          <p:spPr>
            <a:xfrm>
              <a:off x="1244184" y="794478"/>
              <a:ext cx="2863121" cy="2098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ENGAGER</a:t>
              </a:r>
            </a:p>
            <a:p>
              <a:r>
                <a:rPr lang="fr-CH" dirty="0"/>
                <a:t>Connaissances et informations sur les composants de services tiers</a:t>
              </a:r>
            </a:p>
            <a:p>
              <a:endParaRPr lang="fr-CH" dirty="0"/>
            </a:p>
            <a:p>
              <a:r>
                <a:rPr lang="fr-CH" dirty="0"/>
                <a:t>Demandes et opportunités consolidées </a:t>
              </a:r>
              <a:endParaRPr lang="fr-FR" dirty="0"/>
            </a:p>
          </p:txBody>
        </p:sp>
        <p:sp>
          <p:nvSpPr>
            <p:cNvPr id="6" name="Rectangle 5">
              <a:extLst>
                <a:ext uri="{FF2B5EF4-FFF2-40B4-BE49-F238E27FC236}">
                  <a16:creationId xmlns:a16="http://schemas.microsoft.com/office/drawing/2014/main" id="{D70E0E84-0BCC-42C3-9018-8BC0C291A768}"/>
                </a:ext>
              </a:extLst>
            </p:cNvPr>
            <p:cNvSpPr/>
            <p:nvPr/>
          </p:nvSpPr>
          <p:spPr>
            <a:xfrm>
              <a:off x="568378" y="4309673"/>
              <a:ext cx="3004585" cy="175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GOUVERNANCE</a:t>
              </a:r>
            </a:p>
            <a:p>
              <a:pPr algn="ctr"/>
              <a:endParaRPr lang="fr-FR"/>
            </a:p>
            <a:p>
              <a:pPr algn="ctr"/>
              <a:r>
                <a:rPr lang="fr-FR"/>
                <a:t>Politiques</a:t>
              </a:r>
            </a:p>
            <a:p>
              <a:pPr algn="ctr"/>
              <a:r>
                <a:rPr lang="fr-FR"/>
                <a:t>Exigences</a:t>
              </a:r>
            </a:p>
            <a:p>
              <a:pPr algn="ctr"/>
              <a:r>
                <a:rPr lang="fr-FR"/>
                <a:t>Contraintes</a:t>
              </a:r>
            </a:p>
          </p:txBody>
        </p:sp>
        <p:sp>
          <p:nvSpPr>
            <p:cNvPr id="7" name="Rectangle 6">
              <a:extLst>
                <a:ext uri="{FF2B5EF4-FFF2-40B4-BE49-F238E27FC236}">
                  <a16:creationId xmlns:a16="http://schemas.microsoft.com/office/drawing/2014/main" id="{2B54B5B9-5F24-4B19-9702-F352424E1996}"/>
                </a:ext>
              </a:extLst>
            </p:cNvPr>
            <p:cNvSpPr/>
            <p:nvPr/>
          </p:nvSpPr>
          <p:spPr>
            <a:xfrm>
              <a:off x="7014147" y="395444"/>
              <a:ext cx="3192905" cy="2098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CONCEPTON/</a:t>
              </a:r>
            </a:p>
            <a:p>
              <a:pPr algn="ctr"/>
              <a:r>
                <a:rPr lang="fr-CH" dirty="0"/>
                <a:t>TRANSITION</a:t>
              </a:r>
            </a:p>
            <a:p>
              <a:pPr algn="ctr"/>
              <a:r>
                <a:rPr lang="fr-CH" dirty="0"/>
                <a:t>&amp; OBTENIR/CONSTRUIRE</a:t>
              </a:r>
            </a:p>
            <a:p>
              <a:endParaRPr lang="fr-CH" dirty="0"/>
            </a:p>
            <a:p>
              <a:r>
                <a:rPr lang="fr-CH" dirty="0"/>
                <a:t>Connaissance et information sur les produits et services nouveaux et modifiés </a:t>
              </a:r>
              <a:endParaRPr lang="fr-FR" dirty="0"/>
            </a:p>
          </p:txBody>
        </p:sp>
        <p:sp>
          <p:nvSpPr>
            <p:cNvPr id="8" name="Rectangle 7">
              <a:extLst>
                <a:ext uri="{FF2B5EF4-FFF2-40B4-BE49-F238E27FC236}">
                  <a16:creationId xmlns:a16="http://schemas.microsoft.com/office/drawing/2014/main" id="{BD6CA300-26F9-4645-A69A-5C586B9F7808}"/>
                </a:ext>
              </a:extLst>
            </p:cNvPr>
            <p:cNvSpPr/>
            <p:nvPr/>
          </p:nvSpPr>
          <p:spPr>
            <a:xfrm>
              <a:off x="8610600" y="3912433"/>
              <a:ext cx="2287249" cy="1858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AMÉLIORER</a:t>
              </a:r>
            </a:p>
            <a:p>
              <a:endParaRPr lang="fr-CH" dirty="0"/>
            </a:p>
            <a:p>
              <a:r>
                <a:rPr lang="fr-CH" dirty="0"/>
                <a:t>Informations sur la performance du SVC, initiatives et plans d'amélioration</a:t>
              </a:r>
              <a:endParaRPr lang="fr-FR" dirty="0"/>
            </a:p>
          </p:txBody>
        </p:sp>
        <p:cxnSp>
          <p:nvCxnSpPr>
            <p:cNvPr id="10" name="Connecteur droit avec flèche 9">
              <a:extLst>
                <a:ext uri="{FF2B5EF4-FFF2-40B4-BE49-F238E27FC236}">
                  <a16:creationId xmlns:a16="http://schemas.microsoft.com/office/drawing/2014/main" id="{6B98B381-E2F7-4D97-B77B-827276599DAD}"/>
                </a:ext>
              </a:extLst>
            </p:cNvPr>
            <p:cNvCxnSpPr/>
            <p:nvPr/>
          </p:nvCxnSpPr>
          <p:spPr>
            <a:xfrm>
              <a:off x="4094502" y="2325418"/>
              <a:ext cx="595232" cy="107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F8EE2DC7-5E0F-4FA2-B8E9-2CE779AFFEAA}"/>
                </a:ext>
              </a:extLst>
            </p:cNvPr>
            <p:cNvCxnSpPr/>
            <p:nvPr/>
          </p:nvCxnSpPr>
          <p:spPr>
            <a:xfrm flipH="1">
              <a:off x="6096000" y="1908199"/>
              <a:ext cx="999319" cy="1509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9B45E74A-3F13-46B6-AD33-C2570EAB3AB5}"/>
                </a:ext>
              </a:extLst>
            </p:cNvPr>
            <p:cNvCxnSpPr/>
            <p:nvPr/>
          </p:nvCxnSpPr>
          <p:spPr>
            <a:xfrm flipH="1" flipV="1">
              <a:off x="7210269" y="4017364"/>
              <a:ext cx="1199213" cy="77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03828F1D-9B60-48F0-A29E-C50AFBB9956D}"/>
                </a:ext>
              </a:extLst>
            </p:cNvPr>
            <p:cNvCxnSpPr/>
            <p:nvPr/>
          </p:nvCxnSpPr>
          <p:spPr>
            <a:xfrm flipV="1">
              <a:off x="3762531" y="4355885"/>
              <a:ext cx="629587" cy="69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A3B33E3-048C-4C1A-AF09-F27574EB5BC6}"/>
                </a:ext>
              </a:extLst>
            </p:cNvPr>
            <p:cNvSpPr txBox="1"/>
            <p:nvPr/>
          </p:nvSpPr>
          <p:spPr>
            <a:xfrm>
              <a:off x="4574187" y="5051685"/>
              <a:ext cx="2636082" cy="461665"/>
            </a:xfrm>
            <a:prstGeom prst="rect">
              <a:avLst/>
            </a:prstGeom>
            <a:noFill/>
          </p:spPr>
          <p:txBody>
            <a:bodyPr wrap="square" rtlCol="0">
              <a:spAutoFit/>
            </a:bodyPr>
            <a:lstStyle/>
            <a:p>
              <a:r>
                <a:rPr lang="fr-CH" sz="2400" b="1" dirty="0">
                  <a:solidFill>
                    <a:srgbClr val="7030A0"/>
                  </a:solidFill>
                </a:rPr>
                <a:t>Inputs clés</a:t>
              </a:r>
              <a:endParaRPr lang="fr-FR" sz="2400" b="1" dirty="0">
                <a:solidFill>
                  <a:srgbClr val="7030A0"/>
                </a:solidFill>
              </a:endParaRPr>
            </a:p>
          </p:txBody>
        </p:sp>
      </p:grpSp>
    </p:spTree>
    <p:extLst>
      <p:ext uri="{BB962C8B-B14F-4D97-AF65-F5344CB8AC3E}">
        <p14:creationId xmlns:p14="http://schemas.microsoft.com/office/powerpoint/2010/main" val="3648066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65538C-DB44-4490-A437-BEEA89E90A23}"/>
              </a:ext>
            </a:extLst>
          </p:cNvPr>
          <p:cNvSpPr>
            <a:spLocks noGrp="1"/>
          </p:cNvSpPr>
          <p:nvPr>
            <p:ph type="sldNum" sz="quarter" idx="12"/>
          </p:nvPr>
        </p:nvSpPr>
        <p:spPr/>
        <p:txBody>
          <a:bodyPr/>
          <a:lstStyle/>
          <a:p>
            <a:fld id="{D43150CF-46F0-4FEE-9B38-FA518C85AC0E}" type="slidenum">
              <a:rPr lang="fr-CH" smtClean="0"/>
              <a:t>8</a:t>
            </a:fld>
            <a:endParaRPr lang="fr-CH"/>
          </a:p>
        </p:txBody>
      </p:sp>
      <p:sp>
        <p:nvSpPr>
          <p:cNvPr id="3" name="Espace réservé du pied de page 2">
            <a:extLst>
              <a:ext uri="{FF2B5EF4-FFF2-40B4-BE49-F238E27FC236}">
                <a16:creationId xmlns:a16="http://schemas.microsoft.com/office/drawing/2014/main" id="{A78BD284-7195-44B4-B7A1-47F37E86B085}"/>
              </a:ext>
            </a:extLst>
          </p:cNvPr>
          <p:cNvSpPr>
            <a:spLocks noGrp="1"/>
          </p:cNvSpPr>
          <p:nvPr>
            <p:ph type="ftr" sz="quarter" idx="11"/>
          </p:nvPr>
        </p:nvSpPr>
        <p:spPr/>
        <p:txBody>
          <a:bodyPr/>
          <a:lstStyle/>
          <a:p>
            <a:r>
              <a:rPr lang="fr-CH"/>
              <a:t>chrystel.dayer@hesge.ch</a:t>
            </a:r>
            <a:endParaRPr lang="fr-CH" dirty="0"/>
          </a:p>
        </p:txBody>
      </p:sp>
      <p:grpSp>
        <p:nvGrpSpPr>
          <p:cNvPr id="4" name="Groupe 3">
            <a:extLst>
              <a:ext uri="{FF2B5EF4-FFF2-40B4-BE49-F238E27FC236}">
                <a16:creationId xmlns:a16="http://schemas.microsoft.com/office/drawing/2014/main" id="{63ACE44E-179D-4D10-B069-B4915648B774}"/>
              </a:ext>
            </a:extLst>
          </p:cNvPr>
          <p:cNvGrpSpPr/>
          <p:nvPr/>
        </p:nvGrpSpPr>
        <p:grpSpPr>
          <a:xfrm>
            <a:off x="568378" y="651511"/>
            <a:ext cx="10329471" cy="5412011"/>
            <a:chOff x="568378" y="651511"/>
            <a:chExt cx="10329471" cy="5412011"/>
          </a:xfrm>
        </p:grpSpPr>
        <p:sp>
          <p:nvSpPr>
            <p:cNvPr id="5" name="Google Shape;1102;p103">
              <a:extLst>
                <a:ext uri="{FF2B5EF4-FFF2-40B4-BE49-F238E27FC236}">
                  <a16:creationId xmlns:a16="http://schemas.microsoft.com/office/drawing/2014/main" id="{61855A24-C897-4477-8D85-C7CA8A65999E}"/>
                </a:ext>
              </a:extLst>
            </p:cNvPr>
            <p:cNvSpPr/>
            <p:nvPr/>
          </p:nvSpPr>
          <p:spPr>
            <a:xfrm>
              <a:off x="4276571" y="3429000"/>
              <a:ext cx="2818748" cy="926885"/>
            </a:xfrm>
            <a:prstGeom prst="rect">
              <a:avLst/>
            </a:prstGeom>
            <a:solidFill>
              <a:srgbClr val="7030A0"/>
            </a:solidFill>
            <a:ln w="9525" cap="flat" cmpd="sng">
              <a:solidFill>
                <a:schemeClr val="dk1"/>
              </a:solidFill>
              <a:prstDash val="solid"/>
              <a:round/>
              <a:headEnd type="none" w="sm" len="sm"/>
              <a:tailEnd type="none" w="sm" len="sm"/>
            </a:ln>
          </p:spPr>
          <p:txBody>
            <a:bodyPr spcFirstLastPara="1" wrap="square" lIns="91400" tIns="45700" rIns="91400" bIns="45700" anchor="ctr" anchorCtr="0">
              <a:noAutofit/>
            </a:bodyPr>
            <a:lstStyle/>
            <a:p>
              <a:pPr marL="866602" marR="0" lvl="0" indent="-866602" algn="ctr" rtl="0">
                <a:lnSpc>
                  <a:spcPct val="80000"/>
                </a:lnSpc>
                <a:spcBef>
                  <a:spcPts val="0"/>
                </a:spcBef>
                <a:spcAft>
                  <a:spcPts val="0"/>
                </a:spcAft>
                <a:buNone/>
              </a:pPr>
              <a:r>
                <a:rPr lang="fr-FR" sz="2000" b="1" dirty="0">
                  <a:solidFill>
                    <a:schemeClr val="lt1"/>
                  </a:solidFill>
                  <a:latin typeface="Calibri"/>
                  <a:ea typeface="Calibri"/>
                  <a:cs typeface="Calibri"/>
                  <a:sym typeface="Calibri"/>
                </a:rPr>
                <a:t>PLANIFIER</a:t>
              </a:r>
              <a:endParaRPr dirty="0"/>
            </a:p>
          </p:txBody>
        </p:sp>
        <p:sp>
          <p:nvSpPr>
            <p:cNvPr id="6" name="Rectangle 5">
              <a:extLst>
                <a:ext uri="{FF2B5EF4-FFF2-40B4-BE49-F238E27FC236}">
                  <a16:creationId xmlns:a16="http://schemas.microsoft.com/office/drawing/2014/main" id="{A989A4A0-60A6-4B92-9B1E-AAD64DE7F8C8}"/>
                </a:ext>
              </a:extLst>
            </p:cNvPr>
            <p:cNvSpPr/>
            <p:nvPr/>
          </p:nvSpPr>
          <p:spPr>
            <a:xfrm>
              <a:off x="1244184" y="794478"/>
              <a:ext cx="2863121" cy="2098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ENGAGER</a:t>
              </a:r>
            </a:p>
            <a:p>
              <a:pPr algn="ctr"/>
              <a:r>
                <a:rPr lang="fr-CH" dirty="0"/>
                <a:t>Produits et services</a:t>
              </a:r>
            </a:p>
            <a:p>
              <a:pPr algn="ctr"/>
              <a:r>
                <a:rPr lang="fr-CH" dirty="0"/>
                <a:t>Portefeuille</a:t>
              </a:r>
            </a:p>
            <a:p>
              <a:pPr algn="ctr"/>
              <a:endParaRPr lang="fr-CH" dirty="0"/>
            </a:p>
            <a:p>
              <a:pPr algn="ctr"/>
              <a:r>
                <a:rPr lang="fr-CH" dirty="0"/>
                <a:t>Exigences en matière de contrats et d'accords </a:t>
              </a:r>
            </a:p>
          </p:txBody>
        </p:sp>
        <p:sp>
          <p:nvSpPr>
            <p:cNvPr id="7" name="Rectangle 6">
              <a:extLst>
                <a:ext uri="{FF2B5EF4-FFF2-40B4-BE49-F238E27FC236}">
                  <a16:creationId xmlns:a16="http://schemas.microsoft.com/office/drawing/2014/main" id="{2D740E16-5856-41B9-A332-1499AA5B6920}"/>
                </a:ext>
              </a:extLst>
            </p:cNvPr>
            <p:cNvSpPr/>
            <p:nvPr/>
          </p:nvSpPr>
          <p:spPr>
            <a:xfrm>
              <a:off x="568378" y="4309673"/>
              <a:ext cx="3004585" cy="175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Stratégique</a:t>
              </a:r>
            </a:p>
            <a:p>
              <a:pPr algn="ctr"/>
              <a:r>
                <a:rPr lang="fr-FR" dirty="0"/>
                <a:t>Tactique</a:t>
              </a:r>
            </a:p>
            <a:p>
              <a:pPr algn="ctr"/>
              <a:r>
                <a:rPr lang="fr-FR" dirty="0"/>
                <a:t>Opérationnel</a:t>
              </a:r>
            </a:p>
            <a:p>
              <a:pPr algn="ctr"/>
              <a:r>
                <a:rPr lang="fr-FR" dirty="0"/>
                <a:t>Plans</a:t>
              </a:r>
            </a:p>
          </p:txBody>
        </p:sp>
        <p:sp>
          <p:nvSpPr>
            <p:cNvPr id="8" name="Rectangle 7">
              <a:extLst>
                <a:ext uri="{FF2B5EF4-FFF2-40B4-BE49-F238E27FC236}">
                  <a16:creationId xmlns:a16="http://schemas.microsoft.com/office/drawing/2014/main" id="{83535E23-CCD8-408D-876E-32F5A0117549}"/>
                </a:ext>
              </a:extLst>
            </p:cNvPr>
            <p:cNvSpPr/>
            <p:nvPr/>
          </p:nvSpPr>
          <p:spPr>
            <a:xfrm>
              <a:off x="7014147" y="651511"/>
              <a:ext cx="3192905" cy="2098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CONCEPTION/</a:t>
              </a:r>
            </a:p>
            <a:p>
              <a:pPr algn="ctr"/>
              <a:r>
                <a:rPr lang="fr-CH" dirty="0"/>
                <a:t>TRANSITION</a:t>
              </a:r>
            </a:p>
            <a:p>
              <a:pPr algn="ctr"/>
              <a:endParaRPr lang="fr-CH" dirty="0"/>
            </a:p>
            <a:p>
              <a:pPr algn="ctr"/>
              <a:r>
                <a:rPr lang="fr-CH" dirty="0"/>
                <a:t>Architectures</a:t>
              </a:r>
            </a:p>
            <a:p>
              <a:pPr algn="ctr"/>
              <a:r>
                <a:rPr lang="fr-CH" dirty="0"/>
                <a:t>Politiques</a:t>
              </a:r>
            </a:p>
            <a:p>
              <a:pPr algn="ctr"/>
              <a:endParaRPr lang="fr-CH" dirty="0"/>
            </a:p>
            <a:p>
              <a:pPr algn="ctr"/>
              <a:r>
                <a:rPr lang="fr-CH" dirty="0"/>
                <a:t>Portefeuille</a:t>
              </a:r>
            </a:p>
            <a:p>
              <a:pPr algn="ctr"/>
              <a:r>
                <a:rPr lang="fr-CH" dirty="0"/>
                <a:t>Décisions</a:t>
              </a:r>
            </a:p>
          </p:txBody>
        </p:sp>
        <p:sp>
          <p:nvSpPr>
            <p:cNvPr id="9" name="Rectangle 8">
              <a:extLst>
                <a:ext uri="{FF2B5EF4-FFF2-40B4-BE49-F238E27FC236}">
                  <a16:creationId xmlns:a16="http://schemas.microsoft.com/office/drawing/2014/main" id="{5177AE50-96B7-4794-A39A-998C0177DD21}"/>
                </a:ext>
              </a:extLst>
            </p:cNvPr>
            <p:cNvSpPr/>
            <p:nvPr/>
          </p:nvSpPr>
          <p:spPr>
            <a:xfrm>
              <a:off x="8610600" y="4309673"/>
              <a:ext cx="2287249" cy="1461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t>AMÉLIORER</a:t>
              </a:r>
            </a:p>
            <a:p>
              <a:r>
                <a:rPr lang="fr-CH" dirty="0"/>
                <a:t>Amélioration</a:t>
              </a:r>
            </a:p>
            <a:p>
              <a:r>
                <a:rPr lang="fr-CH" dirty="0"/>
                <a:t>Opportunités</a:t>
              </a:r>
            </a:p>
          </p:txBody>
        </p:sp>
        <p:sp>
          <p:nvSpPr>
            <p:cNvPr id="14" name="ZoneTexte 13">
              <a:extLst>
                <a:ext uri="{FF2B5EF4-FFF2-40B4-BE49-F238E27FC236}">
                  <a16:creationId xmlns:a16="http://schemas.microsoft.com/office/drawing/2014/main" id="{BCF6DEE7-0E02-4A74-8CF9-045B19663D2F}"/>
                </a:ext>
              </a:extLst>
            </p:cNvPr>
            <p:cNvSpPr txBox="1"/>
            <p:nvPr/>
          </p:nvSpPr>
          <p:spPr>
            <a:xfrm>
              <a:off x="4574187" y="5051685"/>
              <a:ext cx="2636082" cy="461665"/>
            </a:xfrm>
            <a:prstGeom prst="rect">
              <a:avLst/>
            </a:prstGeom>
            <a:noFill/>
          </p:spPr>
          <p:txBody>
            <a:bodyPr wrap="square" rtlCol="0">
              <a:spAutoFit/>
            </a:bodyPr>
            <a:lstStyle/>
            <a:p>
              <a:r>
                <a:rPr lang="fr-CH" sz="2400" b="1" dirty="0">
                  <a:solidFill>
                    <a:srgbClr val="7030A0"/>
                  </a:solidFill>
                </a:rPr>
                <a:t>Outputs clés</a:t>
              </a:r>
              <a:endParaRPr lang="fr-FR" sz="2400" b="1" dirty="0">
                <a:solidFill>
                  <a:srgbClr val="7030A0"/>
                </a:solidFill>
              </a:endParaRPr>
            </a:p>
          </p:txBody>
        </p:sp>
      </p:grpSp>
      <p:grpSp>
        <p:nvGrpSpPr>
          <p:cNvPr id="23" name="Groupe 22">
            <a:extLst>
              <a:ext uri="{FF2B5EF4-FFF2-40B4-BE49-F238E27FC236}">
                <a16:creationId xmlns:a16="http://schemas.microsoft.com/office/drawing/2014/main" id="{E760A87B-966F-4E6D-BEE6-5A373EC63D0B}"/>
              </a:ext>
            </a:extLst>
          </p:cNvPr>
          <p:cNvGrpSpPr/>
          <p:nvPr/>
        </p:nvGrpSpPr>
        <p:grpSpPr>
          <a:xfrm>
            <a:off x="3672590" y="2024985"/>
            <a:ext cx="4826833" cy="3488365"/>
            <a:chOff x="3672590" y="2024985"/>
            <a:chExt cx="4826833" cy="3488365"/>
          </a:xfrm>
        </p:grpSpPr>
        <p:cxnSp>
          <p:nvCxnSpPr>
            <p:cNvPr id="16" name="Connecteur droit avec flèche 15">
              <a:extLst>
                <a:ext uri="{FF2B5EF4-FFF2-40B4-BE49-F238E27FC236}">
                  <a16:creationId xmlns:a16="http://schemas.microsoft.com/office/drawing/2014/main" id="{03E7B2D8-5176-4737-91B5-E2B78B6CE64C}"/>
                </a:ext>
              </a:extLst>
            </p:cNvPr>
            <p:cNvCxnSpPr/>
            <p:nvPr/>
          </p:nvCxnSpPr>
          <p:spPr>
            <a:xfrm flipH="1" flipV="1">
              <a:off x="4165078" y="2024985"/>
              <a:ext cx="595232" cy="1450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8A483F27-2A7D-461C-B348-24F5DFDDBB5F}"/>
                </a:ext>
              </a:extLst>
            </p:cNvPr>
            <p:cNvCxnSpPr/>
            <p:nvPr/>
          </p:nvCxnSpPr>
          <p:spPr>
            <a:xfrm flipV="1">
              <a:off x="6021355" y="2233534"/>
              <a:ext cx="992792" cy="1195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AFA365B-B6EA-46C9-8371-CE2BE35EDE3E}"/>
                </a:ext>
              </a:extLst>
            </p:cNvPr>
            <p:cNvCxnSpPr/>
            <p:nvPr/>
          </p:nvCxnSpPr>
          <p:spPr>
            <a:xfrm>
              <a:off x="7095319" y="4355885"/>
              <a:ext cx="1404104" cy="1157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A339B461-9804-4B19-9A36-C12571D6DDC7}"/>
                </a:ext>
              </a:extLst>
            </p:cNvPr>
            <p:cNvCxnSpPr/>
            <p:nvPr/>
          </p:nvCxnSpPr>
          <p:spPr>
            <a:xfrm flipH="1">
              <a:off x="3672590" y="4482059"/>
              <a:ext cx="914400" cy="452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2373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189DB-BAFD-4D80-B246-53BF3D565B62}"/>
              </a:ext>
            </a:extLst>
          </p:cNvPr>
          <p:cNvSpPr>
            <a:spLocks noGrp="1"/>
          </p:cNvSpPr>
          <p:nvPr>
            <p:ph type="title"/>
          </p:nvPr>
        </p:nvSpPr>
        <p:spPr/>
        <p:txBody>
          <a:bodyPr/>
          <a:lstStyle/>
          <a:p>
            <a:r>
              <a:rPr lang="fr-CH" dirty="0"/>
              <a:t>Les activités</a:t>
            </a:r>
            <a:endParaRPr lang="fr-FR" dirty="0"/>
          </a:p>
        </p:txBody>
      </p:sp>
      <p:sp>
        <p:nvSpPr>
          <p:cNvPr id="3" name="Espace réservé du contenu 2">
            <a:extLst>
              <a:ext uri="{FF2B5EF4-FFF2-40B4-BE49-F238E27FC236}">
                <a16:creationId xmlns:a16="http://schemas.microsoft.com/office/drawing/2014/main" id="{3E3E6C9D-26F2-4353-AC7F-40D21FB0FFD0}"/>
              </a:ext>
            </a:extLst>
          </p:cNvPr>
          <p:cNvSpPr>
            <a:spLocks noGrp="1"/>
          </p:cNvSpPr>
          <p:nvPr>
            <p:ph idx="1"/>
          </p:nvPr>
        </p:nvSpPr>
        <p:spPr/>
        <p:txBody>
          <a:bodyPr>
            <a:normAutofit lnSpcReduction="10000"/>
          </a:bodyPr>
          <a:lstStyle/>
          <a:p>
            <a:r>
              <a:rPr lang="fr-CH" b="1" dirty="0"/>
              <a:t>Engager</a:t>
            </a:r>
          </a:p>
          <a:p>
            <a:pPr marL="0" indent="0" algn="just">
              <a:buNone/>
            </a:pPr>
            <a:r>
              <a:rPr lang="fr-CH" dirty="0"/>
              <a:t>L'objectif de l'activité est de fournir :</a:t>
            </a:r>
          </a:p>
          <a:p>
            <a:pPr algn="just">
              <a:buFont typeface="Arial" panose="020B0604020202020204" pitchFamily="34" charset="0"/>
              <a:buChar char="•"/>
            </a:pPr>
            <a:r>
              <a:rPr lang="fr-CH" dirty="0"/>
              <a:t>une bonne compréhension des besoins des parties prenantes</a:t>
            </a:r>
          </a:p>
          <a:p>
            <a:pPr algn="just">
              <a:buFont typeface="Arial" panose="020B0604020202020204" pitchFamily="34" charset="0"/>
              <a:buChar char="•"/>
            </a:pPr>
            <a:r>
              <a:rPr lang="fr-CH" dirty="0"/>
              <a:t>la transparence</a:t>
            </a:r>
          </a:p>
          <a:p>
            <a:pPr algn="just">
              <a:buFont typeface="Arial" panose="020B0604020202020204" pitchFamily="34" charset="0"/>
              <a:buChar char="•"/>
            </a:pPr>
            <a:r>
              <a:rPr lang="fr-CH" dirty="0"/>
              <a:t>un engagement continu et de bonnes relations avec toutes les parties prenantes </a:t>
            </a:r>
          </a:p>
          <a:p>
            <a:pPr algn="just">
              <a:buFont typeface="Wingdings" panose="05000000000000000000" pitchFamily="2" charset="2"/>
              <a:buChar char="Ø"/>
            </a:pPr>
            <a:r>
              <a:rPr lang="fr-CH" dirty="0"/>
              <a:t>Les bonnes relations avec toutes les parties prenantes et utilisateurs finaux afin d’assurer à la fois la transparence et une compréhension claire des produits et services.</a:t>
            </a:r>
          </a:p>
          <a:p>
            <a:pPr marL="0" indent="0">
              <a:buNone/>
            </a:pPr>
            <a:endParaRPr lang="fr-FR" b="1" dirty="0"/>
          </a:p>
        </p:txBody>
      </p:sp>
      <p:sp>
        <p:nvSpPr>
          <p:cNvPr id="4" name="Espace réservé du numéro de diapositive 3">
            <a:extLst>
              <a:ext uri="{FF2B5EF4-FFF2-40B4-BE49-F238E27FC236}">
                <a16:creationId xmlns:a16="http://schemas.microsoft.com/office/drawing/2014/main" id="{A650A5B3-AABF-4988-BA8E-4E25579E2203}"/>
              </a:ext>
            </a:extLst>
          </p:cNvPr>
          <p:cNvSpPr>
            <a:spLocks noGrp="1"/>
          </p:cNvSpPr>
          <p:nvPr>
            <p:ph type="sldNum" sz="quarter" idx="12"/>
          </p:nvPr>
        </p:nvSpPr>
        <p:spPr/>
        <p:txBody>
          <a:bodyPr/>
          <a:lstStyle/>
          <a:p>
            <a:fld id="{D43150CF-46F0-4FEE-9B38-FA518C85AC0E}" type="slidenum">
              <a:rPr lang="fr-CH" smtClean="0"/>
              <a:t>9</a:t>
            </a:fld>
            <a:endParaRPr lang="fr-CH"/>
          </a:p>
        </p:txBody>
      </p:sp>
      <p:sp>
        <p:nvSpPr>
          <p:cNvPr id="5" name="Espace réservé du pied de page 4">
            <a:extLst>
              <a:ext uri="{FF2B5EF4-FFF2-40B4-BE49-F238E27FC236}">
                <a16:creationId xmlns:a16="http://schemas.microsoft.com/office/drawing/2014/main" id="{3AE69E1B-9AE6-433C-BC39-6D729889691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0490486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FD68ADCC4B9B4FBBC20B1D757CD7FA" ma:contentTypeVersion="2" ma:contentTypeDescription="Crée un document." ma:contentTypeScope="" ma:versionID="1ef08d6b983aa87fad9d735752a4bf77">
  <xsd:schema xmlns:xsd="http://www.w3.org/2001/XMLSchema" xmlns:xs="http://www.w3.org/2001/XMLSchema" xmlns:p="http://schemas.microsoft.com/office/2006/metadata/properties" xmlns:ns2="3158ae9d-f291-4276-adbf-4f2165187d0a" targetNamespace="http://schemas.microsoft.com/office/2006/metadata/properties" ma:root="true" ma:fieldsID="68dd5fd30073e7b08781cb3211bcc164" ns2:_="">
    <xsd:import namespace="3158ae9d-f291-4276-adbf-4f2165187d0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58ae9d-f291-4276-adbf-4f2165187d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97D8B6-C04E-49FF-86B0-6C2B3BA6AF37}"/>
</file>

<file path=customXml/itemProps2.xml><?xml version="1.0" encoding="utf-8"?>
<ds:datastoreItem xmlns:ds="http://schemas.openxmlformats.org/officeDocument/2006/customXml" ds:itemID="{8F25A355-A067-4137-A03A-FE1BBB3D2BA0}"/>
</file>

<file path=customXml/itemProps3.xml><?xml version="1.0" encoding="utf-8"?>
<ds:datastoreItem xmlns:ds="http://schemas.openxmlformats.org/officeDocument/2006/customXml" ds:itemID="{561C6322-20DF-4FB1-BE57-8A697D318631}"/>
</file>

<file path=docProps/app.xml><?xml version="1.0" encoding="utf-8"?>
<Properties xmlns="http://schemas.openxmlformats.org/officeDocument/2006/extended-properties" xmlns:vt="http://schemas.openxmlformats.org/officeDocument/2006/docPropsVTypes">
  <TotalTime>595</TotalTime>
  <Words>2340</Words>
  <Application>Microsoft Office PowerPoint</Application>
  <PresentationFormat>Grand écran</PresentationFormat>
  <Paragraphs>262</Paragraphs>
  <Slides>37</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37</vt:i4>
      </vt:variant>
    </vt:vector>
  </HeadingPairs>
  <TitlesOfParts>
    <vt:vector size="41" baseType="lpstr">
      <vt:lpstr>Arial</vt:lpstr>
      <vt:lpstr>Calibri</vt:lpstr>
      <vt:lpstr>Wingdings</vt:lpstr>
      <vt:lpstr>Thème Office</vt:lpstr>
      <vt:lpstr>La chaîne de valeur des services (CVS)</vt:lpstr>
      <vt:lpstr>Chaîne de valeur des services</vt:lpstr>
      <vt:lpstr>Présentation PowerPoint</vt:lpstr>
      <vt:lpstr>CVS</vt:lpstr>
      <vt:lpstr>Présentation PowerPoint</vt:lpstr>
      <vt:lpstr>Les activités</vt:lpstr>
      <vt:lpstr>Présentation PowerPoint</vt:lpstr>
      <vt:lpstr>Présentation PowerPoint</vt:lpstr>
      <vt:lpstr>Les activités</vt:lpstr>
      <vt:lpstr>Les activités</vt:lpstr>
      <vt:lpstr>Les activités</vt:lpstr>
      <vt:lpstr>Les activités</vt:lpstr>
      <vt:lpstr>Les activités</vt:lpstr>
      <vt:lpstr>Amélioration continue</vt:lpstr>
      <vt:lpstr>Amélioration continue</vt:lpstr>
      <vt:lpstr>Amélioration continue</vt:lpstr>
      <vt:lpstr>7 étapes</vt:lpstr>
      <vt:lpstr>7 étapes</vt:lpstr>
      <vt:lpstr>7 étapes</vt:lpstr>
      <vt:lpstr>7 étapes</vt:lpstr>
      <vt:lpstr>Les avantages du modèle</vt:lpstr>
      <vt:lpstr>Présentation PowerPoint</vt:lpstr>
      <vt:lpstr>La roue de Deming</vt:lpstr>
      <vt:lpstr>Présentation PowerPoint</vt:lpstr>
      <vt:lpstr>La roue de Deming</vt:lpstr>
      <vt:lpstr>La roue de Deming</vt:lpstr>
      <vt:lpstr>Présentation PowerPoint</vt:lpstr>
      <vt:lpstr>Présentation PowerPoint</vt:lpstr>
      <vt:lpstr>Présentation PowerPoint</vt:lpstr>
      <vt:lpstr>Ishikawa</vt:lpstr>
      <vt:lpstr>Le roue de Deming</vt:lpstr>
      <vt:lpstr>Conseils</vt:lpstr>
      <vt:lpstr>Conseils</vt:lpstr>
      <vt:lpstr>Conseils</vt:lpstr>
      <vt:lpstr>Conseils</vt:lpstr>
      <vt:lpstr>Présentation PowerPoint</vt:lpstr>
      <vt:lpstr>Les pratiques ITIL 4</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Dayer Chrystel</cp:lastModifiedBy>
  <cp:revision>44</cp:revision>
  <dcterms:created xsi:type="dcterms:W3CDTF">2021-09-13T08:54:04Z</dcterms:created>
  <dcterms:modified xsi:type="dcterms:W3CDTF">2021-11-11T09:07:09Z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0x0101001DFD68ADCC4B9B4FBBC20B1D757CD7FA</vt:lpwstr>
  </property>
</Properties>
</file>