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305" r:id="rId3"/>
    <p:sldId id="306" r:id="rId4"/>
    <p:sldId id="307" r:id="rId5"/>
    <p:sldId id="308" r:id="rId6"/>
    <p:sldId id="309" r:id="rId7"/>
    <p:sldId id="310" r:id="rId8"/>
    <p:sldId id="316" r:id="rId9"/>
    <p:sldId id="317" r:id="rId10"/>
    <p:sldId id="311" r:id="rId11"/>
    <p:sldId id="312" r:id="rId12"/>
    <p:sldId id="313" r:id="rId13"/>
    <p:sldId id="314" r:id="rId14"/>
    <p:sldId id="315"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64" d="100"/>
          <a:sy n="64" d="100"/>
        </p:scale>
        <p:origin x="942"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03.12.2021</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03.12.2021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Conçu par Robert S. Kaplan et David P. Norton, i l s'agit d'un tableau de bord stratégique dont l'objectif est de prendre en compte </a:t>
            </a:r>
            <a:r>
              <a:rPr lang="fr-CH" b="1" dirty="0"/>
              <a:t>l'ensemble des dimensions concourant à la performance </a:t>
            </a:r>
            <a:r>
              <a:rPr lang="fr-CH" dirty="0"/>
              <a:t>au-delà des simple mesures financières.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10</a:t>
            </a:fld>
            <a:endParaRPr lang="fr-CH"/>
          </a:p>
        </p:txBody>
      </p:sp>
    </p:spTree>
    <p:extLst>
      <p:ext uri="{BB962C8B-B14F-4D97-AF65-F5344CB8AC3E}">
        <p14:creationId xmlns:p14="http://schemas.microsoft.com/office/powerpoint/2010/main" val="2259472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03/12/2021</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Les pratiques ITIL4 </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03/12/2021</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4A6791-D1C7-4BFE-8044-F11336DF7EAE}"/>
              </a:ext>
            </a:extLst>
          </p:cNvPr>
          <p:cNvSpPr>
            <a:spLocks noGrp="1"/>
          </p:cNvSpPr>
          <p:nvPr>
            <p:ph type="title"/>
          </p:nvPr>
        </p:nvSpPr>
        <p:spPr/>
        <p:txBody>
          <a:bodyPr/>
          <a:lstStyle/>
          <a:p>
            <a:r>
              <a:rPr lang="fr-CH" dirty="0" err="1"/>
              <a:t>Balanced</a:t>
            </a:r>
            <a:r>
              <a:rPr lang="fr-CH" dirty="0"/>
              <a:t> </a:t>
            </a:r>
            <a:r>
              <a:rPr lang="fr-CH" dirty="0" err="1"/>
              <a:t>Scorecard</a:t>
            </a:r>
            <a:r>
              <a:rPr lang="fr-CH" dirty="0"/>
              <a:t> (BSC)</a:t>
            </a:r>
            <a:endParaRPr lang="fr-FR" dirty="0"/>
          </a:p>
        </p:txBody>
      </p:sp>
      <p:sp>
        <p:nvSpPr>
          <p:cNvPr id="3" name="Espace réservé du contenu 2">
            <a:extLst>
              <a:ext uri="{FF2B5EF4-FFF2-40B4-BE49-F238E27FC236}">
                <a16:creationId xmlns:a16="http://schemas.microsoft.com/office/drawing/2014/main" id="{9F80807C-03AF-4189-B70A-E2D6A229CA07}"/>
              </a:ext>
            </a:extLst>
          </p:cNvPr>
          <p:cNvSpPr>
            <a:spLocks noGrp="1"/>
          </p:cNvSpPr>
          <p:nvPr>
            <p:ph idx="1"/>
          </p:nvPr>
        </p:nvSpPr>
        <p:spPr/>
        <p:txBody>
          <a:bodyPr/>
          <a:lstStyle/>
          <a:p>
            <a:r>
              <a:rPr lang="fr-CH" dirty="0"/>
              <a:t>Organiser et piloter le déploiement de la stratégie générale d'entreprise</a:t>
            </a:r>
          </a:p>
          <a:p>
            <a:r>
              <a:rPr lang="fr-CH" dirty="0">
                <a:solidFill>
                  <a:srgbClr val="7030A0"/>
                </a:solidFill>
              </a:rPr>
              <a:t>4 axes du modèle :</a:t>
            </a:r>
          </a:p>
          <a:p>
            <a:pPr>
              <a:buFont typeface="Arial" panose="020B0604020202020204" pitchFamily="34" charset="0"/>
              <a:buChar char="•"/>
            </a:pPr>
            <a:r>
              <a:rPr lang="fr-CH" dirty="0"/>
              <a:t>client </a:t>
            </a:r>
          </a:p>
          <a:p>
            <a:pPr>
              <a:buFont typeface="Arial" panose="020B0604020202020204" pitchFamily="34" charset="0"/>
              <a:buChar char="•"/>
            </a:pPr>
            <a:r>
              <a:rPr lang="fr-CH" dirty="0"/>
              <a:t>finance</a:t>
            </a:r>
          </a:p>
          <a:p>
            <a:pPr>
              <a:buFont typeface="Arial" panose="020B0604020202020204" pitchFamily="34" charset="0"/>
              <a:buChar char="•"/>
            </a:pPr>
            <a:r>
              <a:rPr lang="fr-CH" dirty="0"/>
              <a:t>processus internes </a:t>
            </a:r>
          </a:p>
          <a:p>
            <a:pPr>
              <a:buFont typeface="Arial" panose="020B0604020202020204" pitchFamily="34" charset="0"/>
              <a:buChar char="•"/>
            </a:pPr>
            <a:r>
              <a:rPr lang="fr-CH" dirty="0"/>
              <a:t>apprentissage et développement. </a:t>
            </a:r>
          </a:p>
          <a:p>
            <a:pPr marL="0" indent="0">
              <a:buNone/>
            </a:pPr>
            <a:endParaRPr lang="fr-FR" dirty="0"/>
          </a:p>
        </p:txBody>
      </p:sp>
      <p:sp>
        <p:nvSpPr>
          <p:cNvPr id="4" name="Espace réservé du numéro de diapositive 3">
            <a:extLst>
              <a:ext uri="{FF2B5EF4-FFF2-40B4-BE49-F238E27FC236}">
                <a16:creationId xmlns:a16="http://schemas.microsoft.com/office/drawing/2014/main" id="{2BBDAE39-63B2-4938-A9E6-967236457215}"/>
              </a:ext>
            </a:extLst>
          </p:cNvPr>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a:extLst>
              <a:ext uri="{FF2B5EF4-FFF2-40B4-BE49-F238E27FC236}">
                <a16:creationId xmlns:a16="http://schemas.microsoft.com/office/drawing/2014/main" id="{E468FE17-AB99-4C25-9D41-CD0698A825E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87419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BFF98-F402-4248-9199-831A4269C1FA}"/>
              </a:ext>
            </a:extLst>
          </p:cNvPr>
          <p:cNvSpPr>
            <a:spLocks noGrp="1"/>
          </p:cNvSpPr>
          <p:nvPr>
            <p:ph type="title"/>
          </p:nvPr>
        </p:nvSpPr>
        <p:spPr/>
        <p:txBody>
          <a:bodyPr/>
          <a:lstStyle/>
          <a:p>
            <a:r>
              <a:rPr lang="fr-CH" dirty="0"/>
              <a:t>BSC</a:t>
            </a:r>
            <a:endParaRPr lang="fr-FR" dirty="0"/>
          </a:p>
        </p:txBody>
      </p:sp>
      <p:sp>
        <p:nvSpPr>
          <p:cNvPr id="3" name="Espace réservé du contenu 2">
            <a:extLst>
              <a:ext uri="{FF2B5EF4-FFF2-40B4-BE49-F238E27FC236}">
                <a16:creationId xmlns:a16="http://schemas.microsoft.com/office/drawing/2014/main" id="{3730E63C-09C3-49A6-A80B-3BD7A8E3E840}"/>
              </a:ext>
            </a:extLst>
          </p:cNvPr>
          <p:cNvSpPr>
            <a:spLocks noGrp="1"/>
          </p:cNvSpPr>
          <p:nvPr>
            <p:ph idx="1"/>
          </p:nvPr>
        </p:nvSpPr>
        <p:spPr/>
        <p:txBody>
          <a:bodyPr>
            <a:normAutofit/>
          </a:bodyPr>
          <a:lstStyle/>
          <a:p>
            <a:r>
              <a:rPr lang="fr-FR" b="1" dirty="0"/>
              <a:t>Définissez votre stratégie</a:t>
            </a:r>
          </a:p>
          <a:p>
            <a:pPr algn="just">
              <a:lnSpc>
                <a:spcPct val="107000"/>
              </a:lnSpc>
              <a:spcAft>
                <a:spcPts val="800"/>
              </a:spcAft>
              <a:buFont typeface="Wingdings" panose="05000000000000000000" pitchFamily="2" charset="2"/>
              <a:buChar char="ü"/>
            </a:pPr>
            <a:r>
              <a:rPr lang="fr-FR" dirty="0"/>
              <a:t>Construisez une vision : où voulez-vous aller ? Que voulez-vous devenir ? Fixez un cap en fonction de vos propres aspirations, de la mission de votre entreprise et de son métier.</a:t>
            </a:r>
          </a:p>
          <a:p>
            <a:pPr algn="just">
              <a:lnSpc>
                <a:spcPct val="107000"/>
              </a:lnSpc>
              <a:spcAft>
                <a:spcPts val="800"/>
              </a:spcAft>
              <a:buFont typeface="Wingdings" panose="05000000000000000000" pitchFamily="2" charset="2"/>
              <a:buChar char="ü"/>
            </a:pPr>
            <a:r>
              <a:rPr lang="fr-FR" dirty="0"/>
              <a:t>Menez un diagnostic stratégique, notamment en mettant en </a:t>
            </a:r>
            <a:r>
              <a:rPr lang="fr-FR" dirty="0" err="1"/>
              <a:t>oeuvre</a:t>
            </a:r>
            <a:r>
              <a:rPr lang="fr-FR" dirty="0"/>
              <a:t> le fameux outil d'analyse SWOT </a:t>
            </a:r>
          </a:p>
          <a:p>
            <a:pPr algn="just">
              <a:lnSpc>
                <a:spcPct val="107000"/>
              </a:lnSpc>
              <a:spcAft>
                <a:spcPts val="800"/>
              </a:spcAft>
              <a:buFont typeface="Wingdings" panose="05000000000000000000" pitchFamily="2" charset="2"/>
              <a:buChar char="ü"/>
            </a:pPr>
            <a:r>
              <a:rPr lang="fr-FR" dirty="0"/>
              <a:t>Fort de l'analyse réalisée, fixez des objectifs stratégiques.</a:t>
            </a:r>
          </a:p>
          <a:p>
            <a:pPr marL="0" indent="0">
              <a:buNone/>
            </a:pPr>
            <a:endParaRPr lang="fr-FR" b="1" dirty="0"/>
          </a:p>
          <a:p>
            <a:endParaRPr lang="fr-FR" dirty="0"/>
          </a:p>
        </p:txBody>
      </p:sp>
      <p:sp>
        <p:nvSpPr>
          <p:cNvPr id="4" name="Espace réservé du numéro de diapositive 3">
            <a:extLst>
              <a:ext uri="{FF2B5EF4-FFF2-40B4-BE49-F238E27FC236}">
                <a16:creationId xmlns:a16="http://schemas.microsoft.com/office/drawing/2014/main" id="{AAD155B1-3985-4FE2-87B3-DCE4CC47DE36}"/>
              </a:ext>
            </a:extLst>
          </p:cNvPr>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a:extLst>
              <a:ext uri="{FF2B5EF4-FFF2-40B4-BE49-F238E27FC236}">
                <a16:creationId xmlns:a16="http://schemas.microsoft.com/office/drawing/2014/main" id="{AAB98672-C182-47C6-A8DD-4577FF318EF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6264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46C55-DBE2-438F-9A0B-688A767D737B}"/>
              </a:ext>
            </a:extLst>
          </p:cNvPr>
          <p:cNvSpPr>
            <a:spLocks noGrp="1"/>
          </p:cNvSpPr>
          <p:nvPr>
            <p:ph type="title"/>
          </p:nvPr>
        </p:nvSpPr>
        <p:spPr/>
        <p:txBody>
          <a:bodyPr/>
          <a:lstStyle/>
          <a:p>
            <a:r>
              <a:rPr lang="fr-CH" dirty="0"/>
              <a:t>BSC</a:t>
            </a:r>
            <a:endParaRPr lang="fr-FR" dirty="0"/>
          </a:p>
        </p:txBody>
      </p:sp>
      <p:sp>
        <p:nvSpPr>
          <p:cNvPr id="3" name="Espace réservé du contenu 2">
            <a:extLst>
              <a:ext uri="{FF2B5EF4-FFF2-40B4-BE49-F238E27FC236}">
                <a16:creationId xmlns:a16="http://schemas.microsoft.com/office/drawing/2014/main" id="{7C882C5D-3974-4CBD-8C89-6DEE322E942D}"/>
              </a:ext>
            </a:extLst>
          </p:cNvPr>
          <p:cNvSpPr>
            <a:spLocks noGrp="1"/>
          </p:cNvSpPr>
          <p:nvPr>
            <p:ph idx="1"/>
          </p:nvPr>
        </p:nvSpPr>
        <p:spPr/>
        <p:txBody>
          <a:bodyPr/>
          <a:lstStyle/>
          <a:p>
            <a:r>
              <a:rPr lang="fr-CH" b="1" dirty="0"/>
              <a:t>Définissez les objectifs pour chaque vue du tableau de bord prospectif</a:t>
            </a:r>
          </a:p>
          <a:p>
            <a:r>
              <a:rPr lang="fr-CH" dirty="0"/>
              <a:t>Pour cela, construisiez une carte stratégique!</a:t>
            </a:r>
          </a:p>
          <a:p>
            <a:r>
              <a:rPr lang="fr-CH" dirty="0"/>
              <a:t>L'exercice consiste à associer les objectifs ensemble dans une relation de type "cause à effet". Ces objectifs sont élaborés dans un cadre défini par les objectifs stratégiques. </a:t>
            </a:r>
            <a:endParaRPr lang="fr-FR" dirty="0"/>
          </a:p>
        </p:txBody>
      </p:sp>
      <p:sp>
        <p:nvSpPr>
          <p:cNvPr id="4" name="Espace réservé du numéro de diapositive 3">
            <a:extLst>
              <a:ext uri="{FF2B5EF4-FFF2-40B4-BE49-F238E27FC236}">
                <a16:creationId xmlns:a16="http://schemas.microsoft.com/office/drawing/2014/main" id="{1143AA59-CB9C-4025-86E8-E818DE232F17}"/>
              </a:ext>
            </a:extLst>
          </p:cNvPr>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a:extLst>
              <a:ext uri="{FF2B5EF4-FFF2-40B4-BE49-F238E27FC236}">
                <a16:creationId xmlns:a16="http://schemas.microsoft.com/office/drawing/2014/main" id="{969B059F-809D-4B87-8903-57057B5DCDB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45725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ECE0E7B-7933-449D-94FD-7C061E1078DB}"/>
              </a:ext>
            </a:extLst>
          </p:cNvPr>
          <p:cNvSpPr>
            <a:spLocks noGrp="1"/>
          </p:cNvSpPr>
          <p:nvPr>
            <p:ph type="sldNum" sz="quarter" idx="12"/>
          </p:nvPr>
        </p:nvSpPr>
        <p:spPr/>
        <p:txBody>
          <a:bodyPr/>
          <a:lstStyle/>
          <a:p>
            <a:fld id="{D43150CF-46F0-4FEE-9B38-FA518C85AC0E}" type="slidenum">
              <a:rPr lang="fr-CH" smtClean="0"/>
              <a:t>13</a:t>
            </a:fld>
            <a:endParaRPr lang="fr-CH"/>
          </a:p>
        </p:txBody>
      </p:sp>
      <p:sp>
        <p:nvSpPr>
          <p:cNvPr id="3" name="Espace réservé du pied de page 2">
            <a:extLst>
              <a:ext uri="{FF2B5EF4-FFF2-40B4-BE49-F238E27FC236}">
                <a16:creationId xmlns:a16="http://schemas.microsoft.com/office/drawing/2014/main" id="{7DC2D6C6-9AD4-44F5-997C-DCE796E33ED8}"/>
              </a:ext>
            </a:extLst>
          </p:cNvPr>
          <p:cNvSpPr>
            <a:spLocks noGrp="1"/>
          </p:cNvSpPr>
          <p:nvPr>
            <p:ph type="ftr" sz="quarter" idx="11"/>
          </p:nvPr>
        </p:nvSpPr>
        <p:spPr/>
        <p:txBody>
          <a:bodyPr/>
          <a:lstStyle/>
          <a:p>
            <a:r>
              <a:rPr lang="fr-CH"/>
              <a:t>chrystel.dayer@hesge.ch</a:t>
            </a:r>
            <a:endParaRPr lang="fr-CH" dirty="0"/>
          </a:p>
        </p:txBody>
      </p:sp>
      <p:pic>
        <p:nvPicPr>
          <p:cNvPr id="5" name="Image 4">
            <a:extLst>
              <a:ext uri="{FF2B5EF4-FFF2-40B4-BE49-F238E27FC236}">
                <a16:creationId xmlns:a16="http://schemas.microsoft.com/office/drawing/2014/main" id="{C7D05973-7BA7-4817-A269-B25863D17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146" y="594640"/>
            <a:ext cx="6336232" cy="5668720"/>
          </a:xfrm>
          <a:prstGeom prst="rect">
            <a:avLst/>
          </a:prstGeom>
        </p:spPr>
      </p:pic>
      <p:sp>
        <p:nvSpPr>
          <p:cNvPr id="6" name="ZoneTexte 5">
            <a:extLst>
              <a:ext uri="{FF2B5EF4-FFF2-40B4-BE49-F238E27FC236}">
                <a16:creationId xmlns:a16="http://schemas.microsoft.com/office/drawing/2014/main" id="{194DF3FB-D142-429D-8E37-D2A1209C5F89}"/>
              </a:ext>
            </a:extLst>
          </p:cNvPr>
          <p:cNvSpPr txBox="1"/>
          <p:nvPr/>
        </p:nvSpPr>
        <p:spPr>
          <a:xfrm>
            <a:off x="7899817" y="2248525"/>
            <a:ext cx="3807502" cy="923330"/>
          </a:xfrm>
          <a:prstGeom prst="rect">
            <a:avLst/>
          </a:prstGeom>
          <a:noFill/>
        </p:spPr>
        <p:txBody>
          <a:bodyPr wrap="square" rtlCol="0">
            <a:spAutoFit/>
          </a:bodyPr>
          <a:lstStyle/>
          <a:p>
            <a:r>
              <a:rPr lang="fr-CH" dirty="0"/>
              <a:t>Objectif: devenir l'expert incontournable dans notre domaine d'activité.</a:t>
            </a:r>
            <a:endParaRPr lang="fr-FR" dirty="0"/>
          </a:p>
        </p:txBody>
      </p:sp>
    </p:spTree>
    <p:extLst>
      <p:ext uri="{BB962C8B-B14F-4D97-AF65-F5344CB8AC3E}">
        <p14:creationId xmlns:p14="http://schemas.microsoft.com/office/powerpoint/2010/main" val="371910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BF2D0-6F3F-439F-8B62-CFAB69FF2C3B}"/>
              </a:ext>
            </a:extLst>
          </p:cNvPr>
          <p:cNvSpPr>
            <a:spLocks noGrp="1"/>
          </p:cNvSpPr>
          <p:nvPr>
            <p:ph type="title"/>
          </p:nvPr>
        </p:nvSpPr>
        <p:spPr/>
        <p:txBody>
          <a:bodyPr/>
          <a:lstStyle/>
          <a:p>
            <a:r>
              <a:rPr lang="fr-CH" dirty="0"/>
              <a:t>BSC</a:t>
            </a:r>
            <a:endParaRPr lang="fr-FR" dirty="0"/>
          </a:p>
        </p:txBody>
      </p:sp>
      <p:sp>
        <p:nvSpPr>
          <p:cNvPr id="3" name="Espace réservé du contenu 2">
            <a:extLst>
              <a:ext uri="{FF2B5EF4-FFF2-40B4-BE49-F238E27FC236}">
                <a16:creationId xmlns:a16="http://schemas.microsoft.com/office/drawing/2014/main" id="{AC4712D5-77DC-41A6-A4C2-8480FBEF81B0}"/>
              </a:ext>
            </a:extLst>
          </p:cNvPr>
          <p:cNvSpPr>
            <a:spLocks noGrp="1"/>
          </p:cNvSpPr>
          <p:nvPr>
            <p:ph idx="1"/>
          </p:nvPr>
        </p:nvSpPr>
        <p:spPr/>
        <p:txBody>
          <a:bodyPr>
            <a:normAutofit lnSpcReduction="10000"/>
          </a:bodyPr>
          <a:lstStyle/>
          <a:p>
            <a:r>
              <a:rPr lang="fr-CH" b="1" dirty="0"/>
              <a:t>Choix des indicateurs stratégiques et des valeurs cibles</a:t>
            </a:r>
          </a:p>
          <a:p>
            <a:r>
              <a:rPr lang="fr-CH" dirty="0"/>
              <a:t>Choisir des indicateurs pertinents pour chaque objectif, puis fixer la valeur cible (le niveau de performance que vous souhaitez atteindre).</a:t>
            </a:r>
          </a:p>
          <a:p>
            <a:r>
              <a:rPr lang="fr-CH" dirty="0"/>
              <a:t>Par exemple, pour l'objectif processus internes "créer des produits innovants", l'indicateur pourrait être le nombre de brevets déposés sur 1 année. La valeur cible pourrait être 4. Autre piste, l'indicateur pourrait reposer sur le taux de nouveaux produits innovants dans l'offre. 30% par exemple. Reste à définir ce qu'est un produit innovant...</a:t>
            </a:r>
          </a:p>
          <a:p>
            <a:pPr marL="0" indent="0">
              <a:buNone/>
            </a:pPr>
            <a:endParaRPr lang="fr-FR" dirty="0"/>
          </a:p>
        </p:txBody>
      </p:sp>
      <p:sp>
        <p:nvSpPr>
          <p:cNvPr id="4" name="Espace réservé du numéro de diapositive 3">
            <a:extLst>
              <a:ext uri="{FF2B5EF4-FFF2-40B4-BE49-F238E27FC236}">
                <a16:creationId xmlns:a16="http://schemas.microsoft.com/office/drawing/2014/main" id="{4CED0F0F-B2D1-4341-8658-709C1774196B}"/>
              </a:ext>
            </a:extLst>
          </p:cNvPr>
          <p:cNvSpPr>
            <a:spLocks noGrp="1"/>
          </p:cNvSpPr>
          <p:nvPr>
            <p:ph type="sldNum" sz="quarter" idx="12"/>
          </p:nvPr>
        </p:nvSpPr>
        <p:spPr/>
        <p:txBody>
          <a:bodyPr/>
          <a:lstStyle/>
          <a:p>
            <a:fld id="{D43150CF-46F0-4FEE-9B38-FA518C85AC0E}" type="slidenum">
              <a:rPr lang="fr-CH" smtClean="0"/>
              <a:t>14</a:t>
            </a:fld>
            <a:endParaRPr lang="fr-CH"/>
          </a:p>
        </p:txBody>
      </p:sp>
      <p:sp>
        <p:nvSpPr>
          <p:cNvPr id="5" name="Espace réservé du pied de page 4">
            <a:extLst>
              <a:ext uri="{FF2B5EF4-FFF2-40B4-BE49-F238E27FC236}">
                <a16:creationId xmlns:a16="http://schemas.microsoft.com/office/drawing/2014/main" id="{3275AED5-FD64-4845-946D-47581C855CD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3302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1D855-8809-4275-9EC3-16CE19BA92B1}"/>
              </a:ext>
            </a:extLst>
          </p:cNvPr>
          <p:cNvSpPr>
            <a:spLocks noGrp="1"/>
          </p:cNvSpPr>
          <p:nvPr>
            <p:ph type="title"/>
          </p:nvPr>
        </p:nvSpPr>
        <p:spPr/>
        <p:txBody>
          <a:bodyPr/>
          <a:lstStyle/>
          <a:p>
            <a:r>
              <a:rPr lang="fr-CH" dirty="0"/>
              <a:t>BSC</a:t>
            </a:r>
            <a:endParaRPr lang="fr-FR" dirty="0"/>
          </a:p>
        </p:txBody>
      </p:sp>
      <p:sp>
        <p:nvSpPr>
          <p:cNvPr id="3" name="Espace réservé du contenu 2">
            <a:extLst>
              <a:ext uri="{FF2B5EF4-FFF2-40B4-BE49-F238E27FC236}">
                <a16:creationId xmlns:a16="http://schemas.microsoft.com/office/drawing/2014/main" id="{3E70E4FD-9FE3-450E-8D31-E1A0313DDE25}"/>
              </a:ext>
            </a:extLst>
          </p:cNvPr>
          <p:cNvSpPr>
            <a:spLocks noGrp="1"/>
          </p:cNvSpPr>
          <p:nvPr>
            <p:ph idx="1"/>
          </p:nvPr>
        </p:nvSpPr>
        <p:spPr/>
        <p:txBody>
          <a:bodyPr/>
          <a:lstStyle/>
          <a:p>
            <a:r>
              <a:rPr lang="fr-FR" b="1" dirty="0"/>
              <a:t>Sélectionnez des initiatives stratégiques</a:t>
            </a:r>
          </a:p>
          <a:p>
            <a:r>
              <a:rPr lang="fr-CH" dirty="0"/>
              <a:t>Il s'agit simplement des actions et projets menés pour atteindre vos objectifs. La partie opérationnelle.</a:t>
            </a:r>
          </a:p>
          <a:p>
            <a:r>
              <a:rPr lang="fr-CH" dirty="0"/>
              <a:t>C'est la force de cette démarche : les actions menées pour chaque perspective s'inscrivent dans une cohérence d'ensemble. Vision, objectifs, indicateurs, initiatives, tout est relié.</a:t>
            </a:r>
            <a:endParaRPr lang="fr-FR" b="1" dirty="0"/>
          </a:p>
          <a:p>
            <a:endParaRPr lang="fr-FR" dirty="0"/>
          </a:p>
        </p:txBody>
      </p:sp>
      <p:sp>
        <p:nvSpPr>
          <p:cNvPr id="4" name="Espace réservé du numéro de diapositive 3">
            <a:extLst>
              <a:ext uri="{FF2B5EF4-FFF2-40B4-BE49-F238E27FC236}">
                <a16:creationId xmlns:a16="http://schemas.microsoft.com/office/drawing/2014/main" id="{50D9155B-E8A0-497C-A989-9EE6ABBC1F75}"/>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a:extLst>
              <a:ext uri="{FF2B5EF4-FFF2-40B4-BE49-F238E27FC236}">
                <a16:creationId xmlns:a16="http://schemas.microsoft.com/office/drawing/2014/main" id="{B63B13DB-3498-4181-A495-9DF1A07A4B4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6909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3CA39F-6BA0-4576-A29C-BC8026CD138C}"/>
              </a:ext>
            </a:extLst>
          </p:cNvPr>
          <p:cNvSpPr>
            <a:spLocks noGrp="1"/>
          </p:cNvSpPr>
          <p:nvPr>
            <p:ph type="title"/>
          </p:nvPr>
        </p:nvSpPr>
        <p:spPr/>
        <p:txBody>
          <a:bodyPr/>
          <a:lstStyle/>
          <a:p>
            <a:r>
              <a:rPr lang="fr-CH" dirty="0"/>
              <a:t>BSC</a:t>
            </a:r>
            <a:endParaRPr lang="fr-FR" dirty="0"/>
          </a:p>
        </p:txBody>
      </p:sp>
      <p:sp>
        <p:nvSpPr>
          <p:cNvPr id="3" name="Espace réservé du contenu 2">
            <a:extLst>
              <a:ext uri="{FF2B5EF4-FFF2-40B4-BE49-F238E27FC236}">
                <a16:creationId xmlns:a16="http://schemas.microsoft.com/office/drawing/2014/main" id="{9CEAF099-DBB4-4B46-B5D0-A21E0A654688}"/>
              </a:ext>
            </a:extLst>
          </p:cNvPr>
          <p:cNvSpPr>
            <a:spLocks noGrp="1"/>
          </p:cNvSpPr>
          <p:nvPr>
            <p:ph idx="1"/>
          </p:nvPr>
        </p:nvSpPr>
        <p:spPr/>
        <p:txBody>
          <a:bodyPr/>
          <a:lstStyle/>
          <a:p>
            <a:r>
              <a:rPr lang="fr-CH" b="1" dirty="0"/>
              <a:t>Réalisez le tableau de bord prospectif de synthèse</a:t>
            </a:r>
          </a:p>
          <a:p>
            <a:pPr marL="0" indent="0">
              <a:buNone/>
            </a:pPr>
            <a:r>
              <a:rPr lang="fr-CH" dirty="0"/>
              <a:t>Reprenez tous les éléments que vous placez dans une feuille Excel ou Word</a:t>
            </a:r>
            <a:endParaRPr lang="fr-FR" dirty="0"/>
          </a:p>
        </p:txBody>
      </p:sp>
      <p:sp>
        <p:nvSpPr>
          <p:cNvPr id="4" name="Espace réservé du numéro de diapositive 3">
            <a:extLst>
              <a:ext uri="{FF2B5EF4-FFF2-40B4-BE49-F238E27FC236}">
                <a16:creationId xmlns:a16="http://schemas.microsoft.com/office/drawing/2014/main" id="{BAA15C7F-DC4E-4BE6-A46C-4288EB9973E3}"/>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5" name="Espace réservé du pied de page 4">
            <a:extLst>
              <a:ext uri="{FF2B5EF4-FFF2-40B4-BE49-F238E27FC236}">
                <a16:creationId xmlns:a16="http://schemas.microsoft.com/office/drawing/2014/main" id="{D3D09974-359C-461B-B582-7A728F0E9D87}"/>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2D238313-AA26-4499-95CC-F0F94A35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274" y="2809494"/>
            <a:ext cx="4114800" cy="3821362"/>
          </a:xfrm>
          <a:prstGeom prst="rect">
            <a:avLst/>
          </a:prstGeom>
        </p:spPr>
      </p:pic>
    </p:spTree>
    <p:extLst>
      <p:ext uri="{BB962C8B-B14F-4D97-AF65-F5344CB8AC3E}">
        <p14:creationId xmlns:p14="http://schemas.microsoft.com/office/powerpoint/2010/main" val="363870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27060FF-B172-4744-A973-FAB80A7CB60A}"/>
              </a:ext>
            </a:extLst>
          </p:cNvPr>
          <p:cNvSpPr>
            <a:spLocks noGrp="1"/>
          </p:cNvSpPr>
          <p:nvPr>
            <p:ph type="sldNum" sz="quarter" idx="12"/>
          </p:nvPr>
        </p:nvSpPr>
        <p:spPr/>
        <p:txBody>
          <a:bodyPr/>
          <a:lstStyle/>
          <a:p>
            <a:fld id="{D43150CF-46F0-4FEE-9B38-FA518C85AC0E}" type="slidenum">
              <a:rPr lang="fr-CH" smtClean="0"/>
              <a:t>17</a:t>
            </a:fld>
            <a:endParaRPr lang="fr-CH"/>
          </a:p>
        </p:txBody>
      </p:sp>
      <p:sp>
        <p:nvSpPr>
          <p:cNvPr id="3" name="Espace réservé du pied de page 2">
            <a:extLst>
              <a:ext uri="{FF2B5EF4-FFF2-40B4-BE49-F238E27FC236}">
                <a16:creationId xmlns:a16="http://schemas.microsoft.com/office/drawing/2014/main" id="{F6397ECB-C1A1-40C5-8373-158B5225CF87}"/>
              </a:ext>
            </a:extLst>
          </p:cNvPr>
          <p:cNvSpPr>
            <a:spLocks noGrp="1"/>
          </p:cNvSpPr>
          <p:nvPr>
            <p:ph type="ftr" sz="quarter" idx="11"/>
          </p:nvPr>
        </p:nvSpPr>
        <p:spPr/>
        <p:txBody>
          <a:bodyPr/>
          <a:lstStyle/>
          <a:p>
            <a:r>
              <a:rPr lang="fr-CH"/>
              <a:t>chrystel.dayer@hesge.ch</a:t>
            </a:r>
            <a:endParaRPr lang="fr-CH" dirty="0"/>
          </a:p>
        </p:txBody>
      </p:sp>
      <p:graphicFrame>
        <p:nvGraphicFramePr>
          <p:cNvPr id="4" name="Tableau 3">
            <a:extLst>
              <a:ext uri="{FF2B5EF4-FFF2-40B4-BE49-F238E27FC236}">
                <a16:creationId xmlns:a16="http://schemas.microsoft.com/office/drawing/2014/main" id="{D8CCB9AD-F5C8-4CD4-ABD0-43983D5FF6BE}"/>
              </a:ext>
            </a:extLst>
          </p:cNvPr>
          <p:cNvGraphicFramePr>
            <a:graphicFrameLocks noGrp="1"/>
          </p:cNvGraphicFramePr>
          <p:nvPr>
            <p:extLst>
              <p:ext uri="{D42A27DB-BD31-4B8C-83A1-F6EECF244321}">
                <p14:modId xmlns:p14="http://schemas.microsoft.com/office/powerpoint/2010/main" val="1972113100"/>
              </p:ext>
            </p:extLst>
          </p:nvPr>
        </p:nvGraphicFramePr>
        <p:xfrm>
          <a:off x="1723869" y="1409074"/>
          <a:ext cx="8612840" cy="4948298"/>
        </p:xfrm>
        <a:graphic>
          <a:graphicData uri="http://schemas.openxmlformats.org/drawingml/2006/table">
            <a:tbl>
              <a:tblPr>
                <a:tableStyleId>{284E427A-3D55-4303-BF80-6455036E1DE7}</a:tableStyleId>
              </a:tblPr>
              <a:tblGrid>
                <a:gridCol w="1722568">
                  <a:extLst>
                    <a:ext uri="{9D8B030D-6E8A-4147-A177-3AD203B41FA5}">
                      <a16:colId xmlns:a16="http://schemas.microsoft.com/office/drawing/2014/main" val="2759693830"/>
                    </a:ext>
                  </a:extLst>
                </a:gridCol>
                <a:gridCol w="1722568">
                  <a:extLst>
                    <a:ext uri="{9D8B030D-6E8A-4147-A177-3AD203B41FA5}">
                      <a16:colId xmlns:a16="http://schemas.microsoft.com/office/drawing/2014/main" val="1058739709"/>
                    </a:ext>
                  </a:extLst>
                </a:gridCol>
                <a:gridCol w="1722568">
                  <a:extLst>
                    <a:ext uri="{9D8B030D-6E8A-4147-A177-3AD203B41FA5}">
                      <a16:colId xmlns:a16="http://schemas.microsoft.com/office/drawing/2014/main" val="1973686847"/>
                    </a:ext>
                  </a:extLst>
                </a:gridCol>
                <a:gridCol w="1722568">
                  <a:extLst>
                    <a:ext uri="{9D8B030D-6E8A-4147-A177-3AD203B41FA5}">
                      <a16:colId xmlns:a16="http://schemas.microsoft.com/office/drawing/2014/main" val="431206857"/>
                    </a:ext>
                  </a:extLst>
                </a:gridCol>
                <a:gridCol w="1722568">
                  <a:extLst>
                    <a:ext uri="{9D8B030D-6E8A-4147-A177-3AD203B41FA5}">
                      <a16:colId xmlns:a16="http://schemas.microsoft.com/office/drawing/2014/main" val="605235406"/>
                    </a:ext>
                  </a:extLst>
                </a:gridCol>
              </a:tblGrid>
              <a:tr h="557559">
                <a:tc>
                  <a:txBody>
                    <a:bodyPr/>
                    <a:lstStyle/>
                    <a:p>
                      <a:endParaRPr lang="fr-FR" sz="1500"/>
                    </a:p>
                  </a:txBody>
                  <a:tcPr marL="73751" marR="73751" marT="36876" marB="36876" anchor="ctr"/>
                </a:tc>
                <a:tc>
                  <a:txBody>
                    <a:bodyPr/>
                    <a:lstStyle/>
                    <a:p>
                      <a:r>
                        <a:rPr lang="fr-FR" sz="1500" b="1" dirty="0"/>
                        <a:t>Objectifs </a:t>
                      </a:r>
                    </a:p>
                  </a:txBody>
                  <a:tcPr marL="73751" marR="73751" marT="36876" marB="36876" anchor="ctr"/>
                </a:tc>
                <a:tc>
                  <a:txBody>
                    <a:bodyPr/>
                    <a:lstStyle/>
                    <a:p>
                      <a:r>
                        <a:rPr lang="fr-FR" sz="1500" b="1" dirty="0"/>
                        <a:t>Indicateurs</a:t>
                      </a:r>
                    </a:p>
                  </a:txBody>
                  <a:tcPr marL="73751" marR="73751" marT="36876" marB="36876" anchor="ctr"/>
                </a:tc>
                <a:tc>
                  <a:txBody>
                    <a:bodyPr/>
                    <a:lstStyle/>
                    <a:p>
                      <a:r>
                        <a:rPr lang="fr-FR" sz="1500" dirty="0"/>
                        <a:t> </a:t>
                      </a:r>
                      <a:r>
                        <a:rPr lang="fr-FR" sz="1500" b="1" dirty="0"/>
                        <a:t>Valeur cible</a:t>
                      </a:r>
                    </a:p>
                  </a:txBody>
                  <a:tcPr marL="73751" marR="73751" marT="36876" marB="36876" anchor="ctr"/>
                </a:tc>
                <a:tc>
                  <a:txBody>
                    <a:bodyPr/>
                    <a:lstStyle/>
                    <a:p>
                      <a:r>
                        <a:rPr lang="fr-FR" sz="1500" b="1" dirty="0"/>
                        <a:t>Initiative stratégique</a:t>
                      </a:r>
                    </a:p>
                  </a:txBody>
                  <a:tcPr marL="73751" marR="73751" marT="36876" marB="36876" anchor="ctr"/>
                </a:tc>
                <a:extLst>
                  <a:ext uri="{0D108BD9-81ED-4DB2-BD59-A6C34878D82A}">
                    <a16:rowId xmlns:a16="http://schemas.microsoft.com/office/drawing/2014/main" val="431328230"/>
                  </a:ext>
                </a:extLst>
              </a:tr>
              <a:tr h="557559">
                <a:tc>
                  <a:txBody>
                    <a:bodyPr/>
                    <a:lstStyle/>
                    <a:p>
                      <a:r>
                        <a:rPr lang="fr-FR" sz="1500" b="1"/>
                        <a:t>Financier </a:t>
                      </a:r>
                      <a:endParaRPr lang="fr-FR" sz="1500"/>
                    </a:p>
                  </a:txBody>
                  <a:tcPr marL="73751" marR="73751" marT="36876" marB="36876" anchor="ctr"/>
                </a:tc>
                <a:tc>
                  <a:txBody>
                    <a:bodyPr/>
                    <a:lstStyle/>
                    <a:p>
                      <a:r>
                        <a:rPr lang="fr-CH" sz="1500"/>
                        <a:t>Améliorer la marge des produits</a:t>
                      </a:r>
                    </a:p>
                  </a:txBody>
                  <a:tcPr marL="73751" marR="73751" marT="36876" marB="36876" anchor="ctr"/>
                </a:tc>
                <a:tc>
                  <a:txBody>
                    <a:bodyPr/>
                    <a:lstStyle/>
                    <a:p>
                      <a:r>
                        <a:rPr lang="fr-FR" sz="1500"/>
                        <a:t>Taux de marge</a:t>
                      </a:r>
                    </a:p>
                  </a:txBody>
                  <a:tcPr marL="73751" marR="73751" marT="36876" marB="36876" anchor="ctr"/>
                </a:tc>
                <a:tc>
                  <a:txBody>
                    <a:bodyPr/>
                    <a:lstStyle/>
                    <a:p>
                      <a:r>
                        <a:rPr lang="fr-FR" sz="1500"/>
                        <a:t>30% sur l'exercice</a:t>
                      </a:r>
                    </a:p>
                  </a:txBody>
                  <a:tcPr marL="73751" marR="73751" marT="36876" marB="36876" anchor="ctr"/>
                </a:tc>
                <a:tc>
                  <a:txBody>
                    <a:bodyPr/>
                    <a:lstStyle/>
                    <a:p>
                      <a:r>
                        <a:rPr lang="fr-CH" sz="1500" dirty="0"/>
                        <a:t>Néant (dépend des objectifs reliés)</a:t>
                      </a:r>
                    </a:p>
                  </a:txBody>
                  <a:tcPr marL="73751" marR="73751" marT="36876" marB="36876" anchor="ctr"/>
                </a:tc>
                <a:extLst>
                  <a:ext uri="{0D108BD9-81ED-4DB2-BD59-A6C34878D82A}">
                    <a16:rowId xmlns:a16="http://schemas.microsoft.com/office/drawing/2014/main" val="1803795053"/>
                  </a:ext>
                </a:extLst>
              </a:tr>
              <a:tr h="797615">
                <a:tc>
                  <a:txBody>
                    <a:bodyPr/>
                    <a:lstStyle/>
                    <a:p>
                      <a:r>
                        <a:rPr lang="fr-FR" sz="1500" b="1"/>
                        <a:t>Client </a:t>
                      </a:r>
                      <a:endParaRPr lang="fr-FR" sz="1500"/>
                    </a:p>
                  </a:txBody>
                  <a:tcPr marL="73751" marR="73751" marT="36876" marB="36876" anchor="ctr"/>
                </a:tc>
                <a:tc>
                  <a:txBody>
                    <a:bodyPr/>
                    <a:lstStyle/>
                    <a:p>
                      <a:r>
                        <a:rPr lang="fr-FR" sz="1500"/>
                        <a:t>Construire une image d'expert</a:t>
                      </a:r>
                    </a:p>
                  </a:txBody>
                  <a:tcPr marL="73751" marR="73751" marT="36876" marB="36876" anchor="ctr"/>
                </a:tc>
                <a:tc>
                  <a:txBody>
                    <a:bodyPr/>
                    <a:lstStyle/>
                    <a:p>
                      <a:r>
                        <a:rPr lang="fr-CH" sz="1500" dirty="0"/>
                        <a:t>Taux de clients nous reconnaissant comme des experts</a:t>
                      </a:r>
                    </a:p>
                  </a:txBody>
                  <a:tcPr marL="73751" marR="73751" marT="36876" marB="36876" anchor="ctr"/>
                </a:tc>
                <a:tc>
                  <a:txBody>
                    <a:bodyPr/>
                    <a:lstStyle/>
                    <a:p>
                      <a:r>
                        <a:rPr lang="fr-FR" sz="1500"/>
                        <a:t>80% en fin d'année</a:t>
                      </a:r>
                    </a:p>
                  </a:txBody>
                  <a:tcPr marL="73751" marR="73751" marT="36876" marB="36876" anchor="ctr"/>
                </a:tc>
                <a:tc>
                  <a:txBody>
                    <a:bodyPr/>
                    <a:lstStyle/>
                    <a:p>
                      <a:r>
                        <a:rPr lang="fr-FR" sz="1500"/>
                        <a:t>Communiquer sur notre expertise</a:t>
                      </a:r>
                    </a:p>
                  </a:txBody>
                  <a:tcPr marL="73751" marR="73751" marT="36876" marB="36876" anchor="ctr"/>
                </a:tc>
                <a:extLst>
                  <a:ext uri="{0D108BD9-81ED-4DB2-BD59-A6C34878D82A}">
                    <a16:rowId xmlns:a16="http://schemas.microsoft.com/office/drawing/2014/main" val="3404125700"/>
                  </a:ext>
                </a:extLst>
              </a:tr>
              <a:tr h="2237950">
                <a:tc>
                  <a:txBody>
                    <a:bodyPr/>
                    <a:lstStyle/>
                    <a:p>
                      <a:r>
                        <a:rPr lang="fr-FR" sz="1500" b="1"/>
                        <a:t>Processus internes </a:t>
                      </a:r>
                      <a:endParaRPr lang="fr-FR" sz="1500"/>
                    </a:p>
                  </a:txBody>
                  <a:tcPr marL="73751" marR="73751" marT="36876" marB="36876" anchor="ctr"/>
                </a:tc>
                <a:tc>
                  <a:txBody>
                    <a:bodyPr/>
                    <a:lstStyle/>
                    <a:p>
                      <a:r>
                        <a:rPr lang="fr-CH" sz="1500"/>
                        <a:t>Développer le nb de produits nouveaux</a:t>
                      </a:r>
                    </a:p>
                    <a:p>
                      <a:r>
                        <a:rPr lang="fr-CH" sz="1500"/>
                        <a:t> </a:t>
                      </a:r>
                    </a:p>
                    <a:p>
                      <a:r>
                        <a:rPr lang="fr-CH" sz="1500"/>
                        <a:t> </a:t>
                      </a:r>
                    </a:p>
                  </a:txBody>
                  <a:tcPr marL="73751" marR="73751" marT="36876" marB="36876" anchor="ctr"/>
                </a:tc>
                <a:tc>
                  <a:txBody>
                    <a:bodyPr/>
                    <a:lstStyle/>
                    <a:p>
                      <a:r>
                        <a:rPr lang="fr-CH" sz="1500"/>
                        <a:t>Taux de nouveaux produits dans l'offre </a:t>
                      </a:r>
                    </a:p>
                    <a:p>
                      <a:r>
                        <a:rPr lang="fr-CH" sz="1500"/>
                        <a:t> </a:t>
                      </a:r>
                    </a:p>
                  </a:txBody>
                  <a:tcPr marL="73751" marR="73751" marT="36876" marB="36876" anchor="ctr"/>
                </a:tc>
                <a:tc>
                  <a:txBody>
                    <a:bodyPr/>
                    <a:lstStyle/>
                    <a:p>
                      <a:r>
                        <a:rPr lang="fr-FR" sz="1500"/>
                        <a:t>30% sous 1 an</a:t>
                      </a:r>
                    </a:p>
                  </a:txBody>
                  <a:tcPr marL="73751" marR="73751" marT="36876" marB="36876" anchor="ctr"/>
                </a:tc>
                <a:tc>
                  <a:txBody>
                    <a:bodyPr/>
                    <a:lstStyle/>
                    <a:p>
                      <a:r>
                        <a:rPr lang="fr-CH" sz="1500"/>
                        <a:t>Orienter les équipes marketing sur la création de nouveautés</a:t>
                      </a:r>
                    </a:p>
                    <a:p>
                      <a:r>
                        <a:rPr lang="fr-CH" sz="1500"/>
                        <a:t>Permettre la remontée d'idées du terrain</a:t>
                      </a:r>
                    </a:p>
                    <a:p>
                      <a:r>
                        <a:rPr lang="fr-CH" sz="1500"/>
                        <a:t>Lancer des études de marché</a:t>
                      </a:r>
                    </a:p>
                  </a:txBody>
                  <a:tcPr marL="73751" marR="73751" marT="36876" marB="36876" anchor="ctr"/>
                </a:tc>
                <a:extLst>
                  <a:ext uri="{0D108BD9-81ED-4DB2-BD59-A6C34878D82A}">
                    <a16:rowId xmlns:a16="http://schemas.microsoft.com/office/drawing/2014/main" val="3666547159"/>
                  </a:ext>
                </a:extLst>
              </a:tr>
              <a:tr h="797615">
                <a:tc>
                  <a:txBody>
                    <a:bodyPr/>
                    <a:lstStyle/>
                    <a:p>
                      <a:r>
                        <a:rPr lang="fr-FR" sz="1500" b="1"/>
                        <a:t>Apprentissage et développement </a:t>
                      </a:r>
                      <a:endParaRPr lang="fr-FR" sz="1500"/>
                    </a:p>
                  </a:txBody>
                  <a:tcPr marL="73751" marR="73751" marT="36876" marB="36876" anchor="ctr"/>
                </a:tc>
                <a:tc>
                  <a:txBody>
                    <a:bodyPr/>
                    <a:lstStyle/>
                    <a:p>
                      <a:r>
                        <a:rPr lang="fr-FR" sz="1500"/>
                        <a:t>Améliorer les compétences</a:t>
                      </a:r>
                    </a:p>
                  </a:txBody>
                  <a:tcPr marL="73751" marR="73751" marT="36876" marB="36876" anchor="ctr"/>
                </a:tc>
                <a:tc>
                  <a:txBody>
                    <a:bodyPr/>
                    <a:lstStyle/>
                    <a:p>
                      <a:r>
                        <a:rPr lang="fr-CH" sz="1500" dirty="0"/>
                        <a:t>Nb de technicien  maîtrisant les technologies clés</a:t>
                      </a:r>
                    </a:p>
                  </a:txBody>
                  <a:tcPr marL="73751" marR="73751" marT="36876" marB="36876" anchor="ctr"/>
                </a:tc>
                <a:tc>
                  <a:txBody>
                    <a:bodyPr/>
                    <a:lstStyle/>
                    <a:p>
                      <a:r>
                        <a:rPr lang="fr-FR" sz="1500"/>
                        <a:t>80% sous 1 an </a:t>
                      </a:r>
                    </a:p>
                  </a:txBody>
                  <a:tcPr marL="73751" marR="73751" marT="36876" marB="36876" anchor="ctr"/>
                </a:tc>
                <a:tc>
                  <a:txBody>
                    <a:bodyPr/>
                    <a:lstStyle/>
                    <a:p>
                      <a:r>
                        <a:rPr lang="fr-FR" sz="1500" dirty="0"/>
                        <a:t>Action de formation spécifique</a:t>
                      </a:r>
                    </a:p>
                  </a:txBody>
                  <a:tcPr marL="73751" marR="73751" marT="36876" marB="36876" anchor="ctr"/>
                </a:tc>
                <a:extLst>
                  <a:ext uri="{0D108BD9-81ED-4DB2-BD59-A6C34878D82A}">
                    <a16:rowId xmlns:a16="http://schemas.microsoft.com/office/drawing/2014/main" val="2235227670"/>
                  </a:ext>
                </a:extLst>
              </a:tr>
            </a:tbl>
          </a:graphicData>
        </a:graphic>
      </p:graphicFrame>
      <p:sp>
        <p:nvSpPr>
          <p:cNvPr id="5" name="ZoneTexte 4">
            <a:extLst>
              <a:ext uri="{FF2B5EF4-FFF2-40B4-BE49-F238E27FC236}">
                <a16:creationId xmlns:a16="http://schemas.microsoft.com/office/drawing/2014/main" id="{126730A2-22AA-48C3-9D32-C78742FA3778}"/>
              </a:ext>
            </a:extLst>
          </p:cNvPr>
          <p:cNvSpPr txBox="1"/>
          <p:nvPr/>
        </p:nvSpPr>
        <p:spPr>
          <a:xfrm>
            <a:off x="1244184" y="584616"/>
            <a:ext cx="7366416" cy="646331"/>
          </a:xfrm>
          <a:prstGeom prst="rect">
            <a:avLst/>
          </a:prstGeom>
          <a:noFill/>
        </p:spPr>
        <p:txBody>
          <a:bodyPr wrap="square" rtlCol="0">
            <a:spAutoFit/>
          </a:bodyPr>
          <a:lstStyle/>
          <a:p>
            <a:r>
              <a:rPr lang="fr-CH" dirty="0"/>
              <a:t>Vision et stratégie :  </a:t>
            </a:r>
            <a:r>
              <a:rPr lang="fr-CH" i="1" dirty="0"/>
              <a:t>devenir l'expert incontournable dans notre domaine d'activité. </a:t>
            </a:r>
            <a:endParaRPr lang="fr-FR" dirty="0"/>
          </a:p>
        </p:txBody>
      </p:sp>
    </p:spTree>
    <p:extLst>
      <p:ext uri="{BB962C8B-B14F-4D97-AF65-F5344CB8AC3E}">
        <p14:creationId xmlns:p14="http://schemas.microsoft.com/office/powerpoint/2010/main" val="367341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60F25-C300-4348-B54A-88868EF9E61D}"/>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374CBDF7-E9D1-47F0-B68A-95EA2EA1B7C5}"/>
              </a:ext>
            </a:extLst>
          </p:cNvPr>
          <p:cNvSpPr>
            <a:spLocks noGrp="1"/>
          </p:cNvSpPr>
          <p:nvPr>
            <p:ph idx="1"/>
          </p:nvPr>
        </p:nvSpPr>
        <p:spPr/>
        <p:txBody>
          <a:bodyPr/>
          <a:lstStyle/>
          <a:p>
            <a:r>
              <a:rPr lang="fr-CH" dirty="0"/>
              <a:t>Le registre (</a:t>
            </a:r>
            <a:r>
              <a:rPr lang="fr-CH" dirty="0" err="1"/>
              <a:t>Continual</a:t>
            </a:r>
            <a:r>
              <a:rPr lang="fr-CH" dirty="0"/>
              <a:t> </a:t>
            </a:r>
            <a:r>
              <a:rPr lang="fr-CH" dirty="0" err="1"/>
              <a:t>Improvement</a:t>
            </a:r>
            <a:r>
              <a:rPr lang="fr-CH" dirty="0"/>
              <a:t> </a:t>
            </a:r>
            <a:r>
              <a:rPr lang="fr-CH" dirty="0" err="1"/>
              <a:t>Register</a:t>
            </a:r>
            <a:r>
              <a:rPr lang="fr-CH" dirty="0"/>
              <a:t> – CIR)</a:t>
            </a:r>
          </a:p>
          <a:p>
            <a:pPr algn="just">
              <a:buFont typeface="Wingdings" panose="05000000000000000000" pitchFamily="2" charset="2"/>
              <a:buChar char="Ø"/>
            </a:pPr>
            <a:r>
              <a:rPr lang="fr-CH" dirty="0"/>
              <a:t>Pour suivre et gérer les idées d'amélioration, de l'identification à l'action finale, les organisations utilisent </a:t>
            </a:r>
            <a:r>
              <a:rPr lang="fr-CH" b="1" dirty="0">
                <a:solidFill>
                  <a:srgbClr val="7030A0"/>
                </a:solidFill>
              </a:rPr>
              <a:t>une base de données ou un document structuré appelé registre d'amélioration continue (CIR). </a:t>
            </a:r>
          </a:p>
          <a:p>
            <a:pPr algn="just">
              <a:buFont typeface="Wingdings" panose="05000000000000000000" pitchFamily="2" charset="2"/>
              <a:buChar char="Ø"/>
            </a:pPr>
            <a:r>
              <a:rPr lang="fr-CH" dirty="0"/>
              <a:t>Fait partie intégrante du développement et de la maintenance de toutes les autres pratiques, ainsi que du cycle de vie complet de tous les services, voire du SVS lui-même. </a:t>
            </a:r>
            <a:endParaRPr lang="fr-FR" dirty="0"/>
          </a:p>
        </p:txBody>
      </p:sp>
      <p:sp>
        <p:nvSpPr>
          <p:cNvPr id="4" name="Espace réservé du numéro de diapositive 3">
            <a:extLst>
              <a:ext uri="{FF2B5EF4-FFF2-40B4-BE49-F238E27FC236}">
                <a16:creationId xmlns:a16="http://schemas.microsoft.com/office/drawing/2014/main" id="{51AEB211-79B7-49E3-91D4-7F450DB4AE21}"/>
              </a:ext>
            </a:extLst>
          </p:cNvPr>
          <p:cNvSpPr>
            <a:spLocks noGrp="1"/>
          </p:cNvSpPr>
          <p:nvPr>
            <p:ph type="sldNum" sz="quarter" idx="12"/>
          </p:nvPr>
        </p:nvSpPr>
        <p:spPr/>
        <p:txBody>
          <a:bodyPr/>
          <a:lstStyle/>
          <a:p>
            <a:fld id="{D43150CF-46F0-4FEE-9B38-FA518C85AC0E}" type="slidenum">
              <a:rPr lang="fr-CH" smtClean="0"/>
              <a:t>18</a:t>
            </a:fld>
            <a:endParaRPr lang="fr-CH"/>
          </a:p>
        </p:txBody>
      </p:sp>
      <p:sp>
        <p:nvSpPr>
          <p:cNvPr id="5" name="Espace réservé du pied de page 4">
            <a:extLst>
              <a:ext uri="{FF2B5EF4-FFF2-40B4-BE49-F238E27FC236}">
                <a16:creationId xmlns:a16="http://schemas.microsoft.com/office/drawing/2014/main" id="{9B16CB13-7D44-4A0D-8F6B-80F99003EC29}"/>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747008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2AFC74-29E0-41E4-A459-B5653B9A9CB4}"/>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C8CCEC4A-58F6-459F-B6DA-2557A8562229}"/>
              </a:ext>
            </a:extLst>
          </p:cNvPr>
          <p:cNvSpPr>
            <a:spLocks noGrp="1"/>
          </p:cNvSpPr>
          <p:nvPr>
            <p:ph idx="1"/>
          </p:nvPr>
        </p:nvSpPr>
        <p:spPr/>
        <p:txBody>
          <a:bodyPr/>
          <a:lstStyle/>
          <a:p>
            <a:pPr>
              <a:buFont typeface="Wingdings" panose="05000000000000000000" pitchFamily="2" charset="2"/>
              <a:buChar char="Ø"/>
            </a:pPr>
            <a:r>
              <a:rPr lang="fr-CH" dirty="0"/>
              <a:t>Il peut y avoir plusieurs registres dans une organisation.</a:t>
            </a:r>
          </a:p>
          <a:p>
            <a:pPr algn="just">
              <a:buFont typeface="Wingdings" panose="05000000000000000000" pitchFamily="2" charset="2"/>
              <a:buChar char="Ø"/>
            </a:pPr>
            <a:r>
              <a:rPr lang="fr-CH" dirty="0"/>
              <a:t>Les idées d'amélioration peuvent aussi être initialement capturées dans d'autres endroits et par d'autres pratiques, par exemple pendant l'exécution du projet ou les activités de développement de logiciels. </a:t>
            </a:r>
          </a:p>
          <a:p>
            <a:pPr algn="just">
              <a:buFont typeface="Wingdings" panose="05000000000000000000" pitchFamily="2" charset="2"/>
              <a:buChar char="Ø"/>
            </a:pPr>
            <a:r>
              <a:rPr lang="fr-CH" dirty="0"/>
              <a:t>Au fur et à mesure que de nouvelles idées sont documentées, les CIR sont utilisés pour redéfinir constamment les priorités des opportunités d'amélioration. </a:t>
            </a:r>
            <a:endParaRPr lang="fr-FR" dirty="0"/>
          </a:p>
        </p:txBody>
      </p:sp>
      <p:sp>
        <p:nvSpPr>
          <p:cNvPr id="4" name="Espace réservé du numéro de diapositive 3">
            <a:extLst>
              <a:ext uri="{FF2B5EF4-FFF2-40B4-BE49-F238E27FC236}">
                <a16:creationId xmlns:a16="http://schemas.microsoft.com/office/drawing/2014/main" id="{41C4B9AD-D2D7-4E3B-A9AE-3CB2AB2EFB5B}"/>
              </a:ext>
            </a:extLst>
          </p:cNvPr>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a:extLst>
              <a:ext uri="{FF2B5EF4-FFF2-40B4-BE49-F238E27FC236}">
                <a16:creationId xmlns:a16="http://schemas.microsoft.com/office/drawing/2014/main" id="{1B5C51E7-8AFD-4544-8A42-75B5EF3A823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24468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2BD20-A7B4-4D55-B718-C03816A4E93A}"/>
              </a:ext>
            </a:extLst>
          </p:cNvPr>
          <p:cNvSpPr>
            <a:spLocks noGrp="1"/>
          </p:cNvSpPr>
          <p:nvPr>
            <p:ph type="title"/>
          </p:nvPr>
        </p:nvSpPr>
        <p:spPr/>
        <p:txBody>
          <a:bodyPr/>
          <a:lstStyle/>
          <a:p>
            <a:r>
              <a:rPr lang="fr-CH" dirty="0"/>
              <a:t>Les pratiques ITIL 4</a:t>
            </a:r>
            <a:endParaRPr lang="fr-FR" dirty="0"/>
          </a:p>
        </p:txBody>
      </p:sp>
      <p:sp>
        <p:nvSpPr>
          <p:cNvPr id="3" name="Espace réservé du contenu 2">
            <a:extLst>
              <a:ext uri="{FF2B5EF4-FFF2-40B4-BE49-F238E27FC236}">
                <a16:creationId xmlns:a16="http://schemas.microsoft.com/office/drawing/2014/main" id="{85BD3817-EFEF-46FA-8F74-CF337EC75CF5}"/>
              </a:ext>
            </a:extLst>
          </p:cNvPr>
          <p:cNvSpPr>
            <a:spLocks noGrp="1"/>
          </p:cNvSpPr>
          <p:nvPr>
            <p:ph idx="1"/>
          </p:nvPr>
        </p:nvSpPr>
        <p:spPr/>
        <p:txBody>
          <a:bodyPr/>
          <a:lstStyle/>
          <a:p>
            <a:pPr algn="just"/>
            <a:r>
              <a:rPr lang="fr-CH" dirty="0"/>
              <a:t>Une pratique est un ensemble de ressources organisationnelles conçues pour effectuer un travail ou atteindre un objectif. </a:t>
            </a:r>
          </a:p>
          <a:p>
            <a:pPr algn="just"/>
            <a:r>
              <a:rPr lang="fr-CH" dirty="0"/>
              <a:t>Ces ressources sont regroupées dans les quatre dimensions de la gestion des services.</a:t>
            </a:r>
          </a:p>
          <a:p>
            <a:pPr algn="just"/>
            <a:r>
              <a:rPr lang="fr-CH" dirty="0"/>
              <a:t>Chaque pratique :</a:t>
            </a:r>
          </a:p>
          <a:p>
            <a:pPr algn="just">
              <a:buFont typeface="Arial" panose="020B0604020202020204" pitchFamily="34" charset="0"/>
              <a:buChar char="•"/>
            </a:pPr>
            <a:r>
              <a:rPr lang="fr-CH" dirty="0"/>
              <a:t>Soutient une ou plusieurs activités du SVC</a:t>
            </a:r>
          </a:p>
          <a:p>
            <a:pPr algn="just">
              <a:buFont typeface="Arial" panose="020B0604020202020204" pitchFamily="34" charset="0"/>
              <a:buChar char="•"/>
            </a:pPr>
            <a:r>
              <a:rPr lang="fr-CH" dirty="0"/>
              <a:t>Comprend des ressources basées sur les 4 dimensions de la gestion des services</a:t>
            </a:r>
            <a:endParaRPr lang="fr-FR" dirty="0"/>
          </a:p>
        </p:txBody>
      </p:sp>
      <p:sp>
        <p:nvSpPr>
          <p:cNvPr id="4" name="Espace réservé du numéro de diapositive 3">
            <a:extLst>
              <a:ext uri="{FF2B5EF4-FFF2-40B4-BE49-F238E27FC236}">
                <a16:creationId xmlns:a16="http://schemas.microsoft.com/office/drawing/2014/main" id="{04E77BE5-4A0B-43B9-BE94-FD3209103580}"/>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84F7ECBE-633F-42DC-8AFB-82ADB252731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186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B93C1E-7268-4C02-94D3-A408CE0CBFC7}"/>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08AAB1C0-6BB5-41CE-B8BD-BD01BA1CC679}"/>
              </a:ext>
            </a:extLst>
          </p:cNvPr>
          <p:cNvSpPr>
            <a:spLocks noGrp="1"/>
          </p:cNvSpPr>
          <p:nvPr>
            <p:ph idx="1"/>
          </p:nvPr>
        </p:nvSpPr>
        <p:spPr/>
        <p:txBody>
          <a:bodyPr>
            <a:normAutofit fontScale="85000" lnSpcReduction="10000"/>
          </a:bodyPr>
          <a:lstStyle/>
          <a:p>
            <a:pPr algn="just">
              <a:buFont typeface="Wingdings" panose="05000000000000000000" pitchFamily="2" charset="2"/>
              <a:buChar char="Ø"/>
            </a:pPr>
            <a:r>
              <a:rPr lang="fr-CH" dirty="0"/>
              <a:t>L'utilisation d’un registre apporte une valeur ajoutée car permet de rendre les choses visibles. Cela ne se limite pas à ce qui est en train d'être fait, mais aussi à ce qui est déjà terminé et à ce qui a été mis de côté pour être examiné ultérieurement. </a:t>
            </a:r>
          </a:p>
          <a:p>
            <a:pPr algn="just">
              <a:buFont typeface="Wingdings" panose="05000000000000000000" pitchFamily="2" charset="2"/>
              <a:buChar char="Ø"/>
            </a:pPr>
            <a:r>
              <a:rPr lang="fr-CH" dirty="0"/>
              <a:t>Important : les idées d'amélioration sont saisies, documentées, évaluées, classées par ordre de priorité et mises en œuvre de manière appropriée.</a:t>
            </a:r>
          </a:p>
          <a:p>
            <a:pPr algn="just"/>
            <a:r>
              <a:rPr lang="fr-CH" u="sng" dirty="0"/>
              <a:t>Contributeurs spécifiques : </a:t>
            </a:r>
          </a:p>
          <a:p>
            <a:pPr algn="just">
              <a:buFont typeface="Arial" panose="020B0604020202020204" pitchFamily="34" charset="0"/>
              <a:buChar char="•"/>
            </a:pPr>
            <a:r>
              <a:rPr lang="fr-CH" dirty="0"/>
              <a:t>Pratique de gestion des problèmes</a:t>
            </a:r>
          </a:p>
          <a:p>
            <a:pPr algn="just">
              <a:buFont typeface="Arial" panose="020B0604020202020204" pitchFamily="34" charset="0"/>
              <a:buChar char="•"/>
            </a:pPr>
            <a:r>
              <a:rPr lang="fr-CH" dirty="0"/>
              <a:t>Pratique de la gestion du changement</a:t>
            </a:r>
          </a:p>
          <a:p>
            <a:pPr marL="0" indent="0" algn="just">
              <a:buNone/>
            </a:pPr>
            <a:r>
              <a:rPr lang="fr-CH" b="1" dirty="0"/>
              <a:t>De nombreuses initiatives d'amélioration font appel à des pratiques de gestion de projet pour organiser et gérer leur exécution. </a:t>
            </a:r>
            <a:endParaRPr lang="fr-FR" b="1" dirty="0"/>
          </a:p>
        </p:txBody>
      </p:sp>
      <p:sp>
        <p:nvSpPr>
          <p:cNvPr id="4" name="Espace réservé du numéro de diapositive 3">
            <a:extLst>
              <a:ext uri="{FF2B5EF4-FFF2-40B4-BE49-F238E27FC236}">
                <a16:creationId xmlns:a16="http://schemas.microsoft.com/office/drawing/2014/main" id="{CF029C40-ADEC-41AC-86F3-86E841382D21}"/>
              </a:ext>
            </a:extLst>
          </p:cNvPr>
          <p:cNvSpPr>
            <a:spLocks noGrp="1"/>
          </p:cNvSpPr>
          <p:nvPr>
            <p:ph type="sldNum" sz="quarter" idx="12"/>
          </p:nvPr>
        </p:nvSpPr>
        <p:spPr/>
        <p:txBody>
          <a:bodyPr/>
          <a:lstStyle/>
          <a:p>
            <a:fld id="{D43150CF-46F0-4FEE-9B38-FA518C85AC0E}" type="slidenum">
              <a:rPr lang="fr-CH" smtClean="0"/>
              <a:t>20</a:t>
            </a:fld>
            <a:endParaRPr lang="fr-CH"/>
          </a:p>
        </p:txBody>
      </p:sp>
      <p:sp>
        <p:nvSpPr>
          <p:cNvPr id="5" name="Espace réservé du pied de page 4">
            <a:extLst>
              <a:ext uri="{FF2B5EF4-FFF2-40B4-BE49-F238E27FC236}">
                <a16:creationId xmlns:a16="http://schemas.microsoft.com/office/drawing/2014/main" id="{C26DC937-694A-4034-B5C5-1119DB35D169}"/>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4251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FAE9C7-7B6F-4907-8049-1A14BF5D9C25}"/>
              </a:ext>
            </a:extLst>
          </p:cNvPr>
          <p:cNvSpPr>
            <a:spLocks noGrp="1"/>
          </p:cNvSpPr>
          <p:nvPr>
            <p:ph type="title"/>
          </p:nvPr>
        </p:nvSpPr>
        <p:spPr>
          <a:xfrm>
            <a:off x="838200" y="365125"/>
            <a:ext cx="9265170" cy="1325563"/>
          </a:xfrm>
        </p:spPr>
        <p:txBody>
          <a:bodyPr/>
          <a:lstStyle/>
          <a:p>
            <a:r>
              <a:rPr lang="fr-CH" dirty="0"/>
              <a:t>Gestion de la sécurité de l'information</a:t>
            </a:r>
            <a:endParaRPr lang="fr-FR" dirty="0"/>
          </a:p>
        </p:txBody>
      </p:sp>
      <p:sp>
        <p:nvSpPr>
          <p:cNvPr id="3" name="Espace réservé du contenu 2">
            <a:extLst>
              <a:ext uri="{FF2B5EF4-FFF2-40B4-BE49-F238E27FC236}">
                <a16:creationId xmlns:a16="http://schemas.microsoft.com/office/drawing/2014/main" id="{7DBB8BFD-444F-4845-84DC-9855FD8EF575}"/>
              </a:ext>
            </a:extLst>
          </p:cNvPr>
          <p:cNvSpPr>
            <a:spLocks noGrp="1"/>
          </p:cNvSpPr>
          <p:nvPr>
            <p:ph idx="1"/>
          </p:nvPr>
        </p:nvSpPr>
        <p:spPr/>
        <p:txBody>
          <a:bodyPr>
            <a:normAutofit fontScale="92500" lnSpcReduction="20000"/>
          </a:bodyPr>
          <a:lstStyle/>
          <a:p>
            <a:r>
              <a:rPr lang="fr-CH" b="1" dirty="0"/>
              <a:t>Objectif : protéger les informations dont l'organisation a besoin pour mener ses activités.</a:t>
            </a:r>
          </a:p>
          <a:p>
            <a:pPr marL="0" indent="0" algn="just">
              <a:buNone/>
            </a:pPr>
            <a:r>
              <a:rPr lang="fr-CH" dirty="0"/>
              <a:t>Cela inclut la compréhension et la gestion des risques pour :</a:t>
            </a:r>
          </a:p>
          <a:p>
            <a:pPr algn="just">
              <a:buFont typeface="Wingdings" panose="05000000000000000000" pitchFamily="2" charset="2"/>
              <a:buChar char="Ø"/>
            </a:pPr>
            <a:r>
              <a:rPr lang="fr-CH" dirty="0"/>
              <a:t>La confidentialité : accès aux données limité aux personnes autorisées.</a:t>
            </a:r>
          </a:p>
          <a:p>
            <a:pPr algn="just">
              <a:buFont typeface="Wingdings" panose="05000000000000000000" pitchFamily="2" charset="2"/>
              <a:buChar char="Ø"/>
            </a:pPr>
            <a:r>
              <a:rPr lang="fr-CH" dirty="0"/>
              <a:t>Intégrité : état d'intégrité ; non altéré dans tout le système.</a:t>
            </a:r>
          </a:p>
          <a:p>
            <a:pPr algn="just">
              <a:buFont typeface="Wingdings" panose="05000000000000000000" pitchFamily="2" charset="2"/>
              <a:buChar char="Ø"/>
            </a:pPr>
            <a:r>
              <a:rPr lang="fr-CH" dirty="0"/>
              <a:t>Disponibilité : données disponibles quand, où et pour qui.</a:t>
            </a:r>
          </a:p>
          <a:p>
            <a:pPr algn="just">
              <a:buFont typeface="Wingdings" panose="05000000000000000000" pitchFamily="2" charset="2"/>
              <a:buChar char="Ø"/>
            </a:pPr>
            <a:r>
              <a:rPr lang="fr-CH" dirty="0"/>
              <a:t>Authentification : garantir qu'une personne est bien celle qu'elle prétend être. </a:t>
            </a:r>
          </a:p>
          <a:p>
            <a:pPr algn="just">
              <a:buFont typeface="Wingdings" panose="05000000000000000000" pitchFamily="2" charset="2"/>
              <a:buChar char="Ø"/>
            </a:pPr>
            <a:r>
              <a:rPr lang="fr-CH" dirty="0"/>
              <a:t>Non-répudiation : garantir qu'une personne ne puisse pas nier avoir effectué une action.</a:t>
            </a:r>
            <a:endParaRPr lang="fr-FR" dirty="0"/>
          </a:p>
        </p:txBody>
      </p:sp>
      <p:sp>
        <p:nvSpPr>
          <p:cNvPr id="4" name="Espace réservé du numéro de diapositive 3">
            <a:extLst>
              <a:ext uri="{FF2B5EF4-FFF2-40B4-BE49-F238E27FC236}">
                <a16:creationId xmlns:a16="http://schemas.microsoft.com/office/drawing/2014/main" id="{04BB790E-0B3F-4FEF-81F1-293F38F22722}"/>
              </a:ext>
            </a:extLst>
          </p:cNvPr>
          <p:cNvSpPr>
            <a:spLocks noGrp="1"/>
          </p:cNvSpPr>
          <p:nvPr>
            <p:ph type="sldNum" sz="quarter" idx="12"/>
          </p:nvPr>
        </p:nvSpPr>
        <p:spPr/>
        <p:txBody>
          <a:bodyPr/>
          <a:lstStyle/>
          <a:p>
            <a:fld id="{D43150CF-46F0-4FEE-9B38-FA518C85AC0E}" type="slidenum">
              <a:rPr lang="fr-CH" smtClean="0"/>
              <a:t>21</a:t>
            </a:fld>
            <a:endParaRPr lang="fr-CH"/>
          </a:p>
        </p:txBody>
      </p:sp>
      <p:sp>
        <p:nvSpPr>
          <p:cNvPr id="5" name="Espace réservé du pied de page 4">
            <a:extLst>
              <a:ext uri="{FF2B5EF4-FFF2-40B4-BE49-F238E27FC236}">
                <a16:creationId xmlns:a16="http://schemas.microsoft.com/office/drawing/2014/main" id="{F3C0D676-CAD5-49CF-83C6-169D56DE95A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71039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DC605-664D-499D-839D-A71EEA1F4946}"/>
              </a:ext>
            </a:extLst>
          </p:cNvPr>
          <p:cNvSpPr>
            <a:spLocks noGrp="1"/>
          </p:cNvSpPr>
          <p:nvPr>
            <p:ph type="title"/>
          </p:nvPr>
        </p:nvSpPr>
        <p:spPr/>
        <p:txBody>
          <a:bodyPr/>
          <a:lstStyle/>
          <a:p>
            <a:r>
              <a:rPr lang="fr-CH" dirty="0"/>
              <a:t>Gestion des relations</a:t>
            </a:r>
            <a:endParaRPr lang="fr-FR" dirty="0"/>
          </a:p>
        </p:txBody>
      </p:sp>
      <p:sp>
        <p:nvSpPr>
          <p:cNvPr id="3" name="Espace réservé du contenu 2">
            <a:extLst>
              <a:ext uri="{FF2B5EF4-FFF2-40B4-BE49-F238E27FC236}">
                <a16:creationId xmlns:a16="http://schemas.microsoft.com/office/drawing/2014/main" id="{75BFDA17-2650-4230-9E67-1AEE2837C9C7}"/>
              </a:ext>
            </a:extLst>
          </p:cNvPr>
          <p:cNvSpPr>
            <a:spLocks noGrp="1"/>
          </p:cNvSpPr>
          <p:nvPr>
            <p:ph idx="1"/>
          </p:nvPr>
        </p:nvSpPr>
        <p:spPr/>
        <p:txBody>
          <a:bodyPr>
            <a:normAutofit/>
          </a:bodyPr>
          <a:lstStyle/>
          <a:p>
            <a:r>
              <a:rPr lang="fr-CH" b="1" dirty="0"/>
              <a:t>Objectif : établir et entretenir les liens entre l'organisation et ses parties prenantes aux niveaux stratégique et tactique.</a:t>
            </a:r>
          </a:p>
          <a:p>
            <a:pPr>
              <a:buFont typeface="Wingdings" panose="05000000000000000000" pitchFamily="2" charset="2"/>
              <a:buChar char="Ø"/>
            </a:pPr>
            <a:r>
              <a:rPr lang="fr-CH" dirty="0"/>
              <a:t>L'identification des parties prenantes</a:t>
            </a:r>
          </a:p>
          <a:p>
            <a:pPr>
              <a:buFont typeface="Wingdings" panose="05000000000000000000" pitchFamily="2" charset="2"/>
              <a:buChar char="Ø"/>
            </a:pPr>
            <a:r>
              <a:rPr lang="fr-CH" dirty="0"/>
              <a:t>L'analyse de leurs besoins et de leurs priorités</a:t>
            </a:r>
          </a:p>
          <a:p>
            <a:pPr>
              <a:buFont typeface="Wingdings" panose="05000000000000000000" pitchFamily="2" charset="2"/>
              <a:buChar char="Ø"/>
            </a:pPr>
            <a:r>
              <a:rPr lang="fr-CH" dirty="0"/>
              <a:t>Le suivi de leur satisfaction</a:t>
            </a:r>
          </a:p>
          <a:p>
            <a:pPr>
              <a:buFont typeface="Wingdings" panose="05000000000000000000" pitchFamily="2" charset="2"/>
              <a:buChar char="Ø"/>
            </a:pPr>
            <a:r>
              <a:rPr lang="fr-CH" dirty="0"/>
              <a:t>l'amélioration continue des relations avec et entre les parties prenantes.</a:t>
            </a:r>
            <a:endParaRPr lang="fr-FR" dirty="0"/>
          </a:p>
        </p:txBody>
      </p:sp>
      <p:sp>
        <p:nvSpPr>
          <p:cNvPr id="4" name="Espace réservé du numéro de diapositive 3">
            <a:extLst>
              <a:ext uri="{FF2B5EF4-FFF2-40B4-BE49-F238E27FC236}">
                <a16:creationId xmlns:a16="http://schemas.microsoft.com/office/drawing/2014/main" id="{1DA67243-1B3B-49D2-9EEC-1CFBC2741104}"/>
              </a:ext>
            </a:extLst>
          </p:cNvPr>
          <p:cNvSpPr>
            <a:spLocks noGrp="1"/>
          </p:cNvSpPr>
          <p:nvPr>
            <p:ph type="sldNum" sz="quarter" idx="12"/>
          </p:nvPr>
        </p:nvSpPr>
        <p:spPr/>
        <p:txBody>
          <a:bodyPr/>
          <a:lstStyle/>
          <a:p>
            <a:fld id="{D43150CF-46F0-4FEE-9B38-FA518C85AC0E}" type="slidenum">
              <a:rPr lang="fr-CH" smtClean="0"/>
              <a:t>22</a:t>
            </a:fld>
            <a:endParaRPr lang="fr-CH"/>
          </a:p>
        </p:txBody>
      </p:sp>
      <p:sp>
        <p:nvSpPr>
          <p:cNvPr id="5" name="Espace réservé du pied de page 4">
            <a:extLst>
              <a:ext uri="{FF2B5EF4-FFF2-40B4-BE49-F238E27FC236}">
                <a16:creationId xmlns:a16="http://schemas.microsoft.com/office/drawing/2014/main" id="{BC386D3A-EE5F-4080-A320-08FB0FAF66F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4040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9E007-3A3A-4FF4-A050-9951FE12E3C3}"/>
              </a:ext>
            </a:extLst>
          </p:cNvPr>
          <p:cNvSpPr>
            <a:spLocks noGrp="1"/>
          </p:cNvSpPr>
          <p:nvPr>
            <p:ph type="title"/>
          </p:nvPr>
        </p:nvSpPr>
        <p:spPr>
          <a:xfrm>
            <a:off x="838199" y="199453"/>
            <a:ext cx="8912551" cy="1119681"/>
          </a:xfrm>
        </p:spPr>
        <p:txBody>
          <a:bodyPr/>
          <a:lstStyle/>
          <a:p>
            <a:r>
              <a:rPr lang="fr-CH" dirty="0"/>
              <a:t>Gestion des fournisseurs</a:t>
            </a:r>
            <a:endParaRPr lang="fr-FR" dirty="0"/>
          </a:p>
        </p:txBody>
      </p:sp>
      <p:sp>
        <p:nvSpPr>
          <p:cNvPr id="3" name="Espace réservé du contenu 2">
            <a:extLst>
              <a:ext uri="{FF2B5EF4-FFF2-40B4-BE49-F238E27FC236}">
                <a16:creationId xmlns:a16="http://schemas.microsoft.com/office/drawing/2014/main" id="{DFC6695F-4382-4625-AC3C-B7031F0434BE}"/>
              </a:ext>
            </a:extLst>
          </p:cNvPr>
          <p:cNvSpPr>
            <a:spLocks noGrp="1"/>
          </p:cNvSpPr>
          <p:nvPr>
            <p:ph idx="1"/>
          </p:nvPr>
        </p:nvSpPr>
        <p:spPr>
          <a:xfrm>
            <a:off x="554637" y="1319134"/>
            <a:ext cx="11092720" cy="4633798"/>
          </a:xfrm>
        </p:spPr>
        <p:txBody>
          <a:bodyPr>
            <a:normAutofit fontScale="77500" lnSpcReduction="20000"/>
          </a:bodyPr>
          <a:lstStyle/>
          <a:p>
            <a:endParaRPr lang="fr-CH" b="1" dirty="0"/>
          </a:p>
          <a:p>
            <a:r>
              <a:rPr lang="fr-CH" b="1" dirty="0"/>
              <a:t>Objectif : s'assurer que les fournisseurs de l'organisation et leurs performances sont gérés de manière appropriée afin de soutenir l’approvisionnement continue de produits et de services de qualité.</a:t>
            </a:r>
          </a:p>
          <a:p>
            <a:pPr marL="0" indent="0">
              <a:buNone/>
            </a:pPr>
            <a:r>
              <a:rPr lang="fr-CH" sz="3100" dirty="0"/>
              <a:t>La création de relations plus étroites et plus collaboratives avec les fournisseurs clés pour découvrir et réaliser une nouvelle valeur et réduire le risque d'échec.</a:t>
            </a:r>
          </a:p>
          <a:p>
            <a:pPr>
              <a:buFont typeface="Wingdings" panose="05000000000000000000" pitchFamily="2" charset="2"/>
              <a:buChar char="Ø"/>
            </a:pPr>
            <a:r>
              <a:rPr lang="fr-CH" sz="3100" dirty="0"/>
              <a:t>Créer un point unique de visibilité et de contrôle pour assurer la cohérence.</a:t>
            </a:r>
          </a:p>
          <a:p>
            <a:pPr>
              <a:buFont typeface="Wingdings" panose="05000000000000000000" pitchFamily="2" charset="2"/>
              <a:buChar char="Ø"/>
            </a:pPr>
            <a:r>
              <a:rPr lang="fr-CH" sz="3100" dirty="0"/>
              <a:t>Maintenir une stratégie, une politique et des informations sur la gestion des contrats avec les fournisseurs. </a:t>
            </a:r>
          </a:p>
          <a:p>
            <a:pPr>
              <a:buFont typeface="Wingdings" panose="05000000000000000000" pitchFamily="2" charset="2"/>
              <a:buChar char="Ø"/>
            </a:pPr>
            <a:r>
              <a:rPr lang="fr-CH" sz="3100" dirty="0"/>
              <a:t>Négocier et convenir de contrats et d'arrangements.</a:t>
            </a:r>
          </a:p>
          <a:p>
            <a:pPr>
              <a:buFont typeface="Wingdings" panose="05000000000000000000" pitchFamily="2" charset="2"/>
              <a:buChar char="Ø"/>
            </a:pPr>
            <a:r>
              <a:rPr lang="fr-CH" sz="3100" dirty="0"/>
              <a:t>Gérer les relations et les contrats avec les fournisseurs internes et externes.</a:t>
            </a:r>
          </a:p>
          <a:p>
            <a:pPr>
              <a:buFont typeface="Wingdings" panose="05000000000000000000" pitchFamily="2" charset="2"/>
              <a:buChar char="Ø"/>
            </a:pPr>
            <a:r>
              <a:rPr lang="fr-CH" sz="3100" dirty="0"/>
              <a:t>Gérer les performances des fournisseurs.</a:t>
            </a:r>
            <a:endParaRPr lang="fr-FR" sz="3100" dirty="0"/>
          </a:p>
        </p:txBody>
      </p:sp>
      <p:sp>
        <p:nvSpPr>
          <p:cNvPr id="4" name="Espace réservé du numéro de diapositive 3">
            <a:extLst>
              <a:ext uri="{FF2B5EF4-FFF2-40B4-BE49-F238E27FC236}">
                <a16:creationId xmlns:a16="http://schemas.microsoft.com/office/drawing/2014/main" id="{95CA281C-3187-4F18-8B1B-A7966C0A751B}"/>
              </a:ext>
            </a:extLst>
          </p:cNvPr>
          <p:cNvSpPr>
            <a:spLocks noGrp="1"/>
          </p:cNvSpPr>
          <p:nvPr>
            <p:ph type="sldNum" sz="quarter" idx="12"/>
          </p:nvPr>
        </p:nvSpPr>
        <p:spPr/>
        <p:txBody>
          <a:bodyPr/>
          <a:lstStyle/>
          <a:p>
            <a:fld id="{D43150CF-46F0-4FEE-9B38-FA518C85AC0E}" type="slidenum">
              <a:rPr lang="fr-CH" smtClean="0"/>
              <a:t>23</a:t>
            </a:fld>
            <a:endParaRPr lang="fr-CH"/>
          </a:p>
        </p:txBody>
      </p:sp>
      <p:sp>
        <p:nvSpPr>
          <p:cNvPr id="5" name="Espace réservé du pied de page 4">
            <a:extLst>
              <a:ext uri="{FF2B5EF4-FFF2-40B4-BE49-F238E27FC236}">
                <a16:creationId xmlns:a16="http://schemas.microsoft.com/office/drawing/2014/main" id="{C1375C1C-6B48-43F5-891C-8C1F2272037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75618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525474-F289-4F64-BF48-98BA0291CD95}"/>
              </a:ext>
            </a:extLst>
          </p:cNvPr>
          <p:cNvSpPr>
            <a:spLocks noGrp="1"/>
          </p:cNvSpPr>
          <p:nvPr>
            <p:ph type="title"/>
          </p:nvPr>
        </p:nvSpPr>
        <p:spPr/>
        <p:txBody>
          <a:bodyPr/>
          <a:lstStyle/>
          <a:p>
            <a:r>
              <a:rPr lang="fr-FR" dirty="0"/>
              <a:t>Pratiques de gestion de service</a:t>
            </a:r>
            <a:br>
              <a:rPr lang="fr-FR" dirty="0"/>
            </a:br>
            <a:endParaRPr lang="fr-FR" dirty="0"/>
          </a:p>
        </p:txBody>
      </p:sp>
      <p:sp>
        <p:nvSpPr>
          <p:cNvPr id="3" name="Espace réservé du contenu 2">
            <a:extLst>
              <a:ext uri="{FF2B5EF4-FFF2-40B4-BE49-F238E27FC236}">
                <a16:creationId xmlns:a16="http://schemas.microsoft.com/office/drawing/2014/main" id="{DD8272BC-F9B0-47ED-98AB-0044F39CA817}"/>
              </a:ext>
            </a:extLst>
          </p:cNvPr>
          <p:cNvSpPr>
            <a:spLocks noGrp="1"/>
          </p:cNvSpPr>
          <p:nvPr>
            <p:ph idx="1"/>
          </p:nvPr>
        </p:nvSpPr>
        <p:spPr/>
        <p:txBody>
          <a:bodyPr/>
          <a:lstStyle/>
          <a:p>
            <a:r>
              <a:rPr lang="fr-CH" b="1" dirty="0"/>
              <a:t>Favoriser le changement</a:t>
            </a:r>
          </a:p>
          <a:p>
            <a:r>
              <a:rPr lang="fr-CH" dirty="0"/>
              <a:t>Maximisez le nombre de changements informatiques réussis en vous assurant que les risques ont été correctement évalués, en autorisant les changements et en gérant le planning des changements.</a:t>
            </a:r>
          </a:p>
          <a:p>
            <a:r>
              <a:rPr lang="fr-CH" dirty="0"/>
              <a:t>Définition d'un changement : L'ajout, la modification ou la suppression de tout ce qui pourrait avoir un effet direct ou indirect sur les services. </a:t>
            </a:r>
          </a:p>
          <a:p>
            <a:pPr marL="0" indent="0">
              <a:buNone/>
            </a:pPr>
            <a:endParaRPr lang="fr-FR" dirty="0"/>
          </a:p>
        </p:txBody>
      </p:sp>
      <p:sp>
        <p:nvSpPr>
          <p:cNvPr id="4" name="Espace réservé du numéro de diapositive 3">
            <a:extLst>
              <a:ext uri="{FF2B5EF4-FFF2-40B4-BE49-F238E27FC236}">
                <a16:creationId xmlns:a16="http://schemas.microsoft.com/office/drawing/2014/main" id="{0970A092-08D3-4858-8B62-3D00CE940233}"/>
              </a:ext>
            </a:extLst>
          </p:cNvPr>
          <p:cNvSpPr>
            <a:spLocks noGrp="1"/>
          </p:cNvSpPr>
          <p:nvPr>
            <p:ph type="sldNum" sz="quarter" idx="12"/>
          </p:nvPr>
        </p:nvSpPr>
        <p:spPr/>
        <p:txBody>
          <a:bodyPr/>
          <a:lstStyle/>
          <a:p>
            <a:fld id="{D43150CF-46F0-4FEE-9B38-FA518C85AC0E}" type="slidenum">
              <a:rPr lang="fr-CH" smtClean="0"/>
              <a:t>24</a:t>
            </a:fld>
            <a:endParaRPr lang="fr-CH"/>
          </a:p>
        </p:txBody>
      </p:sp>
      <p:sp>
        <p:nvSpPr>
          <p:cNvPr id="5" name="Espace réservé du pied de page 4">
            <a:extLst>
              <a:ext uri="{FF2B5EF4-FFF2-40B4-BE49-F238E27FC236}">
                <a16:creationId xmlns:a16="http://schemas.microsoft.com/office/drawing/2014/main" id="{58BB2293-2A28-4488-893F-4D742731401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83880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1DABD-F701-4501-B6FC-A98402806CDC}"/>
              </a:ext>
            </a:extLst>
          </p:cNvPr>
          <p:cNvSpPr>
            <a:spLocks noGrp="1"/>
          </p:cNvSpPr>
          <p:nvPr>
            <p:ph type="title"/>
          </p:nvPr>
        </p:nvSpPr>
        <p:spPr/>
        <p:txBody>
          <a:bodyPr/>
          <a:lstStyle/>
          <a:p>
            <a:r>
              <a:rPr lang="fr-CH" dirty="0"/>
              <a:t>Favoriser le changement</a:t>
            </a:r>
            <a:endParaRPr lang="fr-FR" dirty="0"/>
          </a:p>
        </p:txBody>
      </p:sp>
      <p:sp>
        <p:nvSpPr>
          <p:cNvPr id="3" name="Espace réservé du contenu 2">
            <a:extLst>
              <a:ext uri="{FF2B5EF4-FFF2-40B4-BE49-F238E27FC236}">
                <a16:creationId xmlns:a16="http://schemas.microsoft.com/office/drawing/2014/main" id="{604F4C2E-42ED-4FFF-BFBF-8F05CED369A7}"/>
              </a:ext>
            </a:extLst>
          </p:cNvPr>
          <p:cNvSpPr>
            <a:spLocks noGrp="1"/>
          </p:cNvSpPr>
          <p:nvPr>
            <p:ph idx="1"/>
          </p:nvPr>
        </p:nvSpPr>
        <p:spPr/>
        <p:txBody>
          <a:bodyPr>
            <a:normAutofit lnSpcReduction="10000"/>
          </a:bodyPr>
          <a:lstStyle/>
          <a:p>
            <a:pPr algn="just"/>
            <a:r>
              <a:rPr lang="fr-CH" dirty="0"/>
              <a:t>S’applique dans toute l'infrastructure informatique, les applications, la documentation, les processus, les relations avec les fournisseurs et tout ce qui peut avoir un impact direct ou indirect sur un produit ou un service. </a:t>
            </a:r>
          </a:p>
          <a:p>
            <a:pPr algn="just"/>
            <a:r>
              <a:rPr lang="fr-CH" dirty="0"/>
              <a:t>Distinguer la gestion du changement organisationnel (axée sur les personnes) et la mise en œuvre du changement (axée sur les produits et services).</a:t>
            </a:r>
          </a:p>
          <a:p>
            <a:pPr algn="just"/>
            <a:r>
              <a:rPr lang="fr-CH" dirty="0"/>
              <a:t>Il faut trouver un équilibre entre la nécessité d'apporter des changements bénéfiques qui apporteront une valeur ajoutée et la nécessité de protéger les clients et les utilisateurs contre les effets négatifs des changements.</a:t>
            </a:r>
          </a:p>
          <a:p>
            <a:endParaRPr lang="fr-FR" dirty="0"/>
          </a:p>
        </p:txBody>
      </p:sp>
      <p:sp>
        <p:nvSpPr>
          <p:cNvPr id="4" name="Espace réservé du numéro de diapositive 3">
            <a:extLst>
              <a:ext uri="{FF2B5EF4-FFF2-40B4-BE49-F238E27FC236}">
                <a16:creationId xmlns:a16="http://schemas.microsoft.com/office/drawing/2014/main" id="{813CD9AE-D2CF-424D-8F95-1073ADF8DADC}"/>
              </a:ext>
            </a:extLst>
          </p:cNvPr>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a:extLst>
              <a:ext uri="{FF2B5EF4-FFF2-40B4-BE49-F238E27FC236}">
                <a16:creationId xmlns:a16="http://schemas.microsoft.com/office/drawing/2014/main" id="{671BA548-4833-47C5-AB7F-CB8788E030A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87968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AA99B-73C1-41CF-AC7E-79D49F1D3BC9}"/>
              </a:ext>
            </a:extLst>
          </p:cNvPr>
          <p:cNvSpPr>
            <a:spLocks noGrp="1"/>
          </p:cNvSpPr>
          <p:nvPr>
            <p:ph type="title"/>
          </p:nvPr>
        </p:nvSpPr>
        <p:spPr/>
        <p:txBody>
          <a:bodyPr/>
          <a:lstStyle/>
          <a:p>
            <a:r>
              <a:rPr lang="fr-CH" dirty="0"/>
              <a:t>Favoriser le changement</a:t>
            </a:r>
            <a:endParaRPr lang="fr-FR" dirty="0"/>
          </a:p>
        </p:txBody>
      </p:sp>
      <p:sp>
        <p:nvSpPr>
          <p:cNvPr id="3" name="Espace réservé du contenu 2">
            <a:extLst>
              <a:ext uri="{FF2B5EF4-FFF2-40B4-BE49-F238E27FC236}">
                <a16:creationId xmlns:a16="http://schemas.microsoft.com/office/drawing/2014/main" id="{903EE507-7BE4-4368-875F-6DDBCAC7A93E}"/>
              </a:ext>
            </a:extLst>
          </p:cNvPr>
          <p:cNvSpPr>
            <a:spLocks noGrp="1"/>
          </p:cNvSpPr>
          <p:nvPr>
            <p:ph idx="1"/>
          </p:nvPr>
        </p:nvSpPr>
        <p:spPr/>
        <p:txBody>
          <a:bodyPr>
            <a:normAutofit fontScale="85000" lnSpcReduction="20000"/>
          </a:bodyPr>
          <a:lstStyle/>
          <a:p>
            <a:r>
              <a:rPr lang="fr-CH" dirty="0"/>
              <a:t>3 types de changement:</a:t>
            </a:r>
          </a:p>
          <a:p>
            <a:pPr marL="514350" indent="-514350">
              <a:buFont typeface="+mj-lt"/>
              <a:buAutoNum type="arabicPeriod"/>
            </a:pPr>
            <a:r>
              <a:rPr lang="fr-CH" b="1" dirty="0"/>
              <a:t>Changements standard :</a:t>
            </a:r>
          </a:p>
          <a:p>
            <a:pPr algn="just"/>
            <a:r>
              <a:rPr lang="fr-CH" dirty="0"/>
              <a:t>Faible risque, </a:t>
            </a:r>
            <a:r>
              <a:rPr lang="fr-CH" dirty="0" err="1"/>
              <a:t>pré-autorisé</a:t>
            </a:r>
            <a:endParaRPr lang="fr-CH" dirty="0"/>
          </a:p>
          <a:p>
            <a:pPr algn="just"/>
            <a:r>
              <a:rPr lang="fr-CH" dirty="0"/>
              <a:t>Bien compris et entièrement documenté</a:t>
            </a:r>
          </a:p>
          <a:p>
            <a:pPr algn="just"/>
            <a:r>
              <a:rPr lang="fr-CH" dirty="0"/>
              <a:t>Peuvent être mises en œuvre sans nécessiter d'autorisation supplémentaire </a:t>
            </a:r>
          </a:p>
          <a:p>
            <a:pPr algn="just"/>
            <a:r>
              <a:rPr lang="fr-CH" dirty="0"/>
              <a:t>Souvent initiés en tant que demandes de service, mais peuvent également être des changements opérationnels. </a:t>
            </a:r>
          </a:p>
          <a:p>
            <a:pPr algn="just"/>
            <a:r>
              <a:rPr lang="fr-CH" dirty="0"/>
              <a:t>Lorsque la procédure d'un changement standard est créée ou modifiée, il faut procéder à une évaluation complète des risques et à une autorisation comme pour tout autre changement : UNIQUEMENT s'il y a une modification de la manière dont elle est exécutée. </a:t>
            </a:r>
            <a:endParaRPr lang="fr-FR" dirty="0"/>
          </a:p>
        </p:txBody>
      </p:sp>
      <p:sp>
        <p:nvSpPr>
          <p:cNvPr id="4" name="Espace réservé du numéro de diapositive 3">
            <a:extLst>
              <a:ext uri="{FF2B5EF4-FFF2-40B4-BE49-F238E27FC236}">
                <a16:creationId xmlns:a16="http://schemas.microsoft.com/office/drawing/2014/main" id="{86D1721A-0D9B-4AF3-BE22-ACD8D1E52830}"/>
              </a:ext>
            </a:extLst>
          </p:cNvPr>
          <p:cNvSpPr>
            <a:spLocks noGrp="1"/>
          </p:cNvSpPr>
          <p:nvPr>
            <p:ph type="sldNum" sz="quarter" idx="12"/>
          </p:nvPr>
        </p:nvSpPr>
        <p:spPr/>
        <p:txBody>
          <a:bodyPr/>
          <a:lstStyle/>
          <a:p>
            <a:fld id="{D43150CF-46F0-4FEE-9B38-FA518C85AC0E}" type="slidenum">
              <a:rPr lang="fr-CH" smtClean="0"/>
              <a:t>26</a:t>
            </a:fld>
            <a:endParaRPr lang="fr-CH"/>
          </a:p>
        </p:txBody>
      </p:sp>
      <p:sp>
        <p:nvSpPr>
          <p:cNvPr id="5" name="Espace réservé du pied de page 4">
            <a:extLst>
              <a:ext uri="{FF2B5EF4-FFF2-40B4-BE49-F238E27FC236}">
                <a16:creationId xmlns:a16="http://schemas.microsoft.com/office/drawing/2014/main" id="{40A4636C-2AF0-4159-9339-7824D68EC9D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44523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0D854-3BA8-43D8-B7B6-4367A6A45594}"/>
              </a:ext>
            </a:extLst>
          </p:cNvPr>
          <p:cNvSpPr>
            <a:spLocks noGrp="1"/>
          </p:cNvSpPr>
          <p:nvPr>
            <p:ph type="title"/>
          </p:nvPr>
        </p:nvSpPr>
        <p:spPr/>
        <p:txBody>
          <a:bodyPr/>
          <a:lstStyle/>
          <a:p>
            <a:r>
              <a:rPr lang="fr-CH" dirty="0"/>
              <a:t>Favoriser le changement</a:t>
            </a:r>
            <a:endParaRPr lang="fr-FR" dirty="0"/>
          </a:p>
        </p:txBody>
      </p:sp>
      <p:sp>
        <p:nvSpPr>
          <p:cNvPr id="3" name="Espace réservé du contenu 2">
            <a:extLst>
              <a:ext uri="{FF2B5EF4-FFF2-40B4-BE49-F238E27FC236}">
                <a16:creationId xmlns:a16="http://schemas.microsoft.com/office/drawing/2014/main" id="{DBB16793-41D8-49BA-A23C-60607FC49A15}"/>
              </a:ext>
            </a:extLst>
          </p:cNvPr>
          <p:cNvSpPr>
            <a:spLocks noGrp="1"/>
          </p:cNvSpPr>
          <p:nvPr>
            <p:ph idx="1"/>
          </p:nvPr>
        </p:nvSpPr>
        <p:spPr/>
        <p:txBody>
          <a:bodyPr>
            <a:normAutofit fontScale="92500" lnSpcReduction="20000"/>
          </a:bodyPr>
          <a:lstStyle/>
          <a:p>
            <a:pPr marL="514350" indent="-514350">
              <a:buFont typeface="+mj-lt"/>
              <a:buAutoNum type="arabicPeriod" startAt="2"/>
            </a:pPr>
            <a:r>
              <a:rPr lang="fr-CH" b="1" dirty="0"/>
              <a:t>Changements normaux :</a:t>
            </a:r>
          </a:p>
          <a:p>
            <a:r>
              <a:rPr lang="fr-CH" dirty="0"/>
              <a:t>Doivent être planifiés, évalués et autorisés selon un flux de travail standard. </a:t>
            </a:r>
          </a:p>
          <a:p>
            <a:r>
              <a:rPr lang="fr-CH" dirty="0"/>
              <a:t>Les modèles de changement déterminent les rôles pour l'évaluation et l'autorisation:</a:t>
            </a:r>
          </a:p>
          <a:p>
            <a:pPr>
              <a:buFont typeface="Courier New" panose="02070309020205020404" pitchFamily="49" charset="0"/>
              <a:buChar char="o"/>
            </a:pPr>
            <a:r>
              <a:rPr lang="fr-CH" dirty="0"/>
              <a:t>Faible risque : généralement quelqu'un qui peut prendre des décisions rapides, utilisant souvent l'automatisation pour accélérer le changement. </a:t>
            </a:r>
          </a:p>
          <a:p>
            <a:pPr>
              <a:buFont typeface="Courier New" panose="02070309020205020404" pitchFamily="49" charset="0"/>
              <a:buChar char="o"/>
            </a:pPr>
            <a:r>
              <a:rPr lang="fr-CH" dirty="0"/>
              <a:t>Changements majeurs : pourrait être aussi élevé que le conseil d'administration (ou équivalent). </a:t>
            </a:r>
          </a:p>
          <a:p>
            <a:r>
              <a:rPr lang="fr-CH" dirty="0"/>
              <a:t>Déclenché par la création d'une demande de changement</a:t>
            </a:r>
            <a:endParaRPr lang="fr-FR" dirty="0"/>
          </a:p>
        </p:txBody>
      </p:sp>
      <p:sp>
        <p:nvSpPr>
          <p:cNvPr id="4" name="Espace réservé du numéro de diapositive 3">
            <a:extLst>
              <a:ext uri="{FF2B5EF4-FFF2-40B4-BE49-F238E27FC236}">
                <a16:creationId xmlns:a16="http://schemas.microsoft.com/office/drawing/2014/main" id="{D9FB5213-5C7B-401C-9E65-D66C8FB44199}"/>
              </a:ext>
            </a:extLst>
          </p:cNvPr>
          <p:cNvSpPr>
            <a:spLocks noGrp="1"/>
          </p:cNvSpPr>
          <p:nvPr>
            <p:ph type="sldNum" sz="quarter" idx="12"/>
          </p:nvPr>
        </p:nvSpPr>
        <p:spPr/>
        <p:txBody>
          <a:bodyPr/>
          <a:lstStyle/>
          <a:p>
            <a:fld id="{D43150CF-46F0-4FEE-9B38-FA518C85AC0E}" type="slidenum">
              <a:rPr lang="fr-CH" smtClean="0"/>
              <a:t>27</a:t>
            </a:fld>
            <a:endParaRPr lang="fr-CH"/>
          </a:p>
        </p:txBody>
      </p:sp>
      <p:sp>
        <p:nvSpPr>
          <p:cNvPr id="5" name="Espace réservé du pied de page 4">
            <a:extLst>
              <a:ext uri="{FF2B5EF4-FFF2-40B4-BE49-F238E27FC236}">
                <a16:creationId xmlns:a16="http://schemas.microsoft.com/office/drawing/2014/main" id="{87A5C2C9-E798-45C9-AFD9-2950D48F60F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7677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6EF850-B476-4EA3-A9F4-430DDF417EA0}"/>
              </a:ext>
            </a:extLst>
          </p:cNvPr>
          <p:cNvSpPr>
            <a:spLocks noGrp="1"/>
          </p:cNvSpPr>
          <p:nvPr>
            <p:ph type="title"/>
          </p:nvPr>
        </p:nvSpPr>
        <p:spPr/>
        <p:txBody>
          <a:bodyPr/>
          <a:lstStyle/>
          <a:p>
            <a:r>
              <a:rPr lang="fr-CH" dirty="0"/>
              <a:t>Favoriser le changement</a:t>
            </a:r>
            <a:endParaRPr lang="fr-FR" dirty="0"/>
          </a:p>
        </p:txBody>
      </p:sp>
      <p:sp>
        <p:nvSpPr>
          <p:cNvPr id="3" name="Espace réservé du contenu 2">
            <a:extLst>
              <a:ext uri="{FF2B5EF4-FFF2-40B4-BE49-F238E27FC236}">
                <a16:creationId xmlns:a16="http://schemas.microsoft.com/office/drawing/2014/main" id="{89612CF0-EFEA-4FB7-8E5B-C5A46CDDFB97}"/>
              </a:ext>
            </a:extLst>
          </p:cNvPr>
          <p:cNvSpPr>
            <a:spLocks noGrp="1"/>
          </p:cNvSpPr>
          <p:nvPr>
            <p:ph idx="1"/>
          </p:nvPr>
        </p:nvSpPr>
        <p:spPr/>
        <p:txBody>
          <a:bodyPr>
            <a:normAutofit fontScale="77500" lnSpcReduction="20000"/>
          </a:bodyPr>
          <a:lstStyle/>
          <a:p>
            <a:pPr marL="514350" indent="-514350">
              <a:buFont typeface="+mj-lt"/>
              <a:buAutoNum type="arabicPeriod" startAt="3"/>
            </a:pPr>
            <a:r>
              <a:rPr lang="fr-CH" b="1" dirty="0"/>
              <a:t>Changements d'urgence :</a:t>
            </a:r>
          </a:p>
          <a:p>
            <a:pPr algn="just"/>
            <a:r>
              <a:rPr lang="fr-CH" dirty="0"/>
              <a:t>Doivent être mises en œuvre dès que possible (par exemple pour résoudre un incident ou un correctif de sécurité).</a:t>
            </a:r>
          </a:p>
          <a:p>
            <a:pPr algn="just"/>
            <a:r>
              <a:rPr lang="fr-CH" dirty="0"/>
              <a:t>Ne figurent généralement pas dans le planning des changements</a:t>
            </a:r>
          </a:p>
          <a:p>
            <a:pPr algn="just"/>
            <a:r>
              <a:rPr lang="fr-CH" dirty="0"/>
              <a:t>Le processus d'évaluation et d'autorisation est accéléré pour garantir une mise en œuvre rapide. </a:t>
            </a:r>
          </a:p>
          <a:p>
            <a:pPr algn="just"/>
            <a:r>
              <a:rPr lang="fr-CH" dirty="0"/>
              <a:t>Dans la mesure du possible, les changements d'urgence doivent être soumis aux mêmes tests, évaluations et autorisations que les changements normaux, mais il peut être acceptable de différer une partie de la documentation jusqu'à ce que le changement ait été mis en œuvre, et il sera parfois nécessaire de mettre en œuvre le changement avec moins de tests en raison de contraintes de temps. </a:t>
            </a:r>
          </a:p>
          <a:p>
            <a:pPr algn="just"/>
            <a:r>
              <a:rPr lang="fr-CH" dirty="0"/>
              <a:t>Il peut également y avoir une autorité de changement séparée pour les changements d'urgence, comprenant généralement un petit nombre de cadres supérieurs qui comprennent les risques commerciaux impliqués. </a:t>
            </a:r>
          </a:p>
          <a:p>
            <a:endParaRPr lang="fr-FR" dirty="0"/>
          </a:p>
        </p:txBody>
      </p:sp>
      <p:sp>
        <p:nvSpPr>
          <p:cNvPr id="4" name="Espace réservé du numéro de diapositive 3">
            <a:extLst>
              <a:ext uri="{FF2B5EF4-FFF2-40B4-BE49-F238E27FC236}">
                <a16:creationId xmlns:a16="http://schemas.microsoft.com/office/drawing/2014/main" id="{EA066DC5-E4AB-435E-A65E-E0E2BCB13E16}"/>
              </a:ext>
            </a:extLst>
          </p:cNvPr>
          <p:cNvSpPr>
            <a:spLocks noGrp="1"/>
          </p:cNvSpPr>
          <p:nvPr>
            <p:ph type="sldNum" sz="quarter" idx="12"/>
          </p:nvPr>
        </p:nvSpPr>
        <p:spPr/>
        <p:txBody>
          <a:bodyPr/>
          <a:lstStyle/>
          <a:p>
            <a:fld id="{D43150CF-46F0-4FEE-9B38-FA518C85AC0E}" type="slidenum">
              <a:rPr lang="fr-CH" smtClean="0"/>
              <a:t>28</a:t>
            </a:fld>
            <a:endParaRPr lang="fr-CH"/>
          </a:p>
        </p:txBody>
      </p:sp>
      <p:sp>
        <p:nvSpPr>
          <p:cNvPr id="5" name="Espace réservé du pied de page 4">
            <a:extLst>
              <a:ext uri="{FF2B5EF4-FFF2-40B4-BE49-F238E27FC236}">
                <a16:creationId xmlns:a16="http://schemas.microsoft.com/office/drawing/2014/main" id="{5927180E-B0F7-432A-8692-4D70E2CFFCE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105370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62CCD-BC81-46B1-9C8D-E1C05BAA2D41}"/>
              </a:ext>
            </a:extLst>
          </p:cNvPr>
          <p:cNvSpPr>
            <a:spLocks noGrp="1"/>
          </p:cNvSpPr>
          <p:nvPr>
            <p:ph type="title"/>
          </p:nvPr>
        </p:nvSpPr>
        <p:spPr/>
        <p:txBody>
          <a:bodyPr/>
          <a:lstStyle/>
          <a:p>
            <a:r>
              <a:rPr lang="fr-FR" dirty="0"/>
              <a:t>Gestion des incidents </a:t>
            </a:r>
          </a:p>
        </p:txBody>
      </p:sp>
      <p:sp>
        <p:nvSpPr>
          <p:cNvPr id="3" name="Espace réservé du contenu 2">
            <a:extLst>
              <a:ext uri="{FF2B5EF4-FFF2-40B4-BE49-F238E27FC236}">
                <a16:creationId xmlns:a16="http://schemas.microsoft.com/office/drawing/2014/main" id="{823DAED5-4B6E-4076-BDB9-48C258751F7E}"/>
              </a:ext>
            </a:extLst>
          </p:cNvPr>
          <p:cNvSpPr>
            <a:spLocks noGrp="1"/>
          </p:cNvSpPr>
          <p:nvPr>
            <p:ph idx="1"/>
          </p:nvPr>
        </p:nvSpPr>
        <p:spPr/>
        <p:txBody>
          <a:bodyPr>
            <a:normAutofit fontScale="92500" lnSpcReduction="10000"/>
          </a:bodyPr>
          <a:lstStyle/>
          <a:p>
            <a:pPr algn="just"/>
            <a:r>
              <a:rPr lang="fr-CH" dirty="0"/>
              <a:t>L'objectif de la gestion des incidents est de minimiser l'impact négatif des incidents en rétablissant le fonctionnement normal du service aussi rapidement que possible.</a:t>
            </a:r>
          </a:p>
          <a:p>
            <a:pPr algn="just"/>
            <a:r>
              <a:rPr lang="fr-CH" dirty="0"/>
              <a:t>Définition d'un incident : Une interruption non planifiée d'un service ou une réduction de la qualité d'un service. </a:t>
            </a:r>
          </a:p>
          <a:p>
            <a:pPr algn="just"/>
            <a:r>
              <a:rPr lang="fr-CH" dirty="0"/>
              <a:t>Les organisations doivent concevoir leur pratique de gestion des incidents de manière à assurer une gestion et une affectation des ressources appropriées aux différents types d'incidents.</a:t>
            </a:r>
          </a:p>
          <a:p>
            <a:pPr algn="just"/>
            <a:r>
              <a:rPr lang="fr-CH" dirty="0"/>
              <a:t>Il existe généralement des processus distincts pour la gestion des incidents majeurs et pour la gestion des incidents de sécurité de l'information.</a:t>
            </a:r>
            <a:endParaRPr lang="fr-FR" dirty="0"/>
          </a:p>
        </p:txBody>
      </p:sp>
      <p:sp>
        <p:nvSpPr>
          <p:cNvPr id="4" name="Espace réservé du numéro de diapositive 3">
            <a:extLst>
              <a:ext uri="{FF2B5EF4-FFF2-40B4-BE49-F238E27FC236}">
                <a16:creationId xmlns:a16="http://schemas.microsoft.com/office/drawing/2014/main" id="{92012A7F-B32F-4FE3-AC11-D572066FC0F6}"/>
              </a:ext>
            </a:extLst>
          </p:cNvPr>
          <p:cNvSpPr>
            <a:spLocks noGrp="1"/>
          </p:cNvSpPr>
          <p:nvPr>
            <p:ph type="sldNum" sz="quarter" idx="12"/>
          </p:nvPr>
        </p:nvSpPr>
        <p:spPr/>
        <p:txBody>
          <a:bodyPr/>
          <a:lstStyle/>
          <a:p>
            <a:fld id="{D43150CF-46F0-4FEE-9B38-FA518C85AC0E}" type="slidenum">
              <a:rPr lang="fr-CH" smtClean="0"/>
              <a:t>29</a:t>
            </a:fld>
            <a:endParaRPr lang="fr-CH"/>
          </a:p>
        </p:txBody>
      </p:sp>
      <p:sp>
        <p:nvSpPr>
          <p:cNvPr id="5" name="Espace réservé du pied de page 4">
            <a:extLst>
              <a:ext uri="{FF2B5EF4-FFF2-40B4-BE49-F238E27FC236}">
                <a16:creationId xmlns:a16="http://schemas.microsoft.com/office/drawing/2014/main" id="{65E2EED4-7EF2-472B-A861-CF6E4FD058C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44073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BDBEB-B4D9-4211-A080-727CD3E25684}"/>
              </a:ext>
            </a:extLst>
          </p:cNvPr>
          <p:cNvSpPr>
            <a:spLocks noGrp="1"/>
          </p:cNvSpPr>
          <p:nvPr>
            <p:ph type="title"/>
          </p:nvPr>
        </p:nvSpPr>
        <p:spPr/>
        <p:txBody>
          <a:bodyPr/>
          <a:lstStyle/>
          <a:p>
            <a:r>
              <a:rPr lang="fr-CH" dirty="0"/>
              <a:t>Les pratiques ITIL 4</a:t>
            </a:r>
            <a:endParaRPr lang="fr-FR" dirty="0"/>
          </a:p>
        </p:txBody>
      </p:sp>
      <p:sp>
        <p:nvSpPr>
          <p:cNvPr id="3" name="Espace réservé du contenu 2">
            <a:extLst>
              <a:ext uri="{FF2B5EF4-FFF2-40B4-BE49-F238E27FC236}">
                <a16:creationId xmlns:a16="http://schemas.microsoft.com/office/drawing/2014/main" id="{AB466776-674C-48FC-B1E1-494E1A2F6347}"/>
              </a:ext>
            </a:extLst>
          </p:cNvPr>
          <p:cNvSpPr>
            <a:spLocks noGrp="1"/>
          </p:cNvSpPr>
          <p:nvPr>
            <p:ph idx="1"/>
          </p:nvPr>
        </p:nvSpPr>
        <p:spPr/>
        <p:txBody>
          <a:bodyPr/>
          <a:lstStyle/>
          <a:p>
            <a:r>
              <a:rPr lang="fr-CH" dirty="0"/>
              <a:t>Il y a 34 pratiques</a:t>
            </a:r>
            <a:r>
              <a:rPr lang="fr-FR" dirty="0"/>
              <a:t> classées en 3 catégories:</a:t>
            </a:r>
          </a:p>
          <a:p>
            <a:pPr>
              <a:buFont typeface="Wingdings" panose="05000000000000000000" pitchFamily="2" charset="2"/>
              <a:buChar char="Ø"/>
            </a:pPr>
            <a:r>
              <a:rPr lang="fr-FR" dirty="0"/>
              <a:t>Pratiques générales de gestion</a:t>
            </a:r>
          </a:p>
          <a:p>
            <a:pPr>
              <a:buFont typeface="Wingdings" panose="05000000000000000000" pitchFamily="2" charset="2"/>
              <a:buChar char="Ø"/>
            </a:pPr>
            <a:r>
              <a:rPr lang="fr-FR" dirty="0"/>
              <a:t>Pratiques de gestion de service</a:t>
            </a:r>
          </a:p>
          <a:p>
            <a:pPr>
              <a:buFont typeface="Wingdings" panose="05000000000000000000" pitchFamily="2" charset="2"/>
              <a:buChar char="Ø"/>
            </a:pPr>
            <a:r>
              <a:rPr lang="fr-FR" dirty="0"/>
              <a:t>Pratiques de gestion technique</a:t>
            </a:r>
          </a:p>
          <a:p>
            <a:pPr>
              <a:buFont typeface="Wingdings" panose="05000000000000000000" pitchFamily="2" charset="2"/>
              <a:buChar char="Ø"/>
            </a:pPr>
            <a:endParaRPr lang="fr-FR" dirty="0"/>
          </a:p>
          <a:p>
            <a:pPr>
              <a:buFont typeface="Wingdings" panose="05000000000000000000" pitchFamily="2" charset="2"/>
              <a:buChar char="Ø"/>
            </a:pPr>
            <a:endParaRPr lang="fr-CH" dirty="0"/>
          </a:p>
        </p:txBody>
      </p:sp>
      <p:sp>
        <p:nvSpPr>
          <p:cNvPr id="4" name="Espace réservé du numéro de diapositive 3">
            <a:extLst>
              <a:ext uri="{FF2B5EF4-FFF2-40B4-BE49-F238E27FC236}">
                <a16:creationId xmlns:a16="http://schemas.microsoft.com/office/drawing/2014/main" id="{5A2E35C4-2EB4-469F-ABDC-907D80C3FF13}"/>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D9AB59A1-AD95-4D98-8734-7C7E99230BC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03685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0478A4-D491-4C40-9D9B-660EB20E54EB}"/>
              </a:ext>
            </a:extLst>
          </p:cNvPr>
          <p:cNvSpPr>
            <a:spLocks noGrp="1"/>
          </p:cNvSpPr>
          <p:nvPr>
            <p:ph type="title"/>
          </p:nvPr>
        </p:nvSpPr>
        <p:spPr/>
        <p:txBody>
          <a:bodyPr/>
          <a:lstStyle/>
          <a:p>
            <a:r>
              <a:rPr lang="fr-CH" dirty="0"/>
              <a:t>Gestion des incidents</a:t>
            </a:r>
            <a:endParaRPr lang="fr-FR" dirty="0"/>
          </a:p>
        </p:txBody>
      </p:sp>
      <p:sp>
        <p:nvSpPr>
          <p:cNvPr id="3" name="Espace réservé du contenu 2">
            <a:extLst>
              <a:ext uri="{FF2B5EF4-FFF2-40B4-BE49-F238E27FC236}">
                <a16:creationId xmlns:a16="http://schemas.microsoft.com/office/drawing/2014/main" id="{BA0C08F3-5093-4CE6-9F03-56B4198244CA}"/>
              </a:ext>
            </a:extLst>
          </p:cNvPr>
          <p:cNvSpPr>
            <a:spLocks noGrp="1"/>
          </p:cNvSpPr>
          <p:nvPr>
            <p:ph idx="1"/>
          </p:nvPr>
        </p:nvSpPr>
        <p:spPr/>
        <p:txBody>
          <a:bodyPr>
            <a:normAutofit fontScale="92500"/>
          </a:bodyPr>
          <a:lstStyle/>
          <a:p>
            <a:pPr algn="just"/>
            <a:r>
              <a:rPr lang="fr-CH" dirty="0"/>
              <a:t>Peut avoir un impact énorme sur la satisfaction et la perception des clients et des utilisateurs.</a:t>
            </a:r>
          </a:p>
          <a:p>
            <a:pPr algn="just"/>
            <a:r>
              <a:rPr lang="fr-CH" dirty="0"/>
              <a:t>Chaque incident doit être enregistré et géré de manière à ce qu'il soit résolu dans un délai qui réponde aux attentes du client et de l'utilisateur.</a:t>
            </a:r>
          </a:p>
          <a:p>
            <a:pPr algn="just"/>
            <a:r>
              <a:rPr lang="fr-CH" dirty="0"/>
              <a:t>Les délais de résolution cibles sont convenus, documentés et communiqués afin de garantir que les attentes sont réalistes. </a:t>
            </a:r>
          </a:p>
          <a:p>
            <a:pPr algn="just"/>
            <a:r>
              <a:rPr lang="fr-CH" dirty="0"/>
              <a:t>Les incidents sont classés par ordre de priorité sur la base d'une classification convenue, afin de garantir que les incidents ayant le plus grand impact sur l'entreprise soient résolus en premier. </a:t>
            </a:r>
            <a:endParaRPr lang="fr-FR" dirty="0"/>
          </a:p>
        </p:txBody>
      </p:sp>
      <p:sp>
        <p:nvSpPr>
          <p:cNvPr id="4" name="Espace réservé du numéro de diapositive 3">
            <a:extLst>
              <a:ext uri="{FF2B5EF4-FFF2-40B4-BE49-F238E27FC236}">
                <a16:creationId xmlns:a16="http://schemas.microsoft.com/office/drawing/2014/main" id="{469C7E6F-3372-4978-86A4-562470A5678F}"/>
              </a:ext>
            </a:extLst>
          </p:cNvPr>
          <p:cNvSpPr>
            <a:spLocks noGrp="1"/>
          </p:cNvSpPr>
          <p:nvPr>
            <p:ph type="sldNum" sz="quarter" idx="12"/>
          </p:nvPr>
        </p:nvSpPr>
        <p:spPr/>
        <p:txBody>
          <a:bodyPr/>
          <a:lstStyle/>
          <a:p>
            <a:fld id="{D43150CF-46F0-4FEE-9B38-FA518C85AC0E}" type="slidenum">
              <a:rPr lang="fr-CH" smtClean="0"/>
              <a:t>30</a:t>
            </a:fld>
            <a:endParaRPr lang="fr-CH"/>
          </a:p>
        </p:txBody>
      </p:sp>
      <p:sp>
        <p:nvSpPr>
          <p:cNvPr id="5" name="Espace réservé du pied de page 4">
            <a:extLst>
              <a:ext uri="{FF2B5EF4-FFF2-40B4-BE49-F238E27FC236}">
                <a16:creationId xmlns:a16="http://schemas.microsoft.com/office/drawing/2014/main" id="{90176791-A7D4-4D55-AD08-C4EEA82FB7D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83022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73D00-491E-4A2A-99E3-D94B2942B2F3}"/>
              </a:ext>
            </a:extLst>
          </p:cNvPr>
          <p:cNvSpPr>
            <a:spLocks noGrp="1"/>
          </p:cNvSpPr>
          <p:nvPr>
            <p:ph type="title"/>
          </p:nvPr>
        </p:nvSpPr>
        <p:spPr/>
        <p:txBody>
          <a:bodyPr/>
          <a:lstStyle/>
          <a:p>
            <a:r>
              <a:rPr lang="fr-CH" dirty="0"/>
              <a:t>Gestion des problèmes</a:t>
            </a:r>
            <a:endParaRPr lang="fr-FR" dirty="0"/>
          </a:p>
        </p:txBody>
      </p:sp>
      <p:sp>
        <p:nvSpPr>
          <p:cNvPr id="3" name="Espace réservé du contenu 2">
            <a:extLst>
              <a:ext uri="{FF2B5EF4-FFF2-40B4-BE49-F238E27FC236}">
                <a16:creationId xmlns:a16="http://schemas.microsoft.com/office/drawing/2014/main" id="{014EA2D7-C63F-435B-BB25-D65CE291A37D}"/>
              </a:ext>
            </a:extLst>
          </p:cNvPr>
          <p:cNvSpPr>
            <a:spLocks noGrp="1"/>
          </p:cNvSpPr>
          <p:nvPr>
            <p:ph idx="1"/>
          </p:nvPr>
        </p:nvSpPr>
        <p:spPr/>
        <p:txBody>
          <a:bodyPr>
            <a:normAutofit fontScale="92500" lnSpcReduction="10000"/>
          </a:bodyPr>
          <a:lstStyle/>
          <a:p>
            <a:pPr algn="just"/>
            <a:r>
              <a:rPr lang="fr-CH" dirty="0"/>
              <a:t>Réduire l'occurrence et l'impact des incidents en identifiant la cause ou la cause potentielle des incidents, et en gérant les solutions liées au problème ainsi que les erreurs connues.</a:t>
            </a:r>
          </a:p>
          <a:p>
            <a:pPr algn="just"/>
            <a:r>
              <a:rPr lang="fr-CH" dirty="0"/>
              <a:t>Problème : Une cause ou une cause potentielle d'incidents antérieurs, actuels ou futurs.</a:t>
            </a:r>
          </a:p>
          <a:p>
            <a:pPr algn="just"/>
            <a:r>
              <a:rPr lang="fr-CH" dirty="0"/>
              <a:t>Erreur connue (KE) : Un problème qui a été analysé mais qui n'a pas été résolu. </a:t>
            </a:r>
          </a:p>
          <a:p>
            <a:pPr algn="just"/>
            <a:r>
              <a:rPr lang="fr-CH" dirty="0"/>
              <a:t>Solution de contournement : Une solution qui réduit ou élimine l'impact d'un incident ou d'un problème pour lequel une résolution complète n'est pas encore disponible. Certaines solutions de contournement réduisent la probabilité d'incidents. </a:t>
            </a:r>
          </a:p>
          <a:p>
            <a:endParaRPr lang="fr-FR" dirty="0"/>
          </a:p>
        </p:txBody>
      </p:sp>
      <p:sp>
        <p:nvSpPr>
          <p:cNvPr id="4" name="Espace réservé du numéro de diapositive 3">
            <a:extLst>
              <a:ext uri="{FF2B5EF4-FFF2-40B4-BE49-F238E27FC236}">
                <a16:creationId xmlns:a16="http://schemas.microsoft.com/office/drawing/2014/main" id="{177A7109-D663-48FA-815B-D525CEF831E4}"/>
              </a:ext>
            </a:extLst>
          </p:cNvPr>
          <p:cNvSpPr>
            <a:spLocks noGrp="1"/>
          </p:cNvSpPr>
          <p:nvPr>
            <p:ph type="sldNum" sz="quarter" idx="12"/>
          </p:nvPr>
        </p:nvSpPr>
        <p:spPr/>
        <p:txBody>
          <a:bodyPr/>
          <a:lstStyle/>
          <a:p>
            <a:fld id="{D43150CF-46F0-4FEE-9B38-FA518C85AC0E}" type="slidenum">
              <a:rPr lang="fr-CH" smtClean="0"/>
              <a:t>31</a:t>
            </a:fld>
            <a:endParaRPr lang="fr-CH"/>
          </a:p>
        </p:txBody>
      </p:sp>
      <p:sp>
        <p:nvSpPr>
          <p:cNvPr id="5" name="Espace réservé du pied de page 4">
            <a:extLst>
              <a:ext uri="{FF2B5EF4-FFF2-40B4-BE49-F238E27FC236}">
                <a16:creationId xmlns:a16="http://schemas.microsoft.com/office/drawing/2014/main" id="{58968C6C-4B7B-4A11-8683-B40CA7DA2CF5}"/>
              </a:ext>
            </a:extLst>
          </p:cNvPr>
          <p:cNvSpPr>
            <a:spLocks noGrp="1"/>
          </p:cNvSpPr>
          <p:nvPr>
            <p:ph type="ftr" sz="quarter" idx="11"/>
          </p:nvPr>
        </p:nvSpPr>
        <p:spPr>
          <a:xfrm>
            <a:off x="4263758" y="6172563"/>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54934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1CE4DB-D36A-44DA-89C0-7697E405882C}"/>
              </a:ext>
            </a:extLst>
          </p:cNvPr>
          <p:cNvSpPr>
            <a:spLocks noGrp="1"/>
          </p:cNvSpPr>
          <p:nvPr>
            <p:ph type="title"/>
          </p:nvPr>
        </p:nvSpPr>
        <p:spPr/>
        <p:txBody>
          <a:bodyPr/>
          <a:lstStyle/>
          <a:p>
            <a:r>
              <a:rPr lang="fr-CH" dirty="0"/>
              <a:t>Gestion des problèmes</a:t>
            </a:r>
            <a:endParaRPr lang="fr-FR" dirty="0"/>
          </a:p>
        </p:txBody>
      </p:sp>
      <p:sp>
        <p:nvSpPr>
          <p:cNvPr id="3" name="Espace réservé du contenu 2">
            <a:extLst>
              <a:ext uri="{FF2B5EF4-FFF2-40B4-BE49-F238E27FC236}">
                <a16:creationId xmlns:a16="http://schemas.microsoft.com/office/drawing/2014/main" id="{85DF930A-10DE-4241-BB5B-4B19E9D06F5C}"/>
              </a:ext>
            </a:extLst>
          </p:cNvPr>
          <p:cNvSpPr>
            <a:spLocks noGrp="1"/>
          </p:cNvSpPr>
          <p:nvPr>
            <p:ph idx="1"/>
          </p:nvPr>
        </p:nvSpPr>
        <p:spPr/>
        <p:txBody>
          <a:bodyPr/>
          <a:lstStyle/>
          <a:p>
            <a:r>
              <a:rPr lang="fr-CH" dirty="0"/>
              <a:t>Les compétences du personnel et les capacités requises :</a:t>
            </a:r>
          </a:p>
          <a:p>
            <a:pPr algn="just">
              <a:buFont typeface="Wingdings" panose="05000000000000000000" pitchFamily="2" charset="2"/>
              <a:buChar char="Ø"/>
            </a:pPr>
            <a:r>
              <a:rPr lang="fr-CH" dirty="0"/>
              <a:t>De nombreuses activités de gestion des problèmes reposent sur les connaissances et l'expérience du personnel, plutôt que sur le respect d'une procédure détaillée.</a:t>
            </a:r>
          </a:p>
          <a:p>
            <a:pPr algn="just">
              <a:buFont typeface="Wingdings" panose="05000000000000000000" pitchFamily="2" charset="2"/>
              <a:buChar char="Ø"/>
            </a:pPr>
            <a:r>
              <a:rPr lang="fr-CH" dirty="0"/>
              <a:t>Capacité à comprendre des systèmes complexes et à réfléchir à la manière dont différentes défaillances ont pu se produire. </a:t>
            </a:r>
          </a:p>
          <a:p>
            <a:pPr algn="just">
              <a:buFont typeface="Wingdings" panose="05000000000000000000" pitchFamily="2" charset="2"/>
              <a:buChar char="Ø"/>
            </a:pPr>
            <a:r>
              <a:rPr lang="fr-CH" dirty="0"/>
              <a:t>Les deux capacités ci-dessus nécessitent un encadrement et du temps, ainsi qu'une formation appropriée. </a:t>
            </a:r>
            <a:endParaRPr lang="fr-FR" dirty="0"/>
          </a:p>
        </p:txBody>
      </p:sp>
      <p:sp>
        <p:nvSpPr>
          <p:cNvPr id="4" name="Espace réservé du numéro de diapositive 3">
            <a:extLst>
              <a:ext uri="{FF2B5EF4-FFF2-40B4-BE49-F238E27FC236}">
                <a16:creationId xmlns:a16="http://schemas.microsoft.com/office/drawing/2014/main" id="{6956C0AE-114D-409A-809B-82E4AEC05EB1}"/>
              </a:ext>
            </a:extLst>
          </p:cNvPr>
          <p:cNvSpPr>
            <a:spLocks noGrp="1"/>
          </p:cNvSpPr>
          <p:nvPr>
            <p:ph type="sldNum" sz="quarter" idx="12"/>
          </p:nvPr>
        </p:nvSpPr>
        <p:spPr/>
        <p:txBody>
          <a:bodyPr/>
          <a:lstStyle/>
          <a:p>
            <a:fld id="{D43150CF-46F0-4FEE-9B38-FA518C85AC0E}" type="slidenum">
              <a:rPr lang="fr-CH" smtClean="0"/>
              <a:t>32</a:t>
            </a:fld>
            <a:endParaRPr lang="fr-CH"/>
          </a:p>
        </p:txBody>
      </p:sp>
      <p:sp>
        <p:nvSpPr>
          <p:cNvPr id="5" name="Espace réservé du pied de page 4">
            <a:extLst>
              <a:ext uri="{FF2B5EF4-FFF2-40B4-BE49-F238E27FC236}">
                <a16:creationId xmlns:a16="http://schemas.microsoft.com/office/drawing/2014/main" id="{ED0A33F6-CE6C-4EAD-884F-FC8F57040BF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671930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0C55BF-C058-4968-AA94-2A4B8CB487C5}"/>
              </a:ext>
            </a:extLst>
          </p:cNvPr>
          <p:cNvSpPr>
            <a:spLocks noGrp="1"/>
          </p:cNvSpPr>
          <p:nvPr>
            <p:ph type="title"/>
          </p:nvPr>
        </p:nvSpPr>
        <p:spPr/>
        <p:txBody>
          <a:bodyPr/>
          <a:lstStyle/>
          <a:p>
            <a:r>
              <a:rPr lang="fr-CH" dirty="0"/>
              <a:t>Gestion des problèmes</a:t>
            </a:r>
            <a:endParaRPr lang="fr-FR" dirty="0"/>
          </a:p>
        </p:txBody>
      </p:sp>
      <p:sp>
        <p:nvSpPr>
          <p:cNvPr id="3" name="Espace réservé du contenu 2">
            <a:extLst>
              <a:ext uri="{FF2B5EF4-FFF2-40B4-BE49-F238E27FC236}">
                <a16:creationId xmlns:a16="http://schemas.microsoft.com/office/drawing/2014/main" id="{156B1C4A-0C6E-4560-B1C0-ABF3A3BF184F}"/>
              </a:ext>
            </a:extLst>
          </p:cNvPr>
          <p:cNvSpPr>
            <a:spLocks noGrp="1"/>
          </p:cNvSpPr>
          <p:nvPr>
            <p:ph idx="1"/>
          </p:nvPr>
        </p:nvSpPr>
        <p:spPr/>
        <p:txBody>
          <a:bodyPr>
            <a:normAutofit fontScale="92500" lnSpcReduction="20000"/>
          </a:bodyPr>
          <a:lstStyle/>
          <a:p>
            <a:r>
              <a:rPr lang="fr-CH" dirty="0"/>
              <a:t>Lorsqu'un problème ne peut être résolu rapidement, il est souvent utile de trouver et de documenter une solution de contournement pour les incidents futurs. </a:t>
            </a:r>
          </a:p>
          <a:p>
            <a:r>
              <a:rPr lang="fr-CH" dirty="0"/>
              <a:t>Une solution de contournement d'incident efficace peut devenir un moyen permanent de traiter certains problèmes lorsque la résolution du problème n'est pas viable ou rentable. Dans ce cas, le problème reste dans l'état d'erreur connue et la solution de contournement documentée est appliquée en cas d'incidents connexes. </a:t>
            </a:r>
          </a:p>
          <a:p>
            <a:r>
              <a:rPr lang="fr-CH" dirty="0"/>
              <a:t>Chaque solution de contournement documentée doit inclure une définition claire des symptômes auxquels elle s'applique. </a:t>
            </a:r>
          </a:p>
          <a:p>
            <a:r>
              <a:rPr lang="fr-CH" dirty="0"/>
              <a:t>Dans certains cas, l'application de la solution de contournement peut être automatisée. </a:t>
            </a:r>
            <a:endParaRPr lang="fr-FR" dirty="0"/>
          </a:p>
        </p:txBody>
      </p:sp>
      <p:sp>
        <p:nvSpPr>
          <p:cNvPr id="4" name="Espace réservé du numéro de diapositive 3">
            <a:extLst>
              <a:ext uri="{FF2B5EF4-FFF2-40B4-BE49-F238E27FC236}">
                <a16:creationId xmlns:a16="http://schemas.microsoft.com/office/drawing/2014/main" id="{A26BEB66-DCAF-4AFE-A2AB-1356D7CDD62F}"/>
              </a:ext>
            </a:extLst>
          </p:cNvPr>
          <p:cNvSpPr>
            <a:spLocks noGrp="1"/>
          </p:cNvSpPr>
          <p:nvPr>
            <p:ph type="sldNum" sz="quarter" idx="12"/>
          </p:nvPr>
        </p:nvSpPr>
        <p:spPr/>
        <p:txBody>
          <a:bodyPr/>
          <a:lstStyle/>
          <a:p>
            <a:fld id="{D43150CF-46F0-4FEE-9B38-FA518C85AC0E}" type="slidenum">
              <a:rPr lang="fr-CH" smtClean="0"/>
              <a:t>33</a:t>
            </a:fld>
            <a:endParaRPr lang="fr-CH"/>
          </a:p>
        </p:txBody>
      </p:sp>
      <p:sp>
        <p:nvSpPr>
          <p:cNvPr id="5" name="Espace réservé du pied de page 4">
            <a:extLst>
              <a:ext uri="{FF2B5EF4-FFF2-40B4-BE49-F238E27FC236}">
                <a16:creationId xmlns:a16="http://schemas.microsoft.com/office/drawing/2014/main" id="{13926101-A201-4A7F-BD31-C1B4238F24C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54645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EE6FC5-CC1C-43B1-A269-E36D562089A0}"/>
              </a:ext>
            </a:extLst>
          </p:cNvPr>
          <p:cNvSpPr>
            <a:spLocks noGrp="1"/>
          </p:cNvSpPr>
          <p:nvPr>
            <p:ph type="title"/>
          </p:nvPr>
        </p:nvSpPr>
        <p:spPr/>
        <p:txBody>
          <a:bodyPr/>
          <a:lstStyle/>
          <a:p>
            <a:r>
              <a:rPr lang="fr-CH" dirty="0"/>
              <a:t>Gestion des problèmes</a:t>
            </a:r>
            <a:endParaRPr lang="fr-FR" dirty="0"/>
          </a:p>
        </p:txBody>
      </p:sp>
      <p:sp>
        <p:nvSpPr>
          <p:cNvPr id="3" name="Espace réservé du contenu 2">
            <a:extLst>
              <a:ext uri="{FF2B5EF4-FFF2-40B4-BE49-F238E27FC236}">
                <a16:creationId xmlns:a16="http://schemas.microsoft.com/office/drawing/2014/main" id="{D5CAD824-9581-45A8-BCF9-0FA3DE7EED9E}"/>
              </a:ext>
            </a:extLst>
          </p:cNvPr>
          <p:cNvSpPr>
            <a:spLocks noGrp="1"/>
          </p:cNvSpPr>
          <p:nvPr>
            <p:ph idx="1"/>
          </p:nvPr>
        </p:nvSpPr>
        <p:spPr/>
        <p:txBody>
          <a:bodyPr>
            <a:normAutofit lnSpcReduction="10000"/>
          </a:bodyPr>
          <a:lstStyle/>
          <a:p>
            <a:r>
              <a:rPr lang="fr-CH" dirty="0"/>
              <a:t>Il convient de distinguer les problèmes des incidents, car ils sont gérés différemment :</a:t>
            </a:r>
          </a:p>
          <a:p>
            <a:pPr algn="just">
              <a:buFont typeface="Wingdings" panose="05000000000000000000" pitchFamily="2" charset="2"/>
              <a:buChar char="Ø"/>
            </a:pPr>
            <a:r>
              <a:rPr lang="fr-CH" dirty="0"/>
              <a:t>Incident : a un impact sur les utilisateurs et les processus métier. Il doit être résolu pour que l'activité commerciale puisse avoir lieu.</a:t>
            </a:r>
          </a:p>
          <a:p>
            <a:pPr algn="just">
              <a:buFont typeface="Wingdings" panose="05000000000000000000" pitchFamily="2" charset="2"/>
              <a:buChar char="Ø"/>
            </a:pPr>
            <a:r>
              <a:rPr lang="fr-CH" dirty="0"/>
              <a:t>Problème : est la cause des incidents. Il nécessite une enquête et une analyse pour identifier les causes, développer des solutions de contournement et recommander une résolution à plus long terme. Cela permet de réduire le nombre et l'impact des futurs incidents. </a:t>
            </a:r>
            <a:endParaRPr lang="fr-FR" dirty="0"/>
          </a:p>
        </p:txBody>
      </p:sp>
      <p:sp>
        <p:nvSpPr>
          <p:cNvPr id="4" name="Espace réservé du numéro de diapositive 3">
            <a:extLst>
              <a:ext uri="{FF2B5EF4-FFF2-40B4-BE49-F238E27FC236}">
                <a16:creationId xmlns:a16="http://schemas.microsoft.com/office/drawing/2014/main" id="{CC3AD674-EE38-4B89-AE57-3841A2FF8288}"/>
              </a:ext>
            </a:extLst>
          </p:cNvPr>
          <p:cNvSpPr>
            <a:spLocks noGrp="1"/>
          </p:cNvSpPr>
          <p:nvPr>
            <p:ph type="sldNum" sz="quarter" idx="12"/>
          </p:nvPr>
        </p:nvSpPr>
        <p:spPr/>
        <p:txBody>
          <a:bodyPr/>
          <a:lstStyle/>
          <a:p>
            <a:fld id="{D43150CF-46F0-4FEE-9B38-FA518C85AC0E}" type="slidenum">
              <a:rPr lang="fr-CH" smtClean="0"/>
              <a:t>34</a:t>
            </a:fld>
            <a:endParaRPr lang="fr-CH"/>
          </a:p>
        </p:txBody>
      </p:sp>
      <p:sp>
        <p:nvSpPr>
          <p:cNvPr id="5" name="Espace réservé du pied de page 4">
            <a:extLst>
              <a:ext uri="{FF2B5EF4-FFF2-40B4-BE49-F238E27FC236}">
                <a16:creationId xmlns:a16="http://schemas.microsoft.com/office/drawing/2014/main" id="{AD8FA35D-745D-45F6-A513-BF44836F878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738482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489A2-EED5-4865-A4A4-A7E7A845C255}"/>
              </a:ext>
            </a:extLst>
          </p:cNvPr>
          <p:cNvSpPr>
            <a:spLocks noGrp="1"/>
          </p:cNvSpPr>
          <p:nvPr>
            <p:ph type="title"/>
          </p:nvPr>
        </p:nvSpPr>
        <p:spPr/>
        <p:txBody>
          <a:bodyPr/>
          <a:lstStyle/>
          <a:p>
            <a:r>
              <a:rPr lang="fr-CH" dirty="0"/>
              <a:t>Gestion des problèmes</a:t>
            </a:r>
            <a:endParaRPr lang="fr-FR" dirty="0"/>
          </a:p>
        </p:txBody>
      </p:sp>
      <p:sp>
        <p:nvSpPr>
          <p:cNvPr id="3" name="Espace réservé du contenu 2">
            <a:extLst>
              <a:ext uri="{FF2B5EF4-FFF2-40B4-BE49-F238E27FC236}">
                <a16:creationId xmlns:a16="http://schemas.microsoft.com/office/drawing/2014/main" id="{B46C97B5-B6DA-4818-B5EE-D56BAFB65127}"/>
              </a:ext>
            </a:extLst>
          </p:cNvPr>
          <p:cNvSpPr>
            <a:spLocks noGrp="1"/>
          </p:cNvSpPr>
          <p:nvPr>
            <p:ph idx="1"/>
          </p:nvPr>
        </p:nvSpPr>
        <p:spPr/>
        <p:txBody>
          <a:bodyPr>
            <a:normAutofit fontScale="92500" lnSpcReduction="20000"/>
          </a:bodyPr>
          <a:lstStyle/>
          <a:p>
            <a:r>
              <a:rPr lang="fr-CH" dirty="0"/>
              <a:t>3 phases:</a:t>
            </a:r>
          </a:p>
          <a:p>
            <a:pPr marL="0" indent="0">
              <a:buNone/>
            </a:pPr>
            <a:r>
              <a:rPr lang="fr-CH" b="1" dirty="0"/>
              <a:t>Identification:</a:t>
            </a:r>
          </a:p>
          <a:p>
            <a:pPr algn="just">
              <a:buFont typeface="Wingdings" panose="05000000000000000000" pitchFamily="2" charset="2"/>
              <a:buChar char="Ø"/>
            </a:pPr>
            <a:r>
              <a:rPr lang="fr-CH" dirty="0"/>
              <a:t>Analyse des tendances dans les dossiers d'incidents.</a:t>
            </a:r>
          </a:p>
          <a:p>
            <a:pPr algn="just">
              <a:buFont typeface="Wingdings" panose="05000000000000000000" pitchFamily="2" charset="2"/>
              <a:buChar char="Ø"/>
            </a:pPr>
            <a:r>
              <a:rPr lang="fr-CH" dirty="0"/>
              <a:t>Détection des doublons et des problèmes récurrents par les utilisateurs, le service d'assistance et le personnel du support technique. </a:t>
            </a:r>
          </a:p>
          <a:p>
            <a:pPr algn="just">
              <a:buFont typeface="Wingdings" panose="05000000000000000000" pitchFamily="2" charset="2"/>
              <a:buChar char="Ø"/>
            </a:pPr>
            <a:r>
              <a:rPr lang="fr-CH" dirty="0"/>
              <a:t>Lors de la gestion des incidents majeurs, identification du risque qu'un incident se reproduise. </a:t>
            </a:r>
          </a:p>
          <a:p>
            <a:pPr algn="just">
              <a:buFont typeface="Wingdings" panose="05000000000000000000" pitchFamily="2" charset="2"/>
              <a:buChar char="Ø"/>
            </a:pPr>
            <a:r>
              <a:rPr lang="fr-CH" dirty="0"/>
              <a:t>Analyse des informations reçues des fournisseurs et des partenaires, des développeurs de logiciels internes, des équipes de test et des équipes de projet.</a:t>
            </a:r>
          </a:p>
          <a:p>
            <a:pPr marL="0" indent="0">
              <a:buNone/>
            </a:pPr>
            <a:endParaRPr lang="fr-FR" dirty="0"/>
          </a:p>
        </p:txBody>
      </p:sp>
      <p:sp>
        <p:nvSpPr>
          <p:cNvPr id="4" name="Espace réservé du numéro de diapositive 3">
            <a:extLst>
              <a:ext uri="{FF2B5EF4-FFF2-40B4-BE49-F238E27FC236}">
                <a16:creationId xmlns:a16="http://schemas.microsoft.com/office/drawing/2014/main" id="{B7E82FD9-CCFF-4137-8507-81A45F6D4245}"/>
              </a:ext>
            </a:extLst>
          </p:cNvPr>
          <p:cNvSpPr>
            <a:spLocks noGrp="1"/>
          </p:cNvSpPr>
          <p:nvPr>
            <p:ph type="sldNum" sz="quarter" idx="12"/>
          </p:nvPr>
        </p:nvSpPr>
        <p:spPr/>
        <p:txBody>
          <a:bodyPr/>
          <a:lstStyle/>
          <a:p>
            <a:fld id="{D43150CF-46F0-4FEE-9B38-FA518C85AC0E}" type="slidenum">
              <a:rPr lang="fr-CH" smtClean="0"/>
              <a:t>35</a:t>
            </a:fld>
            <a:endParaRPr lang="fr-CH"/>
          </a:p>
        </p:txBody>
      </p:sp>
      <p:sp>
        <p:nvSpPr>
          <p:cNvPr id="5" name="Espace réservé du pied de page 4">
            <a:extLst>
              <a:ext uri="{FF2B5EF4-FFF2-40B4-BE49-F238E27FC236}">
                <a16:creationId xmlns:a16="http://schemas.microsoft.com/office/drawing/2014/main" id="{06AB84CF-EC67-4C0E-A700-8EC78886346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529561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4A5A2-2044-4957-9323-D1165A2D5446}"/>
              </a:ext>
            </a:extLst>
          </p:cNvPr>
          <p:cNvSpPr>
            <a:spLocks noGrp="1"/>
          </p:cNvSpPr>
          <p:nvPr>
            <p:ph type="title"/>
          </p:nvPr>
        </p:nvSpPr>
        <p:spPr/>
        <p:txBody>
          <a:bodyPr/>
          <a:lstStyle/>
          <a:p>
            <a:r>
              <a:rPr lang="fr-CH" dirty="0"/>
              <a:t>Gestion des problèmes</a:t>
            </a:r>
            <a:endParaRPr lang="fr-FR" dirty="0"/>
          </a:p>
        </p:txBody>
      </p:sp>
      <p:sp>
        <p:nvSpPr>
          <p:cNvPr id="3" name="Espace réservé du contenu 2">
            <a:extLst>
              <a:ext uri="{FF2B5EF4-FFF2-40B4-BE49-F238E27FC236}">
                <a16:creationId xmlns:a16="http://schemas.microsoft.com/office/drawing/2014/main" id="{535DBA39-98D8-4974-841A-4967A42070D1}"/>
              </a:ext>
            </a:extLst>
          </p:cNvPr>
          <p:cNvSpPr>
            <a:spLocks noGrp="1"/>
          </p:cNvSpPr>
          <p:nvPr>
            <p:ph idx="1"/>
          </p:nvPr>
        </p:nvSpPr>
        <p:spPr/>
        <p:txBody>
          <a:bodyPr>
            <a:normAutofit lnSpcReduction="10000"/>
          </a:bodyPr>
          <a:lstStyle/>
          <a:p>
            <a:pPr marL="0" indent="0">
              <a:buNone/>
            </a:pPr>
            <a:r>
              <a:rPr lang="fr-CH" b="1" dirty="0"/>
              <a:t>Contrôle du problème:</a:t>
            </a:r>
          </a:p>
          <a:p>
            <a:pPr>
              <a:buFont typeface="Wingdings" panose="05000000000000000000" pitchFamily="2" charset="2"/>
              <a:buChar char="Ø"/>
            </a:pPr>
            <a:r>
              <a:rPr lang="fr-CH" dirty="0"/>
              <a:t>Analyse des problèmes, solutions de contournement et documentation des erreurs connues. </a:t>
            </a:r>
          </a:p>
          <a:p>
            <a:pPr>
              <a:buFont typeface="Wingdings" panose="05000000000000000000" pitchFamily="2" charset="2"/>
              <a:buChar char="Ø"/>
            </a:pPr>
            <a:r>
              <a:rPr lang="fr-CH" dirty="0"/>
              <a:t>Hiérarchisation en fonction du risque qu'ils représentent.</a:t>
            </a:r>
          </a:p>
          <a:p>
            <a:pPr>
              <a:buFont typeface="Wingdings" panose="05000000000000000000" pitchFamily="2" charset="2"/>
              <a:buChar char="Ø"/>
            </a:pPr>
            <a:r>
              <a:rPr lang="fr-CH" dirty="0"/>
              <a:t>Doit prendre en compte toutes les causes contributives, y compris les causes qui ont contribué à la durée et à l'impact des incidents, ainsi que celles qui ont conduit à la survenue des incidents. </a:t>
            </a:r>
          </a:p>
          <a:p>
            <a:pPr>
              <a:buFont typeface="Wingdings" panose="05000000000000000000" pitchFamily="2" charset="2"/>
              <a:buChar char="Ø"/>
            </a:pPr>
            <a:r>
              <a:rPr lang="fr-CH" dirty="0"/>
              <a:t>Analyser les problèmes du point de vue des 4 dimensions de la gestion des services.</a:t>
            </a:r>
            <a:endParaRPr lang="fr-FR" dirty="0"/>
          </a:p>
        </p:txBody>
      </p:sp>
      <p:sp>
        <p:nvSpPr>
          <p:cNvPr id="4" name="Espace réservé du numéro de diapositive 3">
            <a:extLst>
              <a:ext uri="{FF2B5EF4-FFF2-40B4-BE49-F238E27FC236}">
                <a16:creationId xmlns:a16="http://schemas.microsoft.com/office/drawing/2014/main" id="{A5739A82-5F02-4DB7-ACDB-22128C1747A3}"/>
              </a:ext>
            </a:extLst>
          </p:cNvPr>
          <p:cNvSpPr>
            <a:spLocks noGrp="1"/>
          </p:cNvSpPr>
          <p:nvPr>
            <p:ph type="sldNum" sz="quarter" idx="12"/>
          </p:nvPr>
        </p:nvSpPr>
        <p:spPr/>
        <p:txBody>
          <a:bodyPr/>
          <a:lstStyle/>
          <a:p>
            <a:fld id="{D43150CF-46F0-4FEE-9B38-FA518C85AC0E}" type="slidenum">
              <a:rPr lang="fr-CH" smtClean="0"/>
              <a:t>36</a:t>
            </a:fld>
            <a:endParaRPr lang="fr-CH"/>
          </a:p>
        </p:txBody>
      </p:sp>
      <p:sp>
        <p:nvSpPr>
          <p:cNvPr id="5" name="Espace réservé du pied de page 4">
            <a:extLst>
              <a:ext uri="{FF2B5EF4-FFF2-40B4-BE49-F238E27FC236}">
                <a16:creationId xmlns:a16="http://schemas.microsoft.com/office/drawing/2014/main" id="{28FFF2A2-AFAF-409D-87DF-65C2231A8839}"/>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726212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A4AF08-D8B7-4738-9438-A909B7AA5E23}"/>
              </a:ext>
            </a:extLst>
          </p:cNvPr>
          <p:cNvSpPr>
            <a:spLocks noGrp="1"/>
          </p:cNvSpPr>
          <p:nvPr>
            <p:ph type="title"/>
          </p:nvPr>
        </p:nvSpPr>
        <p:spPr/>
        <p:txBody>
          <a:bodyPr/>
          <a:lstStyle/>
          <a:p>
            <a:r>
              <a:rPr lang="fr-CH" dirty="0"/>
              <a:t>Gestion des problèmes</a:t>
            </a:r>
            <a:endParaRPr lang="fr-FR" dirty="0"/>
          </a:p>
        </p:txBody>
      </p:sp>
      <p:sp>
        <p:nvSpPr>
          <p:cNvPr id="3" name="Espace réservé du contenu 2">
            <a:extLst>
              <a:ext uri="{FF2B5EF4-FFF2-40B4-BE49-F238E27FC236}">
                <a16:creationId xmlns:a16="http://schemas.microsoft.com/office/drawing/2014/main" id="{2B0FB986-EC08-4E68-A8DB-E44508D9FA64}"/>
              </a:ext>
            </a:extLst>
          </p:cNvPr>
          <p:cNvSpPr>
            <a:spLocks noGrp="1"/>
          </p:cNvSpPr>
          <p:nvPr>
            <p:ph idx="1"/>
          </p:nvPr>
        </p:nvSpPr>
        <p:spPr/>
        <p:txBody>
          <a:bodyPr>
            <a:normAutofit/>
          </a:bodyPr>
          <a:lstStyle/>
          <a:p>
            <a:pPr marL="0" indent="0">
              <a:buNone/>
            </a:pPr>
            <a:r>
              <a:rPr lang="fr-CH" b="1" dirty="0"/>
              <a:t>Contrôle de l’erreur:</a:t>
            </a:r>
          </a:p>
          <a:p>
            <a:pPr algn="just">
              <a:buFont typeface="Wingdings" panose="05000000000000000000" pitchFamily="2" charset="2"/>
              <a:buChar char="Ø"/>
            </a:pPr>
            <a:r>
              <a:rPr lang="fr-CH" dirty="0"/>
              <a:t>Gestion des erreurs connues</a:t>
            </a:r>
          </a:p>
          <a:p>
            <a:pPr algn="just">
              <a:buFont typeface="Wingdings" panose="05000000000000000000" pitchFamily="2" charset="2"/>
              <a:buChar char="Ø"/>
            </a:pPr>
            <a:r>
              <a:rPr lang="fr-CH" dirty="0"/>
              <a:t>Identification de solutions permanentes potentielles </a:t>
            </a:r>
          </a:p>
          <a:p>
            <a:pPr algn="just">
              <a:buFont typeface="Wingdings" panose="05000000000000000000" pitchFamily="2" charset="2"/>
              <a:buChar char="Ø"/>
            </a:pPr>
            <a:r>
              <a:rPr lang="fr-CH" dirty="0"/>
              <a:t>Réévaluation régulière de l'état des erreurs connues qui n'ont pas été résolues, y compris l'impact global sur les clients, la disponibilité et le coût des solutions permanentes, et l'efficacité des solutions de contournement. </a:t>
            </a:r>
          </a:p>
          <a:p>
            <a:pPr marL="0" indent="0">
              <a:buNone/>
            </a:pPr>
            <a:endParaRPr lang="fr-FR" dirty="0"/>
          </a:p>
        </p:txBody>
      </p:sp>
      <p:sp>
        <p:nvSpPr>
          <p:cNvPr id="4" name="Espace réservé du numéro de diapositive 3">
            <a:extLst>
              <a:ext uri="{FF2B5EF4-FFF2-40B4-BE49-F238E27FC236}">
                <a16:creationId xmlns:a16="http://schemas.microsoft.com/office/drawing/2014/main" id="{7704E85F-1395-4E2B-91AB-B82AA1E489FF}"/>
              </a:ext>
            </a:extLst>
          </p:cNvPr>
          <p:cNvSpPr>
            <a:spLocks noGrp="1"/>
          </p:cNvSpPr>
          <p:nvPr>
            <p:ph type="sldNum" sz="quarter" idx="12"/>
          </p:nvPr>
        </p:nvSpPr>
        <p:spPr/>
        <p:txBody>
          <a:bodyPr/>
          <a:lstStyle/>
          <a:p>
            <a:fld id="{D43150CF-46F0-4FEE-9B38-FA518C85AC0E}" type="slidenum">
              <a:rPr lang="fr-CH" smtClean="0"/>
              <a:t>37</a:t>
            </a:fld>
            <a:endParaRPr lang="fr-CH"/>
          </a:p>
        </p:txBody>
      </p:sp>
      <p:sp>
        <p:nvSpPr>
          <p:cNvPr id="5" name="Espace réservé du pied de page 4">
            <a:extLst>
              <a:ext uri="{FF2B5EF4-FFF2-40B4-BE49-F238E27FC236}">
                <a16:creationId xmlns:a16="http://schemas.microsoft.com/office/drawing/2014/main" id="{B6C8D160-1CB4-4A88-9918-CA47683D93C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76157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2ADB00-B92B-4E40-BF2C-DAEF7F4634A3}"/>
              </a:ext>
            </a:extLst>
          </p:cNvPr>
          <p:cNvSpPr>
            <a:spLocks noGrp="1"/>
          </p:cNvSpPr>
          <p:nvPr>
            <p:ph type="title"/>
          </p:nvPr>
        </p:nvSpPr>
        <p:spPr/>
        <p:txBody>
          <a:bodyPr/>
          <a:lstStyle/>
          <a:p>
            <a:r>
              <a:rPr lang="fr-CH" dirty="0"/>
              <a:t>Les pratiques ITIL 4</a:t>
            </a:r>
            <a:endParaRPr lang="fr-FR" dirty="0"/>
          </a:p>
        </p:txBody>
      </p:sp>
      <p:sp>
        <p:nvSpPr>
          <p:cNvPr id="3" name="Espace réservé du contenu 2">
            <a:extLst>
              <a:ext uri="{FF2B5EF4-FFF2-40B4-BE49-F238E27FC236}">
                <a16:creationId xmlns:a16="http://schemas.microsoft.com/office/drawing/2014/main" id="{9089861A-4F94-4A2A-85CB-F96698723AC4}"/>
              </a:ext>
            </a:extLst>
          </p:cNvPr>
          <p:cNvSpPr>
            <a:spLocks noGrp="1"/>
          </p:cNvSpPr>
          <p:nvPr>
            <p:ph idx="1"/>
          </p:nvPr>
        </p:nvSpPr>
        <p:spPr/>
        <p:txBody>
          <a:bodyPr/>
          <a:lstStyle/>
          <a:p>
            <a:r>
              <a:rPr lang="fr-CH" b="1" dirty="0"/>
              <a:t>7 pratiques:</a:t>
            </a:r>
          </a:p>
          <a:p>
            <a:pPr>
              <a:buFont typeface="Wingdings" panose="05000000000000000000" pitchFamily="2" charset="2"/>
              <a:buChar char="Ø"/>
            </a:pPr>
            <a:r>
              <a:rPr lang="fr-CH" dirty="0"/>
              <a:t>Amélioration continue</a:t>
            </a:r>
          </a:p>
          <a:p>
            <a:pPr>
              <a:buFont typeface="Wingdings" panose="05000000000000000000" pitchFamily="2" charset="2"/>
              <a:buChar char="Ø"/>
            </a:pPr>
            <a:r>
              <a:rPr lang="fr-CH" dirty="0"/>
              <a:t>Gestion du changement </a:t>
            </a:r>
          </a:p>
          <a:p>
            <a:pPr>
              <a:buFont typeface="Wingdings" panose="05000000000000000000" pitchFamily="2" charset="2"/>
              <a:buChar char="Ø"/>
            </a:pPr>
            <a:r>
              <a:rPr lang="fr-CH" dirty="0"/>
              <a:t>Gestion des incidents</a:t>
            </a:r>
          </a:p>
          <a:p>
            <a:pPr>
              <a:buFont typeface="Wingdings" panose="05000000000000000000" pitchFamily="2" charset="2"/>
              <a:buChar char="Ø"/>
            </a:pPr>
            <a:r>
              <a:rPr lang="fr-CH" dirty="0"/>
              <a:t>Gestion des problèmes</a:t>
            </a:r>
          </a:p>
          <a:p>
            <a:pPr>
              <a:buFont typeface="Wingdings" panose="05000000000000000000" pitchFamily="2" charset="2"/>
              <a:buChar char="Ø"/>
            </a:pPr>
            <a:r>
              <a:rPr lang="fr-CH" dirty="0"/>
              <a:t>Gestion des demandes de service</a:t>
            </a:r>
          </a:p>
          <a:p>
            <a:pPr>
              <a:buFont typeface="Wingdings" panose="05000000000000000000" pitchFamily="2" charset="2"/>
              <a:buChar char="Ø"/>
            </a:pPr>
            <a:r>
              <a:rPr lang="fr-CH" dirty="0"/>
              <a:t>Service Desk</a:t>
            </a:r>
          </a:p>
          <a:p>
            <a:pPr>
              <a:buFont typeface="Wingdings" panose="05000000000000000000" pitchFamily="2" charset="2"/>
              <a:buChar char="Ø"/>
            </a:pPr>
            <a:r>
              <a:rPr lang="fr-CH" dirty="0"/>
              <a:t>Gestion des niveaux de service</a:t>
            </a:r>
            <a:endParaRPr lang="fr-FR" dirty="0"/>
          </a:p>
        </p:txBody>
      </p:sp>
      <p:sp>
        <p:nvSpPr>
          <p:cNvPr id="4" name="Espace réservé du numéro de diapositive 3">
            <a:extLst>
              <a:ext uri="{FF2B5EF4-FFF2-40B4-BE49-F238E27FC236}">
                <a16:creationId xmlns:a16="http://schemas.microsoft.com/office/drawing/2014/main" id="{F0652E28-90E8-4C34-9688-DAB6638D6F42}"/>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5" name="Espace réservé du pied de page 4">
            <a:extLst>
              <a:ext uri="{FF2B5EF4-FFF2-40B4-BE49-F238E27FC236}">
                <a16:creationId xmlns:a16="http://schemas.microsoft.com/office/drawing/2014/main" id="{76876EE5-AFC9-4FA8-AC0C-7AFC67E90D0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76405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4B7F9-25E9-4ED3-ADBD-D985426CD624}"/>
              </a:ext>
            </a:extLst>
          </p:cNvPr>
          <p:cNvSpPr>
            <a:spLocks noGrp="1"/>
          </p:cNvSpPr>
          <p:nvPr>
            <p:ph type="title"/>
          </p:nvPr>
        </p:nvSpPr>
        <p:spPr/>
        <p:txBody>
          <a:bodyPr/>
          <a:lstStyle/>
          <a:p>
            <a:r>
              <a:rPr lang="fr-CH" dirty="0"/>
              <a:t>Gestion générale</a:t>
            </a:r>
            <a:endParaRPr lang="fr-FR" dirty="0"/>
          </a:p>
        </p:txBody>
      </p:sp>
      <p:sp>
        <p:nvSpPr>
          <p:cNvPr id="3" name="Espace réservé du contenu 2">
            <a:extLst>
              <a:ext uri="{FF2B5EF4-FFF2-40B4-BE49-F238E27FC236}">
                <a16:creationId xmlns:a16="http://schemas.microsoft.com/office/drawing/2014/main" id="{12A62770-BE06-4214-8C6C-7289B8DC9C52}"/>
              </a:ext>
            </a:extLst>
          </p:cNvPr>
          <p:cNvSpPr>
            <a:spLocks noGrp="1"/>
          </p:cNvSpPr>
          <p:nvPr>
            <p:ph idx="1"/>
          </p:nvPr>
        </p:nvSpPr>
        <p:spPr/>
        <p:txBody>
          <a:bodyPr/>
          <a:lstStyle/>
          <a:p>
            <a:r>
              <a:rPr lang="fr-CH" dirty="0"/>
              <a:t>Les pratiques générales de gestion ont été adoptées et adaptées à partir des domaines généraux de la gestion d'entreprise. </a:t>
            </a:r>
          </a:p>
          <a:p>
            <a:pPr algn="just"/>
            <a:r>
              <a:rPr lang="fr-CH" b="1" dirty="0"/>
              <a:t>Objectif </a:t>
            </a:r>
            <a:r>
              <a:rPr lang="fr-CH" dirty="0"/>
              <a:t>: </a:t>
            </a:r>
            <a:r>
              <a:rPr lang="fr-CH" dirty="0">
                <a:solidFill>
                  <a:srgbClr val="7030A0"/>
                </a:solidFill>
              </a:rPr>
              <a:t>Aligner les pratiques et les services </a:t>
            </a:r>
            <a:r>
              <a:rPr lang="fr-CH" dirty="0"/>
              <a:t>de l'organisation sur les besoins changeants de l'entreprise par l'identification et l'amélioration continues des services, des composants de services, des pratiques ou de tout élément impliqué dans la gestion efficace et efficiente des produits et des services.</a:t>
            </a:r>
            <a:endParaRPr lang="fr-FR" dirty="0"/>
          </a:p>
        </p:txBody>
      </p:sp>
      <p:sp>
        <p:nvSpPr>
          <p:cNvPr id="4" name="Espace réservé du numéro de diapositive 3">
            <a:extLst>
              <a:ext uri="{FF2B5EF4-FFF2-40B4-BE49-F238E27FC236}">
                <a16:creationId xmlns:a16="http://schemas.microsoft.com/office/drawing/2014/main" id="{CA378672-B425-4802-8B06-C3215038D606}"/>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a:extLst>
              <a:ext uri="{FF2B5EF4-FFF2-40B4-BE49-F238E27FC236}">
                <a16:creationId xmlns:a16="http://schemas.microsoft.com/office/drawing/2014/main" id="{4ECE4503-FBE3-4B07-8A89-64E44AB8547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73685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69411-E0BA-428C-8DF2-DEC1A371FA6E}"/>
              </a:ext>
            </a:extLst>
          </p:cNvPr>
          <p:cNvSpPr>
            <a:spLocks noGrp="1"/>
          </p:cNvSpPr>
          <p:nvPr>
            <p:ph type="title"/>
          </p:nvPr>
        </p:nvSpPr>
        <p:spPr/>
        <p:txBody>
          <a:bodyPr/>
          <a:lstStyle/>
          <a:p>
            <a:r>
              <a:rPr lang="fr-CH" dirty="0"/>
              <a:t>Gestion générale</a:t>
            </a:r>
            <a:endParaRPr lang="fr-FR" dirty="0"/>
          </a:p>
        </p:txBody>
      </p:sp>
      <p:sp>
        <p:nvSpPr>
          <p:cNvPr id="3" name="Espace réservé du contenu 2">
            <a:extLst>
              <a:ext uri="{FF2B5EF4-FFF2-40B4-BE49-F238E27FC236}">
                <a16:creationId xmlns:a16="http://schemas.microsoft.com/office/drawing/2014/main" id="{A5C58BC8-AF65-4218-AD27-DCB1AD5660E3}"/>
              </a:ext>
            </a:extLst>
          </p:cNvPr>
          <p:cNvSpPr>
            <a:spLocks noGrp="1"/>
          </p:cNvSpPr>
          <p:nvPr>
            <p:ph idx="1"/>
          </p:nvPr>
        </p:nvSpPr>
        <p:spPr>
          <a:xfrm>
            <a:off x="838199" y="1825626"/>
            <a:ext cx="10764187" cy="4127306"/>
          </a:xfrm>
        </p:spPr>
        <p:txBody>
          <a:bodyPr>
            <a:normAutofit/>
          </a:bodyPr>
          <a:lstStyle/>
          <a:p>
            <a:r>
              <a:rPr lang="fr-CH" dirty="0"/>
              <a:t>Cela inclut :</a:t>
            </a:r>
          </a:p>
          <a:p>
            <a:pPr>
              <a:buFont typeface="Wingdings" panose="05000000000000000000" pitchFamily="2" charset="2"/>
              <a:buChar char="Ø"/>
            </a:pPr>
            <a:r>
              <a:rPr lang="fr-CH" dirty="0"/>
              <a:t>Le développement de méthodes et de techniques liées à l'amélioration</a:t>
            </a:r>
          </a:p>
          <a:p>
            <a:pPr>
              <a:buFont typeface="Wingdings" panose="05000000000000000000" pitchFamily="2" charset="2"/>
              <a:buChar char="Ø"/>
            </a:pPr>
            <a:r>
              <a:rPr lang="fr-CH" dirty="0"/>
              <a:t>La propagation d'une culture de l'amélioration continue dans toute l'organisation, en accord avec la stratégie globale de l'organisation. </a:t>
            </a:r>
          </a:p>
          <a:p>
            <a:pPr>
              <a:buFont typeface="Wingdings" panose="05000000000000000000" pitchFamily="2" charset="2"/>
              <a:buChar char="Ø"/>
            </a:pPr>
            <a:r>
              <a:rPr lang="fr-CH" dirty="0"/>
              <a:t>Elle doit être intégrée dans chaque fibre de l'organisation. </a:t>
            </a:r>
            <a:endParaRPr lang="fr-FR" dirty="0"/>
          </a:p>
        </p:txBody>
      </p:sp>
      <p:sp>
        <p:nvSpPr>
          <p:cNvPr id="4" name="Espace réservé du numéro de diapositive 3">
            <a:extLst>
              <a:ext uri="{FF2B5EF4-FFF2-40B4-BE49-F238E27FC236}">
                <a16:creationId xmlns:a16="http://schemas.microsoft.com/office/drawing/2014/main" id="{2269E633-5DBA-4B55-BFE1-3BC26C263CFF}"/>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a:extLst>
              <a:ext uri="{FF2B5EF4-FFF2-40B4-BE49-F238E27FC236}">
                <a16:creationId xmlns:a16="http://schemas.microsoft.com/office/drawing/2014/main" id="{2C51DFF2-0921-41EB-9A3E-32F2DBFFC04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0979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DDA23-23CF-431D-96A8-E0F89CA99C9C}"/>
              </a:ext>
            </a:extLst>
          </p:cNvPr>
          <p:cNvSpPr>
            <a:spLocks noGrp="1"/>
          </p:cNvSpPr>
          <p:nvPr>
            <p:ph type="title"/>
          </p:nvPr>
        </p:nvSpPr>
        <p:spPr/>
        <p:txBody>
          <a:bodyPr/>
          <a:lstStyle/>
          <a:p>
            <a:r>
              <a:rPr lang="fr-CH" dirty="0"/>
              <a:t>Activités clés de l’amélioration continue</a:t>
            </a:r>
            <a:endParaRPr lang="fr-FR" dirty="0"/>
          </a:p>
        </p:txBody>
      </p:sp>
      <p:sp>
        <p:nvSpPr>
          <p:cNvPr id="3" name="Espace réservé du contenu 2">
            <a:extLst>
              <a:ext uri="{FF2B5EF4-FFF2-40B4-BE49-F238E27FC236}">
                <a16:creationId xmlns:a16="http://schemas.microsoft.com/office/drawing/2014/main" id="{15ADE23F-F92F-40CE-A51C-9A3107C708DD}"/>
              </a:ext>
            </a:extLst>
          </p:cNvPr>
          <p:cNvSpPr>
            <a:spLocks noGrp="1"/>
          </p:cNvSpPr>
          <p:nvPr>
            <p:ph idx="1"/>
          </p:nvPr>
        </p:nvSpPr>
        <p:spPr/>
        <p:txBody>
          <a:bodyPr>
            <a:normAutofit fontScale="92500" lnSpcReduction="10000"/>
          </a:bodyPr>
          <a:lstStyle/>
          <a:p>
            <a:r>
              <a:rPr lang="fr-CH" dirty="0"/>
              <a:t>Encourager l'amélioration continue dans toute l'organisation</a:t>
            </a:r>
          </a:p>
          <a:p>
            <a:r>
              <a:rPr lang="fr-CH" dirty="0"/>
              <a:t>Obtenir du temps et du budget pour l'amélioration continue</a:t>
            </a:r>
          </a:p>
          <a:p>
            <a:r>
              <a:rPr lang="fr-CH" dirty="0"/>
              <a:t>Identifier et enregistrer les opportunités d'amélioration</a:t>
            </a:r>
          </a:p>
          <a:p>
            <a:r>
              <a:rPr lang="fr-CH" dirty="0"/>
              <a:t>Évaluer et hiérarchiser les possibilités d'amélioration </a:t>
            </a:r>
          </a:p>
          <a:p>
            <a:r>
              <a:rPr lang="fr-CH" dirty="0"/>
              <a:t>Faire des analyses de rentabilité pour les actions d'amélioration</a:t>
            </a:r>
          </a:p>
          <a:p>
            <a:r>
              <a:rPr lang="fr-CH" dirty="0"/>
              <a:t>Planifier et mettre en œuvre les améliorations</a:t>
            </a:r>
          </a:p>
          <a:p>
            <a:r>
              <a:rPr lang="fr-CH" dirty="0"/>
              <a:t>Mesurer et évaluer les résultats des améliorations</a:t>
            </a:r>
          </a:p>
          <a:p>
            <a:r>
              <a:rPr lang="fr-CH" dirty="0"/>
              <a:t>Coordonner les activités d'amélioration dans l'ensemble de l'organisation. </a:t>
            </a:r>
            <a:endParaRPr lang="fr-FR" dirty="0"/>
          </a:p>
        </p:txBody>
      </p:sp>
      <p:sp>
        <p:nvSpPr>
          <p:cNvPr id="4" name="Espace réservé du numéro de diapositive 3">
            <a:extLst>
              <a:ext uri="{FF2B5EF4-FFF2-40B4-BE49-F238E27FC236}">
                <a16:creationId xmlns:a16="http://schemas.microsoft.com/office/drawing/2014/main" id="{8D2EE58D-A97D-4772-A8EC-E7BEC87AFECE}"/>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5" name="Espace réservé du pied de page 4">
            <a:extLst>
              <a:ext uri="{FF2B5EF4-FFF2-40B4-BE49-F238E27FC236}">
                <a16:creationId xmlns:a16="http://schemas.microsoft.com/office/drawing/2014/main" id="{52D36A89-26CE-42DD-93F0-A3F1F92D4F0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2114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F5E6331-5DA0-4FF6-B4C8-7B37BC2E4F73}"/>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3" name="Espace réservé du pied de page 2">
            <a:extLst>
              <a:ext uri="{FF2B5EF4-FFF2-40B4-BE49-F238E27FC236}">
                <a16:creationId xmlns:a16="http://schemas.microsoft.com/office/drawing/2014/main" id="{38C61214-9930-4633-A1B6-A43CE1F79BEF}"/>
              </a:ext>
            </a:extLst>
          </p:cNvPr>
          <p:cNvSpPr>
            <a:spLocks noGrp="1"/>
          </p:cNvSpPr>
          <p:nvPr>
            <p:ph type="ftr" sz="quarter" idx="11"/>
          </p:nvPr>
        </p:nvSpPr>
        <p:spPr/>
        <p:txBody>
          <a:bodyPr/>
          <a:lstStyle/>
          <a:p>
            <a:r>
              <a:rPr lang="fr-CH"/>
              <a:t>chrystel.dayer@hesge.ch</a:t>
            </a:r>
            <a:endParaRPr lang="fr-CH" dirty="0"/>
          </a:p>
        </p:txBody>
      </p:sp>
      <p:grpSp>
        <p:nvGrpSpPr>
          <p:cNvPr id="4" name="Groupe 3">
            <a:extLst>
              <a:ext uri="{FF2B5EF4-FFF2-40B4-BE49-F238E27FC236}">
                <a16:creationId xmlns:a16="http://schemas.microsoft.com/office/drawing/2014/main" id="{3F754282-9C62-4A40-A6BA-E91C646933D0}"/>
              </a:ext>
            </a:extLst>
          </p:cNvPr>
          <p:cNvGrpSpPr/>
          <p:nvPr/>
        </p:nvGrpSpPr>
        <p:grpSpPr>
          <a:xfrm>
            <a:off x="901553" y="1240057"/>
            <a:ext cx="9248502" cy="3550800"/>
            <a:chOff x="391887" y="655440"/>
            <a:chExt cx="9248502" cy="3550800"/>
          </a:xfrm>
        </p:grpSpPr>
        <p:sp>
          <p:nvSpPr>
            <p:cNvPr id="5" name="Google Shape;1472;p136">
              <a:extLst>
                <a:ext uri="{FF2B5EF4-FFF2-40B4-BE49-F238E27FC236}">
                  <a16:creationId xmlns:a16="http://schemas.microsoft.com/office/drawing/2014/main" id="{DB16C707-1AE8-4E87-B257-07DABA4BBDC7}"/>
                </a:ext>
              </a:extLst>
            </p:cNvPr>
            <p:cNvSpPr/>
            <p:nvPr/>
          </p:nvSpPr>
          <p:spPr>
            <a:xfrm>
              <a:off x="3371863" y="3071227"/>
              <a:ext cx="3232305" cy="851250"/>
            </a:xfrm>
            <a:prstGeom prst="rect">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spcBef>
                  <a:spcPts val="0"/>
                </a:spcBef>
                <a:spcAft>
                  <a:spcPts val="0"/>
                </a:spcAft>
                <a:buNone/>
              </a:pPr>
              <a:r>
                <a:rPr lang="fr-FR" sz="1800" b="1" dirty="0" err="1">
                  <a:solidFill>
                    <a:schemeClr val="lt1"/>
                  </a:solidFill>
                  <a:latin typeface="Calibri"/>
                  <a:ea typeface="Calibri"/>
                  <a:cs typeface="Calibri"/>
                  <a:sym typeface="Calibri"/>
                </a:rPr>
                <a:t>Continual</a:t>
              </a:r>
              <a:r>
                <a:rPr lang="fr-FR" sz="1800" b="1" dirty="0">
                  <a:solidFill>
                    <a:schemeClr val="lt1"/>
                  </a:solidFill>
                  <a:latin typeface="Calibri"/>
                  <a:ea typeface="Calibri"/>
                  <a:cs typeface="Calibri"/>
                  <a:sym typeface="Calibri"/>
                </a:rPr>
                <a:t> </a:t>
              </a:r>
              <a:r>
                <a:rPr lang="fr-FR" sz="1800" b="1" dirty="0" err="1">
                  <a:solidFill>
                    <a:schemeClr val="lt1"/>
                  </a:solidFill>
                  <a:latin typeface="Calibri"/>
                  <a:ea typeface="Calibri"/>
                  <a:cs typeface="Calibri"/>
                  <a:sym typeface="Calibri"/>
                </a:rPr>
                <a:t>Improvement</a:t>
              </a:r>
              <a:endParaRPr sz="1800" b="1" dirty="0">
                <a:solidFill>
                  <a:schemeClr val="lt1"/>
                </a:solidFill>
                <a:latin typeface="Calibri"/>
                <a:ea typeface="Calibri"/>
                <a:cs typeface="Calibri"/>
                <a:sym typeface="Calibri"/>
              </a:endParaRPr>
            </a:p>
            <a:p>
              <a:pPr marL="866602" marR="0" lvl="0" indent="-866602" algn="ctr" rtl="0">
                <a:spcBef>
                  <a:spcPts val="0"/>
                </a:spcBef>
                <a:spcAft>
                  <a:spcPts val="0"/>
                </a:spcAft>
                <a:buNone/>
              </a:pPr>
              <a:r>
                <a:rPr lang="fr-FR" sz="1800" b="1" dirty="0" err="1">
                  <a:solidFill>
                    <a:schemeClr val="lt1"/>
                  </a:solidFill>
                  <a:latin typeface="Calibri"/>
                  <a:ea typeface="Calibri"/>
                  <a:cs typeface="Calibri"/>
                  <a:sym typeface="Calibri"/>
                </a:rPr>
                <a:t>Models</a:t>
              </a:r>
              <a:r>
                <a:rPr lang="fr-FR" sz="1800" b="1" dirty="0">
                  <a:solidFill>
                    <a:schemeClr val="lt1"/>
                  </a:solidFill>
                  <a:latin typeface="Calibri"/>
                  <a:ea typeface="Calibri"/>
                  <a:cs typeface="Calibri"/>
                  <a:sym typeface="Calibri"/>
                </a:rPr>
                <a:t>, Techniques, Methods</a:t>
              </a:r>
              <a:endParaRPr sz="1800" b="1" dirty="0">
                <a:solidFill>
                  <a:schemeClr val="lt1"/>
                </a:solidFill>
                <a:latin typeface="Calibri"/>
                <a:ea typeface="Calibri"/>
                <a:cs typeface="Calibri"/>
                <a:sym typeface="Calibri"/>
              </a:endParaRPr>
            </a:p>
          </p:txBody>
        </p:sp>
        <p:sp>
          <p:nvSpPr>
            <p:cNvPr id="6" name="Google Shape;1473;p136">
              <a:extLst>
                <a:ext uri="{FF2B5EF4-FFF2-40B4-BE49-F238E27FC236}">
                  <a16:creationId xmlns:a16="http://schemas.microsoft.com/office/drawing/2014/main" id="{B81C5578-7311-4C28-8E21-4A4F874D9DEF}"/>
                </a:ext>
              </a:extLst>
            </p:cNvPr>
            <p:cNvSpPr/>
            <p:nvPr/>
          </p:nvSpPr>
          <p:spPr>
            <a:xfrm>
              <a:off x="613954" y="1583163"/>
              <a:ext cx="1991478" cy="1169494"/>
            </a:xfrm>
            <a:prstGeom prst="ellipse">
              <a:avLst/>
            </a:prstGeom>
            <a:solidFill>
              <a:srgbClr val="A5A5A5"/>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1600" b="1" dirty="0">
                  <a:solidFill>
                    <a:schemeClr val="dk1"/>
                  </a:solidFill>
                  <a:latin typeface="Calibri"/>
                  <a:ea typeface="Calibri"/>
                  <a:cs typeface="Calibri"/>
                  <a:sym typeface="Calibri"/>
                </a:rPr>
                <a:t>CMMI:</a:t>
              </a:r>
              <a:endParaRPr sz="1600" b="1"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endParaRPr sz="1600"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dirty="0" err="1">
                  <a:solidFill>
                    <a:schemeClr val="dk1"/>
                  </a:solidFill>
                  <a:latin typeface="Calibri"/>
                  <a:ea typeface="Calibri"/>
                  <a:cs typeface="Calibri"/>
                  <a:sym typeface="Calibri"/>
                </a:rPr>
                <a:t>Maturity</a:t>
              </a:r>
              <a:endParaRPr sz="1600"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dirty="0">
                  <a:solidFill>
                    <a:schemeClr val="dk1"/>
                  </a:solidFill>
                  <a:latin typeface="Calibri"/>
                  <a:ea typeface="Calibri"/>
                  <a:cs typeface="Calibri"/>
                  <a:sym typeface="Calibri"/>
                </a:rPr>
                <a:t>Levels</a:t>
              </a:r>
              <a:endParaRPr dirty="0"/>
            </a:p>
            <a:p>
              <a:pPr marL="866602" marR="0" lvl="0" indent="-866602" algn="ctr" rtl="0">
                <a:lnSpc>
                  <a:spcPct val="80000"/>
                </a:lnSpc>
                <a:spcBef>
                  <a:spcPts val="0"/>
                </a:spcBef>
                <a:spcAft>
                  <a:spcPts val="0"/>
                </a:spcAft>
                <a:buNone/>
              </a:pPr>
              <a:r>
                <a:rPr lang="fr-FR" sz="1600" dirty="0" err="1">
                  <a:solidFill>
                    <a:schemeClr val="dk1"/>
                  </a:solidFill>
                  <a:latin typeface="Calibri"/>
                  <a:ea typeface="Calibri"/>
                  <a:cs typeface="Calibri"/>
                  <a:sym typeface="Calibri"/>
                </a:rPr>
                <a:t>assessment</a:t>
              </a:r>
              <a:endParaRPr sz="1600" dirty="0">
                <a:solidFill>
                  <a:schemeClr val="dk1"/>
                </a:solidFill>
                <a:latin typeface="Calibri"/>
                <a:ea typeface="Calibri"/>
                <a:cs typeface="Calibri"/>
                <a:sym typeface="Calibri"/>
              </a:endParaRPr>
            </a:p>
          </p:txBody>
        </p:sp>
        <p:sp>
          <p:nvSpPr>
            <p:cNvPr id="7" name="Google Shape;1474;p136">
              <a:extLst>
                <a:ext uri="{FF2B5EF4-FFF2-40B4-BE49-F238E27FC236}">
                  <a16:creationId xmlns:a16="http://schemas.microsoft.com/office/drawing/2014/main" id="{304DC0A8-E1E5-44B7-A1C9-1B458CA1481B}"/>
                </a:ext>
              </a:extLst>
            </p:cNvPr>
            <p:cNvSpPr/>
            <p:nvPr/>
          </p:nvSpPr>
          <p:spPr>
            <a:xfrm>
              <a:off x="2080956" y="820351"/>
              <a:ext cx="1679430" cy="1032466"/>
            </a:xfrm>
            <a:prstGeom prst="ellipse">
              <a:avLst/>
            </a:prstGeom>
            <a:solidFill>
              <a:srgbClr val="A5A5A5"/>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1600" b="1" dirty="0">
                  <a:solidFill>
                    <a:schemeClr val="dk1"/>
                  </a:solidFill>
                  <a:latin typeface="Calibri"/>
                  <a:ea typeface="Calibri"/>
                  <a:cs typeface="Calibri"/>
                  <a:sym typeface="Calibri"/>
                </a:rPr>
                <a:t>Project</a:t>
              </a:r>
              <a:endParaRPr dirty="0"/>
            </a:p>
            <a:p>
              <a:pPr marL="866602" marR="0" lvl="0" indent="-866602" algn="ctr" rtl="0">
                <a:lnSpc>
                  <a:spcPct val="80000"/>
                </a:lnSpc>
                <a:spcBef>
                  <a:spcPts val="0"/>
                </a:spcBef>
                <a:spcAft>
                  <a:spcPts val="0"/>
                </a:spcAft>
                <a:buNone/>
              </a:pPr>
              <a:endParaRPr sz="1600"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dirty="0">
                  <a:solidFill>
                    <a:schemeClr val="dk1"/>
                  </a:solidFill>
                  <a:latin typeface="Calibri"/>
                  <a:ea typeface="Calibri"/>
                  <a:cs typeface="Calibri"/>
                  <a:sym typeface="Calibri"/>
                </a:rPr>
                <a:t>Multi</a:t>
              </a:r>
              <a:endParaRPr dirty="0"/>
            </a:p>
            <a:p>
              <a:pPr marL="866602" marR="0" lvl="0" indent="-866602" algn="ctr" rtl="0">
                <a:lnSpc>
                  <a:spcPct val="80000"/>
                </a:lnSpc>
                <a:spcBef>
                  <a:spcPts val="0"/>
                </a:spcBef>
                <a:spcAft>
                  <a:spcPts val="0"/>
                </a:spcAft>
                <a:buNone/>
              </a:pPr>
              <a:r>
                <a:rPr lang="fr-FR" sz="1600" dirty="0">
                  <a:solidFill>
                    <a:schemeClr val="dk1"/>
                  </a:solidFill>
                  <a:latin typeface="Calibri"/>
                  <a:ea typeface="Calibri"/>
                  <a:cs typeface="Calibri"/>
                  <a:sym typeface="Calibri"/>
                </a:rPr>
                <a:t>-Phases</a:t>
              </a:r>
              <a:endParaRPr dirty="0"/>
            </a:p>
          </p:txBody>
        </p:sp>
        <p:sp>
          <p:nvSpPr>
            <p:cNvPr id="8" name="Google Shape;1475;p136">
              <a:extLst>
                <a:ext uri="{FF2B5EF4-FFF2-40B4-BE49-F238E27FC236}">
                  <a16:creationId xmlns:a16="http://schemas.microsoft.com/office/drawing/2014/main" id="{07560274-1F5D-40ED-B91F-7081BDB69555}"/>
                </a:ext>
              </a:extLst>
            </p:cNvPr>
            <p:cNvSpPr/>
            <p:nvPr/>
          </p:nvSpPr>
          <p:spPr>
            <a:xfrm>
              <a:off x="5594653" y="655440"/>
              <a:ext cx="1545041" cy="1084405"/>
            </a:xfrm>
            <a:prstGeom prst="ellipse">
              <a:avLst/>
            </a:prstGeom>
            <a:solidFill>
              <a:srgbClr val="A5A5A5"/>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1600" b="1">
                  <a:solidFill>
                    <a:schemeClr val="dk1"/>
                  </a:solidFill>
                  <a:latin typeface="Calibri"/>
                  <a:ea typeface="Calibri"/>
                  <a:cs typeface="Calibri"/>
                  <a:sym typeface="Calibri"/>
                </a:rPr>
                <a:t>Balance</a:t>
              </a:r>
              <a:endParaRPr/>
            </a:p>
            <a:p>
              <a:pPr marL="866602" marR="0" lvl="0" indent="-866602" algn="ctr" rtl="0">
                <a:lnSpc>
                  <a:spcPct val="80000"/>
                </a:lnSpc>
                <a:spcBef>
                  <a:spcPts val="0"/>
                </a:spcBef>
                <a:spcAft>
                  <a:spcPts val="0"/>
                </a:spcAft>
                <a:buNone/>
              </a:pPr>
              <a:r>
                <a:rPr lang="fr-FR" sz="1600" b="1">
                  <a:solidFill>
                    <a:schemeClr val="dk1"/>
                  </a:solidFill>
                  <a:latin typeface="Calibri"/>
                  <a:ea typeface="Calibri"/>
                  <a:cs typeface="Calibri"/>
                  <a:sym typeface="Calibri"/>
                </a:rPr>
                <a:t>Scorecard</a:t>
              </a:r>
              <a:endParaRPr sz="1600" b="1">
                <a:solidFill>
                  <a:schemeClr val="dk1"/>
                </a:solidFill>
                <a:latin typeface="Calibri"/>
                <a:ea typeface="Calibri"/>
                <a:cs typeface="Calibri"/>
                <a:sym typeface="Calibri"/>
              </a:endParaRPr>
            </a:p>
          </p:txBody>
        </p:sp>
        <p:sp>
          <p:nvSpPr>
            <p:cNvPr id="9" name="Google Shape;1476;p136">
              <a:extLst>
                <a:ext uri="{FF2B5EF4-FFF2-40B4-BE49-F238E27FC236}">
                  <a16:creationId xmlns:a16="http://schemas.microsoft.com/office/drawing/2014/main" id="{5588D499-B959-4B3A-B384-1B9C3EDBF1D1}"/>
                </a:ext>
              </a:extLst>
            </p:cNvPr>
            <p:cNvSpPr/>
            <p:nvPr/>
          </p:nvSpPr>
          <p:spPr>
            <a:xfrm>
              <a:off x="7033367" y="1138767"/>
              <a:ext cx="1399142" cy="1093058"/>
            </a:xfrm>
            <a:prstGeom prst="ellipse">
              <a:avLst/>
            </a:prstGeom>
            <a:solidFill>
              <a:srgbClr val="A5A5A5"/>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1600" b="1">
                  <a:solidFill>
                    <a:schemeClr val="dk1"/>
                  </a:solidFill>
                  <a:latin typeface="Calibri"/>
                  <a:ea typeface="Calibri"/>
                  <a:cs typeface="Calibri"/>
                  <a:sym typeface="Calibri"/>
                </a:rPr>
                <a:t>SWOT</a:t>
              </a:r>
              <a:endParaRPr/>
            </a:p>
          </p:txBody>
        </p:sp>
        <p:sp>
          <p:nvSpPr>
            <p:cNvPr id="10" name="Google Shape;1477;p136">
              <a:extLst>
                <a:ext uri="{FF2B5EF4-FFF2-40B4-BE49-F238E27FC236}">
                  <a16:creationId xmlns:a16="http://schemas.microsoft.com/office/drawing/2014/main" id="{2E11B82E-9BC3-432B-B790-4341A4AF89C9}"/>
                </a:ext>
              </a:extLst>
            </p:cNvPr>
            <p:cNvSpPr/>
            <p:nvPr/>
          </p:nvSpPr>
          <p:spPr>
            <a:xfrm>
              <a:off x="8006861" y="3071226"/>
              <a:ext cx="1633528" cy="1135014"/>
            </a:xfrm>
            <a:prstGeom prst="ellipse">
              <a:avLst/>
            </a:prstGeom>
            <a:solidFill>
              <a:srgbClr val="A5A5A5"/>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1600" b="1">
                  <a:solidFill>
                    <a:schemeClr val="dk1"/>
                  </a:solidFill>
                  <a:latin typeface="Calibri"/>
                  <a:ea typeface="Calibri"/>
                  <a:cs typeface="Calibri"/>
                  <a:sym typeface="Calibri"/>
                </a:rPr>
                <a:t>J Kotter:</a:t>
              </a:r>
              <a:endParaRPr sz="1600" b="1">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endParaRPr sz="160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a:solidFill>
                    <a:schemeClr val="dk1"/>
                  </a:solidFill>
                  <a:latin typeface="Calibri"/>
                  <a:ea typeface="Calibri"/>
                  <a:cs typeface="Calibri"/>
                  <a:sym typeface="Calibri"/>
                </a:rPr>
                <a:t>8 Steps</a:t>
              </a:r>
              <a:endParaRPr sz="1600">
                <a:solidFill>
                  <a:schemeClr val="dk1"/>
                </a:solidFill>
                <a:latin typeface="Calibri"/>
                <a:ea typeface="Calibri"/>
                <a:cs typeface="Calibri"/>
                <a:sym typeface="Calibri"/>
              </a:endParaRPr>
            </a:p>
          </p:txBody>
        </p:sp>
        <p:sp>
          <p:nvSpPr>
            <p:cNvPr id="11" name="Google Shape;1478;p136">
              <a:extLst>
                <a:ext uri="{FF2B5EF4-FFF2-40B4-BE49-F238E27FC236}">
                  <a16:creationId xmlns:a16="http://schemas.microsoft.com/office/drawing/2014/main" id="{E36DD361-D10C-4CA6-BB32-D8F0D4A45402}"/>
                </a:ext>
              </a:extLst>
            </p:cNvPr>
            <p:cNvSpPr/>
            <p:nvPr/>
          </p:nvSpPr>
          <p:spPr>
            <a:xfrm>
              <a:off x="3760386" y="694368"/>
              <a:ext cx="1789348" cy="1058589"/>
            </a:xfrm>
            <a:prstGeom prst="ellipse">
              <a:avLst/>
            </a:prstGeom>
            <a:solidFill>
              <a:srgbClr val="A5A5A5"/>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1600" b="1" dirty="0">
                  <a:solidFill>
                    <a:schemeClr val="dk1"/>
                  </a:solidFill>
                  <a:latin typeface="Calibri"/>
                  <a:ea typeface="Calibri"/>
                  <a:cs typeface="Calibri"/>
                  <a:sym typeface="Calibri"/>
                </a:rPr>
                <a:t>Lean:</a:t>
              </a:r>
              <a:endParaRPr sz="1600" b="1"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endParaRPr sz="1600"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dirty="0">
                  <a:solidFill>
                    <a:schemeClr val="dk1"/>
                  </a:solidFill>
                  <a:latin typeface="Calibri"/>
                  <a:ea typeface="Calibri"/>
                  <a:cs typeface="Calibri"/>
                  <a:sym typeface="Calibri"/>
                </a:rPr>
                <a:t>Waste</a:t>
              </a:r>
              <a:endParaRPr sz="1600"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dirty="0" err="1">
                  <a:solidFill>
                    <a:schemeClr val="dk1"/>
                  </a:solidFill>
                  <a:latin typeface="Calibri"/>
                  <a:ea typeface="Calibri"/>
                  <a:cs typeface="Calibri"/>
                  <a:sym typeface="Calibri"/>
                </a:rPr>
                <a:t>reduction</a:t>
              </a:r>
              <a:endParaRPr sz="1600" dirty="0">
                <a:solidFill>
                  <a:schemeClr val="dk1"/>
                </a:solidFill>
                <a:latin typeface="Calibri"/>
                <a:ea typeface="Calibri"/>
                <a:cs typeface="Calibri"/>
                <a:sym typeface="Calibri"/>
              </a:endParaRPr>
            </a:p>
          </p:txBody>
        </p:sp>
        <p:sp>
          <p:nvSpPr>
            <p:cNvPr id="12" name="Google Shape;1479;p136">
              <a:extLst>
                <a:ext uri="{FF2B5EF4-FFF2-40B4-BE49-F238E27FC236}">
                  <a16:creationId xmlns:a16="http://schemas.microsoft.com/office/drawing/2014/main" id="{F0E4C67B-5CD7-4D78-B3E9-2F8112116BBE}"/>
                </a:ext>
              </a:extLst>
            </p:cNvPr>
            <p:cNvSpPr/>
            <p:nvPr/>
          </p:nvSpPr>
          <p:spPr>
            <a:xfrm>
              <a:off x="391887" y="2887197"/>
              <a:ext cx="1844150" cy="1123906"/>
            </a:xfrm>
            <a:prstGeom prst="ellipse">
              <a:avLst/>
            </a:prstGeom>
            <a:solidFill>
              <a:srgbClr val="A5A5A5"/>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1600" b="1" dirty="0">
                  <a:solidFill>
                    <a:schemeClr val="dk1"/>
                  </a:solidFill>
                  <a:latin typeface="Calibri"/>
                  <a:ea typeface="Calibri"/>
                  <a:cs typeface="Calibri"/>
                  <a:sym typeface="Calibri"/>
                </a:rPr>
                <a:t>DevOps:</a:t>
              </a:r>
              <a:endParaRPr sz="1600"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endParaRPr sz="1600"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dirty="0" err="1">
                  <a:solidFill>
                    <a:schemeClr val="dk1"/>
                  </a:solidFill>
                  <a:latin typeface="Calibri"/>
                  <a:ea typeface="Calibri"/>
                  <a:cs typeface="Calibri"/>
                  <a:sym typeface="Calibri"/>
                </a:rPr>
                <a:t>Holistic</a:t>
              </a:r>
              <a:r>
                <a:rPr lang="fr-FR" sz="1600" dirty="0">
                  <a:solidFill>
                    <a:schemeClr val="dk1"/>
                  </a:solidFill>
                  <a:latin typeface="Calibri"/>
                  <a:ea typeface="Calibri"/>
                  <a:cs typeface="Calibri"/>
                  <a:sym typeface="Calibri"/>
                </a:rPr>
                <a:t> </a:t>
              </a:r>
              <a:r>
                <a:rPr lang="fr-FR" sz="1600" dirty="0" err="1">
                  <a:solidFill>
                    <a:schemeClr val="dk1"/>
                  </a:solidFill>
                  <a:latin typeface="Calibri"/>
                  <a:ea typeface="Calibri"/>
                  <a:cs typeface="Calibri"/>
                  <a:sym typeface="Calibri"/>
                </a:rPr>
                <a:t>view</a:t>
              </a:r>
              <a:endParaRPr sz="1600" dirty="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dirty="0" err="1">
                  <a:solidFill>
                    <a:schemeClr val="dk1"/>
                  </a:solidFill>
                  <a:latin typeface="Calibri"/>
                  <a:ea typeface="Calibri"/>
                  <a:cs typeface="Calibri"/>
                  <a:sym typeface="Calibri"/>
                </a:rPr>
                <a:t>Efficiency</a:t>
              </a:r>
              <a:endParaRPr sz="1600" dirty="0">
                <a:solidFill>
                  <a:schemeClr val="dk1"/>
                </a:solidFill>
                <a:latin typeface="Calibri"/>
                <a:ea typeface="Calibri"/>
                <a:cs typeface="Calibri"/>
                <a:sym typeface="Calibri"/>
              </a:endParaRPr>
            </a:p>
          </p:txBody>
        </p:sp>
        <p:sp>
          <p:nvSpPr>
            <p:cNvPr id="13" name="Google Shape;1480;p136">
              <a:extLst>
                <a:ext uri="{FF2B5EF4-FFF2-40B4-BE49-F238E27FC236}">
                  <a16:creationId xmlns:a16="http://schemas.microsoft.com/office/drawing/2014/main" id="{F05E4A13-399E-4EDE-BA50-7A6B861E6459}"/>
                </a:ext>
              </a:extLst>
            </p:cNvPr>
            <p:cNvSpPr/>
            <p:nvPr/>
          </p:nvSpPr>
          <p:spPr>
            <a:xfrm rot="-638397">
              <a:off x="4726225" y="1764240"/>
              <a:ext cx="228192" cy="1138202"/>
            </a:xfrm>
            <a:prstGeom prst="downArrow">
              <a:avLst>
                <a:gd name="adj1" fmla="val 50000"/>
                <a:gd name="adj2" fmla="val 50000"/>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endParaRPr sz="1400">
                <a:solidFill>
                  <a:srgbClr val="008000"/>
                </a:solidFill>
                <a:latin typeface="Calibri"/>
                <a:ea typeface="Calibri"/>
                <a:cs typeface="Calibri"/>
                <a:sym typeface="Calibri"/>
              </a:endParaRPr>
            </a:p>
          </p:txBody>
        </p:sp>
        <p:sp>
          <p:nvSpPr>
            <p:cNvPr id="14" name="Google Shape;1481;p136">
              <a:extLst>
                <a:ext uri="{FF2B5EF4-FFF2-40B4-BE49-F238E27FC236}">
                  <a16:creationId xmlns:a16="http://schemas.microsoft.com/office/drawing/2014/main" id="{8DA0F84C-EC3B-4691-A9CE-D53E0C240E50}"/>
                </a:ext>
              </a:extLst>
            </p:cNvPr>
            <p:cNvSpPr/>
            <p:nvPr/>
          </p:nvSpPr>
          <p:spPr>
            <a:xfrm rot="-1840938">
              <a:off x="3646290" y="1905648"/>
              <a:ext cx="228192" cy="1138202"/>
            </a:xfrm>
            <a:prstGeom prst="downArrow">
              <a:avLst>
                <a:gd name="adj1" fmla="val 50000"/>
                <a:gd name="adj2" fmla="val 50000"/>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endParaRPr sz="1400">
                <a:solidFill>
                  <a:srgbClr val="008000"/>
                </a:solidFill>
                <a:latin typeface="Calibri"/>
                <a:ea typeface="Calibri"/>
                <a:cs typeface="Calibri"/>
                <a:sym typeface="Calibri"/>
              </a:endParaRPr>
            </a:p>
          </p:txBody>
        </p:sp>
        <p:sp>
          <p:nvSpPr>
            <p:cNvPr id="15" name="Google Shape;1482;p136">
              <a:extLst>
                <a:ext uri="{FF2B5EF4-FFF2-40B4-BE49-F238E27FC236}">
                  <a16:creationId xmlns:a16="http://schemas.microsoft.com/office/drawing/2014/main" id="{7ACE0FEA-B9EA-42BB-840E-72054DF3E294}"/>
                </a:ext>
              </a:extLst>
            </p:cNvPr>
            <p:cNvSpPr/>
            <p:nvPr/>
          </p:nvSpPr>
          <p:spPr>
            <a:xfrm rot="-3536053">
              <a:off x="2920724" y="2309565"/>
              <a:ext cx="208148" cy="943398"/>
            </a:xfrm>
            <a:prstGeom prst="downArrow">
              <a:avLst>
                <a:gd name="adj1" fmla="val 50000"/>
                <a:gd name="adj2" fmla="val 50000"/>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endParaRPr sz="1400">
                <a:solidFill>
                  <a:srgbClr val="008000"/>
                </a:solidFill>
                <a:latin typeface="Calibri"/>
                <a:ea typeface="Calibri"/>
                <a:cs typeface="Calibri"/>
                <a:sym typeface="Calibri"/>
              </a:endParaRPr>
            </a:p>
          </p:txBody>
        </p:sp>
        <p:sp>
          <p:nvSpPr>
            <p:cNvPr id="16" name="Google Shape;1483;p136">
              <a:extLst>
                <a:ext uri="{FF2B5EF4-FFF2-40B4-BE49-F238E27FC236}">
                  <a16:creationId xmlns:a16="http://schemas.microsoft.com/office/drawing/2014/main" id="{1045159E-E4B7-44C4-AB7D-7FEB88A82F34}"/>
                </a:ext>
              </a:extLst>
            </p:cNvPr>
            <p:cNvSpPr/>
            <p:nvPr/>
          </p:nvSpPr>
          <p:spPr>
            <a:xfrm rot="-5400000">
              <a:off x="2731163" y="3040102"/>
              <a:ext cx="253881" cy="1027518"/>
            </a:xfrm>
            <a:prstGeom prst="downArrow">
              <a:avLst>
                <a:gd name="adj1" fmla="val 50000"/>
                <a:gd name="adj2" fmla="val 50000"/>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endParaRPr sz="1400">
                <a:solidFill>
                  <a:srgbClr val="008000"/>
                </a:solidFill>
                <a:latin typeface="Calibri"/>
                <a:ea typeface="Calibri"/>
                <a:cs typeface="Calibri"/>
                <a:sym typeface="Calibri"/>
              </a:endParaRPr>
            </a:p>
          </p:txBody>
        </p:sp>
        <p:sp>
          <p:nvSpPr>
            <p:cNvPr id="17" name="Google Shape;1484;p136">
              <a:extLst>
                <a:ext uri="{FF2B5EF4-FFF2-40B4-BE49-F238E27FC236}">
                  <a16:creationId xmlns:a16="http://schemas.microsoft.com/office/drawing/2014/main" id="{ADC47F24-D930-4154-8C31-A3830668398E}"/>
                </a:ext>
              </a:extLst>
            </p:cNvPr>
            <p:cNvSpPr/>
            <p:nvPr/>
          </p:nvSpPr>
          <p:spPr>
            <a:xfrm rot="1190289">
              <a:off x="5736096" y="1792376"/>
              <a:ext cx="228192" cy="1138202"/>
            </a:xfrm>
            <a:prstGeom prst="downArrow">
              <a:avLst>
                <a:gd name="adj1" fmla="val 50000"/>
                <a:gd name="adj2" fmla="val 50000"/>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endParaRPr sz="1400">
                <a:solidFill>
                  <a:srgbClr val="008000"/>
                </a:solidFill>
                <a:latin typeface="Calibri"/>
                <a:ea typeface="Calibri"/>
                <a:cs typeface="Calibri"/>
                <a:sym typeface="Calibri"/>
              </a:endParaRPr>
            </a:p>
          </p:txBody>
        </p:sp>
        <p:sp>
          <p:nvSpPr>
            <p:cNvPr id="18" name="Google Shape;1485;p136">
              <a:extLst>
                <a:ext uri="{FF2B5EF4-FFF2-40B4-BE49-F238E27FC236}">
                  <a16:creationId xmlns:a16="http://schemas.microsoft.com/office/drawing/2014/main" id="{CB7F5D4D-BA49-4D3E-B540-67AE3EB48DFE}"/>
                </a:ext>
              </a:extLst>
            </p:cNvPr>
            <p:cNvSpPr/>
            <p:nvPr/>
          </p:nvSpPr>
          <p:spPr>
            <a:xfrm rot="2567822">
              <a:off x="6635574" y="1994324"/>
              <a:ext cx="228192" cy="1138202"/>
            </a:xfrm>
            <a:prstGeom prst="downArrow">
              <a:avLst>
                <a:gd name="adj1" fmla="val 50000"/>
                <a:gd name="adj2" fmla="val 50000"/>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endParaRPr sz="1400">
                <a:solidFill>
                  <a:srgbClr val="008000"/>
                </a:solidFill>
                <a:latin typeface="Calibri"/>
                <a:ea typeface="Calibri"/>
                <a:cs typeface="Calibri"/>
                <a:sym typeface="Calibri"/>
              </a:endParaRPr>
            </a:p>
          </p:txBody>
        </p:sp>
        <p:sp>
          <p:nvSpPr>
            <p:cNvPr id="19" name="Google Shape;1486;p136">
              <a:extLst>
                <a:ext uri="{FF2B5EF4-FFF2-40B4-BE49-F238E27FC236}">
                  <a16:creationId xmlns:a16="http://schemas.microsoft.com/office/drawing/2014/main" id="{F9718227-BC2B-417A-AA28-D85B2E282011}"/>
                </a:ext>
              </a:extLst>
            </p:cNvPr>
            <p:cNvSpPr/>
            <p:nvPr/>
          </p:nvSpPr>
          <p:spPr>
            <a:xfrm rot="5400000">
              <a:off x="7059173" y="2997605"/>
              <a:ext cx="228192" cy="1138202"/>
            </a:xfrm>
            <a:prstGeom prst="downArrow">
              <a:avLst>
                <a:gd name="adj1" fmla="val 50000"/>
                <a:gd name="adj2" fmla="val 50000"/>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endParaRPr sz="1400">
                <a:solidFill>
                  <a:srgbClr val="008000"/>
                </a:solidFill>
                <a:latin typeface="Calibri"/>
                <a:ea typeface="Calibri"/>
                <a:cs typeface="Calibri"/>
                <a:sym typeface="Calibri"/>
              </a:endParaRPr>
            </a:p>
          </p:txBody>
        </p:sp>
        <p:sp>
          <p:nvSpPr>
            <p:cNvPr id="20" name="Google Shape;1487;p136">
              <a:extLst>
                <a:ext uri="{FF2B5EF4-FFF2-40B4-BE49-F238E27FC236}">
                  <a16:creationId xmlns:a16="http://schemas.microsoft.com/office/drawing/2014/main" id="{57688E3A-EFF0-4EA2-994B-D4CEC2960B6D}"/>
                </a:ext>
              </a:extLst>
            </p:cNvPr>
            <p:cNvSpPr/>
            <p:nvPr/>
          </p:nvSpPr>
          <p:spPr>
            <a:xfrm>
              <a:off x="8006861" y="2059465"/>
              <a:ext cx="1633528" cy="962937"/>
            </a:xfrm>
            <a:prstGeom prst="ellipse">
              <a:avLst/>
            </a:prstGeom>
            <a:solidFill>
              <a:srgbClr val="A5A5A5"/>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1600" b="1">
                  <a:solidFill>
                    <a:schemeClr val="dk1"/>
                  </a:solidFill>
                  <a:latin typeface="Calibri"/>
                  <a:ea typeface="Calibri"/>
                  <a:cs typeface="Calibri"/>
                  <a:sym typeface="Calibri"/>
                </a:rPr>
                <a:t>Agile:</a:t>
              </a:r>
              <a:endParaRPr sz="1600" b="1">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endParaRPr sz="160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a:solidFill>
                    <a:schemeClr val="dk1"/>
                  </a:solidFill>
                  <a:latin typeface="Calibri"/>
                  <a:ea typeface="Calibri"/>
                  <a:cs typeface="Calibri"/>
                  <a:sym typeface="Calibri"/>
                </a:rPr>
                <a:t>Incremens</a:t>
              </a:r>
              <a:endParaRPr sz="1600">
                <a:solidFill>
                  <a:schemeClr val="dk1"/>
                </a:solidFill>
                <a:latin typeface="Calibri"/>
                <a:ea typeface="Calibri"/>
                <a:cs typeface="Calibri"/>
                <a:sym typeface="Calibri"/>
              </a:endParaRPr>
            </a:p>
            <a:p>
              <a:pPr marL="866602" marR="0" lvl="0" indent="-866602" algn="ctr" rtl="0">
                <a:lnSpc>
                  <a:spcPct val="80000"/>
                </a:lnSpc>
                <a:spcBef>
                  <a:spcPts val="0"/>
                </a:spcBef>
                <a:spcAft>
                  <a:spcPts val="0"/>
                </a:spcAft>
                <a:buNone/>
              </a:pPr>
              <a:r>
                <a:rPr lang="fr-FR" sz="1600">
                  <a:solidFill>
                    <a:schemeClr val="dk1"/>
                  </a:solidFill>
                  <a:latin typeface="Calibri"/>
                  <a:ea typeface="Calibri"/>
                  <a:cs typeface="Calibri"/>
                  <a:sym typeface="Calibri"/>
                </a:rPr>
                <a:t>Iterations</a:t>
              </a:r>
              <a:endParaRPr sz="1600">
                <a:solidFill>
                  <a:schemeClr val="dk1"/>
                </a:solidFill>
                <a:latin typeface="Calibri"/>
                <a:ea typeface="Calibri"/>
                <a:cs typeface="Calibri"/>
                <a:sym typeface="Calibri"/>
              </a:endParaRPr>
            </a:p>
          </p:txBody>
        </p:sp>
        <p:sp>
          <p:nvSpPr>
            <p:cNvPr id="21" name="Google Shape;1488;p136">
              <a:extLst>
                <a:ext uri="{FF2B5EF4-FFF2-40B4-BE49-F238E27FC236}">
                  <a16:creationId xmlns:a16="http://schemas.microsoft.com/office/drawing/2014/main" id="{431A546C-C11A-4323-9E9E-E31F12EEDE06}"/>
                </a:ext>
              </a:extLst>
            </p:cNvPr>
            <p:cNvSpPr/>
            <p:nvPr/>
          </p:nvSpPr>
          <p:spPr>
            <a:xfrm rot="4102315">
              <a:off x="7122629" y="2318096"/>
              <a:ext cx="228192" cy="1138202"/>
            </a:xfrm>
            <a:prstGeom prst="downArrow">
              <a:avLst>
                <a:gd name="adj1" fmla="val 50000"/>
                <a:gd name="adj2" fmla="val 50000"/>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endParaRPr sz="1400">
                <a:solidFill>
                  <a:srgbClr val="008000"/>
                </a:solidFill>
                <a:latin typeface="Calibri"/>
                <a:ea typeface="Calibri"/>
                <a:cs typeface="Calibri"/>
                <a:sym typeface="Calibri"/>
              </a:endParaRPr>
            </a:p>
          </p:txBody>
        </p:sp>
      </p:grpSp>
    </p:spTree>
    <p:extLst>
      <p:ext uri="{BB962C8B-B14F-4D97-AF65-F5344CB8AC3E}">
        <p14:creationId xmlns:p14="http://schemas.microsoft.com/office/powerpoint/2010/main" val="45823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4D219-2CAC-43DA-981A-AC2F43D46A7F}"/>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969D8FE9-60CE-431E-831B-0E471F99A909}"/>
              </a:ext>
            </a:extLst>
          </p:cNvPr>
          <p:cNvSpPr>
            <a:spLocks noGrp="1"/>
          </p:cNvSpPr>
          <p:nvPr>
            <p:ph idx="1"/>
          </p:nvPr>
        </p:nvSpPr>
        <p:spPr/>
        <p:txBody>
          <a:bodyPr>
            <a:normAutofit fontScale="77500" lnSpcReduction="20000"/>
          </a:bodyPr>
          <a:lstStyle/>
          <a:p>
            <a:r>
              <a:rPr lang="fr-CH" dirty="0"/>
              <a:t>N'essayez PAS de tout mettre en œuvre</a:t>
            </a:r>
          </a:p>
          <a:p>
            <a:r>
              <a:rPr lang="fr-CH" dirty="0"/>
              <a:t>Cependant, essayez différentes méthodes (voir la valeur de DevOps : apprendre par l'expérimentation)</a:t>
            </a:r>
          </a:p>
          <a:p>
            <a:r>
              <a:rPr lang="fr-CH" dirty="0"/>
              <a:t>Tout le monde ne travaille PAS à temps plein sur la pratique, mais une petite équipe peut le faire.</a:t>
            </a:r>
          </a:p>
          <a:p>
            <a:r>
              <a:rPr lang="fr-CH" dirty="0"/>
              <a:t>C'est la responsabilité de TOUS, et il est essentiel que chacun dans l'organisation comprenne que la participation active aux activités d'amélioration continue fait partie intégrante de son travail. </a:t>
            </a:r>
          </a:p>
          <a:p>
            <a:r>
              <a:rPr lang="fr-CH" dirty="0"/>
              <a:t>Elle doit être incluse	</a:t>
            </a:r>
          </a:p>
          <a:p>
            <a:pPr>
              <a:buFont typeface="Arial" panose="020B0604020202020204" pitchFamily="34" charset="0"/>
              <a:buChar char="•"/>
            </a:pPr>
            <a:r>
              <a:rPr lang="fr-CH" dirty="0"/>
              <a:t>dans toutes les descriptions de poste</a:t>
            </a:r>
          </a:p>
          <a:p>
            <a:pPr>
              <a:buFont typeface="Arial" panose="020B0604020202020204" pitchFamily="34" charset="0"/>
              <a:buChar char="•"/>
            </a:pPr>
            <a:r>
              <a:rPr lang="fr-CH" dirty="0"/>
              <a:t>dans les objectifs de chaque employé	</a:t>
            </a:r>
          </a:p>
          <a:p>
            <a:pPr>
              <a:buFont typeface="Arial" panose="020B0604020202020204" pitchFamily="34" charset="0"/>
              <a:buChar char="•"/>
            </a:pPr>
            <a:r>
              <a:rPr lang="fr-CH" dirty="0"/>
              <a:t>ainsi que dans les contrats avec les fournisseurs externes et les contractants. </a:t>
            </a:r>
            <a:endParaRPr lang="fr-FR" dirty="0"/>
          </a:p>
        </p:txBody>
      </p:sp>
      <p:sp>
        <p:nvSpPr>
          <p:cNvPr id="4" name="Espace réservé du numéro de diapositive 3">
            <a:extLst>
              <a:ext uri="{FF2B5EF4-FFF2-40B4-BE49-F238E27FC236}">
                <a16:creationId xmlns:a16="http://schemas.microsoft.com/office/drawing/2014/main" id="{2BF4BCD8-57BE-4078-A104-EC9764D251C0}"/>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9E722105-B1D2-4F4A-83FD-DC9F87A7A61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3924064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D68ADCC4B9B4FBBC20B1D757CD7FA" ma:contentTypeVersion="2" ma:contentTypeDescription="Crée un document." ma:contentTypeScope="" ma:versionID="1ef08d6b983aa87fad9d735752a4bf77">
  <xsd:schema xmlns:xsd="http://www.w3.org/2001/XMLSchema" xmlns:xs="http://www.w3.org/2001/XMLSchema" xmlns:p="http://schemas.microsoft.com/office/2006/metadata/properties" xmlns:ns2="3158ae9d-f291-4276-adbf-4f2165187d0a" targetNamespace="http://schemas.microsoft.com/office/2006/metadata/properties" ma:root="true" ma:fieldsID="68dd5fd30073e7b08781cb3211bcc164" ns2:_="">
    <xsd:import namespace="3158ae9d-f291-4276-adbf-4f2165187d0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58ae9d-f291-4276-adbf-4f2165187d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34ED0E-8B52-439B-A4F7-556C7381852C}"/>
</file>

<file path=customXml/itemProps2.xml><?xml version="1.0" encoding="utf-8"?>
<ds:datastoreItem xmlns:ds="http://schemas.openxmlformats.org/officeDocument/2006/customXml" ds:itemID="{518A8CAC-3502-4667-AAB1-BB6186837916}"/>
</file>

<file path=customXml/itemProps3.xml><?xml version="1.0" encoding="utf-8"?>
<ds:datastoreItem xmlns:ds="http://schemas.openxmlformats.org/officeDocument/2006/customXml" ds:itemID="{14D05A6C-590F-4E40-A545-7C2F53F04805}"/>
</file>

<file path=docProps/app.xml><?xml version="1.0" encoding="utf-8"?>
<Properties xmlns="http://schemas.openxmlformats.org/officeDocument/2006/extended-properties" xmlns:vt="http://schemas.openxmlformats.org/officeDocument/2006/docPropsVTypes">
  <TotalTime>733</TotalTime>
  <Words>3008</Words>
  <Application>Microsoft Office PowerPoint</Application>
  <PresentationFormat>Grand écran</PresentationFormat>
  <Paragraphs>328</Paragraphs>
  <Slides>37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Arial</vt:lpstr>
      <vt:lpstr>Calibri</vt:lpstr>
      <vt:lpstr>Courier New</vt:lpstr>
      <vt:lpstr>Wingdings</vt:lpstr>
      <vt:lpstr>Thème Office</vt:lpstr>
      <vt:lpstr>Les pratiques ITIL4 </vt:lpstr>
      <vt:lpstr>Les pratiques ITIL 4</vt:lpstr>
      <vt:lpstr>Les pratiques ITIL 4</vt:lpstr>
      <vt:lpstr>Les pratiques ITIL 4</vt:lpstr>
      <vt:lpstr>Gestion générale</vt:lpstr>
      <vt:lpstr>Gestion générale</vt:lpstr>
      <vt:lpstr>Activités clés de l’amélioration continue</vt:lpstr>
      <vt:lpstr>Présentation PowerPoint</vt:lpstr>
      <vt:lpstr>Amélioration continue</vt:lpstr>
      <vt:lpstr>Balanced Scorecard (BSC)</vt:lpstr>
      <vt:lpstr>BSC</vt:lpstr>
      <vt:lpstr>BSC</vt:lpstr>
      <vt:lpstr>Présentation PowerPoint</vt:lpstr>
      <vt:lpstr>BSC</vt:lpstr>
      <vt:lpstr>BSC</vt:lpstr>
      <vt:lpstr>BSC</vt:lpstr>
      <vt:lpstr>Présentation PowerPoint</vt:lpstr>
      <vt:lpstr>Amélioration continue</vt:lpstr>
      <vt:lpstr>Amélioration continue</vt:lpstr>
      <vt:lpstr>Amélioration continue</vt:lpstr>
      <vt:lpstr>Gestion de la sécurité de l'information</vt:lpstr>
      <vt:lpstr>Gestion des relations</vt:lpstr>
      <vt:lpstr>Gestion des fournisseurs</vt:lpstr>
      <vt:lpstr>Pratiques de gestion de service </vt:lpstr>
      <vt:lpstr>Favoriser le changement</vt:lpstr>
      <vt:lpstr>Favoriser le changement</vt:lpstr>
      <vt:lpstr>Favoriser le changement</vt:lpstr>
      <vt:lpstr>Favoriser le changement</vt:lpstr>
      <vt:lpstr>Gestion des incidents </vt:lpstr>
      <vt:lpstr>Gestion des incidents</vt:lpstr>
      <vt:lpstr>Gestion des problèmes</vt:lpstr>
      <vt:lpstr>Gestion des problèmes</vt:lpstr>
      <vt:lpstr>Gestion des problèmes</vt:lpstr>
      <vt:lpstr>Gestion des problèmes</vt:lpstr>
      <vt:lpstr>Gestion des problèmes</vt:lpstr>
      <vt:lpstr>Gestion des problèmes</vt:lpstr>
      <vt:lpstr>Gestion des problèmes</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Chrystel Dayer</cp:lastModifiedBy>
  <cp:revision>53</cp:revision>
  <dcterms:created xsi:type="dcterms:W3CDTF">2021-09-13T08:54:04Z</dcterms:created>
  <dcterms:modified xsi:type="dcterms:W3CDTF">2021-12-03T22:48:43Z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0x0101001DFD68ADCC4B9B4FBBC20B1D757CD7FA</vt:lpwstr>
  </property>
</Properties>
</file>