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57" r:id="rId6"/>
    <p:sldId id="258" r:id="rId7"/>
    <p:sldId id="259" r:id="rId8"/>
    <p:sldId id="260" r:id="rId9"/>
    <p:sldId id="261" r:id="rId10"/>
    <p:sldId id="262" r:id="rId11"/>
    <p:sldId id="264" r:id="rId12"/>
    <p:sldId id="265" r:id="rId13"/>
    <p:sldId id="266" r:id="rId14"/>
    <p:sldId id="267" r:id="rId15"/>
    <p:sldId id="263" r:id="rId16"/>
    <p:sldId id="268" r:id="rId17"/>
    <p:sldId id="269" r:id="rId18"/>
    <p:sldId id="271" r:id="rId19"/>
    <p:sldId id="273" r:id="rId20"/>
    <p:sldId id="272" r:id="rId21"/>
    <p:sldId id="270" r:id="rId22"/>
    <p:sldId id="274" r:id="rId23"/>
    <p:sldId id="275" r:id="rId24"/>
    <p:sldId id="276" r:id="rId25"/>
    <p:sldId id="278" r:id="rId26"/>
    <p:sldId id="279" r:id="rId27"/>
    <p:sldId id="277" r:id="rId28"/>
    <p:sldId id="280" r:id="rId29"/>
    <p:sldId id="281" r:id="rId30"/>
    <p:sldId id="282" r:id="rId31"/>
    <p:sldId id="283" r:id="rId32"/>
    <p:sldId id="285" r:id="rId33"/>
    <p:sldId id="286" r:id="rId34"/>
    <p:sldId id="284" r:id="rId35"/>
    <p:sldId id="287" r:id="rId36"/>
    <p:sldId id="288" r:id="rId37"/>
    <p:sldId id="289"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57" d="100"/>
          <a:sy n="57" d="100"/>
        </p:scale>
        <p:origin x="980" y="2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11.12.2021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11.12.2021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Staff and line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18</a:t>
            </a:fld>
            <a:endParaRPr lang="fr-CH"/>
          </a:p>
        </p:txBody>
      </p:sp>
    </p:spTree>
    <p:extLst>
      <p:ext uri="{BB962C8B-B14F-4D97-AF65-F5344CB8AC3E}">
        <p14:creationId xmlns:p14="http://schemas.microsoft.com/office/powerpoint/2010/main" val="240881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cas de Michel et Augustin: le marché des biscuits. L’entre prise Michel et Augustin a été créée en 2004 par Michel de </a:t>
            </a:r>
            <a:r>
              <a:rPr lang="fr-CH" dirty="0" err="1"/>
              <a:t>Rovira</a:t>
            </a:r>
            <a:r>
              <a:rPr lang="fr-CH" dirty="0"/>
              <a:t> et Augustin Paluel- Marmont. Ils décident de s’associer à 50-50 avec une mise initiale de 15 000 euros. L’entreprise est, à l’origine, positionnée sur le marché des biscuits. ils décident de se lancer avec une marque qui </a:t>
            </a:r>
          </a:p>
          <a:p>
            <a:r>
              <a:rPr lang="fr-CH" dirty="0"/>
              <a:t>ins taure une nouvelle relation avec les par ties prenantes et notamment les clients autour de valeurs telles que « le plaisir, l’attitude positive, la valorisation de l’humain, le partage et la transparence ». « Notre clé d’entrée n’est pas le bio. Nous choisissons les meilleurs ingrédients possibles, essentiellement en France ». Dans son approche du marché, l’entreprise va privilégier des valeurs particulières: la personnalisation (logo avec visage de 2 dirigeants), la proximité (les dirigeants donnent accès à leur numéro, visite de l’atelier 1x par mois), la transparence et la vérité (partage des ingrédients et recettes). Au départ ils sont partis de leur besoin de consommateurs.</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32</a:t>
            </a:fld>
            <a:endParaRPr lang="fr-CH"/>
          </a:p>
        </p:txBody>
      </p:sp>
    </p:spTree>
    <p:extLst>
      <p:ext uri="{BB962C8B-B14F-4D97-AF65-F5344CB8AC3E}">
        <p14:creationId xmlns:p14="http://schemas.microsoft.com/office/powerpoint/2010/main" val="986074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11.12.2021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11/12/2021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Organisation</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11/12/2021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D3E8B-B7E4-4AB7-AA33-45C7C86A1324}"/>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584D7846-13B3-4E18-9B3A-D72F2BB6ACB0}"/>
              </a:ext>
            </a:extLst>
          </p:cNvPr>
          <p:cNvSpPr>
            <a:spLocks noGrp="1"/>
          </p:cNvSpPr>
          <p:nvPr>
            <p:ph idx="1"/>
          </p:nvPr>
        </p:nvSpPr>
        <p:spPr/>
        <p:txBody>
          <a:bodyPr/>
          <a:lstStyle/>
          <a:p>
            <a:pPr algn="just"/>
            <a:r>
              <a:rPr lang="fr-CH" b="1" dirty="0"/>
              <a:t>La société anonyme (SA) </a:t>
            </a:r>
            <a:r>
              <a:rPr lang="fr-CH" dirty="0"/>
              <a:t>est une société de capitaux jouissant de sa propre personnalité juridique (personne morale). Le capital-actions de la société doit être de CHF 100'000.- minimum. La responsabilité des actionnaires est limitée à leur participation au capital. La société doit pouvoir être représentée par une personne domiciliée en Suisse. Il peut s'agir d'un membre du conseil d'administration ou d'un directeur. La société est créée par devant notaire et son inscription au registre du commerce est obligatoire et constitutive.</a:t>
            </a:r>
            <a:endParaRPr lang="fr-FR" dirty="0"/>
          </a:p>
        </p:txBody>
      </p:sp>
      <p:sp>
        <p:nvSpPr>
          <p:cNvPr id="4" name="Espace réservé du numéro de diapositive 3">
            <a:extLst>
              <a:ext uri="{FF2B5EF4-FFF2-40B4-BE49-F238E27FC236}">
                <a16:creationId xmlns:a16="http://schemas.microsoft.com/office/drawing/2014/main" id="{0D1F4B1C-D291-4AC6-8883-BCA852F8ECC6}"/>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F4FB083A-D042-4CAF-AE8D-715862D5981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4638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C3B5C-FE02-496F-8E43-CD5129A7001F}"/>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AABD7D34-7A10-4392-8576-4367C48B84FC}"/>
              </a:ext>
            </a:extLst>
          </p:cNvPr>
          <p:cNvSpPr>
            <a:spLocks noGrp="1"/>
          </p:cNvSpPr>
          <p:nvPr>
            <p:ph idx="1"/>
          </p:nvPr>
        </p:nvSpPr>
        <p:spPr/>
        <p:txBody>
          <a:bodyPr/>
          <a:lstStyle/>
          <a:p>
            <a:pPr algn="just"/>
            <a:r>
              <a:rPr lang="fr-CH" b="1" dirty="0"/>
              <a:t>La société à responsabilité limitée (</a:t>
            </a:r>
            <a:r>
              <a:rPr lang="fr-CH" b="1" dirty="0" err="1"/>
              <a:t>Sàrl</a:t>
            </a:r>
            <a:r>
              <a:rPr lang="fr-CH" b="1" dirty="0"/>
              <a:t>) </a:t>
            </a:r>
            <a:r>
              <a:rPr lang="fr-CH" dirty="0"/>
              <a:t>offre des avantages similaires à la société anonyme (SA). Le capital de la société doit être de CHF 20'000.- minimum. La société est créée par devant notaire et son inscription au registre du commerce est obligatoire et constitutive.</a:t>
            </a:r>
            <a:endParaRPr lang="fr-FR" dirty="0"/>
          </a:p>
        </p:txBody>
      </p:sp>
      <p:sp>
        <p:nvSpPr>
          <p:cNvPr id="4" name="Espace réservé du numéro de diapositive 3">
            <a:extLst>
              <a:ext uri="{FF2B5EF4-FFF2-40B4-BE49-F238E27FC236}">
                <a16:creationId xmlns:a16="http://schemas.microsoft.com/office/drawing/2014/main" id="{9896BFBF-511D-41C5-8734-2BC89C0DABE3}"/>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6D844BD9-15A0-40CC-AB1E-8AA89363FEC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4757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91E624-377F-45C3-AF50-BA8EA5D41B68}"/>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884B23F6-4B11-4AB3-9133-E81AE4F7BACD}"/>
              </a:ext>
            </a:extLst>
          </p:cNvPr>
          <p:cNvSpPr>
            <a:spLocks noGrp="1"/>
          </p:cNvSpPr>
          <p:nvPr>
            <p:ph idx="1"/>
          </p:nvPr>
        </p:nvSpPr>
        <p:spPr/>
        <p:txBody>
          <a:bodyPr>
            <a:normAutofit/>
          </a:bodyPr>
          <a:lstStyle/>
          <a:p>
            <a:pPr algn="just"/>
            <a:r>
              <a:rPr lang="fr-CH" dirty="0"/>
              <a:t>La conception de la structure d’organisation de l’entreprise doit donc permettre de coordonner l’ensemble des moyens humains et matériels pour réaliser les tâches de l’entreprise.</a:t>
            </a:r>
          </a:p>
          <a:p>
            <a:pPr algn="just"/>
            <a:r>
              <a:rPr lang="fr-CH" dirty="0"/>
              <a:t>Elle sera formalisée par une représentation graphique, </a:t>
            </a:r>
            <a:r>
              <a:rPr lang="fr-CH" dirty="0">
                <a:solidFill>
                  <a:srgbClr val="7030A0"/>
                </a:solidFill>
              </a:rPr>
              <a:t>l’organigramme, </a:t>
            </a:r>
            <a:r>
              <a:rPr lang="fr-CH" dirty="0"/>
              <a:t>qui représente schématiquement l’architecture générale de management de l’entreprise.</a:t>
            </a:r>
          </a:p>
          <a:p>
            <a:pPr algn="just"/>
            <a:r>
              <a:rPr lang="fr-CH" dirty="0"/>
              <a:t>L’entreprise, pour produire des biens ou des services, doit avoir une structure adaptée à ses objectifs. </a:t>
            </a:r>
          </a:p>
          <a:p>
            <a:pPr algn="just"/>
            <a:r>
              <a:rPr lang="fr-CH" dirty="0"/>
              <a:t>Il conditionne la création d’une certaine culture d’entreprise.</a:t>
            </a:r>
          </a:p>
          <a:p>
            <a:endParaRPr lang="fr-FR" dirty="0"/>
          </a:p>
        </p:txBody>
      </p:sp>
      <p:sp>
        <p:nvSpPr>
          <p:cNvPr id="4" name="Espace réservé du numéro de diapositive 3">
            <a:extLst>
              <a:ext uri="{FF2B5EF4-FFF2-40B4-BE49-F238E27FC236}">
                <a16:creationId xmlns:a16="http://schemas.microsoft.com/office/drawing/2014/main" id="{C7A9B332-695B-4BFC-83A5-BC24B29A7B03}"/>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CFF00D5F-810E-42BA-B200-C71287A9624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2661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9D4F3-C302-43A0-90F2-326AE8D8EED5}"/>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C4A7C050-90CF-4B36-95C0-6261F9E12963}"/>
              </a:ext>
            </a:extLst>
          </p:cNvPr>
          <p:cNvSpPr>
            <a:spLocks noGrp="1"/>
          </p:cNvSpPr>
          <p:nvPr>
            <p:ph idx="1"/>
          </p:nvPr>
        </p:nvSpPr>
        <p:spPr/>
        <p:txBody>
          <a:bodyPr>
            <a:normAutofit/>
          </a:bodyPr>
          <a:lstStyle/>
          <a:p>
            <a:pPr algn="just"/>
            <a:r>
              <a:rPr lang="fr-CH" dirty="0"/>
              <a:t>L’organigramme est une expression graphique de la structure de management d’une entreprise qui donne deux types d’informations :</a:t>
            </a:r>
          </a:p>
          <a:p>
            <a:pPr algn="just">
              <a:buFont typeface="Wingdings" panose="05000000000000000000" pitchFamily="2" charset="2"/>
              <a:buChar char="Ø"/>
            </a:pPr>
            <a:r>
              <a:rPr lang="fr-CH" dirty="0"/>
              <a:t>Les responsabilités suivant l’axe horizontal</a:t>
            </a:r>
          </a:p>
          <a:p>
            <a:pPr algn="just">
              <a:buFont typeface="Wingdings" panose="05000000000000000000" pitchFamily="2" charset="2"/>
              <a:buChar char="Ø"/>
            </a:pPr>
            <a:r>
              <a:rPr lang="fr-CH" dirty="0"/>
              <a:t>Les rattachements hiérarchiques suivant l’axe vertical (liens de subordination)</a:t>
            </a:r>
          </a:p>
          <a:p>
            <a:endParaRPr lang="fr-FR" dirty="0"/>
          </a:p>
        </p:txBody>
      </p:sp>
      <p:sp>
        <p:nvSpPr>
          <p:cNvPr id="4" name="Espace réservé du numéro de diapositive 3">
            <a:extLst>
              <a:ext uri="{FF2B5EF4-FFF2-40B4-BE49-F238E27FC236}">
                <a16:creationId xmlns:a16="http://schemas.microsoft.com/office/drawing/2014/main" id="{6EBD975E-03D0-47E6-8464-BA116CCF982F}"/>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CED62A3E-FB59-4923-887F-28E46DBFA3A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0601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05481AB-D615-4B28-8477-05BA894E5E8F}"/>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3" name="Espace réservé du pied de page 2">
            <a:extLst>
              <a:ext uri="{FF2B5EF4-FFF2-40B4-BE49-F238E27FC236}">
                <a16:creationId xmlns:a16="http://schemas.microsoft.com/office/drawing/2014/main" id="{4F315261-5BB5-4B20-ACC9-11B5A341C65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81A64D29-75F8-4689-AFDE-CBB49B71252C}"/>
              </a:ext>
            </a:extLst>
          </p:cNvPr>
          <p:cNvPicPr>
            <a:picLocks noChangeAspect="1"/>
          </p:cNvPicPr>
          <p:nvPr/>
        </p:nvPicPr>
        <p:blipFill rotWithShape="1">
          <a:blip r:embed="rId2"/>
          <a:srcRect l="20834" t="12057" r="22784" b="2960"/>
          <a:stretch/>
        </p:blipFill>
        <p:spPr bwMode="auto">
          <a:xfrm>
            <a:off x="1318191" y="393617"/>
            <a:ext cx="6760564" cy="57296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264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8EF2E0-C9DA-4B45-9846-EB4ECCF6873D}"/>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7BC6A6BD-1442-4F22-87EA-CC44D0B276A0}"/>
              </a:ext>
            </a:extLst>
          </p:cNvPr>
          <p:cNvSpPr>
            <a:spLocks noGrp="1"/>
          </p:cNvSpPr>
          <p:nvPr>
            <p:ph idx="1"/>
          </p:nvPr>
        </p:nvSpPr>
        <p:spPr/>
        <p:txBody>
          <a:bodyPr>
            <a:normAutofit/>
          </a:bodyPr>
          <a:lstStyle/>
          <a:p>
            <a:r>
              <a:rPr lang="fr-CH" dirty="0"/>
              <a:t>Les quatre grandes formes de structure sont les suivantes :</a:t>
            </a:r>
          </a:p>
          <a:p>
            <a:endParaRPr lang="fr-CH" dirty="0"/>
          </a:p>
          <a:p>
            <a:pPr marL="514350" indent="-514350">
              <a:buFont typeface="+mj-lt"/>
              <a:buAutoNum type="arabicPeriod"/>
            </a:pPr>
            <a:r>
              <a:rPr lang="fr-CH" dirty="0"/>
              <a:t>La structure fonctionnelle :</a:t>
            </a:r>
          </a:p>
          <a:p>
            <a:r>
              <a:rPr lang="fr-CH" dirty="0">
                <a:solidFill>
                  <a:srgbClr val="7030A0"/>
                </a:solidFill>
              </a:rPr>
              <a:t>simple</a:t>
            </a:r>
            <a:r>
              <a:rPr lang="fr-CH" dirty="0"/>
              <a:t> ; comporte deux niveaux hiérarchiques principaux :</a:t>
            </a:r>
          </a:p>
          <a:p>
            <a:pPr>
              <a:buClr>
                <a:srgbClr val="7030A0"/>
              </a:buClr>
              <a:buFont typeface="Arial" panose="020B0604020202020204" pitchFamily="34" charset="0"/>
              <a:buChar char="•"/>
            </a:pPr>
            <a:r>
              <a:rPr lang="fr-CH" dirty="0"/>
              <a:t>Le niveau direction :N</a:t>
            </a:r>
          </a:p>
          <a:p>
            <a:pPr>
              <a:buClr>
                <a:srgbClr val="7030A0"/>
              </a:buClr>
              <a:buFont typeface="Arial" panose="020B0604020202020204" pitchFamily="34" charset="0"/>
              <a:buChar char="•"/>
            </a:pPr>
            <a:r>
              <a:rPr lang="fr-CH" dirty="0"/>
              <a:t>Le niveau département (ligne opérationnelle) : N-1</a:t>
            </a:r>
          </a:p>
          <a:p>
            <a:endParaRPr lang="fr-CH" dirty="0"/>
          </a:p>
          <a:p>
            <a:endParaRPr lang="fr-FR" dirty="0"/>
          </a:p>
        </p:txBody>
      </p:sp>
      <p:sp>
        <p:nvSpPr>
          <p:cNvPr id="4" name="Espace réservé du numéro de diapositive 3">
            <a:extLst>
              <a:ext uri="{FF2B5EF4-FFF2-40B4-BE49-F238E27FC236}">
                <a16:creationId xmlns:a16="http://schemas.microsoft.com/office/drawing/2014/main" id="{A403361C-3B43-4156-9B75-347CC6BB7AE1}"/>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4C7EB0DE-23C0-4846-9B6F-E848CFA7F4E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6246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A3504A3-B8F5-4FB8-AD10-851A7DCC334C}"/>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3" name="Espace réservé du pied de page 2">
            <a:extLst>
              <a:ext uri="{FF2B5EF4-FFF2-40B4-BE49-F238E27FC236}">
                <a16:creationId xmlns:a16="http://schemas.microsoft.com/office/drawing/2014/main" id="{87A5DDD3-FF23-4A50-9487-35DD4A60CB91}"/>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EEBEAFEF-5C8D-4B02-8B6D-8225B6BEA1D7}"/>
              </a:ext>
            </a:extLst>
          </p:cNvPr>
          <p:cNvPicPr>
            <a:picLocks noChangeAspect="1"/>
          </p:cNvPicPr>
          <p:nvPr/>
        </p:nvPicPr>
        <p:blipFill rotWithShape="1">
          <a:blip r:embed="rId2"/>
          <a:srcRect l="12235" t="9252" r="7407" b="19427"/>
          <a:stretch/>
        </p:blipFill>
        <p:spPr bwMode="auto">
          <a:xfrm>
            <a:off x="588520" y="809468"/>
            <a:ext cx="9952898" cy="49669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752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17F3C-A4A1-40E0-A19D-FB263AD136B9}"/>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F8EDF9EE-C6B8-468A-859F-1D7DEC12279C}"/>
              </a:ext>
            </a:extLst>
          </p:cNvPr>
          <p:cNvSpPr>
            <a:spLocks noGrp="1"/>
          </p:cNvSpPr>
          <p:nvPr>
            <p:ph idx="1"/>
          </p:nvPr>
        </p:nvSpPr>
        <p:spPr/>
        <p:txBody>
          <a:bodyPr>
            <a:normAutofit/>
          </a:bodyPr>
          <a:lstStyle/>
          <a:p>
            <a:r>
              <a:rPr lang="fr-CH" dirty="0">
                <a:solidFill>
                  <a:srgbClr val="7030A0"/>
                </a:solidFill>
              </a:rPr>
              <a:t>staff and line ; </a:t>
            </a:r>
            <a:r>
              <a:rPr lang="fr-CH" dirty="0"/>
              <a:t>des responsables de ligne de métier, qui exercent un rôle hiérarchique direct.</a:t>
            </a:r>
          </a:p>
          <a:p>
            <a:r>
              <a:rPr lang="fr-CH" dirty="0"/>
              <a:t>comporte deux niveaux hiérarchiques principaux :</a:t>
            </a:r>
          </a:p>
          <a:p>
            <a:pPr>
              <a:buClr>
                <a:srgbClr val="7030A0"/>
              </a:buClr>
              <a:buFont typeface="Arial" panose="020B0604020202020204" pitchFamily="34" charset="0"/>
              <a:buChar char="•"/>
            </a:pPr>
            <a:r>
              <a:rPr lang="fr-CH" dirty="0"/>
              <a:t>Le niveau direction: N</a:t>
            </a:r>
          </a:p>
          <a:p>
            <a:pPr>
              <a:buClr>
                <a:srgbClr val="7030A0"/>
              </a:buClr>
              <a:buFont typeface="Arial" panose="020B0604020202020204" pitchFamily="34" charset="0"/>
              <a:buChar char="•"/>
            </a:pPr>
            <a:r>
              <a:rPr lang="fr-CH" dirty="0"/>
              <a:t>Le niveau département (ligne opérationnelle) : N-1</a:t>
            </a:r>
          </a:p>
          <a:p>
            <a:pPr marL="0" indent="0">
              <a:buNone/>
            </a:pPr>
            <a:endParaRPr lang="fr-CH" dirty="0"/>
          </a:p>
          <a:p>
            <a:pPr marL="0" indent="0">
              <a:buNone/>
            </a:pPr>
            <a:r>
              <a:rPr lang="fr-CH" dirty="0"/>
              <a:t>Les experts détachés (staff) ou état-major sont rattachés à la direction générale.</a:t>
            </a:r>
          </a:p>
          <a:p>
            <a:endParaRPr lang="fr-CH" dirty="0"/>
          </a:p>
          <a:p>
            <a:endParaRPr lang="fr-CH" dirty="0">
              <a:solidFill>
                <a:srgbClr val="7030A0"/>
              </a:solidFill>
            </a:endParaRPr>
          </a:p>
          <a:p>
            <a:endParaRPr lang="fr-FR" dirty="0"/>
          </a:p>
        </p:txBody>
      </p:sp>
      <p:sp>
        <p:nvSpPr>
          <p:cNvPr id="4" name="Espace réservé du numéro de diapositive 3">
            <a:extLst>
              <a:ext uri="{FF2B5EF4-FFF2-40B4-BE49-F238E27FC236}">
                <a16:creationId xmlns:a16="http://schemas.microsoft.com/office/drawing/2014/main" id="{1A868A8C-3544-4FAE-B2F4-DEF189325807}"/>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a:extLst>
              <a:ext uri="{FF2B5EF4-FFF2-40B4-BE49-F238E27FC236}">
                <a16:creationId xmlns:a16="http://schemas.microsoft.com/office/drawing/2014/main" id="{6A2717E3-A693-49C2-8FF4-A59B71D9C22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7276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874356-91E3-41A9-B70F-E3EE91AB37CA}"/>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3" name="Espace réservé du pied de page 2">
            <a:extLst>
              <a:ext uri="{FF2B5EF4-FFF2-40B4-BE49-F238E27FC236}">
                <a16:creationId xmlns:a16="http://schemas.microsoft.com/office/drawing/2014/main" id="{027CFD40-C246-4724-AEBF-5C9C39403CC6}"/>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3742CAEF-9100-4F5E-8885-AF377E7E5F02}"/>
              </a:ext>
            </a:extLst>
          </p:cNvPr>
          <p:cNvPicPr>
            <a:picLocks noChangeAspect="1"/>
          </p:cNvPicPr>
          <p:nvPr/>
        </p:nvPicPr>
        <p:blipFill rotWithShape="1">
          <a:blip r:embed="rId3"/>
          <a:srcRect l="7772" t="12057" r="6250" b="2960"/>
          <a:stretch/>
        </p:blipFill>
        <p:spPr bwMode="auto">
          <a:xfrm>
            <a:off x="2003013" y="1154243"/>
            <a:ext cx="7875799" cy="4377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9990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2A70C5-0BB1-4FFE-9A45-03E6F794CFA8}"/>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49A4A2C1-E539-4852-A054-49DE4BF4F8D7}"/>
              </a:ext>
            </a:extLst>
          </p:cNvPr>
          <p:cNvSpPr>
            <a:spLocks noGrp="1"/>
          </p:cNvSpPr>
          <p:nvPr>
            <p:ph idx="1"/>
          </p:nvPr>
        </p:nvSpPr>
        <p:spPr/>
        <p:txBody>
          <a:bodyPr>
            <a:normAutofit/>
          </a:bodyPr>
          <a:lstStyle/>
          <a:p>
            <a:pPr marL="514350" indent="-514350">
              <a:buFont typeface="+mj-lt"/>
              <a:buAutoNum type="arabicPeriod" startAt="2"/>
            </a:pPr>
            <a:r>
              <a:rPr lang="fr-CH" dirty="0"/>
              <a:t>La structure divisionnelle comporte trois niveaux hiérarchiques principaux :</a:t>
            </a:r>
          </a:p>
          <a:p>
            <a:pPr>
              <a:buClr>
                <a:srgbClr val="7030A0"/>
              </a:buClr>
              <a:buFont typeface="Arial" panose="020B0604020202020204" pitchFamily="34" charset="0"/>
              <a:buChar char="•"/>
            </a:pPr>
            <a:r>
              <a:rPr lang="fr-CH" dirty="0"/>
              <a:t>le niveau direction générale : N</a:t>
            </a:r>
          </a:p>
          <a:p>
            <a:pPr>
              <a:buClr>
                <a:srgbClr val="7030A0"/>
              </a:buClr>
              <a:buFont typeface="Arial" panose="020B0604020202020204" pitchFamily="34" charset="0"/>
              <a:buChar char="•"/>
            </a:pPr>
            <a:r>
              <a:rPr lang="fr-CH" dirty="0"/>
              <a:t>le niveau division: N-1</a:t>
            </a:r>
          </a:p>
          <a:p>
            <a:pPr>
              <a:buClr>
                <a:srgbClr val="7030A0"/>
              </a:buClr>
              <a:buFont typeface="Arial" panose="020B0604020202020204" pitchFamily="34" charset="0"/>
              <a:buChar char="•"/>
            </a:pPr>
            <a:r>
              <a:rPr lang="fr-CH" dirty="0"/>
              <a:t>le niveau département : N-2</a:t>
            </a:r>
          </a:p>
          <a:p>
            <a:pPr marL="0" indent="0">
              <a:buClr>
                <a:srgbClr val="7030A0"/>
              </a:buClr>
              <a:buNone/>
            </a:pPr>
            <a:endParaRPr lang="fr-CH" dirty="0"/>
          </a:p>
          <a:p>
            <a:pPr marL="0" indent="0">
              <a:buNone/>
            </a:pPr>
            <a:r>
              <a:rPr lang="fr-CH" dirty="0"/>
              <a:t>Chaque département peut-être organisé en services (N-3) et en groupes  (N-4).</a:t>
            </a:r>
          </a:p>
          <a:p>
            <a:endParaRPr lang="fr-CH" dirty="0"/>
          </a:p>
          <a:p>
            <a:pPr marL="0" indent="0">
              <a:buNone/>
            </a:pPr>
            <a:endParaRPr lang="fr-FR" dirty="0"/>
          </a:p>
        </p:txBody>
      </p:sp>
      <p:sp>
        <p:nvSpPr>
          <p:cNvPr id="4" name="Espace réservé du numéro de diapositive 3">
            <a:extLst>
              <a:ext uri="{FF2B5EF4-FFF2-40B4-BE49-F238E27FC236}">
                <a16:creationId xmlns:a16="http://schemas.microsoft.com/office/drawing/2014/main" id="{5ABD1A96-141E-4F73-A48F-10E4BBBAB6E2}"/>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CC681401-195B-41CE-9805-395B338F1CA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5091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84790-E9B9-4EAF-B0D0-C75F3BA23671}"/>
              </a:ext>
            </a:extLst>
          </p:cNvPr>
          <p:cNvSpPr>
            <a:spLocks noGrp="1"/>
          </p:cNvSpPr>
          <p:nvPr>
            <p:ph type="title"/>
          </p:nvPr>
        </p:nvSpPr>
        <p:spPr/>
        <p:txBody>
          <a:bodyPr/>
          <a:lstStyle/>
          <a:p>
            <a:r>
              <a:rPr lang="fr-CH" dirty="0"/>
              <a:t>L’entreprise</a:t>
            </a:r>
            <a:endParaRPr lang="fr-FR" dirty="0"/>
          </a:p>
        </p:txBody>
      </p:sp>
      <p:sp>
        <p:nvSpPr>
          <p:cNvPr id="3" name="Espace réservé du contenu 2">
            <a:extLst>
              <a:ext uri="{FF2B5EF4-FFF2-40B4-BE49-F238E27FC236}">
                <a16:creationId xmlns:a16="http://schemas.microsoft.com/office/drawing/2014/main" id="{A86DA6C4-C2A7-4187-8F27-98144EB445AD}"/>
              </a:ext>
            </a:extLst>
          </p:cNvPr>
          <p:cNvSpPr>
            <a:spLocks noGrp="1"/>
          </p:cNvSpPr>
          <p:nvPr>
            <p:ph idx="1"/>
          </p:nvPr>
        </p:nvSpPr>
        <p:spPr/>
        <p:txBody>
          <a:bodyPr>
            <a:normAutofit/>
          </a:bodyPr>
          <a:lstStyle/>
          <a:p>
            <a:pPr algn="just"/>
            <a:r>
              <a:rPr lang="fr-CH" dirty="0"/>
              <a:t>L’entreprise qui a pour vocation de produire des biens et des richesses, est aujourd’hui une organisation sociale qui doit intégrer des mutations fondamentales d’ordre :</a:t>
            </a:r>
          </a:p>
          <a:p>
            <a:pPr algn="just">
              <a:buFont typeface="Wingdings" panose="05000000000000000000" pitchFamily="2" charset="2"/>
              <a:buChar char="Ø"/>
            </a:pPr>
            <a:r>
              <a:rPr lang="fr-CH" dirty="0"/>
              <a:t>économique (mondialisation)</a:t>
            </a:r>
          </a:p>
          <a:p>
            <a:pPr algn="just">
              <a:buFont typeface="Wingdings" panose="05000000000000000000" pitchFamily="2" charset="2"/>
              <a:buChar char="Ø"/>
            </a:pPr>
            <a:r>
              <a:rPr lang="fr-CH" dirty="0"/>
              <a:t>managérial (gouvernance d’entreprise)</a:t>
            </a:r>
          </a:p>
          <a:p>
            <a:pPr algn="just">
              <a:buFont typeface="Wingdings" panose="05000000000000000000" pitchFamily="2" charset="2"/>
              <a:buChar char="Ø"/>
            </a:pPr>
            <a:r>
              <a:rPr lang="fr-CH" dirty="0"/>
              <a:t>environnemental (développement durable)</a:t>
            </a:r>
          </a:p>
          <a:p>
            <a:endParaRPr lang="fr-FR" dirty="0"/>
          </a:p>
        </p:txBody>
      </p:sp>
      <p:sp>
        <p:nvSpPr>
          <p:cNvPr id="4" name="Espace réservé du numéro de diapositive 3">
            <a:extLst>
              <a:ext uri="{FF2B5EF4-FFF2-40B4-BE49-F238E27FC236}">
                <a16:creationId xmlns:a16="http://schemas.microsoft.com/office/drawing/2014/main" id="{09DE4AFE-9409-42BC-A151-0A1A85B0D230}"/>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2D95001B-A119-4457-A0F5-9256B8069B2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86002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05283B3-ED97-4B76-A814-BAF2B73B34D3}"/>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3" name="Espace réservé du pied de page 2">
            <a:extLst>
              <a:ext uri="{FF2B5EF4-FFF2-40B4-BE49-F238E27FC236}">
                <a16:creationId xmlns:a16="http://schemas.microsoft.com/office/drawing/2014/main" id="{2D6D5B0A-D2AE-45C5-BB41-1E311664C59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DECF066-83A9-4C5F-997A-E4A78A6A3EFC}"/>
              </a:ext>
            </a:extLst>
          </p:cNvPr>
          <p:cNvPicPr>
            <a:picLocks noChangeAspect="1"/>
          </p:cNvPicPr>
          <p:nvPr/>
        </p:nvPicPr>
        <p:blipFill rotWithShape="1">
          <a:blip r:embed="rId2"/>
          <a:srcRect l="16369" t="11175" r="22950" b="10018"/>
          <a:stretch/>
        </p:blipFill>
        <p:spPr bwMode="auto">
          <a:xfrm>
            <a:off x="1001753" y="110161"/>
            <a:ext cx="7077002" cy="51685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545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0B033-C9A3-4E43-9AD1-C7D121866636}"/>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7F088AD6-7928-454A-AFE3-F7710D528578}"/>
              </a:ext>
            </a:extLst>
          </p:cNvPr>
          <p:cNvSpPr>
            <a:spLocks noGrp="1"/>
          </p:cNvSpPr>
          <p:nvPr>
            <p:ph idx="1"/>
          </p:nvPr>
        </p:nvSpPr>
        <p:spPr/>
        <p:txBody>
          <a:bodyPr>
            <a:normAutofit fontScale="85000" lnSpcReduction="10000"/>
          </a:bodyPr>
          <a:lstStyle/>
          <a:p>
            <a:pPr marL="514350" indent="-514350">
              <a:buFont typeface="+mj-lt"/>
              <a:buAutoNum type="arabicPeriod" startAt="3"/>
            </a:pPr>
            <a:r>
              <a:rPr lang="fr-CH" dirty="0"/>
              <a:t>La structure par projet </a:t>
            </a:r>
          </a:p>
          <a:p>
            <a:pPr marL="0" indent="0" algn="just">
              <a:buNone/>
            </a:pPr>
            <a:r>
              <a:rPr lang="fr-CH" dirty="0"/>
              <a:t>Répondre efficacement aux besoins des projets, en permettant à la direction générale de coordonner simultanément plusieurs projets (charges discontinues) et de procéder à des arbitrages de priorité entre eux. </a:t>
            </a:r>
          </a:p>
          <a:p>
            <a:pPr marL="0" indent="0" algn="just">
              <a:buNone/>
            </a:pPr>
            <a:r>
              <a:rPr lang="fr-CH" dirty="0"/>
              <a:t>Cette structure, très « réactive », favorise la communication (montante et descendante) entre les clients, la direction générale et les chefs de projet.</a:t>
            </a:r>
          </a:p>
          <a:p>
            <a:pPr marL="0" indent="0" algn="just">
              <a:buNone/>
            </a:pPr>
            <a:r>
              <a:rPr lang="fr-CH" dirty="0"/>
              <a:t>Le chef de projet, dans ce type de structure, est la personne clé qui dispose, sous son autorité, de tous les moyens humains et matériels pour conduire le projet.</a:t>
            </a:r>
          </a:p>
          <a:p>
            <a:pPr marL="0" indent="0" algn="just">
              <a:buNone/>
            </a:pPr>
            <a:r>
              <a:rPr lang="fr-CH" dirty="0"/>
              <a:t>On retrouve cette organisation dans le bâtiment, l’informatique et pour toute réalisation ayant un caractère unique et exceptionnel.</a:t>
            </a:r>
          </a:p>
          <a:p>
            <a:pPr marL="0" indent="0">
              <a:buNone/>
            </a:pPr>
            <a:endParaRPr lang="fr-FR" dirty="0"/>
          </a:p>
        </p:txBody>
      </p:sp>
      <p:sp>
        <p:nvSpPr>
          <p:cNvPr id="4" name="Espace réservé du numéro de diapositive 3">
            <a:extLst>
              <a:ext uri="{FF2B5EF4-FFF2-40B4-BE49-F238E27FC236}">
                <a16:creationId xmlns:a16="http://schemas.microsoft.com/office/drawing/2014/main" id="{0355D543-4916-44FF-8309-8C64ACCF5711}"/>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a:extLst>
              <a:ext uri="{FF2B5EF4-FFF2-40B4-BE49-F238E27FC236}">
                <a16:creationId xmlns:a16="http://schemas.microsoft.com/office/drawing/2014/main" id="{60198DDC-E86C-42B5-B98D-371C34102BE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37019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EA6F2-7527-4EBD-BB2F-CEA0B6EF9971}"/>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97574DBC-75B7-467D-8EDF-BF4648DDAE78}"/>
              </a:ext>
            </a:extLst>
          </p:cNvPr>
          <p:cNvSpPr>
            <a:spLocks noGrp="1"/>
          </p:cNvSpPr>
          <p:nvPr>
            <p:ph idx="1"/>
          </p:nvPr>
        </p:nvSpPr>
        <p:spPr/>
        <p:txBody>
          <a:bodyPr>
            <a:normAutofit/>
          </a:bodyPr>
          <a:lstStyle/>
          <a:p>
            <a:r>
              <a:rPr lang="fr-CH" dirty="0"/>
              <a:t>Comporte deux niveaux hiérarchiques principaux :</a:t>
            </a:r>
          </a:p>
          <a:p>
            <a:pPr algn="just">
              <a:buClr>
                <a:srgbClr val="7030A0"/>
              </a:buClr>
              <a:buFont typeface="Arial" panose="020B0604020202020204" pitchFamily="34" charset="0"/>
              <a:buChar char="•"/>
            </a:pPr>
            <a:r>
              <a:rPr lang="fr-CH" dirty="0"/>
              <a:t>le niveau direction générale : N</a:t>
            </a:r>
          </a:p>
          <a:p>
            <a:pPr algn="just">
              <a:buClr>
                <a:srgbClr val="7030A0"/>
              </a:buClr>
              <a:buFont typeface="Arial" panose="020B0604020202020204" pitchFamily="34" charset="0"/>
              <a:buChar char="•"/>
            </a:pPr>
            <a:r>
              <a:rPr lang="fr-CH" dirty="0"/>
              <a:t>le niveau chef de projet (département) : N-1.</a:t>
            </a:r>
          </a:p>
          <a:p>
            <a:pPr algn="just">
              <a:buClr>
                <a:srgbClr val="7030A0"/>
              </a:buClr>
              <a:buFont typeface="Arial" panose="020B0604020202020204" pitchFamily="34" charset="0"/>
              <a:buChar char="•"/>
            </a:pPr>
            <a:r>
              <a:rPr lang="fr-CH" dirty="0"/>
              <a:t>les autres responsables, qui dépendent fonctionnellement et hiérarchiquement du chef de projet, sont organisés en service de niveau N-2</a:t>
            </a:r>
          </a:p>
          <a:p>
            <a:endParaRPr lang="fr-FR" dirty="0"/>
          </a:p>
        </p:txBody>
      </p:sp>
      <p:sp>
        <p:nvSpPr>
          <p:cNvPr id="4" name="Espace réservé du numéro de diapositive 3">
            <a:extLst>
              <a:ext uri="{FF2B5EF4-FFF2-40B4-BE49-F238E27FC236}">
                <a16:creationId xmlns:a16="http://schemas.microsoft.com/office/drawing/2014/main" id="{FDDC2C02-253D-443B-BEB9-6411A95FC68F}"/>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893434C3-D6EC-403C-A1AA-13734816ED0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5665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69DDAFA-B46C-44ED-8EC9-A57C41105DC0}"/>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3" name="Espace réservé du pied de page 2">
            <a:extLst>
              <a:ext uri="{FF2B5EF4-FFF2-40B4-BE49-F238E27FC236}">
                <a16:creationId xmlns:a16="http://schemas.microsoft.com/office/drawing/2014/main" id="{07E91BC9-DDC1-4D7B-938A-C64369C9FF74}"/>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49FDB8D-336C-4677-A06A-79F3F08F5F12}"/>
              </a:ext>
            </a:extLst>
          </p:cNvPr>
          <p:cNvPicPr>
            <a:picLocks noChangeAspect="1"/>
          </p:cNvPicPr>
          <p:nvPr/>
        </p:nvPicPr>
        <p:blipFill rotWithShape="1">
          <a:blip r:embed="rId2"/>
          <a:srcRect l="20503" t="12350" r="22784" b="13546"/>
          <a:stretch/>
        </p:blipFill>
        <p:spPr bwMode="auto">
          <a:xfrm>
            <a:off x="2072078" y="1260628"/>
            <a:ext cx="6538522" cy="48029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680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555DCA-EEDA-4507-9DCC-73D5610A6860}"/>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4F65B011-B686-4D08-8C4F-1AEAE6683B69}"/>
              </a:ext>
            </a:extLst>
          </p:cNvPr>
          <p:cNvSpPr>
            <a:spLocks noGrp="1"/>
          </p:cNvSpPr>
          <p:nvPr>
            <p:ph idx="1"/>
          </p:nvPr>
        </p:nvSpPr>
        <p:spPr/>
        <p:txBody>
          <a:bodyPr>
            <a:normAutofit/>
          </a:bodyPr>
          <a:lstStyle/>
          <a:p>
            <a:pPr marL="514350" indent="-514350">
              <a:buFont typeface="+mj-lt"/>
              <a:buAutoNum type="arabicPeriod" startAt="4"/>
            </a:pPr>
            <a:r>
              <a:rPr lang="fr-CH" dirty="0"/>
              <a:t>La structure matricielle associe, pour réaliser des projets complexes, deux types de structure :</a:t>
            </a:r>
          </a:p>
          <a:p>
            <a:pPr algn="just">
              <a:buClr>
                <a:srgbClr val="7030A0"/>
              </a:buClr>
              <a:buFont typeface="Arial" panose="020B0604020202020204" pitchFamily="34" charset="0"/>
              <a:buChar char="•"/>
            </a:pPr>
            <a:r>
              <a:rPr lang="fr-CH" dirty="0"/>
              <a:t>la structure fonctionnelle (axe métier), garante des ressources techniques et humaines</a:t>
            </a:r>
          </a:p>
          <a:p>
            <a:pPr algn="just">
              <a:buClr>
                <a:srgbClr val="7030A0"/>
              </a:buClr>
              <a:buFont typeface="Arial" panose="020B0604020202020204" pitchFamily="34" charset="0"/>
              <a:buChar char="•"/>
            </a:pPr>
            <a:r>
              <a:rPr lang="fr-CH" dirty="0"/>
              <a:t>la structure par projet (axe projet)</a:t>
            </a:r>
            <a:endParaRPr lang="fr-FR" dirty="0"/>
          </a:p>
        </p:txBody>
      </p:sp>
      <p:sp>
        <p:nvSpPr>
          <p:cNvPr id="4" name="Espace réservé du numéro de diapositive 3">
            <a:extLst>
              <a:ext uri="{FF2B5EF4-FFF2-40B4-BE49-F238E27FC236}">
                <a16:creationId xmlns:a16="http://schemas.microsoft.com/office/drawing/2014/main" id="{A967E279-2792-4CAD-A6D1-B68EB9712698}"/>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B2FF1352-AAF1-4150-8D30-F5D9FC2B00F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8280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801030-9FDE-4BBB-8DFA-4E6D518AF86F}"/>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98B710E0-5279-44F7-BCB8-EDA5F84F3B4B}"/>
              </a:ext>
            </a:extLst>
          </p:cNvPr>
          <p:cNvSpPr>
            <a:spLocks noGrp="1"/>
          </p:cNvSpPr>
          <p:nvPr>
            <p:ph idx="1"/>
          </p:nvPr>
        </p:nvSpPr>
        <p:spPr/>
        <p:txBody>
          <a:bodyPr/>
          <a:lstStyle/>
          <a:p>
            <a:r>
              <a:rPr lang="fr-FR" dirty="0"/>
              <a:t>La structure matricielle se décompose en deux niveaux hiérarchiques principaux :</a:t>
            </a:r>
          </a:p>
          <a:p>
            <a:pPr>
              <a:buClr>
                <a:srgbClr val="7030A0"/>
              </a:buClr>
              <a:buFont typeface="Arial" panose="020B0604020202020204" pitchFamily="34" charset="0"/>
              <a:buChar char="•"/>
            </a:pPr>
            <a:r>
              <a:rPr lang="fr-FR" dirty="0"/>
              <a:t> la direction générale de niveau N</a:t>
            </a:r>
          </a:p>
          <a:p>
            <a:pPr>
              <a:buClr>
                <a:srgbClr val="7030A0"/>
              </a:buClr>
              <a:buFont typeface="Arial" panose="020B0604020202020204" pitchFamily="34" charset="0"/>
              <a:buChar char="•"/>
            </a:pPr>
            <a:r>
              <a:rPr lang="fr-FR" dirty="0"/>
              <a:t> l’axe fonctionnel (ou axe métier) et l’axe projet de niveau N-1</a:t>
            </a:r>
          </a:p>
        </p:txBody>
      </p:sp>
      <p:sp>
        <p:nvSpPr>
          <p:cNvPr id="4" name="Espace réservé du numéro de diapositive 3">
            <a:extLst>
              <a:ext uri="{FF2B5EF4-FFF2-40B4-BE49-F238E27FC236}">
                <a16:creationId xmlns:a16="http://schemas.microsoft.com/office/drawing/2014/main" id="{848AAE00-EF82-445D-AAFB-FDE00D52DE9A}"/>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FC4FD69F-C5F7-4760-877F-0D8678ED13D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0102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3D5CC97-64A6-44EA-B112-3BDC886719D3}"/>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3" name="Espace réservé du pied de page 2">
            <a:extLst>
              <a:ext uri="{FF2B5EF4-FFF2-40B4-BE49-F238E27FC236}">
                <a16:creationId xmlns:a16="http://schemas.microsoft.com/office/drawing/2014/main" id="{10BE332D-21C1-44FC-9F54-E07EC889DC9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78185F00-682A-4631-9755-F5CFEE6C191C}"/>
              </a:ext>
            </a:extLst>
          </p:cNvPr>
          <p:cNvPicPr>
            <a:picLocks noChangeAspect="1"/>
          </p:cNvPicPr>
          <p:nvPr/>
        </p:nvPicPr>
        <p:blipFill rotWithShape="1">
          <a:blip r:embed="rId2"/>
          <a:srcRect l="18849" t="15879" r="22288" b="11782"/>
          <a:stretch/>
        </p:blipFill>
        <p:spPr bwMode="auto">
          <a:xfrm>
            <a:off x="1993693" y="913505"/>
            <a:ext cx="6947550" cy="48002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9596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DAF5-5CEE-4C28-9F53-F00534C56852}"/>
              </a:ext>
            </a:extLst>
          </p:cNvPr>
          <p:cNvSpPr>
            <a:spLocks noGrp="1"/>
          </p:cNvSpPr>
          <p:nvPr>
            <p:ph type="title"/>
          </p:nvPr>
        </p:nvSpPr>
        <p:spPr/>
        <p:txBody>
          <a:bodyPr/>
          <a:lstStyle/>
          <a:p>
            <a:r>
              <a:rPr lang="fr-CH" dirty="0"/>
              <a:t>L’entreprise</a:t>
            </a:r>
            <a:endParaRPr lang="fr-FR" dirty="0"/>
          </a:p>
        </p:txBody>
      </p:sp>
      <p:sp>
        <p:nvSpPr>
          <p:cNvPr id="3" name="Espace réservé du contenu 2">
            <a:extLst>
              <a:ext uri="{FF2B5EF4-FFF2-40B4-BE49-F238E27FC236}">
                <a16:creationId xmlns:a16="http://schemas.microsoft.com/office/drawing/2014/main" id="{500E35FE-3646-4727-9C4F-29FE8ADC86F1}"/>
              </a:ext>
            </a:extLst>
          </p:cNvPr>
          <p:cNvSpPr>
            <a:spLocks noGrp="1"/>
          </p:cNvSpPr>
          <p:nvPr>
            <p:ph idx="1"/>
          </p:nvPr>
        </p:nvSpPr>
        <p:spPr/>
        <p:txBody>
          <a:bodyPr>
            <a:normAutofit/>
          </a:bodyPr>
          <a:lstStyle/>
          <a:p>
            <a:pPr algn="just"/>
            <a:r>
              <a:rPr lang="fr-FR" dirty="0">
                <a:solidFill>
                  <a:srgbClr val="7030A0"/>
                </a:solidFill>
              </a:rPr>
              <a:t>L’adhocratie</a:t>
            </a:r>
            <a:r>
              <a:rPr lang="fr-FR" dirty="0"/>
              <a:t> est une structure d’organisation fluide qui répond à une demande spécifique.</a:t>
            </a:r>
            <a:endParaRPr lang="fr-CH" dirty="0"/>
          </a:p>
          <a:p>
            <a:pPr algn="just"/>
            <a:r>
              <a:rPr lang="fr-CH" dirty="0"/>
              <a:t>ne peut pas avoir une représentation graphique « normalisée ».</a:t>
            </a:r>
          </a:p>
          <a:p>
            <a:pPr algn="just"/>
            <a:r>
              <a:rPr lang="fr-CH" dirty="0"/>
              <a:t>Les experts, qui la composent, temporairement, sont issus, eux, d’une structure « normalisée ».</a:t>
            </a:r>
          </a:p>
          <a:p>
            <a:pPr algn="just"/>
            <a:r>
              <a:rPr lang="fr-FR" dirty="0"/>
              <a:t>s’oppose à la bureaucratie et aux organisations de routine, est créée pour un projet unique ou une innovation complexe, elle repose sur la connaissance et la créativité.</a:t>
            </a:r>
          </a:p>
          <a:p>
            <a:endParaRPr lang="fr-CH" dirty="0"/>
          </a:p>
          <a:p>
            <a:pPr marL="0" indent="0">
              <a:buNone/>
            </a:pPr>
            <a:endParaRPr lang="fr-FR" dirty="0"/>
          </a:p>
        </p:txBody>
      </p:sp>
      <p:sp>
        <p:nvSpPr>
          <p:cNvPr id="4" name="Espace réservé du numéro de diapositive 3">
            <a:extLst>
              <a:ext uri="{FF2B5EF4-FFF2-40B4-BE49-F238E27FC236}">
                <a16:creationId xmlns:a16="http://schemas.microsoft.com/office/drawing/2014/main" id="{9E2213F6-DF88-44D0-A70C-2C44D659F3B9}"/>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5" name="Espace réservé du pied de page 4">
            <a:extLst>
              <a:ext uri="{FF2B5EF4-FFF2-40B4-BE49-F238E27FC236}">
                <a16:creationId xmlns:a16="http://schemas.microsoft.com/office/drawing/2014/main" id="{AC85BE60-A443-4029-80DD-BF39B663F70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9140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4B081-483B-4EC5-A11A-BA794A128E00}"/>
              </a:ext>
            </a:extLst>
          </p:cNvPr>
          <p:cNvSpPr>
            <a:spLocks noGrp="1"/>
          </p:cNvSpPr>
          <p:nvPr>
            <p:ph type="title"/>
          </p:nvPr>
        </p:nvSpPr>
        <p:spPr/>
        <p:txBody>
          <a:bodyPr/>
          <a:lstStyle/>
          <a:p>
            <a:r>
              <a:rPr lang="fr-CH" dirty="0"/>
              <a:t>L’entreprise</a:t>
            </a:r>
            <a:endParaRPr lang="fr-FR" dirty="0"/>
          </a:p>
        </p:txBody>
      </p:sp>
      <p:sp>
        <p:nvSpPr>
          <p:cNvPr id="3" name="Espace réservé du contenu 2">
            <a:extLst>
              <a:ext uri="{FF2B5EF4-FFF2-40B4-BE49-F238E27FC236}">
                <a16:creationId xmlns:a16="http://schemas.microsoft.com/office/drawing/2014/main" id="{5BCA4717-B328-4D69-86AC-CCC508D3959D}"/>
              </a:ext>
            </a:extLst>
          </p:cNvPr>
          <p:cNvSpPr>
            <a:spLocks noGrp="1"/>
          </p:cNvSpPr>
          <p:nvPr>
            <p:ph idx="1"/>
          </p:nvPr>
        </p:nvSpPr>
        <p:spPr/>
        <p:txBody>
          <a:bodyPr>
            <a:normAutofit/>
          </a:bodyPr>
          <a:lstStyle/>
          <a:p>
            <a:r>
              <a:rPr lang="fr-FR" dirty="0"/>
              <a:t>Elle est caractérisée par le regroupement:</a:t>
            </a:r>
          </a:p>
          <a:p>
            <a:pPr marL="0" indent="0">
              <a:buNone/>
            </a:pPr>
            <a:endParaRPr lang="fr-FR" dirty="0"/>
          </a:p>
          <a:p>
            <a:pPr algn="just">
              <a:buClr>
                <a:srgbClr val="7030A0"/>
              </a:buClr>
              <a:buFont typeface="Wingdings" panose="05000000000000000000" pitchFamily="2" charset="2"/>
              <a:buChar char="Ø"/>
            </a:pPr>
            <a:r>
              <a:rPr lang="fr-FR" dirty="0"/>
              <a:t>de personnels hautement qualifiés</a:t>
            </a:r>
          </a:p>
          <a:p>
            <a:pPr algn="just">
              <a:buClr>
                <a:srgbClr val="7030A0"/>
              </a:buClr>
              <a:buFont typeface="Wingdings" panose="05000000000000000000" pitchFamily="2" charset="2"/>
              <a:buChar char="Ø"/>
            </a:pPr>
            <a:r>
              <a:rPr lang="fr-FR" dirty="0"/>
              <a:t>de compétences multidisciplinaires</a:t>
            </a:r>
          </a:p>
          <a:p>
            <a:pPr algn="just">
              <a:buClr>
                <a:srgbClr val="7030A0"/>
              </a:buClr>
              <a:buFont typeface="Wingdings" panose="05000000000000000000" pitchFamily="2" charset="2"/>
              <a:buChar char="Ø"/>
            </a:pPr>
            <a:r>
              <a:rPr lang="fr-FR" dirty="0"/>
              <a:t>le caractère provisoire de l’entité créée</a:t>
            </a:r>
          </a:p>
          <a:p>
            <a:pPr algn="just">
              <a:buClr>
                <a:srgbClr val="7030A0"/>
              </a:buClr>
              <a:buFont typeface="Wingdings" panose="05000000000000000000" pitchFamily="2" charset="2"/>
              <a:buChar char="Ø"/>
            </a:pPr>
            <a:r>
              <a:rPr lang="fr-FR" dirty="0"/>
              <a:t>le mode informel de la circulation des informations</a:t>
            </a:r>
          </a:p>
          <a:p>
            <a:pPr algn="just">
              <a:buClr>
                <a:srgbClr val="7030A0"/>
              </a:buClr>
              <a:buFont typeface="Wingdings" panose="05000000000000000000" pitchFamily="2" charset="2"/>
              <a:buChar char="Ø"/>
            </a:pPr>
            <a:r>
              <a:rPr lang="fr-FR" dirty="0"/>
              <a:t>un processus de décision flexible</a:t>
            </a:r>
          </a:p>
          <a:p>
            <a:endParaRPr lang="fr-FR" dirty="0"/>
          </a:p>
        </p:txBody>
      </p:sp>
      <p:sp>
        <p:nvSpPr>
          <p:cNvPr id="4" name="Espace réservé du numéro de diapositive 3">
            <a:extLst>
              <a:ext uri="{FF2B5EF4-FFF2-40B4-BE49-F238E27FC236}">
                <a16:creationId xmlns:a16="http://schemas.microsoft.com/office/drawing/2014/main" id="{DCD8DB0A-C651-4FE2-91F7-C89D9A3D1925}"/>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FCA240E3-882B-4E41-81C1-3D3E247E002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1356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8589C0-9F47-42A6-9224-8125E20D3170}"/>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3" name="Espace réservé du pied de page 2">
            <a:extLst>
              <a:ext uri="{FF2B5EF4-FFF2-40B4-BE49-F238E27FC236}">
                <a16:creationId xmlns:a16="http://schemas.microsoft.com/office/drawing/2014/main" id="{9CD3E04A-E880-4300-93BE-7DF331E17B3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D7067633-3C34-431D-BC1C-3AA71FE2B240}"/>
              </a:ext>
            </a:extLst>
          </p:cNvPr>
          <p:cNvPicPr>
            <a:picLocks noChangeAspect="1"/>
          </p:cNvPicPr>
          <p:nvPr/>
        </p:nvPicPr>
        <p:blipFill rotWithShape="1">
          <a:blip r:embed="rId2"/>
          <a:srcRect l="20999" t="12939" r="26587" b="3548"/>
          <a:stretch/>
        </p:blipFill>
        <p:spPr bwMode="auto">
          <a:xfrm>
            <a:off x="2355301" y="554314"/>
            <a:ext cx="5723454" cy="5126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195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3920E-E3CF-4466-9433-233E4CDE148F}"/>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B8414FA6-A03F-48FB-A5DF-6E6559EBE982}"/>
              </a:ext>
            </a:extLst>
          </p:cNvPr>
          <p:cNvSpPr>
            <a:spLocks noGrp="1"/>
          </p:cNvSpPr>
          <p:nvPr>
            <p:ph idx="1"/>
          </p:nvPr>
        </p:nvSpPr>
        <p:spPr/>
        <p:txBody>
          <a:bodyPr/>
          <a:lstStyle/>
          <a:p>
            <a:r>
              <a:rPr lang="fr-CH" dirty="0"/>
              <a:t>Les entreprises sont classées selon trois critères :</a:t>
            </a:r>
          </a:p>
          <a:p>
            <a:pPr marL="0" indent="0">
              <a:buNone/>
            </a:pPr>
            <a:endParaRPr lang="fr-CH" dirty="0"/>
          </a:p>
          <a:p>
            <a:pPr>
              <a:buFont typeface="Wingdings" panose="05000000000000000000" pitchFamily="2" charset="2"/>
              <a:buChar char="Ø"/>
            </a:pPr>
            <a:r>
              <a:rPr lang="fr-CH" dirty="0"/>
              <a:t>Les effectifs</a:t>
            </a:r>
          </a:p>
          <a:p>
            <a:pPr>
              <a:buFont typeface="Wingdings" panose="05000000000000000000" pitchFamily="2" charset="2"/>
              <a:buChar char="Ø"/>
            </a:pPr>
            <a:r>
              <a:rPr lang="fr-CH" dirty="0"/>
              <a:t>Le chiffre d’affaires</a:t>
            </a:r>
          </a:p>
          <a:p>
            <a:pPr>
              <a:buFont typeface="Wingdings" panose="05000000000000000000" pitchFamily="2" charset="2"/>
              <a:buChar char="Ø"/>
            </a:pPr>
            <a:r>
              <a:rPr lang="fr-CH" dirty="0"/>
              <a:t>Le total de son bilan</a:t>
            </a:r>
          </a:p>
          <a:p>
            <a:pPr>
              <a:buFont typeface="Wingdings" panose="05000000000000000000" pitchFamily="2" charset="2"/>
              <a:buChar char="Ø"/>
            </a:pPr>
            <a:endParaRPr lang="fr-CH" dirty="0"/>
          </a:p>
          <a:p>
            <a:pPr marL="0" indent="0">
              <a:buNone/>
            </a:pPr>
            <a:r>
              <a:rPr lang="fr-CH" dirty="0"/>
              <a:t>Ces trois critères permettent de classifier par taille les entreprises</a:t>
            </a:r>
          </a:p>
          <a:p>
            <a:endParaRPr lang="fr-FR" dirty="0"/>
          </a:p>
        </p:txBody>
      </p:sp>
      <p:sp>
        <p:nvSpPr>
          <p:cNvPr id="4" name="Espace réservé du numéro de diapositive 3">
            <a:extLst>
              <a:ext uri="{FF2B5EF4-FFF2-40B4-BE49-F238E27FC236}">
                <a16:creationId xmlns:a16="http://schemas.microsoft.com/office/drawing/2014/main" id="{16E8378E-3C2F-41F4-957D-5AEE2E5FFDEB}"/>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A04E96DA-B433-4B47-966F-F1C7EEC7EC5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28942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ABF8C4-BE78-4099-AFD3-8387C072B85B}"/>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3" name="Espace réservé du pied de page 2">
            <a:extLst>
              <a:ext uri="{FF2B5EF4-FFF2-40B4-BE49-F238E27FC236}">
                <a16:creationId xmlns:a16="http://schemas.microsoft.com/office/drawing/2014/main" id="{10AF3A22-B98E-4202-B951-731833A59E57}"/>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3EE13AE2-9194-4364-B019-AE53327BC87A}"/>
              </a:ext>
            </a:extLst>
          </p:cNvPr>
          <p:cNvPicPr>
            <a:picLocks noChangeAspect="1"/>
          </p:cNvPicPr>
          <p:nvPr/>
        </p:nvPicPr>
        <p:blipFill rotWithShape="1">
          <a:blip r:embed="rId2"/>
          <a:srcRect l="19015" t="16173" r="21461" b="3254"/>
          <a:stretch/>
        </p:blipFill>
        <p:spPr bwMode="auto">
          <a:xfrm>
            <a:off x="1394086" y="227143"/>
            <a:ext cx="7531308" cy="57321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9349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EA23D-3603-4F2F-A943-3851EEF1A36C}"/>
              </a:ext>
            </a:extLst>
          </p:cNvPr>
          <p:cNvSpPr>
            <a:spLocks noGrp="1"/>
          </p:cNvSpPr>
          <p:nvPr>
            <p:ph type="title"/>
          </p:nvPr>
        </p:nvSpPr>
        <p:spPr/>
        <p:txBody>
          <a:bodyPr/>
          <a:lstStyle/>
          <a:p>
            <a:r>
              <a:rPr lang="fr-CH" dirty="0"/>
              <a:t>Normalisation</a:t>
            </a:r>
            <a:endParaRPr lang="fr-FR" dirty="0"/>
          </a:p>
        </p:txBody>
      </p:sp>
      <p:sp>
        <p:nvSpPr>
          <p:cNvPr id="3" name="Espace réservé du contenu 2">
            <a:extLst>
              <a:ext uri="{FF2B5EF4-FFF2-40B4-BE49-F238E27FC236}">
                <a16:creationId xmlns:a16="http://schemas.microsoft.com/office/drawing/2014/main" id="{12FAD2BF-8427-4C8C-849D-18AE36E90FD7}"/>
              </a:ext>
            </a:extLst>
          </p:cNvPr>
          <p:cNvSpPr>
            <a:spLocks noGrp="1"/>
          </p:cNvSpPr>
          <p:nvPr>
            <p:ph idx="1"/>
          </p:nvPr>
        </p:nvSpPr>
        <p:spPr/>
        <p:txBody>
          <a:bodyPr>
            <a:normAutofit fontScale="70000" lnSpcReduction="20000"/>
          </a:bodyPr>
          <a:lstStyle/>
          <a:p>
            <a:pPr algn="just"/>
            <a:r>
              <a:rPr lang="fr-CH" dirty="0"/>
              <a:t>La norme ISO 9000 représente une famille de normes reconnue sur le plan mondial, pour la mise en valeur de la qualité. Elle constitue une référence internationale concernant les exigences de management de la qualité, dans les relation interentreprises.</a:t>
            </a:r>
          </a:p>
          <a:p>
            <a:pPr algn="just"/>
            <a:r>
              <a:rPr lang="fr-CH" dirty="0"/>
              <a:t>Les huit principes de management </a:t>
            </a:r>
          </a:p>
          <a:p>
            <a:pPr algn="just">
              <a:buClr>
                <a:srgbClr val="7030A0"/>
              </a:buClr>
              <a:buFont typeface="Arial" panose="020B0604020202020204" pitchFamily="34" charset="0"/>
              <a:buChar char="•"/>
            </a:pPr>
            <a:r>
              <a:rPr lang="fr-FR" dirty="0"/>
              <a:t>Principe n° 1 : écoute client.</a:t>
            </a:r>
          </a:p>
          <a:p>
            <a:pPr algn="just">
              <a:buClr>
                <a:srgbClr val="7030A0"/>
              </a:buClr>
              <a:buFont typeface="Arial" panose="020B0604020202020204" pitchFamily="34" charset="0"/>
              <a:buChar char="•"/>
            </a:pPr>
            <a:r>
              <a:rPr lang="fr-FR" dirty="0"/>
              <a:t>Principe n° 2 : leadership.</a:t>
            </a:r>
          </a:p>
          <a:p>
            <a:pPr algn="just">
              <a:buClr>
                <a:srgbClr val="7030A0"/>
              </a:buClr>
              <a:buFont typeface="Arial" panose="020B0604020202020204" pitchFamily="34" charset="0"/>
              <a:buChar char="•"/>
            </a:pPr>
            <a:r>
              <a:rPr lang="fr-FR" dirty="0"/>
              <a:t>Principe n° 3 : implication du personnel.</a:t>
            </a:r>
          </a:p>
          <a:p>
            <a:pPr algn="just">
              <a:buClr>
                <a:srgbClr val="7030A0"/>
              </a:buClr>
              <a:buFont typeface="Arial" panose="020B0604020202020204" pitchFamily="34" charset="0"/>
              <a:buChar char="•"/>
            </a:pPr>
            <a:r>
              <a:rPr lang="fr-FR" dirty="0"/>
              <a:t>Principe n° 4 : approche processus.</a:t>
            </a:r>
          </a:p>
          <a:p>
            <a:pPr algn="just">
              <a:buClr>
                <a:srgbClr val="7030A0"/>
              </a:buClr>
              <a:buFont typeface="Arial" panose="020B0604020202020204" pitchFamily="34" charset="0"/>
              <a:buChar char="•"/>
            </a:pPr>
            <a:r>
              <a:rPr lang="fr-FR" dirty="0"/>
              <a:t>Principe n° 5 : management par approche système.</a:t>
            </a:r>
          </a:p>
          <a:p>
            <a:pPr algn="just">
              <a:buClr>
                <a:srgbClr val="7030A0"/>
              </a:buClr>
              <a:buFont typeface="Arial" panose="020B0604020202020204" pitchFamily="34" charset="0"/>
              <a:buChar char="•"/>
            </a:pPr>
            <a:r>
              <a:rPr lang="fr-FR" dirty="0"/>
              <a:t>Principe n° 6 : amélioration continue.</a:t>
            </a:r>
          </a:p>
          <a:p>
            <a:pPr algn="just">
              <a:buClr>
                <a:srgbClr val="7030A0"/>
              </a:buClr>
              <a:buFont typeface="Arial" panose="020B0604020202020204" pitchFamily="34" charset="0"/>
              <a:buChar char="•"/>
            </a:pPr>
            <a:r>
              <a:rPr lang="fr-FR" dirty="0"/>
              <a:t>Principe n° 7 : approche factuelle pour la prise de décision.</a:t>
            </a:r>
          </a:p>
          <a:p>
            <a:pPr algn="just">
              <a:buClr>
                <a:srgbClr val="7030A0"/>
              </a:buClr>
              <a:buFont typeface="Arial" panose="020B0604020202020204" pitchFamily="34" charset="0"/>
              <a:buChar char="•"/>
            </a:pPr>
            <a:r>
              <a:rPr lang="fr-FR" dirty="0"/>
              <a:t>Principe n°8 : relations mutuellement bénéfiques avec les fournisseurs.</a:t>
            </a:r>
          </a:p>
          <a:p>
            <a:endParaRPr lang="fr-FR" dirty="0"/>
          </a:p>
        </p:txBody>
      </p:sp>
      <p:sp>
        <p:nvSpPr>
          <p:cNvPr id="4" name="Espace réservé du numéro de diapositive 3">
            <a:extLst>
              <a:ext uri="{FF2B5EF4-FFF2-40B4-BE49-F238E27FC236}">
                <a16:creationId xmlns:a16="http://schemas.microsoft.com/office/drawing/2014/main" id="{A79F1D2C-6210-4539-A24E-50967C95BB79}"/>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D82C1C10-5B5F-405E-AE52-3D0A59C84B5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131489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23CE8-EAE7-4AA1-89F5-1D963FE5E2A8}"/>
              </a:ext>
            </a:extLst>
          </p:cNvPr>
          <p:cNvSpPr>
            <a:spLocks noGrp="1"/>
          </p:cNvSpPr>
          <p:nvPr>
            <p:ph type="title"/>
          </p:nvPr>
        </p:nvSpPr>
        <p:spPr/>
        <p:txBody>
          <a:bodyPr/>
          <a:lstStyle/>
          <a:p>
            <a:r>
              <a:rPr lang="fr-CH" dirty="0"/>
              <a:t>RSE</a:t>
            </a:r>
            <a:endParaRPr lang="fr-FR" dirty="0"/>
          </a:p>
        </p:txBody>
      </p:sp>
      <p:sp>
        <p:nvSpPr>
          <p:cNvPr id="3" name="Espace réservé du contenu 2">
            <a:extLst>
              <a:ext uri="{FF2B5EF4-FFF2-40B4-BE49-F238E27FC236}">
                <a16:creationId xmlns:a16="http://schemas.microsoft.com/office/drawing/2014/main" id="{975F83C1-29AF-4BD9-B112-A5C3A348C964}"/>
              </a:ext>
            </a:extLst>
          </p:cNvPr>
          <p:cNvSpPr>
            <a:spLocks noGrp="1"/>
          </p:cNvSpPr>
          <p:nvPr>
            <p:ph idx="1"/>
          </p:nvPr>
        </p:nvSpPr>
        <p:spPr/>
        <p:txBody>
          <a:bodyPr>
            <a:normAutofit/>
          </a:bodyPr>
          <a:lstStyle/>
          <a:p>
            <a:pPr algn="just"/>
            <a:r>
              <a:rPr lang="fr-CH" dirty="0"/>
              <a:t>Responsabilité sociale de l’entreprise - RSE</a:t>
            </a:r>
          </a:p>
          <a:p>
            <a:pPr algn="just"/>
            <a:r>
              <a:rPr lang="fr-CH" dirty="0"/>
              <a:t>Induit un changement de perspective de l’entre prise vis- à-vis de son environnement, en passant d’une approche actionnariale à la prise en compte des attentes de l’ensemble de ses parties prenantes </a:t>
            </a:r>
          </a:p>
          <a:p>
            <a:pPr algn="just"/>
            <a:r>
              <a:rPr lang="fr-CH" dirty="0"/>
              <a:t>Perçue comme une contrainte et une difficulté supplémentaire OU une opportunité créatrice de valeur permettant de se positionner sur un marché</a:t>
            </a:r>
          </a:p>
          <a:p>
            <a:pPr algn="just"/>
            <a:endParaRPr lang="fr-CH" dirty="0"/>
          </a:p>
          <a:p>
            <a:endParaRPr lang="fr-FR" dirty="0"/>
          </a:p>
        </p:txBody>
      </p:sp>
      <p:sp>
        <p:nvSpPr>
          <p:cNvPr id="4" name="Espace réservé du numéro de diapositive 3">
            <a:extLst>
              <a:ext uri="{FF2B5EF4-FFF2-40B4-BE49-F238E27FC236}">
                <a16:creationId xmlns:a16="http://schemas.microsoft.com/office/drawing/2014/main" id="{973A5CB0-3E5D-4CF5-9FE4-102C9424D7D3}"/>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D79CB48A-8772-431F-97DE-BABF291D50B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79439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24E9BF-0E24-4D2C-8A2E-9C11EAC8F117}"/>
              </a:ext>
            </a:extLst>
          </p:cNvPr>
          <p:cNvSpPr>
            <a:spLocks noGrp="1"/>
          </p:cNvSpPr>
          <p:nvPr>
            <p:ph type="title"/>
          </p:nvPr>
        </p:nvSpPr>
        <p:spPr/>
        <p:txBody>
          <a:bodyPr/>
          <a:lstStyle/>
          <a:p>
            <a:r>
              <a:rPr lang="fr-CH" dirty="0"/>
              <a:t>JETI</a:t>
            </a:r>
            <a:endParaRPr lang="fr-FR" dirty="0"/>
          </a:p>
        </p:txBody>
      </p:sp>
      <p:sp>
        <p:nvSpPr>
          <p:cNvPr id="3" name="Espace réservé du contenu 2">
            <a:extLst>
              <a:ext uri="{FF2B5EF4-FFF2-40B4-BE49-F238E27FC236}">
                <a16:creationId xmlns:a16="http://schemas.microsoft.com/office/drawing/2014/main" id="{3FB3F418-3593-4E20-881A-C137FE9D7C43}"/>
              </a:ext>
            </a:extLst>
          </p:cNvPr>
          <p:cNvSpPr>
            <a:spLocks noGrp="1"/>
          </p:cNvSpPr>
          <p:nvPr>
            <p:ph idx="1"/>
          </p:nvPr>
        </p:nvSpPr>
        <p:spPr/>
        <p:txBody>
          <a:bodyPr/>
          <a:lstStyle/>
          <a:p>
            <a:pPr algn="just"/>
            <a:r>
              <a:rPr lang="fr-CH" dirty="0"/>
              <a:t>Jeunes entreprises technologiques innovantes</a:t>
            </a:r>
          </a:p>
          <a:p>
            <a:pPr algn="just">
              <a:buFont typeface="Wingdings" panose="05000000000000000000" pitchFamily="2" charset="2"/>
              <a:buChar char="Ø"/>
            </a:pPr>
            <a:r>
              <a:rPr lang="fr-CH" dirty="0"/>
              <a:t>le niveau d’éducation du personnel </a:t>
            </a:r>
          </a:p>
          <a:p>
            <a:pPr algn="just">
              <a:buFont typeface="Wingdings" panose="05000000000000000000" pitchFamily="2" charset="2"/>
              <a:buChar char="Ø"/>
            </a:pPr>
            <a:r>
              <a:rPr lang="fr-CH" dirty="0"/>
              <a:t>l’investissement en R&amp;D </a:t>
            </a:r>
          </a:p>
          <a:p>
            <a:pPr algn="just">
              <a:buFont typeface="Wingdings" panose="05000000000000000000" pitchFamily="2" charset="2"/>
              <a:buChar char="Ø"/>
            </a:pPr>
            <a:r>
              <a:rPr lang="fr-CH" dirty="0"/>
              <a:t>le secteur industriel de l’entreprise</a:t>
            </a:r>
          </a:p>
          <a:p>
            <a:pPr algn="just">
              <a:buFont typeface="Wingdings" panose="05000000000000000000" pitchFamily="2" charset="2"/>
              <a:buChar char="Ø"/>
            </a:pPr>
            <a:r>
              <a:rPr lang="fr-CH" dirty="0"/>
              <a:t>Autonomes, progressives, modèle de Silicon Valley</a:t>
            </a:r>
          </a:p>
          <a:p>
            <a:pPr algn="just">
              <a:buFont typeface="Wingdings" panose="05000000000000000000" pitchFamily="2" charset="2"/>
              <a:buChar char="Ø"/>
            </a:pPr>
            <a:r>
              <a:rPr lang="fr-CH" dirty="0"/>
              <a:t>Incertitude, instabilité, difficulté à définir la valeur</a:t>
            </a:r>
          </a:p>
          <a:p>
            <a:endParaRPr lang="fr-FR" dirty="0"/>
          </a:p>
        </p:txBody>
      </p:sp>
      <p:sp>
        <p:nvSpPr>
          <p:cNvPr id="4" name="Espace réservé du numéro de diapositive 3">
            <a:extLst>
              <a:ext uri="{FF2B5EF4-FFF2-40B4-BE49-F238E27FC236}">
                <a16:creationId xmlns:a16="http://schemas.microsoft.com/office/drawing/2014/main" id="{91341C3D-4D6B-414C-A3BB-D342015FBC3F}"/>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2F29E157-6760-402A-BD01-F3F971E8A80E}"/>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80E7A5A6-73A0-4FAF-BD72-C95F7D9DFF78}"/>
              </a:ext>
            </a:extLst>
          </p:cNvPr>
          <p:cNvPicPr>
            <a:picLocks noChangeAspect="1"/>
          </p:cNvPicPr>
          <p:nvPr/>
        </p:nvPicPr>
        <p:blipFill rotWithShape="1">
          <a:blip r:embed="rId2"/>
          <a:srcRect l="27282" t="26171" r="24272" b="5313"/>
          <a:stretch/>
        </p:blipFill>
        <p:spPr bwMode="auto">
          <a:xfrm>
            <a:off x="8610600" y="264759"/>
            <a:ext cx="3138915" cy="24961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17653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81B30-DE0C-4BD2-8693-F7F504DBD50C}"/>
              </a:ext>
            </a:extLst>
          </p:cNvPr>
          <p:cNvSpPr>
            <a:spLocks noGrp="1"/>
          </p:cNvSpPr>
          <p:nvPr>
            <p:ph type="title"/>
          </p:nvPr>
        </p:nvSpPr>
        <p:spPr/>
        <p:txBody>
          <a:bodyPr/>
          <a:lstStyle/>
          <a:p>
            <a:r>
              <a:rPr lang="fr-CH" dirty="0"/>
              <a:t>DEFI</a:t>
            </a:r>
            <a:endParaRPr lang="fr-FR" dirty="0"/>
          </a:p>
        </p:txBody>
      </p:sp>
      <p:sp>
        <p:nvSpPr>
          <p:cNvPr id="3" name="Espace réservé du contenu 2">
            <a:extLst>
              <a:ext uri="{FF2B5EF4-FFF2-40B4-BE49-F238E27FC236}">
                <a16:creationId xmlns:a16="http://schemas.microsoft.com/office/drawing/2014/main" id="{2C8BA7D0-A6F8-492E-898A-8531AC4718CE}"/>
              </a:ext>
            </a:extLst>
          </p:cNvPr>
          <p:cNvSpPr>
            <a:spLocks noGrp="1"/>
          </p:cNvSpPr>
          <p:nvPr>
            <p:ph idx="1"/>
          </p:nvPr>
        </p:nvSpPr>
        <p:spPr/>
        <p:txBody>
          <a:bodyPr>
            <a:normAutofit/>
          </a:bodyPr>
          <a:lstStyle/>
          <a:p>
            <a:r>
              <a:rPr lang="fr-CH" b="1" dirty="0"/>
              <a:t>Créer votre entreprise du futur</a:t>
            </a:r>
          </a:p>
          <a:p>
            <a:pPr marL="0" indent="0">
              <a:buNone/>
            </a:pPr>
            <a:r>
              <a:rPr lang="fr-CH" dirty="0"/>
              <a:t>Se baser sur ce qui existe et développer</a:t>
            </a:r>
          </a:p>
          <a:p>
            <a:r>
              <a:rPr lang="fr-CH" dirty="0"/>
              <a:t>Nom, forme juridique</a:t>
            </a:r>
          </a:p>
          <a:p>
            <a:r>
              <a:rPr lang="fr-CH" dirty="0"/>
              <a:t>Concept, valeur (s), stratégie sur le marché, produits/services</a:t>
            </a:r>
          </a:p>
          <a:p>
            <a:r>
              <a:rPr lang="fr-CH" dirty="0"/>
              <a:t>Ressources humaines – compétences clés de l’entreprise</a:t>
            </a:r>
          </a:p>
          <a:p>
            <a:r>
              <a:rPr lang="fr-CH" dirty="0"/>
              <a:t>Organisation / structure / leadership</a:t>
            </a:r>
          </a:p>
          <a:p>
            <a:endParaRPr lang="fr-CH" dirty="0"/>
          </a:p>
          <a:p>
            <a:r>
              <a:rPr lang="fr-CH" dirty="0"/>
              <a:t>Faites votre pitch et convainquez nous!</a:t>
            </a:r>
            <a:endParaRPr lang="fr-FR" dirty="0"/>
          </a:p>
        </p:txBody>
      </p:sp>
      <p:sp>
        <p:nvSpPr>
          <p:cNvPr id="4" name="Espace réservé du numéro de diapositive 3">
            <a:extLst>
              <a:ext uri="{FF2B5EF4-FFF2-40B4-BE49-F238E27FC236}">
                <a16:creationId xmlns:a16="http://schemas.microsoft.com/office/drawing/2014/main" id="{7AD93A50-8F24-469A-BB8F-3BEBB00114B1}"/>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5" name="Espace réservé du pied de page 4">
            <a:extLst>
              <a:ext uri="{FF2B5EF4-FFF2-40B4-BE49-F238E27FC236}">
                <a16:creationId xmlns:a16="http://schemas.microsoft.com/office/drawing/2014/main" id="{96B630C6-6F15-4716-9983-F6C6D417B98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44042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FC84C8-6BC7-4A38-ADFD-C9CA6D69BB9B}"/>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A8F4E76F-F5B3-48E2-8367-CA7317039473}"/>
              </a:ext>
            </a:extLst>
          </p:cNvPr>
          <p:cNvSpPr>
            <a:spLocks noGrp="1"/>
          </p:cNvSpPr>
          <p:nvPr>
            <p:ph idx="1"/>
          </p:nvPr>
        </p:nvSpPr>
        <p:spPr/>
        <p:txBody>
          <a:bodyPr/>
          <a:lstStyle/>
          <a:p>
            <a:r>
              <a:rPr lang="fr-FR" dirty="0"/>
              <a:t>Les micro-entreprises</a:t>
            </a:r>
          </a:p>
          <a:p>
            <a:r>
              <a:rPr lang="fr-FR" dirty="0"/>
              <a:t>Les petites et moyennes entreprises (PME)</a:t>
            </a:r>
          </a:p>
          <a:p>
            <a:r>
              <a:rPr lang="fr-FR" dirty="0"/>
              <a:t>Les entreprises de tailles intermédiaires (ETI)</a:t>
            </a:r>
          </a:p>
          <a:p>
            <a:r>
              <a:rPr lang="fr-FR" dirty="0"/>
              <a:t>Les grandes entreprises</a:t>
            </a:r>
          </a:p>
        </p:txBody>
      </p:sp>
      <p:sp>
        <p:nvSpPr>
          <p:cNvPr id="4" name="Espace réservé du numéro de diapositive 3">
            <a:extLst>
              <a:ext uri="{FF2B5EF4-FFF2-40B4-BE49-F238E27FC236}">
                <a16:creationId xmlns:a16="http://schemas.microsoft.com/office/drawing/2014/main" id="{E8280BB7-E29B-479C-9E2D-001FD2E85BB0}"/>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0CA92739-BB7A-4E49-B9D7-154A56816B4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0656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CB62E-B138-4304-84A5-BFCF801A456E}"/>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AAC8CEE4-CEFE-4B2E-A389-0AA6F90D40F2}"/>
              </a:ext>
            </a:extLst>
          </p:cNvPr>
          <p:cNvSpPr>
            <a:spLocks noGrp="1"/>
          </p:cNvSpPr>
          <p:nvPr>
            <p:ph idx="1"/>
          </p:nvPr>
        </p:nvSpPr>
        <p:spPr/>
        <p:txBody>
          <a:bodyPr>
            <a:normAutofit lnSpcReduction="10000"/>
          </a:bodyPr>
          <a:lstStyle/>
          <a:p>
            <a:r>
              <a:rPr lang="fr-CH" b="1" dirty="0"/>
              <a:t>Société mère</a:t>
            </a:r>
          </a:p>
          <a:p>
            <a:r>
              <a:rPr lang="fr-CH" dirty="0"/>
              <a:t>La notion de société mère s’inscrit dans le cadre de la constitution d’un groupe d’entreprises.</a:t>
            </a:r>
          </a:p>
          <a:p>
            <a:r>
              <a:rPr lang="fr-CH" dirty="0"/>
              <a:t>Ces entreprises dépendent d’un centre de décision ultime : la société mère ou tête du groupe.</a:t>
            </a:r>
          </a:p>
          <a:p>
            <a:r>
              <a:rPr lang="fr-CH" dirty="0"/>
              <a:t>Elle a comme caractéristiques :</a:t>
            </a:r>
          </a:p>
          <a:p>
            <a:pPr>
              <a:buFont typeface="Wingdings" panose="05000000000000000000" pitchFamily="2" charset="2"/>
              <a:buChar char="Ø"/>
            </a:pPr>
            <a:r>
              <a:rPr lang="fr-CH" dirty="0"/>
              <a:t>d’avoir au moins une filiale</a:t>
            </a:r>
          </a:p>
          <a:p>
            <a:pPr>
              <a:buFont typeface="Wingdings" panose="05000000000000000000" pitchFamily="2" charset="2"/>
              <a:buChar char="Ø"/>
            </a:pPr>
            <a:r>
              <a:rPr lang="fr-CH" dirty="0"/>
              <a:t>de n’être contrôlée, directement ou indirectement, par aucune autre entreprise.</a:t>
            </a:r>
          </a:p>
          <a:p>
            <a:endParaRPr lang="fr-FR" dirty="0"/>
          </a:p>
        </p:txBody>
      </p:sp>
      <p:sp>
        <p:nvSpPr>
          <p:cNvPr id="4" name="Espace réservé du numéro de diapositive 3">
            <a:extLst>
              <a:ext uri="{FF2B5EF4-FFF2-40B4-BE49-F238E27FC236}">
                <a16:creationId xmlns:a16="http://schemas.microsoft.com/office/drawing/2014/main" id="{8DA9D353-3DAB-48B7-9501-81169FFC81C4}"/>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E45D3F35-A5BF-4D25-914E-35AFC353713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4385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3DB4C-A642-494F-825A-027AC604C76F}"/>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8179D2AD-C865-433C-B478-840CE560BD2E}"/>
              </a:ext>
            </a:extLst>
          </p:cNvPr>
          <p:cNvSpPr>
            <a:spLocks noGrp="1"/>
          </p:cNvSpPr>
          <p:nvPr>
            <p:ph idx="1"/>
          </p:nvPr>
        </p:nvSpPr>
        <p:spPr/>
        <p:txBody>
          <a:bodyPr>
            <a:normAutofit/>
          </a:bodyPr>
          <a:lstStyle/>
          <a:p>
            <a:r>
              <a:rPr lang="fr-CH" b="1" dirty="0"/>
              <a:t>Filiale</a:t>
            </a:r>
          </a:p>
          <a:p>
            <a:pPr algn="just">
              <a:buFont typeface="Wingdings" panose="05000000000000000000" pitchFamily="2" charset="2"/>
              <a:buChar char="Ø"/>
            </a:pPr>
            <a:r>
              <a:rPr lang="fr-CH" dirty="0"/>
              <a:t>La filiale est une société dont le capital social est contrôlé par la société mère à plus de 50 %. Le seuil de 50 % permet d’avoir la majorité absolue.</a:t>
            </a:r>
          </a:p>
          <a:p>
            <a:r>
              <a:rPr lang="fr-CH" b="1" dirty="0"/>
              <a:t>Participation</a:t>
            </a:r>
          </a:p>
          <a:p>
            <a:pPr algn="just">
              <a:buFont typeface="Wingdings" panose="05000000000000000000" pitchFamily="2" charset="2"/>
              <a:buChar char="Ø"/>
            </a:pPr>
            <a:r>
              <a:rPr lang="fr-CH" dirty="0"/>
              <a:t>Une participation pour une société résulte du fait de détenir, dans une autre société, une fraction du capital social comprise entre 10 % et moins de 50 %.</a:t>
            </a:r>
          </a:p>
          <a:p>
            <a:endParaRPr lang="fr-FR" dirty="0"/>
          </a:p>
        </p:txBody>
      </p:sp>
      <p:sp>
        <p:nvSpPr>
          <p:cNvPr id="4" name="Espace réservé du numéro de diapositive 3">
            <a:extLst>
              <a:ext uri="{FF2B5EF4-FFF2-40B4-BE49-F238E27FC236}">
                <a16:creationId xmlns:a16="http://schemas.microsoft.com/office/drawing/2014/main" id="{1290C9B4-F0B3-4923-A8A9-5CFBAEC09D6F}"/>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19969119-487C-42AD-99DB-8AACA04D121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2522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E59C5-1F4D-4F00-A162-35EE5A003971}"/>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8131B6B9-54B5-426C-B7CB-4A014D9EB8F6}"/>
              </a:ext>
            </a:extLst>
          </p:cNvPr>
          <p:cNvSpPr>
            <a:spLocks noGrp="1"/>
          </p:cNvSpPr>
          <p:nvPr>
            <p:ph idx="1"/>
          </p:nvPr>
        </p:nvSpPr>
        <p:spPr/>
        <p:txBody>
          <a:bodyPr/>
          <a:lstStyle/>
          <a:p>
            <a:r>
              <a:rPr lang="fr-FR" b="1" dirty="0"/>
              <a:t>Holding</a:t>
            </a:r>
          </a:p>
          <a:p>
            <a:r>
              <a:rPr lang="fr-FR" dirty="0"/>
              <a:t>La holding </a:t>
            </a:r>
            <a:r>
              <a:rPr lang="fr-FR" dirty="0" err="1"/>
              <a:t>company</a:t>
            </a:r>
            <a:r>
              <a:rPr lang="fr-FR" dirty="0"/>
              <a:t> qui signifie «société de soutien», est le terme utilisé pour désigner une société purement financière.</a:t>
            </a:r>
          </a:p>
          <a:p>
            <a:r>
              <a:rPr lang="fr-FR" dirty="0"/>
              <a:t>Elle présente les caractéristiques suivantes :</a:t>
            </a:r>
          </a:p>
          <a:p>
            <a:pPr algn="just">
              <a:buFont typeface="Wingdings" panose="05000000000000000000" pitchFamily="2" charset="2"/>
              <a:buChar char="Ø"/>
            </a:pPr>
            <a:r>
              <a:rPr lang="fr-FR" dirty="0"/>
              <a:t>ne produit ni biens, ni services</a:t>
            </a:r>
          </a:p>
          <a:p>
            <a:pPr algn="just">
              <a:buFont typeface="Wingdings" panose="05000000000000000000" pitchFamily="2" charset="2"/>
              <a:buChar char="Ø"/>
            </a:pPr>
            <a:r>
              <a:rPr lang="fr-FR" dirty="0"/>
              <a:t>est composée des titres d’une autre société</a:t>
            </a:r>
          </a:p>
          <a:p>
            <a:pPr algn="just">
              <a:buFont typeface="Wingdings" panose="05000000000000000000" pitchFamily="2" charset="2"/>
              <a:buChar char="Ø"/>
            </a:pPr>
            <a:r>
              <a:rPr lang="fr-FR" dirty="0"/>
              <a:t>gère le portefeuille de titres qu’elle contrôle</a:t>
            </a:r>
          </a:p>
          <a:p>
            <a:endParaRPr lang="fr-FR" dirty="0"/>
          </a:p>
        </p:txBody>
      </p:sp>
      <p:sp>
        <p:nvSpPr>
          <p:cNvPr id="4" name="Espace réservé du numéro de diapositive 3">
            <a:extLst>
              <a:ext uri="{FF2B5EF4-FFF2-40B4-BE49-F238E27FC236}">
                <a16:creationId xmlns:a16="http://schemas.microsoft.com/office/drawing/2014/main" id="{C48E4AAB-F4A1-4B86-A2D6-31109149BA84}"/>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534BDB90-E981-4DE6-AE9B-466183FAE77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36513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19EB3-DCCD-4238-8A68-BA4AF2194D4D}"/>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A69EA78B-1E92-421D-91E5-03B04D4FE9BD}"/>
              </a:ext>
            </a:extLst>
          </p:cNvPr>
          <p:cNvSpPr>
            <a:spLocks noGrp="1"/>
          </p:cNvSpPr>
          <p:nvPr>
            <p:ph idx="1"/>
          </p:nvPr>
        </p:nvSpPr>
        <p:spPr/>
        <p:txBody>
          <a:bodyPr>
            <a:normAutofit/>
          </a:bodyPr>
          <a:lstStyle/>
          <a:p>
            <a:pPr algn="just"/>
            <a:r>
              <a:rPr lang="fr-CH" dirty="0"/>
              <a:t>En Suisse, les quatre formes les plus courantes pour les entreprises sont:</a:t>
            </a:r>
          </a:p>
          <a:p>
            <a:pPr algn="just"/>
            <a:r>
              <a:rPr lang="fr-CH" b="1" dirty="0"/>
              <a:t>L’entreprise individuelle </a:t>
            </a:r>
            <a:r>
              <a:rPr lang="fr-CH" dirty="0"/>
              <a:t>(à ne pas confondre avec la société simple) est fondée simplement par une seule personne physique et ne requiert pas de formalités particulières, hormis une inscription à une caisse de compensation et pour un chiffre d'affaires annuel à partir de CHF 100'000.-, une inscription au registre du commerce. Ainsi, l'activité démarre rapidement. En revanche, l'</a:t>
            </a:r>
            <a:r>
              <a:rPr lang="fr-CH" dirty="0" err="1"/>
              <a:t>entrepreneur-e</a:t>
            </a:r>
            <a:r>
              <a:rPr lang="fr-CH" dirty="0"/>
              <a:t> assume d'éventuelles dettes de son entreprise avec sa fortune personnelle.</a:t>
            </a:r>
            <a:endParaRPr lang="fr-FR" dirty="0"/>
          </a:p>
        </p:txBody>
      </p:sp>
      <p:sp>
        <p:nvSpPr>
          <p:cNvPr id="4" name="Espace réservé du numéro de diapositive 3">
            <a:extLst>
              <a:ext uri="{FF2B5EF4-FFF2-40B4-BE49-F238E27FC236}">
                <a16:creationId xmlns:a16="http://schemas.microsoft.com/office/drawing/2014/main" id="{3A64C0EF-B38B-4089-B602-2B8E44F5842E}"/>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5" name="Espace réservé du pied de page 4">
            <a:extLst>
              <a:ext uri="{FF2B5EF4-FFF2-40B4-BE49-F238E27FC236}">
                <a16:creationId xmlns:a16="http://schemas.microsoft.com/office/drawing/2014/main" id="{6DBA197B-30F8-4347-97A2-6A361AA93AF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9884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BF2A3-E8B1-48A6-95B9-D91630C95E1D}"/>
              </a:ext>
            </a:extLst>
          </p:cNvPr>
          <p:cNvSpPr>
            <a:spLocks noGrp="1"/>
          </p:cNvSpPr>
          <p:nvPr>
            <p:ph type="title"/>
          </p:nvPr>
        </p:nvSpPr>
        <p:spPr/>
        <p:txBody>
          <a:bodyPr/>
          <a:lstStyle/>
          <a:p>
            <a:r>
              <a:rPr lang="fr-CH" dirty="0"/>
              <a:t>Les entreprises</a:t>
            </a:r>
            <a:endParaRPr lang="fr-FR" dirty="0"/>
          </a:p>
        </p:txBody>
      </p:sp>
      <p:sp>
        <p:nvSpPr>
          <p:cNvPr id="3" name="Espace réservé du contenu 2">
            <a:extLst>
              <a:ext uri="{FF2B5EF4-FFF2-40B4-BE49-F238E27FC236}">
                <a16:creationId xmlns:a16="http://schemas.microsoft.com/office/drawing/2014/main" id="{7B009211-0D1F-40C5-9AC0-750306412928}"/>
              </a:ext>
            </a:extLst>
          </p:cNvPr>
          <p:cNvSpPr>
            <a:spLocks noGrp="1"/>
          </p:cNvSpPr>
          <p:nvPr>
            <p:ph idx="1"/>
          </p:nvPr>
        </p:nvSpPr>
        <p:spPr/>
        <p:txBody>
          <a:bodyPr/>
          <a:lstStyle/>
          <a:p>
            <a:pPr algn="just"/>
            <a:r>
              <a:rPr lang="fr-CH" b="1" dirty="0"/>
              <a:t>La société en nom collectif (SNC) </a:t>
            </a:r>
            <a:r>
              <a:rPr lang="fr-CH" dirty="0"/>
              <a:t>est une société de personnes composée d'au moins deux personnes physiques et n'a pas de personnalité juridique propre. Ses associés assument ainsi personnellement et de manière solidaire les dettes de la société. La société en nom collectif est constituée par la signature d'un contrat entre les associés et son inscription au registre du commerce est obligatoire.</a:t>
            </a:r>
            <a:endParaRPr lang="fr-FR" dirty="0"/>
          </a:p>
        </p:txBody>
      </p:sp>
      <p:sp>
        <p:nvSpPr>
          <p:cNvPr id="4" name="Espace réservé du numéro de diapositive 3">
            <a:extLst>
              <a:ext uri="{FF2B5EF4-FFF2-40B4-BE49-F238E27FC236}">
                <a16:creationId xmlns:a16="http://schemas.microsoft.com/office/drawing/2014/main" id="{C129D2DA-A3DC-4CA5-9FAF-3FEFF87C5733}"/>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2715B35B-9901-4E47-BCC2-B4A2FB67A0B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167863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2" ma:contentTypeDescription="Crée un document." ma:contentTypeScope="" ma:versionID="3cbe7ecf255e727e5d2c92028997298c">
  <xsd:schema xmlns:xsd="http://www.w3.org/2001/XMLSchema" xmlns:xs="http://www.w3.org/2001/XMLSchema" xmlns:p="http://schemas.microsoft.com/office/2006/metadata/properties" xmlns:ns2="d2dea4ad-c231-41aa-b1c3-a4461099f9df" targetNamespace="http://schemas.microsoft.com/office/2006/metadata/properties" ma:root="true" ma:fieldsID="6cfb98566c7ff33fd627d22557dad44c" ns2:_="">
    <xsd:import namespace="d2dea4ad-c231-41aa-b1c3-a4461099f9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E8519D-7DA8-483F-B8B8-E21C7DE5AE25}">
  <ds:schemaRefs>
    <ds:schemaRef ds:uri="http://schemas.microsoft.com/office/2006/metadata/properties"/>
    <ds:schemaRef ds:uri="d2dea4ad-c231-41aa-b1c3-a4461099f9df"/>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844533A-4563-4C9C-B92A-B90AF9013E32}">
  <ds:schemaRefs>
    <ds:schemaRef ds:uri="http://schemas.microsoft.com/sharepoint/v3/contenttype/forms"/>
  </ds:schemaRefs>
</ds:datastoreItem>
</file>

<file path=customXml/itemProps3.xml><?xml version="1.0" encoding="utf-8"?>
<ds:datastoreItem xmlns:ds="http://schemas.openxmlformats.org/officeDocument/2006/customXml" ds:itemID="{313B2DBF-9416-419D-BF00-A1308493BC80}"/>
</file>

<file path=docProps/app.xml><?xml version="1.0" encoding="utf-8"?>
<Properties xmlns="http://schemas.openxmlformats.org/officeDocument/2006/extended-properties" xmlns:vt="http://schemas.openxmlformats.org/officeDocument/2006/docPropsVTypes">
  <TotalTime>0</TotalTime>
  <Words>1706</Words>
  <Application>Microsoft Office PowerPoint</Application>
  <PresentationFormat>Grand écran</PresentationFormat>
  <Paragraphs>217</Paragraphs>
  <Slides>34</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Calibri</vt:lpstr>
      <vt:lpstr>Wingdings</vt:lpstr>
      <vt:lpstr>Thème Office</vt:lpstr>
      <vt:lpstr>Organisation</vt:lpstr>
      <vt:lpstr>L’entreprise</vt:lpstr>
      <vt:lpstr>Les entreprises</vt:lpstr>
      <vt:lpstr>Les entreprises</vt:lpstr>
      <vt:lpstr>Les entreprises</vt:lpstr>
      <vt:lpstr>Les entreprises</vt:lpstr>
      <vt:lpstr>Les entreprises</vt:lpstr>
      <vt:lpstr>Les entreprises</vt:lpstr>
      <vt:lpstr>Les entreprises</vt:lpstr>
      <vt:lpstr>Les entreprises</vt:lpstr>
      <vt:lpstr>Les entreprises</vt:lpstr>
      <vt:lpstr>Les entreprises</vt:lpstr>
      <vt:lpstr>Les entreprises</vt:lpstr>
      <vt:lpstr>Présentation PowerPoint</vt:lpstr>
      <vt:lpstr>Les entreprises</vt:lpstr>
      <vt:lpstr>Présentation PowerPoint</vt:lpstr>
      <vt:lpstr>Les entreprises</vt:lpstr>
      <vt:lpstr>Présentation PowerPoint</vt:lpstr>
      <vt:lpstr>Les entreprises</vt:lpstr>
      <vt:lpstr>Présentation PowerPoint</vt:lpstr>
      <vt:lpstr>Les entreprises</vt:lpstr>
      <vt:lpstr>Les entreprises</vt:lpstr>
      <vt:lpstr>Présentation PowerPoint</vt:lpstr>
      <vt:lpstr>Les entreprises</vt:lpstr>
      <vt:lpstr>Les entreprises</vt:lpstr>
      <vt:lpstr>Présentation PowerPoint</vt:lpstr>
      <vt:lpstr>L’entreprise</vt:lpstr>
      <vt:lpstr>L’entreprise</vt:lpstr>
      <vt:lpstr>Présentation PowerPoint</vt:lpstr>
      <vt:lpstr>Présentation PowerPoint</vt:lpstr>
      <vt:lpstr>Normalisation</vt:lpstr>
      <vt:lpstr>RSE</vt:lpstr>
      <vt:lpstr>JETI</vt:lpstr>
      <vt:lpstr>DEFI</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61</cp:revision>
  <dcterms:created xsi:type="dcterms:W3CDTF">2021-09-13T08:54:04Z</dcterms:created>
  <dcterms:modified xsi:type="dcterms:W3CDTF">2021-12-11T09:38:35Z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