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87" r:id="rId3"/>
    <p:sldId id="283"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278"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742" autoAdjust="0"/>
  </p:normalViewPr>
  <p:slideViewPr>
    <p:cSldViewPr snapToGrid="0">
      <p:cViewPr varScale="1">
        <p:scale>
          <a:sx n="58" d="100"/>
          <a:sy n="58" d="100"/>
        </p:scale>
        <p:origin x="12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711B5-B2A1-435D-9C76-E473CE02262C}" type="datetimeFigureOut">
              <a:rPr lang="fr-FR" smtClean="0"/>
              <a:t>06/10/2021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655DD-0AC0-4288-8A2D-17C711ADED0F}" type="slidenum">
              <a:rPr lang="fr-FR" smtClean="0"/>
              <a:t>‹N°›</a:t>
            </a:fld>
            <a:endParaRPr lang="fr-FR"/>
          </a:p>
        </p:txBody>
      </p:sp>
    </p:spTree>
    <p:extLst>
      <p:ext uri="{BB962C8B-B14F-4D97-AF65-F5344CB8AC3E}">
        <p14:creationId xmlns:p14="http://schemas.microsoft.com/office/powerpoint/2010/main" val="3772417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Les principes directeurs constituent l’une des parties les plus utiles et les plus pratiques d’ITIL 4. Ce sont les fondations sur lesquelles vous devez construire votre gestion des services TI. Partagez ces principes avec votre personnel et utilisez-les pour prendre des décisions. Vous ferez alors un bien meilleur travail en matière de création de valeur pour vos clients, vos utilisateurs et votre propre organisation. www.ab-consulting.fr</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2</a:t>
            </a:fld>
            <a:endParaRPr lang="fr-FR"/>
          </a:p>
        </p:txBody>
      </p:sp>
    </p:spTree>
    <p:extLst>
      <p:ext uri="{BB962C8B-B14F-4D97-AF65-F5344CB8AC3E}">
        <p14:creationId xmlns:p14="http://schemas.microsoft.com/office/powerpoint/2010/main" val="3205149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la globalité</a:t>
            </a:r>
          </a:p>
          <a:p>
            <a:r>
              <a:rPr lang="fr-CH" dirty="0"/>
              <a:t>Adopter une approche holistique de la gestion des services implique de comprendre comment toutes les parties d’une organisation travaillent ensemble de manière intégrée. Cela nécessite une visibilité de bout en bout sur la manière dont la on capture la demande et dont on la traduit en résultats. Dans un système complexe, la modification d’un élément peut avoir un impact sur les autres. Donc, dans la mesure du possible, identifiez, analysez et planifiez ces impacts.</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16</a:t>
            </a:fld>
            <a:endParaRPr lang="fr-FR"/>
          </a:p>
        </p:txBody>
      </p:sp>
    </p:spTree>
    <p:extLst>
      <p:ext uri="{BB962C8B-B14F-4D97-AF65-F5344CB8AC3E}">
        <p14:creationId xmlns:p14="http://schemas.microsoft.com/office/powerpoint/2010/main" val="3297363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Aucun service, pratique, processus, département ou fournisseur est autonome. Les résultats que l'organisation fournit à elle-même, à ses clients et aux autres parties prenantes en pâtiront si elle ne travaille pas de manière intégrée pour traiter ses activités comme un tout, plutôt que comme des parties distinctes. Toutes les activités de l'organisation doivent être axées sur la création de valeur. </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17</a:t>
            </a:fld>
            <a:endParaRPr lang="fr-FR"/>
          </a:p>
        </p:txBody>
      </p:sp>
    </p:spTree>
    <p:extLst>
      <p:ext uri="{BB962C8B-B14F-4D97-AF65-F5344CB8AC3E}">
        <p14:creationId xmlns:p14="http://schemas.microsoft.com/office/powerpoint/2010/main" val="663693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Ce principe directeur permet de s’assurer qu’il n’y a pas de complications excessives.</a:t>
            </a:r>
          </a:p>
          <a:p>
            <a:r>
              <a:rPr lang="fr-CH" dirty="0"/>
              <a:t>Pour ce faire, il faut penser aux exceptions, mais il ne faut pas créer de solution pour chaque exception, cela conduirait à une complication excessive. Pour y remédier, des règles devraient donc être conçues pour gérer ces exceptions, pas des solutions.</a:t>
            </a:r>
          </a:p>
          <a:p>
            <a:r>
              <a:rPr lang="fr-CH" dirty="0"/>
              <a:t>Il est important de revoir ce qu’il faut garder ou non, en se demandant si cette pratique / processus / service contribue à la création de valeur.</a:t>
            </a:r>
          </a:p>
          <a:p>
            <a:r>
              <a:rPr lang="fr-CH" dirty="0"/>
              <a:t>Pour faire simple, il faut parfois faire moins de choses, mais mieux.</a:t>
            </a:r>
          </a:p>
          <a:p>
            <a:r>
              <a:rPr lang="fr-CH" dirty="0"/>
              <a:t>Après tout, la simplicité est la sophistication ultime ! Lors de la conception ou de l'amélioration de la gestion des services, il est préférable de commencer par une approche simple, puis d'ajouter soigneusement des contrôles, des activités ou des mesures lorsqu'on constate qu'ils sont vraiment nécessaires. </a:t>
            </a:r>
          </a:p>
          <a:p>
            <a:r>
              <a:rPr lang="fr-CH" dirty="0"/>
              <a:t>Les services ne devraient générer que des données qui apporteront réellement de la valeur au processus décisionnel, et la tenue des dossiers devrait être simplifiée et automatisée dans la mesure du possible afin de maximiser la valeur et de réduire les tâches sans valeur ajoutée. </a:t>
            </a:r>
          </a:p>
          <a:p>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20</a:t>
            </a:fld>
            <a:endParaRPr lang="fr-FR"/>
          </a:p>
        </p:txBody>
      </p:sp>
    </p:spTree>
    <p:extLst>
      <p:ext uri="{BB962C8B-B14F-4D97-AF65-F5344CB8AC3E}">
        <p14:creationId xmlns:p14="http://schemas.microsoft.com/office/powerpoint/2010/main" val="128485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Ce principe garantit que les organisations maximisent la valeur du travail effectué par leurs ressources humaines et techniques.</a:t>
            </a:r>
          </a:p>
          <a:p>
            <a:r>
              <a:rPr lang="fr-CH" dirty="0"/>
              <a:t>L’automatisation peut vous aider à travailler sur des tâches répétitives, libérant ainsi du temps aux ressources humaines. Ces personnes pourront alors travailler sur des tâches plus complexes qui contribuent à la création de valeur.</a:t>
            </a:r>
          </a:p>
          <a:p>
            <a:r>
              <a:rPr lang="fr-CH" dirty="0"/>
              <a:t>L’automatisation ne doit cependant pas être une fin en soi.</a:t>
            </a:r>
          </a:p>
          <a:p>
            <a:r>
              <a:rPr lang="fr-CH" dirty="0"/>
              <a:t>Il doit être clair dès le départ que l’automatisation devra contribuer à la création de valeur.</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22</a:t>
            </a:fld>
            <a:endParaRPr lang="fr-FR"/>
          </a:p>
        </p:txBody>
      </p:sp>
    </p:spTree>
    <p:extLst>
      <p:ext uri="{BB962C8B-B14F-4D97-AF65-F5344CB8AC3E}">
        <p14:creationId xmlns:p14="http://schemas.microsoft.com/office/powerpoint/2010/main" val="1271219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CH" dirty="0">
                <a:effectLst/>
              </a:rPr>
              <a:t>L’optimisation s’apparente à la recherche d’efficacité et d’utilité. Il est toutefois essentiel de bien définir des limites pour l’optimisation des services et des pratiques. En effet, elles existent au sein d’un ensemble complexe de contraintes pouvant inclure des limitations financières, des exigences de conformité, des contraintes de temps et de disponibilité des ressources.</a:t>
            </a:r>
          </a:p>
          <a:p>
            <a:pPr algn="just"/>
            <a:r>
              <a:rPr lang="fr-CH" dirty="0">
                <a:effectLst/>
              </a:rPr>
              <a:t>L’automatisation fait généralement référence à l’utilisation de la technologie pour effectuer une étape, ou une série d’étapes, correctement et de façon cohérente, avec une intervention humaine limitée ou nulle. Par exemple, dans les entreprises qui adoptent le déploiement continu, cela fait référence à la publication automatique et continue du code, du développement à la production, et souvent aux tests automatiques effectués dans chaque environnement. Dans sa forme la plus simple, toutefois, l’automatisation peut aussi signifier la normalisation et la rationalisation de tâches manuelles. Il pourrait s’agir par exemple de la définition des règles dans un processus, permettant une prise de décision «automatique». </a:t>
            </a:r>
            <a:r>
              <a:rPr lang="fr-CH" dirty="0"/>
              <a:t>Vous devez toujours optimiser le travail </a:t>
            </a:r>
            <a:r>
              <a:rPr lang="fr-CH" b="1" dirty="0"/>
              <a:t>avant</a:t>
            </a:r>
            <a:r>
              <a:rPr lang="fr-CH" dirty="0"/>
              <a:t> de l’automatiser. En effet, automatiser quelque chose qui est inefficace risque juste de vous aider à faire rapidement la mauvaise chose!</a:t>
            </a:r>
            <a:r>
              <a:rPr lang="fr-CH" dirty="0">
                <a:effectLst/>
              </a:rPr>
              <a:t>www.ab-consulting.fr</a:t>
            </a:r>
          </a:p>
          <a:p>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23</a:t>
            </a:fld>
            <a:endParaRPr lang="fr-FR"/>
          </a:p>
        </p:txBody>
      </p:sp>
    </p:spTree>
    <p:extLst>
      <p:ext uri="{BB962C8B-B14F-4D97-AF65-F5344CB8AC3E}">
        <p14:creationId xmlns:p14="http://schemas.microsoft.com/office/powerpoint/2010/main" val="1156139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24</a:t>
            </a:fld>
            <a:endParaRPr lang="fr-FR"/>
          </a:p>
        </p:txBody>
      </p:sp>
    </p:spTree>
    <p:extLst>
      <p:ext uri="{BB962C8B-B14F-4D97-AF65-F5344CB8AC3E}">
        <p14:creationId xmlns:p14="http://schemas.microsoft.com/office/powerpoint/2010/main" val="1348485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Résistez à la tentation de tout faire en même temps. Les projets d’amélioration pluriannuels qui impliquent d’importants investissements et ne génèrent de la valeur qu’après très longtemps ne permettent jamais d’atteindre la valeur attendue. C’est beaucoup mieux de fractionner le travail en petites sections gérables qu’on peut exécuter et terminer rapidement.</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3</a:t>
            </a:fld>
            <a:endParaRPr lang="fr-FR"/>
          </a:p>
        </p:txBody>
      </p:sp>
    </p:spTree>
    <p:extLst>
      <p:ext uri="{BB962C8B-B14F-4D97-AF65-F5344CB8AC3E}">
        <p14:creationId xmlns:p14="http://schemas.microsoft.com/office/powerpoint/2010/main" val="235443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4</a:t>
            </a:fld>
            <a:endParaRPr lang="fr-FR"/>
          </a:p>
        </p:txBody>
      </p:sp>
    </p:spTree>
    <p:extLst>
      <p:ext uri="{BB962C8B-B14F-4D97-AF65-F5344CB8AC3E}">
        <p14:creationId xmlns:p14="http://schemas.microsoft.com/office/powerpoint/2010/main" val="3664897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5</a:t>
            </a:fld>
            <a:endParaRPr lang="fr-FR"/>
          </a:p>
        </p:txBody>
      </p:sp>
    </p:spTree>
    <p:extLst>
      <p:ext uri="{BB962C8B-B14F-4D97-AF65-F5344CB8AC3E}">
        <p14:creationId xmlns:p14="http://schemas.microsoft.com/office/powerpoint/2010/main" val="946595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6</a:t>
            </a:fld>
            <a:endParaRPr lang="fr-FR"/>
          </a:p>
        </p:txBody>
      </p:sp>
    </p:spTree>
    <p:extLst>
      <p:ext uri="{BB962C8B-B14F-4D97-AF65-F5344CB8AC3E}">
        <p14:creationId xmlns:p14="http://schemas.microsoft.com/office/powerpoint/2010/main" val="2272698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7</a:t>
            </a:fld>
            <a:endParaRPr lang="fr-FR"/>
          </a:p>
        </p:txBody>
      </p:sp>
    </p:spTree>
    <p:extLst>
      <p:ext uri="{BB962C8B-B14F-4D97-AF65-F5344CB8AC3E}">
        <p14:creationId xmlns:p14="http://schemas.microsoft.com/office/powerpoint/2010/main" val="2808120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Les personnes travaillant en silo peuvent très bien s’acquitter de tâches spécifiques. Mais dès lors que les circonstances changent, elles ont du mal à s’adapter aux changements. Lorsque vous collaborez au quotidien, tout le monde en profite. Vous créez plus de valeur pour vous-même, mais aussi pour les personnes avec lesquelles vous collaborez et pour vos clients et partenaires communs. Les personnes qui travaillent ensemble efficacement créent généralement plus de valeur que celles qui s’isolent dans des silos.</a:t>
            </a:r>
          </a:p>
          <a:p>
            <a:endParaRPr lang="fr-CH" dirty="0"/>
          </a:p>
          <a:p>
            <a:r>
              <a:rPr lang="fr-CH" dirty="0"/>
              <a:t>Des solutions créatives, des contributions enthousiastes et des perspectives importantes peuvent émerger de sources inattendues. L’inclusion est donc généralement une meilleure politique que l’exclusion. www.ab-consulting.fr</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12</a:t>
            </a:fld>
            <a:endParaRPr lang="fr-FR"/>
          </a:p>
        </p:txBody>
      </p:sp>
    </p:spTree>
    <p:extLst>
      <p:ext uri="{BB962C8B-B14F-4D97-AF65-F5344CB8AC3E}">
        <p14:creationId xmlns:p14="http://schemas.microsoft.com/office/powerpoint/2010/main" val="2551016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un environnement de communication, on parle de </a:t>
            </a:r>
            <a:r>
              <a:rPr lang="fr-CH" b="1" dirty="0"/>
              <a:t>goulet d'étranglement</a:t>
            </a:r>
            <a:r>
              <a:rPr lang="fr-CH" dirty="0"/>
              <a:t> (en anglais, </a:t>
            </a:r>
            <a:r>
              <a:rPr lang="fr-CH" dirty="0" err="1"/>
              <a:t>bottleneck</a:t>
            </a:r>
            <a:r>
              <a:rPr lang="fr-CH" dirty="0"/>
              <a:t>) dès la capacité de traitement des données s'avère insuffisante pour gérer le volume actuel de trafic.</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14</a:t>
            </a:fld>
            <a:endParaRPr lang="fr-FR"/>
          </a:p>
        </p:txBody>
      </p:sp>
    </p:spTree>
    <p:extLst>
      <p:ext uri="{BB962C8B-B14F-4D97-AF65-F5344CB8AC3E}">
        <p14:creationId xmlns:p14="http://schemas.microsoft.com/office/powerpoint/2010/main" val="251134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L’application du principe directeur 5 (« pensez et travaillez de façon holistique ») peut aider les organisations à éliminer les barrières. La nécessité d’une véritable collaboration a été l’un des facteurs déterminants de l’évolution de DevOps. Sans collaboration efficace, ni Agile, ni Lean, ni autre méthode ne fonctionneront.</a:t>
            </a:r>
            <a:endParaRPr lang="fr-FR" dirty="0"/>
          </a:p>
        </p:txBody>
      </p:sp>
      <p:sp>
        <p:nvSpPr>
          <p:cNvPr id="4" name="Espace réservé du numéro de diapositive 3"/>
          <p:cNvSpPr>
            <a:spLocks noGrp="1"/>
          </p:cNvSpPr>
          <p:nvPr>
            <p:ph type="sldNum" sz="quarter" idx="5"/>
          </p:nvPr>
        </p:nvSpPr>
        <p:spPr/>
        <p:txBody>
          <a:bodyPr/>
          <a:lstStyle/>
          <a:p>
            <a:fld id="{567655DD-0AC0-4288-8A2D-17C711ADED0F}" type="slidenum">
              <a:rPr lang="fr-FR" smtClean="0"/>
              <a:t>15</a:t>
            </a:fld>
            <a:endParaRPr lang="fr-FR"/>
          </a:p>
        </p:txBody>
      </p:sp>
    </p:spTree>
    <p:extLst>
      <p:ext uri="{BB962C8B-B14F-4D97-AF65-F5344CB8AC3E}">
        <p14:creationId xmlns:p14="http://schemas.microsoft.com/office/powerpoint/2010/main" val="97501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fr-FR"/>
              <a:t>Modifiez le style du titre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EA292D9B-1A4B-486D-84D4-70453E21F54B}" type="datetime1">
              <a:rPr lang="fr-FR" smtClean="0"/>
              <a:t>06/10/2021</a:t>
            </a:fld>
            <a:endParaRPr lang="fr-F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fr-FR"/>
              <a:t>20211006_L&amp;C_ITIL_ChrystelDayer</a:t>
            </a:r>
          </a:p>
        </p:txBody>
      </p:sp>
      <p:sp>
        <p:nvSpPr>
          <p:cNvPr id="6" name="Slide Number Placeholder 5"/>
          <p:cNvSpPr>
            <a:spLocks noGrp="1"/>
          </p:cNvSpPr>
          <p:nvPr>
            <p:ph type="sldNum" sz="quarter" idx="12"/>
          </p:nvPr>
        </p:nvSpPr>
        <p:spPr>
          <a:xfrm>
            <a:off x="10469880" y="320040"/>
            <a:ext cx="914400" cy="320040"/>
          </a:xfrm>
        </p:spPr>
        <p:txBody>
          <a:bodyPr/>
          <a:lstStyle/>
          <a:p>
            <a:fld id="{23AE9F12-569F-41AA-A1E2-8418A01FAE48}" type="slidenum">
              <a:rPr lang="fr-FR" smtClean="0"/>
              <a:t>‹N°›</a:t>
            </a:fld>
            <a:endParaRPr lang="fr-FR"/>
          </a:p>
        </p:txBody>
      </p:sp>
    </p:spTree>
    <p:extLst>
      <p:ext uri="{BB962C8B-B14F-4D97-AF65-F5344CB8AC3E}">
        <p14:creationId xmlns:p14="http://schemas.microsoft.com/office/powerpoint/2010/main" val="646655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7248F1E-EF9B-4A33-9879-8EC693EBB92D}" type="datetime1">
              <a:rPr lang="fr-FR" smtClean="0"/>
              <a:t>06/10/2021</a:t>
            </a:fld>
            <a:endParaRPr lang="fr-FR"/>
          </a:p>
        </p:txBody>
      </p:sp>
      <p:sp>
        <p:nvSpPr>
          <p:cNvPr id="5" name="Footer Placeholder 4"/>
          <p:cNvSpPr>
            <a:spLocks noGrp="1"/>
          </p:cNvSpPr>
          <p:nvPr>
            <p:ph type="ftr" sz="quarter" idx="11"/>
          </p:nvPr>
        </p:nvSpPr>
        <p:spPr/>
        <p:txBody>
          <a:bodyPr/>
          <a:lstStyle/>
          <a:p>
            <a:r>
              <a:rPr lang="fr-FR"/>
              <a:t>20211006_L&amp;C_ITIL_ChrystelDayer</a:t>
            </a:r>
          </a:p>
        </p:txBody>
      </p:sp>
      <p:sp>
        <p:nvSpPr>
          <p:cNvPr id="6" name="Slide Number Placeholder 5"/>
          <p:cNvSpPr>
            <a:spLocks noGrp="1"/>
          </p:cNvSpPr>
          <p:nvPr>
            <p:ph type="sldNum" sz="quarter" idx="12"/>
          </p:nvPr>
        </p:nvSpPr>
        <p:spPr/>
        <p:txBody>
          <a:bodyPr/>
          <a:lstStyle/>
          <a:p>
            <a:fld id="{23AE9F12-569F-41AA-A1E2-8418A01FAE48}" type="slidenum">
              <a:rPr lang="fr-FR" smtClean="0"/>
              <a:t>‹N°›</a:t>
            </a:fld>
            <a:endParaRPr lang="fr-FR"/>
          </a:p>
        </p:txBody>
      </p:sp>
    </p:spTree>
    <p:extLst>
      <p:ext uri="{BB962C8B-B14F-4D97-AF65-F5344CB8AC3E}">
        <p14:creationId xmlns:p14="http://schemas.microsoft.com/office/powerpoint/2010/main" val="175627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04672" y="320040"/>
            <a:ext cx="3657600" cy="320040"/>
          </a:xfrm>
        </p:spPr>
        <p:txBody>
          <a:bodyPr/>
          <a:lstStyle/>
          <a:p>
            <a:fld id="{D0654119-C30C-4CC7-8DAD-82F60F076C89}" type="datetime1">
              <a:rPr lang="fr-FR" smtClean="0"/>
              <a:t>06/10/2021</a:t>
            </a:fld>
            <a:endParaRPr lang="fr-FR"/>
          </a:p>
        </p:txBody>
      </p:sp>
      <p:sp>
        <p:nvSpPr>
          <p:cNvPr id="5" name="Footer Placeholder 4"/>
          <p:cNvSpPr>
            <a:spLocks noGrp="1"/>
          </p:cNvSpPr>
          <p:nvPr>
            <p:ph type="ftr" sz="quarter" idx="11"/>
          </p:nvPr>
        </p:nvSpPr>
        <p:spPr>
          <a:xfrm>
            <a:off x="804672" y="6227064"/>
            <a:ext cx="10588752" cy="320040"/>
          </a:xfrm>
        </p:spPr>
        <p:txBody>
          <a:bodyPr/>
          <a:lstStyle/>
          <a:p>
            <a:r>
              <a:rPr lang="fr-FR"/>
              <a:t>20211006_L&amp;C_ITIL_ChrystelDayer</a:t>
            </a:r>
          </a:p>
        </p:txBody>
      </p:sp>
      <p:sp>
        <p:nvSpPr>
          <p:cNvPr id="6" name="Slide Number Placeholder 5"/>
          <p:cNvSpPr>
            <a:spLocks noGrp="1"/>
          </p:cNvSpPr>
          <p:nvPr>
            <p:ph type="sldNum" sz="quarter" idx="12"/>
          </p:nvPr>
        </p:nvSpPr>
        <p:spPr>
          <a:xfrm>
            <a:off x="10469880" y="320040"/>
            <a:ext cx="914400" cy="320040"/>
          </a:xfrm>
        </p:spPr>
        <p:txBody>
          <a:bodyPr/>
          <a:lstStyle/>
          <a:p>
            <a:fld id="{23AE9F12-569F-41AA-A1E2-8418A01FAE48}" type="slidenum">
              <a:rPr lang="fr-FR" smtClean="0"/>
              <a:t>‹N°›</a:t>
            </a:fld>
            <a:endParaRPr lang="fr-FR"/>
          </a:p>
        </p:txBody>
      </p:sp>
    </p:spTree>
    <p:extLst>
      <p:ext uri="{BB962C8B-B14F-4D97-AF65-F5344CB8AC3E}">
        <p14:creationId xmlns:p14="http://schemas.microsoft.com/office/powerpoint/2010/main" val="996659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fr-FR"/>
              <a:t>Modifiez le style du titre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65F2F2B-2C28-4C8B-84A6-17D1901D6DBC}" type="datetime1">
              <a:rPr lang="fr-FR" smtClean="0"/>
              <a:t>06/10/2021</a:t>
            </a:fld>
            <a:endParaRPr lang="fr-FR"/>
          </a:p>
        </p:txBody>
      </p:sp>
      <p:sp>
        <p:nvSpPr>
          <p:cNvPr id="5" name="Footer Placeholder 4"/>
          <p:cNvSpPr>
            <a:spLocks noGrp="1"/>
          </p:cNvSpPr>
          <p:nvPr>
            <p:ph type="ftr" sz="quarter" idx="11"/>
          </p:nvPr>
        </p:nvSpPr>
        <p:spPr/>
        <p:txBody>
          <a:bodyPr/>
          <a:lstStyle/>
          <a:p>
            <a:r>
              <a:rPr lang="fr-FR"/>
              <a:t>20211006_L&amp;C_ITIL_ChrystelDayer</a:t>
            </a:r>
          </a:p>
        </p:txBody>
      </p:sp>
      <p:sp>
        <p:nvSpPr>
          <p:cNvPr id="6" name="Slide Number Placeholder 5"/>
          <p:cNvSpPr>
            <a:spLocks noGrp="1"/>
          </p:cNvSpPr>
          <p:nvPr>
            <p:ph type="sldNum" sz="quarter" idx="12"/>
          </p:nvPr>
        </p:nvSpPr>
        <p:spPr/>
        <p:txBody>
          <a:bodyPr/>
          <a:lstStyle/>
          <a:p>
            <a:fld id="{23AE9F12-569F-41AA-A1E2-8418A01FAE48}" type="slidenum">
              <a:rPr lang="fr-FR" smtClean="0"/>
              <a:t>‹N°›</a:t>
            </a:fld>
            <a:endParaRPr lang="fr-FR"/>
          </a:p>
        </p:txBody>
      </p:sp>
    </p:spTree>
    <p:extLst>
      <p:ext uri="{BB962C8B-B14F-4D97-AF65-F5344CB8AC3E}">
        <p14:creationId xmlns:p14="http://schemas.microsoft.com/office/powerpoint/2010/main" val="1831440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fr-FR"/>
              <a:t>Modifiez le style du titre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04672" y="320040"/>
            <a:ext cx="3657600" cy="320040"/>
          </a:xfrm>
        </p:spPr>
        <p:txBody>
          <a:bodyPr/>
          <a:lstStyle/>
          <a:p>
            <a:fld id="{77D8A050-7CAA-413E-AB12-31AB36A1B73A}" type="datetime1">
              <a:rPr lang="fr-FR" smtClean="0"/>
              <a:t>06/10/2021</a:t>
            </a:fld>
            <a:endParaRPr lang="fr-F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fr-FR"/>
              <a:t>20211006_L&amp;C_ITIL_ChrystelDayer</a:t>
            </a:r>
          </a:p>
        </p:txBody>
      </p:sp>
      <p:sp>
        <p:nvSpPr>
          <p:cNvPr id="6" name="Slide Number Placeholder 5"/>
          <p:cNvSpPr>
            <a:spLocks noGrp="1"/>
          </p:cNvSpPr>
          <p:nvPr>
            <p:ph type="sldNum" sz="quarter" idx="12"/>
          </p:nvPr>
        </p:nvSpPr>
        <p:spPr>
          <a:xfrm>
            <a:off x="10469880" y="320040"/>
            <a:ext cx="914400" cy="320040"/>
          </a:xfrm>
        </p:spPr>
        <p:txBody>
          <a:bodyPr/>
          <a:lstStyle/>
          <a:p>
            <a:fld id="{23AE9F12-569F-41AA-A1E2-8418A01FAE48}" type="slidenum">
              <a:rPr lang="fr-FR" smtClean="0"/>
              <a:t>‹N°›</a:t>
            </a:fld>
            <a:endParaRPr lang="fr-FR"/>
          </a:p>
        </p:txBody>
      </p:sp>
    </p:spTree>
    <p:extLst>
      <p:ext uri="{BB962C8B-B14F-4D97-AF65-F5344CB8AC3E}">
        <p14:creationId xmlns:p14="http://schemas.microsoft.com/office/powerpoint/2010/main" val="1729270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fr-FR"/>
              <a:t>Modifiez le style du titre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a:xfrm>
            <a:off x="804672" y="320040"/>
            <a:ext cx="3657600" cy="320040"/>
          </a:xfrm>
        </p:spPr>
        <p:txBody>
          <a:bodyPr/>
          <a:lstStyle/>
          <a:p>
            <a:fld id="{006D9C64-65C1-43EF-A7FF-A522DBAAD7F3}" type="datetime1">
              <a:rPr lang="fr-FR" smtClean="0"/>
              <a:t>06/10/2021</a:t>
            </a:fld>
            <a:endParaRPr lang="fr-FR"/>
          </a:p>
        </p:txBody>
      </p:sp>
      <p:sp>
        <p:nvSpPr>
          <p:cNvPr id="6" name="Footer Placeholder 5"/>
          <p:cNvSpPr>
            <a:spLocks noGrp="1"/>
          </p:cNvSpPr>
          <p:nvPr>
            <p:ph type="ftr" sz="quarter" idx="11"/>
          </p:nvPr>
        </p:nvSpPr>
        <p:spPr>
          <a:xfrm>
            <a:off x="804672" y="6227064"/>
            <a:ext cx="10588752" cy="320040"/>
          </a:xfrm>
        </p:spPr>
        <p:txBody>
          <a:bodyPr/>
          <a:lstStyle/>
          <a:p>
            <a:r>
              <a:rPr lang="fr-FR"/>
              <a:t>20211006_L&amp;C_ITIL_ChrystelDayer</a:t>
            </a:r>
          </a:p>
        </p:txBody>
      </p:sp>
      <p:sp>
        <p:nvSpPr>
          <p:cNvPr id="7" name="Slide Number Placeholder 6"/>
          <p:cNvSpPr>
            <a:spLocks noGrp="1"/>
          </p:cNvSpPr>
          <p:nvPr>
            <p:ph type="sldNum" sz="quarter" idx="12"/>
          </p:nvPr>
        </p:nvSpPr>
        <p:spPr>
          <a:xfrm>
            <a:off x="10469880" y="320040"/>
            <a:ext cx="914400" cy="320040"/>
          </a:xfrm>
        </p:spPr>
        <p:txBody>
          <a:bodyPr/>
          <a:lstStyle/>
          <a:p>
            <a:fld id="{23AE9F12-569F-41AA-A1E2-8418A01FAE48}" type="slidenum">
              <a:rPr lang="fr-FR" smtClean="0"/>
              <a:t>‹N°›</a:t>
            </a:fld>
            <a:endParaRPr lang="fr-FR"/>
          </a:p>
        </p:txBody>
      </p:sp>
    </p:spTree>
    <p:extLst>
      <p:ext uri="{BB962C8B-B14F-4D97-AF65-F5344CB8AC3E}">
        <p14:creationId xmlns:p14="http://schemas.microsoft.com/office/powerpoint/2010/main" val="2387732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fr-FR"/>
              <a:t>Modifiez le style du titre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125305" y="1488985"/>
            <a:ext cx="6264350" cy="169685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118447" y="4351687"/>
            <a:ext cx="6265588" cy="17040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a:xfrm>
            <a:off x="804672" y="320040"/>
            <a:ext cx="3657600" cy="320040"/>
          </a:xfrm>
        </p:spPr>
        <p:txBody>
          <a:bodyPr/>
          <a:lstStyle/>
          <a:p>
            <a:fld id="{A492FBDF-AD45-4BE8-96D8-DF93381A1E49}" type="datetime1">
              <a:rPr lang="fr-FR" smtClean="0"/>
              <a:t>06/10/2021</a:t>
            </a:fld>
            <a:endParaRPr lang="fr-FR"/>
          </a:p>
        </p:txBody>
      </p:sp>
      <p:sp>
        <p:nvSpPr>
          <p:cNvPr id="8" name="Footer Placeholder 7"/>
          <p:cNvSpPr>
            <a:spLocks noGrp="1"/>
          </p:cNvSpPr>
          <p:nvPr>
            <p:ph type="ftr" sz="quarter" idx="11"/>
          </p:nvPr>
        </p:nvSpPr>
        <p:spPr>
          <a:xfrm>
            <a:off x="804672" y="6227064"/>
            <a:ext cx="10588752" cy="320040"/>
          </a:xfrm>
        </p:spPr>
        <p:txBody>
          <a:bodyPr/>
          <a:lstStyle/>
          <a:p>
            <a:r>
              <a:rPr lang="fr-FR"/>
              <a:t>20211006_L&amp;C_ITIL_ChrystelDayer</a:t>
            </a:r>
          </a:p>
        </p:txBody>
      </p:sp>
      <p:sp>
        <p:nvSpPr>
          <p:cNvPr id="9" name="Slide Number Placeholder 8"/>
          <p:cNvSpPr>
            <a:spLocks noGrp="1"/>
          </p:cNvSpPr>
          <p:nvPr>
            <p:ph type="sldNum" sz="quarter" idx="12"/>
          </p:nvPr>
        </p:nvSpPr>
        <p:spPr>
          <a:xfrm>
            <a:off x="10469880" y="320040"/>
            <a:ext cx="914400" cy="320040"/>
          </a:xfrm>
        </p:spPr>
        <p:txBody>
          <a:bodyPr/>
          <a:lstStyle/>
          <a:p>
            <a:fld id="{23AE9F12-569F-41AA-A1E2-8418A01FAE48}" type="slidenum">
              <a:rPr lang="fr-FR" smtClean="0"/>
              <a:t>‹N°›</a:t>
            </a:fld>
            <a:endParaRPr lang="fr-FR"/>
          </a:p>
        </p:txBody>
      </p:sp>
    </p:spTree>
    <p:extLst>
      <p:ext uri="{BB962C8B-B14F-4D97-AF65-F5344CB8AC3E}">
        <p14:creationId xmlns:p14="http://schemas.microsoft.com/office/powerpoint/2010/main" val="171485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fld id="{89675228-3ABA-4BC4-8971-03A64F9136B9}" type="datetime1">
              <a:rPr lang="fr-FR" smtClean="0"/>
              <a:t>06/10/2021</a:t>
            </a:fld>
            <a:endParaRPr lang="fr-FR"/>
          </a:p>
        </p:txBody>
      </p:sp>
      <p:sp>
        <p:nvSpPr>
          <p:cNvPr id="4" name="Footer Placeholder 3"/>
          <p:cNvSpPr>
            <a:spLocks noGrp="1"/>
          </p:cNvSpPr>
          <p:nvPr>
            <p:ph type="ftr" sz="quarter" idx="11"/>
          </p:nvPr>
        </p:nvSpPr>
        <p:spPr/>
        <p:txBody>
          <a:bodyPr/>
          <a:lstStyle/>
          <a:p>
            <a:r>
              <a:rPr lang="fr-FR"/>
              <a:t>20211006_L&amp;C_ITIL_ChrystelDayer</a:t>
            </a:r>
          </a:p>
        </p:txBody>
      </p:sp>
      <p:sp>
        <p:nvSpPr>
          <p:cNvPr id="5" name="Slide Number Placeholder 4"/>
          <p:cNvSpPr>
            <a:spLocks noGrp="1"/>
          </p:cNvSpPr>
          <p:nvPr>
            <p:ph type="sldNum" sz="quarter" idx="12"/>
          </p:nvPr>
        </p:nvSpPr>
        <p:spPr/>
        <p:txBody>
          <a:bodyPr/>
          <a:lstStyle/>
          <a:p>
            <a:fld id="{23AE9F12-569F-41AA-A1E2-8418A01FAE48}" type="slidenum">
              <a:rPr lang="fr-FR" smtClean="0"/>
              <a:t>‹N°›</a:t>
            </a:fld>
            <a:endParaRPr lang="fr-FR"/>
          </a:p>
        </p:txBody>
      </p:sp>
    </p:spTree>
    <p:extLst>
      <p:ext uri="{BB962C8B-B14F-4D97-AF65-F5344CB8AC3E}">
        <p14:creationId xmlns:p14="http://schemas.microsoft.com/office/powerpoint/2010/main" val="3949143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674CCC85-00BC-40B3-96BE-2BB277BBC2B3}" type="datetime1">
              <a:rPr lang="fr-FR" smtClean="0"/>
              <a:t>06/10/2021</a:t>
            </a:fld>
            <a:endParaRPr lang="fr-FR"/>
          </a:p>
        </p:txBody>
      </p:sp>
      <p:sp>
        <p:nvSpPr>
          <p:cNvPr id="3" name="Footer Placeholder 2"/>
          <p:cNvSpPr>
            <a:spLocks noGrp="1"/>
          </p:cNvSpPr>
          <p:nvPr>
            <p:ph type="ftr" sz="quarter" idx="11"/>
          </p:nvPr>
        </p:nvSpPr>
        <p:spPr>
          <a:xfrm>
            <a:off x="804672" y="6227064"/>
            <a:ext cx="10588752" cy="320040"/>
          </a:xfrm>
        </p:spPr>
        <p:txBody>
          <a:bodyPr/>
          <a:lstStyle/>
          <a:p>
            <a:r>
              <a:rPr lang="fr-FR"/>
              <a:t>20211006_L&amp;C_ITIL_ChrystelDayer</a:t>
            </a:r>
          </a:p>
        </p:txBody>
      </p:sp>
      <p:sp>
        <p:nvSpPr>
          <p:cNvPr id="4" name="Slide Number Placeholder 3"/>
          <p:cNvSpPr>
            <a:spLocks noGrp="1"/>
          </p:cNvSpPr>
          <p:nvPr>
            <p:ph type="sldNum" sz="quarter" idx="12"/>
          </p:nvPr>
        </p:nvSpPr>
        <p:spPr>
          <a:xfrm>
            <a:off x="10469880" y="320040"/>
            <a:ext cx="914400" cy="320040"/>
          </a:xfrm>
        </p:spPr>
        <p:txBody>
          <a:bodyPr/>
          <a:lstStyle/>
          <a:p>
            <a:fld id="{23AE9F12-569F-41AA-A1E2-8418A01FAE48}" type="slidenum">
              <a:rPr lang="fr-FR" smtClean="0"/>
              <a:t>‹N°›</a:t>
            </a:fld>
            <a:endParaRPr lang="fr-FR"/>
          </a:p>
        </p:txBody>
      </p:sp>
    </p:spTree>
    <p:extLst>
      <p:ext uri="{BB962C8B-B14F-4D97-AF65-F5344CB8AC3E}">
        <p14:creationId xmlns:p14="http://schemas.microsoft.com/office/powerpoint/2010/main" val="117783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fr-FR"/>
              <a:t>Modifiez le style du titre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F55E7F4-2689-4BF0-A05F-055AEE74E778}" type="datetime1">
              <a:rPr lang="fr-FR" smtClean="0"/>
              <a:t>06/10/2021</a:t>
            </a:fld>
            <a:endParaRPr lang="fr-FR"/>
          </a:p>
        </p:txBody>
      </p:sp>
      <p:sp>
        <p:nvSpPr>
          <p:cNvPr id="6" name="Footer Placeholder 5"/>
          <p:cNvSpPr>
            <a:spLocks noGrp="1"/>
          </p:cNvSpPr>
          <p:nvPr>
            <p:ph type="ftr" sz="quarter" idx="11"/>
          </p:nvPr>
        </p:nvSpPr>
        <p:spPr/>
        <p:txBody>
          <a:bodyPr/>
          <a:lstStyle/>
          <a:p>
            <a:r>
              <a:rPr lang="fr-FR"/>
              <a:t>20211006_L&amp;C_ITIL_ChrystelDayer</a:t>
            </a:r>
          </a:p>
        </p:txBody>
      </p:sp>
      <p:sp>
        <p:nvSpPr>
          <p:cNvPr id="7" name="Slide Number Placeholder 6"/>
          <p:cNvSpPr>
            <a:spLocks noGrp="1"/>
          </p:cNvSpPr>
          <p:nvPr>
            <p:ph type="sldNum" sz="quarter" idx="12"/>
          </p:nvPr>
        </p:nvSpPr>
        <p:spPr/>
        <p:txBody>
          <a:bodyPr/>
          <a:lstStyle/>
          <a:p>
            <a:fld id="{23AE9F12-569F-41AA-A1E2-8418A01FAE48}" type="slidenum">
              <a:rPr lang="fr-FR" smtClean="0"/>
              <a:t>‹N°›</a:t>
            </a:fld>
            <a:endParaRPr lang="fr-FR"/>
          </a:p>
        </p:txBody>
      </p:sp>
    </p:spTree>
    <p:extLst>
      <p:ext uri="{BB962C8B-B14F-4D97-AF65-F5344CB8AC3E}">
        <p14:creationId xmlns:p14="http://schemas.microsoft.com/office/powerpoint/2010/main" val="4100143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fr-FR"/>
              <a:t>Modifiez le style du titre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804672" y="320040"/>
            <a:ext cx="3657600" cy="320040"/>
          </a:xfrm>
        </p:spPr>
        <p:txBody>
          <a:bodyPr/>
          <a:lstStyle/>
          <a:p>
            <a:fld id="{6B0B97E6-AD86-44E4-B541-58F79F52282E}" type="datetime1">
              <a:rPr lang="fr-FR" smtClean="0"/>
              <a:t>06/10/2021</a:t>
            </a:fld>
            <a:endParaRPr lang="fr-FR"/>
          </a:p>
        </p:txBody>
      </p:sp>
      <p:sp>
        <p:nvSpPr>
          <p:cNvPr id="6" name="Footer Placeholder 5"/>
          <p:cNvSpPr>
            <a:spLocks noGrp="1"/>
          </p:cNvSpPr>
          <p:nvPr>
            <p:ph type="ftr" sz="quarter" idx="11"/>
          </p:nvPr>
        </p:nvSpPr>
        <p:spPr>
          <a:xfrm>
            <a:off x="804672" y="6227064"/>
            <a:ext cx="5942203" cy="320040"/>
          </a:xfrm>
        </p:spPr>
        <p:txBody>
          <a:bodyPr/>
          <a:lstStyle/>
          <a:p>
            <a:r>
              <a:rPr lang="fr-FR"/>
              <a:t>20211006_L&amp;C_ITIL_ChrystelDayer</a:t>
            </a:r>
          </a:p>
        </p:txBody>
      </p:sp>
      <p:sp>
        <p:nvSpPr>
          <p:cNvPr id="7" name="Slide Number Placeholder 6"/>
          <p:cNvSpPr>
            <a:spLocks noGrp="1"/>
          </p:cNvSpPr>
          <p:nvPr>
            <p:ph type="sldNum" sz="quarter" idx="12"/>
          </p:nvPr>
        </p:nvSpPr>
        <p:spPr>
          <a:xfrm>
            <a:off x="5828377" y="320040"/>
            <a:ext cx="914400" cy="320040"/>
          </a:xfrm>
        </p:spPr>
        <p:txBody>
          <a:bodyPr/>
          <a:lstStyle/>
          <a:p>
            <a:fld id="{23AE9F12-569F-41AA-A1E2-8418A01FAE48}" type="slidenum">
              <a:rPr lang="fr-FR" smtClean="0"/>
              <a:t>‹N°›</a:t>
            </a:fld>
            <a:endParaRPr lang="fr-FR"/>
          </a:p>
        </p:txBody>
      </p:sp>
    </p:spTree>
    <p:extLst>
      <p:ext uri="{BB962C8B-B14F-4D97-AF65-F5344CB8AC3E}">
        <p14:creationId xmlns:p14="http://schemas.microsoft.com/office/powerpoint/2010/main" val="352419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6E85411F-8F96-40D3-87F2-898E0D1CF058}" type="datetime1">
              <a:rPr lang="fr-FR" smtClean="0"/>
              <a:t>06/10/2021</a:t>
            </a:fld>
            <a:endParaRPr lang="fr-FR"/>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fr-FR"/>
              <a:t>20211006_L&amp;C_ITIL_ChrystelDayer</a:t>
            </a:r>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23AE9F12-569F-41AA-A1E2-8418A01FAE48}" type="slidenum">
              <a:rPr lang="fr-FR" smtClean="0"/>
              <a:t>‹N°›</a:t>
            </a:fld>
            <a:endParaRPr lang="fr-FR"/>
          </a:p>
        </p:txBody>
      </p:sp>
    </p:spTree>
    <p:extLst>
      <p:ext uri="{BB962C8B-B14F-4D97-AF65-F5344CB8AC3E}">
        <p14:creationId xmlns:p14="http://schemas.microsoft.com/office/powerpoint/2010/main" val="40859852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10C32A-5219-4BAA-B526-2B6D5F792B12}"/>
              </a:ext>
            </a:extLst>
          </p:cNvPr>
          <p:cNvSpPr>
            <a:spLocks noGrp="1"/>
          </p:cNvSpPr>
          <p:nvPr>
            <p:ph type="ctrTitle"/>
          </p:nvPr>
        </p:nvSpPr>
        <p:spPr/>
        <p:txBody>
          <a:bodyPr/>
          <a:lstStyle/>
          <a:p>
            <a:r>
              <a:rPr lang="fr-CH" dirty="0"/>
              <a:t>ITIL 4 </a:t>
            </a:r>
            <a:r>
              <a:rPr lang="fr-CH" dirty="0" err="1"/>
              <a:t>Foundation</a:t>
            </a:r>
            <a:endParaRPr lang="fr-FR" dirty="0"/>
          </a:p>
        </p:txBody>
      </p:sp>
      <p:sp>
        <p:nvSpPr>
          <p:cNvPr id="3" name="Sous-titre 2">
            <a:extLst>
              <a:ext uri="{FF2B5EF4-FFF2-40B4-BE49-F238E27FC236}">
                <a16:creationId xmlns:a16="http://schemas.microsoft.com/office/drawing/2014/main" id="{5E0E533C-7755-4DD0-B22C-2765837BF842}"/>
              </a:ext>
            </a:extLst>
          </p:cNvPr>
          <p:cNvSpPr>
            <a:spLocks noGrp="1"/>
          </p:cNvSpPr>
          <p:nvPr>
            <p:ph type="subTitle" idx="1"/>
          </p:nvPr>
        </p:nvSpPr>
        <p:spPr/>
        <p:txBody>
          <a:bodyPr/>
          <a:lstStyle/>
          <a:p>
            <a:r>
              <a:rPr lang="fr-CH" dirty="0"/>
              <a:t>Chrystel Dayer</a:t>
            </a:r>
          </a:p>
          <a:p>
            <a:r>
              <a:rPr lang="fr-CH" dirty="0"/>
              <a:t>Haute Ecole de Gestion de Genève</a:t>
            </a:r>
          </a:p>
          <a:p>
            <a:r>
              <a:rPr lang="fr-CH" dirty="0"/>
              <a:t>Cours Leadership &amp; Management</a:t>
            </a:r>
            <a:endParaRPr lang="fr-FR" dirty="0"/>
          </a:p>
        </p:txBody>
      </p:sp>
      <p:sp>
        <p:nvSpPr>
          <p:cNvPr id="5" name="Espace réservé du pied de page 4">
            <a:extLst>
              <a:ext uri="{FF2B5EF4-FFF2-40B4-BE49-F238E27FC236}">
                <a16:creationId xmlns:a16="http://schemas.microsoft.com/office/drawing/2014/main" id="{BCD3BEE5-58C4-40A1-A1CD-F87FF7F336CD}"/>
              </a:ext>
            </a:extLst>
          </p:cNvPr>
          <p:cNvSpPr>
            <a:spLocks noGrp="1"/>
          </p:cNvSpPr>
          <p:nvPr>
            <p:ph type="ftr" sz="quarter" idx="11"/>
          </p:nvPr>
        </p:nvSpPr>
        <p:spPr/>
        <p:txBody>
          <a:bodyPr/>
          <a:lstStyle/>
          <a:p>
            <a:r>
              <a:rPr lang="fr-FR"/>
              <a:t>20211006_L&amp;C_ITIL_ChrystelDayer</a:t>
            </a:r>
          </a:p>
        </p:txBody>
      </p:sp>
      <p:pic>
        <p:nvPicPr>
          <p:cNvPr id="6" name="Image 5">
            <a:extLst>
              <a:ext uri="{FF2B5EF4-FFF2-40B4-BE49-F238E27FC236}">
                <a16:creationId xmlns:a16="http://schemas.microsoft.com/office/drawing/2014/main" id="{7A39709B-78F2-4365-94E0-8253847F84BF}"/>
              </a:ext>
            </a:extLst>
          </p:cNvPr>
          <p:cNvPicPr>
            <a:picLocks noChangeAspect="1"/>
          </p:cNvPicPr>
          <p:nvPr/>
        </p:nvPicPr>
        <p:blipFill>
          <a:blip r:embed="rId2"/>
          <a:stretch>
            <a:fillRect/>
          </a:stretch>
        </p:blipFill>
        <p:spPr>
          <a:xfrm>
            <a:off x="509980" y="204452"/>
            <a:ext cx="2498512" cy="872841"/>
          </a:xfrm>
          <a:prstGeom prst="rect">
            <a:avLst/>
          </a:prstGeom>
        </p:spPr>
      </p:pic>
    </p:spTree>
    <p:extLst>
      <p:ext uri="{BB962C8B-B14F-4D97-AF65-F5344CB8AC3E}">
        <p14:creationId xmlns:p14="http://schemas.microsoft.com/office/powerpoint/2010/main" val="2754427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19E459-B3BA-4D0D-8EB9-22C5FE15A836}"/>
              </a:ext>
            </a:extLst>
          </p:cNvPr>
          <p:cNvSpPr>
            <a:spLocks noGrp="1"/>
          </p:cNvSpPr>
          <p:nvPr>
            <p:ph type="title"/>
          </p:nvPr>
        </p:nvSpPr>
        <p:spPr/>
        <p:txBody>
          <a:bodyPr>
            <a:normAutofit fontScale="90000"/>
          </a:bodyPr>
          <a:lstStyle/>
          <a:p>
            <a:r>
              <a:rPr lang="fr-CH" dirty="0"/>
              <a:t>Progresser itérativement avec des feedback</a:t>
            </a:r>
            <a:endParaRPr lang="fr-FR" dirty="0"/>
          </a:p>
        </p:txBody>
      </p:sp>
      <p:sp>
        <p:nvSpPr>
          <p:cNvPr id="3" name="Espace réservé du contenu 2">
            <a:extLst>
              <a:ext uri="{FF2B5EF4-FFF2-40B4-BE49-F238E27FC236}">
                <a16:creationId xmlns:a16="http://schemas.microsoft.com/office/drawing/2014/main" id="{C41B328C-D516-4CF5-B308-9BEAE5F90A3E}"/>
              </a:ext>
            </a:extLst>
          </p:cNvPr>
          <p:cNvSpPr>
            <a:spLocks noGrp="1"/>
          </p:cNvSpPr>
          <p:nvPr>
            <p:ph idx="1"/>
          </p:nvPr>
        </p:nvSpPr>
        <p:spPr/>
        <p:txBody>
          <a:bodyPr/>
          <a:lstStyle/>
          <a:p>
            <a:r>
              <a:rPr lang="fr-CH" b="1" dirty="0"/>
              <a:t>L’application du principe:</a:t>
            </a:r>
          </a:p>
          <a:p>
            <a:pPr marL="342900" indent="-342900">
              <a:buFont typeface="+mj-lt"/>
              <a:buAutoNum type="arabicParenR"/>
            </a:pPr>
            <a:r>
              <a:rPr lang="fr-CH" dirty="0">
                <a:solidFill>
                  <a:schemeClr val="accent1"/>
                </a:solidFill>
              </a:rPr>
              <a:t>Comprendre l'ensemble, mais faire quelque chose !</a:t>
            </a:r>
          </a:p>
          <a:p>
            <a:pPr marL="0" indent="0" algn="just">
              <a:buNone/>
            </a:pPr>
            <a:r>
              <a:rPr lang="fr-CH" dirty="0"/>
              <a:t>Il est important de comprendre la situation dans son ensemble, mais aussi de faire des progrès</a:t>
            </a:r>
          </a:p>
          <a:p>
            <a:pPr marL="0" indent="0" algn="just">
              <a:buNone/>
            </a:pPr>
            <a:r>
              <a:rPr lang="fr-CH" dirty="0"/>
              <a:t>Le plus grand ennemi de la progression itérative est le désir de tout comprendre et de tout prendre en compte.</a:t>
            </a:r>
          </a:p>
          <a:p>
            <a:pPr marL="0" indent="0" algn="just">
              <a:buNone/>
            </a:pPr>
            <a:r>
              <a:rPr lang="fr-CH" dirty="0"/>
              <a:t>Cela peut conduire à ce que l'on appelle parfois la "paralysie de l'analyse". </a:t>
            </a:r>
          </a:p>
          <a:p>
            <a:endParaRPr lang="fr-FR" dirty="0"/>
          </a:p>
        </p:txBody>
      </p:sp>
      <p:sp>
        <p:nvSpPr>
          <p:cNvPr id="4" name="Espace réservé du pied de page 3">
            <a:extLst>
              <a:ext uri="{FF2B5EF4-FFF2-40B4-BE49-F238E27FC236}">
                <a16:creationId xmlns:a16="http://schemas.microsoft.com/office/drawing/2014/main" id="{EC2CCCBB-E6C3-4498-A86A-1030C09760AB}"/>
              </a:ext>
            </a:extLst>
          </p:cNvPr>
          <p:cNvSpPr>
            <a:spLocks noGrp="1"/>
          </p:cNvSpPr>
          <p:nvPr>
            <p:ph type="ftr" sz="quarter" idx="11"/>
          </p:nvPr>
        </p:nvSpPr>
        <p:spPr/>
        <p:txBody>
          <a:bodyPr/>
          <a:lstStyle/>
          <a:p>
            <a:r>
              <a:rPr lang="fr-FR"/>
              <a:t>20211006_L&amp;C_ITIL_ChrystelDayer</a:t>
            </a:r>
          </a:p>
        </p:txBody>
      </p:sp>
    </p:spTree>
    <p:extLst>
      <p:ext uri="{BB962C8B-B14F-4D97-AF65-F5344CB8AC3E}">
        <p14:creationId xmlns:p14="http://schemas.microsoft.com/office/powerpoint/2010/main" val="1061546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19E459-B3BA-4D0D-8EB9-22C5FE15A836}"/>
              </a:ext>
            </a:extLst>
          </p:cNvPr>
          <p:cNvSpPr>
            <a:spLocks noGrp="1"/>
          </p:cNvSpPr>
          <p:nvPr>
            <p:ph type="title"/>
          </p:nvPr>
        </p:nvSpPr>
        <p:spPr/>
        <p:txBody>
          <a:bodyPr>
            <a:normAutofit fontScale="90000"/>
          </a:bodyPr>
          <a:lstStyle/>
          <a:p>
            <a:r>
              <a:rPr lang="fr-CH" dirty="0"/>
              <a:t>Progresser itérativement avec des feedback</a:t>
            </a:r>
            <a:endParaRPr lang="fr-FR" dirty="0"/>
          </a:p>
        </p:txBody>
      </p:sp>
      <p:sp>
        <p:nvSpPr>
          <p:cNvPr id="3" name="Espace réservé du contenu 2">
            <a:extLst>
              <a:ext uri="{FF2B5EF4-FFF2-40B4-BE49-F238E27FC236}">
                <a16:creationId xmlns:a16="http://schemas.microsoft.com/office/drawing/2014/main" id="{C41B328C-D516-4CF5-B308-9BEAE5F90A3E}"/>
              </a:ext>
            </a:extLst>
          </p:cNvPr>
          <p:cNvSpPr>
            <a:spLocks noGrp="1"/>
          </p:cNvSpPr>
          <p:nvPr>
            <p:ph idx="1"/>
          </p:nvPr>
        </p:nvSpPr>
        <p:spPr/>
        <p:txBody>
          <a:bodyPr/>
          <a:lstStyle/>
          <a:p>
            <a:pPr marL="342900" indent="-342900" algn="just">
              <a:buFont typeface="+mj-lt"/>
              <a:buAutoNum type="arabicParenR" startAt="2"/>
            </a:pPr>
            <a:r>
              <a:rPr lang="fr-CH" dirty="0">
                <a:solidFill>
                  <a:schemeClr val="accent1"/>
                </a:solidFill>
              </a:rPr>
              <a:t>L'écosystème est en constante évolution, le retour d'information est donc essentiel. </a:t>
            </a:r>
          </a:p>
          <a:p>
            <a:pPr marL="0" indent="0" algn="just">
              <a:buNone/>
            </a:pPr>
            <a:r>
              <a:rPr lang="fr-CH" dirty="0"/>
              <a:t>Il est très important de rechercher et d'utiliser le retour d'information à tout moment et à tous les niveaux. </a:t>
            </a:r>
          </a:p>
          <a:p>
            <a:pPr marL="342900" indent="-342900" algn="just">
              <a:buFont typeface="+mj-lt"/>
              <a:buAutoNum type="arabicParenR" startAt="3"/>
            </a:pPr>
            <a:r>
              <a:rPr lang="fr-CH" dirty="0">
                <a:solidFill>
                  <a:schemeClr val="accent1"/>
                </a:solidFill>
              </a:rPr>
              <a:t>Rapide ne signifie pas incomplet</a:t>
            </a:r>
          </a:p>
          <a:p>
            <a:pPr marL="0" indent="0" algn="just">
              <a:buNone/>
            </a:pPr>
            <a:r>
              <a:rPr lang="fr-CH" dirty="0"/>
              <a:t>Ce n'est pas parce qu'une itération est suffisamment petite pour être réalisée rapidement qu'elle ne doit pas inclure tous les éléments nécessaires au succès.</a:t>
            </a:r>
          </a:p>
          <a:p>
            <a:pPr marL="0" indent="0" algn="just">
              <a:buNone/>
            </a:pPr>
            <a:r>
              <a:rPr lang="fr-CH" dirty="0"/>
              <a:t>Itération = produit minimum viable : version du produit final qui permet le maximum d'apprentissages validés avec le moins d'effort possible.</a:t>
            </a:r>
          </a:p>
          <a:p>
            <a:pPr marL="342900" indent="-342900" algn="just">
              <a:buFont typeface="+mj-lt"/>
              <a:buAutoNum type="arabicParenR" startAt="3"/>
            </a:pPr>
            <a:endParaRPr lang="fr-CH" dirty="0"/>
          </a:p>
          <a:p>
            <a:pPr marL="342900" indent="-342900" algn="just">
              <a:buFont typeface="+mj-lt"/>
              <a:buAutoNum type="arabicParenR" startAt="3"/>
            </a:pPr>
            <a:endParaRPr lang="fr-CH" dirty="0"/>
          </a:p>
          <a:p>
            <a:pPr marL="342900" indent="-342900">
              <a:buFont typeface="+mj-lt"/>
              <a:buAutoNum type="arabicParenR" startAt="2"/>
            </a:pPr>
            <a:endParaRPr lang="fr-FR" dirty="0"/>
          </a:p>
        </p:txBody>
      </p:sp>
      <p:sp>
        <p:nvSpPr>
          <p:cNvPr id="4" name="Espace réservé du pied de page 3">
            <a:extLst>
              <a:ext uri="{FF2B5EF4-FFF2-40B4-BE49-F238E27FC236}">
                <a16:creationId xmlns:a16="http://schemas.microsoft.com/office/drawing/2014/main" id="{EC2CCCBB-E6C3-4498-A86A-1030C09760AB}"/>
              </a:ext>
            </a:extLst>
          </p:cNvPr>
          <p:cNvSpPr>
            <a:spLocks noGrp="1"/>
          </p:cNvSpPr>
          <p:nvPr>
            <p:ph type="ftr" sz="quarter" idx="11"/>
          </p:nvPr>
        </p:nvSpPr>
        <p:spPr/>
        <p:txBody>
          <a:bodyPr/>
          <a:lstStyle/>
          <a:p>
            <a:r>
              <a:rPr lang="fr-FR"/>
              <a:t>20211006_L&amp;C_ITIL_ChrystelDayer</a:t>
            </a:r>
          </a:p>
        </p:txBody>
      </p:sp>
    </p:spTree>
    <p:extLst>
      <p:ext uri="{BB962C8B-B14F-4D97-AF65-F5344CB8AC3E}">
        <p14:creationId xmlns:p14="http://schemas.microsoft.com/office/powerpoint/2010/main" val="3758657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1A6F09-F233-4B54-9513-9A33B90F1F72}"/>
              </a:ext>
            </a:extLst>
          </p:cNvPr>
          <p:cNvSpPr>
            <a:spLocks noGrp="1"/>
          </p:cNvSpPr>
          <p:nvPr>
            <p:ph type="title"/>
          </p:nvPr>
        </p:nvSpPr>
        <p:spPr/>
        <p:txBody>
          <a:bodyPr>
            <a:normAutofit fontScale="90000"/>
          </a:bodyPr>
          <a:lstStyle/>
          <a:p>
            <a:r>
              <a:rPr lang="fr-CH" sz="4400" dirty="0">
                <a:effectLst/>
              </a:rPr>
              <a:t>Collaborer et promouvoir la visibilité</a:t>
            </a:r>
            <a:br>
              <a:rPr lang="fr-CH" b="1" dirty="0">
                <a:effectLst/>
              </a:rPr>
            </a:br>
            <a:endParaRPr lang="fr-FR" dirty="0"/>
          </a:p>
        </p:txBody>
      </p:sp>
      <p:sp>
        <p:nvSpPr>
          <p:cNvPr id="3" name="Espace réservé du contenu 2">
            <a:extLst>
              <a:ext uri="{FF2B5EF4-FFF2-40B4-BE49-F238E27FC236}">
                <a16:creationId xmlns:a16="http://schemas.microsoft.com/office/drawing/2014/main" id="{4568C81F-9F60-4B3E-AAFC-EC1B7DD36C4A}"/>
              </a:ext>
            </a:extLst>
          </p:cNvPr>
          <p:cNvSpPr>
            <a:spLocks noGrp="1"/>
          </p:cNvSpPr>
          <p:nvPr>
            <p:ph idx="1"/>
          </p:nvPr>
        </p:nvSpPr>
        <p:spPr/>
        <p:txBody>
          <a:bodyPr/>
          <a:lstStyle/>
          <a:p>
            <a:pPr algn="just"/>
            <a:r>
              <a:rPr lang="fr-CH" dirty="0"/>
              <a:t>La collaboration et la confiance sont des éléments clés de toutes initiatives. Nous devons informer, comprendre, faire confiance. Par conséquent, les organisations doivent être transparentes et partager autant que possible avec les autres.</a:t>
            </a:r>
          </a:p>
          <a:p>
            <a:pPr algn="just"/>
            <a:r>
              <a:rPr lang="fr-CH" dirty="0"/>
              <a:t>La visibilité/transparence permet également de comprendre le flux de travail en cours, identifier les goulots d’étranglement et détecter les gaspillages.</a:t>
            </a:r>
          </a:p>
          <a:p>
            <a:pPr algn="just"/>
            <a:r>
              <a:rPr lang="fr-CH" dirty="0"/>
              <a:t>Afin de créer le meilleur résultat possible, les organisations doivent également s’assurer que les ressources ont les bons rôles et responsabilités. La collaboration et la communication sont importantes, mais elles peuvent être différentes dans chaque situation selon les parties prenantes.</a:t>
            </a:r>
          </a:p>
          <a:p>
            <a:endParaRPr lang="fr-FR" dirty="0"/>
          </a:p>
        </p:txBody>
      </p:sp>
      <p:sp>
        <p:nvSpPr>
          <p:cNvPr id="4" name="Espace réservé du pied de page 3">
            <a:extLst>
              <a:ext uri="{FF2B5EF4-FFF2-40B4-BE49-F238E27FC236}">
                <a16:creationId xmlns:a16="http://schemas.microsoft.com/office/drawing/2014/main" id="{7EA6283C-1A1C-4C2B-B340-9FC9FDB4E89F}"/>
              </a:ext>
            </a:extLst>
          </p:cNvPr>
          <p:cNvSpPr>
            <a:spLocks noGrp="1"/>
          </p:cNvSpPr>
          <p:nvPr>
            <p:ph type="ftr" sz="quarter" idx="11"/>
          </p:nvPr>
        </p:nvSpPr>
        <p:spPr/>
        <p:txBody>
          <a:bodyPr/>
          <a:lstStyle/>
          <a:p>
            <a:r>
              <a:rPr lang="fr-FR"/>
              <a:t>20211006_L&amp;C_ITIL_ChrystelDayer</a:t>
            </a:r>
          </a:p>
        </p:txBody>
      </p:sp>
    </p:spTree>
    <p:extLst>
      <p:ext uri="{BB962C8B-B14F-4D97-AF65-F5344CB8AC3E}">
        <p14:creationId xmlns:p14="http://schemas.microsoft.com/office/powerpoint/2010/main" val="1957621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834227-6F72-4B95-837D-6D8D3BF431C5}"/>
              </a:ext>
            </a:extLst>
          </p:cNvPr>
          <p:cNvSpPr>
            <a:spLocks noGrp="1"/>
          </p:cNvSpPr>
          <p:nvPr>
            <p:ph type="title"/>
          </p:nvPr>
        </p:nvSpPr>
        <p:spPr/>
        <p:txBody>
          <a:bodyPr/>
          <a:lstStyle/>
          <a:p>
            <a:r>
              <a:rPr lang="fr-CH" sz="4000" dirty="0">
                <a:effectLst/>
              </a:rPr>
              <a:t>Collaborer et promouvoir la visibilité</a:t>
            </a:r>
            <a:endParaRPr lang="fr-FR" dirty="0"/>
          </a:p>
        </p:txBody>
      </p:sp>
      <p:sp>
        <p:nvSpPr>
          <p:cNvPr id="3" name="Espace réservé du contenu 2">
            <a:extLst>
              <a:ext uri="{FF2B5EF4-FFF2-40B4-BE49-F238E27FC236}">
                <a16:creationId xmlns:a16="http://schemas.microsoft.com/office/drawing/2014/main" id="{1803CAB0-4B31-4247-9337-BCB583D93B48}"/>
              </a:ext>
            </a:extLst>
          </p:cNvPr>
          <p:cNvSpPr>
            <a:spLocks noGrp="1"/>
          </p:cNvSpPr>
          <p:nvPr>
            <p:ph idx="1"/>
          </p:nvPr>
        </p:nvSpPr>
        <p:spPr/>
        <p:txBody>
          <a:bodyPr/>
          <a:lstStyle/>
          <a:p>
            <a:pPr algn="just"/>
            <a:r>
              <a:rPr lang="fr-CH" dirty="0"/>
              <a:t>Lorsque les initiatives impliquent les bonnes personnes dans les bons rôles, les efforts bénéficient d'une meilleure adhésion, d'une plus grande pertinence et d'une probabilité accrue de succès à long terme. </a:t>
            </a:r>
          </a:p>
          <a:p>
            <a:pPr algn="just"/>
            <a:r>
              <a:rPr lang="fr-CH" dirty="0"/>
              <a:t>Thèmes clés de la collaboration/confiance : informer, comprendre, faire confiance. Il faut donc être transparent et partager autant que possible.</a:t>
            </a:r>
            <a:endParaRPr lang="fr-FR" dirty="0"/>
          </a:p>
        </p:txBody>
      </p:sp>
      <p:sp>
        <p:nvSpPr>
          <p:cNvPr id="4" name="Espace réservé du pied de page 3">
            <a:extLst>
              <a:ext uri="{FF2B5EF4-FFF2-40B4-BE49-F238E27FC236}">
                <a16:creationId xmlns:a16="http://schemas.microsoft.com/office/drawing/2014/main" id="{9B5D28DA-DC72-4A93-9077-61B0CFE0A502}"/>
              </a:ext>
            </a:extLst>
          </p:cNvPr>
          <p:cNvSpPr>
            <a:spLocks noGrp="1"/>
          </p:cNvSpPr>
          <p:nvPr>
            <p:ph type="ftr" sz="quarter" idx="11"/>
          </p:nvPr>
        </p:nvSpPr>
        <p:spPr/>
        <p:txBody>
          <a:bodyPr/>
          <a:lstStyle/>
          <a:p>
            <a:r>
              <a:rPr lang="fr-FR"/>
              <a:t>20211006_L&amp;C_ITIL_ChrystelDayer</a:t>
            </a:r>
          </a:p>
        </p:txBody>
      </p:sp>
    </p:spTree>
    <p:extLst>
      <p:ext uri="{BB962C8B-B14F-4D97-AF65-F5344CB8AC3E}">
        <p14:creationId xmlns:p14="http://schemas.microsoft.com/office/powerpoint/2010/main" val="1599983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834227-6F72-4B95-837D-6D8D3BF431C5}"/>
              </a:ext>
            </a:extLst>
          </p:cNvPr>
          <p:cNvSpPr>
            <a:spLocks noGrp="1"/>
          </p:cNvSpPr>
          <p:nvPr>
            <p:ph type="title"/>
          </p:nvPr>
        </p:nvSpPr>
        <p:spPr/>
        <p:txBody>
          <a:bodyPr/>
          <a:lstStyle/>
          <a:p>
            <a:r>
              <a:rPr lang="fr-CH" sz="4000" dirty="0">
                <a:effectLst/>
              </a:rPr>
              <a:t>Collaborer et promouvoir la visibilité</a:t>
            </a:r>
            <a:endParaRPr lang="fr-FR" dirty="0"/>
          </a:p>
        </p:txBody>
      </p:sp>
      <p:sp>
        <p:nvSpPr>
          <p:cNvPr id="3" name="Espace réservé du contenu 2">
            <a:extLst>
              <a:ext uri="{FF2B5EF4-FFF2-40B4-BE49-F238E27FC236}">
                <a16:creationId xmlns:a16="http://schemas.microsoft.com/office/drawing/2014/main" id="{1803CAB0-4B31-4247-9337-BCB583D93B48}"/>
              </a:ext>
            </a:extLst>
          </p:cNvPr>
          <p:cNvSpPr>
            <a:spLocks noGrp="1"/>
          </p:cNvSpPr>
          <p:nvPr>
            <p:ph idx="1"/>
          </p:nvPr>
        </p:nvSpPr>
        <p:spPr/>
        <p:txBody>
          <a:bodyPr/>
          <a:lstStyle/>
          <a:p>
            <a:pPr algn="just"/>
            <a:r>
              <a:rPr lang="fr-CH" b="1" dirty="0"/>
              <a:t>Communication pour l'amélioration </a:t>
            </a:r>
          </a:p>
          <a:p>
            <a:pPr algn="just">
              <a:buFont typeface="Wingdings" panose="05000000000000000000" pitchFamily="2" charset="2"/>
              <a:buChar char="Ø"/>
            </a:pPr>
            <a:r>
              <a:rPr lang="fr-CH" dirty="0"/>
              <a:t>La collaboration est définie au cas par cas en fonction des parties prenantes. Elle est donc très variable.</a:t>
            </a:r>
          </a:p>
          <a:p>
            <a:pPr algn="just"/>
            <a:r>
              <a:rPr lang="fr-CH" b="1" dirty="0"/>
              <a:t>Accroître l'urgence grâce à la visibilité </a:t>
            </a:r>
          </a:p>
          <a:p>
            <a:pPr marL="0" indent="0" algn="just">
              <a:buNone/>
            </a:pPr>
            <a:r>
              <a:rPr lang="fr-CH" dirty="0"/>
              <a:t>Pour éviter une mauvaise prise de décision due à une visibilité insuffisante, l'organisation doit effectuer des activités d'analyse critique telles que : </a:t>
            </a:r>
          </a:p>
          <a:p>
            <a:pPr algn="just">
              <a:buFont typeface="Wingdings" panose="05000000000000000000" pitchFamily="2" charset="2"/>
              <a:buChar char="Ø"/>
            </a:pPr>
            <a:r>
              <a:rPr lang="fr-CH" dirty="0"/>
              <a:t>Comprendre le flux des travaux en cours (voir Lean IT).</a:t>
            </a:r>
          </a:p>
          <a:p>
            <a:pPr algn="just">
              <a:buFont typeface="Wingdings" panose="05000000000000000000" pitchFamily="2" charset="2"/>
              <a:buChar char="Ø"/>
            </a:pPr>
            <a:r>
              <a:rPr lang="fr-CH" dirty="0"/>
              <a:t>Identifier les goulets d'étranglement, ainsi que la capacité excédentaire (voir Lean IT et DevOps).</a:t>
            </a:r>
          </a:p>
          <a:p>
            <a:pPr algn="just">
              <a:buFont typeface="Wingdings" panose="05000000000000000000" pitchFamily="2" charset="2"/>
              <a:buChar char="Ø"/>
            </a:pPr>
            <a:r>
              <a:rPr lang="fr-CH" dirty="0"/>
              <a:t>Découvrir les gaspillages (voir Lean IT).</a:t>
            </a:r>
          </a:p>
          <a:p>
            <a:pPr algn="just">
              <a:buFont typeface="Wingdings" panose="05000000000000000000" pitchFamily="2" charset="2"/>
              <a:buChar char="Ø"/>
            </a:pPr>
            <a:endParaRPr lang="fr-CH" dirty="0"/>
          </a:p>
          <a:p>
            <a:pPr algn="just">
              <a:buFont typeface="Wingdings" panose="05000000000000000000" pitchFamily="2" charset="2"/>
              <a:buChar char="Ø"/>
            </a:pPr>
            <a:endParaRPr lang="fr-FR" dirty="0"/>
          </a:p>
        </p:txBody>
      </p:sp>
      <p:sp>
        <p:nvSpPr>
          <p:cNvPr id="4" name="Espace réservé du pied de page 3">
            <a:extLst>
              <a:ext uri="{FF2B5EF4-FFF2-40B4-BE49-F238E27FC236}">
                <a16:creationId xmlns:a16="http://schemas.microsoft.com/office/drawing/2014/main" id="{9B5D28DA-DC72-4A93-9077-61B0CFE0A502}"/>
              </a:ext>
            </a:extLst>
          </p:cNvPr>
          <p:cNvSpPr>
            <a:spLocks noGrp="1"/>
          </p:cNvSpPr>
          <p:nvPr>
            <p:ph type="ftr" sz="quarter" idx="11"/>
          </p:nvPr>
        </p:nvSpPr>
        <p:spPr/>
        <p:txBody>
          <a:bodyPr/>
          <a:lstStyle/>
          <a:p>
            <a:r>
              <a:rPr lang="fr-FR"/>
              <a:t>20211006_L&amp;C_ITIL_ChrystelDayer</a:t>
            </a:r>
          </a:p>
        </p:txBody>
      </p:sp>
    </p:spTree>
    <p:extLst>
      <p:ext uri="{BB962C8B-B14F-4D97-AF65-F5344CB8AC3E}">
        <p14:creationId xmlns:p14="http://schemas.microsoft.com/office/powerpoint/2010/main" val="2572023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834227-6F72-4B95-837D-6D8D3BF431C5}"/>
              </a:ext>
            </a:extLst>
          </p:cNvPr>
          <p:cNvSpPr>
            <a:spLocks noGrp="1"/>
          </p:cNvSpPr>
          <p:nvPr>
            <p:ph type="title"/>
          </p:nvPr>
        </p:nvSpPr>
        <p:spPr/>
        <p:txBody>
          <a:bodyPr/>
          <a:lstStyle/>
          <a:p>
            <a:r>
              <a:rPr lang="fr-CH" sz="4000" dirty="0">
                <a:effectLst/>
              </a:rPr>
              <a:t>Collaborer et promouvoir la visibilité</a:t>
            </a:r>
            <a:endParaRPr lang="fr-FR" dirty="0"/>
          </a:p>
        </p:txBody>
      </p:sp>
      <p:sp>
        <p:nvSpPr>
          <p:cNvPr id="3" name="Espace réservé du contenu 2">
            <a:extLst>
              <a:ext uri="{FF2B5EF4-FFF2-40B4-BE49-F238E27FC236}">
                <a16:creationId xmlns:a16="http://schemas.microsoft.com/office/drawing/2014/main" id="{1803CAB0-4B31-4247-9337-BCB583D93B48}"/>
              </a:ext>
            </a:extLst>
          </p:cNvPr>
          <p:cNvSpPr>
            <a:spLocks noGrp="1"/>
          </p:cNvSpPr>
          <p:nvPr>
            <p:ph idx="1"/>
          </p:nvPr>
        </p:nvSpPr>
        <p:spPr>
          <a:xfrm>
            <a:off x="5111551" y="310896"/>
            <a:ext cx="6281873" cy="5742415"/>
          </a:xfrm>
        </p:spPr>
        <p:txBody>
          <a:bodyPr>
            <a:normAutofit lnSpcReduction="10000"/>
          </a:bodyPr>
          <a:lstStyle/>
          <a:p>
            <a:pPr algn="just"/>
            <a:r>
              <a:rPr lang="fr-CH" b="1" dirty="0"/>
              <a:t>L’application du principe:</a:t>
            </a:r>
          </a:p>
          <a:p>
            <a:pPr marL="342900" indent="-342900" algn="just">
              <a:buFont typeface="+mj-lt"/>
              <a:buAutoNum type="arabicParenR"/>
            </a:pPr>
            <a:r>
              <a:rPr lang="fr-CH" dirty="0">
                <a:solidFill>
                  <a:schemeClr val="accent1"/>
                </a:solidFill>
              </a:rPr>
              <a:t>Collaboration ne signifie pas consensus</a:t>
            </a:r>
          </a:p>
          <a:p>
            <a:pPr marL="0" indent="0" algn="just">
              <a:buNone/>
            </a:pPr>
            <a:r>
              <a:rPr lang="fr-CH" dirty="0"/>
              <a:t>Il n'est pas nécessaire, ni même toujours judicieux, d'obtenir le consensus de toutes les personnes concernées par une initiative avant de la mettre en œuvre.</a:t>
            </a:r>
          </a:p>
          <a:p>
            <a:pPr marL="342900" indent="-342900" algn="just">
              <a:buFont typeface="+mj-lt"/>
              <a:buAutoNum type="arabicParenR" startAt="2"/>
            </a:pPr>
            <a:r>
              <a:rPr lang="fr-CH" dirty="0">
                <a:solidFill>
                  <a:schemeClr val="accent1"/>
                </a:solidFill>
              </a:rPr>
              <a:t>Communiquer d'une manière que le public peut entendre </a:t>
            </a:r>
          </a:p>
          <a:p>
            <a:pPr marL="0" indent="0" algn="just">
              <a:buNone/>
            </a:pPr>
            <a:r>
              <a:rPr lang="fr-CH" dirty="0"/>
              <a:t>Pour réussir, il est essentiel de choisir la bonne méthode et le bon message pour chaque public. </a:t>
            </a:r>
          </a:p>
          <a:p>
            <a:pPr marL="342900" indent="-342900" algn="just">
              <a:buFont typeface="+mj-lt"/>
              <a:buAutoNum type="arabicParenR" startAt="3"/>
            </a:pPr>
            <a:r>
              <a:rPr lang="fr-CH" dirty="0">
                <a:solidFill>
                  <a:schemeClr val="accent1"/>
                </a:solidFill>
              </a:rPr>
              <a:t>Les décisions ne peuvent être prises que sur des données visibles </a:t>
            </a:r>
          </a:p>
          <a:p>
            <a:pPr marL="0" indent="0" algn="just">
              <a:buNone/>
            </a:pPr>
            <a:r>
              <a:rPr lang="fr-CH" dirty="0"/>
              <a:t>Prendre des décisions en l'absence de données est risqué. Il convient de décider quelles données sont nécessaires, et donc quel travail doit être rendu visible.</a:t>
            </a:r>
          </a:p>
        </p:txBody>
      </p:sp>
      <p:sp>
        <p:nvSpPr>
          <p:cNvPr id="4" name="Espace réservé du pied de page 3">
            <a:extLst>
              <a:ext uri="{FF2B5EF4-FFF2-40B4-BE49-F238E27FC236}">
                <a16:creationId xmlns:a16="http://schemas.microsoft.com/office/drawing/2014/main" id="{9B5D28DA-DC72-4A93-9077-61B0CFE0A502}"/>
              </a:ext>
            </a:extLst>
          </p:cNvPr>
          <p:cNvSpPr>
            <a:spLocks noGrp="1"/>
          </p:cNvSpPr>
          <p:nvPr>
            <p:ph type="ftr" sz="quarter" idx="11"/>
          </p:nvPr>
        </p:nvSpPr>
        <p:spPr/>
        <p:txBody>
          <a:bodyPr/>
          <a:lstStyle/>
          <a:p>
            <a:r>
              <a:rPr lang="fr-FR"/>
              <a:t>20211006_L&amp;C_ITIL_ChrystelDayer</a:t>
            </a:r>
          </a:p>
        </p:txBody>
      </p:sp>
    </p:spTree>
    <p:extLst>
      <p:ext uri="{BB962C8B-B14F-4D97-AF65-F5344CB8AC3E}">
        <p14:creationId xmlns:p14="http://schemas.microsoft.com/office/powerpoint/2010/main" val="402774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47DE-EB14-4626-AF40-A3AEBEEC4F45}"/>
              </a:ext>
            </a:extLst>
          </p:cNvPr>
          <p:cNvSpPr>
            <a:spLocks noGrp="1"/>
          </p:cNvSpPr>
          <p:nvPr>
            <p:ph type="title"/>
          </p:nvPr>
        </p:nvSpPr>
        <p:spPr/>
        <p:txBody>
          <a:bodyPr>
            <a:normAutofit fontScale="90000"/>
          </a:bodyPr>
          <a:lstStyle/>
          <a:p>
            <a:r>
              <a:rPr lang="fr-CH" sz="4400" dirty="0">
                <a:effectLst/>
              </a:rPr>
              <a:t>Penser et travailler de façon holistique</a:t>
            </a:r>
            <a:br>
              <a:rPr lang="fr-CH" b="1" dirty="0">
                <a:effectLst/>
              </a:rPr>
            </a:br>
            <a:endParaRPr lang="fr-FR" dirty="0"/>
          </a:p>
        </p:txBody>
      </p:sp>
      <p:sp>
        <p:nvSpPr>
          <p:cNvPr id="3" name="Espace réservé du contenu 2">
            <a:extLst>
              <a:ext uri="{FF2B5EF4-FFF2-40B4-BE49-F238E27FC236}">
                <a16:creationId xmlns:a16="http://schemas.microsoft.com/office/drawing/2014/main" id="{56CEB25F-DE82-4CCA-B9E0-5127A8C38796}"/>
              </a:ext>
            </a:extLst>
          </p:cNvPr>
          <p:cNvSpPr>
            <a:spLocks noGrp="1"/>
          </p:cNvSpPr>
          <p:nvPr>
            <p:ph idx="1"/>
          </p:nvPr>
        </p:nvSpPr>
        <p:spPr/>
        <p:txBody>
          <a:bodyPr/>
          <a:lstStyle/>
          <a:p>
            <a:pPr algn="just"/>
            <a:r>
              <a:rPr lang="fr-CH" dirty="0"/>
              <a:t>Pour créer un excellent service, vous devez reconnaître que tout est connecté.</a:t>
            </a:r>
          </a:p>
          <a:p>
            <a:pPr marL="0" indent="0" algn="just">
              <a:buNone/>
            </a:pPr>
            <a:r>
              <a:rPr lang="fr-CH" dirty="0"/>
              <a:t>Aucun service, pratique, processus, département ou fournisseur n’est autonome.</a:t>
            </a:r>
          </a:p>
          <a:p>
            <a:pPr algn="just"/>
            <a:r>
              <a:rPr lang="fr-CH" dirty="0"/>
              <a:t>Toutes les activités doivent être alignées et axées sur la création de valeur. </a:t>
            </a:r>
          </a:p>
          <a:p>
            <a:pPr marL="0" indent="0" algn="just">
              <a:buNone/>
            </a:pPr>
            <a:r>
              <a:rPr lang="fr-CH" dirty="0"/>
              <a:t>Afin de mettre ce principe en pratique, la communication, la collaboration, l’automatisation et avoir une vision claire des tendances des besoins et des interactions entre les éléments du système sont nécessaires.</a:t>
            </a:r>
            <a:endParaRPr lang="fr-FR" dirty="0"/>
          </a:p>
        </p:txBody>
      </p:sp>
      <p:sp>
        <p:nvSpPr>
          <p:cNvPr id="4" name="Espace réservé du pied de page 3">
            <a:extLst>
              <a:ext uri="{FF2B5EF4-FFF2-40B4-BE49-F238E27FC236}">
                <a16:creationId xmlns:a16="http://schemas.microsoft.com/office/drawing/2014/main" id="{D6D4D3AC-17D0-487E-818C-4F905BD4CE9F}"/>
              </a:ext>
            </a:extLst>
          </p:cNvPr>
          <p:cNvSpPr>
            <a:spLocks noGrp="1"/>
          </p:cNvSpPr>
          <p:nvPr>
            <p:ph type="ftr" sz="quarter" idx="11"/>
          </p:nvPr>
        </p:nvSpPr>
        <p:spPr/>
        <p:txBody>
          <a:bodyPr/>
          <a:lstStyle/>
          <a:p>
            <a:r>
              <a:rPr lang="fr-FR"/>
              <a:t>20211006_L&amp;C_ITIL_ChrystelDayer</a:t>
            </a:r>
          </a:p>
        </p:txBody>
      </p:sp>
    </p:spTree>
    <p:extLst>
      <p:ext uri="{BB962C8B-B14F-4D97-AF65-F5344CB8AC3E}">
        <p14:creationId xmlns:p14="http://schemas.microsoft.com/office/powerpoint/2010/main" val="1542037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AC8E8C46-9BE5-4293-B7C9-EAE3081166E6}"/>
              </a:ext>
            </a:extLst>
          </p:cNvPr>
          <p:cNvSpPr>
            <a:spLocks noGrp="1"/>
          </p:cNvSpPr>
          <p:nvPr>
            <p:ph type="ftr" sz="quarter" idx="11"/>
          </p:nvPr>
        </p:nvSpPr>
        <p:spPr/>
        <p:txBody>
          <a:bodyPr/>
          <a:lstStyle/>
          <a:p>
            <a:r>
              <a:rPr lang="fr-FR"/>
              <a:t>20211006_L&amp;C_ITIL_ChrystelDayer</a:t>
            </a:r>
          </a:p>
        </p:txBody>
      </p:sp>
      <p:pic>
        <p:nvPicPr>
          <p:cNvPr id="19" name="Image 18">
            <a:extLst>
              <a:ext uri="{FF2B5EF4-FFF2-40B4-BE49-F238E27FC236}">
                <a16:creationId xmlns:a16="http://schemas.microsoft.com/office/drawing/2014/main" id="{9D920E66-6DD0-4870-AFBE-54997B42F274}"/>
              </a:ext>
            </a:extLst>
          </p:cNvPr>
          <p:cNvPicPr>
            <a:picLocks noChangeAspect="1"/>
          </p:cNvPicPr>
          <p:nvPr/>
        </p:nvPicPr>
        <p:blipFill rotWithShape="1">
          <a:blip r:embed="rId3"/>
          <a:srcRect l="28091" t="50984" r="16409" b="9156"/>
          <a:stretch/>
        </p:blipFill>
        <p:spPr>
          <a:xfrm>
            <a:off x="114449" y="1013737"/>
            <a:ext cx="11963101" cy="4830526"/>
          </a:xfrm>
          <a:prstGeom prst="rect">
            <a:avLst/>
          </a:prstGeom>
        </p:spPr>
      </p:pic>
    </p:spTree>
    <p:extLst>
      <p:ext uri="{BB962C8B-B14F-4D97-AF65-F5344CB8AC3E}">
        <p14:creationId xmlns:p14="http://schemas.microsoft.com/office/powerpoint/2010/main" val="2661966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B9C5AD-1496-43C0-8C5F-EE5711ACC920}"/>
              </a:ext>
            </a:extLst>
          </p:cNvPr>
          <p:cNvSpPr>
            <a:spLocks noGrp="1"/>
          </p:cNvSpPr>
          <p:nvPr>
            <p:ph type="title"/>
          </p:nvPr>
        </p:nvSpPr>
        <p:spPr/>
        <p:txBody>
          <a:bodyPr/>
          <a:lstStyle/>
          <a:p>
            <a:r>
              <a:rPr lang="fr-CH" dirty="0"/>
              <a:t>Penser et travailler de façon holistique</a:t>
            </a:r>
            <a:endParaRPr lang="fr-FR" dirty="0"/>
          </a:p>
        </p:txBody>
      </p:sp>
      <p:sp>
        <p:nvSpPr>
          <p:cNvPr id="3" name="Espace réservé du contenu 2">
            <a:extLst>
              <a:ext uri="{FF2B5EF4-FFF2-40B4-BE49-F238E27FC236}">
                <a16:creationId xmlns:a16="http://schemas.microsoft.com/office/drawing/2014/main" id="{ED7999FC-6898-458C-9E7F-61CFCC0F2235}"/>
              </a:ext>
            </a:extLst>
          </p:cNvPr>
          <p:cNvSpPr>
            <a:spLocks noGrp="1"/>
          </p:cNvSpPr>
          <p:nvPr>
            <p:ph idx="1"/>
          </p:nvPr>
        </p:nvSpPr>
        <p:spPr/>
        <p:txBody>
          <a:bodyPr/>
          <a:lstStyle/>
          <a:p>
            <a:r>
              <a:rPr lang="fr-CH" b="1" dirty="0"/>
              <a:t>L’application du principe</a:t>
            </a:r>
            <a:r>
              <a:rPr lang="fr-CH" dirty="0"/>
              <a:t>:</a:t>
            </a:r>
          </a:p>
          <a:p>
            <a:pPr marL="342900" indent="-342900">
              <a:buFont typeface="+mj-lt"/>
              <a:buAutoNum type="arabicParenR"/>
            </a:pPr>
            <a:r>
              <a:rPr lang="fr-FR" dirty="0">
                <a:solidFill>
                  <a:schemeClr val="accent1"/>
                </a:solidFill>
              </a:rPr>
              <a:t>Reconnaitre la complexité du système. </a:t>
            </a:r>
          </a:p>
          <a:p>
            <a:pPr marL="0" indent="0">
              <a:buNone/>
            </a:pPr>
            <a:r>
              <a:rPr lang="fr-CH" dirty="0"/>
              <a:t>Différents niveaux de complexité nécessitent différentes approches pour la prise de décision. </a:t>
            </a:r>
          </a:p>
          <a:p>
            <a:pPr marL="342900" indent="-342900">
              <a:buFont typeface="+mj-lt"/>
              <a:buAutoNum type="arabicParenR" startAt="2"/>
            </a:pPr>
            <a:r>
              <a:rPr lang="fr-CH" dirty="0">
                <a:solidFill>
                  <a:schemeClr val="accent1"/>
                </a:solidFill>
              </a:rPr>
              <a:t>La collaboration est la clé pour penser et travailler de façon holistique.</a:t>
            </a:r>
          </a:p>
          <a:p>
            <a:pPr marL="0" indent="0">
              <a:buNone/>
            </a:pPr>
            <a:r>
              <a:rPr lang="fr-CH" dirty="0"/>
              <a:t>Si les bons mécanismes sont mis en place pour que toutes les parties prenantes concernées collaborent en temps utile, il sera possible de traiter toute question de manière holistique sans être retardé.</a:t>
            </a:r>
          </a:p>
          <a:p>
            <a:pPr marL="342900" indent="-342900">
              <a:buFont typeface="+mj-lt"/>
              <a:buAutoNum type="arabicParenR" startAt="2"/>
            </a:pPr>
            <a:endParaRPr lang="fr-CH" dirty="0"/>
          </a:p>
        </p:txBody>
      </p:sp>
      <p:sp>
        <p:nvSpPr>
          <p:cNvPr id="4" name="Espace réservé du pied de page 3">
            <a:extLst>
              <a:ext uri="{FF2B5EF4-FFF2-40B4-BE49-F238E27FC236}">
                <a16:creationId xmlns:a16="http://schemas.microsoft.com/office/drawing/2014/main" id="{2BE54394-269A-4ABD-B4D9-0781FB41ADD7}"/>
              </a:ext>
            </a:extLst>
          </p:cNvPr>
          <p:cNvSpPr>
            <a:spLocks noGrp="1"/>
          </p:cNvSpPr>
          <p:nvPr>
            <p:ph type="ftr" sz="quarter" idx="11"/>
          </p:nvPr>
        </p:nvSpPr>
        <p:spPr/>
        <p:txBody>
          <a:bodyPr/>
          <a:lstStyle/>
          <a:p>
            <a:r>
              <a:rPr lang="fr-FR"/>
              <a:t>20211006_L&amp;C_ITIL_ChrystelDayer</a:t>
            </a:r>
          </a:p>
        </p:txBody>
      </p:sp>
    </p:spTree>
    <p:extLst>
      <p:ext uri="{BB962C8B-B14F-4D97-AF65-F5344CB8AC3E}">
        <p14:creationId xmlns:p14="http://schemas.microsoft.com/office/powerpoint/2010/main" val="4132159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15030D-D213-409F-8BAB-E7A4BD9647E4}"/>
              </a:ext>
            </a:extLst>
          </p:cNvPr>
          <p:cNvSpPr>
            <a:spLocks noGrp="1"/>
          </p:cNvSpPr>
          <p:nvPr>
            <p:ph type="title"/>
          </p:nvPr>
        </p:nvSpPr>
        <p:spPr/>
        <p:txBody>
          <a:bodyPr/>
          <a:lstStyle/>
          <a:p>
            <a:r>
              <a:rPr lang="fr-CH" dirty="0"/>
              <a:t>Penser et travailler de façon holistique</a:t>
            </a:r>
            <a:endParaRPr lang="fr-FR" dirty="0"/>
          </a:p>
        </p:txBody>
      </p:sp>
      <p:sp>
        <p:nvSpPr>
          <p:cNvPr id="3" name="Espace réservé du contenu 2">
            <a:extLst>
              <a:ext uri="{FF2B5EF4-FFF2-40B4-BE49-F238E27FC236}">
                <a16:creationId xmlns:a16="http://schemas.microsoft.com/office/drawing/2014/main" id="{A384CFB9-4E64-4B7D-BF29-C2C570668369}"/>
              </a:ext>
            </a:extLst>
          </p:cNvPr>
          <p:cNvSpPr>
            <a:spLocks noGrp="1"/>
          </p:cNvSpPr>
          <p:nvPr>
            <p:ph idx="1"/>
          </p:nvPr>
        </p:nvSpPr>
        <p:spPr/>
        <p:txBody>
          <a:bodyPr/>
          <a:lstStyle/>
          <a:p>
            <a:pPr marL="342900" indent="-342900" algn="just">
              <a:buFont typeface="+mj-lt"/>
              <a:buAutoNum type="arabicParenR" startAt="3"/>
            </a:pPr>
            <a:r>
              <a:rPr lang="fr-CH" dirty="0">
                <a:solidFill>
                  <a:schemeClr val="accent1"/>
                </a:solidFill>
              </a:rPr>
              <a:t>Dans la mesure du possible, rechercher des modèles dans les besoins des éléments du système et les interactions entre eux</a:t>
            </a:r>
          </a:p>
          <a:p>
            <a:pPr marL="0" indent="0" algn="just">
              <a:buNone/>
            </a:pPr>
            <a:r>
              <a:rPr lang="fr-CH" dirty="0"/>
              <a:t>S'appuyer sur les connaissances acquises dans chaque domaine pour déterminer ce qui est essentiel à la réussite, et quelles relations entre les éléments influencent les résultats.</a:t>
            </a:r>
          </a:p>
          <a:p>
            <a:pPr marL="342900" indent="-342900" algn="just">
              <a:buFont typeface="+mj-lt"/>
              <a:buAutoNum type="arabicParenR" startAt="4"/>
            </a:pPr>
            <a:r>
              <a:rPr lang="fr-CH" dirty="0">
                <a:solidFill>
                  <a:schemeClr val="accent1"/>
                </a:solidFill>
              </a:rPr>
              <a:t>L'automatisation peut faciliter de travailler de manière holistique </a:t>
            </a:r>
          </a:p>
          <a:p>
            <a:pPr marL="0" indent="0" algn="just">
              <a:buNone/>
            </a:pPr>
            <a:r>
              <a:rPr lang="fr-CH" dirty="0"/>
              <a:t>L'automatisation peut favoriser la visibilité de bout en bout de l'organisation et fournir un moyen efficace de gestion intégrée.</a:t>
            </a:r>
            <a:endParaRPr lang="fr-FR" dirty="0"/>
          </a:p>
        </p:txBody>
      </p:sp>
      <p:sp>
        <p:nvSpPr>
          <p:cNvPr id="4" name="Espace réservé du pied de page 3">
            <a:extLst>
              <a:ext uri="{FF2B5EF4-FFF2-40B4-BE49-F238E27FC236}">
                <a16:creationId xmlns:a16="http://schemas.microsoft.com/office/drawing/2014/main" id="{DC90D0CE-8693-4578-8D3C-7112EF6D24A4}"/>
              </a:ext>
            </a:extLst>
          </p:cNvPr>
          <p:cNvSpPr>
            <a:spLocks noGrp="1"/>
          </p:cNvSpPr>
          <p:nvPr>
            <p:ph type="ftr" sz="quarter" idx="11"/>
          </p:nvPr>
        </p:nvSpPr>
        <p:spPr/>
        <p:txBody>
          <a:bodyPr/>
          <a:lstStyle/>
          <a:p>
            <a:r>
              <a:rPr lang="fr-FR"/>
              <a:t>20211006_L&amp;C_ITIL_ChrystelDayer</a:t>
            </a:r>
          </a:p>
        </p:txBody>
      </p:sp>
    </p:spTree>
    <p:extLst>
      <p:ext uri="{BB962C8B-B14F-4D97-AF65-F5344CB8AC3E}">
        <p14:creationId xmlns:p14="http://schemas.microsoft.com/office/powerpoint/2010/main" val="3986022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F3248162-CBFE-4AB4-9C44-1598586664C5}"/>
              </a:ext>
            </a:extLst>
          </p:cNvPr>
          <p:cNvSpPr>
            <a:spLocks noGrp="1"/>
          </p:cNvSpPr>
          <p:nvPr>
            <p:ph type="ftr" sz="quarter" idx="11"/>
          </p:nvPr>
        </p:nvSpPr>
        <p:spPr/>
        <p:txBody>
          <a:bodyPr/>
          <a:lstStyle/>
          <a:p>
            <a:r>
              <a:rPr lang="fr-FR"/>
              <a:t>20211006_L&amp;C_ITIL_ChrystelDayer</a:t>
            </a:r>
          </a:p>
        </p:txBody>
      </p:sp>
      <p:pic>
        <p:nvPicPr>
          <p:cNvPr id="4" name="Image 3">
            <a:extLst>
              <a:ext uri="{FF2B5EF4-FFF2-40B4-BE49-F238E27FC236}">
                <a16:creationId xmlns:a16="http://schemas.microsoft.com/office/drawing/2014/main" id="{EB1BB8C9-64DF-4D71-92CB-DA78E991DF00}"/>
              </a:ext>
            </a:extLst>
          </p:cNvPr>
          <p:cNvPicPr>
            <a:picLocks noChangeAspect="1"/>
          </p:cNvPicPr>
          <p:nvPr/>
        </p:nvPicPr>
        <p:blipFill rotWithShape="1">
          <a:blip r:embed="rId3"/>
          <a:srcRect l="21545" t="25442" r="22000" b="6888"/>
          <a:stretch/>
        </p:blipFill>
        <p:spPr>
          <a:xfrm>
            <a:off x="1313410" y="348303"/>
            <a:ext cx="9110750" cy="6139853"/>
          </a:xfrm>
          <a:prstGeom prst="rect">
            <a:avLst/>
          </a:prstGeom>
        </p:spPr>
      </p:pic>
    </p:spTree>
    <p:extLst>
      <p:ext uri="{BB962C8B-B14F-4D97-AF65-F5344CB8AC3E}">
        <p14:creationId xmlns:p14="http://schemas.microsoft.com/office/powerpoint/2010/main" val="1039850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D19093-68FB-42C6-A308-F14E769967F8}"/>
              </a:ext>
            </a:extLst>
          </p:cNvPr>
          <p:cNvSpPr>
            <a:spLocks noGrp="1"/>
          </p:cNvSpPr>
          <p:nvPr>
            <p:ph type="title"/>
          </p:nvPr>
        </p:nvSpPr>
        <p:spPr/>
        <p:txBody>
          <a:bodyPr/>
          <a:lstStyle/>
          <a:p>
            <a:r>
              <a:rPr lang="fr-CH" dirty="0"/>
              <a:t>Opter pour la simplicité et rester pratique</a:t>
            </a:r>
            <a:endParaRPr lang="fr-FR" dirty="0"/>
          </a:p>
        </p:txBody>
      </p:sp>
      <p:sp>
        <p:nvSpPr>
          <p:cNvPr id="3" name="Espace réservé du contenu 2">
            <a:extLst>
              <a:ext uri="{FF2B5EF4-FFF2-40B4-BE49-F238E27FC236}">
                <a16:creationId xmlns:a16="http://schemas.microsoft.com/office/drawing/2014/main" id="{56182E82-F750-4E78-A877-115CB78CC7E3}"/>
              </a:ext>
            </a:extLst>
          </p:cNvPr>
          <p:cNvSpPr>
            <a:spLocks noGrp="1"/>
          </p:cNvSpPr>
          <p:nvPr>
            <p:ph idx="1"/>
          </p:nvPr>
        </p:nvSpPr>
        <p:spPr/>
        <p:txBody>
          <a:bodyPr/>
          <a:lstStyle/>
          <a:p>
            <a:r>
              <a:rPr lang="fr-CH" dirty="0"/>
              <a:t>Utilisez toujours le nombre minimum d'étapes pour atteindre un objectif. </a:t>
            </a:r>
          </a:p>
          <a:p>
            <a:endParaRPr lang="fr-CH" dirty="0"/>
          </a:p>
          <a:p>
            <a:r>
              <a:rPr lang="fr-CH" dirty="0"/>
              <a:t>Si un processus, un service, une action ou une mesure n'apporte pas de valeur ou ne produit pas de résultat utile, il faut l'éliminer.  Juger ce qu’il faut conserver. </a:t>
            </a:r>
            <a:endParaRPr lang="fr-FR" dirty="0"/>
          </a:p>
        </p:txBody>
      </p:sp>
      <p:sp>
        <p:nvSpPr>
          <p:cNvPr id="4" name="Espace réservé du pied de page 3">
            <a:extLst>
              <a:ext uri="{FF2B5EF4-FFF2-40B4-BE49-F238E27FC236}">
                <a16:creationId xmlns:a16="http://schemas.microsoft.com/office/drawing/2014/main" id="{F02C6611-DD94-4F43-9225-4E6CE0397F98}"/>
              </a:ext>
            </a:extLst>
          </p:cNvPr>
          <p:cNvSpPr>
            <a:spLocks noGrp="1"/>
          </p:cNvSpPr>
          <p:nvPr>
            <p:ph type="ftr" sz="quarter" idx="11"/>
          </p:nvPr>
        </p:nvSpPr>
        <p:spPr/>
        <p:txBody>
          <a:bodyPr/>
          <a:lstStyle/>
          <a:p>
            <a:r>
              <a:rPr lang="fr-FR"/>
              <a:t>20211006_L&amp;C_ITIL_ChrystelDayer</a:t>
            </a:r>
          </a:p>
        </p:txBody>
      </p:sp>
    </p:spTree>
    <p:extLst>
      <p:ext uri="{BB962C8B-B14F-4D97-AF65-F5344CB8AC3E}">
        <p14:creationId xmlns:p14="http://schemas.microsoft.com/office/powerpoint/2010/main" val="3037316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9847AD-AC0D-4D23-8ABD-7369427A2CE2}"/>
              </a:ext>
            </a:extLst>
          </p:cNvPr>
          <p:cNvSpPr>
            <a:spLocks noGrp="1"/>
          </p:cNvSpPr>
          <p:nvPr>
            <p:ph type="title"/>
          </p:nvPr>
        </p:nvSpPr>
        <p:spPr/>
        <p:txBody>
          <a:bodyPr/>
          <a:lstStyle/>
          <a:p>
            <a:r>
              <a:rPr lang="fr-CH" dirty="0"/>
              <a:t>Opter pour la simplicité et rester pratique </a:t>
            </a:r>
            <a:endParaRPr lang="fr-FR" dirty="0"/>
          </a:p>
        </p:txBody>
      </p:sp>
      <p:sp>
        <p:nvSpPr>
          <p:cNvPr id="3" name="Espace réservé du contenu 2">
            <a:extLst>
              <a:ext uri="{FF2B5EF4-FFF2-40B4-BE49-F238E27FC236}">
                <a16:creationId xmlns:a16="http://schemas.microsoft.com/office/drawing/2014/main" id="{09533435-2C80-451E-A6F3-FFB03B90B451}"/>
              </a:ext>
            </a:extLst>
          </p:cNvPr>
          <p:cNvSpPr>
            <a:spLocks noGrp="1"/>
          </p:cNvSpPr>
          <p:nvPr>
            <p:ph idx="1"/>
          </p:nvPr>
        </p:nvSpPr>
        <p:spPr/>
        <p:txBody>
          <a:bodyPr/>
          <a:lstStyle/>
          <a:p>
            <a:r>
              <a:rPr lang="fr-CH" b="1" dirty="0"/>
              <a:t>L’application du principe:</a:t>
            </a:r>
          </a:p>
          <a:p>
            <a:pPr marL="342900" indent="-342900" algn="just">
              <a:buFont typeface="+mj-lt"/>
              <a:buAutoNum type="arabicParenR"/>
            </a:pPr>
            <a:r>
              <a:rPr lang="fr-CH" dirty="0">
                <a:solidFill>
                  <a:schemeClr val="accent1"/>
                </a:solidFill>
              </a:rPr>
              <a:t>Chaque activité doit contribuer à la création de valeur.</a:t>
            </a:r>
          </a:p>
          <a:p>
            <a:pPr marL="342900" indent="-342900" algn="just">
              <a:buFont typeface="+mj-lt"/>
              <a:buAutoNum type="arabicParenR"/>
            </a:pPr>
            <a:r>
              <a:rPr lang="fr-CH" dirty="0">
                <a:solidFill>
                  <a:schemeClr val="accent1"/>
                </a:solidFill>
                <a:sym typeface="Calibri"/>
              </a:rPr>
              <a:t>La simplicité est la sophistication ultime.</a:t>
            </a:r>
          </a:p>
          <a:p>
            <a:pPr marL="342900" indent="-342900" algn="just">
              <a:buFont typeface="+mj-lt"/>
              <a:buAutoNum type="arabicParenR"/>
            </a:pPr>
            <a:r>
              <a:rPr lang="fr-CH" dirty="0">
                <a:solidFill>
                  <a:schemeClr val="accent1"/>
                </a:solidFill>
                <a:sym typeface="Calibri"/>
              </a:rPr>
              <a:t>Faites moins de choses, mais faites-les mieux</a:t>
            </a:r>
            <a:r>
              <a:rPr lang="en-US" dirty="0">
                <a:solidFill>
                  <a:schemeClr val="accent1"/>
                </a:solidFill>
                <a:sym typeface="Calibri"/>
              </a:rPr>
              <a:t>.</a:t>
            </a:r>
          </a:p>
          <a:p>
            <a:pPr marL="342900" indent="-342900" algn="just">
              <a:buFont typeface="+mj-lt"/>
              <a:buAutoNum type="arabicParenR"/>
            </a:pPr>
            <a:r>
              <a:rPr lang="fr-CH" dirty="0">
                <a:solidFill>
                  <a:schemeClr val="accent1"/>
                </a:solidFill>
                <a:sym typeface="Calibri"/>
              </a:rPr>
              <a:t>Respectez le temps des personnes concernées.</a:t>
            </a:r>
          </a:p>
          <a:p>
            <a:pPr marL="342900" indent="-342900" algn="just">
              <a:buFont typeface="+mj-lt"/>
              <a:buAutoNum type="arabicParenR"/>
            </a:pPr>
            <a:r>
              <a:rPr lang="fr-CH" dirty="0">
                <a:solidFill>
                  <a:schemeClr val="accent1"/>
                </a:solidFill>
              </a:rPr>
              <a:t>Plus facile à comprendre, plus susceptible d'être adopté </a:t>
            </a:r>
          </a:p>
          <a:p>
            <a:pPr marL="342900" indent="-342900" algn="just">
              <a:buFont typeface="+mj-lt"/>
              <a:buAutoNum type="arabicParenR"/>
            </a:pPr>
            <a:r>
              <a:rPr lang="fr-CH" dirty="0">
                <a:solidFill>
                  <a:schemeClr val="accent1"/>
                </a:solidFill>
              </a:rPr>
              <a:t>La simplicité est la meilleure voie pour obtenir des gains rapides.</a:t>
            </a:r>
            <a:endParaRPr lang="en-US" dirty="0">
              <a:solidFill>
                <a:schemeClr val="accent1"/>
              </a:solidFill>
            </a:endParaRPr>
          </a:p>
          <a:p>
            <a:pPr marL="342900" indent="-342900">
              <a:buFont typeface="+mj-lt"/>
              <a:buAutoNum type="arabicParenR"/>
            </a:pPr>
            <a:endParaRPr lang="fr-FR" dirty="0">
              <a:solidFill>
                <a:schemeClr val="accent1"/>
              </a:solidFill>
            </a:endParaRPr>
          </a:p>
        </p:txBody>
      </p:sp>
      <p:sp>
        <p:nvSpPr>
          <p:cNvPr id="4" name="Espace réservé du pied de page 3">
            <a:extLst>
              <a:ext uri="{FF2B5EF4-FFF2-40B4-BE49-F238E27FC236}">
                <a16:creationId xmlns:a16="http://schemas.microsoft.com/office/drawing/2014/main" id="{A19FE3A0-BE70-4B8D-B11F-15F64D6FA676}"/>
              </a:ext>
            </a:extLst>
          </p:cNvPr>
          <p:cNvSpPr>
            <a:spLocks noGrp="1"/>
          </p:cNvSpPr>
          <p:nvPr>
            <p:ph type="ftr" sz="quarter" idx="11"/>
          </p:nvPr>
        </p:nvSpPr>
        <p:spPr/>
        <p:txBody>
          <a:bodyPr/>
          <a:lstStyle/>
          <a:p>
            <a:r>
              <a:rPr lang="fr-FR"/>
              <a:t>20211006_L&amp;C_ITIL_ChrystelDayer</a:t>
            </a:r>
          </a:p>
        </p:txBody>
      </p:sp>
    </p:spTree>
    <p:extLst>
      <p:ext uri="{BB962C8B-B14F-4D97-AF65-F5344CB8AC3E}">
        <p14:creationId xmlns:p14="http://schemas.microsoft.com/office/powerpoint/2010/main" val="119393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F6486B-4984-4651-A3C5-15218AFE57C1}"/>
              </a:ext>
            </a:extLst>
          </p:cNvPr>
          <p:cNvSpPr>
            <a:spLocks noGrp="1"/>
          </p:cNvSpPr>
          <p:nvPr>
            <p:ph type="title"/>
          </p:nvPr>
        </p:nvSpPr>
        <p:spPr/>
        <p:txBody>
          <a:bodyPr/>
          <a:lstStyle/>
          <a:p>
            <a:r>
              <a:rPr lang="fr-CH" dirty="0"/>
              <a:t>Optimiser et automatiser</a:t>
            </a:r>
            <a:endParaRPr lang="fr-FR" dirty="0"/>
          </a:p>
        </p:txBody>
      </p:sp>
      <p:sp>
        <p:nvSpPr>
          <p:cNvPr id="3" name="Espace réservé du contenu 2">
            <a:extLst>
              <a:ext uri="{FF2B5EF4-FFF2-40B4-BE49-F238E27FC236}">
                <a16:creationId xmlns:a16="http://schemas.microsoft.com/office/drawing/2014/main" id="{A288DC63-9C73-4BB3-A83B-B26EA0003C89}"/>
              </a:ext>
            </a:extLst>
          </p:cNvPr>
          <p:cNvSpPr>
            <a:spLocks noGrp="1"/>
          </p:cNvSpPr>
          <p:nvPr>
            <p:ph idx="1"/>
          </p:nvPr>
        </p:nvSpPr>
        <p:spPr/>
        <p:txBody>
          <a:bodyPr/>
          <a:lstStyle/>
          <a:p>
            <a:r>
              <a:rPr lang="fr-CH" b="1" dirty="0"/>
              <a:t>Optimiser </a:t>
            </a:r>
          </a:p>
          <a:p>
            <a:pPr algn="just">
              <a:buFont typeface="Wingdings" panose="05000000000000000000" pitchFamily="2" charset="2"/>
              <a:buChar char="Ø"/>
            </a:pPr>
            <a:r>
              <a:rPr lang="fr-CH" dirty="0"/>
              <a:t>Les organisations doivent maximiser la valeur du travail effectué par leurs ressources humaines et techniques.</a:t>
            </a:r>
          </a:p>
          <a:p>
            <a:pPr algn="just">
              <a:buFont typeface="Wingdings" panose="05000000000000000000" pitchFamily="2" charset="2"/>
              <a:buChar char="Ø"/>
            </a:pPr>
            <a:r>
              <a:rPr lang="fr-CH" dirty="0"/>
              <a:t>La technologie peut aider les organisations à se développer et à prendre en charge des tâches fréquentes et répétitives, ce qui permet d'utiliser les ressources humaines pour des prises de décision plus complexes.</a:t>
            </a:r>
          </a:p>
          <a:p>
            <a:pPr algn="just">
              <a:buFont typeface="Wingdings" panose="05000000000000000000" pitchFamily="2" charset="2"/>
              <a:buChar char="Ø"/>
            </a:pPr>
            <a:r>
              <a:rPr lang="fr-CH" dirty="0"/>
              <a:t>L'automatisation pour le plaisir de l'automatisation peut augmenter les coûts et réduire la robustesse et la résilience de l'organisation.</a:t>
            </a:r>
            <a:endParaRPr lang="fr-FR" dirty="0"/>
          </a:p>
        </p:txBody>
      </p:sp>
      <p:sp>
        <p:nvSpPr>
          <p:cNvPr id="4" name="Espace réservé du pied de page 3">
            <a:extLst>
              <a:ext uri="{FF2B5EF4-FFF2-40B4-BE49-F238E27FC236}">
                <a16:creationId xmlns:a16="http://schemas.microsoft.com/office/drawing/2014/main" id="{12A52505-3BED-4A28-9D9C-AA6C788CE537}"/>
              </a:ext>
            </a:extLst>
          </p:cNvPr>
          <p:cNvSpPr>
            <a:spLocks noGrp="1"/>
          </p:cNvSpPr>
          <p:nvPr>
            <p:ph type="ftr" sz="quarter" idx="11"/>
          </p:nvPr>
        </p:nvSpPr>
        <p:spPr/>
        <p:txBody>
          <a:bodyPr/>
          <a:lstStyle/>
          <a:p>
            <a:r>
              <a:rPr lang="fr-FR"/>
              <a:t>20211006_L&amp;C_ITIL_ChrystelDayer</a:t>
            </a:r>
          </a:p>
        </p:txBody>
      </p:sp>
    </p:spTree>
    <p:extLst>
      <p:ext uri="{BB962C8B-B14F-4D97-AF65-F5344CB8AC3E}">
        <p14:creationId xmlns:p14="http://schemas.microsoft.com/office/powerpoint/2010/main" val="3684175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C7679E-796B-4E9C-AC87-9DEB4FF84213}"/>
              </a:ext>
            </a:extLst>
          </p:cNvPr>
          <p:cNvSpPr>
            <a:spLocks noGrp="1"/>
          </p:cNvSpPr>
          <p:nvPr>
            <p:ph type="title"/>
          </p:nvPr>
        </p:nvSpPr>
        <p:spPr/>
        <p:txBody>
          <a:bodyPr/>
          <a:lstStyle/>
          <a:p>
            <a:r>
              <a:rPr lang="fr-CH" dirty="0"/>
              <a:t>Optimiser et automatiser</a:t>
            </a:r>
            <a:endParaRPr lang="fr-FR" dirty="0"/>
          </a:p>
        </p:txBody>
      </p:sp>
      <p:sp>
        <p:nvSpPr>
          <p:cNvPr id="3" name="Espace réservé du contenu 2">
            <a:extLst>
              <a:ext uri="{FF2B5EF4-FFF2-40B4-BE49-F238E27FC236}">
                <a16:creationId xmlns:a16="http://schemas.microsoft.com/office/drawing/2014/main" id="{6CE647DD-66C9-4C38-8519-C0A1FA37BE84}"/>
              </a:ext>
            </a:extLst>
          </p:cNvPr>
          <p:cNvSpPr>
            <a:spLocks noGrp="1"/>
          </p:cNvSpPr>
          <p:nvPr>
            <p:ph idx="1"/>
          </p:nvPr>
        </p:nvSpPr>
        <p:spPr/>
        <p:txBody>
          <a:bodyPr>
            <a:normAutofit fontScale="92500"/>
          </a:bodyPr>
          <a:lstStyle/>
          <a:p>
            <a:r>
              <a:rPr lang="fr-CH" b="1" dirty="0"/>
              <a:t>Automatiser :</a:t>
            </a:r>
          </a:p>
          <a:p>
            <a:pPr algn="just">
              <a:buFont typeface="Wingdings" panose="05000000000000000000" pitchFamily="2" charset="2"/>
              <a:buChar char="Ø"/>
            </a:pPr>
            <a:r>
              <a:rPr lang="fr-CH" dirty="0"/>
              <a:t>Utilisation de la technologie pour exécuter correctement une ou plusieurs étapes et de manière cohérente, sans ou avec très peu d'actions humaines. </a:t>
            </a:r>
          </a:p>
          <a:p>
            <a:pPr algn="just">
              <a:buFont typeface="Wingdings" panose="05000000000000000000" pitchFamily="2" charset="2"/>
              <a:buChar char="Ø"/>
            </a:pPr>
            <a:r>
              <a:rPr lang="fr-CH" dirty="0"/>
              <a:t>Utiliser des actions humaines seulement lorsqu'elles sont nécessaires pour contribuer à la valeur. </a:t>
            </a:r>
          </a:p>
          <a:p>
            <a:pPr algn="just">
              <a:buFont typeface="Wingdings" panose="05000000000000000000" pitchFamily="2" charset="2"/>
              <a:buChar char="Ø"/>
            </a:pPr>
            <a:r>
              <a:rPr lang="fr-CH" dirty="0"/>
              <a:t>L'automatisation peut également signifier la standardisation et la rationalisation des tâches manuelles. </a:t>
            </a:r>
          </a:p>
          <a:p>
            <a:pPr algn="just">
              <a:buFont typeface="Wingdings" panose="05000000000000000000" pitchFamily="2" charset="2"/>
              <a:buChar char="Ø"/>
            </a:pPr>
            <a:r>
              <a:rPr lang="fr-CH" dirty="0"/>
              <a:t>Les possibilités d'automatisation peuvent être trouvées dans l'ensemble de l'organisation. </a:t>
            </a:r>
          </a:p>
          <a:p>
            <a:pPr algn="just">
              <a:buFont typeface="Wingdings" panose="05000000000000000000" pitchFamily="2" charset="2"/>
              <a:buChar char="Ø"/>
            </a:pPr>
            <a:r>
              <a:rPr lang="fr-CH" dirty="0"/>
              <a:t>La recherche de possibilités d'automatiser les tâches standard et répétitives peut aider l'organisation à réduire ses coûts, à diminuer les erreurs humaines et à améliorer l'expérience des employés.</a:t>
            </a:r>
          </a:p>
          <a:p>
            <a:endParaRPr lang="fr-FR" dirty="0"/>
          </a:p>
        </p:txBody>
      </p:sp>
      <p:sp>
        <p:nvSpPr>
          <p:cNvPr id="4" name="Espace réservé du pied de page 3">
            <a:extLst>
              <a:ext uri="{FF2B5EF4-FFF2-40B4-BE49-F238E27FC236}">
                <a16:creationId xmlns:a16="http://schemas.microsoft.com/office/drawing/2014/main" id="{2265E29F-AB4B-4095-863D-B01029DC5DD0}"/>
              </a:ext>
            </a:extLst>
          </p:cNvPr>
          <p:cNvSpPr>
            <a:spLocks noGrp="1"/>
          </p:cNvSpPr>
          <p:nvPr>
            <p:ph type="ftr" sz="quarter" idx="11"/>
          </p:nvPr>
        </p:nvSpPr>
        <p:spPr/>
        <p:txBody>
          <a:bodyPr/>
          <a:lstStyle/>
          <a:p>
            <a:r>
              <a:rPr lang="fr-FR"/>
              <a:t>20211006_L&amp;C_ITIL_ChrystelDayer</a:t>
            </a:r>
          </a:p>
        </p:txBody>
      </p:sp>
    </p:spTree>
    <p:extLst>
      <p:ext uri="{BB962C8B-B14F-4D97-AF65-F5344CB8AC3E}">
        <p14:creationId xmlns:p14="http://schemas.microsoft.com/office/powerpoint/2010/main" val="1633446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A78114-F38E-49BF-95F9-17F98F06562B}"/>
              </a:ext>
            </a:extLst>
          </p:cNvPr>
          <p:cNvSpPr>
            <a:spLocks noGrp="1"/>
          </p:cNvSpPr>
          <p:nvPr>
            <p:ph type="title"/>
          </p:nvPr>
        </p:nvSpPr>
        <p:spPr/>
        <p:txBody>
          <a:bodyPr/>
          <a:lstStyle/>
          <a:p>
            <a:r>
              <a:rPr lang="fr-CH" dirty="0"/>
              <a:t>Optimiser et automatiser</a:t>
            </a:r>
            <a:endParaRPr lang="fr-FR" dirty="0"/>
          </a:p>
        </p:txBody>
      </p:sp>
      <p:sp>
        <p:nvSpPr>
          <p:cNvPr id="3" name="Espace réservé du contenu 2">
            <a:extLst>
              <a:ext uri="{FF2B5EF4-FFF2-40B4-BE49-F238E27FC236}">
                <a16:creationId xmlns:a16="http://schemas.microsoft.com/office/drawing/2014/main" id="{EC8CC03E-2E31-40E3-992D-2980FC006D80}"/>
              </a:ext>
            </a:extLst>
          </p:cNvPr>
          <p:cNvSpPr>
            <a:spLocks noGrp="1"/>
          </p:cNvSpPr>
          <p:nvPr>
            <p:ph idx="1"/>
          </p:nvPr>
        </p:nvSpPr>
        <p:spPr/>
        <p:txBody>
          <a:bodyPr/>
          <a:lstStyle/>
          <a:p>
            <a:r>
              <a:rPr lang="fr-CH" b="1" dirty="0"/>
              <a:t>L’application du principe:</a:t>
            </a:r>
          </a:p>
          <a:p>
            <a:pPr marL="342900" indent="-342900">
              <a:buFont typeface="+mj-lt"/>
              <a:buAutoNum type="arabicParenR"/>
            </a:pPr>
            <a:r>
              <a:rPr lang="fr-CH" dirty="0">
                <a:solidFill>
                  <a:schemeClr val="accent1"/>
                </a:solidFill>
              </a:rPr>
              <a:t>Simplifier ou optimiser avant d’automatiser.</a:t>
            </a:r>
          </a:p>
          <a:p>
            <a:pPr marL="342900" indent="-342900">
              <a:buFont typeface="+mj-lt"/>
              <a:buAutoNum type="arabicParenR"/>
            </a:pPr>
            <a:r>
              <a:rPr lang="fr-CH" dirty="0">
                <a:solidFill>
                  <a:schemeClr val="accent1"/>
                </a:solidFill>
              </a:rPr>
              <a:t>Définissez vos mesures avant et après, basées sur les résultats, orientées vers la valeur.</a:t>
            </a:r>
          </a:p>
          <a:p>
            <a:pPr marL="342900" indent="-342900">
              <a:buFont typeface="+mj-lt"/>
              <a:buAutoNum type="arabicParenR"/>
            </a:pPr>
            <a:r>
              <a:rPr lang="fr-FR" dirty="0">
                <a:solidFill>
                  <a:schemeClr val="accent1"/>
                </a:solidFill>
              </a:rPr>
              <a:t>Utilisation des autres principes en appliquant celui-ci:</a:t>
            </a:r>
          </a:p>
          <a:p>
            <a:pPr>
              <a:buFont typeface="Arial" panose="020B0604020202020204" pitchFamily="34" charset="0"/>
              <a:buChar char="•"/>
            </a:pPr>
            <a:r>
              <a:rPr lang="fr-FR" dirty="0">
                <a:solidFill>
                  <a:schemeClr val="accent1"/>
                </a:solidFill>
              </a:rPr>
              <a:t>Progresser itérativement avec les feedback</a:t>
            </a:r>
          </a:p>
          <a:p>
            <a:pPr>
              <a:buFont typeface="Arial" panose="020B0604020202020204" pitchFamily="34" charset="0"/>
              <a:buChar char="•"/>
            </a:pPr>
            <a:r>
              <a:rPr lang="fr-FR" dirty="0">
                <a:solidFill>
                  <a:schemeClr val="accent1"/>
                </a:solidFill>
              </a:rPr>
              <a:t>Commence d’ou tu es</a:t>
            </a:r>
          </a:p>
          <a:p>
            <a:pPr>
              <a:buFont typeface="Arial" panose="020B0604020202020204" pitchFamily="34" charset="0"/>
              <a:buChar char="•"/>
            </a:pPr>
            <a:r>
              <a:rPr lang="fr-FR" dirty="0">
                <a:solidFill>
                  <a:schemeClr val="accent1"/>
                </a:solidFill>
              </a:rPr>
              <a:t>Se concentrer sur la valeur</a:t>
            </a:r>
          </a:p>
          <a:p>
            <a:pPr>
              <a:buFont typeface="Arial" panose="020B0604020202020204" pitchFamily="34" charset="0"/>
              <a:buChar char="•"/>
            </a:pPr>
            <a:r>
              <a:rPr lang="fr-FR" dirty="0">
                <a:solidFill>
                  <a:schemeClr val="accent1"/>
                </a:solidFill>
              </a:rPr>
              <a:t>Opter pour la simplicité et rester pratique</a:t>
            </a:r>
          </a:p>
          <a:p>
            <a:pPr>
              <a:buFont typeface="Arial" panose="020B0604020202020204" pitchFamily="34" charset="0"/>
              <a:buChar char="•"/>
            </a:pPr>
            <a:endParaRPr lang="fr-FR" dirty="0">
              <a:solidFill>
                <a:schemeClr val="accent1"/>
              </a:solidFill>
            </a:endParaRPr>
          </a:p>
        </p:txBody>
      </p:sp>
      <p:sp>
        <p:nvSpPr>
          <p:cNvPr id="4" name="Espace réservé du pied de page 3">
            <a:extLst>
              <a:ext uri="{FF2B5EF4-FFF2-40B4-BE49-F238E27FC236}">
                <a16:creationId xmlns:a16="http://schemas.microsoft.com/office/drawing/2014/main" id="{4AACFABC-04F9-4CB5-9EE5-7DA08D38AFB5}"/>
              </a:ext>
            </a:extLst>
          </p:cNvPr>
          <p:cNvSpPr>
            <a:spLocks noGrp="1"/>
          </p:cNvSpPr>
          <p:nvPr>
            <p:ph type="ftr" sz="quarter" idx="11"/>
          </p:nvPr>
        </p:nvSpPr>
        <p:spPr/>
        <p:txBody>
          <a:bodyPr/>
          <a:lstStyle/>
          <a:p>
            <a:r>
              <a:rPr lang="fr-FR"/>
              <a:t>20211006_L&amp;C_ITIL_ChrystelDayer</a:t>
            </a:r>
          </a:p>
        </p:txBody>
      </p:sp>
    </p:spTree>
    <p:extLst>
      <p:ext uri="{BB962C8B-B14F-4D97-AF65-F5344CB8AC3E}">
        <p14:creationId xmlns:p14="http://schemas.microsoft.com/office/powerpoint/2010/main" val="1618818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FABD2-39F9-44E3-A0FE-B28198E029A8}"/>
              </a:ext>
            </a:extLst>
          </p:cNvPr>
          <p:cNvSpPr>
            <a:spLocks noGrp="1"/>
          </p:cNvSpPr>
          <p:nvPr>
            <p:ph type="title"/>
          </p:nvPr>
        </p:nvSpPr>
        <p:spPr/>
        <p:txBody>
          <a:bodyPr/>
          <a:lstStyle/>
          <a:p>
            <a:r>
              <a:rPr lang="fr-CH" dirty="0"/>
              <a:t>En résumé</a:t>
            </a:r>
            <a:endParaRPr lang="fr-FR" dirty="0"/>
          </a:p>
        </p:txBody>
      </p:sp>
      <p:sp>
        <p:nvSpPr>
          <p:cNvPr id="3" name="Espace réservé du contenu 2">
            <a:extLst>
              <a:ext uri="{FF2B5EF4-FFF2-40B4-BE49-F238E27FC236}">
                <a16:creationId xmlns:a16="http://schemas.microsoft.com/office/drawing/2014/main" id="{4DC5BE69-B878-4256-B183-3082282D7160}"/>
              </a:ext>
            </a:extLst>
          </p:cNvPr>
          <p:cNvSpPr>
            <a:spLocks noGrp="1"/>
          </p:cNvSpPr>
          <p:nvPr>
            <p:ph idx="1"/>
          </p:nvPr>
        </p:nvSpPr>
        <p:spPr>
          <a:xfrm>
            <a:off x="4588625" y="310896"/>
            <a:ext cx="6811695" cy="6236208"/>
          </a:xfrm>
        </p:spPr>
        <p:txBody>
          <a:bodyPr>
            <a:normAutofit fontScale="77500" lnSpcReduction="20000"/>
          </a:bodyPr>
          <a:lstStyle/>
          <a:p>
            <a:r>
              <a:rPr lang="fr-CH" sz="2300" b="1" dirty="0"/>
              <a:t>Ces principes interagissent et dépendent les uns des autres </a:t>
            </a:r>
          </a:p>
          <a:p>
            <a:pPr algn="just">
              <a:buFont typeface="Wingdings" panose="05000000000000000000" pitchFamily="2" charset="2"/>
              <a:buChar char="Ø"/>
            </a:pPr>
            <a:r>
              <a:rPr lang="fr-CH" sz="2300" dirty="0"/>
              <a:t>Si une organisation s'engage à </a:t>
            </a:r>
            <a:r>
              <a:rPr lang="fr-CH" sz="2300" b="1" dirty="0"/>
              <a:t>progresser de manière itérative avec un retour d'expérience</a:t>
            </a:r>
            <a:r>
              <a:rPr lang="fr-CH" sz="2300" dirty="0"/>
              <a:t>, elle doit également </a:t>
            </a:r>
            <a:r>
              <a:rPr lang="fr-CH" sz="2300" b="1" dirty="0"/>
              <a:t>penser et travailler de manière holistique</a:t>
            </a:r>
            <a:r>
              <a:rPr lang="fr-CH" sz="2300" dirty="0"/>
              <a:t> pour s'assurer que chaque itération d'une amélioration comprend tous les éléments nécessaires pour obtenir de réels résultats.</a:t>
            </a:r>
          </a:p>
          <a:p>
            <a:pPr algn="just">
              <a:buFont typeface="Wingdings" panose="05000000000000000000" pitchFamily="2" charset="2"/>
              <a:buChar char="Ø"/>
            </a:pPr>
            <a:r>
              <a:rPr lang="fr-CH" sz="2300" dirty="0"/>
              <a:t>De même, l'utilisation d'un </a:t>
            </a:r>
            <a:r>
              <a:rPr lang="fr-CH" sz="2300" b="1" dirty="0"/>
              <a:t>retour d'information</a:t>
            </a:r>
            <a:r>
              <a:rPr lang="fr-CH" sz="2300" dirty="0"/>
              <a:t> approprié est la clé de la </a:t>
            </a:r>
            <a:r>
              <a:rPr lang="fr-CH" sz="2300" b="1" dirty="0"/>
              <a:t>collaboration</a:t>
            </a:r>
            <a:r>
              <a:rPr lang="fr-CH" sz="2300" dirty="0"/>
              <a:t>.</a:t>
            </a:r>
          </a:p>
          <a:p>
            <a:pPr algn="just">
              <a:buFont typeface="Wingdings" panose="05000000000000000000" pitchFamily="2" charset="2"/>
              <a:buChar char="Ø"/>
            </a:pPr>
            <a:r>
              <a:rPr lang="fr-CH" sz="2300" dirty="0"/>
              <a:t>En se concentrant sur ce qui aura vraiment de </a:t>
            </a:r>
            <a:r>
              <a:rPr lang="fr-CH" sz="2300" b="1" dirty="0"/>
              <a:t>la valeur </a:t>
            </a:r>
            <a:r>
              <a:rPr lang="fr-CH" sz="2300" dirty="0"/>
              <a:t>pour le client, il est plus facile de </a:t>
            </a:r>
            <a:r>
              <a:rPr lang="fr-CH" sz="2300" b="1" dirty="0"/>
              <a:t>garder les choses simples et pratiques</a:t>
            </a:r>
            <a:r>
              <a:rPr lang="fr-CH" sz="2300" dirty="0"/>
              <a:t>. </a:t>
            </a:r>
          </a:p>
          <a:p>
            <a:pPr algn="just">
              <a:buFont typeface="Wingdings" panose="05000000000000000000" pitchFamily="2" charset="2"/>
              <a:buChar char="Ø"/>
            </a:pPr>
            <a:r>
              <a:rPr lang="fr-CH" sz="2300" dirty="0"/>
              <a:t>Les organisations ne devraient pas se contenter d'utiliser un ou deux des principes, mais devraient examiner la pertinence de chacun d'entre eux et la manière dont ils s'appliquent ensemble. </a:t>
            </a:r>
          </a:p>
          <a:p>
            <a:pPr algn="just">
              <a:buFont typeface="Wingdings" panose="05000000000000000000" pitchFamily="2" charset="2"/>
              <a:buChar char="Ø"/>
            </a:pPr>
            <a:r>
              <a:rPr lang="fr-CH" sz="2300" dirty="0"/>
              <a:t>Tous les principes ne seront pas essentiels dans toutes les situations, mais ils devraient tous être examinés à chaque occasion pour déterminer dans quelle mesure ils sont appropriés. </a:t>
            </a:r>
          </a:p>
          <a:p>
            <a:endParaRPr lang="fr-FR" dirty="0"/>
          </a:p>
        </p:txBody>
      </p:sp>
      <p:sp>
        <p:nvSpPr>
          <p:cNvPr id="4" name="Espace réservé du pied de page 3">
            <a:extLst>
              <a:ext uri="{FF2B5EF4-FFF2-40B4-BE49-F238E27FC236}">
                <a16:creationId xmlns:a16="http://schemas.microsoft.com/office/drawing/2014/main" id="{F9C56010-E287-4259-8DB6-E71B1FFDFB21}"/>
              </a:ext>
            </a:extLst>
          </p:cNvPr>
          <p:cNvSpPr>
            <a:spLocks noGrp="1"/>
          </p:cNvSpPr>
          <p:nvPr>
            <p:ph type="ftr" sz="quarter" idx="11"/>
          </p:nvPr>
        </p:nvSpPr>
        <p:spPr/>
        <p:txBody>
          <a:bodyPr/>
          <a:lstStyle/>
          <a:p>
            <a:r>
              <a:rPr lang="fr-FR"/>
              <a:t>20211006_L&amp;C_ITIL_ChrystelDayer</a:t>
            </a:r>
          </a:p>
        </p:txBody>
      </p:sp>
    </p:spTree>
    <p:extLst>
      <p:ext uri="{BB962C8B-B14F-4D97-AF65-F5344CB8AC3E}">
        <p14:creationId xmlns:p14="http://schemas.microsoft.com/office/powerpoint/2010/main" val="167103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598CE2-F4E2-4083-84C9-8CE12A586A5A}"/>
              </a:ext>
            </a:extLst>
          </p:cNvPr>
          <p:cNvSpPr>
            <a:spLocks noGrp="1"/>
          </p:cNvSpPr>
          <p:nvPr>
            <p:ph type="title"/>
          </p:nvPr>
        </p:nvSpPr>
        <p:spPr/>
        <p:txBody>
          <a:bodyPr/>
          <a:lstStyle/>
          <a:p>
            <a:r>
              <a:rPr lang="fr-CH" dirty="0"/>
              <a:t>Les 4 dimensions</a:t>
            </a:r>
            <a:endParaRPr lang="fr-FR" dirty="0"/>
          </a:p>
        </p:txBody>
      </p:sp>
      <p:sp>
        <p:nvSpPr>
          <p:cNvPr id="3" name="Espace réservé du contenu 2">
            <a:extLst>
              <a:ext uri="{FF2B5EF4-FFF2-40B4-BE49-F238E27FC236}">
                <a16:creationId xmlns:a16="http://schemas.microsoft.com/office/drawing/2014/main" id="{02FFE8EA-8E91-44F2-8EA4-6BBA8143C050}"/>
              </a:ext>
            </a:extLst>
          </p:cNvPr>
          <p:cNvSpPr>
            <a:spLocks noGrp="1"/>
          </p:cNvSpPr>
          <p:nvPr>
            <p:ph idx="1"/>
          </p:nvPr>
        </p:nvSpPr>
        <p:spPr/>
        <p:txBody>
          <a:bodyPr/>
          <a:lstStyle/>
          <a:p>
            <a:r>
              <a:rPr lang="fr-CH" dirty="0"/>
              <a:t>Organisations et personnes</a:t>
            </a:r>
          </a:p>
          <a:p>
            <a:r>
              <a:rPr lang="fr-CH" dirty="0"/>
              <a:t>Information et technologie</a:t>
            </a:r>
          </a:p>
          <a:p>
            <a:r>
              <a:rPr lang="fr-CH" dirty="0"/>
              <a:t>Partenaires et fournisseurs</a:t>
            </a:r>
          </a:p>
          <a:p>
            <a:r>
              <a:rPr lang="fr-CH" dirty="0"/>
              <a:t>Flux de valeur et processus</a:t>
            </a:r>
            <a:endParaRPr lang="fr-FR" dirty="0"/>
          </a:p>
        </p:txBody>
      </p:sp>
      <p:sp>
        <p:nvSpPr>
          <p:cNvPr id="5" name="Espace réservé du pied de page 4">
            <a:extLst>
              <a:ext uri="{FF2B5EF4-FFF2-40B4-BE49-F238E27FC236}">
                <a16:creationId xmlns:a16="http://schemas.microsoft.com/office/drawing/2014/main" id="{0C780DCB-7998-4CA2-B672-03247B0BA564}"/>
              </a:ext>
            </a:extLst>
          </p:cNvPr>
          <p:cNvSpPr>
            <a:spLocks noGrp="1"/>
          </p:cNvSpPr>
          <p:nvPr>
            <p:ph type="ftr" sz="quarter" idx="11"/>
          </p:nvPr>
        </p:nvSpPr>
        <p:spPr/>
        <p:txBody>
          <a:bodyPr/>
          <a:lstStyle/>
          <a:p>
            <a:r>
              <a:rPr lang="fr-FR"/>
              <a:t>20211006_L&amp;C_ITIL_ChrystelDayer</a:t>
            </a:r>
          </a:p>
        </p:txBody>
      </p:sp>
      <p:pic>
        <p:nvPicPr>
          <p:cNvPr id="6" name="Image 5">
            <a:extLst>
              <a:ext uri="{FF2B5EF4-FFF2-40B4-BE49-F238E27FC236}">
                <a16:creationId xmlns:a16="http://schemas.microsoft.com/office/drawing/2014/main" id="{0874D77D-0D39-4408-8AD5-7C05E3E01D83}"/>
              </a:ext>
            </a:extLst>
          </p:cNvPr>
          <p:cNvPicPr>
            <a:picLocks noChangeAspect="1"/>
          </p:cNvPicPr>
          <p:nvPr/>
        </p:nvPicPr>
        <p:blipFill>
          <a:blip r:embed="rId2"/>
          <a:stretch>
            <a:fillRect/>
          </a:stretch>
        </p:blipFill>
        <p:spPr>
          <a:xfrm>
            <a:off x="888632" y="204452"/>
            <a:ext cx="2498512" cy="872841"/>
          </a:xfrm>
          <a:prstGeom prst="rect">
            <a:avLst/>
          </a:prstGeom>
        </p:spPr>
      </p:pic>
    </p:spTree>
    <p:extLst>
      <p:ext uri="{BB962C8B-B14F-4D97-AF65-F5344CB8AC3E}">
        <p14:creationId xmlns:p14="http://schemas.microsoft.com/office/powerpoint/2010/main" val="936603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B4B732B7-4819-4F68-9FD2-1F8DF9FAC6A5}"/>
              </a:ext>
            </a:extLst>
          </p:cNvPr>
          <p:cNvSpPr>
            <a:spLocks noGrp="1"/>
          </p:cNvSpPr>
          <p:nvPr>
            <p:ph type="ftr" sz="quarter" idx="11"/>
          </p:nvPr>
        </p:nvSpPr>
        <p:spPr/>
        <p:txBody>
          <a:bodyPr/>
          <a:lstStyle/>
          <a:p>
            <a:r>
              <a:rPr lang="fr-FR"/>
              <a:t>20211006_L&amp;C_ITIL_ChrystelDayer</a:t>
            </a:r>
          </a:p>
        </p:txBody>
      </p:sp>
      <p:pic>
        <p:nvPicPr>
          <p:cNvPr id="4" name="Image 3">
            <a:extLst>
              <a:ext uri="{FF2B5EF4-FFF2-40B4-BE49-F238E27FC236}">
                <a16:creationId xmlns:a16="http://schemas.microsoft.com/office/drawing/2014/main" id="{8FE3D964-BDBA-4AF1-8F21-691B37FCC8EB}"/>
              </a:ext>
            </a:extLst>
          </p:cNvPr>
          <p:cNvPicPr>
            <a:picLocks noChangeAspect="1"/>
          </p:cNvPicPr>
          <p:nvPr/>
        </p:nvPicPr>
        <p:blipFill rotWithShape="1">
          <a:blip r:embed="rId2"/>
          <a:srcRect l="27955" t="22047" r="15590" b="9181"/>
          <a:stretch/>
        </p:blipFill>
        <p:spPr>
          <a:xfrm>
            <a:off x="1557251" y="329894"/>
            <a:ext cx="9498676" cy="6505676"/>
          </a:xfrm>
          <a:prstGeom prst="rect">
            <a:avLst/>
          </a:prstGeom>
        </p:spPr>
      </p:pic>
    </p:spTree>
    <p:extLst>
      <p:ext uri="{BB962C8B-B14F-4D97-AF65-F5344CB8AC3E}">
        <p14:creationId xmlns:p14="http://schemas.microsoft.com/office/powerpoint/2010/main" val="3894538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EBCBC9-FBB2-4D73-898D-2C17EEBF05E9}"/>
              </a:ext>
            </a:extLst>
          </p:cNvPr>
          <p:cNvSpPr>
            <a:spLocks noGrp="1"/>
          </p:cNvSpPr>
          <p:nvPr>
            <p:ph type="title"/>
          </p:nvPr>
        </p:nvSpPr>
        <p:spPr/>
        <p:txBody>
          <a:bodyPr>
            <a:normAutofit fontScale="90000"/>
          </a:bodyPr>
          <a:lstStyle/>
          <a:p>
            <a:r>
              <a:rPr lang="fr-CH" dirty="0"/>
              <a:t>Progresser itérativement avec des feedback</a:t>
            </a:r>
            <a:endParaRPr lang="fr-FR" dirty="0"/>
          </a:p>
        </p:txBody>
      </p:sp>
      <p:sp>
        <p:nvSpPr>
          <p:cNvPr id="3" name="Espace réservé du contenu 2">
            <a:extLst>
              <a:ext uri="{FF2B5EF4-FFF2-40B4-BE49-F238E27FC236}">
                <a16:creationId xmlns:a16="http://schemas.microsoft.com/office/drawing/2014/main" id="{F255ABFA-797B-489B-814A-187F146BE94A}"/>
              </a:ext>
            </a:extLst>
          </p:cNvPr>
          <p:cNvSpPr>
            <a:spLocks noGrp="1"/>
          </p:cNvSpPr>
          <p:nvPr>
            <p:ph idx="1"/>
          </p:nvPr>
        </p:nvSpPr>
        <p:spPr/>
        <p:txBody>
          <a:bodyPr/>
          <a:lstStyle/>
          <a:p>
            <a:pPr algn="just"/>
            <a:r>
              <a:rPr lang="fr-CH" dirty="0"/>
              <a:t>Ce principe rappelle aux organisations de ne pas tout faire en même temps. ITIL recommande d’organiser le travail en parties plus petites et gérables qui peuvent être exécutées et terminées dans un délai convenable.</a:t>
            </a:r>
          </a:p>
        </p:txBody>
      </p:sp>
      <p:sp>
        <p:nvSpPr>
          <p:cNvPr id="5" name="Espace réservé du pied de page 4">
            <a:extLst>
              <a:ext uri="{FF2B5EF4-FFF2-40B4-BE49-F238E27FC236}">
                <a16:creationId xmlns:a16="http://schemas.microsoft.com/office/drawing/2014/main" id="{4CCA2DC6-4C33-4AB3-86E3-22A10B840B9E}"/>
              </a:ext>
            </a:extLst>
          </p:cNvPr>
          <p:cNvSpPr>
            <a:spLocks noGrp="1"/>
          </p:cNvSpPr>
          <p:nvPr>
            <p:ph type="ftr" sz="quarter" idx="11"/>
          </p:nvPr>
        </p:nvSpPr>
        <p:spPr/>
        <p:txBody>
          <a:bodyPr/>
          <a:lstStyle/>
          <a:p>
            <a:r>
              <a:rPr lang="fr-FR"/>
              <a:t>20211006_L&amp;C_ITIL_ChrystelDayer</a:t>
            </a:r>
          </a:p>
        </p:txBody>
      </p:sp>
      <p:pic>
        <p:nvPicPr>
          <p:cNvPr id="6" name="Image 5">
            <a:extLst>
              <a:ext uri="{FF2B5EF4-FFF2-40B4-BE49-F238E27FC236}">
                <a16:creationId xmlns:a16="http://schemas.microsoft.com/office/drawing/2014/main" id="{B363531F-1634-4F2E-9B4B-0A7E57E0958C}"/>
              </a:ext>
            </a:extLst>
          </p:cNvPr>
          <p:cNvPicPr>
            <a:picLocks noChangeAspect="1"/>
          </p:cNvPicPr>
          <p:nvPr/>
        </p:nvPicPr>
        <p:blipFill>
          <a:blip r:embed="rId3"/>
          <a:stretch>
            <a:fillRect/>
          </a:stretch>
        </p:blipFill>
        <p:spPr>
          <a:xfrm>
            <a:off x="888632" y="204452"/>
            <a:ext cx="2498512" cy="872841"/>
          </a:xfrm>
          <a:prstGeom prst="rect">
            <a:avLst/>
          </a:prstGeom>
        </p:spPr>
      </p:pic>
    </p:spTree>
    <p:extLst>
      <p:ext uri="{BB962C8B-B14F-4D97-AF65-F5344CB8AC3E}">
        <p14:creationId xmlns:p14="http://schemas.microsoft.com/office/powerpoint/2010/main" val="2700141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EBCBC9-FBB2-4D73-898D-2C17EEBF05E9}"/>
              </a:ext>
            </a:extLst>
          </p:cNvPr>
          <p:cNvSpPr>
            <a:spLocks noGrp="1"/>
          </p:cNvSpPr>
          <p:nvPr>
            <p:ph type="title"/>
          </p:nvPr>
        </p:nvSpPr>
        <p:spPr/>
        <p:txBody>
          <a:bodyPr>
            <a:normAutofit fontScale="90000"/>
          </a:bodyPr>
          <a:lstStyle/>
          <a:p>
            <a:r>
              <a:rPr lang="fr-CH" dirty="0"/>
              <a:t>Progresser itérativement avec des feedback</a:t>
            </a:r>
            <a:endParaRPr lang="fr-FR" dirty="0"/>
          </a:p>
        </p:txBody>
      </p:sp>
      <p:sp>
        <p:nvSpPr>
          <p:cNvPr id="3" name="Espace réservé du contenu 2">
            <a:extLst>
              <a:ext uri="{FF2B5EF4-FFF2-40B4-BE49-F238E27FC236}">
                <a16:creationId xmlns:a16="http://schemas.microsoft.com/office/drawing/2014/main" id="{F255ABFA-797B-489B-814A-187F146BE94A}"/>
              </a:ext>
            </a:extLst>
          </p:cNvPr>
          <p:cNvSpPr>
            <a:spLocks noGrp="1"/>
          </p:cNvSpPr>
          <p:nvPr>
            <p:ph idx="1"/>
          </p:nvPr>
        </p:nvSpPr>
        <p:spPr/>
        <p:txBody>
          <a:bodyPr/>
          <a:lstStyle/>
          <a:p>
            <a:r>
              <a:rPr lang="fr-CH" b="1" dirty="0"/>
              <a:t>Résister à la tentation de faire tout en même temps! </a:t>
            </a:r>
          </a:p>
          <a:p>
            <a:pPr>
              <a:buFont typeface="Wingdings" panose="05000000000000000000" pitchFamily="2" charset="2"/>
              <a:buChar char="Ø"/>
            </a:pPr>
            <a:r>
              <a:rPr lang="fr-CH" dirty="0"/>
              <a:t>Même les grandes initiatives doivent être accomplis de manière itérative. </a:t>
            </a:r>
          </a:p>
          <a:p>
            <a:pPr>
              <a:buFont typeface="Wingdings" panose="05000000000000000000" pitchFamily="2" charset="2"/>
              <a:buChar char="Ø"/>
            </a:pPr>
            <a:r>
              <a:rPr lang="fr-CH" dirty="0"/>
              <a:t>En organisant le travail en sections plus petites et gérables qui peuvent être exécutées et achevées en temps voulu, la concentration sur chaque effort sera plus nette et plus facile à maintenir. </a:t>
            </a:r>
            <a:endParaRPr lang="fr-FR" dirty="0"/>
          </a:p>
        </p:txBody>
      </p:sp>
      <p:sp>
        <p:nvSpPr>
          <p:cNvPr id="5" name="Espace réservé du pied de page 4">
            <a:extLst>
              <a:ext uri="{FF2B5EF4-FFF2-40B4-BE49-F238E27FC236}">
                <a16:creationId xmlns:a16="http://schemas.microsoft.com/office/drawing/2014/main" id="{4CCA2DC6-4C33-4AB3-86E3-22A10B840B9E}"/>
              </a:ext>
            </a:extLst>
          </p:cNvPr>
          <p:cNvSpPr>
            <a:spLocks noGrp="1"/>
          </p:cNvSpPr>
          <p:nvPr>
            <p:ph type="ftr" sz="quarter" idx="11"/>
          </p:nvPr>
        </p:nvSpPr>
        <p:spPr/>
        <p:txBody>
          <a:bodyPr/>
          <a:lstStyle/>
          <a:p>
            <a:r>
              <a:rPr lang="fr-FR"/>
              <a:t>20211006_L&amp;C_ITIL_ChrystelDayer</a:t>
            </a:r>
          </a:p>
        </p:txBody>
      </p:sp>
      <p:pic>
        <p:nvPicPr>
          <p:cNvPr id="6" name="Image 5">
            <a:extLst>
              <a:ext uri="{FF2B5EF4-FFF2-40B4-BE49-F238E27FC236}">
                <a16:creationId xmlns:a16="http://schemas.microsoft.com/office/drawing/2014/main" id="{B363531F-1634-4F2E-9B4B-0A7E57E0958C}"/>
              </a:ext>
            </a:extLst>
          </p:cNvPr>
          <p:cNvPicPr>
            <a:picLocks noChangeAspect="1"/>
          </p:cNvPicPr>
          <p:nvPr/>
        </p:nvPicPr>
        <p:blipFill>
          <a:blip r:embed="rId3"/>
          <a:stretch>
            <a:fillRect/>
          </a:stretch>
        </p:blipFill>
        <p:spPr>
          <a:xfrm>
            <a:off x="888632" y="204452"/>
            <a:ext cx="2498512" cy="872841"/>
          </a:xfrm>
          <a:prstGeom prst="rect">
            <a:avLst/>
          </a:prstGeom>
        </p:spPr>
      </p:pic>
    </p:spTree>
    <p:extLst>
      <p:ext uri="{BB962C8B-B14F-4D97-AF65-F5344CB8AC3E}">
        <p14:creationId xmlns:p14="http://schemas.microsoft.com/office/powerpoint/2010/main" val="3111452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EBCBC9-FBB2-4D73-898D-2C17EEBF05E9}"/>
              </a:ext>
            </a:extLst>
          </p:cNvPr>
          <p:cNvSpPr>
            <a:spLocks noGrp="1"/>
          </p:cNvSpPr>
          <p:nvPr>
            <p:ph type="title"/>
          </p:nvPr>
        </p:nvSpPr>
        <p:spPr/>
        <p:txBody>
          <a:bodyPr>
            <a:normAutofit fontScale="90000"/>
          </a:bodyPr>
          <a:lstStyle/>
          <a:p>
            <a:r>
              <a:rPr lang="fr-CH" dirty="0"/>
              <a:t>Progresser itérativement avec des feedback</a:t>
            </a:r>
            <a:endParaRPr lang="fr-FR" dirty="0"/>
          </a:p>
        </p:txBody>
      </p:sp>
      <p:sp>
        <p:nvSpPr>
          <p:cNvPr id="3" name="Espace réservé du contenu 2">
            <a:extLst>
              <a:ext uri="{FF2B5EF4-FFF2-40B4-BE49-F238E27FC236}">
                <a16:creationId xmlns:a16="http://schemas.microsoft.com/office/drawing/2014/main" id="{F255ABFA-797B-489B-814A-187F146BE94A}"/>
              </a:ext>
            </a:extLst>
          </p:cNvPr>
          <p:cNvSpPr>
            <a:spLocks noGrp="1"/>
          </p:cNvSpPr>
          <p:nvPr>
            <p:ph idx="1"/>
          </p:nvPr>
        </p:nvSpPr>
        <p:spPr/>
        <p:txBody>
          <a:bodyPr/>
          <a:lstStyle/>
          <a:p>
            <a:r>
              <a:rPr lang="fr-CH" b="1" dirty="0"/>
              <a:t>Itérations d'amélioration :</a:t>
            </a:r>
          </a:p>
          <a:p>
            <a:pPr algn="just">
              <a:buFont typeface="Wingdings" panose="05000000000000000000" pitchFamily="2" charset="2"/>
              <a:buChar char="Ø"/>
            </a:pPr>
            <a:r>
              <a:rPr lang="fr-CH" dirty="0"/>
              <a:t>Peuvent être séquentielles ou simultanées. </a:t>
            </a:r>
          </a:p>
          <a:p>
            <a:pPr algn="just">
              <a:buFont typeface="Wingdings" panose="05000000000000000000" pitchFamily="2" charset="2"/>
              <a:buChar char="Ø"/>
            </a:pPr>
            <a:r>
              <a:rPr lang="fr-CH" dirty="0"/>
              <a:t>Basées sur les exigences de l'amélioration et les ressources disponibles. </a:t>
            </a:r>
          </a:p>
          <a:p>
            <a:pPr algn="just">
              <a:buFont typeface="Wingdings" panose="05000000000000000000" pitchFamily="2" charset="2"/>
              <a:buChar char="Ø"/>
            </a:pPr>
            <a:r>
              <a:rPr lang="fr-CH" dirty="0"/>
              <a:t>Chaque itération individuelle doit être à la fois gérable et gérée, en veillant à ce que des résultats tangibles soient rendus en temps voulu et exploités pour créer de nouvelles améliorations. </a:t>
            </a:r>
            <a:endParaRPr lang="fr-FR" dirty="0"/>
          </a:p>
        </p:txBody>
      </p:sp>
      <p:sp>
        <p:nvSpPr>
          <p:cNvPr id="5" name="Espace réservé du pied de page 4">
            <a:extLst>
              <a:ext uri="{FF2B5EF4-FFF2-40B4-BE49-F238E27FC236}">
                <a16:creationId xmlns:a16="http://schemas.microsoft.com/office/drawing/2014/main" id="{4CCA2DC6-4C33-4AB3-86E3-22A10B840B9E}"/>
              </a:ext>
            </a:extLst>
          </p:cNvPr>
          <p:cNvSpPr>
            <a:spLocks noGrp="1"/>
          </p:cNvSpPr>
          <p:nvPr>
            <p:ph type="ftr" sz="quarter" idx="11"/>
          </p:nvPr>
        </p:nvSpPr>
        <p:spPr/>
        <p:txBody>
          <a:bodyPr/>
          <a:lstStyle/>
          <a:p>
            <a:r>
              <a:rPr lang="fr-FR"/>
              <a:t>20211006_L&amp;C_ITIL_ChrystelDayer</a:t>
            </a:r>
          </a:p>
        </p:txBody>
      </p:sp>
      <p:pic>
        <p:nvPicPr>
          <p:cNvPr id="6" name="Image 5">
            <a:extLst>
              <a:ext uri="{FF2B5EF4-FFF2-40B4-BE49-F238E27FC236}">
                <a16:creationId xmlns:a16="http://schemas.microsoft.com/office/drawing/2014/main" id="{B363531F-1634-4F2E-9B4B-0A7E57E0958C}"/>
              </a:ext>
            </a:extLst>
          </p:cNvPr>
          <p:cNvPicPr>
            <a:picLocks noChangeAspect="1"/>
          </p:cNvPicPr>
          <p:nvPr/>
        </p:nvPicPr>
        <p:blipFill>
          <a:blip r:embed="rId3"/>
          <a:stretch>
            <a:fillRect/>
          </a:stretch>
        </p:blipFill>
        <p:spPr>
          <a:xfrm>
            <a:off x="888632" y="204452"/>
            <a:ext cx="2498512" cy="872841"/>
          </a:xfrm>
          <a:prstGeom prst="rect">
            <a:avLst/>
          </a:prstGeom>
        </p:spPr>
      </p:pic>
    </p:spTree>
    <p:extLst>
      <p:ext uri="{BB962C8B-B14F-4D97-AF65-F5344CB8AC3E}">
        <p14:creationId xmlns:p14="http://schemas.microsoft.com/office/powerpoint/2010/main" val="1700539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EBCBC9-FBB2-4D73-898D-2C17EEBF05E9}"/>
              </a:ext>
            </a:extLst>
          </p:cNvPr>
          <p:cNvSpPr>
            <a:spLocks noGrp="1"/>
          </p:cNvSpPr>
          <p:nvPr>
            <p:ph type="title"/>
          </p:nvPr>
        </p:nvSpPr>
        <p:spPr/>
        <p:txBody>
          <a:bodyPr>
            <a:normAutofit fontScale="90000"/>
          </a:bodyPr>
          <a:lstStyle/>
          <a:p>
            <a:r>
              <a:rPr lang="fr-CH" dirty="0"/>
              <a:t>Progresser itérativement avec des feedback</a:t>
            </a:r>
            <a:endParaRPr lang="fr-FR" dirty="0"/>
          </a:p>
        </p:txBody>
      </p:sp>
      <p:sp>
        <p:nvSpPr>
          <p:cNvPr id="3" name="Espace réservé du contenu 2">
            <a:extLst>
              <a:ext uri="{FF2B5EF4-FFF2-40B4-BE49-F238E27FC236}">
                <a16:creationId xmlns:a16="http://schemas.microsoft.com/office/drawing/2014/main" id="{F255ABFA-797B-489B-814A-187F146BE94A}"/>
              </a:ext>
            </a:extLst>
          </p:cNvPr>
          <p:cNvSpPr>
            <a:spLocks noGrp="1"/>
          </p:cNvSpPr>
          <p:nvPr>
            <p:ph idx="1"/>
          </p:nvPr>
        </p:nvSpPr>
        <p:spPr/>
        <p:txBody>
          <a:bodyPr/>
          <a:lstStyle/>
          <a:p>
            <a:pPr algn="just"/>
            <a:r>
              <a:rPr lang="fr-CH" dirty="0"/>
              <a:t>Une initiative ou un programme d'amélioration majeure peut être organisé en plusieurs projets d'amélioration significative, et chacune d'entre elles peut, à son tour, comprendre des efforts d'amélioration plus modestes. </a:t>
            </a:r>
          </a:p>
          <a:p>
            <a:pPr algn="just"/>
            <a:r>
              <a:rPr lang="fr-CH" dirty="0"/>
              <a:t>L’initiative ou le programme dans son ensemble, ainsi que les itérations de ses composants, doivent être continuellement réévalués et potentiellement révisés pour refléter tout changement de circonstances et s'assurer que l'accent mis sur la valeur n'a pas été perdu (cf. Agile/Scrum) en utilisant des canaux de retour d'information.</a:t>
            </a:r>
            <a:endParaRPr lang="fr-FR" dirty="0"/>
          </a:p>
        </p:txBody>
      </p:sp>
      <p:sp>
        <p:nvSpPr>
          <p:cNvPr id="5" name="Espace réservé du pied de page 4">
            <a:extLst>
              <a:ext uri="{FF2B5EF4-FFF2-40B4-BE49-F238E27FC236}">
                <a16:creationId xmlns:a16="http://schemas.microsoft.com/office/drawing/2014/main" id="{4CCA2DC6-4C33-4AB3-86E3-22A10B840B9E}"/>
              </a:ext>
            </a:extLst>
          </p:cNvPr>
          <p:cNvSpPr>
            <a:spLocks noGrp="1"/>
          </p:cNvSpPr>
          <p:nvPr>
            <p:ph type="ftr" sz="quarter" idx="11"/>
          </p:nvPr>
        </p:nvSpPr>
        <p:spPr/>
        <p:txBody>
          <a:bodyPr/>
          <a:lstStyle/>
          <a:p>
            <a:r>
              <a:rPr lang="fr-FR"/>
              <a:t>20211006_L&amp;C_ITIL_ChrystelDayer</a:t>
            </a:r>
          </a:p>
        </p:txBody>
      </p:sp>
      <p:pic>
        <p:nvPicPr>
          <p:cNvPr id="6" name="Image 5">
            <a:extLst>
              <a:ext uri="{FF2B5EF4-FFF2-40B4-BE49-F238E27FC236}">
                <a16:creationId xmlns:a16="http://schemas.microsoft.com/office/drawing/2014/main" id="{B363531F-1634-4F2E-9B4B-0A7E57E0958C}"/>
              </a:ext>
            </a:extLst>
          </p:cNvPr>
          <p:cNvPicPr>
            <a:picLocks noChangeAspect="1"/>
          </p:cNvPicPr>
          <p:nvPr/>
        </p:nvPicPr>
        <p:blipFill>
          <a:blip r:embed="rId3"/>
          <a:stretch>
            <a:fillRect/>
          </a:stretch>
        </p:blipFill>
        <p:spPr>
          <a:xfrm>
            <a:off x="888632" y="204452"/>
            <a:ext cx="2498512" cy="872841"/>
          </a:xfrm>
          <a:prstGeom prst="rect">
            <a:avLst/>
          </a:prstGeom>
        </p:spPr>
      </p:pic>
    </p:spTree>
    <p:extLst>
      <p:ext uri="{BB962C8B-B14F-4D97-AF65-F5344CB8AC3E}">
        <p14:creationId xmlns:p14="http://schemas.microsoft.com/office/powerpoint/2010/main" val="2830748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EBCBC9-FBB2-4D73-898D-2C17EEBF05E9}"/>
              </a:ext>
            </a:extLst>
          </p:cNvPr>
          <p:cNvSpPr>
            <a:spLocks noGrp="1"/>
          </p:cNvSpPr>
          <p:nvPr>
            <p:ph type="title"/>
          </p:nvPr>
        </p:nvSpPr>
        <p:spPr/>
        <p:txBody>
          <a:bodyPr>
            <a:normAutofit fontScale="90000"/>
          </a:bodyPr>
          <a:lstStyle/>
          <a:p>
            <a:r>
              <a:rPr lang="fr-CH" dirty="0"/>
              <a:t>Progresser itérativement avec des feedback</a:t>
            </a:r>
            <a:endParaRPr lang="fr-FR" dirty="0"/>
          </a:p>
        </p:txBody>
      </p:sp>
      <p:sp>
        <p:nvSpPr>
          <p:cNvPr id="3" name="Espace réservé du contenu 2">
            <a:extLst>
              <a:ext uri="{FF2B5EF4-FFF2-40B4-BE49-F238E27FC236}">
                <a16:creationId xmlns:a16="http://schemas.microsoft.com/office/drawing/2014/main" id="{F255ABFA-797B-489B-814A-187F146BE94A}"/>
              </a:ext>
            </a:extLst>
          </p:cNvPr>
          <p:cNvSpPr>
            <a:spLocks noGrp="1"/>
          </p:cNvSpPr>
          <p:nvPr>
            <p:ph idx="1"/>
          </p:nvPr>
        </p:nvSpPr>
        <p:spPr/>
        <p:txBody>
          <a:bodyPr>
            <a:normAutofit/>
          </a:bodyPr>
          <a:lstStyle/>
          <a:p>
            <a:r>
              <a:rPr lang="fr-CH" sz="1800" b="1" dirty="0">
                <a:solidFill>
                  <a:srgbClr val="000000"/>
                </a:solidFill>
                <a:effectLst/>
                <a:latin typeface="Trebuchet MS" panose="020B0603020202020204" pitchFamily="34" charset="0"/>
              </a:rPr>
              <a:t>Boucle de retour:</a:t>
            </a:r>
          </a:p>
          <a:p>
            <a:pPr algn="just">
              <a:buFont typeface="Wingdings" panose="05000000000000000000" pitchFamily="2" charset="2"/>
              <a:buChar char="Ø"/>
            </a:pPr>
            <a:r>
              <a:rPr lang="fr-CH" dirty="0"/>
              <a:t>Technique permettant l’utilisation des livrables d’une partie d’un système en tant qu’entrées pour cette même partie de système. </a:t>
            </a:r>
          </a:p>
          <a:p>
            <a:pPr algn="just">
              <a:buFont typeface="Wingdings" panose="05000000000000000000" pitchFamily="2" charset="2"/>
              <a:buChar char="Ø"/>
            </a:pPr>
            <a:r>
              <a:rPr lang="fr-CH" dirty="0"/>
              <a:t>Les boucles de retours (la recherche et l'utilisation d'un retour d'information) doivent se faire </a:t>
            </a:r>
            <a:r>
              <a:rPr lang="fr-CH" u="sng" dirty="0"/>
              <a:t>avant, pendant et après</a:t>
            </a:r>
            <a:r>
              <a:rPr lang="fr-CH" dirty="0"/>
              <a:t> chaque itération. Elles permettent ainsi que les actions soient ciblées et appropriées même si les circonstances changent.</a:t>
            </a:r>
          </a:p>
          <a:p>
            <a:pPr algn="just">
              <a:buFont typeface="Wingdings" panose="05000000000000000000" pitchFamily="2" charset="2"/>
              <a:buChar char="Ø"/>
            </a:pPr>
            <a:r>
              <a:rPr lang="fr-CH" dirty="0"/>
              <a:t>Aucune itération d'amélioration ne se produit dans le vide.</a:t>
            </a:r>
          </a:p>
          <a:p>
            <a:pPr algn="just">
              <a:buFont typeface="Wingdings" panose="05000000000000000000" pitchFamily="2" charset="2"/>
              <a:buChar char="Ø"/>
            </a:pPr>
            <a:r>
              <a:rPr lang="fr-CH" dirty="0"/>
              <a:t> Les circonstances peuvent changer et de nouvelles priorités peuvent apparaître, et la nécessité de l'itération peut être modifiée ou même éliminée. </a:t>
            </a:r>
          </a:p>
        </p:txBody>
      </p:sp>
      <p:sp>
        <p:nvSpPr>
          <p:cNvPr id="5" name="Espace réservé du pied de page 4">
            <a:extLst>
              <a:ext uri="{FF2B5EF4-FFF2-40B4-BE49-F238E27FC236}">
                <a16:creationId xmlns:a16="http://schemas.microsoft.com/office/drawing/2014/main" id="{4CCA2DC6-4C33-4AB3-86E3-22A10B840B9E}"/>
              </a:ext>
            </a:extLst>
          </p:cNvPr>
          <p:cNvSpPr>
            <a:spLocks noGrp="1"/>
          </p:cNvSpPr>
          <p:nvPr>
            <p:ph type="ftr" sz="quarter" idx="11"/>
          </p:nvPr>
        </p:nvSpPr>
        <p:spPr/>
        <p:txBody>
          <a:bodyPr/>
          <a:lstStyle/>
          <a:p>
            <a:r>
              <a:rPr lang="fr-FR"/>
              <a:t>20211006_L&amp;C_ITIL_ChrystelDayer</a:t>
            </a:r>
          </a:p>
        </p:txBody>
      </p:sp>
      <p:pic>
        <p:nvPicPr>
          <p:cNvPr id="6" name="Image 5">
            <a:extLst>
              <a:ext uri="{FF2B5EF4-FFF2-40B4-BE49-F238E27FC236}">
                <a16:creationId xmlns:a16="http://schemas.microsoft.com/office/drawing/2014/main" id="{B363531F-1634-4F2E-9B4B-0A7E57E0958C}"/>
              </a:ext>
            </a:extLst>
          </p:cNvPr>
          <p:cNvPicPr>
            <a:picLocks noChangeAspect="1"/>
          </p:cNvPicPr>
          <p:nvPr/>
        </p:nvPicPr>
        <p:blipFill>
          <a:blip r:embed="rId3"/>
          <a:stretch>
            <a:fillRect/>
          </a:stretch>
        </p:blipFill>
        <p:spPr>
          <a:xfrm>
            <a:off x="888632" y="204452"/>
            <a:ext cx="2498512" cy="872841"/>
          </a:xfrm>
          <a:prstGeom prst="rect">
            <a:avLst/>
          </a:prstGeom>
        </p:spPr>
      </p:pic>
    </p:spTree>
    <p:extLst>
      <p:ext uri="{BB962C8B-B14F-4D97-AF65-F5344CB8AC3E}">
        <p14:creationId xmlns:p14="http://schemas.microsoft.com/office/powerpoint/2010/main" val="351697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96780-6E09-4D5E-8EA7-C67A3B455754}"/>
              </a:ext>
            </a:extLst>
          </p:cNvPr>
          <p:cNvSpPr>
            <a:spLocks noGrp="1"/>
          </p:cNvSpPr>
          <p:nvPr>
            <p:ph type="title"/>
          </p:nvPr>
        </p:nvSpPr>
        <p:spPr/>
        <p:txBody>
          <a:bodyPr>
            <a:normAutofit fontScale="90000"/>
          </a:bodyPr>
          <a:lstStyle/>
          <a:p>
            <a:r>
              <a:rPr lang="fr-CH" dirty="0"/>
              <a:t>Progresser itérativement avec des feedback</a:t>
            </a:r>
            <a:endParaRPr lang="fr-FR" dirty="0"/>
          </a:p>
        </p:txBody>
      </p:sp>
      <p:sp>
        <p:nvSpPr>
          <p:cNvPr id="3" name="Espace réservé du contenu 2">
            <a:extLst>
              <a:ext uri="{FF2B5EF4-FFF2-40B4-BE49-F238E27FC236}">
                <a16:creationId xmlns:a16="http://schemas.microsoft.com/office/drawing/2014/main" id="{056D6C29-4EDD-4688-9EB3-3A7904A7A1E7}"/>
              </a:ext>
            </a:extLst>
          </p:cNvPr>
          <p:cNvSpPr>
            <a:spLocks noGrp="1"/>
          </p:cNvSpPr>
          <p:nvPr>
            <p:ph idx="1"/>
          </p:nvPr>
        </p:nvSpPr>
        <p:spPr/>
        <p:txBody>
          <a:bodyPr/>
          <a:lstStyle/>
          <a:p>
            <a:r>
              <a:rPr lang="fr-CH" b="1" dirty="0"/>
              <a:t>Itération et retour ensemble:</a:t>
            </a:r>
          </a:p>
          <a:p>
            <a:pPr marL="0" indent="0">
              <a:buNone/>
            </a:pPr>
            <a:r>
              <a:rPr lang="fr-CH" dirty="0"/>
              <a:t>Le fait de travailler de manière itérative dans un laps de temps donné, avec des boucles de rétroaction intégrées au processus permet: </a:t>
            </a:r>
          </a:p>
          <a:p>
            <a:pPr>
              <a:buFont typeface="Wingdings" panose="05000000000000000000" pitchFamily="2" charset="2"/>
              <a:buChar char="Ø"/>
            </a:pPr>
            <a:r>
              <a:rPr lang="fr-CH" dirty="0"/>
              <a:t>une plus grande flexibilité. </a:t>
            </a:r>
          </a:p>
          <a:p>
            <a:pPr>
              <a:buFont typeface="Wingdings" panose="05000000000000000000" pitchFamily="2" charset="2"/>
              <a:buChar char="Ø"/>
            </a:pPr>
            <a:r>
              <a:rPr lang="fr-CH" dirty="0"/>
              <a:t>de répondre plus rapidement aux besoins des clients et de l'entreprise.</a:t>
            </a:r>
          </a:p>
          <a:p>
            <a:pPr>
              <a:buFont typeface="Wingdings" panose="05000000000000000000" pitchFamily="2" charset="2"/>
              <a:buChar char="Ø"/>
            </a:pPr>
            <a:r>
              <a:rPr lang="fr-CH" dirty="0"/>
              <a:t>la possibilité de découvrir les échecs et d'y répondre plus tôt.</a:t>
            </a:r>
          </a:p>
          <a:p>
            <a:pPr>
              <a:buFont typeface="Wingdings" panose="05000000000000000000" pitchFamily="2" charset="2"/>
              <a:buChar char="Ø"/>
            </a:pPr>
            <a:r>
              <a:rPr lang="fr-CH" dirty="0"/>
              <a:t>une amélioration globale de la qualité. </a:t>
            </a:r>
          </a:p>
          <a:p>
            <a:pPr>
              <a:buFont typeface="Wingdings" panose="05000000000000000000" pitchFamily="2" charset="2"/>
              <a:buChar char="Ø"/>
            </a:pPr>
            <a:endParaRPr lang="fr-FR" dirty="0"/>
          </a:p>
        </p:txBody>
      </p:sp>
      <p:sp>
        <p:nvSpPr>
          <p:cNvPr id="4" name="Espace réservé du pied de page 3">
            <a:extLst>
              <a:ext uri="{FF2B5EF4-FFF2-40B4-BE49-F238E27FC236}">
                <a16:creationId xmlns:a16="http://schemas.microsoft.com/office/drawing/2014/main" id="{ECAD77DE-BB8A-4BCF-847A-42B5DEDCED98}"/>
              </a:ext>
            </a:extLst>
          </p:cNvPr>
          <p:cNvSpPr>
            <a:spLocks noGrp="1"/>
          </p:cNvSpPr>
          <p:nvPr>
            <p:ph type="ftr" sz="quarter" idx="11"/>
          </p:nvPr>
        </p:nvSpPr>
        <p:spPr/>
        <p:txBody>
          <a:bodyPr/>
          <a:lstStyle/>
          <a:p>
            <a:r>
              <a:rPr lang="fr-FR"/>
              <a:t>20211006_L&amp;C_ITIL_ChrystelDayer</a:t>
            </a:r>
          </a:p>
        </p:txBody>
      </p:sp>
    </p:spTree>
    <p:extLst>
      <p:ext uri="{BB962C8B-B14F-4D97-AF65-F5344CB8AC3E}">
        <p14:creationId xmlns:p14="http://schemas.microsoft.com/office/powerpoint/2010/main" val="219657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19E459-B3BA-4D0D-8EB9-22C5FE15A836}"/>
              </a:ext>
            </a:extLst>
          </p:cNvPr>
          <p:cNvSpPr>
            <a:spLocks noGrp="1"/>
          </p:cNvSpPr>
          <p:nvPr>
            <p:ph type="title"/>
          </p:nvPr>
        </p:nvSpPr>
        <p:spPr/>
        <p:txBody>
          <a:bodyPr>
            <a:normAutofit fontScale="90000"/>
          </a:bodyPr>
          <a:lstStyle/>
          <a:p>
            <a:r>
              <a:rPr lang="fr-CH" dirty="0"/>
              <a:t>Progresser itérativement avec des feedback</a:t>
            </a:r>
            <a:endParaRPr lang="fr-FR" dirty="0"/>
          </a:p>
        </p:txBody>
      </p:sp>
      <p:sp>
        <p:nvSpPr>
          <p:cNvPr id="3" name="Espace réservé du contenu 2">
            <a:extLst>
              <a:ext uri="{FF2B5EF4-FFF2-40B4-BE49-F238E27FC236}">
                <a16:creationId xmlns:a16="http://schemas.microsoft.com/office/drawing/2014/main" id="{C41B328C-D516-4CF5-B308-9BEAE5F90A3E}"/>
              </a:ext>
            </a:extLst>
          </p:cNvPr>
          <p:cNvSpPr>
            <a:spLocks noGrp="1"/>
          </p:cNvSpPr>
          <p:nvPr>
            <p:ph idx="1"/>
          </p:nvPr>
        </p:nvSpPr>
        <p:spPr/>
        <p:txBody>
          <a:bodyPr/>
          <a:lstStyle/>
          <a:p>
            <a:r>
              <a:rPr lang="fr-CH" dirty="0"/>
              <a:t>Le fait d'avoir des boucles de retour appropriées entre les participants d'une activité leur permet :</a:t>
            </a:r>
          </a:p>
          <a:p>
            <a:pPr>
              <a:buFont typeface="Wingdings" panose="05000000000000000000" pitchFamily="2" charset="2"/>
              <a:buChar char="Ø"/>
            </a:pPr>
            <a:r>
              <a:rPr lang="fr-CH" dirty="0"/>
              <a:t>une meilleure compréhension de l'origine de leur travail, </a:t>
            </a:r>
          </a:p>
          <a:p>
            <a:pPr>
              <a:buFont typeface="Wingdings" panose="05000000000000000000" pitchFamily="2" charset="2"/>
              <a:buChar char="Ø"/>
            </a:pPr>
            <a:r>
              <a:rPr lang="fr-CH" dirty="0"/>
              <a:t>où vont leurs résultats, </a:t>
            </a:r>
          </a:p>
          <a:p>
            <a:pPr>
              <a:buFont typeface="Wingdings" panose="05000000000000000000" pitchFamily="2" charset="2"/>
              <a:buChar char="Ø"/>
            </a:pPr>
            <a:r>
              <a:rPr lang="fr-CH" dirty="0"/>
              <a:t> de comprendre la façon dont leurs actions et leurs résultats affectent les résultats, </a:t>
            </a:r>
          </a:p>
          <a:p>
            <a:pPr>
              <a:buFont typeface="Wingdings" panose="05000000000000000000" pitchFamily="2" charset="2"/>
              <a:buChar char="Ø"/>
            </a:pPr>
            <a:r>
              <a:rPr lang="fr-CH" dirty="0"/>
              <a:t>ce qui leur permet de prendre de meilleures décisions. </a:t>
            </a:r>
          </a:p>
          <a:p>
            <a:endParaRPr lang="fr-FR" dirty="0"/>
          </a:p>
        </p:txBody>
      </p:sp>
      <p:sp>
        <p:nvSpPr>
          <p:cNvPr id="4" name="Espace réservé du pied de page 3">
            <a:extLst>
              <a:ext uri="{FF2B5EF4-FFF2-40B4-BE49-F238E27FC236}">
                <a16:creationId xmlns:a16="http://schemas.microsoft.com/office/drawing/2014/main" id="{EC2CCCBB-E6C3-4498-A86A-1030C09760AB}"/>
              </a:ext>
            </a:extLst>
          </p:cNvPr>
          <p:cNvSpPr>
            <a:spLocks noGrp="1"/>
          </p:cNvSpPr>
          <p:nvPr>
            <p:ph type="ftr" sz="quarter" idx="11"/>
          </p:nvPr>
        </p:nvSpPr>
        <p:spPr/>
        <p:txBody>
          <a:bodyPr/>
          <a:lstStyle/>
          <a:p>
            <a:r>
              <a:rPr lang="fr-FR"/>
              <a:t>20211006_L&amp;C_ITIL_ChrystelDayer</a:t>
            </a:r>
          </a:p>
        </p:txBody>
      </p:sp>
    </p:spTree>
    <p:extLst>
      <p:ext uri="{BB962C8B-B14F-4D97-AF65-F5344CB8AC3E}">
        <p14:creationId xmlns:p14="http://schemas.microsoft.com/office/powerpoint/2010/main" val="382293680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3960F"/>
      </a:accent1>
      <a:accent2>
        <a:srgbClr val="E04116"/>
      </a:accent2>
      <a:accent3>
        <a:srgbClr val="9D4DE7"/>
      </a:accent3>
      <a:accent4>
        <a:srgbClr val="449EF3"/>
      </a:accent4>
      <a:accent5>
        <a:srgbClr val="39C6BE"/>
      </a:accent5>
      <a:accent6>
        <a:srgbClr val="88C933"/>
      </a:accent6>
      <a:hlink>
        <a:srgbClr val="EBB41F"/>
      </a:hlink>
      <a:folHlink>
        <a:srgbClr val="E1D676"/>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F31C36508C984CA52C1D5915CC8D3D" ma:contentTypeVersion="2" ma:contentTypeDescription="Crée un document." ma:contentTypeScope="" ma:versionID="3cbe7ecf255e727e5d2c92028997298c">
  <xsd:schema xmlns:xsd="http://www.w3.org/2001/XMLSchema" xmlns:xs="http://www.w3.org/2001/XMLSchema" xmlns:p="http://schemas.microsoft.com/office/2006/metadata/properties" xmlns:ns2="d2dea4ad-c231-41aa-b1c3-a4461099f9df" targetNamespace="http://schemas.microsoft.com/office/2006/metadata/properties" ma:root="true" ma:fieldsID="6cfb98566c7ff33fd627d22557dad44c" ns2:_="">
    <xsd:import namespace="d2dea4ad-c231-41aa-b1c3-a4461099f9d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dea4ad-c231-41aa-b1c3-a4461099f9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5DC457-142C-42C1-A043-42F4E49B42EA}"/>
</file>

<file path=customXml/itemProps2.xml><?xml version="1.0" encoding="utf-8"?>
<ds:datastoreItem xmlns:ds="http://schemas.openxmlformats.org/officeDocument/2006/customXml" ds:itemID="{5E8F16D5-3A4C-46F3-A1E9-FB55B4B8526A}"/>
</file>

<file path=customXml/itemProps3.xml><?xml version="1.0" encoding="utf-8"?>
<ds:datastoreItem xmlns:ds="http://schemas.openxmlformats.org/officeDocument/2006/customXml" ds:itemID="{8273DC30-EA39-441B-BFCD-AA23C13E0893}"/>
</file>

<file path=docProps/app.xml><?xml version="1.0" encoding="utf-8"?>
<Properties xmlns="http://schemas.openxmlformats.org/officeDocument/2006/extended-properties" xmlns:vt="http://schemas.openxmlformats.org/officeDocument/2006/docPropsVTypes">
  <Template>TM16401371[[fn=Atlas]]</Template>
  <TotalTime>932</TotalTime>
  <Words>3047</Words>
  <Application>Microsoft Office PowerPoint</Application>
  <PresentationFormat>Grand écran</PresentationFormat>
  <Paragraphs>198</Paragraphs>
  <Slides>27</Slides>
  <Notes>15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27</vt:i4>
      </vt:variant>
    </vt:vector>
  </HeadingPairs>
  <TitlesOfParts>
    <vt:vector size="34" baseType="lpstr">
      <vt:lpstr>Arial</vt:lpstr>
      <vt:lpstr>Calibri</vt:lpstr>
      <vt:lpstr>Calibri Light</vt:lpstr>
      <vt:lpstr>Rockwell</vt:lpstr>
      <vt:lpstr>Trebuchet MS</vt:lpstr>
      <vt:lpstr>Wingdings</vt:lpstr>
      <vt:lpstr>Atlas</vt:lpstr>
      <vt:lpstr>ITIL 4 Foundation</vt:lpstr>
      <vt:lpstr>Présentation PowerPoint</vt:lpstr>
      <vt:lpstr>Progresser itérativement avec des feedback</vt:lpstr>
      <vt:lpstr>Progresser itérativement avec des feedback</vt:lpstr>
      <vt:lpstr>Progresser itérativement avec des feedback</vt:lpstr>
      <vt:lpstr>Progresser itérativement avec des feedback</vt:lpstr>
      <vt:lpstr>Progresser itérativement avec des feedback</vt:lpstr>
      <vt:lpstr>Progresser itérativement avec des feedback</vt:lpstr>
      <vt:lpstr>Progresser itérativement avec des feedback</vt:lpstr>
      <vt:lpstr>Progresser itérativement avec des feedback</vt:lpstr>
      <vt:lpstr>Progresser itérativement avec des feedback</vt:lpstr>
      <vt:lpstr>Collaborer et promouvoir la visibilité </vt:lpstr>
      <vt:lpstr>Collaborer et promouvoir la visibilité</vt:lpstr>
      <vt:lpstr>Collaborer et promouvoir la visibilité</vt:lpstr>
      <vt:lpstr>Collaborer et promouvoir la visibilité</vt:lpstr>
      <vt:lpstr>Penser et travailler de façon holistique </vt:lpstr>
      <vt:lpstr>Présentation PowerPoint</vt:lpstr>
      <vt:lpstr>Penser et travailler de façon holistique</vt:lpstr>
      <vt:lpstr>Penser et travailler de façon holistique</vt:lpstr>
      <vt:lpstr>Opter pour la simplicité et rester pratique</vt:lpstr>
      <vt:lpstr>Opter pour la simplicité et rester pratique </vt:lpstr>
      <vt:lpstr>Optimiser et automatiser</vt:lpstr>
      <vt:lpstr>Optimiser et automatiser</vt:lpstr>
      <vt:lpstr>Optimiser et automatiser</vt:lpstr>
      <vt:lpstr>En résumé</vt:lpstr>
      <vt:lpstr>Les 4 dimensions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ITIL 4 Foundation</dc:title>
  <dc:creator>Chrystel Dayer</dc:creator>
  <cp:lastModifiedBy>Dayer Chrystel</cp:lastModifiedBy>
  <cp:revision>28</cp:revision>
  <dcterms:created xsi:type="dcterms:W3CDTF">2021-09-07T12:54:06Z</dcterms:created>
  <dcterms:modified xsi:type="dcterms:W3CDTF">2021-10-06T19:49:06Z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0x010100A1F31C36508C984CA52C1D5915CC8D3D</vt:lpwstr>
  </property>
</Properties>
</file>