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291d0e204_1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291d0e204_1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291d0e20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291d0e20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291d0e20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291d0e20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291d0e20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291d0e20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291d0e20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291d0e20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jpg"/><Relationship Id="rId7" Type="http://schemas.openxmlformats.org/officeDocument/2006/relationships/image" Target="../media/image13.png"/><Relationship Id="rId8"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hyperlink" Target="https://create.arduino.cc/projecthub/adithya-tg/alexa-based-smart-home-monitoring-e36b7f" TargetMode="External"/><Relationship Id="rId5" Type="http://schemas.openxmlformats.org/officeDocument/2006/relationships/hyperlink" Target="https://www.homemade-circuits.com/mq-135-air-quality-sensor-with-arduino/" TargetMode="External"/><Relationship Id="rId6" Type="http://schemas.openxmlformats.org/officeDocument/2006/relationships/image" Target="../media/image9.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104900"/>
            <a:ext cx="4976700" cy="29562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400">
                <a:latin typeface="Arial"/>
                <a:ea typeface="Arial"/>
                <a:cs typeface="Arial"/>
                <a:sym typeface="Arial"/>
              </a:rPr>
              <a:t>Delhi's average AQI (Air Quality Index) today is varying between 370 to 430, making breathing extremely difficult. The massive amount of pollutants in the air is causing an unfortunately huge number of diseases of various types within the people living in and around Delhi. Even the air inside homes and other enclosed areas is of very poor quality. To breathe freely in indoor spaces, devise a method which can measure the AQI of the space and switch on the mechanisms which can lead to purification of the air inside the </a:t>
            </a:r>
            <a:r>
              <a:rPr lang="en" sz="1400">
                <a:latin typeface="Arial"/>
                <a:ea typeface="Arial"/>
                <a:cs typeface="Arial"/>
                <a:sym typeface="Arial"/>
              </a:rPr>
              <a:t>premises</a:t>
            </a:r>
            <a:r>
              <a:rPr lang="en" sz="1400">
                <a:latin typeface="Arial"/>
                <a:ea typeface="Arial"/>
                <a:cs typeface="Arial"/>
                <a:sym typeface="Arial"/>
              </a:rPr>
              <a:t>. (Only detection software and alarm is needed)</a:t>
            </a:r>
            <a:endParaRPr sz="14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p:txBody>
      </p:sp>
      <p:sp>
        <p:nvSpPr>
          <p:cNvPr id="278" name="Google Shape;278;p13"/>
          <p:cNvSpPr txBox="1"/>
          <p:nvPr>
            <p:ph idx="1" type="subTitle"/>
          </p:nvPr>
        </p:nvSpPr>
        <p:spPr>
          <a:xfrm>
            <a:off x="824000" y="436900"/>
            <a:ext cx="3747900" cy="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Maven Pro"/>
                <a:ea typeface="Maven Pro"/>
                <a:cs typeface="Maven Pro"/>
                <a:sym typeface="Maven Pro"/>
              </a:rPr>
              <a:t>Problem Statement</a:t>
            </a:r>
            <a:endParaRPr b="1" sz="2200">
              <a:latin typeface="Maven Pro"/>
              <a:ea typeface="Maven Pro"/>
              <a:cs typeface="Maven Pro"/>
              <a:sym typeface="Maven Pro"/>
            </a:endParaRPr>
          </a:p>
        </p:txBody>
      </p:sp>
      <p:sp>
        <p:nvSpPr>
          <p:cNvPr id="279" name="Google Shape;279;p13"/>
          <p:cNvSpPr txBox="1"/>
          <p:nvPr/>
        </p:nvSpPr>
        <p:spPr>
          <a:xfrm>
            <a:off x="5221150" y="3776150"/>
            <a:ext cx="3747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2"/>
                </a:solidFill>
                <a:latin typeface="Nunito"/>
                <a:ea typeface="Nunito"/>
                <a:cs typeface="Nunito"/>
                <a:sym typeface="Nunito"/>
              </a:rPr>
              <a:t>Tarran Sidhaarth - 21BBS0069</a:t>
            </a:r>
            <a:endParaRPr b="1" sz="1800">
              <a:solidFill>
                <a:schemeClr val="lt2"/>
              </a:solidFill>
              <a:latin typeface="Nunito"/>
              <a:ea typeface="Nunito"/>
              <a:cs typeface="Nunito"/>
              <a:sym typeface="Nunito"/>
            </a:endParaRPr>
          </a:p>
          <a:p>
            <a:pPr indent="0" lvl="0" marL="0" rtl="0" algn="l">
              <a:spcBef>
                <a:spcPts val="0"/>
              </a:spcBef>
              <a:spcAft>
                <a:spcPts val="0"/>
              </a:spcAft>
              <a:buNone/>
            </a:pPr>
            <a:r>
              <a:rPr b="1" lang="en" sz="1800">
                <a:solidFill>
                  <a:schemeClr val="lt2"/>
                </a:solidFill>
                <a:latin typeface="Nunito"/>
                <a:ea typeface="Nunito"/>
                <a:cs typeface="Nunito"/>
                <a:sym typeface="Nunito"/>
              </a:rPr>
              <a:t>Purvesh Sohony  - 21BBS0016</a:t>
            </a:r>
            <a:endParaRPr b="1" sz="1800">
              <a:solidFill>
                <a:schemeClr val="lt2"/>
              </a:solidFill>
              <a:latin typeface="Nunito"/>
              <a:ea typeface="Nunito"/>
              <a:cs typeface="Nunito"/>
              <a:sym typeface="Nunito"/>
            </a:endParaRPr>
          </a:p>
          <a:p>
            <a:pPr indent="0" lvl="0" marL="0" rtl="0" algn="l">
              <a:spcBef>
                <a:spcPts val="0"/>
              </a:spcBef>
              <a:spcAft>
                <a:spcPts val="0"/>
              </a:spcAft>
              <a:buNone/>
            </a:pPr>
            <a:r>
              <a:rPr b="1" lang="en" sz="1800">
                <a:solidFill>
                  <a:schemeClr val="lt2"/>
                </a:solidFill>
                <a:latin typeface="Nunito"/>
                <a:ea typeface="Nunito"/>
                <a:cs typeface="Nunito"/>
                <a:sym typeface="Nunito"/>
              </a:rPr>
              <a:t>Ananya                 - 21BBS0273</a:t>
            </a:r>
            <a:endParaRPr b="1" sz="1800">
              <a:solidFill>
                <a:schemeClr val="lt2"/>
              </a:solidFill>
              <a:latin typeface="Nunito"/>
              <a:ea typeface="Nunito"/>
              <a:cs typeface="Nunito"/>
              <a:sym typeface="Nunito"/>
            </a:endParaRPr>
          </a:p>
          <a:p>
            <a:pPr indent="0" lvl="0" marL="0" rtl="0" algn="l">
              <a:spcBef>
                <a:spcPts val="0"/>
              </a:spcBef>
              <a:spcAft>
                <a:spcPts val="0"/>
              </a:spcAft>
              <a:buNone/>
            </a:pPr>
            <a:r>
              <a:rPr b="1" lang="en" sz="1800">
                <a:solidFill>
                  <a:schemeClr val="lt2"/>
                </a:solidFill>
                <a:latin typeface="Nunito"/>
                <a:ea typeface="Nunito"/>
                <a:cs typeface="Nunito"/>
                <a:sym typeface="Nunito"/>
              </a:rPr>
              <a:t>Shrihari Kulkarni  - 21BBS0084</a:t>
            </a:r>
            <a:endParaRPr b="1" sz="1800">
              <a:solidFill>
                <a:schemeClr val="lt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EF4D7"/>
            </a:gs>
            <a:gs pos="100000">
              <a:srgbClr val="BFD376"/>
            </a:gs>
          </a:gsLst>
          <a:path path="circle">
            <a:fillToRect b="50%" l="50%" r="50%" t="50%"/>
          </a:path>
          <a:tileRect/>
        </a:gra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rot="-5400000">
            <a:off x="-120650" y="520175"/>
            <a:ext cx="3037800" cy="207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accent5"/>
                </a:solidFill>
              </a:rPr>
              <a:t>Idea</a:t>
            </a:r>
            <a:endParaRPr>
              <a:solidFill>
                <a:schemeClr val="accent5"/>
              </a:solidFill>
            </a:endParaRPr>
          </a:p>
        </p:txBody>
      </p:sp>
      <p:pic>
        <p:nvPicPr>
          <p:cNvPr id="285" name="Google Shape;285;p14"/>
          <p:cNvPicPr preferRelativeResize="0"/>
          <p:nvPr/>
        </p:nvPicPr>
        <p:blipFill>
          <a:blip r:embed="rId3">
            <a:alphaModFix/>
          </a:blip>
          <a:stretch>
            <a:fillRect/>
          </a:stretch>
        </p:blipFill>
        <p:spPr>
          <a:xfrm>
            <a:off x="-166337" y="2471925"/>
            <a:ext cx="2871373" cy="2871373"/>
          </a:xfrm>
          <a:prstGeom prst="rect">
            <a:avLst/>
          </a:prstGeom>
          <a:noFill/>
          <a:ln>
            <a:noFill/>
          </a:ln>
          <a:effectLst>
            <a:outerShdw blurRad="57150" rotWithShape="0" algn="bl" dir="5400000" dist="19050">
              <a:srgbClr val="000000">
                <a:alpha val="50000"/>
              </a:srgbClr>
            </a:outerShdw>
          </a:effectLst>
        </p:spPr>
      </p:pic>
      <p:sp>
        <p:nvSpPr>
          <p:cNvPr id="286" name="Google Shape;286;p14"/>
          <p:cNvSpPr txBox="1"/>
          <p:nvPr>
            <p:ph idx="1" type="body"/>
          </p:nvPr>
        </p:nvSpPr>
        <p:spPr>
          <a:xfrm>
            <a:off x="2145850" y="804425"/>
            <a:ext cx="6873300" cy="3355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accent1"/>
              </a:buClr>
              <a:buSzPts val="1900"/>
              <a:buFont typeface="Arial"/>
              <a:buChar char="●"/>
            </a:pPr>
            <a:r>
              <a:rPr lang="en" sz="1900">
                <a:solidFill>
                  <a:schemeClr val="accent1"/>
                </a:solidFill>
                <a:latin typeface="Arial"/>
                <a:ea typeface="Arial"/>
                <a:cs typeface="Arial"/>
                <a:sym typeface="Arial"/>
              </a:rPr>
              <a:t>To increase the safety of the residents by offering a cheap &amp; easy </a:t>
            </a:r>
            <a:r>
              <a:rPr lang="en" sz="1900">
                <a:solidFill>
                  <a:schemeClr val="accent1"/>
                </a:solidFill>
                <a:latin typeface="Arial"/>
                <a:ea typeface="Arial"/>
                <a:cs typeface="Arial"/>
                <a:sym typeface="Arial"/>
              </a:rPr>
              <a:t>solution</a:t>
            </a:r>
            <a:r>
              <a:rPr lang="en" sz="1900">
                <a:solidFill>
                  <a:schemeClr val="accent1"/>
                </a:solidFill>
                <a:latin typeface="Arial"/>
                <a:ea typeface="Arial"/>
                <a:cs typeface="Arial"/>
                <a:sym typeface="Arial"/>
              </a:rPr>
              <a:t> to cleaner and breathable air in our homes. </a:t>
            </a:r>
            <a:endParaRPr sz="1900">
              <a:solidFill>
                <a:schemeClr val="accent1"/>
              </a:solidFill>
              <a:latin typeface="Arial"/>
              <a:ea typeface="Arial"/>
              <a:cs typeface="Arial"/>
              <a:sym typeface="Arial"/>
            </a:endParaRPr>
          </a:p>
          <a:p>
            <a:pPr indent="-349250" lvl="0" marL="457200" rtl="0" algn="l">
              <a:spcBef>
                <a:spcPts val="0"/>
              </a:spcBef>
              <a:spcAft>
                <a:spcPts val="0"/>
              </a:spcAft>
              <a:buClr>
                <a:schemeClr val="accent1"/>
              </a:buClr>
              <a:buSzPts val="1900"/>
              <a:buFont typeface="Arial"/>
              <a:buChar char="●"/>
            </a:pPr>
            <a:r>
              <a:rPr lang="en" sz="1900">
                <a:solidFill>
                  <a:schemeClr val="accent1"/>
                </a:solidFill>
                <a:latin typeface="Arial"/>
                <a:ea typeface="Arial"/>
                <a:cs typeface="Arial"/>
                <a:sym typeface="Arial"/>
              </a:rPr>
              <a:t>Using a simple arduino based sensor which is integrated with Alexa. </a:t>
            </a:r>
            <a:endParaRPr sz="1900">
              <a:solidFill>
                <a:schemeClr val="accent1"/>
              </a:solidFill>
              <a:latin typeface="Arial"/>
              <a:ea typeface="Arial"/>
              <a:cs typeface="Arial"/>
              <a:sym typeface="Arial"/>
            </a:endParaRPr>
          </a:p>
          <a:p>
            <a:pPr indent="-349250" lvl="0" marL="457200" rtl="0" algn="l">
              <a:spcBef>
                <a:spcPts val="0"/>
              </a:spcBef>
              <a:spcAft>
                <a:spcPts val="0"/>
              </a:spcAft>
              <a:buClr>
                <a:schemeClr val="accent1"/>
              </a:buClr>
              <a:buSzPts val="1900"/>
              <a:buFont typeface="Arial"/>
              <a:buChar char="●"/>
            </a:pPr>
            <a:r>
              <a:rPr lang="en" sz="1900">
                <a:solidFill>
                  <a:schemeClr val="accent1"/>
                </a:solidFill>
                <a:latin typeface="Arial"/>
                <a:ea typeface="Arial"/>
                <a:cs typeface="Arial"/>
                <a:sym typeface="Arial"/>
              </a:rPr>
              <a:t>The sensor detects poor quality air and gets Alexa to </a:t>
            </a:r>
            <a:r>
              <a:rPr lang="en" sz="1900">
                <a:solidFill>
                  <a:schemeClr val="accent1"/>
                </a:solidFill>
                <a:latin typeface="Arial"/>
                <a:ea typeface="Arial"/>
                <a:cs typeface="Arial"/>
                <a:sym typeface="Arial"/>
              </a:rPr>
              <a:t>announce</a:t>
            </a:r>
            <a:r>
              <a:rPr lang="en" sz="1900">
                <a:solidFill>
                  <a:schemeClr val="accent1"/>
                </a:solidFill>
                <a:latin typeface="Arial"/>
                <a:ea typeface="Arial"/>
                <a:cs typeface="Arial"/>
                <a:sym typeface="Arial"/>
              </a:rPr>
              <a:t> and turn the air purifier on.</a:t>
            </a:r>
            <a:endParaRPr sz="1900">
              <a:solidFill>
                <a:schemeClr val="accen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90" name="Shape 290"/>
        <p:cNvGrpSpPr/>
        <p:nvPr/>
      </p:nvGrpSpPr>
      <p:grpSpPr>
        <a:xfrm>
          <a:off x="0" y="0"/>
          <a:ext cx="0" cy="0"/>
          <a:chOff x="0" y="0"/>
          <a:chExt cx="0" cy="0"/>
        </a:xfrm>
      </p:grpSpPr>
      <p:pic>
        <p:nvPicPr>
          <p:cNvPr id="291" name="Google Shape;291;p15"/>
          <p:cNvPicPr preferRelativeResize="0"/>
          <p:nvPr/>
        </p:nvPicPr>
        <p:blipFill>
          <a:blip r:embed="rId3">
            <a:alphaModFix/>
          </a:blip>
          <a:stretch>
            <a:fillRect/>
          </a:stretch>
        </p:blipFill>
        <p:spPr>
          <a:xfrm>
            <a:off x="2374075" y="0"/>
            <a:ext cx="5200650" cy="5200625"/>
          </a:xfrm>
          <a:prstGeom prst="rect">
            <a:avLst/>
          </a:prstGeom>
          <a:noFill/>
          <a:ln>
            <a:noFill/>
          </a:ln>
        </p:spPr>
      </p:pic>
      <p:sp>
        <p:nvSpPr>
          <p:cNvPr id="292" name="Google Shape;292;p15"/>
          <p:cNvSpPr txBox="1"/>
          <p:nvPr>
            <p:ph type="title"/>
          </p:nvPr>
        </p:nvSpPr>
        <p:spPr>
          <a:xfrm rot="-5400000">
            <a:off x="-1147150" y="1798575"/>
            <a:ext cx="4063800" cy="10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600"/>
              <a:t>Materials used</a:t>
            </a:r>
            <a:endParaRPr sz="4600"/>
          </a:p>
        </p:txBody>
      </p:sp>
      <p:pic>
        <p:nvPicPr>
          <p:cNvPr id="293" name="Google Shape;293;p15"/>
          <p:cNvPicPr preferRelativeResize="0"/>
          <p:nvPr/>
        </p:nvPicPr>
        <p:blipFill>
          <a:blip r:embed="rId4">
            <a:alphaModFix/>
          </a:blip>
          <a:stretch>
            <a:fillRect/>
          </a:stretch>
        </p:blipFill>
        <p:spPr>
          <a:xfrm>
            <a:off x="1840525" y="125393"/>
            <a:ext cx="1619775" cy="1619739"/>
          </a:xfrm>
          <a:prstGeom prst="rect">
            <a:avLst/>
          </a:prstGeom>
          <a:noFill/>
          <a:ln>
            <a:noFill/>
          </a:ln>
        </p:spPr>
      </p:pic>
      <p:pic>
        <p:nvPicPr>
          <p:cNvPr id="294" name="Google Shape;294;p15"/>
          <p:cNvPicPr preferRelativeResize="0"/>
          <p:nvPr/>
        </p:nvPicPr>
        <p:blipFill>
          <a:blip r:embed="rId5">
            <a:alphaModFix/>
          </a:blip>
          <a:stretch>
            <a:fillRect/>
          </a:stretch>
        </p:blipFill>
        <p:spPr>
          <a:xfrm>
            <a:off x="4005733" y="125363"/>
            <a:ext cx="2132910" cy="1619775"/>
          </a:xfrm>
          <a:prstGeom prst="rect">
            <a:avLst/>
          </a:prstGeom>
          <a:noFill/>
          <a:ln>
            <a:noFill/>
          </a:ln>
        </p:spPr>
      </p:pic>
      <p:pic>
        <p:nvPicPr>
          <p:cNvPr id="295" name="Google Shape;295;p15"/>
          <p:cNvPicPr preferRelativeResize="0"/>
          <p:nvPr/>
        </p:nvPicPr>
        <p:blipFill rotWithShape="1">
          <a:blip r:embed="rId6">
            <a:alphaModFix/>
          </a:blip>
          <a:srcRect b="14077" l="37461" r="20222" t="12144"/>
          <a:stretch/>
        </p:blipFill>
        <p:spPr>
          <a:xfrm>
            <a:off x="2166938" y="2734325"/>
            <a:ext cx="817452" cy="1425299"/>
          </a:xfrm>
          <a:prstGeom prst="rect">
            <a:avLst/>
          </a:prstGeom>
          <a:noFill/>
          <a:ln>
            <a:noFill/>
          </a:ln>
        </p:spPr>
      </p:pic>
      <p:pic>
        <p:nvPicPr>
          <p:cNvPr id="296" name="Google Shape;296;p15"/>
          <p:cNvPicPr preferRelativeResize="0"/>
          <p:nvPr/>
        </p:nvPicPr>
        <p:blipFill>
          <a:blip r:embed="rId7">
            <a:alphaModFix/>
          </a:blip>
          <a:stretch>
            <a:fillRect/>
          </a:stretch>
        </p:blipFill>
        <p:spPr>
          <a:xfrm>
            <a:off x="7159916" y="66663"/>
            <a:ext cx="1746846" cy="1737175"/>
          </a:xfrm>
          <a:prstGeom prst="rect">
            <a:avLst/>
          </a:prstGeom>
          <a:noFill/>
          <a:ln>
            <a:noFill/>
          </a:ln>
        </p:spPr>
      </p:pic>
      <p:pic>
        <p:nvPicPr>
          <p:cNvPr id="297" name="Google Shape;297;p15"/>
          <p:cNvPicPr preferRelativeResize="0"/>
          <p:nvPr/>
        </p:nvPicPr>
        <p:blipFill rotWithShape="1">
          <a:blip r:embed="rId8">
            <a:alphaModFix/>
          </a:blip>
          <a:srcRect b="0" l="0" r="0" t="0"/>
          <a:stretch/>
        </p:blipFill>
        <p:spPr>
          <a:xfrm>
            <a:off x="4383001" y="2697463"/>
            <a:ext cx="1499025" cy="1499002"/>
          </a:xfrm>
          <a:prstGeom prst="rect">
            <a:avLst/>
          </a:prstGeom>
          <a:noFill/>
          <a:ln>
            <a:noFill/>
          </a:ln>
        </p:spPr>
      </p:pic>
      <p:pic>
        <p:nvPicPr>
          <p:cNvPr id="298" name="Google Shape;298;p15"/>
          <p:cNvPicPr preferRelativeResize="0"/>
          <p:nvPr/>
        </p:nvPicPr>
        <p:blipFill>
          <a:blip r:embed="rId9">
            <a:alphaModFix/>
          </a:blip>
          <a:stretch>
            <a:fillRect/>
          </a:stretch>
        </p:blipFill>
        <p:spPr>
          <a:xfrm>
            <a:off x="7033900" y="2637063"/>
            <a:ext cx="1619775" cy="1619775"/>
          </a:xfrm>
          <a:prstGeom prst="rect">
            <a:avLst/>
          </a:prstGeom>
          <a:noFill/>
          <a:ln>
            <a:noFill/>
          </a:ln>
        </p:spPr>
      </p:pic>
      <p:sp>
        <p:nvSpPr>
          <p:cNvPr id="299" name="Google Shape;299;p15"/>
          <p:cNvSpPr txBox="1"/>
          <p:nvPr/>
        </p:nvSpPr>
        <p:spPr>
          <a:xfrm>
            <a:off x="1840563" y="1839325"/>
            <a:ext cx="161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ESP8266</a:t>
            </a:r>
            <a:endParaRPr>
              <a:solidFill>
                <a:schemeClr val="lt1"/>
              </a:solidFill>
            </a:endParaRPr>
          </a:p>
        </p:txBody>
      </p:sp>
      <p:sp>
        <p:nvSpPr>
          <p:cNvPr id="300" name="Google Shape;300;p15"/>
          <p:cNvSpPr txBox="1"/>
          <p:nvPr/>
        </p:nvSpPr>
        <p:spPr>
          <a:xfrm>
            <a:off x="4083488" y="1839313"/>
            <a:ext cx="161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Arduino Controller</a:t>
            </a:r>
            <a:endParaRPr>
              <a:solidFill>
                <a:schemeClr val="lt1"/>
              </a:solidFill>
            </a:endParaRPr>
          </a:p>
        </p:txBody>
      </p:sp>
      <p:sp>
        <p:nvSpPr>
          <p:cNvPr id="301" name="Google Shape;301;p15"/>
          <p:cNvSpPr txBox="1"/>
          <p:nvPr/>
        </p:nvSpPr>
        <p:spPr>
          <a:xfrm>
            <a:off x="7223475" y="1912650"/>
            <a:ext cx="161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Jumper Wires (Male to Female)</a:t>
            </a:r>
            <a:endParaRPr>
              <a:solidFill>
                <a:schemeClr val="lt1"/>
              </a:solidFill>
            </a:endParaRPr>
          </a:p>
        </p:txBody>
      </p:sp>
      <p:sp>
        <p:nvSpPr>
          <p:cNvPr id="302" name="Google Shape;302;p15"/>
          <p:cNvSpPr txBox="1"/>
          <p:nvPr/>
        </p:nvSpPr>
        <p:spPr>
          <a:xfrm>
            <a:off x="7159913" y="4365663"/>
            <a:ext cx="161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MQ 135</a:t>
            </a:r>
            <a:endParaRPr>
              <a:solidFill>
                <a:schemeClr val="lt1"/>
              </a:solidFill>
            </a:endParaRPr>
          </a:p>
        </p:txBody>
      </p:sp>
      <p:sp>
        <p:nvSpPr>
          <p:cNvPr id="303" name="Google Shape;303;p15"/>
          <p:cNvSpPr txBox="1"/>
          <p:nvPr/>
        </p:nvSpPr>
        <p:spPr>
          <a:xfrm>
            <a:off x="1765825" y="4257963"/>
            <a:ext cx="161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Temporary Power Supply</a:t>
            </a:r>
            <a:endParaRPr>
              <a:solidFill>
                <a:schemeClr val="lt1"/>
              </a:solidFill>
            </a:endParaRPr>
          </a:p>
        </p:txBody>
      </p:sp>
      <p:sp>
        <p:nvSpPr>
          <p:cNvPr id="304" name="Google Shape;304;p15"/>
          <p:cNvSpPr txBox="1"/>
          <p:nvPr/>
        </p:nvSpPr>
        <p:spPr>
          <a:xfrm>
            <a:off x="4322663" y="4365663"/>
            <a:ext cx="161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Board</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1000"/>
                                        <p:tgtEl>
                                          <p:spTgt spid="2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636BF"/>
            </a:gs>
            <a:gs pos="100000">
              <a:srgbClr val="1D1D55"/>
            </a:gs>
          </a:gsLst>
          <a:path path="circle">
            <a:fillToRect b="50%" l="50%" r="50%" t="50%"/>
          </a:path>
          <a:tileRect/>
        </a:gradFill>
      </p:bgPr>
    </p:bg>
    <p:spTree>
      <p:nvGrpSpPr>
        <p:cNvPr id="308" name="Shape 308"/>
        <p:cNvGrpSpPr/>
        <p:nvPr/>
      </p:nvGrpSpPr>
      <p:grpSpPr>
        <a:xfrm>
          <a:off x="0" y="0"/>
          <a:ext cx="0" cy="0"/>
          <a:chOff x="0" y="0"/>
          <a:chExt cx="0" cy="0"/>
        </a:xfrm>
      </p:grpSpPr>
      <p:sp>
        <p:nvSpPr>
          <p:cNvPr id="309" name="Google Shape;309;p16"/>
          <p:cNvSpPr txBox="1"/>
          <p:nvPr>
            <p:ph type="title"/>
          </p:nvPr>
        </p:nvSpPr>
        <p:spPr>
          <a:xfrm rot="-5400000">
            <a:off x="-1294575" y="1400175"/>
            <a:ext cx="4417500" cy="14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solidFill>
                  <a:schemeClr val="accent2"/>
                </a:solidFill>
              </a:rPr>
              <a:t>Working</a:t>
            </a:r>
            <a:endParaRPr sz="7000">
              <a:solidFill>
                <a:schemeClr val="accent2"/>
              </a:solidFill>
            </a:endParaRPr>
          </a:p>
        </p:txBody>
      </p:sp>
      <p:sp>
        <p:nvSpPr>
          <p:cNvPr id="310" name="Google Shape;310;p16"/>
          <p:cNvSpPr txBox="1"/>
          <p:nvPr>
            <p:ph idx="1" type="body"/>
          </p:nvPr>
        </p:nvSpPr>
        <p:spPr>
          <a:xfrm>
            <a:off x="1747500" y="474300"/>
            <a:ext cx="7030500" cy="4194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F4CCCC"/>
              </a:buClr>
              <a:buSzPts val="1800"/>
              <a:buFont typeface="Arial"/>
              <a:buChar char="●"/>
            </a:pPr>
            <a:r>
              <a:rPr lang="en" sz="1800">
                <a:solidFill>
                  <a:srgbClr val="F4CCCC"/>
                </a:solidFill>
                <a:latin typeface="Arial"/>
                <a:ea typeface="Arial"/>
                <a:cs typeface="Arial"/>
                <a:sym typeface="Arial"/>
              </a:rPr>
              <a:t>The MQ-135 sensor detects the gases in the air and once the AQI passes </a:t>
            </a:r>
            <a:r>
              <a:rPr lang="en" sz="1800">
                <a:solidFill>
                  <a:srgbClr val="F4CCCC"/>
                </a:solidFill>
                <a:latin typeface="Arial"/>
                <a:ea typeface="Arial"/>
                <a:cs typeface="Arial"/>
                <a:sym typeface="Arial"/>
              </a:rPr>
              <a:t>a</a:t>
            </a:r>
            <a:r>
              <a:rPr lang="en" sz="1800">
                <a:solidFill>
                  <a:srgbClr val="F4CCCC"/>
                </a:solidFill>
                <a:latin typeface="Arial"/>
                <a:ea typeface="Arial"/>
                <a:cs typeface="Arial"/>
                <a:sym typeface="Arial"/>
              </a:rPr>
              <a:t> threshold,</a:t>
            </a:r>
            <a:endParaRPr sz="1800">
              <a:solidFill>
                <a:srgbClr val="F4CCCC"/>
              </a:solidFill>
              <a:latin typeface="Arial"/>
              <a:ea typeface="Arial"/>
              <a:cs typeface="Arial"/>
              <a:sym typeface="Arial"/>
            </a:endParaRPr>
          </a:p>
          <a:p>
            <a:pPr indent="0" lvl="0" marL="457200" rtl="0" algn="l">
              <a:spcBef>
                <a:spcPts val="1200"/>
              </a:spcBef>
              <a:spcAft>
                <a:spcPts val="0"/>
              </a:spcAft>
              <a:buNone/>
            </a:pPr>
            <a:r>
              <a:t/>
            </a:r>
            <a:endParaRPr sz="1800">
              <a:solidFill>
                <a:srgbClr val="F4CCCC"/>
              </a:solidFill>
              <a:latin typeface="Arial"/>
              <a:ea typeface="Arial"/>
              <a:cs typeface="Arial"/>
              <a:sym typeface="Arial"/>
            </a:endParaRPr>
          </a:p>
          <a:p>
            <a:pPr indent="-342900" lvl="0" marL="457200" rtl="0" algn="l">
              <a:spcBef>
                <a:spcPts val="1200"/>
              </a:spcBef>
              <a:spcAft>
                <a:spcPts val="0"/>
              </a:spcAft>
              <a:buClr>
                <a:srgbClr val="F4CCCC"/>
              </a:buClr>
              <a:buSzPts val="1800"/>
              <a:buFont typeface="Arial"/>
              <a:buChar char="●"/>
            </a:pPr>
            <a:r>
              <a:rPr lang="en" sz="1800">
                <a:solidFill>
                  <a:srgbClr val="F4CCCC"/>
                </a:solidFill>
                <a:latin typeface="Arial"/>
                <a:ea typeface="Arial"/>
                <a:cs typeface="Arial"/>
                <a:sym typeface="Arial"/>
              </a:rPr>
              <a:t>T</a:t>
            </a:r>
            <a:r>
              <a:rPr lang="en" sz="1800">
                <a:solidFill>
                  <a:srgbClr val="F4CCCC"/>
                </a:solidFill>
                <a:latin typeface="Arial"/>
                <a:ea typeface="Arial"/>
                <a:cs typeface="Arial"/>
                <a:sym typeface="Arial"/>
              </a:rPr>
              <a:t>he arduino sends a signal to the ESP8266 which sends a signal to</a:t>
            </a:r>
            <a:r>
              <a:rPr lang="en" sz="1800">
                <a:solidFill>
                  <a:srgbClr val="F4CCCC"/>
                </a:solidFill>
                <a:latin typeface="Arial"/>
                <a:ea typeface="Arial"/>
                <a:cs typeface="Arial"/>
                <a:sym typeface="Arial"/>
              </a:rPr>
              <a:t> </a:t>
            </a:r>
            <a:r>
              <a:rPr lang="en" sz="1800">
                <a:solidFill>
                  <a:srgbClr val="F4CCCC"/>
                </a:solidFill>
                <a:latin typeface="Arial"/>
                <a:ea typeface="Arial"/>
                <a:cs typeface="Arial"/>
                <a:sym typeface="Arial"/>
              </a:rPr>
              <a:t>Alexa announcing</a:t>
            </a:r>
            <a:r>
              <a:rPr i="1" lang="en" sz="1800">
                <a:solidFill>
                  <a:srgbClr val="F4CCCC"/>
                </a:solidFill>
                <a:latin typeface="Arial"/>
                <a:ea typeface="Arial"/>
                <a:cs typeface="Arial"/>
                <a:sym typeface="Arial"/>
              </a:rPr>
              <a:t> “AQI has passed safety value, switching on the air purifier”</a:t>
            </a:r>
            <a:r>
              <a:rPr lang="en" sz="1800">
                <a:solidFill>
                  <a:srgbClr val="F4CCCC"/>
                </a:solidFill>
                <a:latin typeface="Arial"/>
                <a:ea typeface="Arial"/>
                <a:cs typeface="Arial"/>
                <a:sym typeface="Arial"/>
              </a:rPr>
              <a:t> and</a:t>
            </a:r>
            <a:endParaRPr sz="1800">
              <a:solidFill>
                <a:srgbClr val="F4CCCC"/>
              </a:solidFill>
              <a:latin typeface="Arial"/>
              <a:ea typeface="Arial"/>
              <a:cs typeface="Arial"/>
              <a:sym typeface="Arial"/>
            </a:endParaRPr>
          </a:p>
          <a:p>
            <a:pPr indent="0" lvl="0" marL="457200" rtl="0" algn="l">
              <a:spcBef>
                <a:spcPts val="1200"/>
              </a:spcBef>
              <a:spcAft>
                <a:spcPts val="0"/>
              </a:spcAft>
              <a:buNone/>
            </a:pPr>
            <a:r>
              <a:t/>
            </a:r>
            <a:endParaRPr sz="1800">
              <a:solidFill>
                <a:srgbClr val="F4CCCC"/>
              </a:solidFill>
              <a:latin typeface="Arial"/>
              <a:ea typeface="Arial"/>
              <a:cs typeface="Arial"/>
              <a:sym typeface="Arial"/>
            </a:endParaRPr>
          </a:p>
          <a:p>
            <a:pPr indent="-342900" lvl="0" marL="457200" rtl="0" algn="l">
              <a:spcBef>
                <a:spcPts val="1200"/>
              </a:spcBef>
              <a:spcAft>
                <a:spcPts val="0"/>
              </a:spcAft>
              <a:buClr>
                <a:srgbClr val="F4CCCC"/>
              </a:buClr>
              <a:buSzPts val="1800"/>
              <a:buFont typeface="Arial"/>
              <a:buChar char="●"/>
            </a:pPr>
            <a:r>
              <a:rPr lang="en" sz="1800">
                <a:solidFill>
                  <a:srgbClr val="F4CCCC"/>
                </a:solidFill>
                <a:latin typeface="Arial"/>
                <a:ea typeface="Arial"/>
                <a:cs typeface="Arial"/>
                <a:sym typeface="Arial"/>
              </a:rPr>
              <a:t>Then proceeds to switch on the air purifier.</a:t>
            </a:r>
            <a:endParaRPr sz="1800">
              <a:solidFill>
                <a:srgbClr val="F4CCCC"/>
              </a:solidFill>
              <a:latin typeface="Arial"/>
              <a:ea typeface="Arial"/>
              <a:cs typeface="Arial"/>
              <a:sym typeface="Arial"/>
            </a:endParaRPr>
          </a:p>
          <a:p>
            <a:pPr indent="0" lvl="0" marL="457200" rtl="0" algn="l">
              <a:spcBef>
                <a:spcPts val="1200"/>
              </a:spcBef>
              <a:spcAft>
                <a:spcPts val="0"/>
              </a:spcAft>
              <a:buNone/>
            </a:pPr>
            <a:r>
              <a:t/>
            </a:r>
            <a:endParaRPr sz="1800">
              <a:solidFill>
                <a:srgbClr val="F4CCCC"/>
              </a:solidFill>
              <a:latin typeface="Arial"/>
              <a:ea typeface="Arial"/>
              <a:cs typeface="Arial"/>
              <a:sym typeface="Arial"/>
            </a:endParaRPr>
          </a:p>
          <a:p>
            <a:pPr indent="0" lvl="0" marL="457200" rtl="0" algn="l">
              <a:spcBef>
                <a:spcPts val="1200"/>
              </a:spcBef>
              <a:spcAft>
                <a:spcPts val="1200"/>
              </a:spcAft>
              <a:buNone/>
            </a:pPr>
            <a:r>
              <a:rPr b="1" lang="en" sz="1800">
                <a:solidFill>
                  <a:srgbClr val="00FF00"/>
                </a:solidFill>
                <a:latin typeface="Arial"/>
                <a:ea typeface="Arial"/>
                <a:cs typeface="Arial"/>
                <a:sym typeface="Arial"/>
              </a:rPr>
              <a:t>Note: </a:t>
            </a:r>
            <a:r>
              <a:rPr lang="en" sz="1800">
                <a:solidFill>
                  <a:srgbClr val="F4CCCC"/>
                </a:solidFill>
                <a:latin typeface="Arial"/>
                <a:ea typeface="Arial"/>
                <a:cs typeface="Arial"/>
                <a:sym typeface="Arial"/>
              </a:rPr>
              <a:t>The device can be switched off when not in use for long periods</a:t>
            </a:r>
            <a:endParaRPr sz="1800">
              <a:solidFill>
                <a:srgbClr val="F4CCC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314" name="Shape 314"/>
        <p:cNvGrpSpPr/>
        <p:nvPr/>
      </p:nvGrpSpPr>
      <p:grpSpPr>
        <a:xfrm>
          <a:off x="0" y="0"/>
          <a:ext cx="0" cy="0"/>
          <a:chOff x="0" y="0"/>
          <a:chExt cx="0" cy="0"/>
        </a:xfrm>
      </p:grpSpPr>
      <p:sp>
        <p:nvSpPr>
          <p:cNvPr id="315" name="Google Shape;315;p17"/>
          <p:cNvSpPr txBox="1"/>
          <p:nvPr>
            <p:ph type="title"/>
          </p:nvPr>
        </p:nvSpPr>
        <p:spPr>
          <a:xfrm rot="-5400000">
            <a:off x="-1370550" y="1501650"/>
            <a:ext cx="4308000" cy="13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lt2"/>
                </a:solidFill>
              </a:rPr>
              <a:t>Draft</a:t>
            </a:r>
            <a:r>
              <a:rPr lang="en" sz="4000">
                <a:solidFill>
                  <a:schemeClr val="lt2"/>
                </a:solidFill>
              </a:rPr>
              <a:t> Circuit Diagram</a:t>
            </a:r>
            <a:endParaRPr sz="4000">
              <a:solidFill>
                <a:schemeClr val="lt2"/>
              </a:solidFill>
            </a:endParaRPr>
          </a:p>
        </p:txBody>
      </p:sp>
      <p:pic>
        <p:nvPicPr>
          <p:cNvPr id="316" name="Google Shape;316;p17"/>
          <p:cNvPicPr preferRelativeResize="0"/>
          <p:nvPr/>
        </p:nvPicPr>
        <p:blipFill>
          <a:blip r:embed="rId3">
            <a:alphaModFix/>
          </a:blip>
          <a:stretch>
            <a:fillRect/>
          </a:stretch>
        </p:blipFill>
        <p:spPr>
          <a:xfrm>
            <a:off x="1603525" y="806088"/>
            <a:ext cx="5233402" cy="3531324"/>
          </a:xfrm>
          <a:prstGeom prst="rect">
            <a:avLst/>
          </a:prstGeom>
          <a:noFill/>
          <a:ln>
            <a:noFill/>
          </a:ln>
        </p:spPr>
      </p:pic>
      <p:sp>
        <p:nvSpPr>
          <p:cNvPr id="317" name="Google Shape;317;p17"/>
          <p:cNvSpPr txBox="1"/>
          <p:nvPr/>
        </p:nvSpPr>
        <p:spPr>
          <a:xfrm>
            <a:off x="6768000" y="1832475"/>
            <a:ext cx="2376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Note :</a:t>
            </a:r>
            <a:endParaRPr b="1" sz="1800"/>
          </a:p>
          <a:p>
            <a:pPr indent="0" lvl="0" marL="0" rtl="0" algn="ctr">
              <a:spcBef>
                <a:spcPts val="0"/>
              </a:spcBef>
              <a:spcAft>
                <a:spcPts val="0"/>
              </a:spcAft>
              <a:buNone/>
            </a:pPr>
            <a:r>
              <a:rPr lang="en" sz="1800">
                <a:solidFill>
                  <a:schemeClr val="lt1"/>
                </a:solidFill>
              </a:rPr>
              <a:t> </a:t>
            </a:r>
            <a:r>
              <a:rPr lang="en" sz="1800">
                <a:solidFill>
                  <a:schemeClr val="lt2"/>
                </a:solidFill>
              </a:rPr>
              <a:t>This is a prototype circuit diagram, it can be improved.</a:t>
            </a:r>
            <a:endParaRPr sz="1800">
              <a:solidFill>
                <a:schemeClr val="lt2"/>
              </a:solidFill>
            </a:endParaRPr>
          </a:p>
        </p:txBody>
      </p:sp>
      <p:pic>
        <p:nvPicPr>
          <p:cNvPr id="318" name="Google Shape;318;p17"/>
          <p:cNvPicPr preferRelativeResize="0"/>
          <p:nvPr/>
        </p:nvPicPr>
        <p:blipFill>
          <a:blip r:embed="rId4">
            <a:alphaModFix/>
          </a:blip>
          <a:stretch>
            <a:fillRect/>
          </a:stretch>
        </p:blipFill>
        <p:spPr>
          <a:xfrm>
            <a:off x="7099401" y="3125475"/>
            <a:ext cx="1921850" cy="1921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8"/>
          <p:cNvSpPr txBox="1"/>
          <p:nvPr>
            <p:ph type="title"/>
          </p:nvPr>
        </p:nvSpPr>
        <p:spPr>
          <a:xfrm rot="-5400000">
            <a:off x="-1336650" y="1396550"/>
            <a:ext cx="4003500" cy="10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Inspiration &amp; References</a:t>
            </a:r>
            <a:endParaRPr sz="3600"/>
          </a:p>
        </p:txBody>
      </p:sp>
      <p:pic>
        <p:nvPicPr>
          <p:cNvPr id="324" name="Google Shape;324;p18"/>
          <p:cNvPicPr preferRelativeResize="0"/>
          <p:nvPr/>
        </p:nvPicPr>
        <p:blipFill>
          <a:blip r:embed="rId3">
            <a:alphaModFix/>
          </a:blip>
          <a:stretch>
            <a:fillRect/>
          </a:stretch>
        </p:blipFill>
        <p:spPr>
          <a:xfrm>
            <a:off x="6129726" y="2291501"/>
            <a:ext cx="3176576" cy="3176576"/>
          </a:xfrm>
          <a:prstGeom prst="rect">
            <a:avLst/>
          </a:prstGeom>
          <a:noFill/>
          <a:ln>
            <a:noFill/>
          </a:ln>
        </p:spPr>
      </p:pic>
      <p:sp>
        <p:nvSpPr>
          <p:cNvPr id="325" name="Google Shape;325;p18"/>
          <p:cNvSpPr txBox="1"/>
          <p:nvPr>
            <p:ph idx="1" type="body"/>
          </p:nvPr>
        </p:nvSpPr>
        <p:spPr>
          <a:xfrm>
            <a:off x="1408125" y="264600"/>
            <a:ext cx="7176600" cy="386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8">
                <a:solidFill>
                  <a:srgbClr val="000000"/>
                </a:solidFill>
              </a:rPr>
              <a:t>We were inspired to make </a:t>
            </a:r>
            <a:r>
              <a:rPr lang="en" sz="1908">
                <a:solidFill>
                  <a:srgbClr val="000000"/>
                </a:solidFill>
                <a:latin typeface="Arial"/>
                <a:ea typeface="Arial"/>
                <a:cs typeface="Arial"/>
                <a:sym typeface="Arial"/>
              </a:rPr>
              <a:t>an affordable and easy solution to cleaner and breathable air in our homes using the following concepts: </a:t>
            </a:r>
            <a:endParaRPr sz="1908"/>
          </a:p>
          <a:p>
            <a:pPr indent="0" lvl="0" marL="0" rtl="0" algn="l">
              <a:lnSpc>
                <a:spcPct val="117647"/>
              </a:lnSpc>
              <a:spcBef>
                <a:spcPts val="1600"/>
              </a:spcBef>
              <a:spcAft>
                <a:spcPts val="0"/>
              </a:spcAft>
              <a:buNone/>
            </a:pPr>
            <a:r>
              <a:rPr lang="en" sz="1950" u="sng">
                <a:solidFill>
                  <a:schemeClr val="hlink"/>
                </a:solidFill>
                <a:latin typeface="Arial"/>
                <a:ea typeface="Arial"/>
                <a:cs typeface="Arial"/>
                <a:sym typeface="Arial"/>
                <a:hlinkClick r:id="rId4"/>
              </a:rPr>
              <a:t>Alexa Based Smart Home Monitoring</a:t>
            </a:r>
            <a:endParaRPr sz="1950">
              <a:solidFill>
                <a:srgbClr val="FFFFFF"/>
              </a:solidFill>
              <a:latin typeface="Arial"/>
              <a:ea typeface="Arial"/>
              <a:cs typeface="Arial"/>
              <a:sym typeface="Arial"/>
            </a:endParaRPr>
          </a:p>
          <a:p>
            <a:pPr indent="0" lvl="0" marL="0" rtl="0" algn="l">
              <a:lnSpc>
                <a:spcPct val="117647"/>
              </a:lnSpc>
              <a:spcBef>
                <a:spcPts val="1700"/>
              </a:spcBef>
              <a:spcAft>
                <a:spcPts val="0"/>
              </a:spcAft>
              <a:buNone/>
            </a:pPr>
            <a:r>
              <a:rPr lang="en" sz="1950" u="sng">
                <a:solidFill>
                  <a:schemeClr val="hlink"/>
                </a:solidFill>
                <a:latin typeface="Arial"/>
                <a:ea typeface="Arial"/>
                <a:cs typeface="Arial"/>
                <a:sym typeface="Arial"/>
                <a:hlinkClick r:id="rId5"/>
              </a:rPr>
              <a:t>MQ-135 Gas Sensor For Air Quality</a:t>
            </a:r>
            <a:endParaRPr sz="1950">
              <a:solidFill>
                <a:srgbClr val="FFFFFF"/>
              </a:solidFill>
              <a:latin typeface="Arial"/>
              <a:ea typeface="Arial"/>
              <a:cs typeface="Arial"/>
              <a:sym typeface="Arial"/>
            </a:endParaRPr>
          </a:p>
          <a:p>
            <a:pPr indent="0" lvl="0" marL="0" rtl="0" algn="l">
              <a:spcBef>
                <a:spcPts val="1700"/>
              </a:spcBef>
              <a:spcAft>
                <a:spcPts val="0"/>
              </a:spcAft>
              <a:buNone/>
            </a:pPr>
            <a:r>
              <a:t/>
            </a:r>
            <a:endParaRPr sz="18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26" name="Google Shape;326;p18"/>
          <p:cNvPicPr preferRelativeResize="0"/>
          <p:nvPr/>
        </p:nvPicPr>
        <p:blipFill>
          <a:blip r:embed="rId6">
            <a:alphaModFix/>
          </a:blip>
          <a:stretch>
            <a:fillRect/>
          </a:stretch>
        </p:blipFill>
        <p:spPr>
          <a:xfrm>
            <a:off x="70625" y="3443403"/>
            <a:ext cx="1700100" cy="1700100"/>
          </a:xfrm>
          <a:prstGeom prst="rect">
            <a:avLst/>
          </a:prstGeom>
          <a:noFill/>
          <a:ln>
            <a:noFill/>
          </a:ln>
        </p:spPr>
      </p:pic>
      <p:pic>
        <p:nvPicPr>
          <p:cNvPr id="327" name="Google Shape;327;p18"/>
          <p:cNvPicPr preferRelativeResize="0"/>
          <p:nvPr/>
        </p:nvPicPr>
        <p:blipFill>
          <a:blip r:embed="rId7">
            <a:alphaModFix/>
          </a:blip>
          <a:stretch>
            <a:fillRect/>
          </a:stretch>
        </p:blipFill>
        <p:spPr>
          <a:xfrm>
            <a:off x="2426975" y="2698225"/>
            <a:ext cx="2843000" cy="244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