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6" r:id="rId5"/>
    <p:sldId id="257" r:id="rId6"/>
    <p:sldId id="260" r:id="rId7"/>
    <p:sldId id="266" r:id="rId8"/>
    <p:sldId id="261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8DE"/>
    <a:srgbClr val="004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2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B9C6F-743F-490F-A50E-9C18A3BAE417}" type="datetimeFigureOut">
              <a:rPr lang="hu-HU" smtClean="0"/>
              <a:pPr/>
              <a:t>2019.02.01.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3DF77-EDFD-4947-8CAF-5278BD7B3D8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0886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hu-H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E19D-1318-4E6A-9021-66839C35A4EA}" type="datetimeFigureOut">
              <a:rPr lang="hu-HU" smtClean="0"/>
              <a:t>2019.02.01.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Szakképzési Portál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35F4-C526-45BC-B8DF-C30B5646913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E19D-1318-4E6A-9021-66839C35A4EA}" type="datetimeFigureOut">
              <a:rPr lang="hu-HU" smtClean="0"/>
              <a:t>2019.02.01.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Szakképzési Portál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35F4-C526-45BC-B8DF-C30B5646913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E19D-1318-4E6A-9021-66839C35A4EA}" type="datetimeFigureOut">
              <a:rPr lang="hu-HU" smtClean="0"/>
              <a:t>2019.02.01.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Szakképzési Portál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35F4-C526-45BC-B8DF-C30B5646913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E19D-1318-4E6A-9021-66839C35A4EA}" type="datetimeFigureOut">
              <a:rPr lang="hu-HU" smtClean="0"/>
              <a:t>2019.02.01.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Szakképzési Portál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35F4-C526-45BC-B8DF-C30B5646913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E19D-1318-4E6A-9021-66839C35A4EA}" type="datetimeFigureOut">
              <a:rPr lang="hu-HU" smtClean="0"/>
              <a:t>2019.02.01.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Szakképzési Portál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35F4-C526-45BC-B8DF-C30B5646913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E19D-1318-4E6A-9021-66839C35A4EA}" type="datetimeFigureOut">
              <a:rPr lang="hu-HU" smtClean="0"/>
              <a:t>2019.02.01.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Szakképzési Portál</a:t>
            </a:r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35F4-C526-45BC-B8DF-C30B5646913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E19D-1318-4E6A-9021-66839C35A4EA}" type="datetimeFigureOut">
              <a:rPr lang="hu-HU" smtClean="0"/>
              <a:t>2019.02.01.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Szakképzési Portál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35F4-C526-45BC-B8DF-C30B5646913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E19D-1318-4E6A-9021-66839C35A4EA}" type="datetimeFigureOut">
              <a:rPr lang="hu-HU" smtClean="0"/>
              <a:t>2019.02.01.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Szakképzési Portál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35F4-C526-45BC-B8DF-C30B5646913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E19D-1318-4E6A-9021-66839C35A4EA}" type="datetimeFigureOut">
              <a:rPr lang="hu-HU" smtClean="0"/>
              <a:t>2019.02.01.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Szakképzési Portál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35F4-C526-45BC-B8DF-C30B5646913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E19D-1318-4E6A-9021-66839C35A4EA}" type="datetimeFigureOut">
              <a:rPr lang="hu-HU" smtClean="0"/>
              <a:t>2019.02.01.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Szakképzési Portál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35F4-C526-45BC-B8DF-C30B5646913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/>
            </a:r>
            <a:br>
              <a:rPr b="1" dirty="0"/>
            </a:br>
            <a:r>
              <a:rPr dirty="0" err="1"/>
              <a:t>Az</a:t>
            </a:r>
            <a:r>
              <a:rPr dirty="0"/>
              <a:t> OSI </a:t>
            </a:r>
            <a:r>
              <a:rPr dirty="0" err="1"/>
              <a:t>modell</a:t>
            </a:r>
            <a:r>
              <a:rPr dirty="0"/>
              <a:t> </a:t>
            </a:r>
            <a:r>
              <a:rPr lang="hu-HU" dirty="0"/>
              <a:t/>
            </a:r>
            <a:br>
              <a:rPr lang="hu-HU" dirty="0"/>
            </a:br>
            <a:r>
              <a:rPr dirty="0" err="1"/>
              <a:t>és</a:t>
            </a:r>
            <a:r>
              <a:rPr dirty="0"/>
              <a:t> a TCP/IP </a:t>
            </a:r>
            <a:r>
              <a:rPr dirty="0" err="1"/>
              <a:t>modell</a:t>
            </a:r>
            <a:r>
              <a:rPr dirty="0"/>
              <a:t> </a:t>
            </a:r>
            <a:br>
              <a:rPr dirty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5. Viszonyréteg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A viszonyréteg virtuális kapcsolatokat létesít az alkalmazások között. </a:t>
            </a:r>
          </a:p>
          <a:p>
            <a:r>
              <a:rPr lang="hu-HU" dirty="0"/>
              <a:t>A viszonyréteg szolgáltatásait a megjelenítési réteg használja. </a:t>
            </a:r>
          </a:p>
          <a:p>
            <a:r>
              <a:rPr lang="hu-HU" dirty="0"/>
              <a:t>Ezenkívül szinkronizálja a megjelenítési rétegbeli modulok közötti párbeszédet, és irányítja a köztük történő adatcserét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6. Megjelenítési réteg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Olyan </a:t>
            </a:r>
            <a:r>
              <a:rPr lang="hu-HU" b="1" dirty="0"/>
              <a:t>szolgáltatásokat</a:t>
            </a:r>
            <a:r>
              <a:rPr lang="hu-HU" dirty="0"/>
              <a:t> ad, amelyekre a legtöbb </a:t>
            </a:r>
            <a:r>
              <a:rPr lang="hu-HU" b="1" dirty="0"/>
              <a:t>alkalmazói programnak </a:t>
            </a:r>
            <a:r>
              <a:rPr lang="hu-HU" dirty="0"/>
              <a:t>szüksége van, amikor a hálózatot használja.</a:t>
            </a:r>
          </a:p>
          <a:p>
            <a:r>
              <a:rPr lang="hu-HU" b="1" dirty="0"/>
              <a:t>Foglalkozik a hálózaton továbbítandó adatok ábrázolásával</a:t>
            </a:r>
            <a:r>
              <a:rPr lang="hu-HU" dirty="0"/>
              <a:t>, hiszen a felhasználók nem bináris számokkal dolgoznak.</a:t>
            </a:r>
          </a:p>
          <a:p>
            <a:r>
              <a:rPr lang="hu-HU" dirty="0"/>
              <a:t>Az egyes információk más és más formában jelennek meg. </a:t>
            </a:r>
            <a:r>
              <a:rPr lang="hu-HU" dirty="0">
                <a:sym typeface="Wingdings" pitchFamily="2" charset="2"/>
              </a:rPr>
              <a:t> </a:t>
            </a:r>
            <a:r>
              <a:rPr lang="hu-HU" b="1" dirty="0"/>
              <a:t>A megjelenítési réteg feladata az eltérő megjelenésű formájú adatok egységes kezelése.</a:t>
            </a:r>
          </a:p>
          <a:p>
            <a:r>
              <a:rPr lang="hu-HU" dirty="0"/>
              <a:t>Adatok tömörítése és titkosítása.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7. Alkalmazási réteg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500" b="1" dirty="0"/>
              <a:t>Közvetlen kapcsolatban van a felhasználóva</a:t>
            </a:r>
            <a:r>
              <a:rPr lang="hu-HU" sz="3500" dirty="0"/>
              <a:t>l.</a:t>
            </a:r>
          </a:p>
          <a:p>
            <a:r>
              <a:rPr lang="hu-HU" sz="3500" dirty="0"/>
              <a:t>Ehhez a réteghez tartoznak a felhasználói programok által igényelt protokollok. </a:t>
            </a:r>
          </a:p>
          <a:p>
            <a:r>
              <a:rPr lang="hu-HU" sz="3500" b="1" dirty="0"/>
              <a:t>Az alkalmazási rétegen keresztül tudnak a különböző programok a hálózattal kommunikálni.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Az</a:t>
            </a:r>
            <a:r>
              <a:rPr dirty="0"/>
              <a:t> OSI </a:t>
            </a:r>
            <a:r>
              <a:rPr dirty="0" err="1"/>
              <a:t>modell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5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hu-HU" dirty="0"/>
              <a:t>Az OSI modell egy keretrendszer.</a:t>
            </a:r>
          </a:p>
          <a:p>
            <a:pPr algn="just">
              <a:lnSpc>
                <a:spcPct val="90000"/>
              </a:lnSpc>
            </a:pPr>
            <a:r>
              <a:rPr lang="hu-HU" dirty="0"/>
              <a:t>Az OSI hivatkozási modell megmutatja, hogy hogyan haladnak át a csomagok a különböző rétegeken a hálózat egy másik készülékéhez, még akkor is, ha a feladó és a címzett különböző típusú hálózati átviteli közeget használ.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OSI referenciamodell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2800" dirty="0"/>
              <a:t>Előnyei:</a:t>
            </a:r>
          </a:p>
          <a:p>
            <a:pPr lvl="1">
              <a:lnSpc>
                <a:spcPct val="90000"/>
              </a:lnSpc>
            </a:pPr>
            <a:r>
              <a:rPr lang="hu-HU" sz="2400" dirty="0"/>
              <a:t>A hálózati kommunikációt kisebb, kezelhetőbb részekre osztja. </a:t>
            </a:r>
          </a:p>
          <a:p>
            <a:pPr lvl="1">
              <a:lnSpc>
                <a:spcPct val="90000"/>
              </a:lnSpc>
            </a:pPr>
            <a:r>
              <a:rPr lang="hu-HU" sz="2400" dirty="0"/>
              <a:t>Szabványosítja a hálózati összetevőket, így több gyártó is együttműködhet a fejlesztésben és a támogatásban. </a:t>
            </a:r>
          </a:p>
          <a:p>
            <a:pPr lvl="1">
              <a:lnSpc>
                <a:spcPct val="90000"/>
              </a:lnSpc>
            </a:pPr>
            <a:r>
              <a:rPr lang="hu-HU" sz="2400" dirty="0"/>
              <a:t>Különféle típusú hálózati hardverek és szoftverek is kommunikálhatnak egymással. </a:t>
            </a:r>
          </a:p>
          <a:p>
            <a:pPr lvl="1">
              <a:lnSpc>
                <a:spcPct val="90000"/>
              </a:lnSpc>
            </a:pPr>
            <a:r>
              <a:rPr lang="hu-HU" sz="2400" dirty="0"/>
              <a:t>Megakadályozható, hogy az adott réteget érintő változtatások megzavarják a többi réteg működését. </a:t>
            </a:r>
          </a:p>
          <a:p>
            <a:pPr lvl="1">
              <a:lnSpc>
                <a:spcPct val="90000"/>
              </a:lnSpc>
            </a:pPr>
            <a:r>
              <a:rPr lang="hu-HU" sz="2400" dirty="0"/>
              <a:t>A hálózati kommunikáció kisebb részekre osztásával a technológia könnyebben megérthető.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Az</a:t>
            </a:r>
            <a:r>
              <a:rPr dirty="0"/>
              <a:t> OSI </a:t>
            </a:r>
            <a:r>
              <a:rPr dirty="0" err="1"/>
              <a:t>referenciamodell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5"/>
          </a:xfrm>
        </p:spPr>
        <p:txBody>
          <a:bodyPr>
            <a:normAutofit/>
          </a:bodyPr>
          <a:lstStyle/>
          <a:p>
            <a:r>
              <a:rPr lang="hu-HU" dirty="0"/>
              <a:t>Az OSI hivatkozási modell hét, sorszámmal azonosítható rétegből áll, amelyek mindegyike egy adott hálózati funkciót valósít meg.  </a:t>
            </a:r>
          </a:p>
          <a:p>
            <a:pPr>
              <a:buNone/>
            </a:pP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OSI modell rétegei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87369"/>
            <a:ext cx="7560840" cy="567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Fizikai réteg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Az OSI modell legalsó rétege, amely kezeli közvetlenül a fizikai átviteli közeget.</a:t>
            </a:r>
          </a:p>
          <a:p>
            <a:r>
              <a:rPr lang="hu-HU" b="1" dirty="0"/>
              <a:t>Elsődleges feladata a fizikai kommunikáció megvalósítása.</a:t>
            </a:r>
            <a:endParaRPr lang="hu-HU" dirty="0"/>
          </a:p>
          <a:p>
            <a:r>
              <a:rPr lang="hu-HU" dirty="0"/>
              <a:t>Ebben a rétegben dől el, hogy a kommunikáció csak egy, vagy mindkét irányba történhet-e (ADÓ-VEVŐ) és ha kétirányú akkor váltakozva kétirányú, vagy valódi kétirányú-e (duplex vagy </a:t>
            </a:r>
            <a:r>
              <a:rPr lang="hu-HU" dirty="0" err="1"/>
              <a:t>half</a:t>
            </a:r>
            <a:r>
              <a:rPr lang="hu-HU" dirty="0"/>
              <a:t>-duplex)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Adatkapcsolati réteg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Feladata az átviteli közeg két vége között az információ megbízható továbbítása. </a:t>
            </a:r>
          </a:p>
          <a:p>
            <a:r>
              <a:rPr lang="hu-HU" dirty="0"/>
              <a:t>Az adatkapcsolati réteg az átküldendő információt egyértelműen azonosítható </a:t>
            </a:r>
            <a:r>
              <a:rPr lang="hu-HU" b="1" dirty="0"/>
              <a:t>adatkeretekre</a:t>
            </a:r>
            <a:r>
              <a:rPr lang="hu-HU" dirty="0"/>
              <a:t> tördeli szét.</a:t>
            </a:r>
          </a:p>
          <a:p>
            <a:r>
              <a:rPr lang="hu-HU" dirty="0"/>
              <a:t>Az adatkereteket ellátja a szükséges vezérlőbitekkel, majd sorrendben továbbítja azokat.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Hálózati réteg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Elsődleges feladata </a:t>
            </a:r>
            <a:r>
              <a:rPr lang="hu-HU" b="1" dirty="0" smtClean="0"/>
              <a:t>a </a:t>
            </a:r>
            <a:r>
              <a:rPr lang="hu-HU" b="1" dirty="0"/>
              <a:t>keretek forrás- és célállomás közti útvonalának meghatározása.</a:t>
            </a:r>
            <a:r>
              <a:rPr lang="hu-HU" dirty="0"/>
              <a:t> </a:t>
            </a:r>
          </a:p>
          <a:p>
            <a:r>
              <a:rPr lang="hu-HU" dirty="0"/>
              <a:t>Más megfogalmazással a csomagok </a:t>
            </a:r>
            <a:r>
              <a:rPr lang="hu-HU" b="1" dirty="0"/>
              <a:t>forgalomirányítása</a:t>
            </a:r>
            <a:r>
              <a:rPr lang="hu-HU" dirty="0"/>
              <a:t>. </a:t>
            </a:r>
            <a:endParaRPr lang="hu-HU" dirty="0" smtClean="0"/>
          </a:p>
          <a:p>
            <a:r>
              <a:rPr lang="hu-HU" dirty="0" smtClean="0"/>
              <a:t>IP címzés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 Szállítási réteg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/>
              <a:t>Feladata a </a:t>
            </a:r>
            <a:r>
              <a:rPr lang="hu-HU" b="1" dirty="0" err="1"/>
              <a:t>hosztok</a:t>
            </a:r>
            <a:r>
              <a:rPr lang="hu-HU" b="1" dirty="0"/>
              <a:t> közötti adatátvitel megvalósítása.</a:t>
            </a:r>
          </a:p>
          <a:p>
            <a:r>
              <a:rPr lang="hu-HU" dirty="0"/>
              <a:t>Ez</a:t>
            </a:r>
            <a:r>
              <a:rPr lang="pt-BR" dirty="0"/>
              <a:t> a réteg biztosítja azt,</a:t>
            </a:r>
            <a:r>
              <a:rPr lang="hu-HU" dirty="0"/>
              <a:t> hogy minden adat sértetlenül érkezzen meg a rendeltetési helyére. </a:t>
            </a:r>
          </a:p>
          <a:p>
            <a:r>
              <a:rPr lang="hu-HU" dirty="0"/>
              <a:t>A szállítási réteg az adatokat kisebb darabokra tördeli, amennyiben nem lehetne egyben továbbítani az adatokat, illetve a vevő oldalon újra összeállítja az eredeti adatfolyamot.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7DDA7D2AEAA44C827EDB9961767B7F" ma:contentTypeVersion="0" ma:contentTypeDescription="Create a new document." ma:contentTypeScope="" ma:versionID="1b33be0ddeaa24e7471b6091c86dd21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F84884-79C9-4F4F-9A50-DED593BA4E71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640CC2E-5301-44D5-AF06-4F2735661C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9C3772-FAD8-421F-AA36-CEB8FFD077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448</Words>
  <Application>Microsoft Office PowerPoint</Application>
  <PresentationFormat>Diavetítés a képernyőre (4:3 oldalarány)</PresentationFormat>
  <Paragraphs>43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Office-téma</vt:lpstr>
      <vt:lpstr> Az OSI modell  és a TCP/IP modell  </vt:lpstr>
      <vt:lpstr>Az OSI modell</vt:lpstr>
      <vt:lpstr>Az OSI referenciamodell</vt:lpstr>
      <vt:lpstr>Az OSI referenciamodell</vt:lpstr>
      <vt:lpstr>Az OSI modell rétegei</vt:lpstr>
      <vt:lpstr>1. Fizikai réteg</vt:lpstr>
      <vt:lpstr>2. Adatkapcsolati réteg</vt:lpstr>
      <vt:lpstr>3. Hálózati réteg</vt:lpstr>
      <vt:lpstr>4. Szállítási réteg</vt:lpstr>
      <vt:lpstr>5. Viszonyréteg</vt:lpstr>
      <vt:lpstr>6. Megjelenítési réteg</vt:lpstr>
      <vt:lpstr>7. Alkalmazási réteg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Reményiné Tóth Andrea</dc:creator>
  <cp:lastModifiedBy>horvathat</cp:lastModifiedBy>
  <cp:revision>17</cp:revision>
  <dcterms:created xsi:type="dcterms:W3CDTF">2010-04-21T18:06:13Z</dcterms:created>
  <dcterms:modified xsi:type="dcterms:W3CDTF">2019-02-01T07:46:44Z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0x010100D97DDA7D2AEAA44C827EDB9961767B7F</vt:lpwstr>
  </property>
</Properties>
</file>