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889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355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12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548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062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135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342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175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475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107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77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A0DED-3C40-4AE3-BC4A-EFEE27D304DA}" type="datetimeFigureOut">
              <a:rPr lang="hu-HU" smtClean="0"/>
              <a:t>2019.10.15.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B783C-F724-46BD-8759-110592C5FB1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1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3ECEF63-6516-40DD-9037-86E81D38B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Hálózati ismeretek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FCB4C31F-E430-47CE-A261-F57145B8C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Hálózat passzív elemei</a:t>
            </a:r>
          </a:p>
          <a:p>
            <a:r>
              <a:rPr lang="hu-HU" dirty="0"/>
              <a:t>Vezetékes – vezetékmentes összeköttetés</a:t>
            </a:r>
          </a:p>
        </p:txBody>
      </p:sp>
    </p:spTree>
    <p:extLst>
      <p:ext uri="{BB962C8B-B14F-4D97-AF65-F5344CB8AC3E}">
        <p14:creationId xmlns:p14="http://schemas.microsoft.com/office/powerpoint/2010/main" val="409903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AFB0810-05FB-4E4D-B2EE-25B76C90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UTP kábelek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5F25560-0F86-447D-A250-9118D004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RJ45-ös csatlakozóba más-más színsorrenddel bekötve más kábeltípust kapunk</a:t>
            </a:r>
          </a:p>
          <a:p>
            <a:r>
              <a:rPr lang="hu-HU" dirty="0"/>
              <a:t>Egyeneskötésű Ethernet kábel</a:t>
            </a:r>
          </a:p>
          <a:p>
            <a:pPr lvl="1"/>
            <a:r>
              <a:rPr lang="hu-HU" dirty="0"/>
              <a:t>Két különböző eszköz összekötésére</a:t>
            </a:r>
            <a:br>
              <a:rPr lang="hu-HU" dirty="0"/>
            </a:br>
            <a:r>
              <a:rPr lang="hu-HU" dirty="0" err="1"/>
              <a:t>Hoszt</a:t>
            </a:r>
            <a:r>
              <a:rPr lang="hu-HU" dirty="0"/>
              <a:t> – </a:t>
            </a:r>
            <a:r>
              <a:rPr lang="hu-HU" dirty="0" err="1"/>
              <a:t>Switch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Switch</a:t>
            </a:r>
            <a:r>
              <a:rPr lang="hu-HU" dirty="0"/>
              <a:t> – Router</a:t>
            </a:r>
          </a:p>
          <a:p>
            <a:r>
              <a:rPr lang="hu-HU" dirty="0"/>
              <a:t>Keresztkötésű Ethernet kábel</a:t>
            </a:r>
          </a:p>
          <a:p>
            <a:pPr lvl="1"/>
            <a:r>
              <a:rPr lang="hu-HU" dirty="0"/>
              <a:t>Két azonos eszköz összekötésére</a:t>
            </a:r>
            <a:br>
              <a:rPr lang="hu-HU" dirty="0"/>
            </a:br>
            <a:r>
              <a:rPr lang="hu-HU" dirty="0" err="1"/>
              <a:t>Hoszt</a:t>
            </a:r>
            <a:r>
              <a:rPr lang="hu-HU" dirty="0"/>
              <a:t> – </a:t>
            </a:r>
            <a:r>
              <a:rPr lang="hu-HU" dirty="0" err="1"/>
              <a:t>Hoszt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Switch</a:t>
            </a:r>
            <a:r>
              <a:rPr lang="hu-HU" dirty="0"/>
              <a:t> – </a:t>
            </a:r>
            <a:r>
              <a:rPr lang="hu-HU" dirty="0" err="1"/>
              <a:t>Switch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Router</a:t>
            </a:r>
            <a:r>
              <a:rPr lang="hu-HU" dirty="0"/>
              <a:t> </a:t>
            </a:r>
            <a:r>
              <a:rPr lang="hu-HU" dirty="0" smtClean="0"/>
              <a:t>– </a:t>
            </a:r>
            <a:r>
              <a:rPr lang="hu-HU" dirty="0" err="1" smtClean="0"/>
              <a:t>Router</a:t>
            </a:r>
            <a:endParaRPr lang="hu-HU" dirty="0" smtClean="0"/>
          </a:p>
          <a:p>
            <a:pPr marL="457200" lvl="1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Hub</a:t>
            </a:r>
            <a:r>
              <a:rPr lang="hu-HU" dirty="0" smtClean="0"/>
              <a:t> - </a:t>
            </a:r>
            <a:r>
              <a:rPr lang="hu-HU" dirty="0" err="1" smtClean="0"/>
              <a:t>Switch</a:t>
            </a:r>
            <a:endParaRPr lang="hu-HU" dirty="0" smtClean="0"/>
          </a:p>
          <a:p>
            <a:pPr lvl="1"/>
            <a:r>
              <a:rPr lang="hu-HU" dirty="0" smtClean="0"/>
              <a:t>Kivétel: </a:t>
            </a:r>
            <a:r>
              <a:rPr lang="hu-HU" dirty="0" err="1" smtClean="0"/>
              <a:t>Router</a:t>
            </a:r>
            <a:r>
              <a:rPr lang="hu-HU" dirty="0" smtClean="0"/>
              <a:t> - </a:t>
            </a:r>
            <a:r>
              <a:rPr lang="hu-HU" dirty="0" err="1" smtClean="0"/>
              <a:t>Hoszt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96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6FCF167C-AD58-4702-83C0-6B0AA72A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UTP kábelek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F74E78DF-19DE-41DB-AF0B-7912A0AF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hu-HU" dirty="0"/>
              <a:t>Színsorrendek, TIA 568A és 568 B szabványok.</a:t>
            </a:r>
          </a:p>
          <a:p>
            <a:r>
              <a:rPr lang="hu-HU" dirty="0"/>
              <a:t>Kábel két végén sínsorrend szerint:</a:t>
            </a:r>
          </a:p>
          <a:p>
            <a:pPr lvl="1"/>
            <a:r>
              <a:rPr lang="hu-HU" dirty="0"/>
              <a:t>568A és 568 A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Egyeneskötésű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smtClean="0">
                <a:sym typeface="Wingdings" panose="05000000000000000000" pitchFamily="2" charset="2"/>
              </a:rPr>
              <a:t>kábel</a:t>
            </a:r>
          </a:p>
          <a:p>
            <a:pPr lvl="1"/>
            <a:r>
              <a:rPr lang="hu-HU" dirty="0" smtClean="0"/>
              <a:t>568B </a:t>
            </a:r>
            <a:r>
              <a:rPr lang="hu-HU" dirty="0"/>
              <a:t>és 568 </a:t>
            </a:r>
            <a:r>
              <a:rPr lang="hu-HU" dirty="0" smtClean="0"/>
              <a:t>B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Egyeneskötésű</a:t>
            </a:r>
            <a:r>
              <a:rPr lang="hu-HU" dirty="0">
                <a:sym typeface="Wingdings" panose="05000000000000000000" pitchFamily="2" charset="2"/>
              </a:rPr>
              <a:t> kábel</a:t>
            </a:r>
          </a:p>
          <a:p>
            <a:pPr lvl="1"/>
            <a:r>
              <a:rPr lang="hu-HU" dirty="0" smtClean="0">
                <a:sym typeface="Wingdings" panose="05000000000000000000" pitchFamily="2" charset="2"/>
              </a:rPr>
              <a:t>568A </a:t>
            </a:r>
            <a:r>
              <a:rPr lang="hu-HU" dirty="0">
                <a:sym typeface="Wingdings" panose="05000000000000000000" pitchFamily="2" charset="2"/>
              </a:rPr>
              <a:t>és 568B   Keresztkötésű kábel</a:t>
            </a:r>
            <a:endParaRPr lang="hu-HU" dirty="0"/>
          </a:p>
        </p:txBody>
      </p:sp>
      <p:pic>
        <p:nvPicPr>
          <p:cNvPr id="4100" name="Picture 4" descr="Képtalálat a következőre: „utp kábel bekötés”">
            <a:extLst>
              <a:ext uri="{FF2B5EF4-FFF2-40B4-BE49-F238E27FC236}">
                <a16:creationId xmlns:a16="http://schemas.microsoft.com/office/drawing/2014/main" xmlns="" id="{7677E5B8-3020-438C-929E-B51A00C9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73" y="3788267"/>
            <a:ext cx="4197927" cy="306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Képtalálat a következőre: „utp kábel bekötés”">
            <a:extLst>
              <a:ext uri="{FF2B5EF4-FFF2-40B4-BE49-F238E27FC236}">
                <a16:creationId xmlns:a16="http://schemas.microsoft.com/office/drawing/2014/main" xmlns="" id="{2E98CB9C-3C7D-4AB4-88C3-E2A702DA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320"/>
            <a:ext cx="5047488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89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 descr="https://www.freesat.ie/avactis-images/f-connector_0.jpg">
            <a:extLst>
              <a:ext uri="{FF2B5EF4-FFF2-40B4-BE49-F238E27FC236}">
                <a16:creationId xmlns:a16="http://schemas.microsoft.com/office/drawing/2014/main" xmlns="" id="{249F1357-8339-4A55-85E6-0806821C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159" y="4001294"/>
            <a:ext cx="2848841" cy="28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.wikimedia.org/wikipedia/commons/thumb/1/11/Male_type_N_connector.jpg/640px-Male_type_N_connector.jpg">
            <a:extLst>
              <a:ext uri="{FF2B5EF4-FFF2-40B4-BE49-F238E27FC236}">
                <a16:creationId xmlns:a16="http://schemas.microsoft.com/office/drawing/2014/main" xmlns="" id="{BFD4329B-3F42-483A-A34F-44ACC063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19" y="4495742"/>
            <a:ext cx="3394362" cy="2264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Kapcsolódó kép">
            <a:extLst>
              <a:ext uri="{FF2B5EF4-FFF2-40B4-BE49-F238E27FC236}">
                <a16:creationId xmlns:a16="http://schemas.microsoft.com/office/drawing/2014/main" xmlns="" id="{364B85A2-5293-4F95-B2CE-690F4AC23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-39312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DDB59066-63A7-456C-BB57-BF4382BC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Koaxiális kábel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14C8D469-0803-4261-830A-153062BAD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Koaxiális kábel: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1. Rézvezető</a:t>
            </a:r>
            <a:br>
              <a:rPr lang="hu-HU" dirty="0"/>
            </a:br>
            <a:r>
              <a:rPr lang="hu-HU" dirty="0"/>
              <a:t>2. Műanyag szigetelés</a:t>
            </a:r>
            <a:br>
              <a:rPr lang="hu-HU" dirty="0"/>
            </a:br>
            <a:r>
              <a:rPr lang="hu-HU" dirty="0"/>
              <a:t>3. Rézfonat</a:t>
            </a:r>
            <a:br>
              <a:rPr lang="hu-HU" dirty="0"/>
            </a:br>
            <a:r>
              <a:rPr lang="hu-HU" dirty="0"/>
              <a:t>4. Külső borítás</a:t>
            </a:r>
            <a:br>
              <a:rPr lang="hu-HU" dirty="0"/>
            </a:br>
            <a:r>
              <a:rPr lang="hu-HU" dirty="0"/>
              <a:t>Csatlakozói: BNC, N vagy F</a:t>
            </a:r>
            <a:br>
              <a:rPr lang="hu-HU" dirty="0"/>
            </a:br>
            <a:endParaRPr lang="hu-HU" dirty="0"/>
          </a:p>
        </p:txBody>
      </p:sp>
      <p:pic>
        <p:nvPicPr>
          <p:cNvPr id="3076" name="Picture 4" descr="Képtalálat a következőre: „BNC connectors”">
            <a:extLst>
              <a:ext uri="{FF2B5EF4-FFF2-40B4-BE49-F238E27FC236}">
                <a16:creationId xmlns:a16="http://schemas.microsoft.com/office/drawing/2014/main" xmlns="" id="{80889425-1B81-4F72-8F90-E3CD422E7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495742"/>
            <a:ext cx="2985655" cy="195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EE2452EF-206A-4729-8786-8F170F30D162}"/>
              </a:ext>
            </a:extLst>
          </p:cNvPr>
          <p:cNvSpPr txBox="1"/>
          <p:nvPr/>
        </p:nvSpPr>
        <p:spPr>
          <a:xfrm>
            <a:off x="788843" y="6360308"/>
            <a:ext cx="7185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BNC							N							F</a:t>
            </a:r>
          </a:p>
        </p:txBody>
      </p:sp>
    </p:spTree>
    <p:extLst>
      <p:ext uri="{BB962C8B-B14F-4D97-AF65-F5344CB8AC3E}">
        <p14:creationId xmlns:p14="http://schemas.microsoft.com/office/powerpoint/2010/main" val="23804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7BDAC9B-D45D-4ECA-A332-860DA8C6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Koaxiális kábel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92F72DF-65D0-42E7-800C-45047875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Felhasználása:</a:t>
            </a:r>
          </a:p>
          <a:p>
            <a:pPr lvl="1"/>
            <a:r>
              <a:rPr lang="hu-HU" dirty="0"/>
              <a:t>Anno: </a:t>
            </a:r>
            <a:r>
              <a:rPr lang="hu-HU" dirty="0" smtClean="0"/>
              <a:t>LAN </a:t>
            </a:r>
            <a:r>
              <a:rPr lang="hu-HU" dirty="0"/>
              <a:t>hálózatokban (busz, csillag)</a:t>
            </a:r>
          </a:p>
          <a:p>
            <a:pPr lvl="1"/>
            <a:r>
              <a:rPr lang="hu-HU" dirty="0"/>
              <a:t>Kábeltévés hálózatokban </a:t>
            </a:r>
            <a:br>
              <a:rPr lang="hu-HU" dirty="0"/>
            </a:br>
            <a:r>
              <a:rPr lang="hu-HU" dirty="0"/>
              <a:t>(Internet hozzáférés is)</a:t>
            </a:r>
          </a:p>
          <a:p>
            <a:r>
              <a:rPr lang="hu-HU" dirty="0"/>
              <a:t>Hátránya:</a:t>
            </a:r>
          </a:p>
          <a:p>
            <a:pPr lvl="1"/>
            <a:r>
              <a:rPr lang="hu-HU" dirty="0"/>
              <a:t>Kevésbé „hajlékony” mint az </a:t>
            </a:r>
            <a:r>
              <a:rPr lang="hu-HU" dirty="0" smtClean="0"/>
              <a:t>UTP/STP</a:t>
            </a:r>
          </a:p>
          <a:p>
            <a:pPr lvl="1"/>
            <a:r>
              <a:rPr lang="hu-HU" dirty="0" smtClean="0"/>
              <a:t>Fali kábelcsatornában nem vezethető</a:t>
            </a:r>
            <a:endParaRPr lang="hu-HU" dirty="0"/>
          </a:p>
          <a:p>
            <a:pPr lvl="1"/>
            <a:r>
              <a:rPr lang="hu-HU" dirty="0"/>
              <a:t>„Helyigényesebb”</a:t>
            </a:r>
          </a:p>
        </p:txBody>
      </p:sp>
    </p:spTree>
    <p:extLst>
      <p:ext uri="{BB962C8B-B14F-4D97-AF65-F5344CB8AC3E}">
        <p14:creationId xmlns:p14="http://schemas.microsoft.com/office/powerpoint/2010/main" val="27055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CB22907-781B-47B2-BEC1-20DDCB43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Optikai kábel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30F06169-A29A-470D-A9BC-BCE6A814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Adatátvitel optikai szálon valósul meg.</a:t>
            </a:r>
          </a:p>
          <a:p>
            <a:r>
              <a:rPr lang="hu-HU" dirty="0"/>
              <a:t>Jellemzői:</a:t>
            </a:r>
          </a:p>
          <a:p>
            <a:pPr lvl="1"/>
            <a:r>
              <a:rPr lang="hu-HU" sz="2800" dirty="0"/>
              <a:t>Rendkívül vékony üvegszál</a:t>
            </a:r>
          </a:p>
          <a:p>
            <a:pPr lvl="1"/>
            <a:r>
              <a:rPr lang="hu-HU" sz="2800" dirty="0"/>
              <a:t>Bitek fényimpulzusként jelennek meg az optikai szálon </a:t>
            </a:r>
          </a:p>
          <a:p>
            <a:pPr lvl="1"/>
            <a:r>
              <a:rPr lang="hu-HU" sz="2800" dirty="0"/>
              <a:t>Hullámvezetőként azaz „fénycsőként” továbbítja a jelet a két végpont közt</a:t>
            </a:r>
          </a:p>
        </p:txBody>
      </p:sp>
    </p:spTree>
    <p:extLst>
      <p:ext uri="{BB962C8B-B14F-4D97-AF65-F5344CB8AC3E}">
        <p14:creationId xmlns:p14="http://schemas.microsoft.com/office/powerpoint/2010/main" val="109836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E833791-058E-4EC0-80D9-050731B8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Optikai kábel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75BAF863-5B00-444C-B692-81E82433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Mag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Üvegből készült</a:t>
            </a:r>
            <a:br>
              <a:rPr lang="hu-HU" dirty="0"/>
            </a:br>
            <a:r>
              <a:rPr lang="hu-HU" dirty="0"/>
              <a:t>optikai szál</a:t>
            </a:r>
          </a:p>
          <a:p>
            <a:r>
              <a:rPr lang="hu-HU" b="1" dirty="0"/>
              <a:t>Köpeny</a:t>
            </a:r>
            <a:br>
              <a:rPr lang="hu-HU" b="1" dirty="0"/>
            </a:br>
            <a:r>
              <a:rPr lang="hu-HU" dirty="0"/>
              <a:t>Az optikai szál </a:t>
            </a:r>
            <a:br>
              <a:rPr lang="hu-HU" dirty="0"/>
            </a:br>
            <a:r>
              <a:rPr lang="hu-HU" dirty="0"/>
              <a:t>árnyékolása</a:t>
            </a:r>
          </a:p>
          <a:p>
            <a:r>
              <a:rPr lang="hu-HU" b="1" dirty="0"/>
              <a:t>Külső burkolatok </a:t>
            </a:r>
            <a:br>
              <a:rPr lang="hu-HU" b="1" dirty="0"/>
            </a:br>
            <a:r>
              <a:rPr lang="hu-HU" dirty="0"/>
              <a:t>Lágy és kemény burkolat</a:t>
            </a:r>
            <a:br>
              <a:rPr lang="hu-HU" dirty="0"/>
            </a:br>
            <a:r>
              <a:rPr lang="hu-HU" dirty="0"/>
              <a:t>Az optikai szál fizikai védelmét biztosítja</a:t>
            </a:r>
          </a:p>
        </p:txBody>
      </p:sp>
      <p:pic>
        <p:nvPicPr>
          <p:cNvPr id="5122" name="Picture 2" descr="http://www.tankonyvtar.hu/hu/tartalom/tamop425/0005_24_szamitogepes_halozatok_scorm_04/13abra.jpg">
            <a:extLst>
              <a:ext uri="{FF2B5EF4-FFF2-40B4-BE49-F238E27FC236}">
                <a16:creationId xmlns:a16="http://schemas.microsoft.com/office/drawing/2014/main" xmlns="" id="{CA5CA390-82FF-4015-91EE-5D5CCE9A59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" r="12329"/>
          <a:stretch/>
        </p:blipFill>
        <p:spPr bwMode="auto">
          <a:xfrm>
            <a:off x="4140000" y="365126"/>
            <a:ext cx="5004000" cy="3573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CB22907-781B-47B2-BEC1-20DDCB43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Optikai kábel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30F06169-A29A-470D-A9BC-BCE6A814B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b="1" u="sng" dirty="0"/>
              <a:t>Típusai</a:t>
            </a:r>
          </a:p>
          <a:p>
            <a:r>
              <a:rPr lang="hu-HU" dirty="0" err="1"/>
              <a:t>Egymódusú</a:t>
            </a:r>
            <a:r>
              <a:rPr lang="hu-HU" dirty="0"/>
              <a:t> kábel</a:t>
            </a:r>
            <a:br>
              <a:rPr lang="hu-HU" dirty="0"/>
            </a:br>
            <a:r>
              <a:rPr lang="hu-HU" u="sng" dirty="0"/>
              <a:t>Fénysugár küldése:</a:t>
            </a:r>
            <a:r>
              <a:rPr lang="hu-HU" dirty="0"/>
              <a:t> lézeres technológiával, drága</a:t>
            </a:r>
            <a:br>
              <a:rPr lang="hu-HU" dirty="0"/>
            </a:br>
            <a:r>
              <a:rPr lang="hu-HU" u="sng" dirty="0"/>
              <a:t>Távolság:</a:t>
            </a:r>
            <a:r>
              <a:rPr lang="hu-HU" dirty="0"/>
              <a:t> többszáz km is áthidalható</a:t>
            </a:r>
            <a:br>
              <a:rPr lang="hu-HU" dirty="0"/>
            </a:br>
            <a:r>
              <a:rPr lang="hu-HU" dirty="0"/>
              <a:t>WAN hálózatok</a:t>
            </a:r>
          </a:p>
          <a:p>
            <a:r>
              <a:rPr lang="hu-HU" dirty="0" err="1"/>
              <a:t>Többmódusú</a:t>
            </a:r>
            <a:r>
              <a:rPr lang="hu-HU" dirty="0"/>
              <a:t> kábel</a:t>
            </a:r>
            <a:br>
              <a:rPr lang="hu-HU" dirty="0"/>
            </a:br>
            <a:r>
              <a:rPr lang="hu-HU" u="sng" dirty="0"/>
              <a:t>Fénysugár küldése:</a:t>
            </a:r>
            <a:r>
              <a:rPr lang="hu-HU" dirty="0"/>
              <a:t> LED-es technológiával, olcsóbb</a:t>
            </a:r>
            <a:br>
              <a:rPr lang="hu-HU" dirty="0"/>
            </a:br>
            <a:r>
              <a:rPr lang="hu-HU" u="sng" dirty="0"/>
              <a:t>Távolság:</a:t>
            </a:r>
            <a:r>
              <a:rPr lang="hu-HU" dirty="0"/>
              <a:t> ~ 550 méter</a:t>
            </a:r>
            <a:br>
              <a:rPr lang="hu-HU" dirty="0"/>
            </a:br>
            <a:r>
              <a:rPr lang="hu-HU" u="sng" dirty="0"/>
              <a:t>Sebesség:</a:t>
            </a:r>
            <a:r>
              <a:rPr lang="hu-HU" dirty="0"/>
              <a:t> ~ 10 </a:t>
            </a:r>
            <a:r>
              <a:rPr lang="hu-HU" dirty="0" err="1"/>
              <a:t>Gb</a:t>
            </a:r>
            <a:r>
              <a:rPr lang="hu-HU" dirty="0"/>
              <a:t>/s</a:t>
            </a:r>
            <a:br>
              <a:rPr lang="hu-HU" dirty="0"/>
            </a:br>
            <a:r>
              <a:rPr lang="hu-HU" dirty="0"/>
              <a:t>LAN hálózatok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xmlns="" id="{3044BF11-22F4-4893-A4F5-043F27BD4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1027118"/>
            <a:ext cx="3734656" cy="146207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7F7E3F47-306B-48F7-B168-98A6D6F72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764" y="5084618"/>
            <a:ext cx="3883603" cy="159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xmlns="" id="{E2AF7518-1221-4A3B-AD1D-82E77E75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933" y="3258656"/>
            <a:ext cx="2947554" cy="1771510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xmlns="" id="{495D48DE-68C7-4014-A42C-B50EA03B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33" y="1326839"/>
            <a:ext cx="2947554" cy="1709581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5CD499B0-F540-4217-978B-52DA1E9C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Optikai kábel - csatlakozók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E8D11B7E-6105-492D-BF0B-A298359BD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2436"/>
            <a:ext cx="7886700" cy="46945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b="1" dirty="0"/>
              <a:t>Legjellemzőbbek:</a:t>
            </a:r>
          </a:p>
          <a:p>
            <a:r>
              <a:rPr lang="hu-HU" b="1" dirty="0"/>
              <a:t>ST csatlakozó (</a:t>
            </a:r>
            <a:r>
              <a:rPr lang="hu-HU" b="1" dirty="0" err="1"/>
              <a:t>Straight-Tip</a:t>
            </a:r>
            <a:r>
              <a:rPr lang="hu-HU" b="1" dirty="0"/>
              <a:t>)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Régi bajonettzáras csatlakozó</a:t>
            </a:r>
            <a:br>
              <a:rPr lang="hu-HU" dirty="0"/>
            </a:br>
            <a:r>
              <a:rPr lang="hu-HU" dirty="0" err="1"/>
              <a:t>többmódusú</a:t>
            </a:r>
            <a:r>
              <a:rPr lang="hu-HU" dirty="0"/>
              <a:t> kábelhez</a:t>
            </a:r>
            <a:br>
              <a:rPr lang="hu-HU" dirty="0"/>
            </a:br>
            <a:endParaRPr lang="hu-HU" dirty="0"/>
          </a:p>
          <a:p>
            <a:r>
              <a:rPr lang="hu-HU" b="1" dirty="0"/>
              <a:t>SC csatlakozó (</a:t>
            </a:r>
            <a:r>
              <a:rPr lang="hu-HU" b="1" dirty="0" err="1"/>
              <a:t>Subscriber</a:t>
            </a:r>
            <a:r>
              <a:rPr lang="hu-HU" b="1" dirty="0"/>
              <a:t> </a:t>
            </a:r>
            <a:r>
              <a:rPr lang="hu-HU" b="1" dirty="0" err="1"/>
              <a:t>Connector</a:t>
            </a:r>
            <a:r>
              <a:rPr lang="hu-HU" b="1" dirty="0"/>
              <a:t>)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LAN és WAN hálózati csatlakozótípus</a:t>
            </a:r>
            <a:br>
              <a:rPr lang="hu-HU" dirty="0"/>
            </a:br>
            <a:r>
              <a:rPr lang="hu-HU" dirty="0"/>
              <a:t>Egy- és </a:t>
            </a:r>
            <a:r>
              <a:rPr lang="hu-HU" dirty="0" err="1"/>
              <a:t>többmódusú</a:t>
            </a:r>
            <a:r>
              <a:rPr lang="hu-HU" dirty="0"/>
              <a:t> kábelek is.</a:t>
            </a:r>
            <a:br>
              <a:rPr lang="hu-HU" dirty="0"/>
            </a:br>
            <a:endParaRPr lang="hu-HU" dirty="0"/>
          </a:p>
          <a:p>
            <a:r>
              <a:rPr lang="hu-HU" b="1" dirty="0"/>
              <a:t>LC csatlakozó (</a:t>
            </a:r>
            <a:r>
              <a:rPr lang="hu-HU" b="1" dirty="0" err="1"/>
              <a:t>Lucent</a:t>
            </a:r>
            <a:r>
              <a:rPr lang="hu-HU" b="1" dirty="0"/>
              <a:t> </a:t>
            </a:r>
            <a:r>
              <a:rPr lang="hu-HU" b="1" dirty="0" err="1"/>
              <a:t>Connector</a:t>
            </a:r>
            <a:r>
              <a:rPr lang="hu-HU" b="1" dirty="0"/>
              <a:t>)</a:t>
            </a:r>
            <a:r>
              <a:rPr lang="hu-HU" dirty="0"/>
              <a:t>: </a:t>
            </a:r>
            <a:br>
              <a:rPr lang="hu-HU" dirty="0"/>
            </a:br>
            <a:r>
              <a:rPr lang="hu-HU" dirty="0"/>
              <a:t>Helyi csatlakozó </a:t>
            </a:r>
            <a:br>
              <a:rPr lang="hu-HU" dirty="0"/>
            </a:br>
            <a:r>
              <a:rPr lang="hu-HU" dirty="0"/>
              <a:t>Leginkább </a:t>
            </a:r>
            <a:r>
              <a:rPr lang="hu-HU" dirty="0" err="1"/>
              <a:t>egymódusú</a:t>
            </a:r>
            <a:r>
              <a:rPr lang="hu-HU" dirty="0"/>
              <a:t> kábelhez</a:t>
            </a:r>
            <a:br>
              <a:rPr lang="hu-HU" dirty="0"/>
            </a:br>
            <a:r>
              <a:rPr lang="hu-HU" dirty="0"/>
              <a:t>Támogatja a </a:t>
            </a:r>
            <a:r>
              <a:rPr lang="hu-HU" dirty="0" err="1"/>
              <a:t>többmódusút</a:t>
            </a:r>
            <a:r>
              <a:rPr lang="hu-HU" dirty="0"/>
              <a:t> is.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xmlns="" id="{906510DB-19D2-4124-AFDD-243D19E95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33" y="5030166"/>
            <a:ext cx="2947554" cy="16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autechnologies.com/Images/Products/2MLCLCMMFC.jpg">
            <a:extLst>
              <a:ext uri="{FF2B5EF4-FFF2-40B4-BE49-F238E27FC236}">
                <a16:creationId xmlns:a16="http://schemas.microsoft.com/office/drawing/2014/main" xmlns="" id="{22944861-E359-4D92-8282-57639553C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513" y="1825625"/>
            <a:ext cx="4853487" cy="422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CE2F231B-4496-49AC-912A-3AC53831E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Szimplex - duplex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A83DDFCE-C8AA-48AA-814C-5A1B39AF8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Fény csak egy irányba halad</a:t>
            </a:r>
          </a:p>
          <a:p>
            <a:r>
              <a:rPr lang="hu-HU" dirty="0"/>
              <a:t>Egy optikai szál csak </a:t>
            </a:r>
            <a:br>
              <a:rPr lang="hu-HU" dirty="0"/>
            </a:br>
            <a:r>
              <a:rPr lang="hu-HU" dirty="0"/>
              <a:t>szimplex kapcsolatot </a:t>
            </a:r>
            <a:br>
              <a:rPr lang="hu-HU" dirty="0"/>
            </a:br>
            <a:r>
              <a:rPr lang="hu-HU" dirty="0"/>
              <a:t>biztosít</a:t>
            </a:r>
          </a:p>
          <a:p>
            <a:r>
              <a:rPr lang="hu-HU" dirty="0"/>
              <a:t>Duplex kapcsolathoz </a:t>
            </a:r>
            <a:br>
              <a:rPr lang="hu-HU" dirty="0"/>
            </a:br>
            <a:r>
              <a:rPr lang="hu-HU" dirty="0"/>
              <a:t>két szálra van szükség </a:t>
            </a:r>
            <a:br>
              <a:rPr lang="hu-HU" dirty="0"/>
            </a:br>
            <a:r>
              <a:rPr lang="hu-HU" dirty="0"/>
              <a:t>(irányonként egy-egy </a:t>
            </a:r>
            <a:br>
              <a:rPr lang="hu-HU" dirty="0"/>
            </a:br>
            <a:r>
              <a:rPr lang="hu-HU" dirty="0"/>
              <a:t>szál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Half-Duplex</a:t>
            </a:r>
            <a:r>
              <a:rPr lang="hu-HU" dirty="0" smtClean="0"/>
              <a:t>, egy </a:t>
            </a:r>
            <a:r>
              <a:rPr lang="hu-HU" smtClean="0"/>
              <a:t>szál váltakozva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951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3FD13F4-3596-4188-817E-75A38432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passzív elemei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87AB573-325B-48DD-88DB-98E335945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Passzív elemek = átviteli közegek</a:t>
            </a:r>
          </a:p>
          <a:p>
            <a:pPr lvl="1"/>
            <a:r>
              <a:rPr lang="hu-HU" sz="2800" dirty="0"/>
              <a:t>Vezetékes</a:t>
            </a:r>
          </a:p>
          <a:p>
            <a:pPr lvl="2"/>
            <a:r>
              <a:rPr lang="hu-HU" sz="2400" dirty="0"/>
              <a:t>Rézkábel</a:t>
            </a:r>
          </a:p>
          <a:p>
            <a:pPr lvl="3"/>
            <a:r>
              <a:rPr lang="hu-HU" sz="2000" dirty="0"/>
              <a:t>UTP, STP</a:t>
            </a:r>
          </a:p>
          <a:p>
            <a:pPr lvl="3"/>
            <a:r>
              <a:rPr lang="hu-HU" sz="2000" dirty="0"/>
              <a:t>Koaxiális</a:t>
            </a:r>
          </a:p>
          <a:p>
            <a:pPr lvl="2"/>
            <a:r>
              <a:rPr lang="hu-HU" sz="2400" dirty="0"/>
              <a:t>Optikai kábel</a:t>
            </a:r>
          </a:p>
          <a:p>
            <a:pPr lvl="1"/>
            <a:r>
              <a:rPr lang="hu-HU" sz="2800" dirty="0"/>
              <a:t>Vezetékmentes</a:t>
            </a:r>
          </a:p>
          <a:p>
            <a:pPr lvl="2"/>
            <a:r>
              <a:rPr lang="hu-HU" sz="2400" dirty="0"/>
              <a:t>Wifi</a:t>
            </a:r>
          </a:p>
          <a:p>
            <a:pPr lvl="2"/>
            <a:r>
              <a:rPr lang="hu-HU" sz="2400" dirty="0"/>
              <a:t>Bluetooth</a:t>
            </a:r>
          </a:p>
          <a:p>
            <a:pPr lvl="2"/>
            <a:r>
              <a:rPr lang="hu-HU" sz="2400" dirty="0" err="1" smtClean="0"/>
              <a:t>Wi-Max</a:t>
            </a:r>
            <a:endParaRPr lang="hu-HU" sz="2400" dirty="0" smtClean="0"/>
          </a:p>
          <a:p>
            <a:pPr lvl="2"/>
            <a:r>
              <a:rPr lang="hu-HU" sz="2400" dirty="0" err="1" smtClean="0"/>
              <a:t>Infra</a:t>
            </a:r>
            <a:r>
              <a:rPr lang="hu-HU" sz="2400" dirty="0" smtClean="0"/>
              <a:t>, rádió</a:t>
            </a:r>
            <a:r>
              <a:rPr lang="hu-HU" sz="2400" smtClean="0"/>
              <a:t>, műhold, …..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76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20B7FFC-FBBD-4664-8022-8DFE55E8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0062"/>
            <a:ext cx="7886700" cy="1325563"/>
          </a:xfrm>
        </p:spPr>
        <p:txBody>
          <a:bodyPr/>
          <a:lstStyle/>
          <a:p>
            <a:r>
              <a:rPr lang="hu-HU" dirty="0"/>
              <a:t>Rézkábel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F543DD5-0505-4A52-8105-D3E115402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Miért használatos?</a:t>
            </a:r>
            <a:br>
              <a:rPr lang="hu-HU" dirty="0"/>
            </a:br>
            <a:r>
              <a:rPr lang="hu-HU" b="1" u="sng" dirty="0"/>
              <a:t>Előny:</a:t>
            </a:r>
          </a:p>
          <a:p>
            <a:pPr lvl="1"/>
            <a:r>
              <a:rPr lang="hu-HU" dirty="0"/>
              <a:t>Olcsó</a:t>
            </a:r>
          </a:p>
          <a:p>
            <a:pPr lvl="1"/>
            <a:r>
              <a:rPr lang="hu-HU" dirty="0"/>
              <a:t>Könnyen telepíthető</a:t>
            </a:r>
          </a:p>
          <a:p>
            <a:pPr lvl="1"/>
            <a:r>
              <a:rPr lang="hu-HU" dirty="0"/>
              <a:t>Kicsi az elektromos ellenállása</a:t>
            </a:r>
          </a:p>
          <a:p>
            <a:pPr marL="0" indent="0">
              <a:buNone/>
            </a:pPr>
            <a:r>
              <a:rPr lang="hu-HU" dirty="0"/>
              <a:t>   </a:t>
            </a:r>
            <a:r>
              <a:rPr lang="hu-HU" b="1" u="sng" dirty="0"/>
              <a:t>Hátrány:</a:t>
            </a:r>
          </a:p>
          <a:p>
            <a:pPr lvl="1"/>
            <a:r>
              <a:rPr lang="hu-HU" dirty="0"/>
              <a:t>Korlátozott kábelhossz (~100 m)</a:t>
            </a:r>
          </a:p>
          <a:p>
            <a:pPr lvl="1"/>
            <a:r>
              <a:rPr lang="hu-HU" dirty="0"/>
              <a:t>Érzékeny az interferenciára</a:t>
            </a:r>
          </a:p>
        </p:txBody>
      </p:sp>
    </p:spTree>
    <p:extLst>
      <p:ext uri="{BB962C8B-B14F-4D97-AF65-F5344CB8AC3E}">
        <p14:creationId xmlns:p14="http://schemas.microsoft.com/office/powerpoint/2010/main" val="27850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8F19B27-8B86-492C-9B9A-96B075C7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Adattovábbítás rézkábelen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1ACEC0E0-9C77-4A57-B13B-3E6E601C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adatok továbbítása rézkábelen elektromos impulzusok formájában </a:t>
            </a:r>
          </a:p>
          <a:p>
            <a:r>
              <a:rPr lang="hu-HU" dirty="0"/>
              <a:t>Távolság növekedésével gyengül a jel = korlátozott hossz </a:t>
            </a:r>
            <a:r>
              <a:rPr lang="hu-HU" dirty="0">
                <a:sym typeface="Wingdings" panose="05000000000000000000" pitchFamily="2" charset="2"/>
              </a:rPr>
              <a:t> Valamiféle jelismétlés szükségessége</a:t>
            </a:r>
          </a:p>
          <a:p>
            <a:r>
              <a:rPr lang="hu-HU" dirty="0">
                <a:sym typeface="Wingdings" panose="05000000000000000000" pitchFamily="2" charset="2"/>
              </a:rPr>
              <a:t>Impulzusokkal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„nullák” és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„egyesek”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továbbíthatók.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7798AE1A-403F-4ABB-966E-53217AF4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555" y="3593373"/>
            <a:ext cx="5732078" cy="30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4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BE2BD72-D99E-4170-AF5D-D6356110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Adattovábbítás rézkábelen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5D7E00C-4510-4220-B3F2-14EFD22DA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Elektromos impulzusok kétféle interferenciára érzékenyek:</a:t>
            </a:r>
          </a:p>
          <a:p>
            <a:pPr lvl="1"/>
            <a:r>
              <a:rPr lang="hu-HU" dirty="0"/>
              <a:t>Elektromágneses interferencia</a:t>
            </a:r>
          </a:p>
          <a:p>
            <a:pPr lvl="1"/>
            <a:r>
              <a:rPr lang="hu-HU" dirty="0"/>
              <a:t>Rádióhullámos interferencia</a:t>
            </a:r>
          </a:p>
          <a:p>
            <a:r>
              <a:rPr lang="hu-HU" dirty="0"/>
              <a:t>További zavarforrás az </a:t>
            </a:r>
            <a:r>
              <a:rPr lang="hu-HU" b="1" dirty="0"/>
              <a:t>áthallás: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Szomszédos vezeték(</a:t>
            </a:r>
            <a:r>
              <a:rPr lang="hu-HU" dirty="0" err="1"/>
              <a:t>ek</a:t>
            </a:r>
            <a:r>
              <a:rPr lang="hu-HU" dirty="0"/>
              <a:t>) által keltett elektromágneses zavar átterjed a vezetéken található jelre.</a:t>
            </a:r>
            <a:br>
              <a:rPr lang="hu-HU" dirty="0"/>
            </a:br>
            <a:r>
              <a:rPr lang="hu-HU" dirty="0"/>
              <a:t>Pl.: telefonkábelek, UTP, …</a:t>
            </a:r>
          </a:p>
        </p:txBody>
      </p:sp>
    </p:spTree>
    <p:extLst>
      <p:ext uri="{BB962C8B-B14F-4D97-AF65-F5344CB8AC3E}">
        <p14:creationId xmlns:p14="http://schemas.microsoft.com/office/powerpoint/2010/main" val="250411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xmlns="" id="{B4F38F4E-94C9-4CC8-9B8A-35F5CD31D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289643" cy="333894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xmlns="" id="{052A3EFE-71D1-4888-B077-01B63FD9A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617" y="3338945"/>
            <a:ext cx="641338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5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firewall.cx/images/stories/networking/network-cabling-utp-st-4.jpg">
            <a:extLst>
              <a:ext uri="{FF2B5EF4-FFF2-40B4-BE49-F238E27FC236}">
                <a16:creationId xmlns:a16="http://schemas.microsoft.com/office/drawing/2014/main" xmlns="" id="{7A8506AC-3D12-4961-B98D-C2DBB6750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370" y="3180917"/>
            <a:ext cx="4562630" cy="23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-eu.ssl-images-amazon.com/images/I/51LBNKtT7PL._SX355_.jpg">
            <a:extLst>
              <a:ext uri="{FF2B5EF4-FFF2-40B4-BE49-F238E27FC236}">
                <a16:creationId xmlns:a16="http://schemas.microsoft.com/office/drawing/2014/main" xmlns="" id="{448E4965-C4F1-4E23-B6C8-E584DC9F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027907"/>
            <a:ext cx="3381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D3D4F19C-2C8B-4160-9360-E5E83CEA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Árnyékolatlan csavart érpáras kábel</a:t>
            </a:r>
            <a:br>
              <a:rPr lang="hu-HU" dirty="0"/>
            </a:br>
            <a:r>
              <a:rPr lang="hu-HU" dirty="0"/>
              <a:t>(UTP)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3FCFF01F-B265-4082-A94E-FDD08AB4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Leggyakrabban használt közegtípus</a:t>
            </a:r>
            <a:br>
              <a:rPr lang="hu-HU" dirty="0"/>
            </a:br>
            <a:r>
              <a:rPr lang="hu-HU" dirty="0"/>
              <a:t>Ethernet hálózatban</a:t>
            </a:r>
          </a:p>
          <a:p>
            <a:r>
              <a:rPr lang="hu-HU" b="1" dirty="0"/>
              <a:t>UTP kábel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8 darab, páronként csavart </a:t>
            </a:r>
            <a:r>
              <a:rPr lang="hu-HU" dirty="0" smtClean="0"/>
              <a:t>rézkábel</a:t>
            </a:r>
          </a:p>
          <a:p>
            <a:pPr marL="0" indent="0">
              <a:buNone/>
            </a:pPr>
            <a:r>
              <a:rPr lang="hu-HU" dirty="0" smtClean="0"/>
              <a:t>   páronkénti csavarás </a:t>
            </a:r>
            <a:r>
              <a:rPr lang="hu-HU" dirty="0" smtClean="0">
                <a:sym typeface="Wingdings" panose="05000000000000000000" pitchFamily="2" charset="2"/>
              </a:rPr>
              <a:t> árnyékolás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</a:t>
            </a:r>
            <a:r>
              <a:rPr lang="hu-HU" smtClean="0"/>
              <a:t>Külső borítás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   RJ-45-ös </a:t>
            </a:r>
            <a:r>
              <a:rPr lang="hu-HU" dirty="0"/>
              <a:t>csatlakozó</a:t>
            </a:r>
          </a:p>
          <a:p>
            <a:r>
              <a:rPr lang="hu-HU" dirty="0"/>
              <a:t>Kék + kék csíkos</a:t>
            </a:r>
            <a:br>
              <a:rPr lang="hu-HU" dirty="0"/>
            </a:br>
            <a:r>
              <a:rPr lang="hu-HU" dirty="0"/>
              <a:t>Barna + barna csíkos</a:t>
            </a:r>
            <a:br>
              <a:rPr lang="hu-HU" dirty="0"/>
            </a:br>
            <a:r>
              <a:rPr lang="hu-HU" dirty="0"/>
              <a:t>Zöld + zöld csíkos</a:t>
            </a:r>
            <a:br>
              <a:rPr lang="hu-HU" dirty="0"/>
            </a:br>
            <a:r>
              <a:rPr lang="hu-HU" dirty="0"/>
              <a:t>Narancs + narancs csíkos</a:t>
            </a:r>
          </a:p>
        </p:txBody>
      </p:sp>
    </p:spTree>
    <p:extLst>
      <p:ext uri="{BB962C8B-B14F-4D97-AF65-F5344CB8AC3E}">
        <p14:creationId xmlns:p14="http://schemas.microsoft.com/office/powerpoint/2010/main" val="242220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xmlns="" id="{684F00D4-485D-4775-A91E-A7B95327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745417"/>
            <a:ext cx="5181600" cy="2262173"/>
          </a:xfrm>
          <a:prstGeom prst="rect">
            <a:avLst/>
          </a:prstGeom>
        </p:spPr>
      </p:pic>
      <p:pic>
        <p:nvPicPr>
          <p:cNvPr id="1028" name="Picture 4" descr="https://images-eu.ssl-images-amazon.com/images/I/51LBNKtT7PL._SX355_.jpg">
            <a:extLst>
              <a:ext uri="{FF2B5EF4-FFF2-40B4-BE49-F238E27FC236}">
                <a16:creationId xmlns:a16="http://schemas.microsoft.com/office/drawing/2014/main" xmlns="" id="{448E4965-C4F1-4E23-B6C8-E584DC9F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25" y="1027907"/>
            <a:ext cx="33813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xmlns="" id="{D3D4F19C-2C8B-4160-9360-E5E83CEA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Árnyékolt csavart érpáras kábel</a:t>
            </a:r>
            <a:br>
              <a:rPr lang="hu-HU" dirty="0"/>
            </a:br>
            <a:r>
              <a:rPr lang="hu-HU" dirty="0"/>
              <a:t>(STP)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3FCFF01F-B265-4082-A94E-FDD08AB4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Jobb zaj elleni védelmet nyújt, mint</a:t>
            </a:r>
            <a:br>
              <a:rPr lang="hu-HU" dirty="0"/>
            </a:br>
            <a:r>
              <a:rPr lang="hu-HU" dirty="0"/>
              <a:t>az UTP</a:t>
            </a:r>
            <a:br>
              <a:rPr lang="hu-HU" dirty="0"/>
            </a:br>
            <a:r>
              <a:rPr lang="hu-HU" dirty="0"/>
              <a:t>Ethernet hálózatokban használatos</a:t>
            </a:r>
          </a:p>
          <a:p>
            <a:r>
              <a:rPr lang="hu-HU" b="1" dirty="0"/>
              <a:t>STP kábel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8 darab, páronként csavart és</a:t>
            </a:r>
            <a:br>
              <a:rPr lang="hu-HU" dirty="0"/>
            </a:br>
            <a:r>
              <a:rPr lang="hu-HU" dirty="0"/>
              <a:t>páronként borított rézkábel </a:t>
            </a:r>
            <a:r>
              <a:rPr lang="hu-HU" dirty="0">
                <a:sym typeface="Wingdings" panose="05000000000000000000" pitchFamily="2" charset="2"/>
              </a:rPr>
              <a:t> plusz árnyékolás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Külső borítás </a:t>
            </a:r>
            <a:r>
              <a:rPr lang="hu-HU" dirty="0">
                <a:sym typeface="Wingdings" panose="05000000000000000000" pitchFamily="2" charset="2"/>
              </a:rPr>
              <a:t> árnyékolás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RJ-45-ös csatlakozó</a:t>
            </a:r>
          </a:p>
          <a:p>
            <a:r>
              <a:rPr lang="hu-HU" dirty="0"/>
              <a:t>Kék + kék csíkos</a:t>
            </a:r>
            <a:br>
              <a:rPr lang="hu-HU" dirty="0"/>
            </a:br>
            <a:r>
              <a:rPr lang="hu-HU" dirty="0"/>
              <a:t>Barna + barna csíkos</a:t>
            </a:r>
            <a:br>
              <a:rPr lang="hu-HU" dirty="0"/>
            </a:br>
            <a:r>
              <a:rPr lang="hu-HU" dirty="0"/>
              <a:t>Zöld + zöld csíkos</a:t>
            </a:r>
            <a:br>
              <a:rPr lang="hu-HU" dirty="0"/>
            </a:br>
            <a:r>
              <a:rPr lang="hu-HU" dirty="0"/>
              <a:t>Narancs + narancs csíkos</a:t>
            </a:r>
          </a:p>
        </p:txBody>
      </p:sp>
    </p:spTree>
    <p:extLst>
      <p:ext uri="{BB962C8B-B14F-4D97-AF65-F5344CB8AC3E}">
        <p14:creationId xmlns:p14="http://schemas.microsoft.com/office/powerpoint/2010/main" val="187405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E7E6071-B238-4153-9BC2-6B4CE1A7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UTP kábelek szabványai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E91C972C-B22B-4920-8249-B246F5D13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IEEE szabvány </a:t>
            </a:r>
            <a:r>
              <a:rPr lang="hu-HU" dirty="0">
                <a:hlinkClick r:id="rId2"/>
              </a:rPr>
              <a:t>www.ieee.org</a:t>
            </a:r>
            <a:r>
              <a:rPr lang="hu-HU" dirty="0"/>
              <a:t/>
            </a:r>
            <a:br>
              <a:rPr lang="hu-HU" dirty="0"/>
            </a:br>
            <a:r>
              <a:rPr lang="hu-HU" dirty="0"/>
              <a:t>Teljesítményük szerint kategóriákba sorolhatók:</a:t>
            </a:r>
          </a:p>
          <a:p>
            <a:pPr marL="263525" indent="-263525"/>
            <a:r>
              <a:rPr lang="hu-HU" dirty="0"/>
              <a:t>Cat1 – Cat7 - ….</a:t>
            </a:r>
          </a:p>
          <a:p>
            <a:pPr marL="263525" indent="-263525"/>
            <a:r>
              <a:rPr lang="hu-HU" dirty="0"/>
              <a:t>Cat3   </a:t>
            </a:r>
            <a:r>
              <a:rPr lang="hu-HU" dirty="0">
                <a:sym typeface="Wingdings" panose="05000000000000000000" pitchFamily="2" charset="2"/>
              </a:rPr>
              <a:t> 10 </a:t>
            </a:r>
            <a:r>
              <a:rPr lang="hu-HU" dirty="0" err="1">
                <a:sym typeface="Wingdings" panose="05000000000000000000" pitchFamily="2" charset="2"/>
              </a:rPr>
              <a:t>Mbit</a:t>
            </a:r>
            <a:r>
              <a:rPr lang="hu-HU" dirty="0">
                <a:sym typeface="Wingdings" panose="05000000000000000000" pitchFamily="2" charset="2"/>
              </a:rPr>
              <a:t>/s 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Cat5    100 </a:t>
            </a:r>
            <a:r>
              <a:rPr lang="hu-HU" dirty="0" err="1">
                <a:sym typeface="Wingdings" panose="05000000000000000000" pitchFamily="2" charset="2"/>
              </a:rPr>
              <a:t>Mbit</a:t>
            </a:r>
            <a:r>
              <a:rPr lang="hu-HU" dirty="0">
                <a:sym typeface="Wingdings" panose="05000000000000000000" pitchFamily="2" charset="2"/>
              </a:rPr>
              <a:t>/s</a:t>
            </a:r>
          </a:p>
          <a:p>
            <a:pPr marL="263525" indent="-263525"/>
            <a:r>
              <a:rPr lang="hu-HU" dirty="0">
                <a:sym typeface="Wingdings" panose="05000000000000000000" pitchFamily="2" charset="2"/>
              </a:rPr>
              <a:t>Cat5e  1000 </a:t>
            </a:r>
            <a:r>
              <a:rPr lang="hu-HU" dirty="0" err="1">
                <a:sym typeface="Wingdings" panose="05000000000000000000" pitchFamily="2" charset="2"/>
              </a:rPr>
              <a:t>Mbit</a:t>
            </a:r>
            <a:r>
              <a:rPr lang="hu-HU" dirty="0">
                <a:sym typeface="Wingdings" panose="05000000000000000000" pitchFamily="2" charset="2"/>
              </a:rPr>
              <a:t>/s</a:t>
            </a:r>
            <a:br>
              <a:rPr lang="hu-HU" dirty="0">
                <a:sym typeface="Wingdings" panose="05000000000000000000" pitchFamily="2" charset="2"/>
              </a:rPr>
            </a:br>
            <a:r>
              <a:rPr lang="hu-HU" dirty="0">
                <a:sym typeface="Wingdings" panose="05000000000000000000" pitchFamily="2" charset="2"/>
              </a:rPr>
              <a:t>Cat6    1000 </a:t>
            </a:r>
            <a:r>
              <a:rPr lang="hu-HU" dirty="0" err="1">
                <a:sym typeface="Wingdings" panose="05000000000000000000" pitchFamily="2" charset="2"/>
              </a:rPr>
              <a:t>Mbit</a:t>
            </a:r>
            <a:r>
              <a:rPr lang="hu-HU" dirty="0">
                <a:sym typeface="Wingdings" panose="05000000000000000000" pitchFamily="2" charset="2"/>
              </a:rPr>
              <a:t>/s</a:t>
            </a:r>
          </a:p>
          <a:p>
            <a:pPr marL="263525" indent="-263525"/>
            <a:r>
              <a:rPr lang="hu-HU" dirty="0">
                <a:sym typeface="Wingdings" panose="05000000000000000000" pitchFamily="2" charset="2"/>
              </a:rPr>
              <a:t>Cat7    1200 </a:t>
            </a:r>
            <a:r>
              <a:rPr lang="hu-HU" dirty="0" err="1">
                <a:sym typeface="Wingdings" panose="05000000000000000000" pitchFamily="2" charset="2"/>
              </a:rPr>
              <a:t>Mbit</a:t>
            </a:r>
            <a:r>
              <a:rPr lang="hu-HU" dirty="0">
                <a:sym typeface="Wingdings" panose="05000000000000000000" pitchFamily="2" charset="2"/>
              </a:rPr>
              <a:t>/s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hu-HU" b="1" dirty="0">
                <a:sym typeface="Wingdings" panose="05000000000000000000" pitchFamily="2" charset="2"/>
              </a:rPr>
              <a:t>100 </a:t>
            </a:r>
            <a:r>
              <a:rPr lang="hu-HU" b="1" dirty="0" err="1">
                <a:sym typeface="Wingdings" panose="05000000000000000000" pitchFamily="2" charset="2"/>
              </a:rPr>
              <a:t>méterenként</a:t>
            </a:r>
            <a:r>
              <a:rPr lang="hu-HU" b="1" dirty="0">
                <a:sym typeface="Wingdings" panose="05000000000000000000" pitchFamily="2" charset="2"/>
              </a:rPr>
              <a:t> jelismétlés!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2588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</TotalTime>
  <Words>243</Words>
  <Application>Microsoft Office PowerPoint</Application>
  <PresentationFormat>Diavetítés a képernyőre (4:3 oldalarány)</PresentationFormat>
  <Paragraphs>97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Office-téma</vt:lpstr>
      <vt:lpstr>Hálózati ismeretek</vt:lpstr>
      <vt:lpstr>Hálózat passzív elemei</vt:lpstr>
      <vt:lpstr>Rézkábel</vt:lpstr>
      <vt:lpstr>Adattovábbítás rézkábelen</vt:lpstr>
      <vt:lpstr>Adattovábbítás rézkábelen</vt:lpstr>
      <vt:lpstr>PowerPoint bemutató</vt:lpstr>
      <vt:lpstr>Árnyékolatlan csavart érpáras kábel (UTP)</vt:lpstr>
      <vt:lpstr>Árnyékolt csavart érpáras kábel (STP)</vt:lpstr>
      <vt:lpstr>UTP kábelek szabványai</vt:lpstr>
      <vt:lpstr>UTP kábelek típusai</vt:lpstr>
      <vt:lpstr>UTP kábelek típusai</vt:lpstr>
      <vt:lpstr>Koaxiális kábel</vt:lpstr>
      <vt:lpstr>Koaxiális kábel</vt:lpstr>
      <vt:lpstr>Optikai kábel</vt:lpstr>
      <vt:lpstr>Optikai kábel</vt:lpstr>
      <vt:lpstr>Optikai kábel</vt:lpstr>
      <vt:lpstr>Optikai kábel - csatlakozók</vt:lpstr>
      <vt:lpstr>Szimplex - duplex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Horvath Attila</dc:creator>
  <cp:lastModifiedBy>Horvathat</cp:lastModifiedBy>
  <cp:revision>29</cp:revision>
  <dcterms:created xsi:type="dcterms:W3CDTF">2017-10-17T19:15:46Z</dcterms:created>
  <dcterms:modified xsi:type="dcterms:W3CDTF">2019-10-15T11:30:33Z</dcterms:modified>
</cp:coreProperties>
</file>