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307" r:id="rId4"/>
    <p:sldId id="268" r:id="rId5"/>
    <p:sldId id="269" r:id="rId6"/>
    <p:sldId id="273" r:id="rId7"/>
    <p:sldId id="270" r:id="rId8"/>
    <p:sldId id="271" r:id="rId9"/>
    <p:sldId id="274" r:id="rId10"/>
    <p:sldId id="275" r:id="rId11"/>
    <p:sldId id="276" r:id="rId12"/>
    <p:sldId id="280" r:id="rId13"/>
    <p:sldId id="282" r:id="rId14"/>
    <p:sldId id="287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1" r:id="rId27"/>
    <p:sldId id="302" r:id="rId28"/>
    <p:sldId id="298" r:id="rId29"/>
    <p:sldId id="299" r:id="rId30"/>
    <p:sldId id="300" r:id="rId31"/>
    <p:sldId id="304" r:id="rId32"/>
    <p:sldId id="305" r:id="rId33"/>
    <p:sldId id="303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0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8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14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5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2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3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0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9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8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C331-BB78-4F2F-9134-03A1B070CD4A}" type="datetimeFigureOut">
              <a:rPr lang="hu-HU" smtClean="0"/>
              <a:pPr/>
              <a:t>2019. 06. 15.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1A42-0754-415C-B7A0-8E9E2EC331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24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1700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CC2CB-3D6E-49C0-B1E5-6478193A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3B8311-91CD-4EF1-A5DE-BC2B66D1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C5C7E-B463-49A4-AA1C-8D75DAA2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" charset="0"/>
              </a:rPr>
              <a:t>Szórásos</a:t>
            </a:r>
            <a:r>
              <a:rPr lang="hu-HU" dirty="0">
                <a:latin typeface="Arial" charset="0"/>
              </a:rPr>
              <a:t> MAC-cím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AB42B-3CF0-4F9A-BF19-23F6D4BFF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1690689"/>
            <a:ext cx="7215188" cy="508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8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C2ADCF-77B8-4277-88AA-4A990809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Csoportos címzésű MAC-cím</a:t>
            </a:r>
            <a:endParaRPr lang="hu-H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B7C30D-C215-459B-8718-404A64F23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84" y="1750219"/>
            <a:ext cx="7108031" cy="510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9164D7-94A1-4B35-A84D-60235B24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77CECA-E4E1-453B-88BC-796CFCFF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hu-HU" altLang="hu-HU" dirty="0"/>
              <a:t>Egy állomás esetén a fizikai címként is ismert MAC-cím nem változik; fizikailag hozzá van rendelve a hálózati csatolójához. </a:t>
            </a:r>
          </a:p>
          <a:p>
            <a:pPr>
              <a:spcBef>
                <a:spcPts val="800"/>
              </a:spcBef>
            </a:pPr>
            <a:r>
              <a:rPr lang="hu-HU" altLang="hu-HU" dirty="0"/>
              <a:t>A fizikai cím ugyanaz marad, függetlenül attól, hogy az állomás hol helyezkedik el a hálózaton belül.</a:t>
            </a:r>
          </a:p>
          <a:p>
            <a:pPr>
              <a:spcBef>
                <a:spcPts val="800"/>
              </a:spcBef>
            </a:pPr>
            <a:r>
              <a:rPr lang="hu-HU" altLang="hu-HU" dirty="0"/>
              <a:t>Az IP-cím logikai címként ismert, mivel az állomás helye alapján logikailag van kijelölve. </a:t>
            </a:r>
          </a:p>
          <a:p>
            <a:pPr>
              <a:spcBef>
                <a:spcPts val="800"/>
              </a:spcBef>
            </a:pPr>
            <a:r>
              <a:rPr lang="hu-HU" altLang="hu-HU" dirty="0"/>
              <a:t>Az IP-címet (hálózati cím), a helyi hálózat címzéséhez illeszkedően a hálózati rendszergazda jelöli ki minden állomáshoz.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0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D66C2F-D73E-41F3-9ACC-A71FDEAC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1681A9-B80A-4D47-A4A8-D9F76591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hu-HU" altLang="hu-HU" sz="2400" dirty="0"/>
              <a:t>Az IP-cím két részből áll:</a:t>
            </a:r>
          </a:p>
          <a:p>
            <a:pPr>
              <a:spcBef>
                <a:spcPts val="800"/>
              </a:spcBef>
            </a:pPr>
            <a:endParaRPr lang="hu-HU" altLang="hu-HU" sz="2400" dirty="0"/>
          </a:p>
          <a:p>
            <a:pPr lvl="1">
              <a:spcBef>
                <a:spcPts val="800"/>
              </a:spcBef>
            </a:pPr>
            <a:r>
              <a:rPr lang="hu-HU" altLang="hu-HU" dirty="0"/>
              <a:t>Az egyik rész azonosítja a helyi hálózatot. Az IP-cím hálózati része megegyezik az összes, azonos hálózatban található állomásnál. </a:t>
            </a:r>
          </a:p>
          <a:p>
            <a:pPr lvl="1">
              <a:spcBef>
                <a:spcPts val="800"/>
              </a:spcBef>
            </a:pPr>
            <a:r>
              <a:rPr lang="hu-HU" altLang="hu-HU" dirty="0"/>
              <a:t>Az IP-cím másik része azonosítja az állomást. Egy helyi hálózaton az IP-cím állomás része minden állomás esetén egyedi. </a:t>
            </a:r>
          </a:p>
          <a:p>
            <a:pPr lvl="1">
              <a:spcBef>
                <a:spcPts val="800"/>
              </a:spcBef>
            </a:pPr>
            <a:endParaRPr lang="hu-HU" altLang="hu-HU" dirty="0"/>
          </a:p>
          <a:p>
            <a:pPr marL="457200" lvl="1" indent="0" algn="ctr">
              <a:spcBef>
                <a:spcPts val="800"/>
              </a:spcBef>
              <a:buNone/>
            </a:pPr>
            <a:r>
              <a:rPr lang="hu-HU" altLang="hu-HU" sz="5400" dirty="0"/>
              <a:t>192.168.34.</a:t>
            </a:r>
            <a:r>
              <a:rPr lang="hu-HU" altLang="hu-HU" sz="5400" dirty="0">
                <a:solidFill>
                  <a:srgbClr val="FF0000"/>
                </a:solidFill>
              </a:rPr>
              <a:t>25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BE2EAB9-EDD9-4C13-BB88-FEA24BC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címek és hálózati maszkok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1EDE7CE-13C9-4A31-BA53-45BA78982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IPv4 és IPv6</a:t>
            </a:r>
          </a:p>
          <a:p>
            <a:r>
              <a:rPr lang="hu-HU" dirty="0"/>
              <a:t>Alhálózat számítás</a:t>
            </a:r>
          </a:p>
        </p:txBody>
      </p:sp>
    </p:spTree>
    <p:extLst>
      <p:ext uri="{BB962C8B-B14F-4D97-AF65-F5344CB8AC3E}">
        <p14:creationId xmlns:p14="http://schemas.microsoft.com/office/powerpoint/2010/main" val="2001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1869F7-A7F2-4272-AB64-5B24F695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IPv4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36ED0-0C51-4611-8E0A-237CBADD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32 bites cím, egyesekből és nullákból álló sorozat</a:t>
            </a:r>
          </a:p>
          <a:p>
            <a:r>
              <a:rPr lang="hu-HU" dirty="0"/>
              <a:t>IPv4-es címeket pontozott decimális formátumban használjuk.</a:t>
            </a:r>
          </a:p>
          <a:p>
            <a:pPr lvl="1"/>
            <a:r>
              <a:rPr lang="hu-HU" dirty="0"/>
              <a:t>Minden bájt (</a:t>
            </a:r>
            <a:r>
              <a:rPr lang="hu-HU" dirty="0" err="1"/>
              <a:t>oktet</a:t>
            </a:r>
            <a:r>
              <a:rPr lang="hu-HU" dirty="0"/>
              <a:t>) 0 és 255 közötti lehet</a:t>
            </a:r>
          </a:p>
          <a:p>
            <a:pPr lvl="1"/>
            <a:r>
              <a:rPr lang="hu-HU" dirty="0"/>
              <a:t>Egy IPv4 cím 4 bájt (4 </a:t>
            </a:r>
            <a:r>
              <a:rPr lang="hu-HU" dirty="0" err="1"/>
              <a:t>oktet</a:t>
            </a:r>
            <a:r>
              <a:rPr lang="hu-HU" dirty="0"/>
              <a:t>) = 32 bit</a:t>
            </a:r>
          </a:p>
          <a:p>
            <a:pPr lvl="1"/>
            <a:endParaRPr lang="hu-HU" dirty="0"/>
          </a:p>
          <a:p>
            <a:pPr marL="0" indent="0" algn="ctr">
              <a:buNone/>
            </a:pPr>
            <a:r>
              <a:rPr lang="hu-HU" sz="3400" dirty="0"/>
              <a:t>11000000.10101000.00100010.00011001</a:t>
            </a:r>
          </a:p>
          <a:p>
            <a:pPr marL="0" indent="0" algn="ctr">
              <a:buNone/>
            </a:pPr>
            <a:r>
              <a:rPr lang="hu-HU" sz="3400" dirty="0"/>
              <a:t>192.168.34.25</a:t>
            </a:r>
          </a:p>
        </p:txBody>
      </p:sp>
    </p:spTree>
    <p:extLst>
      <p:ext uri="{BB962C8B-B14F-4D97-AF65-F5344CB8AC3E}">
        <p14:creationId xmlns:p14="http://schemas.microsoft.com/office/powerpoint/2010/main" val="9765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57690-FE1E-4B27-A9A0-C4FDB320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Alhálózati maszk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F54E61-78B6-4001-AA85-1382B400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IP cím két részből áll, hálózatot azonosító rész és állomást azonosító rész.</a:t>
            </a:r>
          </a:p>
          <a:p>
            <a:r>
              <a:rPr lang="hu-HU" dirty="0"/>
              <a:t>Elkülönítése binárisan történik, a 32 bit első része adja </a:t>
            </a:r>
            <a:r>
              <a:rPr lang="hu-HU" dirty="0" smtClean="0"/>
              <a:t>a </a:t>
            </a:r>
            <a:r>
              <a:rPr lang="hu-HU" dirty="0"/>
              <a:t>hálózatot azonosító részt (egyesek), a második része az állomást azonosító részt (nullák).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8580C1E-F9D5-4935-A367-55E15F9BA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46112"/>
              </p:ext>
            </p:extLst>
          </p:nvPr>
        </p:nvGraphicFramePr>
        <p:xfrm>
          <a:off x="955963" y="4195618"/>
          <a:ext cx="7245928" cy="180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482">
                  <a:extLst>
                    <a:ext uri="{9D8B030D-6E8A-4147-A177-3AD203B41FA5}">
                      <a16:colId xmlns:a16="http://schemas.microsoft.com/office/drawing/2014/main" val="3687167048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912848260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3563874636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3600126365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351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5416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000" b="1" dirty="0">
                          <a:solidFill>
                            <a:srgbClr val="FF0000"/>
                          </a:solidFill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1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4B2D42-82C0-4B30-ADF6-ED1F8CF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előtag - prefix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6AD01A-CF6E-41BD-9E53-A2FC61AA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Prefix az alhálózati maszk megadásának másik formája</a:t>
            </a:r>
          </a:p>
          <a:p>
            <a:r>
              <a:rPr lang="hu-HU" dirty="0"/>
              <a:t>Az alhálózati maszk egyeseinek a száma</a:t>
            </a:r>
          </a:p>
          <a:p>
            <a:r>
              <a:rPr lang="hu-HU" dirty="0"/>
              <a:t>Megadása: / [egyesek száma] </a:t>
            </a:r>
            <a:br>
              <a:rPr lang="hu-HU" dirty="0"/>
            </a:br>
            <a:r>
              <a:rPr lang="hu-HU" dirty="0"/>
              <a:t>		 /8   /16   /24   </a:t>
            </a:r>
          </a:p>
          <a:p>
            <a:endParaRPr lang="hu-HU" dirty="0"/>
          </a:p>
          <a:p>
            <a:pPr marL="0" indent="0" algn="ctr">
              <a:buNone/>
            </a:pPr>
            <a:r>
              <a:rPr lang="hu-HU" sz="3400" dirty="0"/>
              <a:t>255.255.0.0 = </a:t>
            </a:r>
            <a:r>
              <a:rPr lang="hu-HU" sz="3400" dirty="0">
                <a:solidFill>
                  <a:srgbClr val="FF0000"/>
                </a:solidFill>
              </a:rPr>
              <a:t>/16</a:t>
            </a:r>
          </a:p>
          <a:p>
            <a:pPr marL="0" indent="0" algn="ctr">
              <a:buNone/>
            </a:pPr>
            <a:r>
              <a:rPr lang="hu-HU" sz="3400" dirty="0">
                <a:solidFill>
                  <a:srgbClr val="FF0000"/>
                </a:solidFill>
              </a:rPr>
              <a:t>11111111.11111111</a:t>
            </a:r>
            <a:r>
              <a:rPr lang="hu-HU" sz="3400" dirty="0"/>
              <a:t>.00000000.00000000</a:t>
            </a:r>
          </a:p>
        </p:txBody>
      </p:sp>
    </p:spTree>
    <p:extLst>
      <p:ext uri="{BB962C8B-B14F-4D97-AF65-F5344CB8AC3E}">
        <p14:creationId xmlns:p14="http://schemas.microsoft.com/office/powerpoint/2010/main" val="2078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2D5594-DF89-47D7-8614-65B725B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54C115-F3C0-449C-B190-18D76631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Hálózatcím: </a:t>
            </a:r>
            <a:r>
              <a:rPr lang="hu-HU" dirty="0"/>
              <a:t>a hálózatra való hivatkozás, </a:t>
            </a:r>
            <a:r>
              <a:rPr lang="hu-HU" dirty="0" smtClean="0"/>
              <a:t>az </a:t>
            </a:r>
            <a:r>
              <a:rPr lang="hu-HU" dirty="0"/>
              <a:t>IPv4-es hálózaton az első cím.</a:t>
            </a:r>
          </a:p>
          <a:p>
            <a:r>
              <a:rPr lang="hu-HU" dirty="0"/>
              <a:t>Megadásának módja: cím + alhálózati maszk vagy cím + </a:t>
            </a:r>
            <a:r>
              <a:rPr lang="hu-HU" dirty="0" err="1" smtClean="0"/>
              <a:t>prefix</a:t>
            </a:r>
            <a:endParaRPr lang="hu-HU" dirty="0" smtClean="0"/>
          </a:p>
          <a:p>
            <a:r>
              <a:rPr lang="hu-HU" dirty="0" smtClean="0"/>
              <a:t>Nem lehet állomás IP-je.</a:t>
            </a:r>
            <a:endParaRPr lang="hu-HU" dirty="0"/>
          </a:p>
          <a:p>
            <a:endParaRPr lang="hu-HU" dirty="0"/>
          </a:p>
          <a:p>
            <a:pPr marL="0" indent="0" algn="ctr">
              <a:buNone/>
            </a:pPr>
            <a:r>
              <a:rPr lang="hu-HU" sz="4400" dirty="0"/>
              <a:t>192.168.20.0  255.255.255.0</a:t>
            </a:r>
          </a:p>
          <a:p>
            <a:pPr marL="0" indent="0" algn="ctr">
              <a:buNone/>
            </a:pPr>
            <a:r>
              <a:rPr lang="hu-HU" sz="4400" dirty="0"/>
              <a:t>192.168.20.0 /24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68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61A9F-F9CA-4712-B074-7EB4CBB7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Állomáscím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EC14B9-CCFF-4491-8384-C492D0C9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Állomáscím: a végberendezéseket azonosító cím. </a:t>
            </a:r>
            <a:r>
              <a:rPr lang="hu-HU" dirty="0" smtClean="0"/>
              <a:t>A hálózati cím </a:t>
            </a:r>
            <a:r>
              <a:rPr lang="hu-HU" dirty="0"/>
              <a:t>és a szórásicím (</a:t>
            </a:r>
            <a:r>
              <a:rPr lang="hu-HU" dirty="0" err="1"/>
              <a:t>broadcast</a:t>
            </a:r>
            <a:r>
              <a:rPr lang="hu-HU" dirty="0"/>
              <a:t> cím) között lévő címek.</a:t>
            </a:r>
          </a:p>
          <a:p>
            <a:r>
              <a:rPr lang="hu-HU" b="1" dirty="0"/>
              <a:t>Hálózatcím:</a:t>
            </a:r>
            <a:r>
              <a:rPr lang="hu-HU" dirty="0"/>
              <a:t> 192.168.20.0 /24</a:t>
            </a:r>
            <a:br>
              <a:rPr lang="hu-HU" dirty="0"/>
            </a:br>
            <a:r>
              <a:rPr lang="hu-HU" b="1" dirty="0" err="1"/>
              <a:t>Broadcast</a:t>
            </a:r>
            <a:r>
              <a:rPr lang="hu-HU" b="1" dirty="0"/>
              <a:t> cím: </a:t>
            </a:r>
            <a:r>
              <a:rPr lang="hu-HU" dirty="0"/>
              <a:t>192.168.20.255</a:t>
            </a:r>
            <a:br>
              <a:rPr lang="hu-HU" dirty="0"/>
            </a:br>
            <a:r>
              <a:rPr lang="hu-HU" b="1" dirty="0"/>
              <a:t>Első </a:t>
            </a:r>
            <a:r>
              <a:rPr lang="hu-HU" b="1" dirty="0" err="1"/>
              <a:t>host</a:t>
            </a:r>
            <a:r>
              <a:rPr lang="hu-HU" b="1" dirty="0"/>
              <a:t>: </a:t>
            </a:r>
            <a:r>
              <a:rPr lang="hu-HU" dirty="0"/>
              <a:t>192.168.20.1</a:t>
            </a:r>
            <a:br>
              <a:rPr lang="hu-HU" dirty="0"/>
            </a:br>
            <a:r>
              <a:rPr lang="hu-HU" b="1" dirty="0"/>
              <a:t>Utolsó </a:t>
            </a:r>
            <a:r>
              <a:rPr lang="hu-HU" b="1" dirty="0" err="1"/>
              <a:t>host</a:t>
            </a:r>
            <a:r>
              <a:rPr lang="hu-HU" b="1" dirty="0"/>
              <a:t>:</a:t>
            </a:r>
            <a:r>
              <a:rPr lang="hu-HU" dirty="0"/>
              <a:t> 192.168.20.254</a:t>
            </a:r>
            <a:br>
              <a:rPr lang="hu-HU" dirty="0"/>
            </a:br>
            <a:endParaRPr lang="hu-HU" dirty="0"/>
          </a:p>
          <a:p>
            <a:r>
              <a:rPr lang="hu-HU" dirty="0"/>
              <a:t>10.0.0.0 /8</a:t>
            </a:r>
          </a:p>
          <a:p>
            <a:r>
              <a:rPr lang="hu-HU" dirty="0"/>
              <a:t>172.16.0.0 /16</a:t>
            </a:r>
          </a:p>
        </p:txBody>
      </p:sp>
    </p:spTree>
    <p:extLst>
      <p:ext uri="{BB962C8B-B14F-4D97-AF65-F5344CB8AC3E}">
        <p14:creationId xmlns:p14="http://schemas.microsoft.com/office/powerpoint/2010/main" val="3343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2EB813-9F0B-498E-9EDB-BEE68D7E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címzés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74C095-FFBE-4B1B-BB62-04D95DA03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Fizikai címzés és logikai címzés</a:t>
            </a:r>
          </a:p>
        </p:txBody>
      </p:sp>
    </p:spTree>
    <p:extLst>
      <p:ext uri="{BB962C8B-B14F-4D97-AF65-F5344CB8AC3E}">
        <p14:creationId xmlns:p14="http://schemas.microsoft.com/office/powerpoint/2010/main" val="42531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466330-7400-41D3-AC07-A59C49A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Szórási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6ADE54-90CB-4BDB-B0EF-595A1400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Szórási cím: egy speciális címe az alhálózatoknak, amelynek segítségével minden állomással egyszerre kommunikálhatunk.</a:t>
            </a:r>
          </a:p>
          <a:p>
            <a:r>
              <a:rPr lang="hu-HU" dirty="0"/>
              <a:t>Hálózat utolsó címe.</a:t>
            </a:r>
          </a:p>
          <a:p>
            <a:endParaRPr lang="hu-HU" dirty="0"/>
          </a:p>
          <a:p>
            <a:pPr marL="0" indent="0" algn="ctr">
              <a:buNone/>
            </a:pPr>
            <a:r>
              <a:rPr lang="hu-HU" sz="4800" dirty="0"/>
              <a:t>192.168.20.0 /24</a:t>
            </a:r>
          </a:p>
          <a:p>
            <a:pPr marL="0" indent="0" algn="ctr">
              <a:buNone/>
            </a:pPr>
            <a:r>
              <a:rPr lang="hu-HU" sz="4800" dirty="0">
                <a:solidFill>
                  <a:srgbClr val="FF0000"/>
                </a:solidFill>
              </a:rPr>
              <a:t>192.168.20.255</a:t>
            </a:r>
          </a:p>
        </p:txBody>
      </p:sp>
    </p:spTree>
    <p:extLst>
      <p:ext uri="{BB962C8B-B14F-4D97-AF65-F5344CB8AC3E}">
        <p14:creationId xmlns:p14="http://schemas.microsoft.com/office/powerpoint/2010/main" val="26417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2AE86-9288-4316-A8B4-CB19B57D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IPv4 címek osztályai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25BDD-12DA-45E9-8CF2-4F04B1B2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Leírását IETF RFC 1700 tartalmazza</a:t>
            </a:r>
            <a:br>
              <a:rPr lang="hu-HU" dirty="0"/>
            </a:br>
            <a:r>
              <a:rPr lang="hu-HU" dirty="0">
                <a:hlinkClick r:id="rId2"/>
              </a:rPr>
              <a:t>https://www.ietf.org/rfc/rfc1700.txt</a:t>
            </a:r>
            <a:endParaRPr lang="hu-HU" dirty="0"/>
          </a:p>
          <a:p>
            <a:r>
              <a:rPr lang="hu-HU" dirty="0"/>
              <a:t>A, B, C, D és E osztályokra osztja az IPv4 címeket</a:t>
            </a:r>
          </a:p>
          <a:p>
            <a:r>
              <a:rPr lang="hu-HU" dirty="0"/>
              <a:t>A, B, C kiosztható (kivételeitől eltekintve)</a:t>
            </a:r>
          </a:p>
          <a:p>
            <a:r>
              <a:rPr lang="hu-HU" dirty="0"/>
              <a:t>D = </a:t>
            </a:r>
            <a:r>
              <a:rPr lang="hu-HU" dirty="0" err="1"/>
              <a:t>multicast</a:t>
            </a:r>
            <a:r>
              <a:rPr lang="hu-HU" dirty="0"/>
              <a:t> osztály</a:t>
            </a:r>
          </a:p>
          <a:p>
            <a:r>
              <a:rPr lang="hu-HU" dirty="0"/>
              <a:t>E = </a:t>
            </a:r>
            <a:r>
              <a:rPr lang="hu-HU" dirty="0" err="1"/>
              <a:t>kisérleti</a:t>
            </a:r>
            <a:r>
              <a:rPr lang="hu-HU" dirty="0"/>
              <a:t> osztály</a:t>
            </a:r>
          </a:p>
        </p:txBody>
      </p:sp>
    </p:spTree>
    <p:extLst>
      <p:ext uri="{BB962C8B-B14F-4D97-AF65-F5344CB8AC3E}">
        <p14:creationId xmlns:p14="http://schemas.microsoft.com/office/powerpoint/2010/main" val="7408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2F57A-7E61-4AE4-9EF7-3735B829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IPv4 címek osztályai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F10201-2697-4844-BED6-B347F33B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hu-HU" sz="2200" b="1" dirty="0"/>
              <a:t>Osztályok  Kezdete      Vége	                Alapértelmezett       Prefix</a:t>
            </a:r>
          </a:p>
          <a:p>
            <a:pPr marL="0">
              <a:spcBef>
                <a:spcPts val="0"/>
              </a:spcBef>
              <a:buNone/>
            </a:pPr>
            <a:r>
              <a:rPr lang="hu-HU" sz="2200" b="1" dirty="0"/>
              <a:t>	    			                alhálózati maszk</a:t>
            </a:r>
          </a:p>
          <a:p>
            <a:pPr>
              <a:buNone/>
            </a:pPr>
            <a:r>
              <a:rPr lang="hu-HU" sz="2200" dirty="0"/>
              <a:t>	</a:t>
            </a:r>
            <a:r>
              <a:rPr lang="en-US" sz="2200" dirty="0"/>
              <a:t>A</a:t>
            </a:r>
            <a:r>
              <a:rPr lang="hu-HU" sz="2200" dirty="0"/>
              <a:t>	     0.0.0.0        127.255.255.255      255.0.0.0	          /8</a:t>
            </a:r>
          </a:p>
          <a:p>
            <a:pPr>
              <a:buNone/>
            </a:pPr>
            <a:r>
              <a:rPr lang="hu-HU" sz="2200" dirty="0"/>
              <a:t>	</a:t>
            </a:r>
            <a:r>
              <a:rPr lang="en-US" sz="2200" dirty="0"/>
              <a:t>B</a:t>
            </a:r>
            <a:r>
              <a:rPr lang="hu-HU" sz="2200" dirty="0"/>
              <a:t>	     128.0.0.0   191.255.255.255      255.255.0.0	         /16</a:t>
            </a:r>
          </a:p>
          <a:p>
            <a:pPr>
              <a:buNone/>
            </a:pPr>
            <a:r>
              <a:rPr lang="hu-HU" sz="2200" dirty="0"/>
              <a:t>	</a:t>
            </a:r>
            <a:r>
              <a:rPr lang="en-US" sz="2200" dirty="0"/>
              <a:t>C</a:t>
            </a:r>
            <a:r>
              <a:rPr lang="hu-HU" sz="2200" dirty="0"/>
              <a:t>	     192.0.0.0   223.255.255.255      255.255.255.0	         </a:t>
            </a:r>
            <a:r>
              <a:rPr lang="hu-HU" sz="2200" dirty="0" smtClean="0"/>
              <a:t>/24</a:t>
            </a:r>
            <a:endParaRPr lang="hu-HU" sz="2200" dirty="0"/>
          </a:p>
          <a:p>
            <a:pPr>
              <a:buNone/>
            </a:pPr>
            <a:r>
              <a:rPr lang="hu-HU" sz="2200" dirty="0"/>
              <a:t>	D	     224.0.0.0   239.255.255.255      Nem definiált	         /4</a:t>
            </a:r>
          </a:p>
          <a:p>
            <a:pPr>
              <a:buNone/>
            </a:pPr>
            <a:r>
              <a:rPr lang="hu-HU" sz="2200" dirty="0"/>
              <a:t>	E	     240.0.0.0   255.255.255.255      Nem definiált	         /4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8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DE2E6-CD11-4439-9CDE-7D702BA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használatú címek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9D30C4-3BCA-4E27-93E5-B7795CE0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Alapértelmezett útvonal címe </a:t>
            </a:r>
            <a:r>
              <a:rPr lang="hu-HU" dirty="0"/>
              <a:t>(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route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Ha semmilyen más útvonal nem megfelelő, ezt alkalmazzuk.</a:t>
            </a:r>
            <a:r>
              <a:rPr lang="hu-HU" b="1" dirty="0"/>
              <a:t/>
            </a:r>
            <a:br>
              <a:rPr lang="hu-HU" b="1" dirty="0"/>
            </a:br>
            <a:r>
              <a:rPr lang="hu-HU" dirty="0"/>
              <a:t>0.0.0.0 /8</a:t>
            </a:r>
            <a:endParaRPr lang="hu-HU" b="1" dirty="0"/>
          </a:p>
          <a:p>
            <a:r>
              <a:rPr lang="hu-HU" b="1" dirty="0"/>
              <a:t>Visszacsatolási cím </a:t>
            </a:r>
            <a:r>
              <a:rPr lang="hu-HU" dirty="0"/>
              <a:t>(</a:t>
            </a:r>
            <a:r>
              <a:rPr lang="hu-HU" dirty="0" err="1"/>
              <a:t>loopback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Olyan cím, amelyet a </a:t>
            </a:r>
            <a:r>
              <a:rPr lang="hu-HU" dirty="0" err="1"/>
              <a:t>hostok</a:t>
            </a:r>
            <a:r>
              <a:rPr lang="hu-HU" dirty="0"/>
              <a:t> használnak, hogy a forgalmat visszairányítsák saját maguknak</a:t>
            </a:r>
          </a:p>
          <a:p>
            <a:r>
              <a:rPr lang="hu-HU" dirty="0"/>
              <a:t>127.0.0.0 /8 hálózati cím</a:t>
            </a:r>
          </a:p>
          <a:p>
            <a:r>
              <a:rPr lang="hu-HU" dirty="0" err="1"/>
              <a:t>Loopback</a:t>
            </a:r>
            <a:r>
              <a:rPr lang="hu-HU" dirty="0"/>
              <a:t> cím: 127.0.0.1</a:t>
            </a:r>
          </a:p>
        </p:txBody>
      </p:sp>
    </p:spTree>
    <p:extLst>
      <p:ext uri="{BB962C8B-B14F-4D97-AF65-F5344CB8AC3E}">
        <p14:creationId xmlns:p14="http://schemas.microsoft.com/office/powerpoint/2010/main" val="13392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16FD6-3FAD-4947-9AA7-0997501E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használatú címek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41D932-B2B4-4857-AFE3-090791C1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Link-local cím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(Adatkapcsolati szinten helyi címek)</a:t>
            </a:r>
            <a:br>
              <a:rPr lang="hu-HU" dirty="0"/>
            </a:br>
            <a:r>
              <a:rPr lang="hu-HU" dirty="0"/>
              <a:t>Ezeket a címeket az operációs rendszer automatikusan a helyi géphez rendeli akkor, amikor nincs beállított vagy elérhető IP konfiguráció.</a:t>
            </a:r>
          </a:p>
          <a:p>
            <a:r>
              <a:rPr lang="hu-HU" dirty="0"/>
              <a:t>Abban az esetben is használatos, ha nincs elérhető DHCP.</a:t>
            </a:r>
          </a:p>
          <a:p>
            <a:r>
              <a:rPr lang="hu-HU" dirty="0"/>
              <a:t>169.254.0.0 /16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6B1384-E930-4E6F-B919-6F6B0BBE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használatú címek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99EB6F-88BD-47A5-9B70-03FB8003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Test-net cím: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Oktatási és tanulási célokra fenntartott.</a:t>
            </a:r>
            <a:br>
              <a:rPr lang="hu-HU" dirty="0"/>
            </a:br>
            <a:r>
              <a:rPr lang="hu-HU" dirty="0"/>
              <a:t>192.0.2.0 /24</a:t>
            </a:r>
          </a:p>
          <a:p>
            <a:r>
              <a:rPr lang="hu-HU" b="1" dirty="0" err="1"/>
              <a:t>Multicast</a:t>
            </a:r>
            <a:r>
              <a:rPr lang="hu-HU" b="1" dirty="0"/>
              <a:t> cím: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Teljes D osztály</a:t>
            </a:r>
          </a:p>
          <a:p>
            <a:r>
              <a:rPr lang="hu-HU" b="1" dirty="0" err="1"/>
              <a:t>Kisérleti</a:t>
            </a:r>
            <a:r>
              <a:rPr lang="hu-HU" b="1" dirty="0"/>
              <a:t> cím:</a:t>
            </a:r>
            <a:br>
              <a:rPr lang="hu-HU" b="1" dirty="0"/>
            </a:br>
            <a:r>
              <a:rPr lang="hu-HU" dirty="0"/>
              <a:t>Teljes E osztály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8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137A9-6743-454D-ADD5-02CA7B1B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Publikus és privát címek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C83B76-09A2-4121-9C3E-61A9672B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Publikus címek:</a:t>
            </a:r>
            <a:br>
              <a:rPr lang="hu-HU" dirty="0"/>
            </a:br>
            <a:r>
              <a:rPr lang="hu-HU" dirty="0"/>
              <a:t>Internetre kötött hálózatokban használt címek. A teljes A, B és C osztály (kivételek és privát címek nélkül)</a:t>
            </a:r>
          </a:p>
          <a:p>
            <a:r>
              <a:rPr lang="hu-HU" dirty="0"/>
              <a:t>Privát címek: </a:t>
            </a:r>
            <a:br>
              <a:rPr lang="hu-HU" dirty="0"/>
            </a:br>
            <a:r>
              <a:rPr lang="hu-HU" dirty="0"/>
              <a:t>Az internethozzáférés nélküli vagy korlátozott hozzáférésű hálózatokban használt címek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(LAN és SOHO)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56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48DF1E-8F74-4A79-92C3-7909D3D7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Privát címtartományok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16CD8B-41A4-443D-9DC2-3BF5DCAD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10.0.0.0 - 10.255.255.255 (10.0.0.0/8)</a:t>
            </a:r>
          </a:p>
          <a:p>
            <a:r>
              <a:rPr lang="hu-HU" dirty="0"/>
              <a:t>172.16.0.0 - 172.31.255.255 (172.16.0.0/12)</a:t>
            </a:r>
          </a:p>
          <a:p>
            <a:r>
              <a:rPr lang="hu-HU" dirty="0"/>
              <a:t>192.168.0.0 - 192.168.255.255 (192.168.0.0/16)</a:t>
            </a:r>
          </a:p>
        </p:txBody>
      </p:sp>
    </p:spTree>
    <p:extLst>
      <p:ext uri="{BB962C8B-B14F-4D97-AF65-F5344CB8AC3E}">
        <p14:creationId xmlns:p14="http://schemas.microsoft.com/office/powerpoint/2010/main" val="15753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B413C5-66CB-49E5-8930-C6D5B0BF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alapú 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76B22D-B69D-4A1F-8247-7775EA4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szervezet egy osztály egy hálózatát kapja meg.</a:t>
            </a:r>
          </a:p>
          <a:p>
            <a:r>
              <a:rPr lang="hu-HU" dirty="0"/>
              <a:t>Hátránya: nagyon sok cím elpazarlódik</a:t>
            </a:r>
          </a:p>
          <a:p>
            <a:pPr lvl="1"/>
            <a:r>
              <a:rPr lang="hu-HU" dirty="0"/>
              <a:t>A osztály </a:t>
            </a:r>
            <a:br>
              <a:rPr lang="hu-HU" dirty="0"/>
            </a:br>
            <a:r>
              <a:rPr lang="hu-HU" dirty="0"/>
              <a:t>128 hálózat (2</a:t>
            </a:r>
            <a:r>
              <a:rPr lang="hu-HU" baseline="30000" dirty="0"/>
              <a:t>7</a:t>
            </a:r>
            <a:r>
              <a:rPr lang="hu-HU" dirty="0"/>
              <a:t>) – Első bit nem változik (</a:t>
            </a:r>
            <a:r>
              <a:rPr lang="hu-HU" dirty="0">
                <a:solidFill>
                  <a:srgbClr val="FF0000"/>
                </a:solidFill>
              </a:rPr>
              <a:t>0</a:t>
            </a:r>
            <a:r>
              <a:rPr lang="hu-HU" dirty="0"/>
              <a:t>0000001 – </a:t>
            </a:r>
            <a:r>
              <a:rPr lang="hu-HU" dirty="0">
                <a:solidFill>
                  <a:srgbClr val="FF0000"/>
                </a:solidFill>
              </a:rPr>
              <a:t>0</a:t>
            </a:r>
            <a:r>
              <a:rPr lang="hu-HU" dirty="0"/>
              <a:t>11111111) – 1-127</a:t>
            </a:r>
            <a:br>
              <a:rPr lang="hu-HU" dirty="0"/>
            </a:br>
            <a:r>
              <a:rPr lang="hu-HU" dirty="0"/>
              <a:t>16 777 214 </a:t>
            </a:r>
            <a:r>
              <a:rPr lang="hu-HU" dirty="0" err="1"/>
              <a:t>hoszt</a:t>
            </a:r>
            <a:r>
              <a:rPr lang="hu-HU" dirty="0"/>
              <a:t> / hálózat (2</a:t>
            </a:r>
            <a:r>
              <a:rPr lang="hu-HU" baseline="30000" dirty="0"/>
              <a:t>24</a:t>
            </a:r>
            <a:r>
              <a:rPr lang="hu-HU" dirty="0"/>
              <a:t>-2) = utolsó három </a:t>
            </a:r>
            <a:r>
              <a:rPr lang="hu-HU" dirty="0" err="1"/>
              <a:t>oktet</a:t>
            </a:r>
            <a:r>
              <a:rPr lang="hu-HU" dirty="0"/>
              <a:t> </a:t>
            </a:r>
            <a:r>
              <a:rPr lang="hu-HU" dirty="0" err="1"/>
              <a:t>minusz</a:t>
            </a:r>
            <a:r>
              <a:rPr lang="hu-HU" dirty="0"/>
              <a:t> hálózaticím és </a:t>
            </a:r>
            <a:r>
              <a:rPr lang="hu-HU" dirty="0" err="1"/>
              <a:t>broadcast</a:t>
            </a:r>
            <a:endParaRPr lang="hu-HU" dirty="0"/>
          </a:p>
          <a:p>
            <a:pPr lvl="1"/>
            <a:r>
              <a:rPr lang="hu-HU" dirty="0"/>
              <a:t>B osztály 16 384 hálózat (2</a:t>
            </a:r>
            <a:r>
              <a:rPr lang="hu-HU" baseline="30000" dirty="0"/>
              <a:t>14</a:t>
            </a:r>
            <a:r>
              <a:rPr lang="hu-HU" dirty="0"/>
              <a:t>) – Első két bit nem változik (</a:t>
            </a:r>
            <a:r>
              <a:rPr lang="hu-HU" dirty="0">
                <a:solidFill>
                  <a:srgbClr val="FF0000"/>
                </a:solidFill>
              </a:rPr>
              <a:t>10</a:t>
            </a:r>
            <a:r>
              <a:rPr lang="hu-HU" dirty="0"/>
              <a:t>000000.00000000 – </a:t>
            </a:r>
            <a:r>
              <a:rPr lang="hu-HU" dirty="0">
                <a:solidFill>
                  <a:srgbClr val="FF0000"/>
                </a:solidFill>
              </a:rPr>
              <a:t>10</a:t>
            </a:r>
            <a:r>
              <a:rPr lang="hu-HU" dirty="0"/>
              <a:t>111111.11111111) </a:t>
            </a:r>
            <a:br>
              <a:rPr lang="hu-HU" dirty="0"/>
            </a:br>
            <a:r>
              <a:rPr lang="hu-HU" dirty="0"/>
              <a:t>128.0 – 191.255</a:t>
            </a:r>
            <a:br>
              <a:rPr lang="hu-HU" dirty="0"/>
            </a:br>
            <a:r>
              <a:rPr lang="hu-HU" dirty="0"/>
              <a:t>65534 </a:t>
            </a:r>
            <a:r>
              <a:rPr lang="hu-HU" dirty="0" err="1"/>
              <a:t>hoszt</a:t>
            </a:r>
            <a:r>
              <a:rPr lang="hu-HU" dirty="0"/>
              <a:t> / hálózat (2</a:t>
            </a:r>
            <a:r>
              <a:rPr lang="hu-HU" baseline="30000" dirty="0"/>
              <a:t>16</a:t>
            </a:r>
            <a:r>
              <a:rPr lang="hu-HU" dirty="0"/>
              <a:t>-2) = utolsó két </a:t>
            </a:r>
            <a:r>
              <a:rPr lang="hu-HU" dirty="0" err="1"/>
              <a:t>oktet</a:t>
            </a:r>
            <a:r>
              <a:rPr lang="hu-HU" dirty="0"/>
              <a:t> mínusz hálózati cím és </a:t>
            </a:r>
            <a:r>
              <a:rPr lang="hu-HU" dirty="0" err="1"/>
              <a:t>broadcast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38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B413C5-66CB-49E5-8930-C6D5B0BF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alapú 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76B22D-B69D-4A1F-8247-7775EA41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9479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hu-HU" dirty="0"/>
              <a:t>C osztály </a:t>
            </a:r>
            <a:br>
              <a:rPr lang="hu-HU" dirty="0"/>
            </a:br>
            <a:r>
              <a:rPr lang="hu-HU" dirty="0"/>
              <a:t>2 097 150 hálózat (2</a:t>
            </a:r>
            <a:r>
              <a:rPr lang="hu-HU" baseline="30000" dirty="0"/>
              <a:t>21</a:t>
            </a:r>
            <a:r>
              <a:rPr lang="hu-HU" dirty="0"/>
              <a:t>) – Első három bit nem változik (</a:t>
            </a:r>
            <a:r>
              <a:rPr lang="hu-HU" dirty="0">
                <a:solidFill>
                  <a:srgbClr val="FF0000"/>
                </a:solidFill>
              </a:rPr>
              <a:t>110</a:t>
            </a:r>
            <a:r>
              <a:rPr lang="hu-HU" dirty="0"/>
              <a:t>00000.00000000.00000000 – </a:t>
            </a:r>
            <a:r>
              <a:rPr lang="hu-HU" dirty="0">
                <a:solidFill>
                  <a:srgbClr val="FF0000"/>
                </a:solidFill>
              </a:rPr>
              <a:t>110</a:t>
            </a:r>
            <a:r>
              <a:rPr lang="hu-HU" dirty="0"/>
              <a:t>11111.11111111.11111111)  </a:t>
            </a:r>
            <a:br>
              <a:rPr lang="hu-HU" dirty="0"/>
            </a:br>
            <a:r>
              <a:rPr lang="hu-HU" dirty="0"/>
              <a:t>192.0.0-223.255.255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16 777 214 </a:t>
            </a:r>
            <a:r>
              <a:rPr lang="hu-HU" dirty="0" err="1"/>
              <a:t>hoszt</a:t>
            </a:r>
            <a:r>
              <a:rPr lang="hu-HU" dirty="0"/>
              <a:t> / hálózat (2</a:t>
            </a:r>
            <a:r>
              <a:rPr lang="hu-HU" baseline="30000" dirty="0"/>
              <a:t>24</a:t>
            </a:r>
            <a:r>
              <a:rPr lang="hu-HU" dirty="0"/>
              <a:t>-2) – utolsó három </a:t>
            </a:r>
            <a:r>
              <a:rPr lang="hu-HU" dirty="0" err="1"/>
              <a:t>oktet</a:t>
            </a:r>
            <a:r>
              <a:rPr lang="hu-HU" dirty="0"/>
              <a:t> mínusz hálózati és </a:t>
            </a:r>
            <a:r>
              <a:rPr lang="hu-HU" dirty="0" err="1"/>
              <a:t>broadcast</a:t>
            </a:r>
            <a:r>
              <a:rPr lang="hu-HU" dirty="0"/>
              <a:t> cím</a:t>
            </a:r>
            <a:br>
              <a:rPr lang="hu-HU" dirty="0"/>
            </a:br>
            <a:endParaRPr lang="hu-HU" dirty="0"/>
          </a:p>
          <a:p>
            <a:pPr marL="0" indent="0" algn="ctr">
              <a:buNone/>
            </a:pPr>
            <a:r>
              <a:rPr lang="hu-HU" dirty="0"/>
              <a:t>Egy 260 állomással rendelkező cég milyen osztályú címet kap(hat)?</a:t>
            </a:r>
          </a:p>
        </p:txBody>
      </p:sp>
    </p:spTree>
    <p:extLst>
      <p:ext uri="{BB962C8B-B14F-4D97-AF65-F5344CB8AC3E}">
        <p14:creationId xmlns:p14="http://schemas.microsoft.com/office/powerpoint/2010/main" val="8012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DCC4DFD-2804-44B9-95A8-3EE10AD59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50663"/>
              </p:ext>
            </p:extLst>
          </p:nvPr>
        </p:nvGraphicFramePr>
        <p:xfrm>
          <a:off x="719799" y="1760782"/>
          <a:ext cx="7703361" cy="416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210">
                <a:tc>
                  <a:txBody>
                    <a:bodyPr/>
                    <a:lstStyle/>
                    <a:p>
                      <a:pPr algn="ctr"/>
                      <a:r>
                        <a:rPr lang="hu-HU" sz="2800" b="1" dirty="0"/>
                        <a:t>Hálózati</a:t>
                      </a:r>
                      <a:endParaRPr lang="en-CA" sz="28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210">
                <a:tc rowSpan="2">
                  <a:txBody>
                    <a:bodyPr/>
                    <a:lstStyle/>
                    <a:p>
                      <a:pPr algn="ctr"/>
                      <a:r>
                        <a:rPr lang="hu-HU" sz="2800" b="1" smtClean="0"/>
                        <a:t>Adatkapcsolati</a:t>
                      </a:r>
                      <a:endParaRPr lang="en-CA" sz="28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b="1" dirty="0"/>
                        <a:t>LLC </a:t>
                      </a:r>
                      <a:r>
                        <a:rPr lang="hu-HU" sz="2800" b="1" dirty="0" err="1"/>
                        <a:t>alréteg</a:t>
                      </a:r>
                      <a:endParaRPr lang="en-CA" sz="28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21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b="1" dirty="0"/>
                        <a:t>MAC </a:t>
                      </a:r>
                      <a:r>
                        <a:rPr lang="hu-HU" sz="2800" b="1" dirty="0" err="1"/>
                        <a:t>alréteg</a:t>
                      </a:r>
                      <a:endParaRPr lang="en-CA" sz="28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1" dirty="0"/>
                        <a:t>Fizikai</a:t>
                      </a:r>
                      <a:endParaRPr lang="en-CA" sz="28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b="1" dirty="0"/>
                    </a:p>
                  </a:txBody>
                  <a:tcPr marL="91451" marR="91451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62CA8262-D168-4218-A2C5-CFAC8A73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 </a:t>
            </a:r>
            <a:r>
              <a:rPr lang="hu-HU" dirty="0" err="1"/>
              <a:t>alrétegei</a:t>
            </a:r>
            <a:endParaRPr lang="hu-HU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ADB430F-8C8A-4B0C-AE57-8C9EE71B3C48}"/>
              </a:ext>
            </a:extLst>
          </p:cNvPr>
          <p:cNvSpPr txBox="1"/>
          <p:nvPr/>
        </p:nvSpPr>
        <p:spPr>
          <a:xfrm>
            <a:off x="5849087" y="3845059"/>
            <a:ext cx="822799" cy="2075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CA" sz="2000" dirty="0"/>
              <a:t>802.3 </a:t>
            </a:r>
          </a:p>
          <a:p>
            <a:pPr algn="ctr">
              <a:defRPr/>
            </a:pPr>
            <a:r>
              <a:rPr lang="en-CA" sz="2000" dirty="0"/>
              <a:t>Ethernet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AB4E24D7-E6CC-4320-BF44-F006FC41A81F}"/>
              </a:ext>
            </a:extLst>
          </p:cNvPr>
          <p:cNvSpPr txBox="1"/>
          <p:nvPr/>
        </p:nvSpPr>
        <p:spPr>
          <a:xfrm>
            <a:off x="7569391" y="3845059"/>
            <a:ext cx="822799" cy="2075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CA" sz="2000" dirty="0"/>
              <a:t>802.15</a:t>
            </a:r>
            <a:endParaRPr lang="en-CA" sz="2800" dirty="0"/>
          </a:p>
          <a:p>
            <a:pPr algn="ctr">
              <a:defRPr/>
            </a:pPr>
            <a:r>
              <a:rPr lang="en-CA" sz="2000" dirty="0"/>
              <a:t> Bluetooth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EF71A824-A15D-476E-A49B-98545C63B9B2}"/>
              </a:ext>
            </a:extLst>
          </p:cNvPr>
          <p:cNvSpPr txBox="1"/>
          <p:nvPr/>
        </p:nvSpPr>
        <p:spPr>
          <a:xfrm>
            <a:off x="6709239" y="3841202"/>
            <a:ext cx="822799" cy="2075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CA" sz="2000" dirty="0"/>
              <a:t>802.</a:t>
            </a:r>
            <a:r>
              <a:rPr lang="hu-HU" sz="2000" dirty="0"/>
              <a:t>11</a:t>
            </a:r>
            <a:r>
              <a:rPr lang="en-CA" sz="2000" dirty="0"/>
              <a:t> </a:t>
            </a:r>
          </a:p>
          <a:p>
            <a:pPr algn="ctr">
              <a:defRPr/>
            </a:pPr>
            <a:r>
              <a:rPr lang="hu-HU" sz="2000" dirty="0"/>
              <a:t>WIFI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25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186DE-B8B8-4F35-8A6B-9110C548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nélküli címzés - CIDR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98BC5B-A75E-4605-8A19-16F58CFF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CIDR - </a:t>
            </a:r>
            <a:r>
              <a:rPr lang="hu-HU" dirty="0" err="1"/>
              <a:t>Classless</a:t>
            </a:r>
            <a:r>
              <a:rPr lang="hu-HU" dirty="0"/>
              <a:t> </a:t>
            </a:r>
            <a:r>
              <a:rPr lang="hu-HU" dirty="0" err="1"/>
              <a:t>Inter-Domain</a:t>
            </a:r>
            <a:r>
              <a:rPr lang="hu-HU" dirty="0"/>
              <a:t> </a:t>
            </a:r>
            <a:r>
              <a:rPr lang="hu-HU" dirty="0" err="1"/>
              <a:t>Routing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 ma használatos rendszer IPv4 címek esetén. Az osztályalapút 1993-ban váltotta fel.</a:t>
            </a:r>
          </a:p>
          <a:p>
            <a:r>
              <a:rPr lang="hu-HU" dirty="0"/>
              <a:t>Oka: az osztályalapú pazarló volt, mivel csak a /8, /16 és /24 prefixet használja.</a:t>
            </a:r>
          </a:p>
          <a:p>
            <a:r>
              <a:rPr lang="hu-HU" dirty="0"/>
              <a:t>A CIDR lehetővé teszi, hogy a szolgáltatók bármely bitnél határolt alhálózatokat használjanak az A, B és C osztály határai helyett.</a:t>
            </a:r>
          </a:p>
          <a:p>
            <a:pPr marL="0" indent="0" algn="ctr">
              <a:buNone/>
            </a:pPr>
            <a:r>
              <a:rPr lang="hu-HU" sz="4800" dirty="0"/>
              <a:t>172.160.20.0 /30</a:t>
            </a:r>
          </a:p>
        </p:txBody>
      </p:sp>
    </p:spTree>
    <p:extLst>
      <p:ext uri="{BB962C8B-B14F-4D97-AF65-F5344CB8AC3E}">
        <p14:creationId xmlns:p14="http://schemas.microsoft.com/office/powerpoint/2010/main" val="84068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11B94-4FFC-4F68-8D8B-890F2FF1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5BD1F-F42F-4613-958A-A2288B18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négy alhálózatra (azaz hálózatra) bontása</a:t>
            </a:r>
          </a:p>
          <a:p>
            <a:r>
              <a:rPr lang="hu-HU" dirty="0"/>
              <a:t>192.168.100.0 /24 – egy hálózat</a:t>
            </a:r>
          </a:p>
          <a:p>
            <a:pPr lvl="1"/>
            <a:r>
              <a:rPr lang="hu-HU" dirty="0"/>
              <a:t>Hálózati rész: első </a:t>
            </a:r>
            <a:r>
              <a:rPr lang="hu-HU" dirty="0" err="1"/>
              <a:t>oktet</a:t>
            </a:r>
            <a:r>
              <a:rPr lang="hu-HU" dirty="0"/>
              <a:t> nem változtatható</a:t>
            </a:r>
          </a:p>
          <a:p>
            <a:pPr lvl="1"/>
            <a:r>
              <a:rPr lang="hu-HU" dirty="0"/>
              <a:t>Állomási rész: utolsó </a:t>
            </a:r>
            <a:r>
              <a:rPr lang="hu-HU" dirty="0" err="1"/>
              <a:t>oktet</a:t>
            </a:r>
            <a:r>
              <a:rPr lang="hu-HU" dirty="0"/>
              <a:t> változtatható, bitek kölcsönözhetők a hálózati résznek</a:t>
            </a:r>
          </a:p>
          <a:p>
            <a:r>
              <a:rPr lang="hu-HU" dirty="0"/>
              <a:t>Felosztás</a:t>
            </a:r>
          </a:p>
          <a:p>
            <a:pPr lvl="1"/>
            <a:r>
              <a:rPr lang="hu-HU" dirty="0"/>
              <a:t>1 bit kölcsönzése: 2</a:t>
            </a:r>
            <a:r>
              <a:rPr lang="hu-HU" baseline="30000" dirty="0"/>
              <a:t>1</a:t>
            </a:r>
            <a:r>
              <a:rPr lang="hu-HU" dirty="0"/>
              <a:t> = 2 hálózat</a:t>
            </a:r>
          </a:p>
          <a:p>
            <a:pPr lvl="1"/>
            <a:r>
              <a:rPr lang="hu-HU" dirty="0"/>
              <a:t>2 bit </a:t>
            </a:r>
            <a:r>
              <a:rPr lang="hu-HU" dirty="0" err="1"/>
              <a:t>kölcsöntése</a:t>
            </a:r>
            <a:r>
              <a:rPr lang="hu-HU" dirty="0"/>
              <a:t>: 2</a:t>
            </a:r>
            <a:r>
              <a:rPr lang="hu-HU" baseline="30000" dirty="0"/>
              <a:t>2</a:t>
            </a:r>
            <a:r>
              <a:rPr lang="hu-HU" dirty="0"/>
              <a:t> = 4 hálózat</a:t>
            </a:r>
          </a:p>
          <a:p>
            <a:pPr lvl="1"/>
            <a:r>
              <a:rPr lang="hu-HU" dirty="0"/>
              <a:t>….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97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3ADD93-6A1E-41C6-ADE9-5150CB46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CCC6A-D86D-441A-A448-95B456C8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52114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Két hálózathoz egy bit kölcsönzése elég</a:t>
            </a:r>
          </a:p>
          <a:p>
            <a:pPr marL="0" indent="0">
              <a:buNone/>
            </a:pPr>
            <a:r>
              <a:rPr lang="hu-HU" dirty="0"/>
              <a:t>	192.168.100.</a:t>
            </a:r>
            <a:r>
              <a:rPr lang="hu-HU" dirty="0">
                <a:solidFill>
                  <a:srgbClr val="FF0000"/>
                </a:solidFill>
              </a:rPr>
              <a:t>00</a:t>
            </a:r>
            <a:r>
              <a:rPr lang="hu-HU" dirty="0"/>
              <a:t>000000</a:t>
            </a:r>
          </a:p>
          <a:p>
            <a:pPr marL="0" indent="0">
              <a:buNone/>
            </a:pPr>
            <a:r>
              <a:rPr lang="hu-HU" dirty="0"/>
              <a:t>	255.255.255.</a:t>
            </a:r>
            <a:r>
              <a:rPr lang="hu-HU" dirty="0">
                <a:solidFill>
                  <a:srgbClr val="FF0000"/>
                </a:solidFill>
              </a:rPr>
              <a:t>11</a:t>
            </a:r>
            <a:r>
              <a:rPr lang="hu-HU" dirty="0"/>
              <a:t>000000 </a:t>
            </a:r>
            <a:r>
              <a:rPr lang="hu-HU" dirty="0">
                <a:sym typeface="Wingdings" panose="05000000000000000000" pitchFamily="2" charset="2"/>
              </a:rPr>
              <a:t> 255.255.255.192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Hálózatok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192.168.100.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00</a:t>
            </a:r>
            <a:r>
              <a:rPr lang="hu-HU" dirty="0">
                <a:sym typeface="Wingdings" panose="05000000000000000000" pitchFamily="2" charset="2"/>
              </a:rPr>
              <a:t>000000  192.168.100.0 /26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192.168.100.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01</a:t>
            </a:r>
            <a:r>
              <a:rPr lang="hu-HU" dirty="0">
                <a:sym typeface="Wingdings" panose="05000000000000000000" pitchFamily="2" charset="2"/>
              </a:rPr>
              <a:t>000000  192.168.100.64 /26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192.168.100.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000000  192.168.100.128 /26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192.168.100.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hu-HU" dirty="0">
                <a:sym typeface="Wingdings" panose="05000000000000000000" pitchFamily="2" charset="2"/>
              </a:rPr>
              <a:t>000000  192.168.100.192 /26</a:t>
            </a: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>
                <a:sym typeface="Wingdings" panose="05000000000000000000" pitchFamily="2" charset="2"/>
              </a:rPr>
              <a:t>Hosztok</a:t>
            </a:r>
            <a:r>
              <a:rPr lang="hu-HU" dirty="0">
                <a:sym typeface="Wingdings" panose="05000000000000000000" pitchFamily="2" charset="2"/>
              </a:rPr>
              <a:t> száma / hálózat: 2</a:t>
            </a:r>
            <a:r>
              <a:rPr lang="hu-HU" baseline="30000" dirty="0">
                <a:sym typeface="Wingdings" panose="05000000000000000000" pitchFamily="2" charset="2"/>
              </a:rPr>
              <a:t>6</a:t>
            </a:r>
            <a:r>
              <a:rPr lang="hu-HU" dirty="0">
                <a:sym typeface="Wingdings" panose="05000000000000000000" pitchFamily="2" charset="2"/>
              </a:rPr>
              <a:t>-2 = 64-2 = 62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100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3E416-2DC2-44CC-8534-AF948AF4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0842E-0D10-4DC4-AC87-F592F75A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Feladat: 500 </a:t>
            </a:r>
            <a:r>
              <a:rPr lang="hu-HU" dirty="0" err="1"/>
              <a:t>hoszt</a:t>
            </a:r>
            <a:r>
              <a:rPr lang="hu-HU" dirty="0"/>
              <a:t> elhelyezése egy hálózaton.</a:t>
            </a:r>
          </a:p>
          <a:p>
            <a:r>
              <a:rPr lang="hu-HU" dirty="0"/>
              <a:t>172.16.0.0 /16 – Egy hálózat</a:t>
            </a:r>
          </a:p>
          <a:p>
            <a:pPr lvl="1"/>
            <a:r>
              <a:rPr lang="hu-HU" dirty="0"/>
              <a:t>Hálózati rész: első két </a:t>
            </a:r>
            <a:r>
              <a:rPr lang="hu-HU" dirty="0" err="1"/>
              <a:t>oktet</a:t>
            </a:r>
            <a:r>
              <a:rPr lang="hu-HU" dirty="0"/>
              <a:t> nem változtatható</a:t>
            </a:r>
          </a:p>
          <a:p>
            <a:pPr lvl="1"/>
            <a:r>
              <a:rPr lang="hu-HU" dirty="0"/>
              <a:t>Állomási rész: utolsó két </a:t>
            </a:r>
            <a:r>
              <a:rPr lang="hu-HU" dirty="0" err="1"/>
              <a:t>oktet</a:t>
            </a:r>
            <a:r>
              <a:rPr lang="hu-HU" dirty="0"/>
              <a:t> változtatható, bitek kölcsönözhetők a hálózati résznek</a:t>
            </a:r>
          </a:p>
          <a:p>
            <a:pPr marL="457200" lvl="1" indent="0">
              <a:buNone/>
            </a:pPr>
            <a:r>
              <a:rPr lang="hu-HU" dirty="0"/>
              <a:t>172.16.0000000</a:t>
            </a:r>
            <a:r>
              <a:rPr lang="hu-HU" dirty="0">
                <a:solidFill>
                  <a:srgbClr val="FF0000"/>
                </a:solidFill>
              </a:rPr>
              <a:t>0.00000000 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7 bit kölcsönözve a hálózati résznek, 9 bit az állomási rész.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Prefix: /16 + 7 bit = /23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 err="1">
                <a:sym typeface="Wingdings" panose="05000000000000000000" pitchFamily="2" charset="2"/>
              </a:rPr>
              <a:t>Hosztok</a:t>
            </a:r>
            <a:r>
              <a:rPr lang="hu-HU" dirty="0">
                <a:sym typeface="Wingdings" panose="05000000000000000000" pitchFamily="2" charset="2"/>
              </a:rPr>
              <a:t> száma = 2</a:t>
            </a:r>
            <a:r>
              <a:rPr lang="hu-HU" baseline="30000" dirty="0">
                <a:sym typeface="Wingdings" panose="05000000000000000000" pitchFamily="2" charset="2"/>
              </a:rPr>
              <a:t>9</a:t>
            </a:r>
            <a:r>
              <a:rPr lang="hu-HU" dirty="0">
                <a:sym typeface="Wingdings" panose="05000000000000000000" pitchFamily="2" charset="2"/>
              </a:rPr>
              <a:t>-2 = 512-2 = 510</a:t>
            </a:r>
          </a:p>
          <a:p>
            <a:pPr marL="457200" lvl="1" indent="0">
              <a:buNone/>
            </a:pPr>
            <a:r>
              <a:rPr lang="hu-HU" dirty="0">
                <a:sym typeface="Wingdings" panose="05000000000000000000" pitchFamily="2" charset="2"/>
              </a:rPr>
              <a:t>Megoldás: 172.16.0.0 /23</a:t>
            </a:r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458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3117E1-CC0E-4071-A5E2-FD317627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F1D5FF-42DF-440E-9B18-F40A5584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192.168.24.0 /24 – egy hálózat</a:t>
            </a:r>
          </a:p>
          <a:p>
            <a:pPr lvl="1"/>
            <a:r>
              <a:rPr lang="hu-HU" dirty="0"/>
              <a:t>Szükség van négy hálózatra 80, 50 és 10 </a:t>
            </a:r>
            <a:r>
              <a:rPr lang="hu-HU" dirty="0" err="1"/>
              <a:t>hoszttal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Bontsuk három alhálózatra a 192.168.24.0 /24-t</a:t>
            </a:r>
          </a:p>
          <a:p>
            <a:pPr marL="457200" lvl="1" indent="0">
              <a:buNone/>
            </a:pPr>
            <a:r>
              <a:rPr lang="hu-HU" b="1" dirty="0"/>
              <a:t>80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2</a:t>
            </a:r>
            <a:r>
              <a:rPr lang="hu-HU" baseline="30000" dirty="0">
                <a:sym typeface="Wingdings" panose="05000000000000000000" pitchFamily="2" charset="2"/>
              </a:rPr>
              <a:t>7</a:t>
            </a:r>
            <a:r>
              <a:rPr lang="hu-HU" dirty="0">
                <a:sym typeface="Wingdings" panose="05000000000000000000" pitchFamily="2" charset="2"/>
              </a:rPr>
              <a:t>-2 = 126 </a:t>
            </a:r>
            <a:r>
              <a:rPr lang="hu-HU" dirty="0" err="1">
                <a:sym typeface="Wingdings" panose="05000000000000000000" pitchFamily="2" charset="2"/>
              </a:rPr>
              <a:t>hoszt</a:t>
            </a:r>
            <a:r>
              <a:rPr lang="hu-HU" dirty="0">
                <a:sym typeface="Wingdings" panose="05000000000000000000" pitchFamily="2" charset="2"/>
              </a:rPr>
              <a:t>  1 bit  </a:t>
            </a:r>
            <a:r>
              <a:rPr lang="hu-HU" b="1" dirty="0">
                <a:sym typeface="Wingdings" panose="05000000000000000000" pitchFamily="2" charset="2"/>
              </a:rPr>
              <a:t>192.168.24.0 /25</a:t>
            </a:r>
          </a:p>
          <a:p>
            <a:pPr marL="984250" lvl="1" indent="0">
              <a:buNone/>
            </a:pPr>
            <a:r>
              <a:rPr lang="hu-HU" i="1" dirty="0">
                <a:sym typeface="Wingdings" panose="05000000000000000000" pitchFamily="2" charset="2"/>
              </a:rPr>
              <a:t>192.168.24.</a:t>
            </a:r>
            <a:r>
              <a:rPr lang="hu-HU" i="1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hu-HU" i="1" dirty="0">
                <a:sym typeface="Wingdings" panose="05000000000000000000" pitchFamily="2" charset="2"/>
              </a:rPr>
              <a:t>0000000  192.168.24.0</a:t>
            </a:r>
          </a:p>
          <a:p>
            <a:pPr marL="984250" lvl="1" indent="0">
              <a:buNone/>
            </a:pPr>
            <a:r>
              <a:rPr lang="hu-HU" i="1" dirty="0">
                <a:sym typeface="Wingdings" panose="05000000000000000000" pitchFamily="2" charset="2"/>
              </a:rPr>
              <a:t>192.168.24.</a:t>
            </a:r>
            <a:r>
              <a:rPr lang="hu-HU" i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hu-HU" i="1" dirty="0">
                <a:sym typeface="Wingdings" panose="05000000000000000000" pitchFamily="2" charset="2"/>
              </a:rPr>
              <a:t>0000000 192.168.24.128</a:t>
            </a:r>
          </a:p>
          <a:p>
            <a:pPr marL="457200" lvl="1" indent="0">
              <a:buNone/>
            </a:pPr>
            <a:r>
              <a:rPr lang="hu-HU" b="1" dirty="0">
                <a:sym typeface="Wingdings" panose="05000000000000000000" pitchFamily="2" charset="2"/>
              </a:rPr>
              <a:t>50</a:t>
            </a:r>
            <a:r>
              <a:rPr lang="hu-HU" dirty="0">
                <a:sym typeface="Wingdings" panose="05000000000000000000" pitchFamily="2" charset="2"/>
              </a:rPr>
              <a:t>  2</a:t>
            </a:r>
            <a:r>
              <a:rPr lang="hu-HU" baseline="30000" dirty="0">
                <a:sym typeface="Wingdings" panose="05000000000000000000" pitchFamily="2" charset="2"/>
              </a:rPr>
              <a:t>6</a:t>
            </a:r>
            <a:r>
              <a:rPr lang="hu-HU" dirty="0">
                <a:sym typeface="Wingdings" panose="05000000000000000000" pitchFamily="2" charset="2"/>
              </a:rPr>
              <a:t>-2 =   62 </a:t>
            </a:r>
            <a:r>
              <a:rPr lang="hu-HU" dirty="0" err="1">
                <a:sym typeface="Wingdings" panose="05000000000000000000" pitchFamily="2" charset="2"/>
              </a:rPr>
              <a:t>hoszt</a:t>
            </a:r>
            <a:r>
              <a:rPr lang="hu-HU" dirty="0">
                <a:sym typeface="Wingdings" panose="05000000000000000000" pitchFamily="2" charset="2"/>
              </a:rPr>
              <a:t>  2 bit  </a:t>
            </a:r>
            <a:r>
              <a:rPr lang="hu-HU" b="1" dirty="0">
                <a:sym typeface="Wingdings" panose="05000000000000000000" pitchFamily="2" charset="2"/>
              </a:rPr>
              <a:t>192.168.24.128 /26</a:t>
            </a:r>
          </a:p>
          <a:p>
            <a:pPr marL="984250" lvl="1" indent="0">
              <a:buNone/>
            </a:pPr>
            <a:r>
              <a:rPr lang="hu-HU" i="1" dirty="0">
                <a:sym typeface="Wingdings" panose="05000000000000000000" pitchFamily="2" charset="2"/>
              </a:rPr>
              <a:t>192.168.24.</a:t>
            </a:r>
            <a:r>
              <a:rPr lang="hu-HU" i="1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hu-HU" i="1" dirty="0">
                <a:sym typeface="Wingdings" panose="05000000000000000000" pitchFamily="2" charset="2"/>
              </a:rPr>
              <a:t>000000  192.168.24.128</a:t>
            </a:r>
          </a:p>
          <a:p>
            <a:pPr marL="984250" lvl="1" indent="0">
              <a:buNone/>
            </a:pPr>
            <a:r>
              <a:rPr lang="hu-HU" i="1" dirty="0">
                <a:sym typeface="Wingdings" panose="05000000000000000000" pitchFamily="2" charset="2"/>
              </a:rPr>
              <a:t>192.168.24.</a:t>
            </a:r>
            <a:r>
              <a:rPr lang="hu-HU" i="1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hu-HU" i="1" dirty="0">
                <a:sym typeface="Wingdings" panose="05000000000000000000" pitchFamily="2" charset="2"/>
              </a:rPr>
              <a:t>000000  192.168.24.192</a:t>
            </a:r>
          </a:p>
          <a:p>
            <a:pPr marL="457200" lvl="1" indent="0">
              <a:buNone/>
            </a:pPr>
            <a:r>
              <a:rPr lang="hu-HU" b="1" dirty="0"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  2</a:t>
            </a:r>
            <a:r>
              <a:rPr lang="hu-HU" baseline="30000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-2 =   14 </a:t>
            </a:r>
            <a:r>
              <a:rPr lang="hu-HU" dirty="0" err="1">
                <a:sym typeface="Wingdings" panose="05000000000000000000" pitchFamily="2" charset="2"/>
              </a:rPr>
              <a:t>hoszt</a:t>
            </a:r>
            <a:r>
              <a:rPr lang="hu-HU" dirty="0">
                <a:sym typeface="Wingdings" panose="05000000000000000000" pitchFamily="2" charset="2"/>
              </a:rPr>
              <a:t>  4 bit  </a:t>
            </a:r>
            <a:r>
              <a:rPr lang="hu-HU" b="1" dirty="0">
                <a:sym typeface="Wingdings" panose="05000000000000000000" pitchFamily="2" charset="2"/>
              </a:rPr>
              <a:t>192.168.24.192 /28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1341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3AFE215-12AF-40B2-8889-42A06AFA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Fizikai címzés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F3CF08B-2411-476D-8BA3-CDFE5CE6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hu-HU" dirty="0"/>
              <a:t>Minden kommunikációban a forrást és célt valamilyen módon azonosítani kell. </a:t>
            </a:r>
          </a:p>
          <a:p>
            <a:r>
              <a:rPr lang="hu-HU" altLang="hu-HU" dirty="0"/>
              <a:t>Minden </a:t>
            </a:r>
            <a:r>
              <a:rPr lang="hu-HU" altLang="hu-HU"/>
              <a:t>Ethernet </a:t>
            </a:r>
            <a:r>
              <a:rPr lang="hu-HU" altLang="hu-HU" smtClean="0"/>
              <a:t>hálózathoz (LAN) </a:t>
            </a:r>
            <a:r>
              <a:rPr lang="hu-HU" altLang="hu-HU" dirty="0"/>
              <a:t>csatlakoztatott állomáshoz egy fizikai cím van hozzárendelve, ez szolgál az állomás azonosítására a hálózaton.</a:t>
            </a:r>
          </a:p>
          <a:p>
            <a:pPr>
              <a:spcBef>
                <a:spcPts val="800"/>
              </a:spcBef>
            </a:pPr>
            <a:r>
              <a:rPr lang="hu-HU" altLang="hu-HU" dirty="0"/>
              <a:t>Minden Ethernet hálózati interfésznek egyedi fizikai címe van, amit a gyártáskor rendelnek hozzá. </a:t>
            </a:r>
          </a:p>
          <a:p>
            <a:pPr>
              <a:spcBef>
                <a:spcPts val="800"/>
              </a:spcBef>
            </a:pPr>
            <a:r>
              <a:rPr lang="hu-HU" altLang="hu-HU" dirty="0"/>
              <a:t>Ezt a címet közeghozzáférés-vezérlési (MAC - Media Access </a:t>
            </a:r>
            <a:r>
              <a:rPr lang="hu-HU" altLang="hu-HU" dirty="0" err="1"/>
              <a:t>Control</a:t>
            </a:r>
            <a:r>
              <a:rPr lang="hu-HU" altLang="hu-HU" dirty="0"/>
              <a:t>) címként ismerjük. </a:t>
            </a:r>
            <a:br>
              <a:rPr lang="hu-HU" altLang="hu-HU" dirty="0"/>
            </a:br>
            <a:r>
              <a:rPr lang="hu-HU" altLang="hu-HU" dirty="0"/>
              <a:t>A hálózat valamennyi forrás- és célállomását egy-egy MAC-cím azonosítja.</a:t>
            </a:r>
          </a:p>
          <a:p>
            <a:endParaRPr lang="hu-HU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10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B668C0-D080-4715-8437-E8D94056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Fizikai címzés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0B15D2-5EDE-4D00-9E4A-4CEE8DC3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altLang="hu-HU" dirty="0"/>
              <a:t>Amikor egy állomás kommunikál az Ethernet hálózaton, kereteket küld, amiben megtalálható a saját MAC-címe, mint forráscím és a kívánt célállomás MAC-címe.</a:t>
            </a:r>
          </a:p>
          <a:p>
            <a:r>
              <a:rPr lang="hu-HU" altLang="hu-HU" dirty="0"/>
              <a:t>Bármelyik állomás, amelyik fogad egy keretet, dekódolja azt, majd kiolvassa a cél MAC-címet. </a:t>
            </a:r>
          </a:p>
          <a:p>
            <a:r>
              <a:rPr lang="hu-HU" altLang="hu-HU" dirty="0"/>
              <a:t>Ha ez a cím egyezik a hálózati csatolóján </a:t>
            </a:r>
            <a:r>
              <a:rPr lang="hu-HU" altLang="hu-HU" dirty="0" err="1"/>
              <a:t>konfigurálttal</a:t>
            </a:r>
            <a:r>
              <a:rPr lang="hu-HU" altLang="hu-HU" dirty="0"/>
              <a:t>, akkor feldolgozza és továbbítja a megfelelő alkalmazás számára. </a:t>
            </a:r>
          </a:p>
          <a:p>
            <a:r>
              <a:rPr lang="hu-HU" altLang="hu-HU" dirty="0"/>
              <a:t>Ha a cél MAC-cím nem egyezik meg az állomás MAC-címével, akkor a hálózati csatoló figyelmen kívül hagyja az üzenetet.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6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E82236-9C15-4797-97DF-B6649ADA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MAC-cím: az Ethernet azonosítója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C84B9-7219-4F05-AE3D-E57AD8E9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buFont typeface="Wingdings" pitchFamily="2" charset="2"/>
              <a:buChar char="§"/>
            </a:pPr>
            <a:r>
              <a:rPr lang="hu-HU" sz="2400" dirty="0"/>
              <a:t>Az Ethernet MAC-cím egy 48 bites bináris érték, amit 12 hexadecimális számjeggyel írunk le</a:t>
            </a:r>
            <a:r>
              <a:rPr lang="en-US" sz="2400" dirty="0"/>
              <a:t>.</a:t>
            </a:r>
          </a:p>
          <a:p>
            <a:pPr marL="231775" indent="-231775">
              <a:buFont typeface="Wingdings" pitchFamily="2" charset="2"/>
              <a:buChar char="§"/>
            </a:pPr>
            <a:r>
              <a:rPr lang="hu-HU" sz="2400" dirty="0"/>
              <a:t>MAC-címek globálisan is egyedi értékei az IEEE szabályozásának eredménye:</a:t>
            </a:r>
          </a:p>
          <a:p>
            <a:pPr marL="688975" lvl="1" indent="-231775">
              <a:buFont typeface="Wingdings" pitchFamily="2" charset="2"/>
              <a:buChar char="§"/>
            </a:pPr>
            <a:r>
              <a:rPr lang="hu-HU" dirty="0"/>
              <a:t>Első 3 bájtjának tartalmaznia kell a gyártóhoz rendelt azonosítót</a:t>
            </a:r>
            <a:r>
              <a:rPr lang="en-US" dirty="0"/>
              <a:t>.</a:t>
            </a:r>
          </a:p>
          <a:p>
            <a:pPr marL="736600" lvl="1" indent="-279400">
              <a:buFont typeface="Wingdings" panose="05000000000000000000" pitchFamily="2" charset="2"/>
              <a:buChar char="§"/>
            </a:pPr>
            <a:r>
              <a:rPr lang="hu-HU" dirty="0"/>
              <a:t>Utolsó 3 bájtjának tartalmaznia kell az egyedi értéket (</a:t>
            </a:r>
            <a:r>
              <a:rPr lang="hu-HU" dirty="0" err="1"/>
              <a:t>vendor</a:t>
            </a:r>
            <a:r>
              <a:rPr lang="hu-HU" dirty="0"/>
              <a:t> kód vagy sorozatszám).</a:t>
            </a:r>
            <a:endParaRPr lang="en-US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FAD0253-0DBC-4E68-9760-25E4886BEC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7672" y="4820276"/>
            <a:ext cx="4433456" cy="18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F7CE0-920D-402F-89E0-D5EC2620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EDA20-40B2-4B76-A4CD-EE325B2E1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7" t="21396" r="9245" b="23447"/>
          <a:stretch>
            <a:fillRect/>
          </a:stretch>
        </p:blipFill>
        <p:spPr bwMode="auto">
          <a:xfrm>
            <a:off x="783166" y="1690689"/>
            <a:ext cx="7577668" cy="498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4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69746-3CEC-4CE3-953D-D5CBCBC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Fizikai címzés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FE8A1D-8948-4547-A40D-5AF1E2E9F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5" t="22411" r="9843" b="29572"/>
          <a:stretch>
            <a:fillRect/>
          </a:stretch>
        </p:blipFill>
        <p:spPr bwMode="auto">
          <a:xfrm>
            <a:off x="628650" y="1690689"/>
            <a:ext cx="7926762" cy="448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6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7E9E8B-661A-4D5E-A579-3F8AE44F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Egyedi címzésű MAC-cím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BE5E-9972-402E-A9E7-5B27D7AD5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34" y="1690689"/>
            <a:ext cx="7088332" cy="50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1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870</Words>
  <Application>Microsoft Office PowerPoint</Application>
  <PresentationFormat>Diavetítés a képernyőre (4:3 oldalarány)</PresentationFormat>
  <Paragraphs>183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Office-téma</vt:lpstr>
      <vt:lpstr>Hálózati ismeretek</vt:lpstr>
      <vt:lpstr>Hálózati címzés</vt:lpstr>
      <vt:lpstr>Adatkapcsolati réteg alrétegei</vt:lpstr>
      <vt:lpstr>Fizikai címzés</vt:lpstr>
      <vt:lpstr>Fizikai címzés</vt:lpstr>
      <vt:lpstr>MAC-cím: az Ethernet azonosítója</vt:lpstr>
      <vt:lpstr>Ethernet keret</vt:lpstr>
      <vt:lpstr>Fizikai címzés</vt:lpstr>
      <vt:lpstr>Egyedi címzésű MAC-cím</vt:lpstr>
      <vt:lpstr>Szórásos MAC-cím</vt:lpstr>
      <vt:lpstr>Csoportos címzésű MAC-cím</vt:lpstr>
      <vt:lpstr>Logikai címzés</vt:lpstr>
      <vt:lpstr>Logikai címzés</vt:lpstr>
      <vt:lpstr>IP címek és hálózati maszkok</vt:lpstr>
      <vt:lpstr>IPv4</vt:lpstr>
      <vt:lpstr>Alhálózati maszk</vt:lpstr>
      <vt:lpstr>Hálózati előtag - prefix</vt:lpstr>
      <vt:lpstr>Hálózatcím</vt:lpstr>
      <vt:lpstr>Állomáscím</vt:lpstr>
      <vt:lpstr>Szórási cím</vt:lpstr>
      <vt:lpstr>IPv4 címek osztályai</vt:lpstr>
      <vt:lpstr>IPv4 címek osztályai</vt:lpstr>
      <vt:lpstr>Speciális használatú címek</vt:lpstr>
      <vt:lpstr>Speciális használatú címek</vt:lpstr>
      <vt:lpstr>Speciális használatú címek</vt:lpstr>
      <vt:lpstr>Publikus és privát címek</vt:lpstr>
      <vt:lpstr>Privát címtartományok</vt:lpstr>
      <vt:lpstr>Osztály alapú címzés</vt:lpstr>
      <vt:lpstr>Osztály alapú címzés</vt:lpstr>
      <vt:lpstr>Osztály nélküli címzés - CIDR</vt:lpstr>
      <vt:lpstr>CIDR</vt:lpstr>
      <vt:lpstr>CIDR</vt:lpstr>
      <vt:lpstr>CIDR </vt:lpstr>
      <vt:lpstr>CIDR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Alapismeretek</dc:title>
  <dc:creator>Horvath Attila</dc:creator>
  <cp:lastModifiedBy>horvathat</cp:lastModifiedBy>
  <cp:revision>61</cp:revision>
  <dcterms:created xsi:type="dcterms:W3CDTF">2017-09-10T20:28:42Z</dcterms:created>
  <dcterms:modified xsi:type="dcterms:W3CDTF">2019-06-15T10:41:07Z</dcterms:modified>
</cp:coreProperties>
</file>