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62" r:id="rId6"/>
    <p:sldId id="263" r:id="rId7"/>
    <p:sldId id="264" r:id="rId8"/>
    <p:sldId id="265" r:id="rId9"/>
    <p:sldId id="261" r:id="rId10"/>
    <p:sldId id="25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4" r:id="rId28"/>
    <p:sldId id="283" r:id="rId29"/>
    <p:sldId id="282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02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83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714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1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150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920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3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409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4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91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580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EC331-BB78-4F2F-9134-03A1B070CD4A}" type="datetimeFigureOut">
              <a:rPr lang="hu-HU" smtClean="0"/>
              <a:t>2017. 10. 08.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51A42-0754-415C-B7A0-8E9E2EC331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724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venez.com/unix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CCC2CB-3D6E-49C0-B1E5-6478193A0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IT alapismeretek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D3B8311-91CD-4EF1-A5DE-BC2B66D1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Szoftverek</a:t>
            </a:r>
          </a:p>
          <a:p>
            <a:r>
              <a:rPr lang="hu-HU" dirty="0"/>
              <a:t>Operációs rendszerek</a:t>
            </a:r>
          </a:p>
          <a:p>
            <a:r>
              <a:rPr lang="hu-HU" dirty="0"/>
              <a:t>Operációs rendszer kiválasztása</a:t>
            </a:r>
          </a:p>
        </p:txBody>
      </p:sp>
    </p:spTree>
    <p:extLst>
      <p:ext uri="{BB962C8B-B14F-4D97-AF65-F5344CB8AC3E}">
        <p14:creationId xmlns:p14="http://schemas.microsoft.com/office/powerpoint/2010/main" val="273947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DE26EB-29F1-44FC-9FFC-D60B2CC6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 fogalma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73857-6EAF-46A9-A5D0-CED1660CF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b="1" dirty="0"/>
              <a:t>Operációs rendszer</a:t>
            </a:r>
            <a:r>
              <a:rPr lang="hu-HU" sz="3200" dirty="0"/>
              <a:t> (OS):</a:t>
            </a:r>
            <a:br>
              <a:rPr lang="hu-HU" sz="3200" dirty="0"/>
            </a:br>
            <a:r>
              <a:rPr lang="hu-HU" sz="3200" dirty="0"/>
              <a:t>A számítógép azon szoftvere, mely a hardvererőforrásokat és programokat kezeli. Egy mindenre kiterjedő és átfogó alapprogram.</a:t>
            </a:r>
            <a:endParaRPr lang="hu-HU" sz="3200" b="1" dirty="0"/>
          </a:p>
        </p:txBody>
      </p:sp>
    </p:spTree>
    <p:extLst>
      <p:ext uri="{BB962C8B-B14F-4D97-AF65-F5344CB8AC3E}">
        <p14:creationId xmlns:p14="http://schemas.microsoft.com/office/powerpoint/2010/main" val="94426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514A16-E7F7-4A44-B714-40CE6020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operációs rendszer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438627-7A65-4BE0-80C6-38C52939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Interaktív kommunikációs felületet biztosítása</a:t>
            </a:r>
            <a:r>
              <a:rPr lang="hu-HU" dirty="0"/>
              <a:t>:</a:t>
            </a:r>
          </a:p>
          <a:p>
            <a:pPr lvl="1"/>
            <a:r>
              <a:rPr lang="hu-HU" dirty="0"/>
              <a:t>a felhasználók, </a:t>
            </a:r>
          </a:p>
          <a:p>
            <a:pPr lvl="1"/>
            <a:r>
              <a:rPr lang="hu-HU" dirty="0"/>
              <a:t>az alkalmazások és </a:t>
            </a:r>
          </a:p>
          <a:p>
            <a:pPr lvl="1"/>
            <a:r>
              <a:rPr lang="hu-HU" dirty="0"/>
              <a:t>a hardver között. </a:t>
            </a:r>
          </a:p>
          <a:p>
            <a:r>
              <a:rPr lang="hu-HU" b="1" dirty="0"/>
              <a:t>Számítógép indítása</a:t>
            </a:r>
          </a:p>
          <a:p>
            <a:r>
              <a:rPr lang="hu-HU" b="1" dirty="0"/>
              <a:t>Egyidejűség biztosítása:</a:t>
            </a:r>
            <a:br>
              <a:rPr lang="hu-HU" dirty="0"/>
            </a:br>
            <a:r>
              <a:rPr lang="hu-HU" dirty="0"/>
              <a:t>Egyidejűleg több felhasználó, feladat (több program végrehajtását) és több processzor is támogatása.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145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494BCA-669C-45D0-BB21-505FEDDA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operációs rendszer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32DC40-AD68-4A57-BC64-C0CD6692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Hardverhozzáférés vezérlése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vezérli az alkalmazások és a hardver közötti együttműködést. </a:t>
            </a:r>
          </a:p>
          <a:p>
            <a:pPr lvl="1"/>
            <a:r>
              <a:rPr lang="hu-HU" sz="2800" dirty="0"/>
              <a:t>minden hardverelemhez egy illesztő programot telepít  </a:t>
            </a:r>
            <a:br>
              <a:rPr lang="hu-HU" sz="2800" dirty="0"/>
            </a:br>
            <a:r>
              <a:rPr lang="hu-HU" sz="2800" dirty="0"/>
              <a:t>automatikus konfigurálással </a:t>
            </a:r>
            <a:br>
              <a:rPr lang="hu-HU" sz="2800" dirty="0"/>
            </a:br>
            <a:r>
              <a:rPr lang="hu-HU" sz="2800" dirty="0"/>
              <a:t>(</a:t>
            </a:r>
            <a:r>
              <a:rPr lang="hu-HU" sz="2800" dirty="0" err="1"/>
              <a:t>Plug</a:t>
            </a:r>
            <a:r>
              <a:rPr lang="hu-HU" sz="2800" dirty="0"/>
              <a:t> and Play, </a:t>
            </a:r>
            <a:r>
              <a:rPr lang="hu-HU" sz="2800" dirty="0" err="1"/>
              <a:t>PnP</a:t>
            </a:r>
            <a:r>
              <a:rPr lang="hu-HU" sz="2800" dirty="0"/>
              <a:t> – WIN 95-től) </a:t>
            </a:r>
          </a:p>
          <a:p>
            <a:pPr lvl="1"/>
            <a:r>
              <a:rPr lang="hu-HU" sz="2800" dirty="0"/>
              <a:t>kommunikál az operációs rendszer és a hardver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431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06E8E-246C-4E5E-861B-BB07ED05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operációs rendszer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2888AF-A7C7-4CB6-8576-223AE039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Fájl- és könyvtárkezelés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Az operációs rendszer egy fájlstruktúrát hoz létre a merevlemezen, amelyekben a fájlokat és könyvtárakat szervezzük a könnyebb eligazodás és használat céljából </a:t>
            </a:r>
          </a:p>
          <a:p>
            <a:pPr lvl="1"/>
            <a:r>
              <a:rPr lang="hu-HU" dirty="0"/>
              <a:t>Könyvtárak – </a:t>
            </a:r>
            <a:r>
              <a:rPr lang="hu-HU" dirty="0" err="1"/>
              <a:t>directory</a:t>
            </a:r>
            <a:endParaRPr lang="hu-HU" dirty="0"/>
          </a:p>
          <a:p>
            <a:pPr lvl="1"/>
            <a:r>
              <a:rPr lang="hu-HU" dirty="0"/>
              <a:t>Mappák - </a:t>
            </a:r>
            <a:r>
              <a:rPr lang="hu-HU" dirty="0" err="1"/>
              <a:t>folder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376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84FD0-BB11-4050-9A35-98F57A9CC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operációs rendszer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E699F0-278B-4EF4-8A86-27BB3B8F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Felhasználói kezelőfelület biztosítása:</a:t>
            </a:r>
          </a:p>
          <a:p>
            <a:pPr lvl="1"/>
            <a:r>
              <a:rPr lang="hu-HU" sz="2800" dirty="0"/>
              <a:t>Karakteres – Pl.: DOS</a:t>
            </a:r>
          </a:p>
          <a:p>
            <a:pPr lvl="1"/>
            <a:r>
              <a:rPr lang="hu-HU" sz="2800" dirty="0"/>
              <a:t>Grafikus – Pl.: WIN</a:t>
            </a:r>
          </a:p>
          <a:p>
            <a:pPr lvl="1"/>
            <a:r>
              <a:rPr lang="hu-HU" sz="2800" dirty="0"/>
              <a:t>Karakteres és grafikus – Pl.: egyes Linux fajták</a:t>
            </a:r>
          </a:p>
        </p:txBody>
      </p:sp>
    </p:spTree>
    <p:extLst>
      <p:ext uri="{BB962C8B-B14F-4D97-AF65-F5344CB8AC3E}">
        <p14:creationId xmlns:p14="http://schemas.microsoft.com/office/powerpoint/2010/main" val="858821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B81EBD-D07A-4DFA-8478-684D3D77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operációs rendszer feladatai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6A12E8-F108-4CBE-96FB-3B92A3058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Alkalmazáskezelés biztosítása:</a:t>
            </a:r>
            <a:br>
              <a:rPr lang="hu-HU" b="1" dirty="0"/>
            </a:br>
            <a:r>
              <a:rPr lang="hu-HU" dirty="0"/>
              <a:t>Meghatározza egy alkalmazás helyét és betölti a számítógép memóriájába (RAM).</a:t>
            </a:r>
          </a:p>
          <a:p>
            <a:r>
              <a:rPr lang="hu-HU" b="1" dirty="0"/>
              <a:t>Az alkalmazás-programozói felület biztosítása</a:t>
            </a:r>
            <a:r>
              <a:rPr lang="hu-HU" dirty="0"/>
              <a:t>:</a:t>
            </a:r>
            <a:br>
              <a:rPr lang="hu-HU" dirty="0"/>
            </a:br>
            <a:r>
              <a:rPr lang="en-US" altLang="hu-HU" dirty="0"/>
              <a:t>(application programming interface – API)</a:t>
            </a:r>
            <a:endParaRPr lang="hu-HU" altLang="hu-HU" dirty="0"/>
          </a:p>
          <a:p>
            <a:pPr lvl="1"/>
            <a:r>
              <a:rPr lang="hu-HU" altLang="hu-HU" b="1" dirty="0" err="1"/>
              <a:t>OpenGL</a:t>
            </a:r>
            <a:r>
              <a:rPr lang="hu-HU" altLang="hu-HU" dirty="0"/>
              <a:t> (Open </a:t>
            </a:r>
            <a:r>
              <a:rPr lang="hu-HU" altLang="hu-HU" dirty="0" err="1"/>
              <a:t>Graphics</a:t>
            </a:r>
            <a:r>
              <a:rPr lang="hu-HU" altLang="hu-HU" dirty="0"/>
              <a:t> </a:t>
            </a:r>
            <a:r>
              <a:rPr lang="hu-HU" altLang="hu-HU" dirty="0" err="1"/>
              <a:t>Library</a:t>
            </a:r>
            <a:r>
              <a:rPr lang="hu-HU" altLang="hu-HU" dirty="0"/>
              <a:t>): </a:t>
            </a:r>
            <a:br>
              <a:rPr lang="hu-HU" altLang="hu-HU" dirty="0"/>
            </a:br>
            <a:r>
              <a:rPr lang="hu-HU" altLang="hu-HU" dirty="0"/>
              <a:t>Platformok közötti szabványleírás multimédiás grafikához. </a:t>
            </a:r>
          </a:p>
          <a:p>
            <a:pPr lvl="1"/>
            <a:r>
              <a:rPr lang="hu-HU" altLang="hu-HU" b="1" dirty="0" err="1"/>
              <a:t>DirectX</a:t>
            </a:r>
            <a:r>
              <a:rPr lang="hu-HU" altLang="hu-HU" b="1" dirty="0"/>
              <a:t>:</a:t>
            </a:r>
            <a:r>
              <a:rPr lang="hu-HU" altLang="hu-HU" dirty="0"/>
              <a:t> Multimédia feladatokhoz kapcsolódó API-k gyűjteménye a Windowsban</a:t>
            </a:r>
          </a:p>
          <a:p>
            <a:pPr marL="457200" lvl="1" indent="0">
              <a:buNone/>
            </a:pPr>
            <a:br>
              <a:rPr lang="hu-HU" altLang="hu-HU" dirty="0"/>
            </a:br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679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B8B7D2-E034-42DD-92CD-71A100FB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DB3E0FB-7823-4802-9A5C-D08791DC0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Többfelhasználós (multi-</a:t>
            </a:r>
            <a:r>
              <a:rPr lang="hu-HU" b="1" dirty="0" err="1"/>
              <a:t>user</a:t>
            </a:r>
            <a:r>
              <a:rPr lang="hu-HU" b="1" dirty="0"/>
              <a:t>) </a:t>
            </a:r>
            <a:br>
              <a:rPr lang="hu-HU" dirty="0"/>
            </a:br>
            <a:r>
              <a:rPr lang="hu-HU" dirty="0"/>
              <a:t>Két vagy több felhasználó egyidejűleg használhat programokat, illetve perifériás eszközöket (pl.: nyomtatókat) ugyanazon a számítógépen.</a:t>
            </a:r>
            <a:br>
              <a:rPr lang="hu-HU" dirty="0"/>
            </a:br>
            <a:r>
              <a:rPr lang="hu-HU" dirty="0"/>
              <a:t>Hálózati OS, pl.: vékonykliens rendszer</a:t>
            </a:r>
          </a:p>
          <a:p>
            <a:r>
              <a:rPr lang="hu-HU" b="1" dirty="0" err="1"/>
              <a:t>Többfeladatos</a:t>
            </a:r>
            <a:r>
              <a:rPr lang="hu-HU" b="1" dirty="0"/>
              <a:t> működés (multi-</a:t>
            </a:r>
            <a:r>
              <a:rPr lang="hu-HU" b="1" dirty="0" err="1"/>
              <a:t>tasking</a:t>
            </a:r>
            <a:r>
              <a:rPr lang="hu-HU" b="1" dirty="0"/>
              <a:t>) </a:t>
            </a:r>
            <a:br>
              <a:rPr lang="hu-HU" dirty="0"/>
            </a:br>
            <a:r>
              <a:rPr lang="hu-HU" dirty="0"/>
              <a:t>A számítógép képes egyidőben több alkalmazást futtatni. </a:t>
            </a:r>
          </a:p>
        </p:txBody>
      </p:sp>
    </p:spTree>
    <p:extLst>
      <p:ext uri="{BB962C8B-B14F-4D97-AF65-F5344CB8AC3E}">
        <p14:creationId xmlns:p14="http://schemas.microsoft.com/office/powerpoint/2010/main" val="1352495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6C27D6-65C8-4C80-910D-3E59B463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A5409A6-F0D7-49FE-A842-48BE4239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Többprocesszoros feldolgozás:</a:t>
            </a:r>
            <a:br>
              <a:rPr lang="hu-HU" b="1" dirty="0"/>
            </a:br>
            <a:r>
              <a:rPr lang="hu-HU" dirty="0"/>
              <a:t>(multi-</a:t>
            </a:r>
            <a:r>
              <a:rPr lang="hu-HU" dirty="0" err="1"/>
              <a:t>processing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A számítógép tartalmazhat két vagy több CPU-t, amelyeket a programok megosztva használnak. </a:t>
            </a:r>
            <a:br>
              <a:rPr lang="hu-HU" dirty="0"/>
            </a:br>
            <a:r>
              <a:rPr lang="hu-HU" b="1" dirty="0"/>
              <a:t>Többszálú működés: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(multi-</a:t>
            </a:r>
            <a:r>
              <a:rPr lang="hu-HU" dirty="0" err="1"/>
              <a:t>threading</a:t>
            </a:r>
            <a:r>
              <a:rPr lang="hu-HU" dirty="0"/>
              <a:t>) </a:t>
            </a:r>
            <a:br>
              <a:rPr lang="hu-HU" dirty="0"/>
            </a:br>
            <a:r>
              <a:rPr lang="hu-HU" dirty="0"/>
              <a:t>Egy program több apró részre osztható fel, amelyeket az operációs rendszer szükség szerint tölthet be. A többszálú működés teszi lehetővé a </a:t>
            </a:r>
            <a:r>
              <a:rPr lang="hu-HU" dirty="0" err="1"/>
              <a:t>többfeladatos</a:t>
            </a:r>
            <a:r>
              <a:rPr lang="hu-HU" dirty="0"/>
              <a:t> működést.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107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B7068A-220A-497D-9346-6FC6F278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Működési üzemmódok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0E573B-A2E4-4C86-A1A0-EEE2FA97F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CPU képességeire és a működési környezetre utal. A működési üzemmód meghatározza, hogy a processzor hogyan kezelje az alkalmazásokat és a memóriát. </a:t>
            </a:r>
          </a:p>
          <a:p>
            <a:pPr lvl="1"/>
            <a:r>
              <a:rPr lang="hu-HU" sz="2800" dirty="0"/>
              <a:t>Valós üzemmód (</a:t>
            </a:r>
            <a:r>
              <a:rPr lang="hu-HU" sz="2800" dirty="0" err="1"/>
              <a:t>real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r>
              <a:rPr lang="hu-HU" sz="2800" dirty="0"/>
              <a:t>),</a:t>
            </a:r>
          </a:p>
          <a:p>
            <a:pPr lvl="1"/>
            <a:r>
              <a:rPr lang="hu-HU" sz="2800" dirty="0"/>
              <a:t>Védett üzemmód (</a:t>
            </a:r>
            <a:r>
              <a:rPr lang="hu-HU" sz="2800" dirty="0" err="1"/>
              <a:t>protected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r>
              <a:rPr lang="hu-HU" sz="2800" dirty="0"/>
              <a:t>),</a:t>
            </a:r>
          </a:p>
          <a:p>
            <a:pPr lvl="1"/>
            <a:r>
              <a:rPr lang="hu-HU" sz="2800" dirty="0"/>
              <a:t>Virtuális valós üzemmód (</a:t>
            </a:r>
            <a:r>
              <a:rPr lang="hu-HU" sz="2800" dirty="0" err="1"/>
              <a:t>virtual</a:t>
            </a:r>
            <a:r>
              <a:rPr lang="hu-HU" sz="2800" dirty="0"/>
              <a:t> </a:t>
            </a:r>
            <a:r>
              <a:rPr lang="hu-HU" sz="2800" dirty="0" err="1"/>
              <a:t>real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r>
              <a:rPr lang="hu-HU" sz="2800" dirty="0"/>
              <a:t>),</a:t>
            </a:r>
          </a:p>
          <a:p>
            <a:pPr lvl="1"/>
            <a:r>
              <a:rPr lang="hu-HU" sz="2800" dirty="0"/>
              <a:t>Kompatibilis üzemmód (</a:t>
            </a:r>
            <a:r>
              <a:rPr lang="hu-HU" sz="2800" dirty="0" err="1"/>
              <a:t>compatible</a:t>
            </a:r>
            <a:r>
              <a:rPr lang="hu-HU" sz="2800" dirty="0"/>
              <a:t> </a:t>
            </a:r>
            <a:r>
              <a:rPr lang="hu-HU" sz="2800" dirty="0" err="1"/>
              <a:t>mode</a:t>
            </a:r>
            <a:r>
              <a:rPr lang="hu-HU" sz="2800" dirty="0"/>
              <a:t>).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8003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1A696C-7922-4288-83ED-439375EA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Valós üzemmód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829E3E-7382-4CEF-8A53-A51573A2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altLang="hu-HU" dirty="0"/>
              <a:t>A valós üzemmódban működő CPU egyidőben csak egy programot képes futtatni, és egyszerre csak 1 MB rendszermemóriát tud megcímezni. </a:t>
            </a:r>
          </a:p>
          <a:p>
            <a:r>
              <a:rPr lang="hu-HU" altLang="hu-HU" dirty="0"/>
              <a:t>Jóllehet minden korszerű processzor támogatja a valós módot, ezt csak a DOS operációs rendszer, a DOS-os alkalmazások és a 16 bites rendszerek (mint pl. a Windows 3.x) használják.</a:t>
            </a:r>
          </a:p>
          <a:p>
            <a:r>
              <a:rPr lang="hu-HU" altLang="hu-HU" dirty="0"/>
              <a:t>Valós módban, ha egy alkalmazás hibát generál, akkor az egész számítógépet érintheti a probléma</a:t>
            </a:r>
          </a:p>
          <a:p>
            <a:r>
              <a:rPr lang="hu-HU" altLang="hu-HU" dirty="0"/>
              <a:t>Ennek következménye : a számítógép nem válaszol, újraindul vagy szabálytalan memóriaművelet következtében leáll.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5318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44A14A-E13F-4FA0-9F85-E4DD4E6A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A516757-29F7-4018-BA80-70EB1205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Szoftver fogalma</a:t>
            </a:r>
          </a:p>
          <a:p>
            <a:r>
              <a:rPr lang="hu-HU" dirty="0"/>
              <a:t>Szoftverek csoportosítása</a:t>
            </a:r>
          </a:p>
        </p:txBody>
      </p:sp>
    </p:spTree>
    <p:extLst>
      <p:ext uri="{BB962C8B-B14F-4D97-AF65-F5344CB8AC3E}">
        <p14:creationId xmlns:p14="http://schemas.microsoft.com/office/powerpoint/2010/main" val="419170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9A1DCA-EB48-4381-98CA-AFC4984E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Védett üzemmód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4C74C8-5A6C-4A70-87CD-AAFBF0B2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 CPU védett módban a memória egészéhez hozzáfér, beleértve a virtuális memóriát. </a:t>
            </a:r>
          </a:p>
          <a:p>
            <a:r>
              <a:rPr lang="hu-HU" dirty="0"/>
              <a:t>A védett módban működő operációs rendszer egyszerre több programot képes vezérelni. </a:t>
            </a:r>
          </a:p>
          <a:p>
            <a:r>
              <a:rPr lang="hu-HU" dirty="0"/>
              <a:t>A védett mód 32 bites hozzáférést biztosít a memóriához, az illesztőprogramokhoz és a </a:t>
            </a:r>
            <a:br>
              <a:rPr lang="hu-HU" dirty="0"/>
            </a:br>
            <a:r>
              <a:rPr lang="hu-HU" dirty="0"/>
              <a:t>be- és kiviteli (I/O) eszközök közötti átvitelhez.</a:t>
            </a:r>
          </a:p>
          <a:p>
            <a:r>
              <a:rPr lang="hu-HU" dirty="0"/>
              <a:t>A védett üzemmódot 32 bites operációs rendszerek használják</a:t>
            </a:r>
          </a:p>
          <a:p>
            <a:pPr lvl="1"/>
            <a:r>
              <a:rPr lang="hu-HU" dirty="0"/>
              <a:t>Windows ME, </a:t>
            </a:r>
            <a:r>
              <a:rPr lang="hu-HU" dirty="0" err="1"/>
              <a:t>Win</a:t>
            </a:r>
            <a:r>
              <a:rPr lang="hu-HU" dirty="0"/>
              <a:t> XP</a:t>
            </a:r>
          </a:p>
          <a:p>
            <a:pPr lvl="1"/>
            <a:r>
              <a:rPr lang="hu-HU" dirty="0" err="1"/>
              <a:t>Win</a:t>
            </a:r>
            <a:r>
              <a:rPr lang="hu-HU" dirty="0"/>
              <a:t> 7 (x32), </a:t>
            </a:r>
            <a:r>
              <a:rPr lang="hu-HU" dirty="0" err="1"/>
              <a:t>Win</a:t>
            </a:r>
            <a:r>
              <a:rPr lang="hu-HU" dirty="0"/>
              <a:t> 8 (x32), </a:t>
            </a:r>
            <a:r>
              <a:rPr lang="hu-HU" dirty="0" err="1"/>
              <a:t>Win</a:t>
            </a:r>
            <a:r>
              <a:rPr lang="hu-HU" dirty="0"/>
              <a:t> 10 (x32)</a:t>
            </a:r>
          </a:p>
          <a:p>
            <a:r>
              <a:rPr lang="hu-HU" dirty="0"/>
              <a:t>A x64 működés: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mode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955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5563B9-6AA0-44A2-8EAB-C6325C20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valós üzemmód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A0D0B5-E56C-472A-95D7-41DB9325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virtuális valós módban működő CPU-k lehetővé teszik a valós üzemmódú alkalmazások számára, hogy védett üzemmódú operációs rendszeren fussanak.</a:t>
            </a:r>
          </a:p>
          <a:p>
            <a:r>
              <a:rPr lang="hu-HU" dirty="0"/>
              <a:t>Pl.: amikor egy DOS-os alkalmazás fut egy 32 bites operációs rendszeren</a:t>
            </a:r>
          </a:p>
        </p:txBody>
      </p:sp>
    </p:spTree>
    <p:extLst>
      <p:ext uri="{BB962C8B-B14F-4D97-AF65-F5344CB8AC3E}">
        <p14:creationId xmlns:p14="http://schemas.microsoft.com/office/powerpoint/2010/main" val="247861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10FF58-F195-4FEE-8AAA-30F3BB9E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Kompatibilis üzemmód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4D399-B44D-49BE-B393-06149D1A3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 az üzemmód létrehozza egy korábbi operációs rendszer környezetét olyan alkalmazások számára, melyek nem kompatibilisek az éppen futó operációs rendszerrel. </a:t>
            </a:r>
          </a:p>
          <a:p>
            <a:r>
              <a:rPr lang="hu-HU" dirty="0"/>
              <a:t>Képes létrehozni az alkalmazás által használni kívánt operációs rendszer pontos környezetét vagy verzióját, hogy az alkalmazás számára úgy tűnjön, mintha az eredeti környezetben futna.</a:t>
            </a:r>
          </a:p>
        </p:txBody>
      </p:sp>
    </p:spTree>
    <p:extLst>
      <p:ext uri="{BB962C8B-B14F-4D97-AF65-F5344CB8AC3E}">
        <p14:creationId xmlns:p14="http://schemas.microsoft.com/office/powerpoint/2010/main" val="2824343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7EDD5-CB34-4CEF-A2C6-F8B74567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rendszerek típusai és jellemzőik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90B03D-1ED2-412D-B7EB-578610C41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865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E2B0DC-D571-480D-A302-A575259A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F877F30-C034-4741-AEAE-EBA9BA29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Asztali/irodai operációs rendszerek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Small</a:t>
            </a:r>
            <a:r>
              <a:rPr lang="hu-HU" dirty="0"/>
              <a:t> Office / Home Office – SOHO) </a:t>
            </a:r>
            <a:br>
              <a:rPr lang="hu-HU" dirty="0"/>
            </a:br>
            <a:r>
              <a:rPr lang="hu-HU" dirty="0"/>
              <a:t>használatra szánták korlátozott számú felhasználóval</a:t>
            </a:r>
          </a:p>
          <a:p>
            <a:r>
              <a:rPr lang="hu-HU" b="1" dirty="0"/>
              <a:t>Hálózati operációs rendszerek</a:t>
            </a:r>
            <a:br>
              <a:rPr lang="hu-HU" dirty="0"/>
            </a:br>
            <a:r>
              <a:rPr lang="hu-HU" dirty="0"/>
              <a:t>(Network </a:t>
            </a:r>
            <a:r>
              <a:rPr lang="hu-HU" dirty="0" err="1"/>
              <a:t>Operating</a:t>
            </a:r>
            <a:r>
              <a:rPr lang="hu-HU" dirty="0"/>
              <a:t> System – NOS) </a:t>
            </a:r>
            <a:br>
              <a:rPr lang="hu-HU" dirty="0"/>
            </a:br>
            <a:r>
              <a:rPr lang="hu-HU" dirty="0"/>
              <a:t>többfelhasználós, vállalati környezetbe szántak </a:t>
            </a:r>
          </a:p>
          <a:p>
            <a:r>
              <a:rPr lang="hu-HU" b="1" dirty="0"/>
              <a:t>Mobil operációs rendszerek</a:t>
            </a:r>
            <a:br>
              <a:rPr lang="hu-HU" b="1" dirty="0"/>
            </a:br>
            <a:r>
              <a:rPr lang="hu-HU" dirty="0"/>
              <a:t>(Mobile </a:t>
            </a:r>
            <a:r>
              <a:rPr lang="hu-HU" dirty="0" err="1"/>
              <a:t>Operating</a:t>
            </a:r>
            <a:r>
              <a:rPr lang="hu-HU" dirty="0"/>
              <a:t> System – mobile OS)</a:t>
            </a:r>
            <a:br>
              <a:rPr lang="hu-HU" dirty="0"/>
            </a:br>
            <a:r>
              <a:rPr lang="hu-HU" dirty="0"/>
              <a:t>Hordozható, kézi eszközöket működtetnek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098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BC2E87-E7CD-455B-BA92-B66044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operációs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500365-D2BE-4379-A98C-3976C162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asztali operációs rendszer az alábbi jellemzőkkel rendelkezik:</a:t>
            </a:r>
          </a:p>
          <a:p>
            <a:pPr lvl="1"/>
            <a:r>
              <a:rPr lang="hu-HU" sz="2800" dirty="0"/>
              <a:t>Egy felhasználót támogat </a:t>
            </a:r>
          </a:p>
          <a:p>
            <a:pPr lvl="1"/>
            <a:r>
              <a:rPr lang="hu-HU" sz="2800" dirty="0"/>
              <a:t>Egyfelhasználós alkalmazásokat futtat </a:t>
            </a:r>
          </a:p>
          <a:p>
            <a:pPr lvl="1"/>
            <a:r>
              <a:rPr lang="hu-HU" sz="2800" dirty="0"/>
              <a:t>Korlátozott biztonságú fájl- és könyvtármegosztást biztosít kisméretű hálózatban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451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D404A2-587C-4678-BB80-9AA96EF7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Hálózati operációs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B4DE5C-5A91-49E9-82DF-A57F1B49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hálózati operációs rendszer az alábbi jellemzőkkel rendelkezik:</a:t>
            </a:r>
          </a:p>
          <a:p>
            <a:pPr lvl="1"/>
            <a:r>
              <a:rPr lang="hu-HU" sz="2800" dirty="0"/>
              <a:t>Több felhasználót támogat </a:t>
            </a:r>
          </a:p>
          <a:p>
            <a:pPr lvl="1"/>
            <a:r>
              <a:rPr lang="hu-HU" sz="2800" dirty="0"/>
              <a:t>Többfelhasználós programokat futtat </a:t>
            </a:r>
          </a:p>
          <a:p>
            <a:pPr lvl="1"/>
            <a:r>
              <a:rPr lang="hu-HU" sz="2800" dirty="0"/>
              <a:t>Biztonságosabb az asztali operációs rendszereknél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1783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1B63B7-E42A-487D-B2B4-DD272E8F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Mobil operációs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18511E-CA9E-40F2-96EC-D7E518EF9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Működésük és felépítésük nagyban hasonlít „asztali” társaikéra, viszont egyszerűbbek</a:t>
            </a:r>
          </a:p>
          <a:p>
            <a:r>
              <a:rPr lang="hu-HU" dirty="0"/>
              <a:t>Főleg vezetéknélküli kapcsolattartásra, multimédiára koncentrálnak</a:t>
            </a:r>
          </a:p>
          <a:p>
            <a:r>
              <a:rPr lang="hu-HU" dirty="0"/>
              <a:t>Egyben:</a:t>
            </a:r>
          </a:p>
          <a:p>
            <a:pPr lvl="1"/>
            <a:r>
              <a:rPr lang="hu-HU" dirty="0"/>
              <a:t>Kommunikációs eszközök</a:t>
            </a:r>
          </a:p>
          <a:p>
            <a:pPr lvl="1"/>
            <a:r>
              <a:rPr lang="hu-HU" dirty="0"/>
              <a:t>Informatikai eszközök</a:t>
            </a:r>
          </a:p>
          <a:p>
            <a:pPr lvl="1"/>
            <a:r>
              <a:rPr lang="hu-HU" dirty="0"/>
              <a:t>Szórakoztatóelektronikai eszközök</a:t>
            </a:r>
          </a:p>
        </p:txBody>
      </p:sp>
    </p:spTree>
    <p:extLst>
      <p:ext uri="{BB962C8B-B14F-4D97-AF65-F5344CB8AC3E}">
        <p14:creationId xmlns:p14="http://schemas.microsoft.com/office/powerpoint/2010/main" val="3518514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FDD55E7A-1A5C-47D4-9C5B-901352CD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40276"/>
              </p:ext>
            </p:extLst>
          </p:nvPr>
        </p:nvGraphicFramePr>
        <p:xfrm>
          <a:off x="573232" y="454025"/>
          <a:ext cx="7886700" cy="585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1390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54612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8319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Asztali operációs rendszer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Hálózati operációs rendszer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Mobil operációs rendszer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718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r>
                        <a:rPr lang="hu-HU" b="1" dirty="0"/>
                        <a:t>DOS</a:t>
                      </a:r>
                    </a:p>
                    <a:p>
                      <a:r>
                        <a:rPr lang="hu-HU" b="0" dirty="0"/>
                        <a:t>MS-DOS, </a:t>
                      </a:r>
                      <a:r>
                        <a:rPr lang="hu-HU" b="0" dirty="0" err="1"/>
                        <a:t>FreeDOS</a:t>
                      </a:r>
                      <a:endParaRPr lang="hu-HU" b="0" dirty="0"/>
                    </a:p>
                    <a:p>
                      <a:endParaRPr lang="hu-HU" b="1" dirty="0"/>
                    </a:p>
                    <a:p>
                      <a:r>
                        <a:rPr lang="hu-HU" b="1" dirty="0"/>
                        <a:t>Windows</a:t>
                      </a:r>
                    </a:p>
                    <a:p>
                      <a:r>
                        <a:rPr lang="hu-HU" dirty="0" err="1"/>
                        <a:t>Win</a:t>
                      </a:r>
                      <a:r>
                        <a:rPr lang="hu-HU" dirty="0"/>
                        <a:t> 1.0 – 3.0, </a:t>
                      </a:r>
                      <a:r>
                        <a:rPr lang="hu-HU" dirty="0" err="1"/>
                        <a:t>Win</a:t>
                      </a:r>
                      <a:r>
                        <a:rPr lang="hu-HU" dirty="0"/>
                        <a:t> 95, 98 2000, </a:t>
                      </a:r>
                      <a:r>
                        <a:rPr lang="hu-HU" dirty="0" err="1"/>
                        <a:t>Millenium</a:t>
                      </a:r>
                      <a:r>
                        <a:rPr lang="hu-HU" dirty="0"/>
                        <a:t>, XP</a:t>
                      </a:r>
                    </a:p>
                    <a:p>
                      <a:r>
                        <a:rPr lang="hu-HU" dirty="0" err="1"/>
                        <a:t>Win</a:t>
                      </a:r>
                      <a:r>
                        <a:rPr lang="hu-HU" dirty="0"/>
                        <a:t> Vista 7, 8, 10</a:t>
                      </a:r>
                    </a:p>
                    <a:p>
                      <a:endParaRPr lang="hu-HU" dirty="0"/>
                    </a:p>
                    <a:p>
                      <a:r>
                        <a:rPr lang="hu-HU" b="1" dirty="0"/>
                        <a:t>Linux</a:t>
                      </a:r>
                    </a:p>
                    <a:p>
                      <a:r>
                        <a:rPr lang="hu-HU" dirty="0" err="1"/>
                        <a:t>Ubuntu</a:t>
                      </a:r>
                      <a:r>
                        <a:rPr lang="hu-HU" dirty="0"/>
                        <a:t> 4.10 – 17.10</a:t>
                      </a:r>
                    </a:p>
                    <a:p>
                      <a:r>
                        <a:rPr lang="hu-HU" dirty="0"/>
                        <a:t>Unix, Open Unix, …..</a:t>
                      </a:r>
                    </a:p>
                    <a:p>
                      <a:r>
                        <a:rPr lang="hu-HU" dirty="0"/>
                        <a:t>BSD, </a:t>
                      </a:r>
                      <a:r>
                        <a:rPr lang="hu-HU" dirty="0" err="1"/>
                        <a:t>FreeBSD</a:t>
                      </a:r>
                      <a:r>
                        <a:rPr lang="hu-HU" dirty="0"/>
                        <a:t>, …..</a:t>
                      </a:r>
                    </a:p>
                    <a:p>
                      <a:r>
                        <a:rPr lang="hu-HU" dirty="0"/>
                        <a:t>Mac, OS, Mac OS X 10.0 – 10.12, Apple TV</a:t>
                      </a:r>
                    </a:p>
                    <a:p>
                      <a:r>
                        <a:rPr lang="hu-HU" dirty="0"/>
                        <a:t>Stb.: </a:t>
                      </a:r>
                      <a:r>
                        <a:rPr lang="hu-HU" dirty="0">
                          <a:hlinkClick r:id="rId2"/>
                        </a:rPr>
                        <a:t>https://www.levenez.com/unix/</a:t>
                      </a:r>
                      <a:endParaRPr lang="hu-HU" dirty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Windows Server</a:t>
                      </a:r>
                    </a:p>
                    <a:p>
                      <a:r>
                        <a:rPr lang="hu-HU" dirty="0"/>
                        <a:t>Windows Server 2003, 2008, 2012, 2016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 err="1"/>
                        <a:t>Novel</a:t>
                      </a:r>
                      <a:r>
                        <a:rPr lang="hu-HU" b="1" dirty="0"/>
                        <a:t> </a:t>
                      </a:r>
                      <a:r>
                        <a:rPr lang="hu-HU" b="1" dirty="0" err="1"/>
                        <a:t>NetWare</a:t>
                      </a:r>
                      <a:endParaRPr lang="hu-HU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b="1" dirty="0"/>
                        <a:t>Cisco 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b="1" dirty="0"/>
                        <a:t>Android</a:t>
                      </a:r>
                      <a:r>
                        <a:rPr lang="hu-HU" dirty="0"/>
                        <a:t> 1.0 – 7.0 </a:t>
                      </a:r>
                    </a:p>
                    <a:p>
                      <a:r>
                        <a:rPr lang="hu-HU" dirty="0"/>
                        <a:t>Pl.: </a:t>
                      </a:r>
                      <a:r>
                        <a:rPr lang="hu-HU" dirty="0" err="1"/>
                        <a:t>Jelly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Bean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Ice</a:t>
                      </a:r>
                      <a:r>
                        <a:rPr lang="hu-HU" dirty="0"/>
                        <a:t> </a:t>
                      </a:r>
                      <a:r>
                        <a:rPr lang="hu-HU" dirty="0" err="1"/>
                        <a:t>Cream</a:t>
                      </a:r>
                      <a:r>
                        <a:rPr lang="hu-HU" dirty="0"/>
                        <a:t>, KitKat, Lollipop, </a:t>
                      </a:r>
                      <a:r>
                        <a:rPr lang="hu-HU" dirty="0" err="1"/>
                        <a:t>Marshmallow</a:t>
                      </a:r>
                      <a:r>
                        <a:rPr lang="hu-HU" dirty="0"/>
                        <a:t>, </a:t>
                      </a:r>
                      <a:r>
                        <a:rPr lang="hu-HU" dirty="0" err="1"/>
                        <a:t>Nougat</a:t>
                      </a:r>
                      <a:endParaRPr lang="hu-HU" dirty="0"/>
                    </a:p>
                    <a:p>
                      <a:endParaRPr lang="hu-HU" dirty="0"/>
                    </a:p>
                    <a:p>
                      <a:r>
                        <a:rPr lang="hu-HU" b="1" dirty="0" err="1"/>
                        <a:t>Iphone</a:t>
                      </a:r>
                      <a:r>
                        <a:rPr lang="hu-HU" b="1" dirty="0"/>
                        <a:t> OS </a:t>
                      </a:r>
                      <a:r>
                        <a:rPr lang="hu-HU" b="0" dirty="0"/>
                        <a:t>1.x, 2.x, 3.x</a:t>
                      </a:r>
                    </a:p>
                    <a:p>
                      <a:r>
                        <a:rPr lang="hu-HU" b="1" dirty="0"/>
                        <a:t>iOS</a:t>
                      </a:r>
                      <a:r>
                        <a:rPr lang="hu-HU" dirty="0"/>
                        <a:t> 4–10</a:t>
                      </a:r>
                    </a:p>
                    <a:p>
                      <a:endParaRPr lang="hu-HU" dirty="0"/>
                    </a:p>
                    <a:p>
                      <a:r>
                        <a:rPr lang="hu-HU" b="1" dirty="0"/>
                        <a:t>Windows </a:t>
                      </a:r>
                      <a:r>
                        <a:rPr lang="hu-HU" b="1" dirty="0" err="1"/>
                        <a:t>Phone</a:t>
                      </a:r>
                      <a:r>
                        <a:rPr lang="hu-HU" b="1" dirty="0"/>
                        <a:t> </a:t>
                      </a:r>
                      <a:r>
                        <a:rPr lang="hu-HU" dirty="0"/>
                        <a:t>7, 7.x 8, 8.1</a:t>
                      </a:r>
                    </a:p>
                    <a:p>
                      <a:r>
                        <a:rPr lang="hu-HU" b="1" dirty="0"/>
                        <a:t>Windows Mobile</a:t>
                      </a:r>
                      <a:r>
                        <a:rPr lang="hu-HU" dirty="0"/>
                        <a:t>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09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EE3FC9-0D62-4A31-9634-169AA9258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Beadandó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9132417-0E17-4296-86B6-BC56A6D2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10702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Választott operációs rendszer bemutatása</a:t>
            </a:r>
          </a:p>
          <a:p>
            <a:pPr lvl="1"/>
            <a:r>
              <a:rPr lang="hu-HU" dirty="0"/>
              <a:t>Terjedelem 1-2 A/4-es oldal, digitálisan (.</a:t>
            </a:r>
            <a:r>
              <a:rPr lang="hu-HU" dirty="0" err="1"/>
              <a:t>docx</a:t>
            </a:r>
            <a:r>
              <a:rPr lang="hu-HU" dirty="0"/>
              <a:t>, …)</a:t>
            </a:r>
          </a:p>
          <a:p>
            <a:r>
              <a:rPr lang="hu-HU" dirty="0"/>
              <a:t>Tartalma:</a:t>
            </a:r>
          </a:p>
          <a:p>
            <a:pPr lvl="1"/>
            <a:r>
              <a:rPr lang="hu-HU" dirty="0"/>
              <a:t>Típusát, jellemzőit (felhasználói felület, felhasználók száma, </a:t>
            </a:r>
            <a:r>
              <a:rPr lang="hu-HU" dirty="0" err="1"/>
              <a:t>stb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Hardver-követelmény</a:t>
            </a:r>
          </a:p>
          <a:p>
            <a:pPr lvl="1"/>
            <a:r>
              <a:rPr lang="hu-HU" dirty="0"/>
              <a:t>Elterjedtsége, felhasználási cél</a:t>
            </a:r>
          </a:p>
          <a:p>
            <a:pPr lvl="1"/>
            <a:r>
              <a:rPr lang="hu-HU" dirty="0"/>
              <a:t>Ár (főleg ma „élő” OS-</a:t>
            </a:r>
            <a:r>
              <a:rPr lang="hu-HU" dirty="0" err="1"/>
              <a:t>eknél</a:t>
            </a:r>
            <a:r>
              <a:rPr lang="hu-HU" dirty="0"/>
              <a:t>) vagy ingyenesség</a:t>
            </a:r>
          </a:p>
          <a:p>
            <a:pPr lvl="1"/>
            <a:r>
              <a:rPr lang="hu-HU" dirty="0"/>
              <a:t>Rövid leírás, újdonságai, mettől meddig volt használatban, …</a:t>
            </a:r>
          </a:p>
          <a:p>
            <a:pPr lvl="1"/>
            <a:r>
              <a:rPr lang="hu-HU" dirty="0"/>
              <a:t>Érdekességek</a:t>
            </a:r>
          </a:p>
          <a:p>
            <a:pPr lvl="1"/>
            <a:r>
              <a:rPr lang="hu-HU" dirty="0"/>
              <a:t>Egyéb</a:t>
            </a:r>
          </a:p>
          <a:p>
            <a:r>
              <a:rPr lang="hu-HU" dirty="0"/>
              <a:t>Forrásmegjelölés!!!</a:t>
            </a:r>
          </a:p>
          <a:p>
            <a:r>
              <a:rPr lang="hu-HU" dirty="0"/>
              <a:t>Beadás: verebelyszki.hu-s e-mail címről</a:t>
            </a:r>
          </a:p>
        </p:txBody>
      </p:sp>
    </p:spTree>
    <p:extLst>
      <p:ext uri="{BB962C8B-B14F-4D97-AF65-F5344CB8AC3E}">
        <p14:creationId xmlns:p14="http://schemas.microsoft.com/office/powerpoint/2010/main" val="15695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A8542-83E3-4C8C-A2A9-24049EBD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fogalma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682ADD-5D34-4482-8C25-32FBF119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hu-HU" sz="3200" b="1" i="1" dirty="0"/>
              <a:t>Szoftver:</a:t>
            </a:r>
            <a:br>
              <a:rPr lang="hu-HU" sz="3200" dirty="0"/>
            </a:br>
            <a:r>
              <a:rPr lang="hu-HU" sz="3200" dirty="0"/>
              <a:t>A hardvert vezérlő utasítások, programok, dokumentációk (adatok) összessége.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4764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869E7CA-4842-4C6A-A132-931EF3C06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Operációs rendszer kiválasztása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BC770C06-E977-4797-803C-137B75D85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609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E9173-989D-4508-AD46-925F2007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Kereskedelmi licenc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BD01CE-FABE-468C-B349-C0B54DD8B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Jellemzői:</a:t>
            </a:r>
          </a:p>
          <a:p>
            <a:r>
              <a:rPr lang="hu-HU" dirty="0"/>
              <a:t>A felhasználó nem módosíthatja az OS kódját.</a:t>
            </a:r>
          </a:p>
          <a:p>
            <a:r>
              <a:rPr lang="hu-HU" dirty="0"/>
              <a:t>Költséges lehet, mert a hálózat minden gépére meg kell venni a licenct.</a:t>
            </a:r>
          </a:p>
          <a:p>
            <a:r>
              <a:rPr lang="hu-HU" dirty="0"/>
              <a:t>A fejlesztést a gyártó szabja meg, viszonylag ritka.</a:t>
            </a:r>
          </a:p>
          <a:p>
            <a:r>
              <a:rPr lang="hu-HU" dirty="0"/>
              <a:t>Kiépített támogatási szolgáltatás tartozik hozzá.</a:t>
            </a:r>
          </a:p>
          <a:p>
            <a:pPr lvl="1"/>
            <a:r>
              <a:rPr lang="hu-HU" dirty="0"/>
              <a:t>Pl.: Windows, Mac OS X, Unix</a:t>
            </a:r>
          </a:p>
        </p:txBody>
      </p:sp>
    </p:spTree>
    <p:extLst>
      <p:ext uri="{BB962C8B-B14F-4D97-AF65-F5344CB8AC3E}">
        <p14:creationId xmlns:p14="http://schemas.microsoft.com/office/powerpoint/2010/main" val="4084241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A17C97-193F-423D-93A1-3CD0C7B8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nyilvános licenc </a:t>
            </a:r>
            <a:br>
              <a:rPr lang="hu-HU" dirty="0"/>
            </a:br>
            <a:r>
              <a:rPr lang="hu-HU" dirty="0"/>
              <a:t>(GPL – General Public Licence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1FCC6-27BB-4034-A990-5CE37789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dirty="0"/>
              <a:t>Jellemzői:</a:t>
            </a:r>
          </a:p>
          <a:p>
            <a:r>
              <a:rPr lang="hu-HU" dirty="0"/>
              <a:t>A jobb használhatóság érdekében javítható, változtatható a nyílt forráskód.</a:t>
            </a:r>
          </a:p>
          <a:p>
            <a:r>
              <a:rPr lang="hu-HU" dirty="0"/>
              <a:t>Viszonylag gyakori a változtatás.</a:t>
            </a:r>
          </a:p>
          <a:p>
            <a:r>
              <a:rPr lang="hu-HU" dirty="0"/>
              <a:t>Nincs kiépített támogatási rendszer.</a:t>
            </a:r>
          </a:p>
          <a:p>
            <a:r>
              <a:rPr lang="hu-HU" dirty="0"/>
              <a:t>Közösségi alapú segítségnyújtás.</a:t>
            </a:r>
          </a:p>
          <a:p>
            <a:pPr lvl="1"/>
            <a:r>
              <a:rPr lang="hu-HU" dirty="0"/>
              <a:t>Pl.: Különféle Linux alapú OS-ek</a:t>
            </a:r>
          </a:p>
        </p:txBody>
      </p:sp>
    </p:spTree>
    <p:extLst>
      <p:ext uri="{BB962C8B-B14F-4D97-AF65-F5344CB8AC3E}">
        <p14:creationId xmlns:p14="http://schemas.microsoft.com/office/powerpoint/2010/main" val="2137934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ónás Katalin\Dokumentumok\Képek\D1prémium\2-1.JPG">
            <a:extLst>
              <a:ext uri="{FF2B5EF4-FFF2-40B4-BE49-F238E27FC236}">
                <a16:creationId xmlns:a16="http://schemas.microsoft.com/office/drawing/2014/main" id="{7F4217EF-9785-4DD3-9D4D-04E19EABB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6917"/>
            <a:ext cx="9143999" cy="586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165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4F7C91-F97B-4041-9404-AFDC7995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Az OS követelményei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C00B92-8637-4535-8C60-C7FF12FF4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A gyártó által meghatározott elvárások azaz hardverigény:</a:t>
            </a:r>
          </a:p>
          <a:p>
            <a:pPr lvl="1"/>
            <a:r>
              <a:rPr lang="hu-HU" altLang="hu-HU" dirty="0"/>
              <a:t>RAM mennyisége</a:t>
            </a:r>
          </a:p>
          <a:p>
            <a:pPr lvl="1"/>
            <a:r>
              <a:rPr lang="hu-HU" altLang="hu-HU" dirty="0"/>
              <a:t>Szükséges merevlemez-terület</a:t>
            </a:r>
          </a:p>
          <a:p>
            <a:pPr lvl="1"/>
            <a:r>
              <a:rPr lang="hu-HU" altLang="hu-HU" dirty="0"/>
              <a:t>Processzor sebességét</a:t>
            </a:r>
          </a:p>
          <a:p>
            <a:pPr lvl="1"/>
            <a:r>
              <a:rPr lang="hu-HU" altLang="hu-HU" dirty="0"/>
              <a:t>Képernyőfelbontás</a:t>
            </a:r>
          </a:p>
          <a:p>
            <a:pPr lvl="1"/>
            <a:r>
              <a:rPr lang="hu-HU" altLang="hu-HU" dirty="0"/>
              <a:t>…</a:t>
            </a:r>
          </a:p>
          <a:p>
            <a:pPr marL="457200" lvl="1" indent="0">
              <a:buNone/>
            </a:pPr>
            <a:endParaRPr lang="hu-HU" alt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1545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8B6A72-7D04-4B63-8A07-DB06BD4C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Az OS követelményei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876317-FE47-438E-986A-ADA6B014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/>
              <a:t>Minimális hardverigény</a:t>
            </a:r>
          </a:p>
          <a:p>
            <a:pPr lvl="1"/>
            <a:r>
              <a:rPr lang="hu-HU" altLang="hu-HU" dirty="0"/>
              <a:t>A rendszerteljesítmény általában gyenge lesz. </a:t>
            </a:r>
          </a:p>
          <a:p>
            <a:pPr lvl="1"/>
            <a:r>
              <a:rPr lang="hu-HU" altLang="hu-HU" dirty="0"/>
              <a:t>Az OS alapvető működéséhez elég. </a:t>
            </a:r>
          </a:p>
          <a:p>
            <a:r>
              <a:rPr lang="hu-HU" altLang="hu-HU" dirty="0"/>
              <a:t>Ajánlott hardverigény</a:t>
            </a:r>
          </a:p>
          <a:p>
            <a:pPr lvl="1"/>
            <a:r>
              <a:rPr lang="hu-HU" altLang="hu-HU" dirty="0"/>
              <a:t>Érdemesebb az ajánlott konfigurációt választani. </a:t>
            </a:r>
          </a:p>
          <a:p>
            <a:pPr lvl="1"/>
            <a:r>
              <a:rPr lang="hu-HU" altLang="hu-HU" dirty="0"/>
              <a:t>Megfelelő támogatást nyújt az általánosan használt alkalmazások működéséhez is.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5253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B3F80-B884-4BF1-931C-AD53CE97E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Az OS kiválasztás szempontjai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B7B109-CE07-4C56-82FE-94B11D438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hu-HU" dirty="0"/>
              <a:t>Az OS feleljen meg a végfelhasználó igényeinek. </a:t>
            </a:r>
          </a:p>
          <a:p>
            <a:r>
              <a:rPr lang="hu-HU" altLang="hu-HU" dirty="0"/>
              <a:t>Tegye lehetővé a felhasználó által kívánt programok futtatását.</a:t>
            </a:r>
          </a:p>
          <a:p>
            <a:r>
              <a:rPr lang="hu-HU" altLang="hu-HU" dirty="0"/>
              <a:t>Biztonság és funkcionalitás terén is teljesítse az elvárásokat.</a:t>
            </a:r>
          </a:p>
          <a:p>
            <a:r>
              <a:rPr lang="hu-HU" altLang="hu-HU" dirty="0"/>
              <a:t>A rendelkezésre álló hardver-erőforrások </a:t>
            </a:r>
            <a:r>
              <a:rPr lang="hu-HU" altLang="hu-HU" dirty="0" err="1"/>
              <a:t>elegendőek</a:t>
            </a:r>
            <a:r>
              <a:rPr lang="hu-HU" altLang="hu-HU" dirty="0"/>
              <a:t> legyenek az OS futtatásához </a:t>
            </a:r>
            <a:r>
              <a:rPr lang="hu-HU" altLang="hu-HU" dirty="0">
                <a:sym typeface="Wingdings" panose="05000000000000000000" pitchFamily="2" charset="2"/>
              </a:rPr>
              <a:t> minimális hardverigény</a:t>
            </a:r>
            <a:endParaRPr lang="hu-HU" altLang="hu-HU" dirty="0"/>
          </a:p>
          <a:p>
            <a:r>
              <a:rPr lang="hu-HU" altLang="hu-HU" dirty="0"/>
              <a:t>Figyelembe kell venni a teljes bekerülési költséget</a:t>
            </a:r>
          </a:p>
          <a:p>
            <a:pPr lvl="1"/>
            <a:r>
              <a:rPr lang="hu-HU" altLang="hu-HU" dirty="0"/>
              <a:t>Beszerzési, telepítési, támogatási költségek.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3467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Documents and Settings\Jónás Katalin\Dokumentumok\Képek\D1prémium\2-2.JPG">
            <a:extLst>
              <a:ext uri="{FF2B5EF4-FFF2-40B4-BE49-F238E27FC236}">
                <a16:creationId xmlns:a16="http://schemas.microsoft.com/office/drawing/2014/main" id="{52DE6B24-3EC1-4F7C-8D9A-DC4ACF08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218"/>
            <a:ext cx="9148064" cy="633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3483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0631F-9893-4368-A435-74222E63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Szoftverek csoportosítása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633D38-6F6A-4A67-B315-EE98C9049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600" dirty="0"/>
              <a:t>Rendszerszoftverek</a:t>
            </a:r>
          </a:p>
          <a:p>
            <a:r>
              <a:rPr lang="hu-HU" sz="3600" dirty="0"/>
              <a:t>Rendszerközeli szoftverek</a:t>
            </a:r>
          </a:p>
          <a:p>
            <a:r>
              <a:rPr lang="hu-HU" sz="3600" dirty="0"/>
              <a:t>Alkalmazói és felhasználói szoftverek</a:t>
            </a:r>
          </a:p>
        </p:txBody>
      </p:sp>
    </p:spTree>
    <p:extLst>
      <p:ext uri="{BB962C8B-B14F-4D97-AF65-F5344CB8AC3E}">
        <p14:creationId xmlns:p14="http://schemas.microsoft.com/office/powerpoint/2010/main" val="36638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80AEB-A536-4E83-BA11-FD6EA668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477698-27EF-4B25-A8CF-A591885A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számítógép egyes részeinek zavartalan együttműködését biztosítják. </a:t>
            </a:r>
            <a:br>
              <a:rPr lang="hu-HU" dirty="0"/>
            </a:b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Operációs rendszer, pl.: BIOS, WIN, Linux, …</a:t>
            </a:r>
          </a:p>
          <a:p>
            <a:r>
              <a:rPr lang="hu-HU" dirty="0"/>
              <a:t>Rendszerszoftverek feladatai:</a:t>
            </a:r>
          </a:p>
          <a:p>
            <a:pPr lvl="1"/>
            <a:r>
              <a:rPr lang="hu-HU" dirty="0"/>
              <a:t>Hardver kezelése</a:t>
            </a:r>
          </a:p>
          <a:p>
            <a:pPr lvl="1"/>
            <a:r>
              <a:rPr lang="hu-HU" dirty="0"/>
              <a:t>Programok betöltése az operatív tárba és azok futtatása</a:t>
            </a:r>
          </a:p>
          <a:p>
            <a:pPr lvl="1"/>
            <a:r>
              <a:rPr lang="hu-HU" dirty="0"/>
              <a:t>Kapcsolattartás a futó programokkal és a felhasználóval</a:t>
            </a:r>
          </a:p>
          <a:p>
            <a:pPr lvl="1"/>
            <a:r>
              <a:rPr lang="hu-HU" dirty="0"/>
              <a:t>A háttértárak tartalmának kezelése</a:t>
            </a:r>
          </a:p>
          <a:p>
            <a:pPr lvl="1"/>
            <a:r>
              <a:rPr lang="hu-HU" dirty="0"/>
              <a:t>Adatok kezelése és átvitele</a:t>
            </a:r>
          </a:p>
          <a:p>
            <a:pPr lvl="1"/>
            <a:r>
              <a:rPr lang="hu-HU" dirty="0"/>
              <a:t>Megszakítás- és hibakezelés</a:t>
            </a:r>
          </a:p>
        </p:txBody>
      </p:sp>
    </p:spTree>
    <p:extLst>
      <p:ext uri="{BB962C8B-B14F-4D97-AF65-F5344CB8AC3E}">
        <p14:creationId xmlns:p14="http://schemas.microsoft.com/office/powerpoint/2010/main" val="82446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717917-63D3-4517-8780-052AFE37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Rendszerközeli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3EF388-2B6E-404D-ACAF-6FFFA58A8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Az operációs rendszer működését segítő programok. Az operációs rendszer szolgáltatásait kiegészítve megkönnyítik a felhasználói munkát.</a:t>
            </a:r>
          </a:p>
          <a:p>
            <a:r>
              <a:rPr lang="hu-HU" dirty="0"/>
              <a:t>Felosztása:</a:t>
            </a:r>
          </a:p>
          <a:p>
            <a:pPr lvl="1"/>
            <a:r>
              <a:rPr lang="hu-HU" dirty="0"/>
              <a:t>Segédprogramok: vírusirtó, tömörítő, lemezkarbantartó program, fájlkezelő,  … </a:t>
            </a:r>
          </a:p>
          <a:p>
            <a:pPr lvl="1"/>
            <a:r>
              <a:rPr lang="hu-HU" dirty="0"/>
              <a:t>Programfejlesztő eszközök: </a:t>
            </a:r>
            <a:br>
              <a:rPr lang="hu-HU" dirty="0"/>
            </a:br>
            <a:r>
              <a:rPr lang="hu-HU" dirty="0"/>
              <a:t>	A programozási nyelvek (Pascal, C#, …) </a:t>
            </a:r>
            <a:br>
              <a:rPr lang="hu-HU" dirty="0"/>
            </a:br>
            <a:r>
              <a:rPr lang="hu-HU" dirty="0"/>
              <a:t>	A programozási nyelvek fordító programjai, értelmezői </a:t>
            </a:r>
            <a:br>
              <a:rPr lang="hu-HU" dirty="0"/>
            </a:br>
            <a:r>
              <a:rPr lang="hu-HU" dirty="0"/>
              <a:t>	Fejlesztői környezet (Visual </a:t>
            </a:r>
            <a:r>
              <a:rPr lang="hu-HU" dirty="0" err="1"/>
              <a:t>Studio</a:t>
            </a:r>
            <a:r>
              <a:rPr lang="hu-HU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341364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32F57E-1016-46BF-BF93-8677B0B25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Alkalmazói és felhasználói szoftverek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A73F32-8E93-49A9-B603-4D9B112D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Valamilyen konkrét feladat megoldására kifejlesztett szoftver.</a:t>
            </a:r>
            <a:r>
              <a:rPr lang="hu-HU" dirty="0"/>
              <a:t> </a:t>
            </a:r>
          </a:p>
          <a:p>
            <a:pPr lvl="1"/>
            <a:r>
              <a:rPr lang="hu-HU" sz="2800" dirty="0"/>
              <a:t>Szövegszerkesztés, adatbázis-kezelés, táblázatkezelés,</a:t>
            </a:r>
          </a:p>
          <a:p>
            <a:pPr lvl="1"/>
            <a:r>
              <a:rPr lang="hu-HU" sz="2800" dirty="0"/>
              <a:t>Az információ grafikus megjelenítése</a:t>
            </a:r>
          </a:p>
          <a:p>
            <a:pPr lvl="1"/>
            <a:r>
              <a:rPr lang="hu-HU" sz="2800" dirty="0"/>
              <a:t>Számítógéppel támogatott tervezés</a:t>
            </a:r>
          </a:p>
          <a:p>
            <a:pPr lvl="1"/>
            <a:r>
              <a:rPr lang="hu-HU" sz="2800" dirty="0"/>
              <a:t>Szimuláció</a:t>
            </a:r>
          </a:p>
          <a:p>
            <a:pPr lvl="1"/>
            <a:r>
              <a:rPr lang="hu-HU" sz="2800" dirty="0"/>
              <a:t>Játék, szórakozás</a:t>
            </a:r>
          </a:p>
          <a:p>
            <a:pPr lvl="1"/>
            <a:r>
              <a:rPr lang="hu-HU" sz="2800" dirty="0"/>
              <a:t>…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02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FDD55E7A-1A5C-47D4-9C5B-901352CD92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05548"/>
              </p:ext>
            </p:extLst>
          </p:nvPr>
        </p:nvGraphicFramePr>
        <p:xfrm>
          <a:off x="573232" y="454025"/>
          <a:ext cx="7886700" cy="193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51390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554612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8319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Rendszerszoftver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Rendszerközeli szoftver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dirty="0"/>
                        <a:t>Alkalmazói szoftver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7180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71775"/>
                  </a:ext>
                </a:extLst>
              </a:tr>
            </a:tbl>
          </a:graphicData>
        </a:graphic>
      </p:graphicFrame>
      <p:pic>
        <p:nvPicPr>
          <p:cNvPr id="1026" name="Picture 2" descr="https://3desprit.com/wp-content/uploads/2015/08/windows-10-logo.png">
            <a:extLst>
              <a:ext uri="{FF2B5EF4-FFF2-40B4-BE49-F238E27FC236}">
                <a16:creationId xmlns:a16="http://schemas.microsoft.com/office/drawing/2014/main" id="{4ACE9C83-01CE-4D8C-8B5B-7A84CDF4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034" y="26512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a/af/Tux.png">
            <a:extLst>
              <a:ext uri="{FF2B5EF4-FFF2-40B4-BE49-F238E27FC236}">
                <a16:creationId xmlns:a16="http://schemas.microsoft.com/office/drawing/2014/main" id="{63BD2D33-821C-46F9-BFAB-A9F1D443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2" y="2597727"/>
            <a:ext cx="882885" cy="1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free-vector/android-boot-logo_634639.jpg">
            <a:extLst>
              <a:ext uri="{FF2B5EF4-FFF2-40B4-BE49-F238E27FC236}">
                <a16:creationId xmlns:a16="http://schemas.microsoft.com/office/drawing/2014/main" id="{86C53DC9-EDEE-4965-BCD3-A2CB2387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55" y="5143847"/>
            <a:ext cx="1101437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daoudisamir.com/wp-content/uploads/2015/01/visual-studio-2013-logo1.png">
            <a:extLst>
              <a:ext uri="{FF2B5EF4-FFF2-40B4-BE49-F238E27FC236}">
                <a16:creationId xmlns:a16="http://schemas.microsoft.com/office/drawing/2014/main" id="{AAB92258-AA21-4CC9-94B5-963E18E6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075" y="2651200"/>
            <a:ext cx="1046135" cy="104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en/thumb/d/d1/Total_Commander_logo.svg/512px-Total_Commander_logo.svg.png">
            <a:extLst>
              <a:ext uri="{FF2B5EF4-FFF2-40B4-BE49-F238E27FC236}">
                <a16:creationId xmlns:a16="http://schemas.microsoft.com/office/drawing/2014/main" id="{7604E142-CF7F-4227-A3C6-7A14BDDCF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981" y="3850022"/>
            <a:ext cx="1101437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seeklogo.com/images/P/photoshop-cs5-logo-88C7511DB9-seeklogo.com.png">
            <a:extLst>
              <a:ext uri="{FF2B5EF4-FFF2-40B4-BE49-F238E27FC236}">
                <a16:creationId xmlns:a16="http://schemas.microsoft.com/office/drawing/2014/main" id="{6CFA49A8-4521-43DE-8EF4-52338BA9C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2" y="3852084"/>
            <a:ext cx="1104899" cy="109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mcgeestampandtrophy.com/wp-content/uploads/2016/12/corel-draw-logo.jpg">
            <a:extLst>
              <a:ext uri="{FF2B5EF4-FFF2-40B4-BE49-F238E27FC236}">
                <a16:creationId xmlns:a16="http://schemas.microsoft.com/office/drawing/2014/main" id="{E8ADFB39-5D7A-476D-B745-4A60309E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84" y="2615431"/>
            <a:ext cx="116411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upload.wikimedia.org/wikipedia/commons/4/48/Microsoft_Word_logo.png">
            <a:extLst>
              <a:ext uri="{FF2B5EF4-FFF2-40B4-BE49-F238E27FC236}">
                <a16:creationId xmlns:a16="http://schemas.microsoft.com/office/drawing/2014/main" id="{66EB7C5B-AC43-4FD8-9E64-89B066B2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391" y="5143846"/>
            <a:ext cx="1101437" cy="11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botw-pd.s3.amazonaws.com/styles/logo-thumbnail/s3/022016/untitled-1_243.png?itok=jowKCXXJ">
            <a:extLst>
              <a:ext uri="{FF2B5EF4-FFF2-40B4-BE49-F238E27FC236}">
                <a16:creationId xmlns:a16="http://schemas.microsoft.com/office/drawing/2014/main" id="{E436824C-5DA9-4F5B-B7AA-F2F77E03A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762" y="5157852"/>
            <a:ext cx="1098838" cy="109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seeklogo.com/images/E/excel-logo-974BFF9CB9-seeklogo.com.png">
            <a:extLst>
              <a:ext uri="{FF2B5EF4-FFF2-40B4-BE49-F238E27FC236}">
                <a16:creationId xmlns:a16="http://schemas.microsoft.com/office/drawing/2014/main" id="{057D833D-250F-4AF8-9C51-85866C1B2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833" y="2597728"/>
            <a:ext cx="1079950" cy="10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winzip.com/static/images/winzip_180X180.gif">
            <a:extLst>
              <a:ext uri="{FF2B5EF4-FFF2-40B4-BE49-F238E27FC236}">
                <a16:creationId xmlns:a16="http://schemas.microsoft.com/office/drawing/2014/main" id="{4665037C-F2EF-4D12-AEE1-2FFDBCBC6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51" y="2597727"/>
            <a:ext cx="1139761" cy="113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s://www.eway.com.au/wp-content/themes/ewayChildTheme/images/ios.png">
            <a:extLst>
              <a:ext uri="{FF2B5EF4-FFF2-40B4-BE49-F238E27FC236}">
                <a16:creationId xmlns:a16="http://schemas.microsoft.com/office/drawing/2014/main" id="{93151CB9-541F-4718-ABDD-96C56274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49" y="3801933"/>
            <a:ext cx="1186060" cy="116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s://seeklogo.com/images/C/CAD_Reklam_LTD_-logo-3CDD852CD7-seeklogo.com.gif">
            <a:extLst>
              <a:ext uri="{FF2B5EF4-FFF2-40B4-BE49-F238E27FC236}">
                <a16:creationId xmlns:a16="http://schemas.microsoft.com/office/drawing/2014/main" id="{2DF1A2B5-BE1B-4B39-A0C0-4FB508CE3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45" y="3737488"/>
            <a:ext cx="1420382" cy="142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s://www.openoffice.org/images/AOO_logos/orb.jpg">
            <a:extLst>
              <a:ext uri="{FF2B5EF4-FFF2-40B4-BE49-F238E27FC236}">
                <a16:creationId xmlns:a16="http://schemas.microsoft.com/office/drawing/2014/main" id="{5C12618B-F203-4E32-8F76-0453C029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96" y="2484017"/>
            <a:ext cx="1195179" cy="11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s://digital.com/wp-content/uploads/comodo-logo.png">
            <a:extLst>
              <a:ext uri="{FF2B5EF4-FFF2-40B4-BE49-F238E27FC236}">
                <a16:creationId xmlns:a16="http://schemas.microsoft.com/office/drawing/2014/main" id="{BACB02A3-AADE-4755-A592-4FAF4A8B5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00" y="3831287"/>
            <a:ext cx="1444496" cy="10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s://botw-pd.s3.amazonaws.com/styles/logo-thumbnail/s3/012011/utorrent.png?itok=z6dL7N0H">
            <a:extLst>
              <a:ext uri="{FF2B5EF4-FFF2-40B4-BE49-F238E27FC236}">
                <a16:creationId xmlns:a16="http://schemas.microsoft.com/office/drawing/2014/main" id="{A85F3587-19DE-4271-B9FA-07E90951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702" y="5139915"/>
            <a:ext cx="1097972" cy="109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design.ubuntu.com/wp-content/uploads/ubuntu-logo32.png">
            <a:extLst>
              <a:ext uri="{FF2B5EF4-FFF2-40B4-BE49-F238E27FC236}">
                <a16:creationId xmlns:a16="http://schemas.microsoft.com/office/drawing/2014/main" id="{9D631AF1-F02B-4A9B-B732-CE71A911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950" y="3829363"/>
            <a:ext cx="1132725" cy="113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www.userlogos.org/files/logos/Ruslan/WINAMP.png">
            <a:extLst>
              <a:ext uri="{FF2B5EF4-FFF2-40B4-BE49-F238E27FC236}">
                <a16:creationId xmlns:a16="http://schemas.microsoft.com/office/drawing/2014/main" id="{421E49E9-F8B8-443F-A11C-D695FBA4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24" y="5101413"/>
            <a:ext cx="1496469" cy="112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http://media.opera.com/media/images/icon/Opera_512x512.png">
            <a:extLst>
              <a:ext uri="{FF2B5EF4-FFF2-40B4-BE49-F238E27FC236}">
                <a16:creationId xmlns:a16="http://schemas.microsoft.com/office/drawing/2014/main" id="{3D6F176E-B6E0-4BD6-9097-AC5D91FA1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896" y="5112255"/>
            <a:ext cx="1112779" cy="111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https://lh3.googleusercontent.com/KpayW-QW603gL1XeEkSrcWRyKmJfwTVEi4-bwewYCQctc7fqCyqBp29rjPtWji_VsDM=w300">
            <a:extLst>
              <a:ext uri="{FF2B5EF4-FFF2-40B4-BE49-F238E27FC236}">
                <a16:creationId xmlns:a16="http://schemas.microsoft.com/office/drawing/2014/main" id="{F262A9AB-0B5C-4319-8106-59D78872C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069" y="5262468"/>
            <a:ext cx="959582" cy="95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4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D9CB2-069F-4384-9D4E-0A83DD43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Operációs rendszer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85F16EB-BBA5-4FA5-BB98-B9AC152F7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Operációs rendszer fogalma</a:t>
            </a:r>
          </a:p>
          <a:p>
            <a:r>
              <a:rPr lang="hu-HU" dirty="0"/>
              <a:t>Operációs rendszer feladatai</a:t>
            </a:r>
          </a:p>
        </p:txBody>
      </p:sp>
    </p:spTree>
    <p:extLst>
      <p:ext uri="{BB962C8B-B14F-4D97-AF65-F5344CB8AC3E}">
        <p14:creationId xmlns:p14="http://schemas.microsoft.com/office/powerpoint/2010/main" val="274198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952</Words>
  <Application>Microsoft Office PowerPoint</Application>
  <PresentationFormat>Diavetítés a képernyőre (4:3 oldalarány)</PresentationFormat>
  <Paragraphs>200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Office-téma</vt:lpstr>
      <vt:lpstr>IT alapismeretek</vt:lpstr>
      <vt:lpstr>Szoftver</vt:lpstr>
      <vt:lpstr>Szoftver fogalma</vt:lpstr>
      <vt:lpstr>Szoftverek csoportosítása</vt:lpstr>
      <vt:lpstr>Rendszerszoftverek</vt:lpstr>
      <vt:lpstr>Rendszerközeli szoftverek</vt:lpstr>
      <vt:lpstr>Alkalmazói és felhasználói szoftverek</vt:lpstr>
      <vt:lpstr>PowerPoint-bemutató</vt:lpstr>
      <vt:lpstr>Operációs rendszer</vt:lpstr>
      <vt:lpstr>Operációs rendszer fogalma</vt:lpstr>
      <vt:lpstr>Az operációs rendszer feladatai</vt:lpstr>
      <vt:lpstr>Az operációs rendszer feladatai</vt:lpstr>
      <vt:lpstr>Az operációs rendszer feladatai</vt:lpstr>
      <vt:lpstr>Az operációs rendszer feladatai</vt:lpstr>
      <vt:lpstr>Az operációs rendszer feladatai</vt:lpstr>
      <vt:lpstr>Fogalmak</vt:lpstr>
      <vt:lpstr>Fogalmak</vt:lpstr>
      <vt:lpstr>Működési üzemmódok</vt:lpstr>
      <vt:lpstr>Valós üzemmód</vt:lpstr>
      <vt:lpstr>Védett üzemmód</vt:lpstr>
      <vt:lpstr>Virtuális valós üzemmód</vt:lpstr>
      <vt:lpstr>Kompatibilis üzemmód</vt:lpstr>
      <vt:lpstr>Operációs rendszerek típusai és jellemzőik</vt:lpstr>
      <vt:lpstr>Operációs rendszerek típusai</vt:lpstr>
      <vt:lpstr>Asztali operációs rendszerek</vt:lpstr>
      <vt:lpstr>Hálózati operációs rendszerek</vt:lpstr>
      <vt:lpstr>Mobil operációs rendszerek</vt:lpstr>
      <vt:lpstr>PowerPoint-bemutató</vt:lpstr>
      <vt:lpstr>Beadandó</vt:lpstr>
      <vt:lpstr>Operációs rendszer kiválasztása</vt:lpstr>
      <vt:lpstr>Kereskedelmi licenc</vt:lpstr>
      <vt:lpstr>Általános nyilvános licenc  (GPL – General Public Licence )</vt:lpstr>
      <vt:lpstr>PowerPoint-bemutató</vt:lpstr>
      <vt:lpstr>Az OS követelményei</vt:lpstr>
      <vt:lpstr>Az OS követelményei</vt:lpstr>
      <vt:lpstr>Az OS kiválasztás szempontjai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Alapismeretek</dc:title>
  <dc:creator>Horvath Attila</dc:creator>
  <cp:lastModifiedBy>Horvath Attila</cp:lastModifiedBy>
  <cp:revision>33</cp:revision>
  <dcterms:created xsi:type="dcterms:W3CDTF">2017-09-10T20:28:42Z</dcterms:created>
  <dcterms:modified xsi:type="dcterms:W3CDTF">2017-10-08T19:22:55Z</dcterms:modified>
</cp:coreProperties>
</file>