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85" r:id="rId9"/>
    <p:sldId id="26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62" r:id="rId23"/>
    <p:sldId id="264" r:id="rId24"/>
    <p:sldId id="281" r:id="rId25"/>
    <p:sldId id="266" r:id="rId26"/>
    <p:sldId id="267" r:id="rId27"/>
    <p:sldId id="268" r:id="rId28"/>
    <p:sldId id="269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1F0B-01C8-4727-BECF-508BEEFD42EA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5100-3168-4193-B1C6-FDE6A94C54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998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1F0B-01C8-4727-BECF-508BEEFD42EA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5100-3168-4193-B1C6-FDE6A94C54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659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1F0B-01C8-4727-BECF-508BEEFD42EA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5100-3168-4193-B1C6-FDE6A94C54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902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1F0B-01C8-4727-BECF-508BEEFD42EA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5100-3168-4193-B1C6-FDE6A94C54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282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1F0B-01C8-4727-BECF-508BEEFD42EA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5100-3168-4193-B1C6-FDE6A94C54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303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1F0B-01C8-4727-BECF-508BEEFD42EA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5100-3168-4193-B1C6-FDE6A94C54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688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1F0B-01C8-4727-BECF-508BEEFD42EA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5100-3168-4193-B1C6-FDE6A94C54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684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1F0B-01C8-4727-BECF-508BEEFD42EA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5100-3168-4193-B1C6-FDE6A94C54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748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1F0B-01C8-4727-BECF-508BEEFD42EA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5100-3168-4193-B1C6-FDE6A94C54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225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1F0B-01C8-4727-BECF-508BEEFD42EA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5100-3168-4193-B1C6-FDE6A94C54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45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61F0B-01C8-4727-BECF-508BEEFD42EA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5100-3168-4193-B1C6-FDE6A94C54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8416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61F0B-01C8-4727-BECF-508BEEFD42EA}" type="datetimeFigureOut">
              <a:rPr lang="hu-HU" smtClean="0"/>
              <a:t>2019.09.25.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5100-3168-4193-B1C6-FDE6A94C54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58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F5072ECD-4006-48BB-8689-78D7669B2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Hálózati ismeretek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="" xmlns:a16="http://schemas.microsoft.com/office/drawing/2014/main" id="{08C3B9C6-CCE8-4E65-808B-1FA1684F70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10. évfolyam</a:t>
            </a:r>
          </a:p>
        </p:txBody>
      </p:sp>
    </p:spTree>
    <p:extLst>
      <p:ext uri="{BB962C8B-B14F-4D97-AF65-F5344CB8AC3E}">
        <p14:creationId xmlns:p14="http://schemas.microsoft.com/office/powerpoint/2010/main" val="135494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dirty="0"/>
              <a:t>Kommunikációs elrendezés típusai</a:t>
            </a:r>
          </a:p>
        </p:txBody>
      </p:sp>
      <p:sp>
        <p:nvSpPr>
          <p:cNvPr id="6" name="Szöveg helye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Kliens-szerver</a:t>
            </a:r>
          </a:p>
        </p:txBody>
      </p:sp>
      <p:sp>
        <p:nvSpPr>
          <p:cNvPr id="7" name="Tartalom helye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u-HU" dirty="0"/>
              <a:t>Leosztott szerepek:</a:t>
            </a:r>
          </a:p>
          <a:p>
            <a:pPr lvl="1"/>
            <a:r>
              <a:rPr lang="hu-HU" dirty="0"/>
              <a:t>Kliens kezdeményez</a:t>
            </a:r>
          </a:p>
          <a:p>
            <a:pPr lvl="1"/>
            <a:r>
              <a:rPr lang="hu-HU" dirty="0"/>
              <a:t>Szerver végrehajt</a:t>
            </a:r>
          </a:p>
        </p:txBody>
      </p:sp>
      <p:sp>
        <p:nvSpPr>
          <p:cNvPr id="8" name="Szöveg hely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err="1"/>
              <a:t>Peer-to-peer</a:t>
            </a:r>
            <a:endParaRPr lang="hu-HU" dirty="0"/>
          </a:p>
        </p:txBody>
      </p:sp>
      <p:sp>
        <p:nvSpPr>
          <p:cNvPr id="9" name="Tartalom helye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hu-HU" dirty="0"/>
              <a:t>Nem rendelkeznek dedikált szerepekkel</a:t>
            </a:r>
          </a:p>
          <a:p>
            <a:pPr lvl="1"/>
            <a:r>
              <a:rPr lang="hu-HU" dirty="0"/>
              <a:t>Mind kezdeményez és végrehajt</a:t>
            </a:r>
          </a:p>
        </p:txBody>
      </p:sp>
      <p:sp>
        <p:nvSpPr>
          <p:cNvPr id="7170" name="Dia számának helye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573DB6-ADF3-4EEF-8669-FDC122E9AD2F}" type="slidenum">
              <a:rPr lang="hu-HU" smtClean="0"/>
              <a:pPr/>
              <a:t>10</a:t>
            </a:fld>
            <a:endParaRPr lang="hu-HU" dirty="0"/>
          </a:p>
        </p:txBody>
      </p:sp>
      <p:pic>
        <p:nvPicPr>
          <p:cNvPr id="11" name="Kép 10" descr="kliens_szerver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429000"/>
            <a:ext cx="435597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63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9BCC2225-4953-43BB-875D-2552E558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Kliens-szerver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9641552A-9F13-4E80-85AD-62539236ED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7" t="9580" r="8291" b="9580"/>
          <a:stretch/>
        </p:blipFill>
        <p:spPr bwMode="auto">
          <a:xfrm>
            <a:off x="714400" y="1579174"/>
            <a:ext cx="7715200" cy="5271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01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0BAE7047-A31D-4CE2-A4B5-3BB6930D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Kliens-szerver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E25C43C8-3EC5-4AC8-8A11-E9FCE66DBC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20" y="1556792"/>
            <a:ext cx="7355160" cy="5441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693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DD7DB1D2-1D21-41CC-ADE1-54144976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Peer-</a:t>
            </a:r>
            <a:r>
              <a:rPr lang="hu-HU" dirty="0" err="1"/>
              <a:t>to</a:t>
            </a:r>
            <a:r>
              <a:rPr lang="hu-HU" dirty="0"/>
              <a:t>-</a:t>
            </a:r>
            <a:r>
              <a:rPr lang="hu-HU" dirty="0" err="1"/>
              <a:t>peer</a:t>
            </a:r>
            <a:endParaRPr lang="hu-HU" dirty="0"/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108BA55D-7B56-4C65-84A0-4B0A9AA5C2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9" t="-3" r="2852" b="57842"/>
          <a:stretch/>
        </p:blipFill>
        <p:spPr bwMode="auto">
          <a:xfrm>
            <a:off x="398253" y="1988840"/>
            <a:ext cx="8347493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="" xmlns:a16="http://schemas.microsoft.com/office/drawing/2014/main" id="{A439D669-16DB-4CA9-AE82-BACEE4C698B0}"/>
              </a:ext>
            </a:extLst>
          </p:cNvPr>
          <p:cNvSpPr txBox="1"/>
          <p:nvPr/>
        </p:nvSpPr>
        <p:spPr>
          <a:xfrm>
            <a:off x="2483768" y="1844824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„Van egy nyomtatóm, amit megoszthatok veled.”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="" xmlns:a16="http://schemas.microsoft.com/office/drawing/2014/main" id="{ACAC7A06-3524-4C9A-9992-3F68BE95A9BC}"/>
              </a:ext>
            </a:extLst>
          </p:cNvPr>
          <p:cNvSpPr txBox="1"/>
          <p:nvPr/>
        </p:nvSpPr>
        <p:spPr>
          <a:xfrm>
            <a:off x="5858893" y="1844824"/>
            <a:ext cx="2818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„Vannak fájljaim,</a:t>
            </a:r>
            <a:br>
              <a:rPr lang="hu-HU" dirty="0"/>
            </a:br>
            <a:r>
              <a:rPr lang="hu-HU" dirty="0"/>
              <a:t>amit megoszthatok veled”</a:t>
            </a:r>
          </a:p>
        </p:txBody>
      </p:sp>
    </p:spTree>
    <p:extLst>
      <p:ext uri="{BB962C8B-B14F-4D97-AF65-F5344CB8AC3E}">
        <p14:creationId xmlns:p14="http://schemas.microsoft.com/office/powerpoint/2010/main" val="374072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dirty="0"/>
              <a:t>Hálózatok kategóriái</a:t>
            </a:r>
            <a:br>
              <a:rPr lang="hu-HU" dirty="0"/>
            </a:br>
            <a:r>
              <a:rPr lang="hu-HU" dirty="0"/>
              <a:t>kiterjedés, méret szerint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hu-HU" sz="2800" b="1" dirty="0"/>
              <a:t>Személyi hálózat </a:t>
            </a:r>
            <a:r>
              <a:rPr lang="hu-HU" sz="2800" dirty="0"/>
              <a:t>(</a:t>
            </a:r>
            <a:r>
              <a:rPr lang="hu-HU" sz="2800" b="1" dirty="0" err="1"/>
              <a:t>P</a:t>
            </a:r>
            <a:r>
              <a:rPr lang="hu-HU" sz="2800" dirty="0" err="1"/>
              <a:t>ersonal</a:t>
            </a:r>
            <a:r>
              <a:rPr lang="hu-HU" sz="2800" dirty="0"/>
              <a:t> </a:t>
            </a:r>
            <a:r>
              <a:rPr lang="hu-HU" sz="2800" b="1" dirty="0" err="1"/>
              <a:t>A</a:t>
            </a:r>
            <a:r>
              <a:rPr lang="hu-HU" sz="2800" dirty="0" err="1"/>
              <a:t>rea</a:t>
            </a:r>
            <a:r>
              <a:rPr lang="hu-HU" sz="2800" dirty="0"/>
              <a:t> </a:t>
            </a:r>
            <a:r>
              <a:rPr lang="hu-HU" sz="2800" b="1" dirty="0"/>
              <a:t>N</a:t>
            </a:r>
            <a:r>
              <a:rPr lang="hu-HU" sz="2800" dirty="0"/>
              <a:t>etwork - </a:t>
            </a:r>
            <a:r>
              <a:rPr lang="hu-HU" sz="2800" b="1" dirty="0"/>
              <a:t>PAN </a:t>
            </a:r>
            <a:r>
              <a:rPr lang="hu-HU" sz="2800" dirty="0"/>
              <a:t>hálózatok) </a:t>
            </a:r>
            <a:r>
              <a:rPr lang="hu-HU" sz="2800"/>
              <a:t/>
            </a:r>
            <a:br>
              <a:rPr lang="hu-HU" sz="2800"/>
            </a:br>
            <a:r>
              <a:rPr lang="hu-HU" sz="2800" smtClean="0"/>
              <a:t>2 </a:t>
            </a:r>
            <a:r>
              <a:rPr lang="hu-HU" sz="2800" dirty="0"/>
              <a:t>fél közötti kommunikáció, kis adatmennyiség</a:t>
            </a:r>
          </a:p>
          <a:p>
            <a:pPr lvl="0"/>
            <a:r>
              <a:rPr lang="hu-HU" sz="2800" dirty="0"/>
              <a:t>Asztalon, személyi hálózat -- </a:t>
            </a:r>
            <a:r>
              <a:rPr lang="hu-HU" sz="2800" dirty="0" err="1"/>
              <a:t>wireless</a:t>
            </a:r>
            <a:r>
              <a:rPr lang="hu-HU" sz="2800" dirty="0"/>
              <a:t> egér, billentyűzet</a:t>
            </a:r>
          </a:p>
          <a:p>
            <a:pPr lvl="0"/>
            <a:r>
              <a:rPr lang="hu-HU" sz="2800" dirty="0"/>
              <a:t>Pc + mobil eszközök, </a:t>
            </a:r>
            <a:r>
              <a:rPr lang="hu-HU" sz="2800" dirty="0" err="1"/>
              <a:t>Bluetooth</a:t>
            </a:r>
            <a:r>
              <a:rPr lang="hu-HU" sz="2800" dirty="0"/>
              <a:t>, </a:t>
            </a:r>
            <a:r>
              <a:rPr lang="hu-HU" sz="2800" dirty="0" err="1"/>
              <a:t>Wifi</a:t>
            </a:r>
            <a:r>
              <a:rPr lang="hu-HU" sz="2800" dirty="0"/>
              <a:t/>
            </a:r>
            <a:br>
              <a:rPr lang="hu-HU" sz="2800" dirty="0"/>
            </a:b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68483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="" xmlns:a16="http://schemas.microsoft.com/office/drawing/2014/main" id="{DCEA566D-E513-439D-8D16-23FB7FFA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Hálózatok kategóriái</a:t>
            </a:r>
            <a:br>
              <a:rPr lang="hu-HU" dirty="0"/>
            </a:br>
            <a:r>
              <a:rPr lang="hu-HU" dirty="0"/>
              <a:t>kiterjedés, méret szerint</a:t>
            </a:r>
          </a:p>
        </p:txBody>
      </p:sp>
      <p:pic>
        <p:nvPicPr>
          <p:cNvPr id="1026" name="Picture 2" descr="http://static.dipol.com.pl/images/images/info/00010111101158.jpg">
            <a:extLst>
              <a:ext uri="{FF2B5EF4-FFF2-40B4-BE49-F238E27FC236}">
                <a16:creationId xmlns="" xmlns:a16="http://schemas.microsoft.com/office/drawing/2014/main" id="{0F6CE850-D2DE-4E92-B01A-FD801F49831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14510"/>
            <a:ext cx="445807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artalom helye 5">
            <a:extLst>
              <a:ext uri="{FF2B5EF4-FFF2-40B4-BE49-F238E27FC236}">
                <a16:creationId xmlns="" xmlns:a16="http://schemas.microsoft.com/office/drawing/2014/main" id="{CF825101-9F08-44E5-AD38-825AD5F70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58073" y="1600200"/>
            <a:ext cx="4362399" cy="4925144"/>
          </a:xfrm>
        </p:spPr>
        <p:txBody>
          <a:bodyPr>
            <a:normAutofit/>
          </a:bodyPr>
          <a:lstStyle/>
          <a:p>
            <a:r>
              <a:rPr lang="hu-HU" b="1" dirty="0"/>
              <a:t>SOHO – </a:t>
            </a:r>
            <a:r>
              <a:rPr lang="hu-HU" b="1" dirty="0" err="1"/>
              <a:t>Small</a:t>
            </a:r>
            <a:r>
              <a:rPr lang="hu-HU" b="1" dirty="0"/>
              <a:t> Office Home Office</a:t>
            </a:r>
            <a:br>
              <a:rPr lang="hu-HU" b="1" dirty="0"/>
            </a:br>
            <a:r>
              <a:rPr lang="hu-HU" dirty="0"/>
              <a:t>Otthoni hálózat – Kis irodai hálózat</a:t>
            </a:r>
          </a:p>
          <a:p>
            <a:r>
              <a:rPr lang="hu-HU" dirty="0"/>
              <a:t>Egy lakáson belüli</a:t>
            </a:r>
          </a:p>
          <a:p>
            <a:r>
              <a:rPr lang="hu-HU" dirty="0"/>
              <a:t>Lehetővé teszi, hogy néhány számítógép között erőforrásokat osszunk meg </a:t>
            </a:r>
            <a:br>
              <a:rPr lang="hu-HU" dirty="0"/>
            </a:br>
            <a:r>
              <a:rPr lang="hu-HU" sz="2400" dirty="0"/>
              <a:t>Pl.: Nyomtató, dokumentumok, képeket, zenéket stb.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846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dirty="0"/>
              <a:t>Hálózatok kategóriái</a:t>
            </a:r>
            <a:br>
              <a:rPr lang="hu-HU" dirty="0"/>
            </a:br>
            <a:r>
              <a:rPr lang="hu-HU" dirty="0"/>
              <a:t>kiterjedés, méret szerint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hu-HU" sz="2800" b="1" dirty="0"/>
              <a:t>Helyi hálózat </a:t>
            </a:r>
            <a:r>
              <a:rPr lang="hu-HU" sz="2800" dirty="0"/>
              <a:t>(</a:t>
            </a:r>
            <a:r>
              <a:rPr lang="hu-HU" sz="2800" b="1" dirty="0"/>
              <a:t>L</a:t>
            </a:r>
            <a:r>
              <a:rPr lang="hu-HU" sz="2800" dirty="0"/>
              <a:t>ocal </a:t>
            </a:r>
            <a:r>
              <a:rPr lang="hu-HU" sz="2800" b="1" dirty="0" err="1"/>
              <a:t>A</a:t>
            </a:r>
            <a:r>
              <a:rPr lang="hu-HU" sz="2800" dirty="0" err="1"/>
              <a:t>rea</a:t>
            </a:r>
            <a:r>
              <a:rPr lang="hu-HU" sz="2800" dirty="0"/>
              <a:t> </a:t>
            </a:r>
            <a:r>
              <a:rPr lang="hu-HU" sz="2800" b="1" dirty="0"/>
              <a:t>N</a:t>
            </a:r>
            <a:r>
              <a:rPr lang="hu-HU" sz="2800" dirty="0"/>
              <a:t>etwork - </a:t>
            </a:r>
            <a:r>
              <a:rPr lang="hu-HU" sz="2800" b="1" dirty="0"/>
              <a:t>LAN </a:t>
            </a:r>
            <a:r>
              <a:rPr lang="hu-HU" sz="2800" dirty="0"/>
              <a:t>) </a:t>
            </a:r>
          </a:p>
          <a:p>
            <a:pPr lvl="0"/>
            <a:r>
              <a:rPr lang="hu-HU" sz="2800" dirty="0"/>
              <a:t>Olyan számítógépes hálózat, amely egyetlen </a:t>
            </a:r>
            <a:r>
              <a:rPr lang="hu-HU" sz="2800" b="1" dirty="0"/>
              <a:t>épületen belül </a:t>
            </a:r>
            <a:r>
              <a:rPr lang="hu-HU" sz="2800" dirty="0"/>
              <a:t>kis kiterjedésű területen található</a:t>
            </a:r>
          </a:p>
          <a:p>
            <a:pPr lvl="0"/>
            <a:r>
              <a:rPr lang="hu-HU" sz="2800" dirty="0" smtClean="0"/>
              <a:t>Iroda</a:t>
            </a:r>
            <a:r>
              <a:rPr lang="hu-HU" sz="2800" dirty="0"/>
              <a:t>, üzem, oktatási intézmény</a:t>
            </a:r>
          </a:p>
          <a:p>
            <a:pPr lvl="0"/>
            <a:r>
              <a:rPr lang="hu-HU" sz="2800" dirty="0"/>
              <a:t>Szerverek, PC-k, munkaállomások, nyomtatók, stb. összekapcsolása</a:t>
            </a:r>
          </a:p>
          <a:p>
            <a:pPr lvl="0"/>
            <a:r>
              <a:rPr lang="hu-HU" sz="2800" dirty="0"/>
              <a:t>Nagy sávszélesség, gyors adatátvitel,  100 </a:t>
            </a:r>
            <a:r>
              <a:rPr lang="hu-HU" sz="2800" dirty="0" err="1"/>
              <a:t>MbpS</a:t>
            </a:r>
            <a:r>
              <a:rPr lang="hu-HU" sz="2800" dirty="0"/>
              <a:t> (1000Mbps)</a:t>
            </a:r>
          </a:p>
          <a:p>
            <a:pPr lvl="0"/>
            <a:r>
              <a:rPr lang="hu-HU" sz="2800" dirty="0"/>
              <a:t>Áthidalható távolság: 100 méter (jelismétlő nélkül</a:t>
            </a:r>
            <a:r>
              <a:rPr lang="hu-HU" sz="2800" dirty="0" smtClean="0"/>
              <a:t>) UTP/STP</a:t>
            </a:r>
          </a:p>
          <a:p>
            <a:pPr marL="0" lvl="0" indent="0">
              <a:buNone/>
            </a:pPr>
            <a:r>
              <a:rPr lang="hu-HU" dirty="0"/>
              <a:t> </a:t>
            </a:r>
            <a:r>
              <a:rPr lang="hu-HU" dirty="0" smtClean="0"/>
              <a:t>  550 méter – </a:t>
            </a:r>
            <a:r>
              <a:rPr lang="hu-HU" smtClean="0"/>
              <a:t>optikai kábel</a:t>
            </a:r>
            <a:endParaRPr lang="hu-HU" sz="2800" dirty="0"/>
          </a:p>
          <a:p>
            <a:pPr lvl="0"/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080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4BF1BDC5-F38F-461C-B22B-C666E6EAF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b="9323"/>
          <a:stretch/>
        </p:blipFill>
        <p:spPr>
          <a:xfrm>
            <a:off x="323528" y="188640"/>
            <a:ext cx="8568952" cy="647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3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dirty="0"/>
              <a:t>Hálózatok kategóriái</a:t>
            </a:r>
            <a:br>
              <a:rPr lang="hu-HU" dirty="0"/>
            </a:br>
            <a:r>
              <a:rPr lang="hu-HU" dirty="0"/>
              <a:t>kiterjedés, méret szerint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hu-HU" sz="2800" b="1" dirty="0"/>
              <a:t>Városi hálózat </a:t>
            </a:r>
            <a:r>
              <a:rPr lang="hu-HU" sz="2800" dirty="0"/>
              <a:t>(</a:t>
            </a:r>
            <a:r>
              <a:rPr lang="hu-HU" sz="2800" b="1" dirty="0"/>
              <a:t>M</a:t>
            </a:r>
            <a:r>
              <a:rPr lang="hu-HU" sz="2800" dirty="0"/>
              <a:t>etropolitan </a:t>
            </a:r>
            <a:r>
              <a:rPr lang="hu-HU" sz="2800" b="1" dirty="0" err="1"/>
              <a:t>A</a:t>
            </a:r>
            <a:r>
              <a:rPr lang="hu-HU" sz="2800" dirty="0" err="1"/>
              <a:t>rea</a:t>
            </a:r>
            <a:r>
              <a:rPr lang="hu-HU" sz="2800" dirty="0"/>
              <a:t> </a:t>
            </a:r>
            <a:r>
              <a:rPr lang="hu-HU" sz="2800" b="1" dirty="0"/>
              <a:t>N</a:t>
            </a:r>
            <a:r>
              <a:rPr lang="hu-HU" sz="2800" dirty="0"/>
              <a:t>etwork - </a:t>
            </a:r>
            <a:r>
              <a:rPr lang="hu-HU" sz="2800" b="1" dirty="0"/>
              <a:t>MAN</a:t>
            </a:r>
            <a:r>
              <a:rPr lang="hu-HU" sz="2800" dirty="0"/>
              <a:t>) </a:t>
            </a:r>
          </a:p>
          <a:p>
            <a:pPr lvl="0"/>
            <a:r>
              <a:rPr lang="hu-HU" sz="2800" dirty="0"/>
              <a:t>~1 km-10 km </a:t>
            </a:r>
          </a:p>
          <a:p>
            <a:pPr lvl="0"/>
            <a:r>
              <a:rPr lang="hu-HU" sz="2800" dirty="0"/>
              <a:t>Nagyvárosokban levő kisebb LAN-ok közti kommunikációt teszik lehetővé</a:t>
            </a:r>
          </a:p>
          <a:p>
            <a:pPr lvl="0"/>
            <a:r>
              <a:rPr lang="hu-HU" sz="2800" dirty="0"/>
              <a:t>LAN-okhoz hasonló felépítés, viszonylag lassabb adatátvitel (WAN-okhoz képest)</a:t>
            </a:r>
          </a:p>
          <a:p>
            <a:pPr lvl="0"/>
            <a:r>
              <a:rPr lang="hu-HU" sz="2800" dirty="0" err="1"/>
              <a:t>Bérelt</a:t>
            </a:r>
            <a:r>
              <a:rPr lang="hu-HU" sz="2800" dirty="0"/>
              <a:t> vonal, drága kiépítés, üzemeltetés</a:t>
            </a:r>
          </a:p>
          <a:p>
            <a:pPr lvl="0"/>
            <a:r>
              <a:rPr lang="hu-HU" sz="2800" dirty="0"/>
              <a:t>Kábeltévés hálózatok, irodákat összekötő belső hálózatok, rendőrség, posta, stb.</a:t>
            </a:r>
          </a:p>
        </p:txBody>
      </p:sp>
    </p:spTree>
    <p:extLst>
      <p:ext uri="{BB962C8B-B14F-4D97-AF65-F5344CB8AC3E}">
        <p14:creationId xmlns:p14="http://schemas.microsoft.com/office/powerpoint/2010/main" val="3493838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hu-HU" dirty="0"/>
              <a:t>Hálózatok kategóriái</a:t>
            </a:r>
            <a:br>
              <a:rPr lang="hu-HU" dirty="0"/>
            </a:br>
            <a:r>
              <a:rPr lang="hu-HU" dirty="0"/>
              <a:t>kiterjedés, méret szerint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hu-HU" sz="2800" b="1" dirty="0"/>
              <a:t>Nagy kiterjedésű hálózat </a:t>
            </a:r>
            <a:r>
              <a:rPr lang="hu-HU" sz="2800" dirty="0"/>
              <a:t>(</a:t>
            </a:r>
            <a:r>
              <a:rPr lang="hu-HU" sz="2800" b="1" dirty="0"/>
              <a:t>W</a:t>
            </a:r>
            <a:r>
              <a:rPr lang="hu-HU" sz="2800" dirty="0"/>
              <a:t>ide </a:t>
            </a:r>
            <a:r>
              <a:rPr lang="hu-HU" sz="2800" b="1" dirty="0" err="1"/>
              <a:t>A</a:t>
            </a:r>
            <a:r>
              <a:rPr lang="hu-HU" sz="2800" dirty="0" err="1"/>
              <a:t>rea</a:t>
            </a:r>
            <a:r>
              <a:rPr lang="hu-HU" sz="2800" dirty="0"/>
              <a:t> </a:t>
            </a:r>
            <a:r>
              <a:rPr lang="hu-HU" sz="2800" b="1" dirty="0"/>
              <a:t>N</a:t>
            </a:r>
            <a:r>
              <a:rPr lang="hu-HU" sz="2800" dirty="0"/>
              <a:t>etwork  -</a:t>
            </a:r>
            <a:r>
              <a:rPr lang="hu-HU" sz="2800" b="1" dirty="0"/>
              <a:t>WAN</a:t>
            </a:r>
            <a:r>
              <a:rPr lang="hu-HU" sz="2800" dirty="0"/>
              <a:t>)</a:t>
            </a:r>
          </a:p>
          <a:p>
            <a:pPr lvl="0"/>
            <a:r>
              <a:rPr lang="hu-HU" sz="2800" dirty="0"/>
              <a:t>~100 km (országon belül) , ~1 000 km (kontinensen belül), ~10 000 km (globálisan)</a:t>
            </a:r>
          </a:p>
          <a:p>
            <a:pPr lvl="0"/>
            <a:r>
              <a:rPr lang="hu-HU" sz="2800" dirty="0"/>
              <a:t>A WAN </a:t>
            </a:r>
            <a:r>
              <a:rPr lang="hu-HU" sz="2800" dirty="0" err="1"/>
              <a:t>hálózatokat</a:t>
            </a:r>
            <a:r>
              <a:rPr lang="hu-HU" sz="2800" dirty="0"/>
              <a:t> akkor használunk ha a MAN hálózat már kellően bonyolult és sok eszközt tartalmaz, mérete </a:t>
            </a:r>
            <a:r>
              <a:rPr lang="hu-HU" sz="2800" dirty="0" err="1"/>
              <a:t>túlnő</a:t>
            </a:r>
            <a:r>
              <a:rPr lang="hu-HU" sz="2800" dirty="0"/>
              <a:t> egy város határain</a:t>
            </a:r>
          </a:p>
          <a:p>
            <a:pPr lvl="0"/>
            <a:r>
              <a:rPr lang="hu-HU" sz="2800" dirty="0"/>
              <a:t>Optikai kábelek, több száz </a:t>
            </a:r>
            <a:r>
              <a:rPr lang="hu-HU" sz="2800" dirty="0" err="1"/>
              <a:t>GbS</a:t>
            </a:r>
            <a:endParaRPr lang="hu-HU" sz="2800" dirty="0"/>
          </a:p>
          <a:p>
            <a:pPr lvl="0"/>
            <a:r>
              <a:rPr lang="hu-HU" sz="2800" dirty="0"/>
              <a:t>Valós idejű kommunikáció biztosítása a felhasználók között </a:t>
            </a:r>
          </a:p>
          <a:p>
            <a:pPr lvl="0"/>
            <a:r>
              <a:rPr lang="hu-HU" sz="2800" dirty="0"/>
              <a:t>Nonstop hozzáférés a helyi szolgáltatásokhoz csatlakoztatott távoli erőforrásokhoz </a:t>
            </a:r>
          </a:p>
          <a:p>
            <a:pPr lvl="1"/>
            <a:r>
              <a:rPr lang="hu-HU" sz="2400" dirty="0"/>
              <a:t>Elektronikus levelezési, internetes, fájlátviteli és e-kereskedelmi szolgáltatások biztosítása </a:t>
            </a:r>
          </a:p>
          <a:p>
            <a:pPr lvl="0">
              <a:buNone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80863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33A87F23-4812-4F26-A802-84B14A49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fogalma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="" xmlns:a16="http://schemas.microsoft.com/office/drawing/2014/main" id="{0D1E75C7-423E-4996-902D-64D1B47B3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9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692F1BC-F693-4788-B741-8FD75433F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83" b="4699"/>
          <a:stretch/>
        </p:blipFill>
        <p:spPr bwMode="auto">
          <a:xfrm>
            <a:off x="0" y="836712"/>
            <a:ext cx="8980049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4902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0B7443F-89E1-4242-84C5-31E0A265D3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8" b="778"/>
          <a:stretch/>
        </p:blipFill>
        <p:spPr bwMode="auto">
          <a:xfrm>
            <a:off x="0" y="-2153"/>
            <a:ext cx="9144000" cy="674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284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="" xmlns:a16="http://schemas.microsoft.com/office/drawing/2014/main" id="{8E8275D4-0EF5-414E-B0F6-29F5C4AC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Kommunikáció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="" xmlns:a16="http://schemas.microsoft.com/office/drawing/2014/main" id="{BC82B875-1422-4C4C-8ADB-C422B4E8DD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kommunikáció modellje</a:t>
            </a:r>
          </a:p>
          <a:p>
            <a:r>
              <a:rPr lang="hu-HU" dirty="0"/>
              <a:t>Kommunikációs szabályok</a:t>
            </a:r>
          </a:p>
        </p:txBody>
      </p:sp>
    </p:spTree>
    <p:extLst>
      <p:ext uri="{BB962C8B-B14F-4D97-AF65-F5344CB8AC3E}">
        <p14:creationId xmlns:p14="http://schemas.microsoft.com/office/powerpoint/2010/main" val="50847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="" xmlns:a16="http://schemas.microsoft.com/office/drawing/2014/main" id="{90FAA791-26DA-4F48-BBE9-E480EDC9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Kommunikáció alkotóelemei</a:t>
            </a:r>
            <a:endParaRPr lang="hu-HU" dirty="0"/>
          </a:p>
        </p:txBody>
      </p:sp>
      <p:sp>
        <p:nvSpPr>
          <p:cNvPr id="5" name="Tartalom helye 4">
            <a:extLst>
              <a:ext uri="{FF2B5EF4-FFF2-40B4-BE49-F238E27FC236}">
                <a16:creationId xmlns="" xmlns:a16="http://schemas.microsoft.com/office/drawing/2014/main" id="{68FD84F8-18CF-415B-9244-500C5B91A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z="3200" dirty="0"/>
              <a:t>Az üzenet forrása vagy küldője</a:t>
            </a:r>
          </a:p>
          <a:p>
            <a:pPr lvl="1"/>
            <a:r>
              <a:rPr lang="hu-HU" altLang="hu-HU" sz="2800" dirty="0"/>
              <a:t>Emberek vagy elektronikai eszközök, akik vagy amik üzenetet közölnek.</a:t>
            </a:r>
          </a:p>
          <a:p>
            <a:r>
              <a:rPr lang="hu-HU" altLang="hu-HU" sz="3200" dirty="0"/>
              <a:t>Az üzenet célállomása vagy vevője</a:t>
            </a:r>
          </a:p>
          <a:p>
            <a:pPr lvl="1"/>
            <a:r>
              <a:rPr lang="hu-HU" altLang="hu-HU" sz="2800" dirty="0"/>
              <a:t>Fogadja és értelmezi az üzenetet. </a:t>
            </a:r>
          </a:p>
          <a:p>
            <a:r>
              <a:rPr lang="hu-HU" altLang="hu-HU" sz="3200" dirty="0"/>
              <a:t>A csatorna</a:t>
            </a:r>
          </a:p>
          <a:p>
            <a:pPr lvl="1"/>
            <a:r>
              <a:rPr lang="hu-HU" altLang="hu-HU" sz="2800" dirty="0"/>
              <a:t>A forrástól a célig biztosítja az utat az üzenet számára.</a:t>
            </a:r>
          </a:p>
        </p:txBody>
      </p:sp>
      <p:pic>
        <p:nvPicPr>
          <p:cNvPr id="6" name="Picture 3" descr="C:\Documents and Settings\Jónás Katalin\Dokumentumok\Képek\5-7.JPG">
            <a:extLst>
              <a:ext uri="{FF2B5EF4-FFF2-40B4-BE49-F238E27FC236}">
                <a16:creationId xmlns="" xmlns:a16="http://schemas.microsoft.com/office/drawing/2014/main" id="{66A64973-6DDA-4670-89D2-7101C4332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" y="5649119"/>
            <a:ext cx="7953375" cy="105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02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F743CF0D-1284-447C-9ACA-0E367EF2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Kommunikáció irányai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30416D12-A413-4BD4-BE16-443C548BB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Egyirányú (szimplex) – csak az egyik fél kommunikál, a másik fogadja.</a:t>
            </a:r>
          </a:p>
          <a:p>
            <a:r>
              <a:rPr lang="hu-HU" sz="3200" dirty="0"/>
              <a:t>Kétirányú (duplex) – Mindkét fél kommunikál, egyszerre</a:t>
            </a:r>
          </a:p>
          <a:p>
            <a:pPr lvl="1"/>
            <a:r>
              <a:rPr lang="hu-HU" sz="2800" dirty="0" err="1"/>
              <a:t>Half</a:t>
            </a:r>
            <a:r>
              <a:rPr lang="hu-HU" sz="2800" dirty="0"/>
              <a:t>-duplex – Mindkét fél kommunikál, de megvárják egymást, egyszerre egy az egyik fél küld üzenetet csupán.</a:t>
            </a:r>
          </a:p>
        </p:txBody>
      </p:sp>
    </p:spTree>
    <p:extLst>
      <p:ext uri="{BB962C8B-B14F-4D97-AF65-F5344CB8AC3E}">
        <p14:creationId xmlns:p14="http://schemas.microsoft.com/office/powerpoint/2010/main" val="246190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190FBC80-5193-4940-9CA2-2512B88D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Kommunikációs protokollok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0C497FFD-0885-4EB8-9517-4DBE85E7F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z="3200" dirty="0"/>
              <a:t>Olyan szabály amit a forrásnak és a célnak is követni kell ahhoz, hogy az egymásnak küldött üzenetek eljussanak a másik félhez, és a fogadó megértse azokat.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663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2D7C850E-E3F2-4645-96EF-7BB8DC73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Kommunikációs protokollok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AD349081-7195-4CE1-A625-28E2547BA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z="3200" b="1" dirty="0"/>
              <a:t>Kommunikációs protokoll:</a:t>
            </a:r>
            <a:br>
              <a:rPr lang="hu-HU" altLang="hu-HU" sz="3200" b="1" dirty="0"/>
            </a:br>
            <a:r>
              <a:rPr lang="hu-HU" altLang="hu-HU" sz="3200" dirty="0"/>
              <a:t>Olyan szabály amit a forrásnak és a célnak is követni kell ahhoz, hogy az egymásnak küldött üzenetek eljussanak a másik félhez, és a fogadó megértse azokat.</a:t>
            </a:r>
          </a:p>
        </p:txBody>
      </p:sp>
    </p:spTree>
    <p:extLst>
      <p:ext uri="{BB962C8B-B14F-4D97-AF65-F5344CB8AC3E}">
        <p14:creationId xmlns:p14="http://schemas.microsoft.com/office/powerpoint/2010/main" val="227895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E3ECAD2A-9CC3-4BC8-B448-96C8FD60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Üzenet kódolása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A9420009-D94D-4740-B029-C7409535D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altLang="hu-HU" sz="3200" dirty="0"/>
              <a:t>Az első lépés az </a:t>
            </a:r>
            <a:r>
              <a:rPr lang="hu-HU" altLang="hu-HU" sz="3200" dirty="0" err="1"/>
              <a:t>üzenetküldéshez</a:t>
            </a:r>
            <a:r>
              <a:rPr lang="hu-HU" altLang="hu-HU" sz="3200" dirty="0"/>
              <a:t> az üzenet kódolása. </a:t>
            </a:r>
          </a:p>
          <a:p>
            <a:r>
              <a:rPr lang="hu-HU" altLang="hu-HU" sz="3200" dirty="0"/>
              <a:t>Kódolás</a:t>
            </a:r>
          </a:p>
          <a:p>
            <a:pPr lvl="1"/>
            <a:r>
              <a:rPr lang="hu-HU" altLang="hu-HU" sz="2800" dirty="0"/>
              <a:t>A gondolatokat átalakítjuk az átvitelhez szükséges nyelvre, szimbólumokra vagy hangokra.</a:t>
            </a:r>
          </a:p>
          <a:p>
            <a:r>
              <a:rPr lang="hu-HU" altLang="hu-HU" sz="3200" dirty="0"/>
              <a:t>Dekódolás</a:t>
            </a:r>
          </a:p>
          <a:p>
            <a:pPr lvl="1"/>
            <a:r>
              <a:rPr lang="hu-HU" altLang="hu-HU" sz="2800" dirty="0"/>
              <a:t>Megfordítja ezt a folyamatot, annak érdekében, hogy értelmezni tudjuk a gondolatot. </a:t>
            </a:r>
          </a:p>
        </p:txBody>
      </p:sp>
    </p:spTree>
    <p:extLst>
      <p:ext uri="{BB962C8B-B14F-4D97-AF65-F5344CB8AC3E}">
        <p14:creationId xmlns:p14="http://schemas.microsoft.com/office/powerpoint/2010/main" val="87047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EF3057F6-12DA-4671-A81E-46092935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Üzenet formátuma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7092CE43-35DB-4D1A-9455-F2F1FD0CA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z="3200" dirty="0"/>
              <a:t>Meghatározott formátumot és szerkezetet kell használni, amikor egy üzenetet a forrástól a célig akarunk eljuttatni. </a:t>
            </a:r>
          </a:p>
          <a:p>
            <a:r>
              <a:rPr lang="hu-HU" altLang="hu-HU" sz="3200" dirty="0"/>
              <a:t>Az üzenet típusától és az átvitelhez használt csatornától </a:t>
            </a:r>
            <a:r>
              <a:rPr lang="hu-HU" altLang="hu-HU" sz="3200" dirty="0" smtClean="0"/>
              <a:t>függ</a:t>
            </a:r>
            <a:r>
              <a:rPr lang="hu-HU" altLang="hu-H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36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C7DB71A8-664F-406D-8845-CDC97F56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Beágyazás – Kicsomagolás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5FA19316-1C39-4B8D-A763-FD1E4A571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altLang="hu-HU" sz="3200" b="1" dirty="0"/>
              <a:t>Beágyazás:</a:t>
            </a:r>
            <a:r>
              <a:rPr lang="hu-HU" altLang="hu-HU" sz="3200" dirty="0"/>
              <a:t/>
            </a:r>
            <a:br>
              <a:rPr lang="hu-HU" altLang="hu-HU" sz="3200" dirty="0"/>
            </a:br>
            <a:r>
              <a:rPr lang="hu-HU" altLang="hu-HU" sz="3200" dirty="0"/>
              <a:t>Azt a </a:t>
            </a:r>
            <a:r>
              <a:rPr lang="hu-HU" altLang="hu-HU" sz="3200" dirty="0" smtClean="0"/>
              <a:t>folyamatot </a:t>
            </a:r>
            <a:r>
              <a:rPr lang="hu-HU" altLang="hu-HU" sz="3200" smtClean="0"/>
              <a:t>nevezzük beágyazásnak, </a:t>
            </a:r>
            <a:r>
              <a:rPr lang="hu-HU" altLang="hu-HU" sz="3200" dirty="0"/>
              <a:t>amikor egy üzenetformátum egy másik üzenetformátumba kerül.</a:t>
            </a:r>
          </a:p>
          <a:p>
            <a:r>
              <a:rPr lang="hu-HU" altLang="hu-HU" sz="3200" b="1" dirty="0"/>
              <a:t>Kicsomagolás:</a:t>
            </a:r>
            <a:r>
              <a:rPr lang="hu-HU" altLang="hu-HU" sz="3200" dirty="0"/>
              <a:t/>
            </a:r>
            <a:br>
              <a:rPr lang="hu-HU" altLang="hu-HU" sz="3200" dirty="0"/>
            </a:br>
            <a:r>
              <a:rPr lang="hu-HU" altLang="hu-HU" sz="3200" dirty="0"/>
              <a:t>Amikor a fogadó a folyamatot megfordítja, kicsomagolás történik.</a:t>
            </a:r>
            <a:endParaRPr lang="hu-HU" altLang="hu-HU" sz="2800" dirty="0"/>
          </a:p>
        </p:txBody>
      </p:sp>
    </p:spTree>
    <p:extLst>
      <p:ext uri="{BB962C8B-B14F-4D97-AF65-F5344CB8AC3E}">
        <p14:creationId xmlns:p14="http://schemas.microsoft.com/office/powerpoint/2010/main" val="423071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="" xmlns:a16="http://schemas.microsoft.com/office/drawing/2014/main" id="{CFAB4D98-1B2E-417B-BEE1-A9C159C12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fogalma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="" xmlns:a16="http://schemas.microsoft.com/office/drawing/2014/main" id="{C60D0FD2-C749-4B72-9A43-B4BE6C39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b="1" dirty="0"/>
              <a:t>számítógép hálózat</a:t>
            </a:r>
            <a:r>
              <a:rPr lang="hu-HU" dirty="0"/>
              <a:t> fogalma: az egymással kapcsolatban álló számítógépek és az azokat összekapcsoló közeg. </a:t>
            </a:r>
          </a:p>
          <a:p>
            <a:endParaRPr lang="hu-HU" dirty="0"/>
          </a:p>
          <a:p>
            <a:r>
              <a:rPr lang="hu-HU" dirty="0"/>
              <a:t>Az egymással kapcsolatban álló számítógépek:</a:t>
            </a:r>
          </a:p>
          <a:p>
            <a:pPr lvl="1"/>
            <a:r>
              <a:rPr lang="hu-HU" dirty="0"/>
              <a:t>Hálózati végpontok (</a:t>
            </a:r>
            <a:r>
              <a:rPr lang="hu-HU" b="1" dirty="0" err="1"/>
              <a:t>Host</a:t>
            </a:r>
            <a:r>
              <a:rPr lang="hu-HU" dirty="0"/>
              <a:t>) </a:t>
            </a:r>
          </a:p>
          <a:p>
            <a:pPr lvl="1"/>
            <a:r>
              <a:rPr lang="hu-HU" b="1" dirty="0"/>
              <a:t>Végberendezések</a:t>
            </a:r>
            <a:r>
              <a:rPr lang="hu-HU" dirty="0"/>
              <a:t> vagy </a:t>
            </a:r>
            <a:r>
              <a:rPr lang="hu-HU" b="1" dirty="0"/>
              <a:t>végponti </a:t>
            </a:r>
            <a:r>
              <a:rPr lang="hu-HU" b="1" dirty="0" smtClean="0"/>
              <a:t>eszközök</a:t>
            </a:r>
          </a:p>
          <a:p>
            <a:pPr lvl="1"/>
            <a:r>
              <a:rPr lang="hu-HU" b="1" dirty="0" smtClean="0"/>
              <a:t>Állomás = munkaállomás szóból jön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861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A5A0FE0A-696F-40C1-A437-50D3B720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Keret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FA8AC257-004D-442C-8A82-43B8434E4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z="3200" dirty="0"/>
              <a:t>A számítógépes üzeneteket keretekbe ágyazzuk a hálózaton való továbbítás előtt.</a:t>
            </a:r>
          </a:p>
          <a:p>
            <a:r>
              <a:rPr lang="hu-HU" altLang="hu-HU" sz="3200" dirty="0"/>
              <a:t>Tartalmazza:</a:t>
            </a:r>
          </a:p>
          <a:p>
            <a:pPr lvl="1"/>
            <a:r>
              <a:rPr lang="hu-HU" altLang="hu-HU" sz="2800" dirty="0"/>
              <a:t>Célállomás címét</a:t>
            </a:r>
          </a:p>
          <a:p>
            <a:pPr lvl="1"/>
            <a:r>
              <a:rPr lang="hu-HU" altLang="hu-HU" sz="2800" dirty="0"/>
              <a:t>Forrásállomás címét</a:t>
            </a:r>
          </a:p>
          <a:p>
            <a:r>
              <a:rPr lang="hu-HU" altLang="hu-HU" sz="3200" dirty="0"/>
              <a:t>Formátumát és tartalmát a küldött üzenet típusa és a közlésre használt csatorna határozza meg.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845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FC50C0EA-868E-410E-831E-2A031DE8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Üzenet méret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86BBB93A-15A9-476A-BCA9-5B29C892E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altLang="hu-HU" sz="3200" dirty="0"/>
              <a:t>A hosszabb üzeneteket kisebb részekre  kell darabolni. </a:t>
            </a:r>
          </a:p>
          <a:p>
            <a:r>
              <a:rPr lang="hu-HU" altLang="hu-HU" sz="3200" dirty="0"/>
              <a:t>A hálózaton haladó keretek mérete szabályozva van, és a használt csatornától függően eltérőek lehetnek. </a:t>
            </a:r>
          </a:p>
          <a:p>
            <a:r>
              <a:rPr lang="hu-HU" altLang="hu-HU" sz="3200" dirty="0"/>
              <a:t>A túlságosan hosszú vagy rövid keretek nem kerülnek szállításra. </a:t>
            </a:r>
          </a:p>
          <a:p>
            <a:pPr lvl="1"/>
            <a:r>
              <a:rPr lang="hu-HU" altLang="hu-HU" sz="2800" dirty="0"/>
              <a:t>Minimális és maximális méretkorlátozás.</a:t>
            </a:r>
          </a:p>
        </p:txBody>
      </p:sp>
    </p:spTree>
    <p:extLst>
      <p:ext uri="{BB962C8B-B14F-4D97-AF65-F5344CB8AC3E}">
        <p14:creationId xmlns:p14="http://schemas.microsoft.com/office/powerpoint/2010/main" val="293336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BA5AF645-C384-4E40-89E6-917D1152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Üzenet méret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327E26B0-8D46-4338-9821-8D045669A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altLang="hu-HU" sz="3200" dirty="0"/>
              <a:t>A forrásállomás darabolja föl a hosszú üzeneteket.</a:t>
            </a:r>
          </a:p>
          <a:p>
            <a:r>
              <a:rPr lang="hu-HU" altLang="hu-HU" sz="3200" dirty="0"/>
              <a:t>Minden egyes darabot címzési információval ellátott külön keretbe ágyaznak, majd továbbítják a hálózaton. </a:t>
            </a:r>
          </a:p>
          <a:p>
            <a:r>
              <a:rPr lang="hu-HU" altLang="hu-HU" sz="3200" dirty="0"/>
              <a:t>A fogadó állomás a feldolgozás és az értelmezés előtt az üzeneteket kicsomagolja és összeilleszti. </a:t>
            </a:r>
          </a:p>
        </p:txBody>
      </p:sp>
    </p:spTree>
    <p:extLst>
      <p:ext uri="{BB962C8B-B14F-4D97-AF65-F5344CB8AC3E}">
        <p14:creationId xmlns:p14="http://schemas.microsoft.com/office/powerpoint/2010/main" val="58666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BD516038-A2AA-43A0-AD2E-139BB2FC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Üzenet időzítése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6F8B08D2-0428-4B48-9404-BE7EBE3AC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altLang="hu-HU" sz="3200" dirty="0"/>
              <a:t>Hozzáférési mód</a:t>
            </a:r>
          </a:p>
          <a:p>
            <a:r>
              <a:rPr lang="hu-HU" altLang="hu-HU" sz="3200" dirty="0"/>
              <a:t>Adatfolyam vezérlés</a:t>
            </a:r>
          </a:p>
          <a:p>
            <a:r>
              <a:rPr lang="hu-HU" altLang="hu-HU" sz="3200" dirty="0"/>
              <a:t>Válaszidő túllépése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52481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834FF8E3-FC59-4655-90A6-1A687565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Hozzáférési mód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018D4519-AEC4-47A9-B178-1FEA1805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z="3200" dirty="0"/>
              <a:t>Meghatározza, hogy mikor küldhet valaki üzenetet. </a:t>
            </a:r>
            <a:r>
              <a:rPr lang="hu-HU" altLang="hu-HU" sz="3200" dirty="0">
                <a:sym typeface="Wingdings" panose="05000000000000000000" pitchFamily="2" charset="2"/>
              </a:rPr>
              <a:t> Időzítési szabály.</a:t>
            </a:r>
            <a:endParaRPr lang="hu-HU" altLang="hu-HU" sz="3200" dirty="0"/>
          </a:p>
          <a:p>
            <a:pPr lvl="1"/>
            <a:r>
              <a:rPr lang="hu-HU" altLang="hu-HU" sz="2800" dirty="0"/>
              <a:t>Ezek az időzítési szabályok a környezethez </a:t>
            </a:r>
            <a:r>
              <a:rPr lang="hu-HU" altLang="hu-HU" sz="2800" dirty="0" smtClean="0"/>
              <a:t>igazodnak (</a:t>
            </a:r>
            <a:r>
              <a:rPr lang="hu-HU" altLang="hu-HU" sz="2800" smtClean="0"/>
              <a:t>átviteli közeghez). </a:t>
            </a:r>
            <a:endParaRPr lang="hu-HU" altLang="hu-HU" sz="2800" dirty="0"/>
          </a:p>
          <a:p>
            <a:r>
              <a:rPr lang="hu-HU" altLang="hu-HU" sz="3200" b="1" dirty="0"/>
              <a:t>Információütközés:</a:t>
            </a:r>
            <a:r>
              <a:rPr lang="hu-HU" altLang="hu-HU" sz="3200" dirty="0"/>
              <a:t/>
            </a:r>
            <a:br>
              <a:rPr lang="hu-HU" altLang="hu-HU" sz="3200" dirty="0"/>
            </a:br>
            <a:r>
              <a:rPr lang="hu-HU" altLang="hu-HU" sz="3200" dirty="0"/>
              <a:t>Ha két forrás egyszerre küld üzenetet, akkor  információütközés történik. Ekkor mind a ketten abbahagyják és később </a:t>
            </a:r>
            <a:r>
              <a:rPr lang="hu-HU" altLang="hu-HU" sz="3200" dirty="0" err="1"/>
              <a:t>újraküldik</a:t>
            </a:r>
            <a:r>
              <a:rPr lang="hu-HU" altLang="hu-HU" sz="3200" dirty="0"/>
              <a:t> az üzenetet.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94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66B99824-31BF-4C91-9659-B99C6CCD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Üzenet időzítése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E8559AC6-C2E1-48DD-B862-466CD765A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hu-HU" altLang="hu-HU" sz="3200" b="1" dirty="0"/>
              <a:t>Adatfolyam-vezérlés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hu-HU" altLang="hu-HU" sz="2800" dirty="0"/>
              <a:t>Az időzítés arra is hatással van, hogy mennyi információt lehet küldeni és milyen gyorsan. </a:t>
            </a:r>
          </a:p>
          <a:p>
            <a:pPr marL="457200" lvl="1" indent="0">
              <a:spcBef>
                <a:spcPts val="800"/>
              </a:spcBef>
              <a:buNone/>
            </a:pPr>
            <a:r>
              <a:rPr lang="hu-HU" altLang="hu-HU" sz="2800" dirty="0"/>
              <a:t>A hálózati kommunikáció során is előfordulhat, hogy a küldő állomás gyorsabban küld üzenetet, mint ahogyan a célállomás fogadni és feldolgozni tudná azt. </a:t>
            </a:r>
            <a:br>
              <a:rPr lang="hu-HU" altLang="hu-HU" sz="2800" dirty="0"/>
            </a:br>
            <a:r>
              <a:rPr lang="hu-HU" altLang="hu-HU" sz="2800" u="sng" dirty="0"/>
              <a:t>A forrás- és célállomások adatfolyam-vezérlést használnak a helyes időzítés jelzésére.</a:t>
            </a:r>
            <a:r>
              <a:rPr lang="hu-HU" altLang="hu-HU" sz="3200" u="sng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721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AF356C03-7248-4557-AEAA-FD981F02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Üzenet időzítése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C3B956A6-5E3C-4E88-AF3B-B94A14068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altLang="hu-HU" b="1" dirty="0"/>
              <a:t>Válaszidő túllépése</a:t>
            </a:r>
          </a:p>
          <a:p>
            <a:pPr marL="457200" lvl="1" indent="0">
              <a:buNone/>
            </a:pPr>
            <a:r>
              <a:rPr lang="hu-HU" altLang="hu-HU" sz="2800" dirty="0"/>
              <a:t>A hálózati állomásoknak szintén vannak szabályai, amik meghatározzák, hogy mennyit kell várni a válaszra, és mit kell csinálni, ha válaszidő túllépés történik.</a:t>
            </a:r>
          </a:p>
        </p:txBody>
      </p:sp>
    </p:spTree>
    <p:extLst>
      <p:ext uri="{BB962C8B-B14F-4D97-AF65-F5344CB8AC3E}">
        <p14:creationId xmlns:p14="http://schemas.microsoft.com/office/powerpoint/2010/main" val="7855201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DE032543-E838-4A71-9E8E-7BAF1F50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Üzenet sémák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300C3945-41A0-4486-A2BF-439656626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hu-HU" altLang="hu-HU" dirty="0"/>
              <a:t>Egy-az-egyhez üzenetséma: </a:t>
            </a:r>
            <a:r>
              <a:rPr lang="hu-HU" altLang="hu-HU" b="1" dirty="0" err="1"/>
              <a:t>unicast</a:t>
            </a:r>
            <a:r>
              <a:rPr lang="hu-HU" altLang="hu-HU" dirty="0"/>
              <a:t> </a:t>
            </a:r>
            <a:br>
              <a:rPr lang="hu-HU" altLang="hu-HU" dirty="0"/>
            </a:br>
            <a:r>
              <a:rPr lang="hu-HU" altLang="hu-HU" dirty="0"/>
              <a:t>Csak egyetlen célja van az üzenetnek. </a:t>
            </a:r>
            <a:br>
              <a:rPr lang="hu-HU" altLang="hu-HU" dirty="0"/>
            </a:br>
            <a:r>
              <a:rPr lang="hu-HU" altLang="hu-HU" dirty="0">
                <a:sym typeface="Wingdings" panose="05000000000000000000" pitchFamily="2" charset="2"/>
              </a:rPr>
              <a:t> </a:t>
            </a:r>
            <a:r>
              <a:rPr lang="hu-HU" altLang="hu-HU" dirty="0"/>
              <a:t>Egy gép küld egy gépnek.</a:t>
            </a:r>
          </a:p>
          <a:p>
            <a:pPr>
              <a:spcBef>
                <a:spcPts val="800"/>
              </a:spcBef>
            </a:pPr>
            <a:endParaRPr lang="hu-HU" altLang="hu-HU" dirty="0"/>
          </a:p>
          <a:p>
            <a:pPr>
              <a:spcBef>
                <a:spcPts val="800"/>
              </a:spcBef>
            </a:pPr>
            <a:r>
              <a:rPr lang="hu-HU" altLang="hu-HU" dirty="0"/>
              <a:t>Egy-a-többhöz üzenetséma: </a:t>
            </a:r>
            <a:r>
              <a:rPr lang="hu-HU" altLang="hu-HU" b="1" dirty="0" err="1"/>
              <a:t>multicast</a:t>
            </a:r>
            <a:r>
              <a:rPr lang="hu-HU" altLang="hu-HU" b="1" dirty="0"/>
              <a:t/>
            </a:r>
            <a:br>
              <a:rPr lang="hu-HU" altLang="hu-HU" b="1" dirty="0"/>
            </a:br>
            <a:r>
              <a:rPr lang="hu-HU" altLang="hu-HU" dirty="0"/>
              <a:t>Üzenetet egyszerre továbbítjuk a célállomások egy csoportjának.</a:t>
            </a:r>
            <a:br>
              <a:rPr lang="hu-HU" altLang="hu-HU" dirty="0"/>
            </a:br>
            <a:r>
              <a:rPr lang="hu-HU" altLang="hu-HU" dirty="0">
                <a:sym typeface="Wingdings" panose="05000000000000000000" pitchFamily="2" charset="2"/>
              </a:rPr>
              <a:t> Egy gép küld a gépek egy csoportjának.</a:t>
            </a:r>
            <a:endParaRPr lang="hu-HU" altLang="hu-HU" dirty="0"/>
          </a:p>
        </p:txBody>
      </p:sp>
    </p:spTree>
    <p:extLst>
      <p:ext uri="{BB962C8B-B14F-4D97-AF65-F5344CB8AC3E}">
        <p14:creationId xmlns:p14="http://schemas.microsoft.com/office/powerpoint/2010/main" val="3880260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D1DD6BF0-DA02-4898-82ED-9C20A6D2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Üzenet sémák - </a:t>
            </a:r>
            <a:r>
              <a:rPr lang="hu-HU" altLang="hu-HU" dirty="0" err="1"/>
              <a:t>Unicast</a:t>
            </a:r>
            <a:endParaRPr lang="hu-HU" dirty="0"/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C6E94FF9-26A8-414E-89D1-707602B4E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124" y="1690689"/>
            <a:ext cx="6113752" cy="494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48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4B8E22AB-86CF-4CC5-BCC5-0EF658D8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Üzenet sémák - </a:t>
            </a:r>
            <a:r>
              <a:rPr lang="hu-HU" altLang="hu-HU" dirty="0" err="1"/>
              <a:t>Multicast</a:t>
            </a:r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ED827AC-2C16-4097-A871-AEB835E7A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542" y="1690689"/>
            <a:ext cx="5806916" cy="495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4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DD626A48-F5D1-4285-ADDA-80133DD2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Végberendezések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559565DF-F147-45BB-B417-788ADE3D6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Számítógépek, laptopok </a:t>
            </a:r>
          </a:p>
          <a:p>
            <a:r>
              <a:rPr lang="hu-HU" dirty="0"/>
              <a:t>Szerverek: pl.: fájl- és webszerverek</a:t>
            </a:r>
          </a:p>
          <a:p>
            <a:r>
              <a:rPr lang="hu-HU" dirty="0"/>
              <a:t>Hálózati nyomtatók</a:t>
            </a:r>
          </a:p>
          <a:p>
            <a:r>
              <a:rPr lang="hu-HU" dirty="0"/>
              <a:t>IP (vagy </a:t>
            </a:r>
            <a:r>
              <a:rPr lang="hu-HU" dirty="0" err="1"/>
              <a:t>VoIP</a:t>
            </a:r>
            <a:r>
              <a:rPr lang="hu-HU" dirty="0"/>
              <a:t>) telefonok</a:t>
            </a:r>
          </a:p>
          <a:p>
            <a:r>
              <a:rPr lang="hu-HU" dirty="0"/>
              <a:t>biztonsági kamerák</a:t>
            </a:r>
          </a:p>
          <a:p>
            <a:r>
              <a:rPr lang="hu-HU" dirty="0"/>
              <a:t>Mobileszközök</a:t>
            </a:r>
          </a:p>
          <a:p>
            <a:pPr lvl="1"/>
            <a:r>
              <a:rPr lang="hu-HU" dirty="0"/>
              <a:t>Mobiltelefon, tablet, …</a:t>
            </a:r>
          </a:p>
          <a:p>
            <a:pPr lvl="1"/>
            <a:r>
              <a:rPr lang="hu-HU" dirty="0"/>
              <a:t>Vezeték nélküli bankkártya-olvasó, … </a:t>
            </a:r>
          </a:p>
        </p:txBody>
      </p:sp>
    </p:spTree>
    <p:extLst>
      <p:ext uri="{BB962C8B-B14F-4D97-AF65-F5344CB8AC3E}">
        <p14:creationId xmlns:p14="http://schemas.microsoft.com/office/powerpoint/2010/main" val="163848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E4654FC0-0D5E-4AD5-96F5-EC683175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Üzenet sémák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5DDB2756-FD2E-4261-9C92-7E76B6154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hu-HU" altLang="hu-HU" dirty="0"/>
              <a:t>A szórás az </a:t>
            </a:r>
            <a:r>
              <a:rPr lang="hu-HU" altLang="hu-HU" dirty="0">
                <a:solidFill>
                  <a:srgbClr val="0070C0"/>
                </a:solidFill>
              </a:rPr>
              <a:t>egy-a-mindenkihez</a:t>
            </a:r>
            <a:r>
              <a:rPr lang="hu-HU" altLang="hu-HU" dirty="0"/>
              <a:t> üzenetséma: </a:t>
            </a:r>
            <a:r>
              <a:rPr lang="hu-HU" altLang="hu-HU" b="1" dirty="0" err="1"/>
              <a:t>broadcast</a:t>
            </a:r>
            <a:endParaRPr lang="hu-HU" altLang="hu-HU" b="1" dirty="0"/>
          </a:p>
          <a:p>
            <a:pPr>
              <a:spcBef>
                <a:spcPts val="800"/>
              </a:spcBef>
            </a:pPr>
            <a:r>
              <a:rPr lang="hu-HU" altLang="hu-HU" dirty="0"/>
              <a:t>A hálózaton egy időben az összes állomásnak meg kell kapnia az üzenetet.</a:t>
            </a:r>
            <a:br>
              <a:rPr lang="hu-HU" altLang="hu-HU" dirty="0"/>
            </a:br>
            <a:r>
              <a:rPr lang="hu-HU" altLang="hu-HU" dirty="0">
                <a:sym typeface="Wingdings" panose="05000000000000000000" pitchFamily="2" charset="2"/>
              </a:rPr>
              <a:t> Egy gép küld az összes többi gépnek.</a:t>
            </a:r>
          </a:p>
        </p:txBody>
      </p:sp>
    </p:spTree>
    <p:extLst>
      <p:ext uri="{BB962C8B-B14F-4D97-AF65-F5344CB8AC3E}">
        <p14:creationId xmlns:p14="http://schemas.microsoft.com/office/powerpoint/2010/main" val="6179291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74B8586C-14A8-428F-AAC8-7685035A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Üzenet sémák - </a:t>
            </a:r>
            <a:r>
              <a:rPr lang="hu-HU" dirty="0" err="1"/>
              <a:t>Broadcast</a:t>
            </a:r>
            <a:endParaRPr lang="hu-HU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F3411F78-21ED-4047-8A0F-1D4ACE569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312" y="1690689"/>
            <a:ext cx="5663375" cy="493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0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A5838665-5925-4491-80C3-CD4A0F77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fogalma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B8B34127-8E6A-4FD3-97B6-B33F1CD29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b="1" dirty="0"/>
              <a:t>számítógép hálózat</a:t>
            </a:r>
            <a:r>
              <a:rPr lang="hu-HU" dirty="0"/>
              <a:t> fogalma alatt az egymással kapcsolatban álló számítógépeket és az azokat összekapcsoló közeget értjük. </a:t>
            </a:r>
          </a:p>
          <a:p>
            <a:endParaRPr lang="hu-HU" dirty="0"/>
          </a:p>
          <a:p>
            <a:r>
              <a:rPr lang="hu-HU" dirty="0"/>
              <a:t>A hálózatot összekapcsoló közeg: </a:t>
            </a:r>
          </a:p>
          <a:p>
            <a:pPr lvl="1"/>
            <a:r>
              <a:rPr lang="hu-HU" dirty="0"/>
              <a:t>közvetítő eszközök </a:t>
            </a:r>
          </a:p>
          <a:p>
            <a:pPr lvl="1"/>
            <a:r>
              <a:rPr lang="hu-HU" dirty="0"/>
              <a:t>különféle átviteli közegek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68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EB37958F-2FD2-4E80-A49D-E6240C3AB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Közvetítő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5AE12BFF-500C-4F76-A3E7-876954D41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Hálózati hozzáférést biztosító berendezések:</a:t>
            </a:r>
          </a:p>
          <a:p>
            <a:pPr lvl="1"/>
            <a:r>
              <a:rPr lang="hu-HU" dirty="0"/>
              <a:t>Csomópontok – </a:t>
            </a:r>
            <a:r>
              <a:rPr lang="hu-HU" b="1" dirty="0" err="1"/>
              <a:t>Hub</a:t>
            </a:r>
            <a:r>
              <a:rPr lang="hu-HU" dirty="0"/>
              <a:t>, Jelismétlők - </a:t>
            </a:r>
            <a:r>
              <a:rPr lang="hu-HU" b="1" dirty="0" err="1"/>
              <a:t>Repeater</a:t>
            </a:r>
            <a:endParaRPr lang="hu-HU" b="1" dirty="0"/>
          </a:p>
          <a:p>
            <a:pPr lvl="1"/>
            <a:r>
              <a:rPr lang="hu-HU" dirty="0"/>
              <a:t>Kapcsolók - </a:t>
            </a:r>
            <a:r>
              <a:rPr lang="hu-HU" b="1" dirty="0" err="1"/>
              <a:t>Switch</a:t>
            </a:r>
            <a:endParaRPr lang="hu-HU" b="1" dirty="0"/>
          </a:p>
          <a:p>
            <a:pPr lvl="1"/>
            <a:r>
              <a:rPr lang="hu-HU" dirty="0"/>
              <a:t>Vezeték nélküli hozzáférési pontok – </a:t>
            </a:r>
            <a:r>
              <a:rPr lang="hu-HU" b="1" dirty="0" err="1"/>
              <a:t>Acces</a:t>
            </a:r>
            <a:r>
              <a:rPr lang="hu-HU" b="1" dirty="0"/>
              <a:t> </a:t>
            </a:r>
            <a:r>
              <a:rPr lang="hu-HU" b="1" dirty="0" err="1"/>
              <a:t>point</a:t>
            </a:r>
            <a:r>
              <a:rPr lang="hu-HU" dirty="0"/>
              <a:t>, </a:t>
            </a:r>
            <a:r>
              <a:rPr lang="hu-HU" b="1" dirty="0" err="1"/>
              <a:t>Wireless</a:t>
            </a:r>
            <a:r>
              <a:rPr lang="hu-HU" b="1" dirty="0"/>
              <a:t> router (!), </a:t>
            </a:r>
            <a:r>
              <a:rPr lang="hu-HU" b="1" dirty="0" err="1"/>
              <a:t>Bridge</a:t>
            </a:r>
            <a:endParaRPr lang="hu-HU" b="1" dirty="0"/>
          </a:p>
          <a:p>
            <a:r>
              <a:rPr lang="hu-HU" dirty="0"/>
              <a:t>Hálózat-összekapcsoló eszközök: </a:t>
            </a:r>
          </a:p>
          <a:p>
            <a:pPr lvl="1"/>
            <a:r>
              <a:rPr lang="hu-HU" dirty="0"/>
              <a:t>Forgalomirányítók </a:t>
            </a:r>
            <a:r>
              <a:rPr lang="hu-HU" dirty="0" smtClean="0"/>
              <a:t>– </a:t>
            </a:r>
            <a:r>
              <a:rPr lang="hu-HU" b="1" dirty="0" err="1" smtClean="0"/>
              <a:t>Router</a:t>
            </a:r>
            <a:r>
              <a:rPr lang="hu-HU" b="1" dirty="0" smtClean="0"/>
              <a:t>, Soho </a:t>
            </a:r>
            <a:r>
              <a:rPr lang="hu-HU" b="1" dirty="0" err="1" smtClean="0"/>
              <a:t>Router</a:t>
            </a:r>
            <a:endParaRPr lang="hu-HU" b="1" dirty="0"/>
          </a:p>
          <a:p>
            <a:r>
              <a:rPr lang="hu-HU" dirty="0"/>
              <a:t>Biztonsági eszközök: </a:t>
            </a:r>
          </a:p>
          <a:p>
            <a:pPr lvl="1"/>
            <a:r>
              <a:rPr lang="hu-HU" dirty="0"/>
              <a:t>Tűzfalak</a:t>
            </a:r>
          </a:p>
        </p:txBody>
      </p:sp>
    </p:spTree>
    <p:extLst>
      <p:ext uri="{BB962C8B-B14F-4D97-AF65-F5344CB8AC3E}">
        <p14:creationId xmlns:p14="http://schemas.microsoft.com/office/powerpoint/2010/main" val="204774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779BC8CF-8DC1-408A-95D7-9C654A38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Átviteli közegek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="" xmlns:a16="http://schemas.microsoft.com/office/drawing/2014/main" id="{6C2116CF-1467-4756-B855-89CFDABE9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Vezetékes</a:t>
            </a:r>
            <a:endParaRPr lang="hu-HU" dirty="0"/>
          </a:p>
          <a:p>
            <a:pPr lvl="1"/>
            <a:r>
              <a:rPr lang="hu-HU" sz="2800" dirty="0"/>
              <a:t>Rézkábel</a:t>
            </a:r>
          </a:p>
          <a:p>
            <a:pPr lvl="2"/>
            <a:r>
              <a:rPr lang="hu-HU" sz="2400" dirty="0"/>
              <a:t>Árnyékolatlan csavart érpáras </a:t>
            </a:r>
            <a:br>
              <a:rPr lang="hu-HU" sz="2400" dirty="0"/>
            </a:br>
            <a:r>
              <a:rPr lang="hu-HU" sz="2400" dirty="0" err="1"/>
              <a:t>Unshielded</a:t>
            </a:r>
            <a:r>
              <a:rPr lang="hu-HU" sz="2400" dirty="0"/>
              <a:t> Twisted-</a:t>
            </a:r>
            <a:r>
              <a:rPr lang="hu-HU" sz="2400" dirty="0" err="1"/>
              <a:t>Pair</a:t>
            </a:r>
            <a:r>
              <a:rPr lang="hu-HU" sz="2400" dirty="0"/>
              <a:t> - UTP</a:t>
            </a:r>
          </a:p>
          <a:p>
            <a:pPr lvl="2"/>
            <a:r>
              <a:rPr lang="hu-HU" sz="2400" dirty="0"/>
              <a:t>Árnyékolt csavart érpár </a:t>
            </a:r>
            <a:br>
              <a:rPr lang="hu-HU" sz="2400" dirty="0"/>
            </a:br>
            <a:r>
              <a:rPr lang="hu-HU" sz="2400" dirty="0" err="1"/>
              <a:t>Shielded</a:t>
            </a:r>
            <a:r>
              <a:rPr lang="hu-HU" sz="2400" dirty="0"/>
              <a:t> Twisted-</a:t>
            </a:r>
            <a:r>
              <a:rPr lang="hu-HU" sz="2400" dirty="0" err="1"/>
              <a:t>Pair</a:t>
            </a:r>
            <a:r>
              <a:rPr lang="hu-HU" sz="2400" dirty="0"/>
              <a:t> - STP</a:t>
            </a:r>
          </a:p>
          <a:p>
            <a:pPr lvl="2"/>
            <a:r>
              <a:rPr lang="hu-HU" sz="2400" dirty="0"/>
              <a:t>Koaxiális</a:t>
            </a:r>
          </a:p>
          <a:p>
            <a:pPr lvl="1"/>
            <a:r>
              <a:rPr lang="hu-HU" sz="2800" dirty="0"/>
              <a:t>Optikai</a:t>
            </a:r>
            <a:r>
              <a:rPr lang="hu-HU" dirty="0"/>
              <a:t> kábel</a:t>
            </a:r>
          </a:p>
          <a:p>
            <a:r>
              <a:rPr lang="hu-HU" sz="3200" dirty="0"/>
              <a:t>Vezeték</a:t>
            </a:r>
            <a:r>
              <a:rPr lang="hu-HU" dirty="0"/>
              <a:t> mentes</a:t>
            </a:r>
          </a:p>
          <a:p>
            <a:pPr lvl="1"/>
            <a:r>
              <a:rPr lang="hu-HU" dirty="0" err="1"/>
              <a:t>Wi</a:t>
            </a:r>
            <a:r>
              <a:rPr lang="hu-HU" dirty="0"/>
              <a:t>-Fi, Bluetooth, </a:t>
            </a:r>
            <a:r>
              <a:rPr lang="hu-HU" dirty="0" err="1"/>
              <a:t>Wi</a:t>
            </a:r>
            <a:r>
              <a:rPr lang="hu-HU" dirty="0"/>
              <a:t>-Max</a:t>
            </a:r>
          </a:p>
        </p:txBody>
      </p:sp>
    </p:spTree>
    <p:extLst>
      <p:ext uri="{BB962C8B-B14F-4D97-AF65-F5344CB8AC3E}">
        <p14:creationId xmlns:p14="http://schemas.microsoft.com/office/powerpoint/2010/main" val="62703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Hálózati topológiák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Sin (busz)</a:t>
            </a:r>
          </a:p>
          <a:p>
            <a:r>
              <a:rPr lang="hu-HU" dirty="0" smtClean="0"/>
              <a:t>Gyűrű</a:t>
            </a:r>
          </a:p>
          <a:p>
            <a:r>
              <a:rPr lang="hu-HU" dirty="0" smtClean="0"/>
              <a:t>Csillag</a:t>
            </a:r>
          </a:p>
          <a:p>
            <a:pPr lvl="1"/>
            <a:r>
              <a:rPr lang="hu-HU" dirty="0" smtClean="0"/>
              <a:t>Kiterjesztett csillag</a:t>
            </a:r>
          </a:p>
          <a:p>
            <a:r>
              <a:rPr lang="hu-HU" dirty="0" smtClean="0"/>
              <a:t>Fa</a:t>
            </a:r>
          </a:p>
          <a:p>
            <a:r>
              <a:rPr lang="hu-HU" dirty="0" smtClean="0"/>
              <a:t>Teljes</a:t>
            </a:r>
            <a:endParaRPr lang="hu-HU" dirty="0"/>
          </a:p>
        </p:txBody>
      </p:sp>
      <p:sp>
        <p:nvSpPr>
          <p:cNvPr id="4" name="Jobb oldali kapcsos zárójel 3"/>
          <p:cNvSpPr/>
          <p:nvPr/>
        </p:nvSpPr>
        <p:spPr>
          <a:xfrm>
            <a:off x="2660072" y="1928552"/>
            <a:ext cx="465512" cy="731519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/>
          <p:cNvSpPr txBox="1"/>
          <p:nvPr/>
        </p:nvSpPr>
        <p:spPr>
          <a:xfrm>
            <a:off x="4006735" y="2032701"/>
            <a:ext cx="3017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 smtClean="0"/>
              <a:t>Koax</a:t>
            </a:r>
            <a:endParaRPr lang="hu-HU" sz="2800" dirty="0"/>
          </a:p>
        </p:txBody>
      </p:sp>
      <p:sp>
        <p:nvSpPr>
          <p:cNvPr id="6" name="Jobb oldali kapcsos zárójel 5"/>
          <p:cNvSpPr/>
          <p:nvPr/>
        </p:nvSpPr>
        <p:spPr>
          <a:xfrm>
            <a:off x="4023359" y="3135450"/>
            <a:ext cx="465512" cy="1552928"/>
          </a:xfrm>
          <a:prstGeom prst="rightBrac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Szövegdoboz 7"/>
          <p:cNvSpPr txBox="1"/>
          <p:nvPr/>
        </p:nvSpPr>
        <p:spPr>
          <a:xfrm>
            <a:off x="4993350" y="3219416"/>
            <a:ext cx="3017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/>
              <a:t>UTP </a:t>
            </a:r>
            <a:br>
              <a:rPr lang="hu-HU" sz="2800" dirty="0" smtClean="0"/>
            </a:br>
            <a:r>
              <a:rPr lang="hu-HU" sz="2800" dirty="0" smtClean="0"/>
              <a:t>Optikai</a:t>
            </a:r>
            <a:br>
              <a:rPr lang="hu-HU" sz="2800" dirty="0" smtClean="0"/>
            </a:br>
            <a:r>
              <a:rPr lang="hu-HU" sz="2800" dirty="0" smtClean="0"/>
              <a:t>(</a:t>
            </a:r>
            <a:r>
              <a:rPr lang="hu-HU" sz="2800" dirty="0" err="1" smtClean="0"/>
              <a:t>Wireless</a:t>
            </a:r>
            <a:r>
              <a:rPr lang="hu-HU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031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="" xmlns:a16="http://schemas.microsoft.com/office/drawing/2014/main" id="{1FD5DDAE-3000-4BAD-BD49-20582BA2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Hálózatok méretei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smtClean="0"/>
              <a:t>PAN – </a:t>
            </a:r>
            <a:r>
              <a:rPr lang="hu-HU" dirty="0" err="1" smtClean="0"/>
              <a:t>Personal</a:t>
            </a:r>
            <a:r>
              <a:rPr lang="hu-HU" dirty="0" smtClean="0"/>
              <a:t> </a:t>
            </a:r>
            <a:r>
              <a:rPr lang="hu-HU" dirty="0" err="1" smtClean="0"/>
              <a:t>Area</a:t>
            </a:r>
            <a:r>
              <a:rPr lang="hu-HU" dirty="0" smtClean="0"/>
              <a:t> Network</a:t>
            </a:r>
          </a:p>
          <a:p>
            <a:pPr lvl="1"/>
            <a:r>
              <a:rPr lang="hu-HU" dirty="0" smtClean="0"/>
              <a:t>Egy számítógép és a perifériái</a:t>
            </a:r>
          </a:p>
          <a:p>
            <a:r>
              <a:rPr lang="hu-HU" dirty="0" smtClean="0"/>
              <a:t>SOHO – </a:t>
            </a:r>
            <a:r>
              <a:rPr lang="hu-HU" dirty="0" err="1" smtClean="0"/>
              <a:t>Small</a:t>
            </a:r>
            <a:r>
              <a:rPr lang="hu-HU" dirty="0" smtClean="0"/>
              <a:t> Office Home Office</a:t>
            </a:r>
          </a:p>
          <a:p>
            <a:pPr lvl="1"/>
            <a:r>
              <a:rPr lang="hu-HU" dirty="0" smtClean="0"/>
              <a:t>Egy lakás (iroda) összes </a:t>
            </a:r>
            <a:r>
              <a:rPr lang="hu-HU" dirty="0" err="1" smtClean="0"/>
              <a:t>szg</a:t>
            </a:r>
            <a:r>
              <a:rPr lang="hu-HU" dirty="0" smtClean="0"/>
              <a:t>-e, eszköze</a:t>
            </a:r>
          </a:p>
          <a:p>
            <a:r>
              <a:rPr lang="hu-HU" dirty="0" smtClean="0"/>
              <a:t>LAN – Local </a:t>
            </a:r>
            <a:r>
              <a:rPr lang="hu-HU" dirty="0" err="1" smtClean="0"/>
              <a:t>Area</a:t>
            </a:r>
            <a:r>
              <a:rPr lang="hu-HU" dirty="0" smtClean="0"/>
              <a:t> Network</a:t>
            </a:r>
          </a:p>
          <a:p>
            <a:pPr lvl="1"/>
            <a:r>
              <a:rPr lang="hu-HU" dirty="0" smtClean="0"/>
              <a:t>Egy épület számítógépes hálózata</a:t>
            </a:r>
          </a:p>
          <a:p>
            <a:r>
              <a:rPr lang="hu-HU" dirty="0" smtClean="0"/>
              <a:t>MAN – Metropolitan </a:t>
            </a:r>
            <a:r>
              <a:rPr lang="hu-HU" dirty="0" err="1" smtClean="0"/>
              <a:t>Area</a:t>
            </a:r>
            <a:r>
              <a:rPr lang="hu-HU" dirty="0" smtClean="0"/>
              <a:t> Network</a:t>
            </a:r>
          </a:p>
          <a:p>
            <a:pPr lvl="1"/>
            <a:r>
              <a:rPr lang="hu-HU" dirty="0" smtClean="0"/>
              <a:t>Több LAN összeköttetése egy városon belül</a:t>
            </a:r>
          </a:p>
          <a:p>
            <a:r>
              <a:rPr lang="hu-HU" dirty="0" smtClean="0"/>
              <a:t>WAN – Wide </a:t>
            </a:r>
            <a:r>
              <a:rPr lang="hu-HU" dirty="0" err="1" smtClean="0"/>
              <a:t>Area</a:t>
            </a:r>
            <a:r>
              <a:rPr lang="hu-HU" dirty="0" smtClean="0"/>
              <a:t> Network </a:t>
            </a:r>
            <a:br>
              <a:rPr lang="hu-HU" dirty="0" smtClean="0"/>
            </a:br>
            <a:r>
              <a:rPr lang="hu-HU" dirty="0" smtClean="0"/>
              <a:t>(GAN </a:t>
            </a:r>
            <a:r>
              <a:rPr lang="hu-HU" smtClean="0"/>
              <a:t>– Global </a:t>
            </a:r>
            <a:r>
              <a:rPr lang="hu-HU" dirty="0" err="1" smtClean="0"/>
              <a:t>Area</a:t>
            </a:r>
            <a:r>
              <a:rPr lang="hu-HU" dirty="0" smtClean="0"/>
              <a:t> Network)</a:t>
            </a:r>
          </a:p>
          <a:p>
            <a:pPr lvl="1"/>
            <a:r>
              <a:rPr lang="hu-HU" dirty="0" smtClean="0"/>
              <a:t>Országos vagy országok, földrészek közti hálózat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8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955</Words>
  <Application>Microsoft Office PowerPoint</Application>
  <PresentationFormat>Diavetítés a képernyőre (4:3 oldalarány)</PresentationFormat>
  <Paragraphs>178</Paragraphs>
  <Slides>41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Wingdings</vt:lpstr>
      <vt:lpstr>Office-téma</vt:lpstr>
      <vt:lpstr>Hálózati ismeretek</vt:lpstr>
      <vt:lpstr>Hálózat fogalma</vt:lpstr>
      <vt:lpstr>Hálózat fogalma</vt:lpstr>
      <vt:lpstr>Végberendezések</vt:lpstr>
      <vt:lpstr>Hálózat fogalma</vt:lpstr>
      <vt:lpstr>Közvetítő eszközök</vt:lpstr>
      <vt:lpstr>Átviteli közegek</vt:lpstr>
      <vt:lpstr>Hálózati topológiák</vt:lpstr>
      <vt:lpstr>Hálózatok méretei</vt:lpstr>
      <vt:lpstr>Kommunikációs elrendezés típusai</vt:lpstr>
      <vt:lpstr>Kliens-szerver</vt:lpstr>
      <vt:lpstr>Kliens-szerver</vt:lpstr>
      <vt:lpstr>Peer-to-peer</vt:lpstr>
      <vt:lpstr>Hálózatok kategóriái kiterjedés, méret szerint</vt:lpstr>
      <vt:lpstr>Hálózatok kategóriái kiterjedés, méret szerint</vt:lpstr>
      <vt:lpstr>Hálózatok kategóriái kiterjedés, méret szerint</vt:lpstr>
      <vt:lpstr>PowerPoint bemutató</vt:lpstr>
      <vt:lpstr>Hálózatok kategóriái kiterjedés, méret szerint</vt:lpstr>
      <vt:lpstr>Hálózatok kategóriái kiterjedés, méret szerint</vt:lpstr>
      <vt:lpstr>PowerPoint bemutató</vt:lpstr>
      <vt:lpstr>PowerPoint bemutató</vt:lpstr>
      <vt:lpstr>Kommunikáció</vt:lpstr>
      <vt:lpstr>Kommunikáció alkotóelemei</vt:lpstr>
      <vt:lpstr>Kommunikáció irányai</vt:lpstr>
      <vt:lpstr>Kommunikációs protokollok</vt:lpstr>
      <vt:lpstr>Kommunikációs protokollok</vt:lpstr>
      <vt:lpstr>Üzenet kódolása</vt:lpstr>
      <vt:lpstr>Üzenet formátuma</vt:lpstr>
      <vt:lpstr>Beágyazás – Kicsomagolás</vt:lpstr>
      <vt:lpstr>Keret</vt:lpstr>
      <vt:lpstr>Üzenet méret</vt:lpstr>
      <vt:lpstr>Üzenet méret</vt:lpstr>
      <vt:lpstr>Üzenet időzítése</vt:lpstr>
      <vt:lpstr>Hozzáférési mód</vt:lpstr>
      <vt:lpstr>Üzenet időzítése</vt:lpstr>
      <vt:lpstr>Üzenet időzítése</vt:lpstr>
      <vt:lpstr>Üzenet sémák</vt:lpstr>
      <vt:lpstr>Üzenet sémák - Unicast</vt:lpstr>
      <vt:lpstr>Üzenet sémák - Multicast</vt:lpstr>
      <vt:lpstr>Üzenet sémák</vt:lpstr>
      <vt:lpstr>Üzenet sémák - Broadcast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Hálózati ismeretek</dc:title>
  <dc:creator>Horvath Attila</dc:creator>
  <cp:lastModifiedBy>horvathat</cp:lastModifiedBy>
  <cp:revision>26</cp:revision>
  <dcterms:created xsi:type="dcterms:W3CDTF">2017-09-12T02:49:16Z</dcterms:created>
  <dcterms:modified xsi:type="dcterms:W3CDTF">2019-09-25T12:06:27Z</dcterms:modified>
</cp:coreProperties>
</file>