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0" r:id="rId3"/>
    <p:sldId id="271" r:id="rId4"/>
    <p:sldId id="277" r:id="rId5"/>
    <p:sldId id="278" r:id="rId6"/>
    <p:sldId id="279" r:id="rId7"/>
    <p:sldId id="280" r:id="rId8"/>
    <p:sldId id="281" r:id="rId9"/>
    <p:sldId id="283" r:id="rId10"/>
    <p:sldId id="285" r:id="rId11"/>
    <p:sldId id="258" r:id="rId12"/>
    <p:sldId id="286" r:id="rId13"/>
    <p:sldId id="287" r:id="rId14"/>
    <p:sldId id="259" r:id="rId15"/>
    <p:sldId id="288" r:id="rId16"/>
    <p:sldId id="289" r:id="rId17"/>
    <p:sldId id="290" r:id="rId18"/>
    <p:sldId id="296" r:id="rId19"/>
    <p:sldId id="292" r:id="rId20"/>
    <p:sldId id="300" r:id="rId21"/>
    <p:sldId id="291" r:id="rId22"/>
    <p:sldId id="301" r:id="rId23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D1A798A-8FAE-44D2-9454-FE5764239F9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79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5023C-454B-4AB2-9D8E-12734824DC8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CF518-3B1B-45DF-9722-F9C706D1A6F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2D731-4499-4E32-A4A0-4A7DD4449BB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96A10-E58D-4414-8B93-944C8B73A54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FE1EA-C4C8-4109-B7C0-D734F7BAEC2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620AF-30FE-4BC5-A6C0-92A6BA94FA8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9ACA1-6638-42B2-9E32-EAD7C58F4F6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B089F-86B2-43AA-94BB-E8770F3673A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DF03C-546E-4F9B-AF57-B567194FB71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273D2-6AD6-46F0-A38B-4E707510F77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0F6A4-3508-4BD7-ABCF-78350F9B796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F20E335-6A7A-425C-AE78-4900D6A3057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Alkalmazás </a:t>
            </a:r>
            <a:br>
              <a:rPr lang="hu-HU" dirty="0" smtClean="0"/>
            </a:br>
            <a:r>
              <a:rPr lang="hu-HU" dirty="0" err="1" smtClean="0"/>
              <a:t>virtualizáció</a:t>
            </a:r>
            <a:endParaRPr lang="hu-HU" dirty="0" smtClean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Előnyei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Ritkán használt funkciók csomagjainak szükség esetén továbbítása:</a:t>
            </a:r>
          </a:p>
          <a:p>
            <a:pPr lvl="1" eaLnBrk="1" hangingPunct="1"/>
            <a:r>
              <a:rPr lang="hu-HU" sz="2400" dirty="0" smtClean="0"/>
              <a:t>Erőforrás megtakarítás kliens és szerver oldalon</a:t>
            </a:r>
          </a:p>
          <a:p>
            <a:pPr lvl="1" eaLnBrk="1" hangingPunct="1"/>
            <a:r>
              <a:rPr lang="hu-HU" sz="2400" dirty="0" smtClean="0"/>
              <a:t>hálózati hiba esetén is működőképes marad az alkalmazás </a:t>
            </a:r>
          </a:p>
          <a:p>
            <a:pPr eaLnBrk="1" hangingPunct="1"/>
            <a:r>
              <a:rPr lang="hu-HU" sz="2800" dirty="0" smtClean="0">
                <a:sym typeface="Wingdings" pitchFamily="2" charset="2"/>
              </a:rPr>
              <a:t>Egyszerűsödik az operációs rendszer migráció </a:t>
            </a:r>
          </a:p>
          <a:p>
            <a:pPr eaLnBrk="1" hangingPunct="1"/>
            <a:r>
              <a:rPr lang="hu-HU" sz="2800" dirty="0" smtClean="0">
                <a:sym typeface="Wingdings" pitchFamily="2" charset="2"/>
              </a:rPr>
              <a:t>Központi menedzselhetőség</a:t>
            </a:r>
          </a:p>
          <a:p>
            <a:pPr eaLnBrk="1" hangingPunct="1"/>
            <a:r>
              <a:rPr lang="hu-HU" sz="2800" dirty="0" err="1" smtClean="0"/>
              <a:t>Licenszek</a:t>
            </a:r>
            <a:r>
              <a:rPr lang="hu-HU" sz="2800" dirty="0" smtClean="0"/>
              <a:t> kezelése</a:t>
            </a:r>
          </a:p>
          <a:p>
            <a:pPr marL="0" indent="0" eaLnBrk="1" hangingPunct="1">
              <a:buNone/>
            </a:pPr>
            <a:r>
              <a:rPr lang="hu-HU" sz="2800" dirty="0" smtClean="0"/>
              <a:t>OS migráció / tárhely migráció: Op. rendszer vagy tárhely átköltöztetése.</a:t>
            </a:r>
          </a:p>
          <a:p>
            <a:pPr eaLnBrk="1" hangingPunct="1"/>
            <a:endParaRPr lang="hu-H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 idx="4294967295"/>
          </p:nvPr>
        </p:nvSpPr>
        <p:spPr>
          <a:xfrm>
            <a:off x="357188" y="3071813"/>
            <a:ext cx="8229600" cy="1143000"/>
          </a:xfrm>
        </p:spPr>
        <p:txBody>
          <a:bodyPr/>
          <a:lstStyle/>
          <a:p>
            <a:pPr eaLnBrk="1" hangingPunct="1"/>
            <a:r>
              <a:rPr lang="hu-HU" smtClean="0"/>
              <a:t>Desktop virtualization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Alapprobléma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Sok PC-s munkaállomások:</a:t>
            </a:r>
          </a:p>
          <a:p>
            <a:pPr lvl="1" eaLnBrk="1" hangingPunct="1"/>
            <a:r>
              <a:rPr lang="hu-HU" dirty="0" smtClean="0"/>
              <a:t>Telepítés</a:t>
            </a:r>
          </a:p>
          <a:p>
            <a:pPr lvl="1" eaLnBrk="1" hangingPunct="1"/>
            <a:r>
              <a:rPr lang="hu-HU" dirty="0" smtClean="0"/>
              <a:t>Karbantartás</a:t>
            </a:r>
          </a:p>
          <a:p>
            <a:pPr eaLnBrk="1" hangingPunct="1"/>
            <a:r>
              <a:rPr lang="hu-HU" dirty="0" smtClean="0"/>
              <a:t>Távoli asztali kapcsolat (Terminal </a:t>
            </a:r>
            <a:r>
              <a:rPr lang="hu-HU" dirty="0" err="1" smtClean="0"/>
              <a:t>Services</a:t>
            </a:r>
            <a:r>
              <a:rPr lang="hu-HU" dirty="0" smtClean="0"/>
              <a:t>) </a:t>
            </a:r>
          </a:p>
          <a:p>
            <a:pPr eaLnBrk="1" hangingPunct="1"/>
            <a:r>
              <a:rPr lang="hu-HU" dirty="0" smtClean="0"/>
              <a:t>„Zárt” asztali környezet.</a:t>
            </a:r>
          </a:p>
          <a:p>
            <a:pPr lvl="1" eaLnBrk="1" hangingPunct="1"/>
            <a:r>
              <a:rPr lang="hu-HU" dirty="0" smtClean="0"/>
              <a:t>Pl.: Nem telepítesz </a:t>
            </a:r>
            <a:r>
              <a:rPr lang="hu-HU" dirty="0" err="1" smtClean="0"/>
              <a:t>portable</a:t>
            </a:r>
            <a:r>
              <a:rPr lang="hu-HU" dirty="0" smtClean="0"/>
              <a:t> </a:t>
            </a:r>
            <a:r>
              <a:rPr lang="hu-HU" dirty="0" err="1" smtClean="0"/>
              <a:t>Cs</a:t>
            </a:r>
            <a:r>
              <a:rPr lang="hu-HU" dirty="0" smtClean="0"/>
              <a:t> Go-t</a:t>
            </a:r>
          </a:p>
          <a:p>
            <a:pPr eaLnBrk="1" hangingPunct="1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Desktop virtualization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sokkal szerver-centrikusabb elgondolás </a:t>
            </a:r>
          </a:p>
          <a:p>
            <a:pPr eaLnBrk="1" hangingPunct="1">
              <a:buNone/>
            </a:pPr>
            <a:r>
              <a:rPr lang="hu-HU" dirty="0" smtClean="0">
                <a:sym typeface="Wingdings" pitchFamily="2" charset="2"/>
              </a:rPr>
              <a:t>		 vékony kliens technológia</a:t>
            </a:r>
          </a:p>
          <a:p>
            <a:pPr eaLnBrk="1" hangingPunct="1"/>
            <a:r>
              <a:rPr lang="hu-HU" dirty="0" smtClean="0">
                <a:sym typeface="Wingdings" pitchFamily="2" charset="2"/>
              </a:rPr>
              <a:t>rendszer adminisztrátorai és a felhasználók is jól járnak:</a:t>
            </a:r>
          </a:p>
          <a:p>
            <a:pPr lvl="1" eaLnBrk="1" hangingPunct="1"/>
            <a:r>
              <a:rPr lang="hu-HU" dirty="0" smtClean="0">
                <a:sym typeface="Wingdings" pitchFamily="2" charset="2"/>
              </a:rPr>
              <a:t>központilag menedzselhetővé válik </a:t>
            </a:r>
          </a:p>
          <a:p>
            <a:pPr lvl="1" eaLnBrk="1" hangingPunct="1"/>
            <a:r>
              <a:rPr lang="hu-HU" dirty="0" smtClean="0">
                <a:sym typeface="Wingdings" pitchFamily="2" charset="2"/>
              </a:rPr>
              <a:t>felhasználóik mégis úgy tudják használni, mintha csak hagyományos PC </a:t>
            </a:r>
            <a:r>
              <a:rPr lang="hu-HU" dirty="0" err="1" smtClean="0">
                <a:sym typeface="Wingdings" pitchFamily="2" charset="2"/>
              </a:rPr>
              <a:t>desktopot</a:t>
            </a:r>
            <a:r>
              <a:rPr lang="hu-HU" dirty="0" smtClean="0">
                <a:sym typeface="Wingdings" pitchFamily="2" charset="2"/>
              </a:rPr>
              <a:t> használnának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u-HU" dirty="0" err="1" smtClean="0"/>
              <a:t>Desktop</a:t>
            </a:r>
            <a:r>
              <a:rPr lang="hu-HU" dirty="0" smtClean="0"/>
              <a:t> </a:t>
            </a:r>
            <a:r>
              <a:rPr lang="hu-HU" dirty="0" err="1" smtClean="0"/>
              <a:t>virtualizáció</a:t>
            </a:r>
            <a:endParaRPr lang="hu-HU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hu-HU" sz="2800" dirty="0" smtClean="0"/>
              <a:t>Előnyök:   (??)</a:t>
            </a:r>
          </a:p>
          <a:p>
            <a:pPr eaLnBrk="1" hangingPunct="1"/>
            <a:r>
              <a:rPr lang="hu-HU" sz="2800" dirty="0" smtClean="0"/>
              <a:t>Munkaállomások </a:t>
            </a:r>
            <a:r>
              <a:rPr lang="hu-HU" sz="2800" dirty="0" smtClean="0"/>
              <a:t>kiváltása (vastag kliens)</a:t>
            </a:r>
            <a:endParaRPr lang="hu-HU" sz="2800" dirty="0" smtClean="0"/>
          </a:p>
          <a:p>
            <a:pPr eaLnBrk="1" hangingPunct="1"/>
            <a:r>
              <a:rPr lang="hu-HU" sz="2800" dirty="0" smtClean="0"/>
              <a:t>Akár vékonykliensek vagy régi </a:t>
            </a:r>
            <a:r>
              <a:rPr lang="hu-HU" sz="2800" dirty="0" err="1" smtClean="0"/>
              <a:t>desktop</a:t>
            </a:r>
            <a:r>
              <a:rPr lang="hu-HU" sz="2800" dirty="0" smtClean="0"/>
              <a:t> gépek </a:t>
            </a:r>
            <a:r>
              <a:rPr lang="hu-HU" sz="2800" dirty="0" smtClean="0">
                <a:sym typeface="Wingdings" pitchFamily="2" charset="2"/>
              </a:rPr>
              <a:t> életciklusának jelentős növekedése</a:t>
            </a:r>
            <a:endParaRPr lang="hu-HU" sz="2800" dirty="0" smtClean="0"/>
          </a:p>
          <a:p>
            <a:pPr eaLnBrk="1" hangingPunct="1"/>
            <a:r>
              <a:rPr lang="hu-HU" sz="2800" dirty="0" smtClean="0"/>
              <a:t>Energia és helykihasználás jobb</a:t>
            </a:r>
          </a:p>
          <a:p>
            <a:pPr eaLnBrk="1" hangingPunct="1"/>
            <a:r>
              <a:rPr lang="hu-HU" sz="2800" dirty="0" smtClean="0"/>
              <a:t>Biztonságosabb, gyorsabban költöztethető</a:t>
            </a:r>
          </a:p>
          <a:p>
            <a:pPr eaLnBrk="1" hangingPunct="1"/>
            <a:r>
              <a:rPr lang="hu-HU" sz="2800" dirty="0" smtClean="0"/>
              <a:t>Internetkapcsolat révén a szolgáltatást bárhonnan elérhetik </a:t>
            </a:r>
          </a:p>
          <a:p>
            <a:pPr eaLnBrk="1" hangingPunct="1"/>
            <a:r>
              <a:rPr lang="hu-HU" sz="2800" dirty="0" smtClean="0"/>
              <a:t>Kérhető új </a:t>
            </a:r>
            <a:r>
              <a:rPr lang="hu-HU" sz="2800" dirty="0" err="1" smtClean="0"/>
              <a:t>desktop</a:t>
            </a:r>
            <a:r>
              <a:rPr lang="hu-HU" sz="2800" dirty="0" smtClean="0"/>
              <a:t>, egyidejűleg akár több 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err="1" smtClean="0"/>
              <a:t>Desktop</a:t>
            </a:r>
            <a:r>
              <a:rPr lang="hu-HU" dirty="0" smtClean="0"/>
              <a:t> </a:t>
            </a:r>
            <a:r>
              <a:rPr lang="hu-HU" dirty="0" err="1" smtClean="0"/>
              <a:t>virtualizáció</a:t>
            </a:r>
            <a:endParaRPr lang="hu-HU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hu-HU" dirty="0" smtClean="0"/>
              <a:t>További előnyök:</a:t>
            </a:r>
          </a:p>
          <a:p>
            <a:pPr eaLnBrk="1" hangingPunct="1">
              <a:lnSpc>
                <a:spcPct val="90000"/>
              </a:lnSpc>
            </a:pPr>
            <a:r>
              <a:rPr lang="hu-HU" dirty="0" smtClean="0"/>
              <a:t>Hardverhiba esetén elméletileg nullára csökkenthető a kimaradási idő </a:t>
            </a:r>
          </a:p>
          <a:p>
            <a:pPr eaLnBrk="1" hangingPunct="1">
              <a:lnSpc>
                <a:spcPct val="90000"/>
              </a:lnSpc>
            </a:pPr>
            <a:r>
              <a:rPr lang="hu-HU" dirty="0" smtClean="0"/>
              <a:t>Ha kliens oldalon következik be a hiba, akkor nem kell adatvesztéssel számolni </a:t>
            </a:r>
            <a:br>
              <a:rPr lang="hu-HU" dirty="0" smtClean="0"/>
            </a:br>
            <a:r>
              <a:rPr lang="hu-HU" dirty="0" smtClean="0"/>
              <a:t>(privát felhő megléte)</a:t>
            </a:r>
          </a:p>
          <a:p>
            <a:pPr eaLnBrk="1" hangingPunct="1">
              <a:lnSpc>
                <a:spcPct val="90000"/>
              </a:lnSpc>
            </a:pPr>
            <a:r>
              <a:rPr lang="hu-HU" dirty="0" smtClean="0"/>
              <a:t>Segítségével más megközelítések szerint a számítógépes munkaasztal (</a:t>
            </a:r>
            <a:r>
              <a:rPr lang="hu-HU" dirty="0" err="1" smtClean="0"/>
              <a:t>desktop</a:t>
            </a:r>
            <a:r>
              <a:rPr lang="hu-HU" dirty="0" smtClean="0"/>
              <a:t>) felfogható és implementálható </a:t>
            </a:r>
            <a:r>
              <a:rPr lang="hu-HU" u="sng" dirty="0" smtClean="0"/>
              <a:t>szolgáltatásként</a:t>
            </a:r>
            <a:r>
              <a:rPr lang="hu-HU" dirty="0" smtClean="0"/>
              <a:t> 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708275"/>
            <a:ext cx="8229600" cy="1143000"/>
          </a:xfrm>
        </p:spPr>
        <p:txBody>
          <a:bodyPr/>
          <a:lstStyle/>
          <a:p>
            <a:pPr eaLnBrk="1" hangingPunct="1"/>
            <a:r>
              <a:rPr lang="hu-HU" dirty="0" smtClean="0"/>
              <a:t>Vékony és vastag kliensek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Vékony kliens technológia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„</a:t>
            </a:r>
            <a:r>
              <a:rPr lang="hu-HU" sz="2800" dirty="0" err="1" smtClean="0"/>
              <a:t>Thin</a:t>
            </a:r>
            <a:r>
              <a:rPr lang="hu-HU" sz="2800" dirty="0" smtClean="0"/>
              <a:t>” </a:t>
            </a:r>
            <a:r>
              <a:rPr lang="hu-HU" sz="2800" dirty="0" err="1" smtClean="0"/>
              <a:t>client</a:t>
            </a:r>
            <a:r>
              <a:rPr lang="hu-HU" sz="2800" dirty="0" smtClean="0"/>
              <a:t> – Vékony kliens</a:t>
            </a:r>
          </a:p>
          <a:p>
            <a:pPr eaLnBrk="1" hangingPunct="1"/>
            <a:r>
              <a:rPr lang="hu-HU" sz="2800" dirty="0" smtClean="0"/>
              <a:t>Kliens-szerver architektúra </a:t>
            </a:r>
          </a:p>
          <a:p>
            <a:pPr eaLnBrk="1" hangingPunct="1"/>
            <a:r>
              <a:rPr lang="hu-HU" sz="2800" dirty="0" smtClean="0"/>
              <a:t>Központi szerver számítási kapacitására alapoz</a:t>
            </a:r>
          </a:p>
          <a:p>
            <a:pPr eaLnBrk="1" hangingPunct="1"/>
            <a:r>
              <a:rPr lang="hu-HU" sz="2800" dirty="0" smtClean="0"/>
              <a:t>Felhasználó és a szerver közti információcserére fokuszál </a:t>
            </a:r>
          </a:p>
          <a:p>
            <a:pPr lvl="1" eaLnBrk="1" hangingPunct="1"/>
            <a:r>
              <a:rPr lang="hu-HU" sz="2400" dirty="0" smtClean="0"/>
              <a:t>Lásd, 24, 25, 26, 118, 119-es termek</a:t>
            </a:r>
          </a:p>
          <a:p>
            <a:pPr eaLnBrk="1" hangingPunct="1"/>
            <a:r>
              <a:rPr lang="hu-HU" sz="2800" strike="sngStrike" dirty="0" smtClean="0"/>
              <a:t>Általában csak web böngészőt, vagy távoli asztali kapcsolódásra alkalmas szoftvert futtatnak</a:t>
            </a:r>
          </a:p>
          <a:p>
            <a:pPr eaLnBrk="1" hangingPunct="1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Vékony kliensek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A terhelés a vékony kliensen kicsi, ezért lehetnek kicsik és alacsony fogyasztásúak 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Bekerülésük és üzemeltetésük is jóval kedvezőbb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Így minden terhelés a néhány szerverre jut (programok futtatása, adatok tárolása, szolgáltatások)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400" dirty="0" smtClean="0"/>
              <a:t>Jelentős terhelés jut a szerverekre!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Minden adat egy </a:t>
            </a:r>
            <a:r>
              <a:rPr lang="hu-HU" sz="2800" dirty="0" smtClean="0"/>
              <a:t>helyen </a:t>
            </a:r>
            <a:r>
              <a:rPr lang="hu-HU" sz="2800" dirty="0" smtClean="0"/>
              <a:t>tárolódik </a:t>
            </a:r>
            <a:r>
              <a:rPr lang="hu-HU" sz="2800" dirty="0" smtClean="0">
                <a:sym typeface="Wingdings" pitchFamily="2" charset="2"/>
              </a:rPr>
              <a:t> a biztonsági másolatok készítése / visszaállítás is sokkal gyorsabb és egyszerűbb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Vékony kliensek</a:t>
            </a:r>
          </a:p>
        </p:txBody>
      </p:sp>
      <p:pic>
        <p:nvPicPr>
          <p:cNvPr id="5" name="Tartalom helye 4" descr="Kép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8092074" cy="50405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Alkalmazás </a:t>
            </a:r>
            <a:r>
              <a:rPr lang="hu-HU" dirty="0" err="1" smtClean="0"/>
              <a:t>virtualizáció</a:t>
            </a:r>
            <a:endParaRPr lang="hu-HU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b="1" dirty="0" smtClean="0"/>
              <a:t>Alkalmazás </a:t>
            </a:r>
            <a:r>
              <a:rPr lang="hu-HU" b="1" dirty="0" err="1" smtClean="0"/>
              <a:t>virtualizáció</a:t>
            </a:r>
            <a:r>
              <a:rPr lang="hu-HU" b="1" dirty="0" smtClean="0"/>
              <a:t>: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Gyűjtőfogalom, mely az olyan szoftvertechnológiákat fed le, melyek:</a:t>
            </a:r>
          </a:p>
          <a:p>
            <a:pPr lvl="1" eaLnBrk="1" hangingPunct="1"/>
            <a:r>
              <a:rPr lang="hu-HU" dirty="0" smtClean="0"/>
              <a:t>segítenek növelni a hordozhatóságot </a:t>
            </a:r>
          </a:p>
          <a:p>
            <a:pPr lvl="1" eaLnBrk="1" hangingPunct="1"/>
            <a:r>
              <a:rPr lang="hu-HU" dirty="0" smtClean="0"/>
              <a:t>a menedzselhetőséget és a kompatibilitást </a:t>
            </a:r>
          </a:p>
          <a:p>
            <a:pPr eaLnBrk="1" hangingPunct="1"/>
            <a:r>
              <a:rPr lang="hu-HU" dirty="0" smtClean="0"/>
              <a:t>Oly módon, hogy elzárja azokat az alattuk futó operációs rendszertől.</a:t>
            </a:r>
          </a:p>
          <a:p>
            <a:pPr eaLnBrk="1" hangingPunct="1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Vékony kliens gépek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z="2800" dirty="0" smtClean="0"/>
              <a:t>Olcsóbbak:</a:t>
            </a:r>
          </a:p>
          <a:p>
            <a:pPr lvl="1" eaLnBrk="1" hangingPunct="1"/>
            <a:r>
              <a:rPr lang="hu-HU" dirty="0" smtClean="0"/>
              <a:t>Nincs merevlemez, nagyméretű memória, erős processzor </a:t>
            </a:r>
          </a:p>
          <a:p>
            <a:pPr eaLnBrk="1" hangingPunct="1"/>
            <a:r>
              <a:rPr lang="hu-HU" sz="2800" dirty="0" smtClean="0"/>
              <a:t>Sokkal „lassabban” avulnak el</a:t>
            </a:r>
          </a:p>
          <a:p>
            <a:pPr eaLnBrk="1" hangingPunct="1"/>
            <a:r>
              <a:rPr lang="hu-HU" sz="2800" dirty="0" smtClean="0"/>
              <a:t>Az egyetlen paraméterük, melyet nem a szerveroldal határoz meg, a képernyő felbontás 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Kisebb értékűek </a:t>
            </a:r>
            <a:r>
              <a:rPr lang="hu-HU" sz="2800" dirty="0" smtClean="0">
                <a:sym typeface="Wingdings" pitchFamily="2" charset="2"/>
              </a:rPr>
              <a:t> lopások csökkenése</a:t>
            </a:r>
            <a:endParaRPr lang="hu-HU" sz="2800" dirty="0" smtClean="0"/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Energia megtakarítás: </a:t>
            </a:r>
            <a:r>
              <a:rPr lang="hu-HU" sz="2400" dirty="0" smtClean="0"/>
              <a:t>Fogyasztás, hűtés </a:t>
            </a:r>
          </a:p>
          <a:p>
            <a:pPr eaLnBrk="1" hangingPunct="1">
              <a:buNone/>
            </a:pP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Vastag kliensek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Azaz a PC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A kliens annyi számítási feladatot végez amennyit csak tud, minimalizálva a szerverek felé forgalmazandó adatok mennyiségét </a:t>
            </a:r>
          </a:p>
          <a:p>
            <a:pPr lvl="1" eaLnBrk="1" hangingPunct="1">
              <a:lnSpc>
                <a:spcPct val="90000"/>
              </a:lnSpc>
            </a:pPr>
            <a:r>
              <a:rPr lang="hu-HU" dirty="0" smtClean="0"/>
              <a:t>csökkennek a szerver követelmények 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800" dirty="0" smtClean="0">
                <a:sym typeface="Wingdings" pitchFamily="2" charset="2"/>
              </a:rPr>
              <a:t>nagyságrendekkel kevesebb adatforgalmat generál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>
                <a:sym typeface="Wingdings" pitchFamily="2" charset="2"/>
              </a:rPr>
              <a:t>Jobb a multimédiás teljesítményük rosszminőségű / lassú hálózat esetén is jól használhatóak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Vastag kliensek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Vastag kliensek: átlagosan 3 évente csere</a:t>
            </a:r>
          </a:p>
          <a:p>
            <a:pPr eaLnBrk="1" hangingPunct="1"/>
            <a:r>
              <a:rPr lang="hu-HU" dirty="0" smtClean="0"/>
              <a:t>Vékony kliensek: 10 év után is jók </a:t>
            </a:r>
            <a:br>
              <a:rPr lang="hu-HU" dirty="0" smtClean="0"/>
            </a:br>
            <a:r>
              <a:rPr lang="hu-HU" dirty="0" smtClean="0"/>
              <a:t>(viszont a szervert bővíteni kell)</a:t>
            </a:r>
          </a:p>
          <a:p>
            <a:pPr eaLnBrk="1" hangingPunct="1"/>
            <a:r>
              <a:rPr lang="hu-HU" dirty="0" smtClean="0"/>
              <a:t>A szerverkövetelmények jóval kedvezőbbek.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Alkalmazás </a:t>
            </a:r>
            <a:r>
              <a:rPr lang="hu-HU" dirty="0" err="1" smtClean="0"/>
              <a:t>virtualizáció</a:t>
            </a:r>
            <a:endParaRPr lang="hu-HU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hu-HU" sz="2800" dirty="0" smtClean="0"/>
              <a:t>Működése: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Az alkalmazás ugyanúgy indul, mint egy hagyományos alkalmazás.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Nem a hagyományos módon települ(t) fel és működik.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Alkalmazásoknak futásidőben kell azt hinniük, hogy direktben hozzá tudnak férni az operációs rendszerhez és az erőforrásokhoz.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Nem a teljes operációs rendszer van </a:t>
            </a:r>
            <a:r>
              <a:rPr lang="hu-HU" sz="2800" dirty="0" err="1" smtClean="0"/>
              <a:t>virtualizálva</a:t>
            </a:r>
            <a:r>
              <a:rPr lang="hu-HU" sz="2800" dirty="0" smtClean="0"/>
              <a:t>, csak </a:t>
            </a:r>
            <a:r>
              <a:rPr lang="hu-HU" sz="2800" u="sng" dirty="0" smtClean="0"/>
              <a:t>kizárólag a célalkalmazások</a:t>
            </a:r>
            <a:r>
              <a:rPr lang="hu-H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Alkalmazás </a:t>
            </a:r>
            <a:r>
              <a:rPr lang="hu-HU" dirty="0" err="1" smtClean="0"/>
              <a:t>virtualizáció</a:t>
            </a:r>
            <a:r>
              <a:rPr lang="hu-HU" dirty="0" smtClean="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hu-HU" dirty="0" smtClean="0"/>
              <a:t>1.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streaming</a:t>
            </a:r>
            <a:r>
              <a:rPr lang="hu-HU" dirty="0" smtClean="0"/>
              <a:t>:</a:t>
            </a:r>
          </a:p>
          <a:p>
            <a:pPr lvl="1" eaLnBrk="1" hangingPunct="1"/>
            <a:r>
              <a:rPr lang="hu-HU" dirty="0" smtClean="0"/>
              <a:t>az alkalmazás olyan csomagban érkezik, ami már tartalmazza az operációs rendszerhez hozzáadandó fájlok és beállításokat</a:t>
            </a:r>
          </a:p>
          <a:p>
            <a:pPr lvl="1" eaLnBrk="1" hangingPunct="1"/>
            <a:r>
              <a:rPr lang="hu-HU" dirty="0" smtClean="0"/>
              <a:t>A csomag futtatásához egy kliens alkalmazásra van szükség </a:t>
            </a:r>
          </a:p>
          <a:p>
            <a:pPr lvl="3" eaLnBrk="1" hangingPunct="1"/>
            <a:r>
              <a:rPr lang="hu-HU" dirty="0" smtClean="0">
                <a:sym typeface="Wingdings" pitchFamily="2" charset="2"/>
              </a:rPr>
              <a:t>Lásd: vékonykliens rendszer</a:t>
            </a: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Alkalmazás </a:t>
            </a:r>
            <a:r>
              <a:rPr lang="hu-HU" dirty="0" err="1" smtClean="0"/>
              <a:t>virtualizáció</a:t>
            </a:r>
            <a:endParaRPr lang="hu-HU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2. </a:t>
            </a:r>
            <a:r>
              <a:rPr lang="hu-HU" dirty="0" err="1" smtClean="0"/>
              <a:t>Desktop</a:t>
            </a:r>
            <a:r>
              <a:rPr lang="hu-HU" dirty="0" smtClean="0"/>
              <a:t> </a:t>
            </a:r>
            <a:r>
              <a:rPr lang="hu-HU" dirty="0" err="1" smtClean="0"/>
              <a:t>virtualization</a:t>
            </a:r>
            <a:r>
              <a:rPr lang="hu-HU" dirty="0" smtClean="0"/>
              <a:t>:</a:t>
            </a:r>
          </a:p>
          <a:p>
            <a:pPr lvl="1" eaLnBrk="1" hangingPunct="1"/>
            <a:r>
              <a:rPr lang="hu-HU" dirty="0" smtClean="0"/>
              <a:t>(</a:t>
            </a:r>
            <a:r>
              <a:rPr lang="hu-HU" dirty="0" err="1" smtClean="0"/>
              <a:t>Virtual</a:t>
            </a:r>
            <a:r>
              <a:rPr lang="hu-HU" dirty="0" smtClean="0"/>
              <a:t> </a:t>
            </a:r>
            <a:r>
              <a:rPr lang="hu-HU" dirty="0" err="1" smtClean="0"/>
              <a:t>Desktop</a:t>
            </a:r>
            <a:r>
              <a:rPr lang="hu-HU" dirty="0" smtClean="0"/>
              <a:t> </a:t>
            </a:r>
            <a:r>
              <a:rPr lang="hu-HU" dirty="0" err="1" smtClean="0"/>
              <a:t>Infrastructure</a:t>
            </a:r>
            <a:r>
              <a:rPr lang="hu-HU" dirty="0" smtClean="0"/>
              <a:t>)</a:t>
            </a:r>
          </a:p>
          <a:p>
            <a:pPr lvl="1" eaLnBrk="1" hangingPunct="1"/>
            <a:r>
              <a:rPr lang="hu-HU" dirty="0" smtClean="0"/>
              <a:t>amikor a használni kívánt alkalmazás egy </a:t>
            </a:r>
            <a:r>
              <a:rPr lang="hu-HU" dirty="0" err="1" smtClean="0"/>
              <a:t>virtualis</a:t>
            </a:r>
            <a:r>
              <a:rPr lang="hu-HU" dirty="0" smtClean="0"/>
              <a:t> gépen fut </a:t>
            </a:r>
          </a:p>
          <a:p>
            <a:pPr lvl="1" eaLnBrk="1" hangingPunct="1"/>
            <a:r>
              <a:rPr lang="hu-HU" dirty="0" smtClean="0"/>
              <a:t>beleértve egy operációs rendszert is </a:t>
            </a:r>
          </a:p>
          <a:p>
            <a:pPr lvl="2" eaLnBrk="1" hangingPunct="1"/>
            <a:r>
              <a:rPr lang="hu-HU" dirty="0" smtClean="0"/>
              <a:t>könnyű menedzselhetőség</a:t>
            </a:r>
          </a:p>
          <a:p>
            <a:pPr lvl="2" eaLnBrk="1" hangingPunct="1"/>
            <a:r>
              <a:rPr lang="hu-HU" dirty="0" smtClean="0"/>
              <a:t>virtuális munkaasztalok könnyű létrehozása</a:t>
            </a:r>
          </a:p>
          <a:p>
            <a:pPr lvl="2" eaLnBrk="1" hangingPunct="1"/>
            <a:r>
              <a:rPr lang="hu-HU" dirty="0" smtClean="0"/>
              <a:t>irányítás lehető leggyorsabb átadásának a felhasználó felé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Alkalmazás </a:t>
            </a:r>
            <a:r>
              <a:rPr lang="hu-HU" dirty="0" err="1" smtClean="0"/>
              <a:t>virtualizáció</a:t>
            </a:r>
            <a:endParaRPr lang="hu-HU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hu-HU" sz="2800" dirty="0" smtClean="0"/>
              <a:t>Előnyei: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a programok olyan környezetben is futtathatóvá válnak, ahol amúgy nem lennének működőképesek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megvédhető vele az operációs rendszer a hibás programok által keltett zavaroktól 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sokkal kevesebb erőforrást használ, mint egy virtuális gép </a:t>
            </a:r>
            <a:r>
              <a:rPr lang="hu-HU" sz="2800" dirty="0" smtClean="0">
                <a:sym typeface="Wingdings" pitchFamily="2" charset="2"/>
              </a:rPr>
              <a:t> gyengébb hardver is elegendő</a:t>
            </a:r>
            <a:endParaRPr lang="hu-HU" sz="2800" dirty="0" smtClean="0"/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egyszerűsítheti az operációs rendszer migrációt 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növeli a biztonságot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Alkalmazás </a:t>
            </a:r>
            <a:r>
              <a:rPr lang="hu-HU" dirty="0" err="1" smtClean="0"/>
              <a:t>virtualizáció</a:t>
            </a:r>
            <a:endParaRPr lang="hu-HU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hu-HU" sz="2800" dirty="0" smtClean="0"/>
              <a:t>Hátrányok</a:t>
            </a:r>
          </a:p>
          <a:p>
            <a:pPr eaLnBrk="1" hangingPunct="1"/>
            <a:r>
              <a:rPr lang="hu-HU" sz="2800" dirty="0" smtClean="0"/>
              <a:t>az alkalmazásokhoz el kell készíteni a </a:t>
            </a:r>
            <a:r>
              <a:rPr lang="hu-HU" sz="2800" dirty="0" err="1" smtClean="0"/>
              <a:t>virtualizáláshoz</a:t>
            </a:r>
            <a:r>
              <a:rPr lang="hu-HU" sz="2800" dirty="0" smtClean="0"/>
              <a:t> szükséges csomagokat </a:t>
            </a:r>
          </a:p>
          <a:p>
            <a:pPr eaLnBrk="1" hangingPunct="1"/>
            <a:r>
              <a:rPr lang="hu-HU" sz="2800" dirty="0" smtClean="0"/>
              <a:t>a szerverekben növelni kell az erőforrásokat (elsősorban memória, CPU és háttértár)</a:t>
            </a:r>
          </a:p>
          <a:p>
            <a:pPr eaLnBrk="1" hangingPunct="1"/>
            <a:r>
              <a:rPr lang="hu-HU" sz="2800" dirty="0" smtClean="0"/>
              <a:t>olyan programok, melyek </a:t>
            </a:r>
            <a:r>
              <a:rPr lang="hu-HU" sz="2800" smtClean="0"/>
              <a:t>futásához eszközmeghajtó </a:t>
            </a:r>
            <a:r>
              <a:rPr lang="hu-HU" sz="2800" dirty="0" smtClean="0"/>
              <a:t>kell </a:t>
            </a:r>
            <a:r>
              <a:rPr lang="hu-HU" sz="2800" dirty="0" smtClean="0">
                <a:sym typeface="Wingdings" pitchFamily="2" charset="2"/>
              </a:rPr>
              <a:t></a:t>
            </a:r>
            <a:r>
              <a:rPr lang="hu-HU" sz="2800" dirty="0" smtClean="0"/>
              <a:t> </a:t>
            </a:r>
            <a:r>
              <a:rPr lang="hu-HU" sz="2800" u="sng" dirty="0" smtClean="0"/>
              <a:t>nem </a:t>
            </a:r>
            <a:r>
              <a:rPr lang="hu-HU" sz="2800" u="sng" dirty="0" err="1" smtClean="0"/>
              <a:t>virtualizálhatóak</a:t>
            </a:r>
            <a:r>
              <a:rPr lang="hu-HU" sz="2800" dirty="0" smtClean="0"/>
              <a:t> </a:t>
            </a:r>
          </a:p>
          <a:p>
            <a:pPr eaLnBrk="1" hangingPunct="1"/>
            <a:r>
              <a:rPr lang="hu-HU" sz="2800" dirty="0" smtClean="0"/>
              <a:t>nagyon régi alkalmazások </a:t>
            </a:r>
            <a:r>
              <a:rPr lang="hu-HU" sz="2800" dirty="0" err="1" smtClean="0"/>
              <a:t>virtualizálása</a:t>
            </a:r>
            <a:r>
              <a:rPr lang="hu-HU" sz="2800" dirty="0" smtClean="0"/>
              <a:t> </a:t>
            </a:r>
            <a:r>
              <a:rPr lang="hu-HU" sz="2800" dirty="0" smtClean="0">
                <a:sym typeface="Wingdings" pitchFamily="2" charset="2"/>
              </a:rPr>
              <a:t> virtuális gépek (régi </a:t>
            </a:r>
            <a:r>
              <a:rPr lang="hu-HU" sz="2800" dirty="0" err="1" smtClean="0">
                <a:sym typeface="Wingdings" pitchFamily="2" charset="2"/>
              </a:rPr>
              <a:t>OS-en</a:t>
            </a:r>
            <a:r>
              <a:rPr lang="hu-HU" sz="2800" dirty="0" smtClean="0">
                <a:sym typeface="Wingdings" pitchFamily="2" charset="2"/>
              </a:rPr>
              <a:t>) jobb</a:t>
            </a:r>
            <a:endParaRPr lang="hu-H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924175"/>
            <a:ext cx="8229600" cy="1143000"/>
          </a:xfrm>
        </p:spPr>
        <p:txBody>
          <a:bodyPr/>
          <a:lstStyle/>
          <a:p>
            <a:pPr eaLnBrk="1" hangingPunct="1"/>
            <a:r>
              <a:rPr lang="hu-HU" smtClean="0"/>
              <a:t>Application streaming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Application streaming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Az alkalmazást csomagokban a szerveren tárolják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Csomag küldés optimalizálásának, lépései: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Alkalmazás indítás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Általánosabb funkciók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Ahogy a többi funkcióra szükség van, azok ugyanígy továbbítódnak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Vagy a kliens húzza át a csomagokat igény szerint (</a:t>
            </a:r>
            <a:r>
              <a:rPr lang="hu-HU" sz="2800" dirty="0" err="1" smtClean="0"/>
              <a:t>pull</a:t>
            </a:r>
            <a:r>
              <a:rPr lang="hu-HU" sz="28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Vagy a szerver tolja át az </a:t>
            </a:r>
            <a:r>
              <a:rPr lang="hu-HU" sz="2800" dirty="0" err="1" smtClean="0"/>
              <a:t>összeset</a:t>
            </a:r>
            <a:r>
              <a:rPr lang="hu-HU" sz="2800" dirty="0" smtClean="0"/>
              <a:t> a háttérben (</a:t>
            </a:r>
            <a:r>
              <a:rPr lang="hu-HU" sz="2800" dirty="0" err="1" smtClean="0"/>
              <a:t>push</a:t>
            </a:r>
            <a:r>
              <a:rPr lang="hu-HU" sz="28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hu-H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652</Words>
  <Application>Microsoft Office PowerPoint</Application>
  <PresentationFormat>Diavetítés a képernyőre (4:3 oldalarány)</PresentationFormat>
  <Paragraphs>114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5" baseType="lpstr">
      <vt:lpstr>Arial</vt:lpstr>
      <vt:lpstr>Wingdings</vt:lpstr>
      <vt:lpstr>Alapértelmezett terv</vt:lpstr>
      <vt:lpstr>Alkalmazás  virtualizáció</vt:lpstr>
      <vt:lpstr>Alkalmazás virtualizáció</vt:lpstr>
      <vt:lpstr>Alkalmazás virtualizáció</vt:lpstr>
      <vt:lpstr>Alkalmazás virtualizáció </vt:lpstr>
      <vt:lpstr>Alkalmazás virtualizáció</vt:lpstr>
      <vt:lpstr>Alkalmazás virtualizáció</vt:lpstr>
      <vt:lpstr>Alkalmazás virtualizáció</vt:lpstr>
      <vt:lpstr>Application streaming</vt:lpstr>
      <vt:lpstr>Application streaming</vt:lpstr>
      <vt:lpstr>Előnyei</vt:lpstr>
      <vt:lpstr>Desktop virtualization</vt:lpstr>
      <vt:lpstr>Alapprobléma</vt:lpstr>
      <vt:lpstr>Desktop virtualization</vt:lpstr>
      <vt:lpstr>Desktop virtualizáció</vt:lpstr>
      <vt:lpstr>Desktop virtualizáció</vt:lpstr>
      <vt:lpstr>Vékony és vastag kliensek</vt:lpstr>
      <vt:lpstr>Vékony kliens technológia</vt:lpstr>
      <vt:lpstr>Vékony kliensek</vt:lpstr>
      <vt:lpstr>Vékony kliensek</vt:lpstr>
      <vt:lpstr>Vékony kliens gépek</vt:lpstr>
      <vt:lpstr>Vastag kliensek</vt:lpstr>
      <vt:lpstr>Vastag kliensek</vt:lpstr>
    </vt:vector>
  </TitlesOfParts>
  <Company>Home Office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Alkalmazás virtualizáció</dc:title>
  <dc:creator>Castor</dc:creator>
  <cp:lastModifiedBy>horvathat</cp:lastModifiedBy>
  <cp:revision>18</cp:revision>
  <dcterms:created xsi:type="dcterms:W3CDTF">2008-12-01T14:53:29Z</dcterms:created>
  <dcterms:modified xsi:type="dcterms:W3CDTF">2018-03-12T12:51:56Z</dcterms:modified>
</cp:coreProperties>
</file>