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3" r:id="rId17"/>
    <p:sldId id="274" r:id="rId18"/>
    <p:sldId id="270" r:id="rId19"/>
    <p:sldId id="271" r:id="rId20"/>
    <p:sldId id="272" r:id="rId21"/>
    <p:sldId id="275" r:id="rId22"/>
    <p:sldId id="278" r:id="rId23"/>
    <p:sldId id="277" r:id="rId24"/>
    <p:sldId id="282" r:id="rId25"/>
    <p:sldId id="283" r:id="rId26"/>
    <p:sldId id="280" r:id="rId27"/>
    <p:sldId id="281" r:id="rId28"/>
    <p:sldId id="279" r:id="rId29"/>
    <p:sldId id="284" r:id="rId30"/>
    <p:sldId id="285" r:id="rId31"/>
    <p:sldId id="286" r:id="rId32"/>
    <p:sldId id="287" r:id="rId33"/>
    <p:sldId id="288" r:id="rId34"/>
    <p:sldId id="289" r:id="rId35"/>
    <p:sldId id="297" r:id="rId36"/>
    <p:sldId id="299" r:id="rId37"/>
    <p:sldId id="298" r:id="rId38"/>
    <p:sldId id="300" r:id="rId39"/>
    <p:sldId id="291" r:id="rId40"/>
    <p:sldId id="290" r:id="rId41"/>
    <p:sldId id="292" r:id="rId42"/>
    <p:sldId id="293" r:id="rId43"/>
    <p:sldId id="294" r:id="rId44"/>
    <p:sldId id="295" r:id="rId45"/>
    <p:sldId id="296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Világos stílus 2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106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57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31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22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4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8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02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65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861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718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03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F142-47EC-4B9B-9443-A9B8FBA28B99}" type="datetimeFigureOut">
              <a:rPr lang="hu-HU" smtClean="0"/>
              <a:t>2017.12.08.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05D77-7DBA-4718-B052-EFDA042F7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78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5666F0F-6459-4CD6-9873-E2EF271C1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IT alapismeretek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6D5BA0ED-51C2-4AC5-A853-B32170FA3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3200" dirty="0" err="1"/>
              <a:t>Partícionálás</a:t>
            </a:r>
            <a:r>
              <a:rPr lang="hu-HU" sz="3200" dirty="0"/>
              <a:t>, fájlrendszerek</a:t>
            </a:r>
          </a:p>
          <a:p>
            <a:r>
              <a:rPr lang="hu-HU" sz="3200" dirty="0"/>
              <a:t>Rendszerbetöltés</a:t>
            </a:r>
            <a:br>
              <a:rPr lang="hu-HU" sz="3200" dirty="0"/>
            </a:br>
            <a:r>
              <a:rPr lang="hu-HU" sz="3200" dirty="0"/>
              <a:t>Multi-boot</a:t>
            </a:r>
            <a:br>
              <a:rPr lang="hu-HU" sz="3200" dirty="0"/>
            </a:br>
            <a:r>
              <a:rPr lang="hu-HU" sz="3200" dirty="0" err="1"/>
              <a:t>Könyvtárstrutúra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31114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1FB104E-60F4-4F8A-98FE-E8B3DBA4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MBR és GPT </a:t>
            </a:r>
            <a:r>
              <a:rPr lang="hu-HU" dirty="0" err="1"/>
              <a:t>particiós</a:t>
            </a:r>
            <a:r>
              <a:rPr lang="hu-HU" dirty="0"/>
              <a:t> sémák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4F0A2EB2-9F34-4BC4-957C-F83B62EC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MBR (Master Boot Record) </a:t>
            </a:r>
            <a:endParaRPr lang="hu-HU" dirty="0"/>
          </a:p>
          <a:p>
            <a:pPr lvl="1"/>
            <a:r>
              <a:rPr lang="hu-HU" dirty="0"/>
              <a:t>A régi BIOS-</a:t>
            </a:r>
            <a:r>
              <a:rPr lang="hu-HU" dirty="0" err="1"/>
              <a:t>szal</a:t>
            </a:r>
            <a:r>
              <a:rPr lang="hu-HU" dirty="0"/>
              <a:t> 1983-ból „maradt ránk”</a:t>
            </a:r>
          </a:p>
          <a:p>
            <a:pPr lvl="1"/>
            <a:r>
              <a:rPr lang="hu-HU" dirty="0"/>
              <a:t>DOS-hoz alkották meg, de WIN 8-tól kezd kiszorulni.</a:t>
            </a:r>
          </a:p>
          <a:p>
            <a:pPr lvl="1"/>
            <a:r>
              <a:rPr lang="hu-HU" dirty="0" err="1"/>
              <a:t>Korlátai</a:t>
            </a:r>
            <a:r>
              <a:rPr lang="hu-HU" dirty="0"/>
              <a:t>:</a:t>
            </a:r>
          </a:p>
          <a:p>
            <a:pPr lvl="2"/>
            <a:r>
              <a:rPr lang="hu-HU" dirty="0"/>
              <a:t>2 Tb-</a:t>
            </a:r>
            <a:r>
              <a:rPr lang="hu-HU" dirty="0" err="1"/>
              <a:t>ig</a:t>
            </a:r>
            <a:r>
              <a:rPr lang="hu-HU" dirty="0"/>
              <a:t> kezeli a lemezeket</a:t>
            </a:r>
          </a:p>
          <a:p>
            <a:r>
              <a:rPr lang="en-US" dirty="0"/>
              <a:t>GPT (GUID Partition Table)</a:t>
            </a:r>
            <a:endParaRPr lang="hu-HU" dirty="0"/>
          </a:p>
          <a:p>
            <a:pPr lvl="1"/>
            <a:r>
              <a:rPr lang="hu-HU" b="1" dirty="0"/>
              <a:t>GUID</a:t>
            </a:r>
            <a:r>
              <a:rPr lang="hu-HU" dirty="0"/>
              <a:t> - </a:t>
            </a:r>
            <a:r>
              <a:rPr lang="hu-HU" dirty="0" err="1"/>
              <a:t>Globally</a:t>
            </a:r>
            <a:r>
              <a:rPr lang="hu-HU" dirty="0"/>
              <a:t> </a:t>
            </a:r>
            <a:r>
              <a:rPr lang="hu-HU" dirty="0" err="1"/>
              <a:t>Unique</a:t>
            </a:r>
            <a:r>
              <a:rPr lang="hu-HU" dirty="0"/>
              <a:t> </a:t>
            </a:r>
            <a:r>
              <a:rPr lang="hu-HU" dirty="0" err="1"/>
              <a:t>Identifiers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Minden egyes partíció egyedi, véletlenszerűen generált, 36 karakterből álló Unicode nevet kap</a:t>
            </a:r>
          </a:p>
          <a:p>
            <a:pPr lvl="1"/>
            <a:r>
              <a:rPr lang="hu-HU" dirty="0"/>
              <a:t>UEFI BIOS-hoz</a:t>
            </a:r>
          </a:p>
          <a:p>
            <a:pPr lvl="1"/>
            <a:r>
              <a:rPr lang="hu-HU" dirty="0"/>
              <a:t>2 TB++, „gyorsabb” bootolás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1-2 mp</a:t>
            </a:r>
          </a:p>
        </p:txBody>
      </p:sp>
    </p:spTree>
    <p:extLst>
      <p:ext uri="{BB962C8B-B14F-4D97-AF65-F5344CB8AC3E}">
        <p14:creationId xmlns:p14="http://schemas.microsoft.com/office/powerpoint/2010/main" val="21909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FF0A84E-6C3C-450D-8677-011B3A05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Fájlrendszerek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742EE7A8-B539-4819-8962-72561A1A8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66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29405BE-E983-4D32-88BC-31F8C6AC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Formázás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08D79D74-D789-4206-87CE-807146DA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Telepítés: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800" dirty="0" err="1"/>
              <a:t>Particionálás</a:t>
            </a:r>
            <a:endParaRPr lang="hu-HU" sz="2800" dirty="0"/>
          </a:p>
          <a:p>
            <a:pPr marL="914400" lvl="1" indent="-457200">
              <a:buFont typeface="+mj-lt"/>
              <a:buAutoNum type="arabicPeriod"/>
            </a:pPr>
            <a:r>
              <a:rPr lang="hu-HU" sz="2800" dirty="0"/>
              <a:t>Formázás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sz="2800" dirty="0"/>
              <a:t>A partíciókat felkészítjük fájlok és alkalmazások tárolására.</a:t>
            </a:r>
          </a:p>
          <a:p>
            <a:pPr marL="457200" lvl="1" indent="0">
              <a:buNone/>
            </a:pPr>
            <a:r>
              <a:rPr lang="hu-HU" sz="2800" b="1" dirty="0"/>
              <a:t>+ Fájlrendszer fogadására</a:t>
            </a:r>
          </a:p>
        </p:txBody>
      </p:sp>
      <p:sp>
        <p:nvSpPr>
          <p:cNvPr id="4" name="Nyíl: lefelé mutató 3">
            <a:extLst>
              <a:ext uri="{FF2B5EF4-FFF2-40B4-BE49-F238E27FC236}">
                <a16:creationId xmlns:a16="http://schemas.microsoft.com/office/drawing/2014/main" xmlns="" id="{5F1352FA-8E71-485A-906A-C755163F8A97}"/>
              </a:ext>
            </a:extLst>
          </p:cNvPr>
          <p:cNvSpPr/>
          <p:nvPr/>
        </p:nvSpPr>
        <p:spPr>
          <a:xfrm>
            <a:off x="1828799" y="3128117"/>
            <a:ext cx="914400" cy="779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33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4E8E4CE-FBA5-43EF-A049-52252620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B495D5C3-AA1C-4604-854E-AE5E179F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52" y="1690689"/>
            <a:ext cx="7886700" cy="4351338"/>
          </a:xfrm>
        </p:spPr>
        <p:txBody>
          <a:bodyPr/>
          <a:lstStyle/>
          <a:p>
            <a:r>
              <a:rPr lang="hu-HU" altLang="hu-HU" dirty="0"/>
              <a:t>Fájlrendszer biztosítja:</a:t>
            </a:r>
          </a:p>
          <a:p>
            <a:pPr lvl="1"/>
            <a:r>
              <a:rPr lang="hu-HU" altLang="hu-HU" sz="2800" dirty="0"/>
              <a:t>Könyvtárszerkezetet, amely rendszerezi az operációs rendszer </a:t>
            </a:r>
          </a:p>
          <a:p>
            <a:pPr lvl="1"/>
            <a:r>
              <a:rPr lang="hu-HU" altLang="hu-HU" sz="2800" dirty="0"/>
              <a:t>Az alkalmazások fájljait</a:t>
            </a:r>
          </a:p>
          <a:p>
            <a:pPr lvl="1"/>
            <a:r>
              <a:rPr lang="hu-HU" altLang="hu-HU" sz="2800" dirty="0"/>
              <a:t>Konfigurációs- és adatállományokat. </a:t>
            </a:r>
          </a:p>
          <a:p>
            <a:pPr lvl="1"/>
            <a:endParaRPr lang="hu-HU" altLang="hu-HU" sz="2800" dirty="0"/>
          </a:p>
          <a:p>
            <a:r>
              <a:rPr lang="hu-HU" altLang="hu-HU" sz="3200" dirty="0"/>
              <a:t>Fájlrendszerek: FAT32, </a:t>
            </a:r>
            <a:r>
              <a:rPr lang="hu-HU" altLang="hu-HU" sz="3200" dirty="0" err="1"/>
              <a:t>exFAT</a:t>
            </a:r>
            <a:r>
              <a:rPr lang="hu-HU" altLang="hu-HU" sz="3200" dirty="0"/>
              <a:t> NTFS</a:t>
            </a:r>
            <a:endParaRPr lang="en-US" altLang="hu-HU" sz="32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446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840C7D3-E2F6-4C33-A0B4-642744B9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FAT32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94831D44-5BCD-4768-B476-960DE553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b="1" dirty="0"/>
              <a:t>FAT32 (File </a:t>
            </a:r>
            <a:r>
              <a:rPr lang="hu-HU" altLang="hu-HU" b="1" dirty="0" err="1"/>
              <a:t>Allocation</a:t>
            </a:r>
            <a:r>
              <a:rPr lang="hu-HU" altLang="hu-HU" b="1" dirty="0"/>
              <a:t> </a:t>
            </a:r>
            <a:r>
              <a:rPr lang="hu-HU" altLang="hu-HU" b="1" dirty="0" err="1"/>
              <a:t>Table</a:t>
            </a:r>
            <a:r>
              <a:rPr lang="hu-HU" altLang="hu-HU" b="1" dirty="0"/>
              <a:t> - 32 bit)</a:t>
            </a:r>
            <a:r>
              <a:rPr lang="hu-HU" altLang="hu-HU" dirty="0"/>
              <a:t> – </a:t>
            </a:r>
            <a:br>
              <a:rPr lang="hu-HU" altLang="hu-HU" dirty="0"/>
            </a:br>
            <a:r>
              <a:rPr lang="hu-HU" altLang="hu-HU" dirty="0"/>
              <a:t>Ez egy olyan fájlrendszer, amely </a:t>
            </a:r>
            <a:r>
              <a:rPr lang="hu-HU" altLang="hu-HU" b="1" dirty="0"/>
              <a:t>8 TB-</a:t>
            </a:r>
            <a:r>
              <a:rPr lang="hu-HU" altLang="hu-HU" b="1" dirty="0" err="1"/>
              <a:t>ig</a:t>
            </a:r>
            <a:r>
              <a:rPr lang="hu-HU" altLang="hu-HU" dirty="0"/>
              <a:t> támogatja a partíciók méretét. Egy fájl </a:t>
            </a:r>
            <a:r>
              <a:rPr lang="hu-HU" altLang="hu-HU" dirty="0" err="1"/>
              <a:t>max</a:t>
            </a:r>
            <a:r>
              <a:rPr lang="hu-HU" altLang="hu-HU" dirty="0"/>
              <a:t>: </a:t>
            </a:r>
            <a:r>
              <a:rPr lang="hu-HU" altLang="hu-HU" b="1" dirty="0"/>
              <a:t>4 GB </a:t>
            </a:r>
            <a:r>
              <a:rPr lang="hu-HU" altLang="hu-HU" dirty="0"/>
              <a:t>lehet.</a:t>
            </a:r>
          </a:p>
          <a:p>
            <a:r>
              <a:rPr lang="hu-HU" dirty="0"/>
              <a:t>WIN 95-től vezették be, hogy felváltsa a FAT16-ot. WIN XP-</a:t>
            </a:r>
            <a:r>
              <a:rPr lang="hu-HU" dirty="0" err="1"/>
              <a:t>ig</a:t>
            </a:r>
            <a:r>
              <a:rPr lang="hu-HU" dirty="0"/>
              <a:t> az ajánlott fájlrendszer volt.</a:t>
            </a:r>
          </a:p>
          <a:p>
            <a:r>
              <a:rPr lang="hu-HU" dirty="0"/>
              <a:t>WIN XP-</a:t>
            </a:r>
            <a:r>
              <a:rPr lang="hu-HU" dirty="0" err="1"/>
              <a:t>től</a:t>
            </a:r>
            <a:r>
              <a:rPr lang="hu-HU" dirty="0"/>
              <a:t> „felfelé” csak NTFS-re telepíthető az OS.</a:t>
            </a:r>
          </a:p>
          <a:p>
            <a:r>
              <a:rPr lang="hu-HU" dirty="0"/>
              <a:t>Ma már csak cserélhető lemezek formázására használatos. </a:t>
            </a:r>
          </a:p>
        </p:txBody>
      </p:sp>
    </p:spTree>
    <p:extLst>
      <p:ext uri="{BB962C8B-B14F-4D97-AF65-F5344CB8AC3E}">
        <p14:creationId xmlns:p14="http://schemas.microsoft.com/office/powerpoint/2010/main" val="391339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D78AAAC-2534-4975-9481-5C0F5717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FAT32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97221F1-F394-4F02-8B12-9B71590D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Kompatibilitás:</a:t>
            </a:r>
            <a:r>
              <a:rPr lang="hu-HU" dirty="0"/>
              <a:t> Támogatja a Windows, MAC, Linux összes verzióját, játék konzolokat és kb. mindent, aminek van USB </a:t>
            </a:r>
            <a:r>
              <a:rPr lang="hu-HU" dirty="0" err="1"/>
              <a:t>portja</a:t>
            </a:r>
            <a:r>
              <a:rPr lang="hu-HU" dirty="0"/>
              <a:t>.</a:t>
            </a:r>
          </a:p>
          <a:p>
            <a:r>
              <a:rPr lang="hu-HU" b="1" dirty="0"/>
              <a:t>Korlátozások:</a:t>
            </a:r>
            <a:r>
              <a:rPr lang="hu-HU" dirty="0"/>
              <a:t> Egy fájl maximális mérete </a:t>
            </a:r>
            <a:r>
              <a:rPr lang="hu-HU" b="1" dirty="0"/>
              <a:t>4 GB</a:t>
            </a:r>
            <a:r>
              <a:rPr lang="hu-HU" dirty="0"/>
              <a:t>, egy </a:t>
            </a:r>
            <a:r>
              <a:rPr lang="hu-HU" dirty="0" err="1"/>
              <a:t>partícíó</a:t>
            </a:r>
            <a:r>
              <a:rPr lang="hu-HU" dirty="0"/>
              <a:t> mérete maximum </a:t>
            </a:r>
            <a:r>
              <a:rPr lang="hu-HU" b="1" dirty="0"/>
              <a:t>8 TB </a:t>
            </a:r>
            <a:r>
              <a:rPr lang="hu-HU" dirty="0"/>
              <a:t>lehet.</a:t>
            </a:r>
          </a:p>
          <a:p>
            <a:r>
              <a:rPr lang="hu-HU" b="1" dirty="0"/>
              <a:t>Ideális Felhasználási mód:</a:t>
            </a:r>
            <a:r>
              <a:rPr lang="hu-HU" dirty="0"/>
              <a:t> Hordozható meghajtókon a maximális kompatibilitás miatt, feltételezve hogy nincs </a:t>
            </a:r>
            <a:r>
              <a:rPr lang="hu-HU" b="1" dirty="0"/>
              <a:t>4 GB</a:t>
            </a:r>
            <a:r>
              <a:rPr lang="hu-HU" dirty="0"/>
              <a:t>-nál nagyobb fájl.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573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A8386E5-2C7A-45D7-837F-EA0D621D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exFAT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43E9B7F8-14E6-482C-B387-F16C7E4C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„Öszvér” fájlrendszer </a:t>
            </a:r>
            <a:r>
              <a:rPr lang="hu-HU" dirty="0">
                <a:sym typeface="Wingdings" panose="05000000000000000000" pitchFamily="2" charset="2"/>
              </a:rPr>
              <a:t> egyesíti a FAT32 és NTFS tulajdonságait.</a:t>
            </a:r>
          </a:p>
          <a:p>
            <a:r>
              <a:rPr lang="hu-HU" dirty="0">
                <a:sym typeface="Wingdings" panose="05000000000000000000" pitchFamily="2" charset="2"/>
              </a:rPr>
              <a:t>Elhagyja a FAT32 korlátozásait: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4 GB</a:t>
            </a:r>
            <a:r>
              <a:rPr lang="hu-HU" dirty="0">
                <a:sym typeface="Wingdings" panose="05000000000000000000" pitchFamily="2" charset="2"/>
              </a:rPr>
              <a:t>-nál nagyobb fájlok támogatása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8 TB</a:t>
            </a:r>
            <a:r>
              <a:rPr lang="hu-HU" dirty="0">
                <a:sym typeface="Wingdings" panose="05000000000000000000" pitchFamily="2" charset="2"/>
              </a:rPr>
              <a:t>-</a:t>
            </a:r>
            <a:r>
              <a:rPr lang="hu-HU" dirty="0" err="1">
                <a:sym typeface="Wingdings" panose="05000000000000000000" pitchFamily="2" charset="2"/>
              </a:rPr>
              <a:t>nál</a:t>
            </a:r>
            <a:r>
              <a:rPr lang="hu-HU" dirty="0">
                <a:sym typeface="Wingdings" panose="05000000000000000000" pitchFamily="2" charset="2"/>
              </a:rPr>
              <a:t> nagyobb </a:t>
            </a:r>
            <a:r>
              <a:rPr lang="hu-HU" dirty="0" err="1">
                <a:sym typeface="Wingdings" panose="05000000000000000000" pitchFamily="2" charset="2"/>
              </a:rPr>
              <a:t>particiók</a:t>
            </a:r>
            <a:r>
              <a:rPr lang="hu-HU" dirty="0">
                <a:sym typeface="Wingdings" panose="05000000000000000000" pitchFamily="2" charset="2"/>
              </a:rPr>
              <a:t> támogatása</a:t>
            </a:r>
          </a:p>
          <a:p>
            <a:r>
              <a:rPr lang="hu-HU" dirty="0">
                <a:sym typeface="Wingdings" panose="05000000000000000000" pitchFamily="2" charset="2"/>
              </a:rPr>
              <a:t>Rendelkezik az NTFS biztonsági megoldásaival</a:t>
            </a:r>
          </a:p>
          <a:p>
            <a:r>
              <a:rPr lang="hu-HU" dirty="0">
                <a:sym typeface="Wingdings" panose="05000000000000000000" pitchFamily="2" charset="2"/>
              </a:rPr>
              <a:t>WIN </a:t>
            </a:r>
            <a:r>
              <a:rPr lang="hu-HU" dirty="0" err="1">
                <a:sym typeface="Wingdings" panose="05000000000000000000" pitchFamily="2" charset="2"/>
              </a:rPr>
              <a:t>Xp</a:t>
            </a:r>
            <a:r>
              <a:rPr lang="hu-HU" dirty="0">
                <a:sym typeface="Wingdings" panose="05000000000000000000" pitchFamily="2" charset="2"/>
              </a:rPr>
              <a:t> újabb verzióihoz és WIN </a:t>
            </a:r>
            <a:r>
              <a:rPr lang="hu-HU" dirty="0" err="1">
                <a:sym typeface="Wingdings" panose="05000000000000000000" pitchFamily="2" charset="2"/>
              </a:rPr>
              <a:t>Wistához</a:t>
            </a:r>
            <a:r>
              <a:rPr lang="hu-HU" dirty="0">
                <a:sym typeface="Wingdings" panose="05000000000000000000" pitchFamily="2" charset="2"/>
              </a:rPr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541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F1DC4BB-2837-4908-8159-6A5FE678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exFAT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60BFF40-9FCB-4918-B12E-C5487573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Kompatibilitás:</a:t>
            </a:r>
            <a:r>
              <a:rPr lang="hu-HU" dirty="0"/>
              <a:t> A Windows összes verziója és a Mac OS X újabb verziója támogatja, de a Linuxhoz további szoftverek szűkségesek a használatához. </a:t>
            </a:r>
            <a:br>
              <a:rPr lang="hu-HU" dirty="0"/>
            </a:br>
            <a:r>
              <a:rPr lang="hu-HU" dirty="0"/>
              <a:t>Több eszköz támogatja az </a:t>
            </a:r>
            <a:r>
              <a:rPr lang="hu-HU" dirty="0" err="1"/>
              <a:t>exFAT-et</a:t>
            </a:r>
            <a:r>
              <a:rPr lang="hu-HU" dirty="0"/>
              <a:t> mint az NTFS-t, de régebbi eszközök csak a FAT32-t.</a:t>
            </a:r>
          </a:p>
          <a:p>
            <a:r>
              <a:rPr lang="hu-HU" b="1" dirty="0"/>
              <a:t>Korlátozások:</a:t>
            </a:r>
            <a:r>
              <a:rPr lang="hu-HU" dirty="0"/>
              <a:t> Nincsenek reális fájl- és partíció méret korlátozások.</a:t>
            </a:r>
          </a:p>
          <a:p>
            <a:r>
              <a:rPr lang="hu-HU" b="1" dirty="0"/>
              <a:t>Ideális Felhasználási mód:</a:t>
            </a:r>
            <a:r>
              <a:rPr lang="hu-HU" dirty="0"/>
              <a:t> Hordozható meghajtókon, főleg ha </a:t>
            </a:r>
            <a:r>
              <a:rPr lang="hu-HU" b="1" dirty="0"/>
              <a:t>4 GB</a:t>
            </a:r>
            <a:r>
              <a:rPr lang="hu-HU" dirty="0"/>
              <a:t>-nál nagyobb fájloknál. 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826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D879164-D29A-4F9D-B10A-4904C53D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NTFS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CD5375ED-A742-4661-85F9-F9E016F98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b="1" dirty="0"/>
              <a:t>NTFS (New </a:t>
            </a:r>
            <a:r>
              <a:rPr lang="hu-HU" altLang="hu-HU" b="1" dirty="0" err="1"/>
              <a:t>Technology</a:t>
            </a:r>
            <a:r>
              <a:rPr lang="hu-HU" altLang="hu-HU" b="1" dirty="0"/>
              <a:t> File System)</a:t>
            </a:r>
            <a:r>
              <a:rPr lang="hu-HU" altLang="hu-HU" dirty="0"/>
              <a:t> – </a:t>
            </a:r>
            <a:br>
              <a:rPr lang="hu-HU" altLang="hu-HU" dirty="0"/>
            </a:br>
            <a:r>
              <a:rPr lang="hu-HU" altLang="hu-HU" dirty="0" err="1"/>
              <a:t>Moredn</a:t>
            </a:r>
            <a:r>
              <a:rPr lang="hu-HU" altLang="hu-HU" dirty="0"/>
              <a:t> fájlrendszer, amit a Windows szeret használni.</a:t>
            </a:r>
          </a:p>
          <a:p>
            <a:r>
              <a:rPr lang="hu-HU" altLang="hu-HU" dirty="0"/>
              <a:t>Elméletileg ez a fájlrendszer egészen 16 </a:t>
            </a:r>
            <a:r>
              <a:rPr lang="hu-HU" altLang="hu-HU" dirty="0" err="1"/>
              <a:t>Exabájtig</a:t>
            </a:r>
            <a:r>
              <a:rPr lang="hu-HU" altLang="hu-HU" dirty="0"/>
              <a:t> (~17 milliárd GB) támogatja a partíciók méretét. </a:t>
            </a:r>
          </a:p>
          <a:p>
            <a:r>
              <a:rPr lang="hu-HU" altLang="hu-HU" dirty="0"/>
              <a:t>Fájl- és könyvtárszintű biztonsági beállításokat, valamint több állományleíró attribútumot használ.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28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1D1864A2-E43B-40E2-8E6B-9B0D73D2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NTFS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02A92207-34DF-4D53-81B6-35E98027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Kompatibilitás:</a:t>
            </a:r>
            <a:r>
              <a:rPr lang="hu-HU" dirty="0"/>
              <a:t> A Windows összes kiadásával kompatibilis de alapértelmezettként a Mac csak olvasni tudja és egyes Linux verzió szintén csak olvasni tudják. </a:t>
            </a:r>
            <a:br>
              <a:rPr lang="hu-HU" dirty="0"/>
            </a:br>
            <a:r>
              <a:rPr lang="hu-HU" dirty="0"/>
              <a:t>Konzolok, egyéb készülékek ritkán támogatják az NTFS-t.</a:t>
            </a:r>
          </a:p>
          <a:p>
            <a:r>
              <a:rPr lang="hu-HU" b="1" dirty="0"/>
              <a:t>Korlátozások:</a:t>
            </a:r>
            <a:r>
              <a:rPr lang="hu-HU" dirty="0"/>
              <a:t> Nincsenek „reális” fájl- és partícióméret korlátozások.</a:t>
            </a:r>
          </a:p>
          <a:p>
            <a:r>
              <a:rPr lang="hu-HU" b="1" dirty="0"/>
              <a:t>Felhasználási mód:</a:t>
            </a:r>
            <a:r>
              <a:rPr lang="hu-HU" dirty="0"/>
              <a:t> Windows rendszer merevlemezek és más belső merevlemezek esetén, ha </a:t>
            </a:r>
            <a:r>
              <a:rPr lang="hu-HU" dirty="0" err="1"/>
              <a:t>Windowsos</a:t>
            </a:r>
            <a:r>
              <a:rPr lang="hu-HU" dirty="0"/>
              <a:t> gépen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751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6887C1B-F0B8-4624-ADD8-36BA9D04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Partícionálás</a:t>
            </a:r>
            <a:r>
              <a:rPr lang="hu-HU" dirty="0"/>
              <a:t> és formázás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C1151423-D11F-4F5A-B8F1-5E328DED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operációs rendszer telepítése előtt a merevlemezt (egyéb háttértárakat, SD, SSD, …) </a:t>
            </a:r>
            <a:r>
              <a:rPr lang="hu-HU" dirty="0" err="1"/>
              <a:t>partícionálni</a:t>
            </a:r>
            <a:r>
              <a:rPr lang="hu-HU" dirty="0"/>
              <a:t> és formázni kell.</a:t>
            </a:r>
          </a:p>
          <a:p>
            <a:r>
              <a:rPr lang="hu-HU" b="1" dirty="0" err="1"/>
              <a:t>Partícionálás</a:t>
            </a:r>
            <a:r>
              <a:rPr lang="hu-HU" b="1" dirty="0"/>
              <a:t>: </a:t>
            </a:r>
            <a:br>
              <a:rPr lang="hu-HU" b="1" dirty="0"/>
            </a:br>
            <a:r>
              <a:rPr lang="hu-HU" dirty="0"/>
              <a:t>Logikailag osztjuk fel egy vagy több területre a lemezt. </a:t>
            </a:r>
          </a:p>
          <a:p>
            <a:r>
              <a:rPr lang="hu-HU" b="1" dirty="0"/>
              <a:t>Lemez formázás:</a:t>
            </a:r>
            <a:br>
              <a:rPr lang="hu-HU" b="1" dirty="0"/>
            </a:br>
            <a:r>
              <a:rPr lang="hu-HU" dirty="0"/>
              <a:t>A partíciókat felkészítjük fájlok és alkalmazások tárolására.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9245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0D32F44-413E-4E97-8693-C486B5D2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FAT32 </a:t>
            </a:r>
            <a:r>
              <a:rPr lang="hu-HU" dirty="0">
                <a:sym typeface="Wingdings" panose="05000000000000000000" pitchFamily="2" charset="2"/>
              </a:rPr>
              <a:t></a:t>
            </a:r>
            <a:r>
              <a:rPr lang="hu-HU" dirty="0"/>
              <a:t>NTFS </a:t>
            </a:r>
          </a:p>
        </p:txBody>
      </p:sp>
      <p:graphicFrame>
        <p:nvGraphicFramePr>
          <p:cNvPr id="8" name="Tartalom helye 7">
            <a:extLst>
              <a:ext uri="{FF2B5EF4-FFF2-40B4-BE49-F238E27FC236}">
                <a16:creationId xmlns:a16="http://schemas.microsoft.com/office/drawing/2014/main" xmlns="" id="{797EBA57-8464-4887-952D-EB439EA5A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100592"/>
              </p:ext>
            </p:extLst>
          </p:nvPr>
        </p:nvGraphicFramePr>
        <p:xfrm>
          <a:off x="628650" y="1933731"/>
          <a:ext cx="7886700" cy="3901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xmlns="" val="5322533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4370127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67619769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643295643"/>
                    </a:ext>
                  </a:extLst>
                </a:gridCol>
              </a:tblGrid>
              <a:tr h="262734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FAT32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chemeClr val="tx1"/>
                          </a:solidFill>
                        </a:rPr>
                        <a:t>exFAT</a:t>
                      </a:r>
                      <a:endParaRPr lang="hu-HU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1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dirty="0"/>
                        <a:t>Aktív partíció</a:t>
                      </a:r>
                      <a:br>
                        <a:rPr lang="hu-HU" sz="2000" dirty="0"/>
                      </a:br>
                      <a:r>
                        <a:rPr lang="hu-HU" sz="2000" dirty="0"/>
                        <a:t>(OS-t tartalmazó)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WIN XP-</a:t>
                      </a:r>
                      <a:r>
                        <a:rPr lang="hu-HU" sz="2400" dirty="0" err="1"/>
                        <a:t>ig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WIN XP, </a:t>
                      </a:r>
                      <a:br>
                        <a:rPr lang="hu-HU" sz="2400" dirty="0"/>
                      </a:br>
                      <a:r>
                        <a:rPr lang="hu-HU" sz="2400" dirty="0"/>
                        <a:t>WIN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WIN 7-10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004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dirty="0"/>
                        <a:t>Kiterjesztett partíció</a:t>
                      </a:r>
                      <a:br>
                        <a:rPr lang="hu-HU" sz="2000" dirty="0"/>
                      </a:br>
                      <a:r>
                        <a:rPr lang="hu-HU" sz="2000" dirty="0"/>
                        <a:t>(adatokat tartalmazó)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WIN XP-</a:t>
                      </a:r>
                      <a:r>
                        <a:rPr lang="hu-HU" sz="2400" dirty="0" err="1"/>
                        <a:t>ig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WIN XP,</a:t>
                      </a:r>
                      <a:br>
                        <a:rPr lang="hu-HU" sz="2400" dirty="0"/>
                      </a:br>
                      <a:r>
                        <a:rPr lang="hu-HU" sz="2400" dirty="0"/>
                        <a:t>WIN ME</a:t>
                      </a:r>
                    </a:p>
                    <a:p>
                      <a:r>
                        <a:rPr lang="hu-HU" sz="2000" dirty="0"/>
                        <a:t>(vagy NTFS)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WIN 7-től </a:t>
                      </a:r>
                      <a:br>
                        <a:rPr lang="hu-HU" sz="2400" dirty="0"/>
                      </a:br>
                      <a:r>
                        <a:rPr lang="hu-HU" sz="2000" dirty="0"/>
                        <a:t>(WIN XP-</a:t>
                      </a:r>
                      <a:r>
                        <a:rPr lang="hu-HU" sz="2000" dirty="0" err="1"/>
                        <a:t>ig</a:t>
                      </a:r>
                      <a:r>
                        <a:rPr lang="hu-HU" sz="2000" dirty="0"/>
                        <a:t> kompatibilis)</a:t>
                      </a:r>
                      <a:endParaRPr lang="hu-H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211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dirty="0"/>
                        <a:t>Cserélhető lemez</a:t>
                      </a:r>
                      <a:br>
                        <a:rPr lang="hu-HU" sz="2000" dirty="0"/>
                      </a:br>
                      <a:r>
                        <a:rPr lang="hu-HU" sz="2000" dirty="0"/>
                        <a:t>(Pen drive, memória kártya, stb.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Célszerű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Célszerű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Nem célszerű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979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1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AB4828A-FA0B-4D39-9563-6E0F4B06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 kitérés: Apple fájlrendszerek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1B73FAD2-9E99-423E-A96C-AA764861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HFS (</a:t>
            </a:r>
            <a:r>
              <a:rPr lang="hu-HU" dirty="0" err="1"/>
              <a:t>Hierarchical</a:t>
            </a:r>
            <a:r>
              <a:rPr lang="hu-HU" dirty="0"/>
              <a:t> File System)</a:t>
            </a:r>
          </a:p>
          <a:p>
            <a:pPr lvl="1"/>
            <a:r>
              <a:rPr lang="hu-HU" dirty="0"/>
              <a:t>Közel 30 éves</a:t>
            </a:r>
          </a:p>
          <a:p>
            <a:pPr lvl="1"/>
            <a:r>
              <a:rPr lang="hu-HU" dirty="0"/>
              <a:t>Továbbfejlesztett verziója HFS+ </a:t>
            </a:r>
            <a:br>
              <a:rPr lang="hu-HU" dirty="0"/>
            </a:br>
            <a:r>
              <a:rPr lang="hu-HU" dirty="0"/>
              <a:t>(1998) </a:t>
            </a:r>
            <a:r>
              <a:rPr lang="hu-HU" dirty="0">
                <a:sym typeface="Wingdings" panose="05000000000000000000" pitchFamily="2" charset="2"/>
              </a:rPr>
              <a:t> mai eszközökkel korlátozottan kompatibilis </a:t>
            </a:r>
            <a:endParaRPr lang="hu-HU" dirty="0"/>
          </a:p>
          <a:p>
            <a:r>
              <a:rPr lang="hu-HU" dirty="0"/>
              <a:t>APFS  (Apple File System)</a:t>
            </a:r>
          </a:p>
          <a:p>
            <a:pPr lvl="1"/>
            <a:r>
              <a:rPr lang="hu-HU" dirty="0"/>
              <a:t>Utód, 2017-től bevezetve</a:t>
            </a:r>
          </a:p>
          <a:p>
            <a:pPr lvl="1"/>
            <a:r>
              <a:rPr lang="hu-HU" dirty="0"/>
              <a:t>Flash meghajtókra (SSD) optimalizálva</a:t>
            </a:r>
          </a:p>
          <a:p>
            <a:pPr lvl="1"/>
            <a:r>
              <a:rPr lang="hu-HU" dirty="0"/>
              <a:t>Nagyméretű fájlok felkészítésére</a:t>
            </a:r>
          </a:p>
          <a:p>
            <a:pPr lvl="1"/>
            <a:r>
              <a:rPr lang="hu-HU" dirty="0"/>
              <a:t>Összes hordozható Apple eszközzel kompatibilis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428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7B0BE7C-FE0D-4230-A8EC-35A2DDD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Rendszerbetöltés</a:t>
            </a:r>
            <a:br>
              <a:rPr lang="hu-HU" dirty="0"/>
            </a:br>
            <a:r>
              <a:rPr lang="hu-HU" dirty="0"/>
              <a:t>Indítási módok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D96B4EC1-4871-4359-A618-F7011F403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56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14D7FBB-6793-45EF-8D05-AFD9B463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rendszerbetöltés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A7FFA34E-FE22-4531-95F3-02F951B58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számítógép bekapcsolása után a BIOS-ban tárolt program alapján minden esetben lefut a </a:t>
            </a:r>
            <a:r>
              <a:rPr lang="hu-HU" b="1" dirty="0"/>
              <a:t>POST</a:t>
            </a:r>
            <a:r>
              <a:rPr lang="hu-HU" dirty="0"/>
              <a:t>, amely során ellenőrzésre kerülnek a számítógép alapvető hardverelemei. </a:t>
            </a:r>
            <a:br>
              <a:rPr lang="hu-HU" dirty="0"/>
            </a:br>
            <a:r>
              <a:rPr lang="hu-HU" b="1" dirty="0"/>
              <a:t>POST</a:t>
            </a:r>
            <a:r>
              <a:rPr lang="hu-HU" dirty="0"/>
              <a:t> = </a:t>
            </a:r>
            <a:r>
              <a:rPr lang="hu-HU" dirty="0" err="1"/>
              <a:t>Power-On</a:t>
            </a:r>
            <a:r>
              <a:rPr lang="hu-HU" dirty="0"/>
              <a:t> </a:t>
            </a:r>
            <a:r>
              <a:rPr lang="hu-HU" dirty="0" err="1"/>
              <a:t>Self</a:t>
            </a:r>
            <a:r>
              <a:rPr lang="hu-HU" dirty="0"/>
              <a:t> Test</a:t>
            </a:r>
          </a:p>
          <a:p>
            <a:r>
              <a:rPr lang="hu-HU" dirty="0"/>
              <a:t>Ellenőrzésre kerülnek:</a:t>
            </a:r>
          </a:p>
          <a:p>
            <a:pPr lvl="1"/>
            <a:r>
              <a:rPr lang="hu-HU" dirty="0"/>
              <a:t>processzor, </a:t>
            </a:r>
          </a:p>
          <a:p>
            <a:pPr lvl="1"/>
            <a:r>
              <a:rPr lang="hu-HU" dirty="0"/>
              <a:t>memória, </a:t>
            </a:r>
          </a:p>
          <a:p>
            <a:pPr lvl="1"/>
            <a:r>
              <a:rPr lang="hu-HU" dirty="0"/>
              <a:t>videokártya, </a:t>
            </a:r>
          </a:p>
          <a:p>
            <a:pPr lvl="1"/>
            <a:r>
              <a:rPr lang="hu-HU" dirty="0"/>
              <a:t>Különféle meghajtók</a:t>
            </a:r>
          </a:p>
          <a:p>
            <a:pPr lvl="1"/>
            <a:r>
              <a:rPr lang="hu-HU" dirty="0"/>
              <a:t>Billentyűzet, (egér)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058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54D897F-59E5-437D-B90F-5DB64F61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rendszerbetöltés menete – CMOS 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BAC751CF-DDC1-4E15-BEDA-8164642A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tesztfolyamat utolsó lépése a hardvereszközök néhány beállítását tároló </a:t>
            </a:r>
            <a:r>
              <a:rPr lang="hu-HU" b="1" dirty="0"/>
              <a:t>CMOS RAM</a:t>
            </a:r>
            <a:r>
              <a:rPr lang="hu-HU" dirty="0"/>
              <a:t> ellenőrzése. </a:t>
            </a:r>
          </a:p>
          <a:p>
            <a:r>
              <a:rPr lang="hu-HU" dirty="0"/>
              <a:t>Ez az egység felelős az aktuális rendszeridő és dátum tárolásáért, illetve BIOS beállításokért.</a:t>
            </a:r>
          </a:p>
          <a:p>
            <a:r>
              <a:rPr lang="hu-HU" dirty="0"/>
              <a:t>Jellemző hiba: </a:t>
            </a:r>
          </a:p>
          <a:p>
            <a:pPr lvl="1"/>
            <a:r>
              <a:rPr lang="hu-HU" dirty="0"/>
              <a:t>Nincs helyes dátum / idő</a:t>
            </a:r>
          </a:p>
          <a:p>
            <a:pPr lvl="1"/>
            <a:r>
              <a:rPr lang="hu-HU" dirty="0"/>
              <a:t>Nincs megfelelő </a:t>
            </a:r>
            <a:r>
              <a:rPr lang="hu-HU" b="1" dirty="0"/>
              <a:t>bootsorrend</a:t>
            </a:r>
            <a:r>
              <a:rPr lang="hu-HU" dirty="0"/>
              <a:t> beállítva (honnan bootoljon).</a:t>
            </a:r>
          </a:p>
          <a:p>
            <a:r>
              <a:rPr lang="hu-HU" dirty="0"/>
              <a:t>Hibaforrás </a:t>
            </a:r>
            <a:r>
              <a:rPr lang="hu-HU" dirty="0">
                <a:sym typeface="Wingdings" panose="05000000000000000000" pitchFamily="2" charset="2"/>
              </a:rPr>
              <a:t> Alaplapi elem.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920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AE62F43-7BC0-4976-AB80-3C50F855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rendszerbetöltés menete – CMOS 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6CF81272-6830-432B-A3EF-949A1184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számítógép indításakor lehetősége van belépni a BIOS </a:t>
            </a:r>
            <a:r>
              <a:rPr lang="hu-HU" dirty="0" err="1"/>
              <a:t>Setup-ba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Press DEL / F2 / …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 </a:t>
            </a:r>
          </a:p>
          <a:p>
            <a:r>
              <a:rPr lang="hu-HU" dirty="0"/>
              <a:t>Itt megváltoztathatók a CMOS RAM-ban tárolt egyes rendszerbeállítások. </a:t>
            </a:r>
          </a:p>
          <a:p>
            <a:pPr lvl="1"/>
            <a:r>
              <a:rPr lang="hu-HU" dirty="0"/>
              <a:t>BIOS beállításai </a:t>
            </a:r>
            <a:r>
              <a:rPr lang="hu-HU" dirty="0">
                <a:sym typeface="Wingdings" panose="05000000000000000000" pitchFamily="2" charset="2"/>
              </a:rPr>
              <a:t> CMOS RAM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3648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sercontent1.hubstatic.com/13699714_f520.jpg">
            <a:extLst>
              <a:ext uri="{FF2B5EF4-FFF2-40B4-BE49-F238E27FC236}">
                <a16:creationId xmlns:a16="http://schemas.microsoft.com/office/drawing/2014/main" xmlns="" id="{946D6D8B-ED87-4EFA-9D6E-54BC041E6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01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sercontent1.hubstatic.com/13702572_f520.jpg">
            <a:extLst>
              <a:ext uri="{FF2B5EF4-FFF2-40B4-BE49-F238E27FC236}">
                <a16:creationId xmlns:a16="http://schemas.microsoft.com/office/drawing/2014/main" xmlns="" id="{91B3B612-02EB-4B78-A255-6681CBC75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803" r="1717" b="1058"/>
          <a:stretch/>
        </p:blipFill>
        <p:spPr bwMode="auto">
          <a:xfrm>
            <a:off x="306000" y="0"/>
            <a:ext cx="8532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8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POST2.png">
            <a:extLst>
              <a:ext uri="{FF2B5EF4-FFF2-40B4-BE49-F238E27FC236}">
                <a16:creationId xmlns:a16="http://schemas.microsoft.com/office/drawing/2014/main" xmlns="" id="{B7B3C557-5717-45E5-98B8-B19E7B5A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879"/>
            <a:ext cx="9150894" cy="572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5966AC5-02A9-4D69-B6CB-48ECE2D9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Rendszerbetöltés - Bootolás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E1382EF9-1A85-4513-A5BF-DA4FA4FC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sikeres öntesztet követően megkezdődik az operációs rendszer betöltésének folyamata. </a:t>
            </a:r>
          </a:p>
          <a:p>
            <a:r>
              <a:rPr lang="hu-HU" dirty="0"/>
              <a:t>Ezt nevezzük </a:t>
            </a:r>
            <a:r>
              <a:rPr lang="hu-HU" b="1" dirty="0"/>
              <a:t>boot folyamatnak</a:t>
            </a:r>
            <a:r>
              <a:rPr lang="hu-HU" dirty="0"/>
              <a:t> vagy </a:t>
            </a:r>
            <a:r>
              <a:rPr lang="hu-HU" b="1" dirty="0"/>
              <a:t>bootolásnak</a:t>
            </a:r>
            <a:r>
              <a:rPr lang="hu-HU" dirty="0"/>
              <a:t>. </a:t>
            </a:r>
          </a:p>
          <a:p>
            <a:r>
              <a:rPr lang="hu-HU" i="1" dirty="0"/>
              <a:t>Boot – csizma </a:t>
            </a:r>
            <a:r>
              <a:rPr lang="hu-HU" i="1" dirty="0">
                <a:sym typeface="Wingdings" panose="05000000000000000000" pitchFamily="2" charset="2"/>
              </a:rPr>
              <a:t> csizmát felhúzod / rendszert feléleszted</a:t>
            </a:r>
            <a:endParaRPr lang="hu-HU" i="1" dirty="0"/>
          </a:p>
          <a:p>
            <a:endParaRPr lang="hu-HU" dirty="0"/>
          </a:p>
          <a:p>
            <a:pPr marL="0" indent="0" algn="ctr">
              <a:buNone/>
            </a:pPr>
            <a:r>
              <a:rPr lang="hu-HU" sz="3200" dirty="0"/>
              <a:t>A bootolás menete operációs rendszertől függően eltérően zajlik le.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9EDFAC3-1891-4B35-BBF4-9C7D412B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Partícionálás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5DC5858-DBD4-4591-A6CA-AD2CF663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40000"/>
              </a:spcBef>
              <a:spcAft>
                <a:spcPct val="30000"/>
              </a:spcAft>
              <a:buClr>
                <a:srgbClr val="708CA1"/>
              </a:buClr>
              <a:buNone/>
            </a:pPr>
            <a:r>
              <a:rPr lang="hu-HU" altLang="hu-HU" b="1" dirty="0"/>
              <a:t>Elsődleges partíció (</a:t>
            </a:r>
            <a:r>
              <a:rPr lang="hu-HU" altLang="hu-HU" b="1" dirty="0" err="1"/>
              <a:t>primary</a:t>
            </a:r>
            <a:r>
              <a:rPr lang="hu-HU" altLang="hu-HU" b="1" dirty="0"/>
              <a:t>):</a:t>
            </a:r>
            <a:br>
              <a:rPr lang="hu-HU" altLang="hu-HU" b="1" dirty="0"/>
            </a:br>
            <a:r>
              <a:rPr lang="hu-HU" altLang="hu-HU" dirty="0"/>
              <a:t>Rendszerint ez az első partíció. </a:t>
            </a:r>
            <a:br>
              <a:rPr lang="hu-HU" altLang="hu-HU" dirty="0"/>
            </a:br>
            <a:r>
              <a:rPr lang="hu-HU" altLang="hu-HU" dirty="0"/>
              <a:t>Egy elsődleges partíciót nem lehet kisebb részekre osztani.  </a:t>
            </a:r>
            <a:br>
              <a:rPr lang="hu-HU" altLang="hu-HU" dirty="0"/>
            </a:br>
            <a:r>
              <a:rPr lang="hu-HU" altLang="hu-HU" dirty="0" err="1"/>
              <a:t>Lemezenként</a:t>
            </a:r>
            <a:r>
              <a:rPr lang="hu-HU" altLang="hu-HU" dirty="0"/>
              <a:t> 4 ilyen partíció lehetséges (BIOS). </a:t>
            </a:r>
            <a:br>
              <a:rPr lang="hu-HU" altLang="hu-HU" dirty="0"/>
            </a:br>
            <a:r>
              <a:rPr lang="hu-HU" altLang="hu-HU" dirty="0"/>
              <a:t>UEFI BIOS </a:t>
            </a:r>
            <a:r>
              <a:rPr lang="hu-HU" altLang="hu-HU" dirty="0">
                <a:sym typeface="Wingdings" panose="05000000000000000000" pitchFamily="2" charset="2"/>
              </a:rPr>
              <a:t> 128 </a:t>
            </a:r>
            <a:r>
              <a:rPr lang="hu-HU" altLang="hu-HU" dirty="0" err="1">
                <a:sym typeface="Wingdings" panose="05000000000000000000" pitchFamily="2" charset="2"/>
              </a:rPr>
              <a:t>partició</a:t>
            </a:r>
            <a:endParaRPr lang="hu-HU" altLang="hu-HU" dirty="0"/>
          </a:p>
          <a:p>
            <a:pPr>
              <a:spcBef>
                <a:spcPct val="40000"/>
              </a:spcBef>
              <a:spcAft>
                <a:spcPct val="30000"/>
              </a:spcAft>
              <a:buClr>
                <a:srgbClr val="708CA1"/>
              </a:buClr>
              <a:buNone/>
            </a:pPr>
            <a:r>
              <a:rPr lang="hu-HU" altLang="hu-HU" b="1" dirty="0"/>
              <a:t>Aktív partíció:</a:t>
            </a:r>
            <a:br>
              <a:rPr lang="hu-HU" altLang="hu-HU" b="1" dirty="0"/>
            </a:br>
            <a:r>
              <a:rPr lang="hu-HU" altLang="hu-HU" dirty="0"/>
              <a:t>Ezt a partíciót használja az operációs rendszer a számítógép elindításához. </a:t>
            </a:r>
            <a:br>
              <a:rPr lang="hu-HU" altLang="hu-HU" dirty="0"/>
            </a:br>
            <a:r>
              <a:rPr lang="hu-HU" altLang="hu-HU" dirty="0"/>
              <a:t>Csak egyetlen elsődleges partíció lehet aktív állapotban.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1994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E80E12F-2F26-49A4-B9A0-C34DD7D8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Betöltési sorrend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B378DF4-A4D1-4631-941A-D77121DEC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CMOS RAM tárolja a </a:t>
            </a:r>
            <a:r>
              <a:rPr lang="hu-HU" b="1" dirty="0"/>
              <a:t>betöltési sorrendet</a:t>
            </a:r>
            <a:r>
              <a:rPr lang="hu-HU" dirty="0"/>
              <a:t> (boot </a:t>
            </a:r>
            <a:r>
              <a:rPr lang="hu-HU" dirty="0" err="1"/>
              <a:t>sequence</a:t>
            </a:r>
            <a:r>
              <a:rPr lang="hu-HU" dirty="0"/>
              <a:t>). Megadja, hogy a háttértárakat milyen sorrendben ellenőrizze a betöltő rutin, amikor az operációs rendszert keresi. </a:t>
            </a:r>
          </a:p>
          <a:p>
            <a:pPr lvl="1"/>
            <a:r>
              <a:rPr lang="hu-HU" sz="2800" dirty="0"/>
              <a:t>Klasszikus sorrendje hajlékonylemez // CD // merevlemez</a:t>
            </a:r>
          </a:p>
          <a:p>
            <a:pPr lvl="1"/>
            <a:r>
              <a:rPr lang="hu-HU" sz="2800" dirty="0"/>
              <a:t>Modernebb USB // CD // merevlemez</a:t>
            </a:r>
          </a:p>
          <a:p>
            <a:pPr lvl="1"/>
            <a:r>
              <a:rPr lang="hu-HU" sz="2800" dirty="0"/>
              <a:t>Egyéb, tetszőleges</a:t>
            </a:r>
          </a:p>
          <a:p>
            <a:pPr lvl="1"/>
            <a:endParaRPr lang="hu-HU" sz="2800" dirty="0"/>
          </a:p>
          <a:p>
            <a:pPr marL="0" indent="0" algn="ctr">
              <a:buNone/>
            </a:pPr>
            <a:r>
              <a:rPr lang="hu-HU" sz="3200" b="1" dirty="0"/>
              <a:t>Telepítés vagy rendszert betöltés</a:t>
            </a:r>
          </a:p>
        </p:txBody>
      </p:sp>
      <p:sp>
        <p:nvSpPr>
          <p:cNvPr id="4" name="Nyíl: lefelé mutató 3">
            <a:extLst>
              <a:ext uri="{FF2B5EF4-FFF2-40B4-BE49-F238E27FC236}">
                <a16:creationId xmlns:a16="http://schemas.microsoft.com/office/drawing/2014/main" xmlns="" id="{3CC201B7-90C5-4161-80BC-685F9C5D3ACB}"/>
              </a:ext>
            </a:extLst>
          </p:cNvPr>
          <p:cNvSpPr/>
          <p:nvPr/>
        </p:nvSpPr>
        <p:spPr>
          <a:xfrm>
            <a:off x="4182255" y="4557010"/>
            <a:ext cx="779489" cy="659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1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B46B258C-B7F3-43E8-831D-A52ACA60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Master boot </a:t>
            </a:r>
            <a:r>
              <a:rPr lang="hu-HU" dirty="0" err="1"/>
              <a:t>record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3451487-47F3-4B30-A696-BCBD0917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u="sng" dirty="0"/>
              <a:t>MBR </a:t>
            </a:r>
            <a:r>
              <a:rPr lang="hu-HU" u="sng" dirty="0" err="1"/>
              <a:t>particiós</a:t>
            </a:r>
            <a:r>
              <a:rPr lang="hu-HU" u="sng" dirty="0"/>
              <a:t> séma / „Klasszikus BIOS” </a:t>
            </a:r>
          </a:p>
          <a:p>
            <a:r>
              <a:rPr lang="hu-HU" dirty="0"/>
              <a:t>Ha nem telepítés történik (Floppy, CD, USB, …) akkor a betöltés során az </a:t>
            </a:r>
            <a:r>
              <a:rPr lang="hu-HU" b="1" dirty="0"/>
              <a:t>MBR</a:t>
            </a:r>
            <a:r>
              <a:rPr lang="hu-HU" dirty="0"/>
              <a:t> – Master boot </a:t>
            </a:r>
            <a:r>
              <a:rPr lang="hu-HU" dirty="0" err="1"/>
              <a:t>record-ról</a:t>
            </a:r>
            <a:r>
              <a:rPr lang="hu-HU" dirty="0"/>
              <a:t> töltődik be az OS.</a:t>
            </a:r>
          </a:p>
          <a:p>
            <a:r>
              <a:rPr lang="hu-HU" b="1" dirty="0"/>
              <a:t>MBR</a:t>
            </a:r>
            <a:r>
              <a:rPr lang="hu-HU" dirty="0"/>
              <a:t> az első merevlemez (ha több van), aktív partíciójának első szektora.</a:t>
            </a:r>
          </a:p>
          <a:p>
            <a:r>
              <a:rPr lang="hu-HU" dirty="0"/>
              <a:t>Tartalma: </a:t>
            </a:r>
          </a:p>
          <a:p>
            <a:pPr lvl="1"/>
            <a:r>
              <a:rPr lang="hu-HU" sz="2800" dirty="0"/>
              <a:t>Rendszerbetöltő kód</a:t>
            </a:r>
          </a:p>
          <a:p>
            <a:pPr lvl="1"/>
            <a:r>
              <a:rPr lang="hu-HU" sz="2800" dirty="0" err="1"/>
              <a:t>Particiós</a:t>
            </a:r>
            <a:r>
              <a:rPr lang="hu-HU" sz="2800" dirty="0"/>
              <a:t> tábla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90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66433E4-A159-469B-B2ED-EF355042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(GUID Partition Table)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9825F057-7441-4530-834B-F31E58C0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GPT </a:t>
            </a:r>
            <a:r>
              <a:rPr lang="hu-HU" dirty="0" err="1"/>
              <a:t>particiós</a:t>
            </a:r>
            <a:r>
              <a:rPr lang="hu-HU" dirty="0"/>
              <a:t> séma / UEFI BIOS</a:t>
            </a:r>
          </a:p>
          <a:p>
            <a:r>
              <a:rPr lang="hu-HU" dirty="0"/>
              <a:t>Ha nem telepítés történik (CD, USB, …) akkor a betöltés során az </a:t>
            </a:r>
            <a:r>
              <a:rPr lang="hu-HU" b="1" dirty="0"/>
              <a:t>GPT rendszerpartícióról</a:t>
            </a:r>
            <a:r>
              <a:rPr lang="hu-HU" dirty="0"/>
              <a:t> töltődik be az OS.</a:t>
            </a:r>
          </a:p>
          <a:p>
            <a:r>
              <a:rPr lang="hu-HU" dirty="0"/>
              <a:t>GPT </a:t>
            </a:r>
            <a:r>
              <a:rPr lang="hu-HU" dirty="0" err="1"/>
              <a:t>particíók</a:t>
            </a:r>
            <a:endParaRPr lang="hu-HU" dirty="0"/>
          </a:p>
          <a:p>
            <a:pPr lvl="1"/>
            <a:r>
              <a:rPr lang="hu-HU" dirty="0"/>
              <a:t>Rendszerhelyreállító partíció - rejtett</a:t>
            </a:r>
          </a:p>
          <a:p>
            <a:pPr lvl="1"/>
            <a:r>
              <a:rPr lang="hu-HU" dirty="0"/>
              <a:t>EFI </a:t>
            </a:r>
            <a:r>
              <a:rPr lang="hu-HU" dirty="0" smtClean="0"/>
              <a:t>rendszerpartíció </a:t>
            </a:r>
            <a:r>
              <a:rPr lang="hu-HU" dirty="0"/>
              <a:t>- rejtett</a:t>
            </a:r>
          </a:p>
          <a:p>
            <a:pPr lvl="1"/>
            <a:r>
              <a:rPr lang="hu-HU" dirty="0"/>
              <a:t>Aktív partíció – C:\\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34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 Lemez Win8.1">
            <a:extLst>
              <a:ext uri="{FF2B5EF4-FFF2-40B4-BE49-F238E27FC236}">
                <a16:creationId xmlns:a16="http://schemas.microsoft.com/office/drawing/2014/main" xmlns="" id="{814FB94E-0201-49D2-A182-9012B331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3949"/>
            <a:ext cx="9144000" cy="32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38D65B8-7B17-4F9A-93F0-CDFACA80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Rendszerbetöltés – OS betöltése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026BE75B-B441-4371-849E-EF4C68D9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BIOS elindítja az MBR-ben vagy a GPT-ben talált kódot, ez betölti a rendszermagot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Kernel</a:t>
            </a:r>
            <a:r>
              <a:rPr lang="hu-HU" dirty="0">
                <a:sym typeface="Wingdings" panose="05000000000000000000" pitchFamily="2" charset="2"/>
              </a:rPr>
              <a:t>t.</a:t>
            </a:r>
          </a:p>
          <a:p>
            <a:pPr lvl="1"/>
            <a:r>
              <a:rPr lang="hu-HU" dirty="0"/>
              <a:t>Ha több OS is van telepítve (multiboot), akkor előtte egy kis menüt tölt be, ahol OS-t kell választani.</a:t>
            </a:r>
          </a:p>
          <a:p>
            <a:r>
              <a:rPr lang="hu-HU" dirty="0"/>
              <a:t>Kernel betöltése után:</a:t>
            </a:r>
          </a:p>
          <a:p>
            <a:pPr lvl="1"/>
            <a:r>
              <a:rPr lang="hu-HU" dirty="0"/>
              <a:t>Eszközmeghajtók betöltése és indítása</a:t>
            </a:r>
          </a:p>
          <a:p>
            <a:pPr lvl="1"/>
            <a:r>
              <a:rPr lang="hu-HU" dirty="0"/>
              <a:t>Rendszerfolyamatok indítása </a:t>
            </a:r>
          </a:p>
          <a:p>
            <a:pPr lvl="1"/>
            <a:r>
              <a:rPr lang="hu-HU" dirty="0"/>
              <a:t>Felhasználói bejelentkezés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profiljának betöltése</a:t>
            </a:r>
          </a:p>
          <a:p>
            <a:pPr lvl="1"/>
            <a:r>
              <a:rPr lang="hu-HU" dirty="0"/>
              <a:t>Felhasználói folyamatok indítása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msconfig</a:t>
            </a:r>
            <a:r>
              <a:rPr lang="hu-HU" dirty="0">
                <a:sym typeface="Wingdings" panose="05000000000000000000" pitchFamily="2" charset="2"/>
              </a:rPr>
              <a:t> / automatikus indítás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01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0827FF1-15F6-4A7F-909E-37A7E401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WIN indítási módok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45F45C95-804B-4E8F-B04E-1103267B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Normál indítás mellett Csökkentett mód lehetősége indítások. </a:t>
            </a:r>
          </a:p>
          <a:p>
            <a:pPr lvl="1"/>
            <a:r>
              <a:rPr lang="hu-HU" dirty="0"/>
              <a:t>F8 „nyomogatása” bootoláskor</a:t>
            </a:r>
          </a:p>
          <a:p>
            <a:pPr lvl="1"/>
            <a:r>
              <a:rPr lang="hu-HU" dirty="0"/>
              <a:t>Egy-egy rendszerösszeomlás után eleve ez fogad minket</a:t>
            </a:r>
          </a:p>
          <a:p>
            <a:r>
              <a:rPr lang="hu-HU" b="1" dirty="0"/>
              <a:t>Csökkentett mód:</a:t>
            </a:r>
          </a:p>
          <a:p>
            <a:pPr lvl="1"/>
            <a:r>
              <a:rPr lang="hu-HU" dirty="0"/>
              <a:t>Csökkentett mód esetén Kernelen kívül más program nem indul el.</a:t>
            </a:r>
          </a:p>
          <a:p>
            <a:r>
              <a:rPr lang="hu-HU" b="1" dirty="0"/>
              <a:t>Hasznos lehet:</a:t>
            </a:r>
          </a:p>
          <a:p>
            <a:pPr lvl="1"/>
            <a:r>
              <a:rPr lang="hu-HU" dirty="0"/>
              <a:t>Vírusok, férgek, trójaiak </a:t>
            </a:r>
            <a:r>
              <a:rPr lang="hu-HU" dirty="0" err="1"/>
              <a:t>írtásakor</a:t>
            </a:r>
            <a:r>
              <a:rPr lang="hu-HU" dirty="0"/>
              <a:t> – programba beépültnél</a:t>
            </a:r>
          </a:p>
          <a:p>
            <a:pPr lvl="1"/>
            <a:r>
              <a:rPr lang="hu-HU" dirty="0"/>
              <a:t>Hibás illesztőprogramok esetén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73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laptopszaki.hu/blogimages/win8safemode2.jpg">
            <a:extLst>
              <a:ext uri="{FF2B5EF4-FFF2-40B4-BE49-F238E27FC236}">
                <a16:creationId xmlns:a16="http://schemas.microsoft.com/office/drawing/2014/main" xmlns="" id="{10DBC5F9-E053-4471-AFC5-72179331C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695"/>
            <a:ext cx="9161431" cy="547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04B8EF3-9D47-4B5B-99C3-00C74500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Csökkentett mód(ok)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D5BEC75-FA00-4253-87A4-1CD91CD9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Csökkentett mód:</a:t>
            </a:r>
            <a:br>
              <a:rPr lang="hu-HU" b="1" dirty="0"/>
            </a:br>
            <a:r>
              <a:rPr lang="hu-HU" dirty="0"/>
              <a:t>Lecsupaszított Windows-kernel, a driverek és telepített programok betöltése nélkül. </a:t>
            </a:r>
            <a:br>
              <a:rPr lang="hu-HU" dirty="0"/>
            </a:br>
            <a:r>
              <a:rPr lang="hu-HU" dirty="0"/>
              <a:t>Alap VGA felbontás, hang és hálózat nélkül, kizárólag a gépre csatlakoztatott eszközök használatával.</a:t>
            </a:r>
          </a:p>
          <a:p>
            <a:r>
              <a:rPr lang="hu-HU" b="1" dirty="0"/>
              <a:t>Csökkentett mód hálózattal:</a:t>
            </a:r>
            <a:br>
              <a:rPr lang="hu-HU" b="1" dirty="0"/>
            </a:br>
            <a:r>
              <a:rPr lang="hu-HU" dirty="0"/>
              <a:t>Előbbiekkel megegyező, de a hálózati kártya illesztőprogramja is betöltődik és az ahhoz kapcsolódó Windows-komponensek, így van internet is.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23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4B88148-9C2E-4A64-9D11-1CE6E6EF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Csökkentett mód(ok) + egyéb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9283BE8D-6F36-4DFD-B84B-4A2F8E7D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4046"/>
            <a:ext cx="7886700" cy="5038828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Csökkentett mód parancssorral:</a:t>
            </a:r>
            <a:br>
              <a:rPr lang="hu-HU" b="1" dirty="0"/>
            </a:br>
            <a:r>
              <a:rPr lang="hu-HU" dirty="0"/>
              <a:t>Rendszergazdai szintű parancssorral (CMD) indul a Windows, az előző változatokhoz hasonlóan teljesen csupaszon. </a:t>
            </a:r>
            <a:br>
              <a:rPr lang="hu-HU" dirty="0"/>
            </a:br>
            <a:r>
              <a:rPr lang="hu-HU" dirty="0"/>
              <a:t>Parancssorból történő rendszer visszaállításhoz használatos.</a:t>
            </a:r>
          </a:p>
          <a:p>
            <a:r>
              <a:rPr lang="hu-HU" b="1" dirty="0"/>
              <a:t>Legutolsó helyes konfiguráció:</a:t>
            </a:r>
            <a:br>
              <a:rPr lang="hu-HU" b="1" dirty="0"/>
            </a:br>
            <a:r>
              <a:rPr lang="hu-HU" dirty="0"/>
              <a:t>Félresikerült Windows Update vagy egyéb driver telepítés visszafejtésére (ill. egyéb extrém esetekben) jól használható. </a:t>
            </a:r>
            <a:br>
              <a:rPr lang="hu-HU" dirty="0"/>
            </a:br>
            <a:r>
              <a:rPr lang="hu-HU" dirty="0"/>
              <a:t>Megpróbálja a legutóbbi elmentett rendszerkonfigurációt visszaállítani – HA VAN. </a:t>
            </a:r>
          </a:p>
          <a:p>
            <a:r>
              <a:rPr lang="hu-HU" b="1" dirty="0"/>
              <a:t>Windows normál módú indítása: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Bármely hirtelen leállás után, ha nem tartjuk célszerűnek az előzőeket.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40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D830E3B-FC85-4C58-A651-910902D2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Multi-boot rendszerek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5369D52C-778C-4264-ACF4-5D7467CFC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06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amA8s.png">
            <a:extLst>
              <a:ext uri="{FF2B5EF4-FFF2-40B4-BE49-F238E27FC236}">
                <a16:creationId xmlns:a16="http://schemas.microsoft.com/office/drawing/2014/main" xmlns="" id="{151C01AB-A909-4418-B1CE-54B87A9BE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3758" r="2182" b="2220"/>
          <a:stretch/>
        </p:blipFill>
        <p:spPr bwMode="auto">
          <a:xfrm>
            <a:off x="-4899" y="385996"/>
            <a:ext cx="9148899" cy="608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6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B859E8A-D48A-478A-91E5-9E1696F3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Multi-boot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BA7430A-EE48-44C2-82C6-24353949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Multi-boot esetén egy számítógépre legalább két operációs rendszer van telepítve.</a:t>
            </a:r>
          </a:p>
          <a:p>
            <a:pPr lvl="1"/>
            <a:r>
              <a:rPr lang="hu-HU" sz="2800" dirty="0" err="1"/>
              <a:t>Dual</a:t>
            </a:r>
            <a:r>
              <a:rPr lang="hu-HU" sz="2800" dirty="0"/>
              <a:t>-boot </a:t>
            </a:r>
            <a:r>
              <a:rPr lang="hu-HU" sz="2800" dirty="0">
                <a:sym typeface="Wingdings" panose="05000000000000000000" pitchFamily="2" charset="2"/>
              </a:rPr>
              <a:t> Két OS</a:t>
            </a:r>
          </a:p>
          <a:p>
            <a:pPr lvl="1"/>
            <a:r>
              <a:rPr lang="hu-HU" sz="2800" dirty="0" err="1">
                <a:sym typeface="Wingdings" panose="05000000000000000000" pitchFamily="2" charset="2"/>
              </a:rPr>
              <a:t>Triple</a:t>
            </a:r>
            <a:r>
              <a:rPr lang="hu-HU" sz="2800" dirty="0">
                <a:sym typeface="Wingdings" panose="05000000000000000000" pitchFamily="2" charset="2"/>
              </a:rPr>
              <a:t>-boot  Három OS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….</a:t>
            </a:r>
          </a:p>
          <a:p>
            <a:pPr lvl="1"/>
            <a:endParaRPr lang="hu-HU" sz="2800" dirty="0">
              <a:sym typeface="Wingdings" panose="05000000000000000000" pitchFamily="2" charset="2"/>
            </a:endParaRPr>
          </a:p>
          <a:p>
            <a:r>
              <a:rPr lang="hu-HU" sz="3200" dirty="0">
                <a:sym typeface="Wingdings" panose="05000000000000000000" pitchFamily="2" charset="2"/>
              </a:rPr>
              <a:t>Elméletileg nincs korlátja, hogy hány OS-t lehet egy eszközre telepíteni, csak: 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A józan ész</a:t>
            </a:r>
          </a:p>
          <a:p>
            <a:pPr lvl="1"/>
            <a:r>
              <a:rPr lang="hu-HU" sz="2800" dirty="0"/>
              <a:t>Maga a hardver „</a:t>
            </a:r>
            <a:r>
              <a:rPr lang="hu-HU" sz="2800" dirty="0" err="1"/>
              <a:t>korlátai</a:t>
            </a:r>
            <a:r>
              <a:rPr lang="hu-HU" sz="2800" dirty="0"/>
              <a:t>”, </a:t>
            </a:r>
            <a:r>
              <a:rPr lang="hu-HU" sz="2800" dirty="0" err="1"/>
              <a:t>particiószám</a:t>
            </a:r>
            <a:r>
              <a:rPr lang="hu-HU" sz="2800" dirty="0"/>
              <a:t>, háttértár kapacitás, stb.</a:t>
            </a:r>
          </a:p>
        </p:txBody>
      </p:sp>
    </p:spTree>
    <p:extLst>
      <p:ext uri="{BB962C8B-B14F-4D97-AF65-F5344CB8AC3E}">
        <p14:creationId xmlns:p14="http://schemas.microsoft.com/office/powerpoint/2010/main" val="3036686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45DF04CC-EA01-4140-9EE4-6C49C38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telepíthetünk egymás mellé?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C63FF0FF-86CF-4FBB-A59A-8748B9D3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Bármely operációs rendszert, amely az adott gépen futni képes.</a:t>
            </a:r>
          </a:p>
          <a:p>
            <a:r>
              <a:rPr lang="hu-HU" dirty="0"/>
              <a:t>Tipikus variációk:</a:t>
            </a:r>
          </a:p>
          <a:p>
            <a:pPr lvl="1"/>
            <a:r>
              <a:rPr lang="hu-HU" dirty="0"/>
              <a:t>Windows újabb és régebbi verziói, Pl.: </a:t>
            </a:r>
            <a:r>
              <a:rPr lang="hu-HU" dirty="0" err="1"/>
              <a:t>Win</a:t>
            </a:r>
            <a:r>
              <a:rPr lang="hu-HU" dirty="0"/>
              <a:t> 10 és </a:t>
            </a:r>
            <a:r>
              <a:rPr lang="hu-HU" dirty="0" err="1"/>
              <a:t>Win</a:t>
            </a:r>
            <a:r>
              <a:rPr lang="hu-HU" dirty="0"/>
              <a:t> 7</a:t>
            </a:r>
          </a:p>
          <a:p>
            <a:pPr lvl="1"/>
            <a:r>
              <a:rPr lang="hu-HU" dirty="0"/>
              <a:t>Windows + Linux</a:t>
            </a:r>
          </a:p>
          <a:p>
            <a:pPr lvl="1"/>
            <a:r>
              <a:rPr lang="hu-HU" dirty="0"/>
              <a:t>Windows függő környezetben akár Apple gépekre MAC OS mellé Windows</a:t>
            </a:r>
          </a:p>
          <a:p>
            <a:pPr lvl="1"/>
            <a:r>
              <a:rPr lang="hu-HU" dirty="0"/>
              <a:t>MS DOS / Free DOS + Windows / Linux / egyéb</a:t>
            </a:r>
          </a:p>
          <a:p>
            <a:pPr lvl="1"/>
            <a:r>
              <a:rPr lang="hu-HU" dirty="0"/>
              <a:t>….</a:t>
            </a:r>
          </a:p>
          <a:p>
            <a:pPr lvl="1"/>
            <a:r>
              <a:rPr lang="hu-HU" dirty="0"/>
              <a:t>….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4502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4B2DBF8-3D37-4E94-A677-B360E589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jó a multi-boot?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BB4540D0-7045-4420-8ACE-C679991E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Abban az esetben, ha több, különféle operációs rendszerre van szükségünk és nem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Box-al</a:t>
            </a:r>
            <a:r>
              <a:rPr lang="hu-HU" dirty="0"/>
              <a:t> szeretnénk megoldani.</a:t>
            </a:r>
          </a:p>
          <a:p>
            <a:r>
              <a:rPr lang="hu-HU" dirty="0"/>
              <a:t>Egy operációs rendszer korábbi és újabb verzióira van szükség és a kompatibilitási mód nem vezet megoldásra.</a:t>
            </a:r>
          </a:p>
          <a:p>
            <a:pPr lvl="1"/>
            <a:r>
              <a:rPr lang="hu-HU" dirty="0"/>
              <a:t>- Pl.: egy öregebb nyomtató, szkenner</a:t>
            </a:r>
          </a:p>
          <a:p>
            <a:r>
              <a:rPr lang="hu-HU" dirty="0"/>
              <a:t>„</a:t>
            </a:r>
            <a:r>
              <a:rPr lang="hu-HU" dirty="0" err="1"/>
              <a:t>Kockaság</a:t>
            </a:r>
            <a:r>
              <a:rPr lang="hu-HU" dirty="0"/>
              <a:t>”</a:t>
            </a:r>
          </a:p>
          <a:p>
            <a:r>
              <a:rPr lang="hu-H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19906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BABDBD9-2992-4C71-AFBA-39D5BA00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Rendszerbetöltés multi-boot esetén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5CC1397E-3C6D-409C-8A4D-0DE63808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600" dirty="0"/>
              <a:t>POST után a BIOS a rendszerbetöltés részeként betölti a boot menüt, itt választhatunk tetszőleges OS-t.</a:t>
            </a:r>
          </a:p>
        </p:txBody>
      </p:sp>
      <p:pic>
        <p:nvPicPr>
          <p:cNvPr id="1026" name="Picture 2" descr="https://upload.wikimedia.org/wikipedia/commons/c/cf/GRUB_with_ubuntu_and_windows_vista.png">
            <a:extLst>
              <a:ext uri="{FF2B5EF4-FFF2-40B4-BE49-F238E27FC236}">
                <a16:creationId xmlns:a16="http://schemas.microsoft.com/office/drawing/2014/main" xmlns="" id="{4B7CD162-6537-42C2-AE9D-79F0AF9C2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765998"/>
            <a:ext cx="73533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57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A05CD12-C8BA-4791-A5B8-97A6C583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Boot menü &amp; UEFI BIOS</a:t>
            </a:r>
          </a:p>
        </p:txBody>
      </p:sp>
      <p:pic>
        <p:nvPicPr>
          <p:cNvPr id="2050" name="Picture 2" descr="http://thewindowsclub.thewindowsclubco.netdna-cdn.com/wp-content/uploads/2015/06/install-Windows-10-from-USB-dual-boot.jpg">
            <a:extLst>
              <a:ext uri="{FF2B5EF4-FFF2-40B4-BE49-F238E27FC236}">
                <a16:creationId xmlns:a16="http://schemas.microsoft.com/office/drawing/2014/main" xmlns="" id="{8BDB2830-3543-40D8-B730-80C6203242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13" y="1825625"/>
            <a:ext cx="73543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295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05098EC-BDBF-4CF8-A2F6-2436686A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 boot telepítés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A1EE5678-0A90-4293-AB81-7C99E2CE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Mindenképp ahány OS, annyi partíció</a:t>
            </a:r>
          </a:p>
          <a:p>
            <a:r>
              <a:rPr lang="hu-HU" dirty="0"/>
              <a:t>Célszerű, hogy a fájlrendszerek egyezzenek (GPT </a:t>
            </a:r>
            <a:r>
              <a:rPr lang="hu-HU" dirty="0" err="1"/>
              <a:t>vs</a:t>
            </a:r>
            <a:r>
              <a:rPr lang="hu-HU" dirty="0"/>
              <a:t>. MBR)</a:t>
            </a:r>
          </a:p>
          <a:p>
            <a:r>
              <a:rPr lang="hu-HU" dirty="0"/>
              <a:t>Alapesetben a </a:t>
            </a:r>
            <a:r>
              <a:rPr lang="hu-HU" dirty="0" err="1"/>
              <a:t>régebbítől</a:t>
            </a:r>
            <a:r>
              <a:rPr lang="hu-HU" dirty="0"/>
              <a:t> telepítünk az újabb felé, de nem kizárt vegyesen sem.</a:t>
            </a:r>
          </a:p>
          <a:p>
            <a:endParaRPr lang="hu-HU" dirty="0"/>
          </a:p>
          <a:p>
            <a:r>
              <a:rPr lang="hu-HU" dirty="0"/>
              <a:t>Multi-boot cikkek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multi-boot.txt</a:t>
            </a:r>
          </a:p>
        </p:txBody>
      </p:sp>
    </p:spTree>
    <p:extLst>
      <p:ext uri="{BB962C8B-B14F-4D97-AF65-F5344CB8AC3E}">
        <p14:creationId xmlns:p14="http://schemas.microsoft.com/office/powerpoint/2010/main" val="9746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CE93D54-470E-4769-85D2-970DD584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Partícionálás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1761F2DC-ECE4-453E-8C62-221CE560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40000"/>
              </a:spcBef>
              <a:spcAft>
                <a:spcPct val="30000"/>
              </a:spcAft>
              <a:buClr>
                <a:srgbClr val="708CA1"/>
              </a:buClr>
              <a:buNone/>
            </a:pPr>
            <a:r>
              <a:rPr lang="hu-HU" altLang="hu-HU" b="1" dirty="0"/>
              <a:t>Kiterjesztett partíció (</a:t>
            </a:r>
            <a:r>
              <a:rPr lang="hu-HU" altLang="hu-HU" b="1" dirty="0" err="1"/>
              <a:t>extended</a:t>
            </a:r>
            <a:r>
              <a:rPr lang="hu-HU" altLang="hu-HU" b="1" dirty="0"/>
              <a:t>):</a:t>
            </a:r>
            <a:r>
              <a:rPr lang="hu-HU" altLang="hu-HU" dirty="0"/>
              <a:t> </a:t>
            </a:r>
            <a:br>
              <a:rPr lang="hu-HU" altLang="hu-HU" dirty="0"/>
            </a:br>
            <a:r>
              <a:rPr lang="hu-HU" altLang="hu-HU" dirty="0"/>
              <a:t>Ez a partíció általában a fennmaradó szabad helyet használja a lemezen, vagy adott esetben egy elsődleges partíció helyét foglalja el. </a:t>
            </a:r>
            <a:br>
              <a:rPr lang="hu-HU" altLang="hu-HU" dirty="0"/>
            </a:br>
            <a:r>
              <a:rPr lang="hu-HU" altLang="hu-HU" dirty="0" err="1"/>
              <a:t>Meghajtónként</a:t>
            </a:r>
            <a:r>
              <a:rPr lang="hu-HU" altLang="hu-HU" dirty="0"/>
              <a:t> egyetlen kiterjesztett partíció lehet, amelyeket kisebb, ún. logikai meghajtókra lehet osztani. </a:t>
            </a:r>
          </a:p>
          <a:p>
            <a:pPr>
              <a:spcBef>
                <a:spcPct val="40000"/>
              </a:spcBef>
              <a:spcAft>
                <a:spcPct val="30000"/>
              </a:spcAft>
              <a:buClr>
                <a:srgbClr val="708CA1"/>
              </a:buClr>
              <a:buNone/>
            </a:pPr>
            <a:r>
              <a:rPr lang="hu-HU" altLang="hu-HU" b="1" i="1" dirty="0"/>
              <a:t>Logikai meghajtó</a:t>
            </a:r>
            <a:r>
              <a:rPr lang="hu-HU" altLang="hu-HU" i="1" dirty="0"/>
              <a:t> </a:t>
            </a:r>
            <a:br>
              <a:rPr lang="hu-HU" altLang="hu-HU" i="1" dirty="0"/>
            </a:br>
            <a:r>
              <a:rPr lang="hu-HU" altLang="hu-HU" dirty="0"/>
              <a:t>Ez a meghajtó egy kiterjesztett partíció része, amely adatok elkülönítésére használható adminisztratív célból.</a:t>
            </a:r>
            <a:endParaRPr lang="en-US" alt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289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amA8s.png">
            <a:extLst>
              <a:ext uri="{FF2B5EF4-FFF2-40B4-BE49-F238E27FC236}">
                <a16:creationId xmlns:a16="http://schemas.microsoft.com/office/drawing/2014/main" xmlns="" id="{151C01AB-A909-4418-B1CE-54B87A9BE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3758" r="2182" b="2220"/>
          <a:stretch/>
        </p:blipFill>
        <p:spPr bwMode="auto">
          <a:xfrm>
            <a:off x="-4899" y="385996"/>
            <a:ext cx="9148899" cy="608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6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BIOS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Jellemzői:</a:t>
            </a:r>
          </a:p>
          <a:p>
            <a:pPr lvl="1"/>
            <a:r>
              <a:rPr lang="hu-HU" sz="2800" dirty="0"/>
              <a:t>Csak x86 módban fut, x64-es gépeken is. 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32 és 64 Bites OS is telepíthető. BIOS csak 32 biten fut, OS 32 vagy 64 bit-en.</a:t>
            </a:r>
            <a:endParaRPr lang="hu-HU" sz="2800" dirty="0"/>
          </a:p>
          <a:p>
            <a:pPr lvl="1"/>
            <a:r>
              <a:rPr lang="hu-HU" sz="2800" dirty="0"/>
              <a:t>2 Tb-</a:t>
            </a:r>
            <a:r>
              <a:rPr lang="hu-HU" sz="2800" dirty="0" err="1"/>
              <a:t>ig</a:t>
            </a:r>
            <a:r>
              <a:rPr lang="hu-HU" sz="2800" dirty="0"/>
              <a:t> kezel merevlemezt</a:t>
            </a:r>
          </a:p>
          <a:p>
            <a:pPr lvl="1"/>
            <a:r>
              <a:rPr lang="hu-HU" sz="2800" dirty="0"/>
              <a:t>Max.: 4 partíció kezelése</a:t>
            </a:r>
          </a:p>
          <a:p>
            <a:pPr lvl="1"/>
            <a:r>
              <a:rPr lang="hu-HU" sz="2800" dirty="0"/>
              <a:t>Napjaink </a:t>
            </a:r>
            <a:r>
              <a:rPr lang="hu-HU" sz="2800" dirty="0" err="1"/>
              <a:t>gépeihez</a:t>
            </a:r>
            <a:r>
              <a:rPr lang="hu-HU" sz="2800" dirty="0"/>
              <a:t> „lassú” </a:t>
            </a:r>
            <a:r>
              <a:rPr lang="hu-HU" sz="2800" dirty="0">
                <a:sym typeface="Wingdings" panose="05000000000000000000" pitchFamily="2" charset="2"/>
              </a:rPr>
              <a:t> rendszerbetöltés</a:t>
            </a:r>
            <a:endParaRPr lang="hu-HU" sz="2800" dirty="0"/>
          </a:p>
          <a:p>
            <a:pPr lvl="1"/>
            <a:r>
              <a:rPr lang="hu-HU" sz="2800" dirty="0"/>
              <a:t>Nincs modern, grafikus felülete.</a:t>
            </a:r>
          </a:p>
        </p:txBody>
      </p:sp>
    </p:spTree>
    <p:extLst>
      <p:ext uri="{BB962C8B-B14F-4D97-AF65-F5344CB8AC3E}">
        <p14:creationId xmlns:p14="http://schemas.microsoft.com/office/powerpoint/2010/main" val="18391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UEFI BIOS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/>
              <a:t>Jellemzői:</a:t>
            </a:r>
          </a:p>
          <a:p>
            <a:pPr lvl="1"/>
            <a:r>
              <a:rPr lang="hu-HU" sz="2800" dirty="0"/>
              <a:t>x64 támogatás. (x86-64) </a:t>
            </a:r>
            <a:r>
              <a:rPr lang="hu-HU" sz="2800" dirty="0">
                <a:sym typeface="Wingdings" panose="05000000000000000000" pitchFamily="2" charset="2"/>
              </a:rPr>
              <a:t> alapesetben 64 bites Operációs rendszer telepíthető </a:t>
            </a:r>
            <a:r>
              <a:rPr lang="hu-HU" sz="2800" u="sng" dirty="0">
                <a:sym typeface="Wingdings" panose="05000000000000000000" pitchFamily="2" charset="2"/>
              </a:rPr>
              <a:t>csak</a:t>
            </a:r>
            <a:r>
              <a:rPr lang="hu-HU" sz="2800" dirty="0">
                <a:sym typeface="Wingdings" panose="05000000000000000000" pitchFamily="2" charset="2"/>
              </a:rPr>
              <a:t> az </a:t>
            </a:r>
            <a:r>
              <a:rPr lang="hu-HU" sz="2800" dirty="0" err="1">
                <a:sym typeface="Wingdings" panose="05000000000000000000" pitchFamily="2" charset="2"/>
              </a:rPr>
              <a:t>UEFi</a:t>
            </a:r>
            <a:r>
              <a:rPr lang="hu-HU" sz="2800" dirty="0">
                <a:sym typeface="Wingdings" panose="05000000000000000000" pitchFamily="2" charset="2"/>
              </a:rPr>
              <a:t>-s gépekre.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Ha 32 bites Operációs rendszerre van szükség, arra az esetre tartalmaz BIOS kompatibilitási modult. </a:t>
            </a:r>
            <a:br>
              <a:rPr lang="hu-HU" sz="2800" dirty="0">
                <a:sym typeface="Wingdings" panose="05000000000000000000" pitchFamily="2" charset="2"/>
              </a:rPr>
            </a:br>
            <a:r>
              <a:rPr lang="hu-HU" sz="2800" dirty="0">
                <a:sym typeface="Wingdings" panose="05000000000000000000" pitchFamily="2" charset="2"/>
              </a:rPr>
              <a:t>Ekkor csak x86 módban fut a PC.</a:t>
            </a:r>
          </a:p>
        </p:txBody>
      </p:sp>
    </p:spTree>
    <p:extLst>
      <p:ext uri="{BB962C8B-B14F-4D97-AF65-F5344CB8AC3E}">
        <p14:creationId xmlns:p14="http://schemas.microsoft.com/office/powerpoint/2010/main" val="220904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UEFI BIOS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Jellemzői:</a:t>
            </a:r>
          </a:p>
          <a:p>
            <a:pPr lvl="1"/>
            <a:r>
              <a:rPr lang="hu-HU" sz="2800" dirty="0"/>
              <a:t>2 Tb-</a:t>
            </a:r>
            <a:r>
              <a:rPr lang="hu-HU" sz="2800" dirty="0" err="1"/>
              <a:t>nál</a:t>
            </a:r>
            <a:r>
              <a:rPr lang="hu-HU" sz="2800" dirty="0"/>
              <a:t> nagyobb lemezek kezelése.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128 partíció kezelése.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17,2 milliárd </a:t>
            </a:r>
            <a:r>
              <a:rPr lang="hu-HU" sz="2800" dirty="0" err="1">
                <a:sym typeface="Wingdings" panose="05000000000000000000" pitchFamily="2" charset="2"/>
              </a:rPr>
              <a:t>Mb</a:t>
            </a:r>
            <a:r>
              <a:rPr lang="hu-HU" sz="2800" dirty="0">
                <a:sym typeface="Wingdings" panose="05000000000000000000" pitchFamily="2" charset="2"/>
              </a:rPr>
              <a:t> memória kezelése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Gyorsabb rendszerindítás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Moduláris felépítés (egyéb „nem BIOS”-os funkciókat is tartalmazhat)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Grafikus felület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…</a:t>
            </a:r>
          </a:p>
          <a:p>
            <a:pPr marL="457200" lvl="1" indent="0">
              <a:buNone/>
            </a:pP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345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1016</Words>
  <Application>Microsoft Office PowerPoint</Application>
  <PresentationFormat>Diavetítés a képernyőre (4:3 oldalarány)</PresentationFormat>
  <Paragraphs>221</Paragraphs>
  <Slides>45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Office-téma</vt:lpstr>
      <vt:lpstr>IT alapismeretek</vt:lpstr>
      <vt:lpstr>Partícionálás és formázás</vt:lpstr>
      <vt:lpstr>Partícionálás</vt:lpstr>
      <vt:lpstr>PowerPoint bemutató</vt:lpstr>
      <vt:lpstr>Partícionálás</vt:lpstr>
      <vt:lpstr>PowerPoint bemutató</vt:lpstr>
      <vt:lpstr>BIOS</vt:lpstr>
      <vt:lpstr>UEFI BIOS</vt:lpstr>
      <vt:lpstr>UEFI BIOS</vt:lpstr>
      <vt:lpstr>MBR és GPT particiós sémák</vt:lpstr>
      <vt:lpstr>Fájlrendszerek</vt:lpstr>
      <vt:lpstr>Formázás</vt:lpstr>
      <vt:lpstr>Fájlrendszer</vt:lpstr>
      <vt:lpstr>FAT32</vt:lpstr>
      <vt:lpstr>FAT32</vt:lpstr>
      <vt:lpstr>exFAT</vt:lpstr>
      <vt:lpstr>exFAT</vt:lpstr>
      <vt:lpstr>NTFS</vt:lpstr>
      <vt:lpstr>NTFS</vt:lpstr>
      <vt:lpstr>FAT32 NTFS </vt:lpstr>
      <vt:lpstr>Kis kitérés: Apple fájlrendszerek</vt:lpstr>
      <vt:lpstr>Rendszerbetöltés Indítási módok</vt:lpstr>
      <vt:lpstr>A rendszerbetöltés menete</vt:lpstr>
      <vt:lpstr>A rendszerbetöltés menete – CMOS RAM</vt:lpstr>
      <vt:lpstr>A rendszerbetöltés menete – CMOS RAM</vt:lpstr>
      <vt:lpstr>PowerPoint bemutató</vt:lpstr>
      <vt:lpstr>PowerPoint bemutató</vt:lpstr>
      <vt:lpstr>PowerPoint bemutató</vt:lpstr>
      <vt:lpstr>Rendszerbetöltés - Bootolás</vt:lpstr>
      <vt:lpstr>Betöltési sorrend</vt:lpstr>
      <vt:lpstr>Master boot record</vt:lpstr>
      <vt:lpstr>GPT (GUID Partition Table)</vt:lpstr>
      <vt:lpstr>PowerPoint bemutató</vt:lpstr>
      <vt:lpstr>Rendszerbetöltés – OS betöltése</vt:lpstr>
      <vt:lpstr>WIN indítási módok</vt:lpstr>
      <vt:lpstr>PowerPoint bemutató</vt:lpstr>
      <vt:lpstr>Csökkentett mód(ok)</vt:lpstr>
      <vt:lpstr>Csökkentett mód(ok) + egyéb</vt:lpstr>
      <vt:lpstr>Multi-boot rendszerek</vt:lpstr>
      <vt:lpstr>Multi-boot rendszerek</vt:lpstr>
      <vt:lpstr>Mit telepíthetünk egymás mellé?</vt:lpstr>
      <vt:lpstr>Miért jó a multi-boot?</vt:lpstr>
      <vt:lpstr>Rendszerbetöltés multi-boot esetén</vt:lpstr>
      <vt:lpstr>Boot menü &amp; UEFI BIOS</vt:lpstr>
      <vt:lpstr>Multi boot telepítés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alapismeretek</dc:title>
  <dc:creator>Horvath Attila</dc:creator>
  <cp:lastModifiedBy>Horváth Attila</cp:lastModifiedBy>
  <cp:revision>33</cp:revision>
  <dcterms:created xsi:type="dcterms:W3CDTF">2017-11-09T23:37:40Z</dcterms:created>
  <dcterms:modified xsi:type="dcterms:W3CDTF">2017-12-08T12:53:33Z</dcterms:modified>
</cp:coreProperties>
</file>