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t>2018.05.17.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666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t>2018.05.17.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4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t>2018.05.17.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63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t>2018.05.17.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02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t>2018.05.17.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508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t>2018.05.17.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58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t>2018.05.17.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090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t>2018.05.17.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281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t>2018.05.17.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255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t>2018.05.17.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5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t>2018.05.17.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74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4477-F4BB-4CB7-A851-19267670E59F}" type="datetimeFigureOut">
              <a:rPr lang="hu-HU" smtClean="0"/>
              <a:t>2018.05.17.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9A3B7-B2F6-4267-BDF2-A025BAD467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212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67F34ADF-CF07-49EC-9582-54BF914F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Hálózati ismeretek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="" xmlns:a16="http://schemas.microsoft.com/office/drawing/2014/main" id="{08F2D1D6-B69B-48F6-AD66-EA3324DCD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Vezeték nélküli hálózatok </a:t>
            </a:r>
          </a:p>
          <a:p>
            <a:r>
              <a:rPr lang="hu-HU" dirty="0"/>
              <a:t>-</a:t>
            </a:r>
          </a:p>
          <a:p>
            <a:r>
              <a:rPr lang="hu-HU" dirty="0"/>
              <a:t>Hálózatbiztonság</a:t>
            </a:r>
          </a:p>
        </p:txBody>
      </p:sp>
    </p:spTree>
    <p:extLst>
      <p:ext uri="{BB962C8B-B14F-4D97-AF65-F5344CB8AC3E}">
        <p14:creationId xmlns:p14="http://schemas.microsoft.com/office/powerpoint/2010/main" val="36722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6EDC007A-1570-4469-9C8E-092482A9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támadások elhárítása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BFBE75C2-AE25-4C05-ADD8-87FDE49B1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/>
              <a:t>Férgek elleni védekezés:</a:t>
            </a:r>
          </a:p>
          <a:p>
            <a:pPr lvl="1"/>
            <a:r>
              <a:rPr lang="hu-HU" sz="2800" b="1" dirty="0"/>
              <a:t>Elszigetelés</a:t>
            </a:r>
            <a:r>
              <a:rPr lang="hu-HU" sz="2800" dirty="0"/>
              <a:t> - A féreg terjedésének megakadályozása a hálózatban a fertőzésmentes részek leválasztásával.</a:t>
            </a:r>
          </a:p>
          <a:p>
            <a:pPr lvl="1"/>
            <a:r>
              <a:rPr lang="hu-HU" sz="2800" b="1" dirty="0"/>
              <a:t>Immunizálás</a:t>
            </a:r>
            <a:r>
              <a:rPr lang="hu-HU" sz="2800" dirty="0"/>
              <a:t> - Hibajavító csomagok telepítése és sebezhetőségi pontok keresése a rendszerben.</a:t>
            </a:r>
          </a:p>
          <a:p>
            <a:pPr lvl="1"/>
            <a:r>
              <a:rPr lang="hu-HU" sz="2800" b="1" dirty="0"/>
              <a:t>Karantén</a:t>
            </a:r>
            <a:r>
              <a:rPr lang="hu-HU" sz="2800" dirty="0"/>
              <a:t> - A fertőzött gépek azonosítása, majd leválasztása vagy eltávolítása a hálózatból.</a:t>
            </a:r>
          </a:p>
          <a:p>
            <a:pPr lvl="1"/>
            <a:r>
              <a:rPr lang="hu-HU" sz="2800" b="1" dirty="0"/>
              <a:t>Mentesítés</a:t>
            </a:r>
            <a:r>
              <a:rPr lang="hu-HU" sz="2800" dirty="0"/>
              <a:t> - A fertőzött rendszerek tisztítása és javítása, mely néhány féreg esetében teljes újratelepítést igényel.</a:t>
            </a:r>
          </a:p>
          <a:p>
            <a:pPr lvl="2"/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lvl="2"/>
            <a:endParaRPr lang="hu-HU" sz="2400" dirty="0"/>
          </a:p>
          <a:p>
            <a:pPr lvl="1"/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89913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801FBED6-617C-4ABD-9539-130D8B1E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AAA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7ED749F6-4CAE-4EBA-88D1-4B9D325A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AAA - Hitelesítés, jogosultság kezelés, naplózás</a:t>
            </a:r>
            <a:br>
              <a:rPr lang="hu-HU" b="1" dirty="0"/>
            </a:br>
            <a:r>
              <a:rPr lang="hu-HU" dirty="0"/>
              <a:t>(</a:t>
            </a:r>
            <a:r>
              <a:rPr lang="hu-HU" dirty="0" err="1"/>
              <a:t>Authentication</a:t>
            </a:r>
            <a:r>
              <a:rPr lang="hu-HU" dirty="0"/>
              <a:t>, </a:t>
            </a:r>
            <a:r>
              <a:rPr lang="hu-HU" dirty="0" err="1"/>
              <a:t>Authorization</a:t>
            </a:r>
            <a:r>
              <a:rPr lang="hu-HU" dirty="0"/>
              <a:t>, Accounting)</a:t>
            </a:r>
          </a:p>
          <a:p>
            <a:pPr lvl="1"/>
            <a:r>
              <a:rPr lang="hu-HU" sz="2800" b="1" dirty="0"/>
              <a:t>Hitelesítés </a:t>
            </a:r>
            <a:r>
              <a:rPr lang="hu-HU" sz="2800" dirty="0"/>
              <a:t/>
            </a:r>
            <a:br>
              <a:rPr lang="hu-HU" sz="2800" dirty="0"/>
            </a:br>
            <a:r>
              <a:rPr lang="hu-HU" sz="2800" dirty="0"/>
              <a:t>Ki férhet hozzá a hálózathoz?</a:t>
            </a:r>
          </a:p>
          <a:p>
            <a:pPr lvl="1"/>
            <a:r>
              <a:rPr lang="hu-HU" sz="2800" b="1" dirty="0"/>
              <a:t>Jogosultság kezelés</a:t>
            </a:r>
            <a:r>
              <a:rPr lang="hu-HU" sz="2800" dirty="0"/>
              <a:t/>
            </a:r>
            <a:br>
              <a:rPr lang="hu-HU" sz="2800" dirty="0"/>
            </a:br>
            <a:r>
              <a:rPr lang="hu-HU" sz="2800" dirty="0"/>
              <a:t>Ki, mit csinálhat a hálózaton?</a:t>
            </a:r>
            <a:br>
              <a:rPr lang="hu-HU" sz="2800" dirty="0"/>
            </a:br>
            <a:r>
              <a:rPr lang="hu-HU" sz="2800" dirty="0"/>
              <a:t>Pl.: Nem jó, ha mindenki rendszergazda…</a:t>
            </a:r>
          </a:p>
          <a:p>
            <a:pPr lvl="1"/>
            <a:r>
              <a:rPr lang="hu-HU" sz="2800" b="1" dirty="0"/>
              <a:t>Naplózás</a:t>
            </a:r>
            <a:r>
              <a:rPr lang="hu-HU" sz="2800" dirty="0"/>
              <a:t/>
            </a:r>
            <a:br>
              <a:rPr lang="hu-HU" sz="2800" dirty="0"/>
            </a:br>
            <a:r>
              <a:rPr lang="hu-HU" sz="2800" dirty="0"/>
              <a:t>Ki, mit </a:t>
            </a:r>
            <a:r>
              <a:rPr lang="hu-HU" sz="2800" u="sng" dirty="0"/>
              <a:t>csinált</a:t>
            </a:r>
            <a:r>
              <a:rPr lang="hu-HU" sz="2800" dirty="0"/>
              <a:t> a hálózaton </a:t>
            </a:r>
            <a:r>
              <a:rPr lang="hu-HU" sz="2800" dirty="0">
                <a:sym typeface="Wingdings" panose="05000000000000000000" pitchFamily="2" charset="2"/>
              </a:rPr>
              <a:t> </a:t>
            </a:r>
            <a:r>
              <a:rPr lang="hu-HU" sz="2800" dirty="0" err="1">
                <a:sym typeface="Wingdings" panose="05000000000000000000" pitchFamily="2" charset="2"/>
              </a:rPr>
              <a:t>nyomonkövetés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861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0A52D76B-2716-4E55-BA6F-F0623DE6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Külső védelem - tűzfal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6B530E7E-8CA9-4091-908C-CAAA7BA4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Tűzfal 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Az egyik leghatékonyabb biztonsági eszköz, amely a belső hálózati felhasználók külső veszélyektől való megvédésére szolgál.</a:t>
            </a:r>
          </a:p>
          <a:p>
            <a:r>
              <a:rPr lang="hu-HU" dirty="0"/>
              <a:t>Miért van rá szükség?</a:t>
            </a:r>
            <a:br>
              <a:rPr lang="hu-HU" dirty="0"/>
            </a:br>
            <a:r>
              <a:rPr lang="hu-HU" dirty="0"/>
              <a:t>- Hálózatból kimenő és bejövő forgalmat ellenőrzi és adott esetben szűri</a:t>
            </a:r>
            <a:br>
              <a:rPr lang="hu-HU" dirty="0"/>
            </a:br>
            <a:r>
              <a:rPr lang="hu-HU" dirty="0"/>
              <a:t>- Megakadályozza a jogosulatlan hozzáférést</a:t>
            </a:r>
          </a:p>
        </p:txBody>
      </p:sp>
    </p:spTree>
    <p:extLst>
      <p:ext uri="{BB962C8B-B14F-4D97-AF65-F5344CB8AC3E}">
        <p14:creationId xmlns:p14="http://schemas.microsoft.com/office/powerpoint/2010/main" val="2400532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2011EEA1-29CF-40A1-8628-968A0883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Külső védelem - tűzfal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5C7BCE8C-E1EC-4918-8491-3A7453E73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4046"/>
            <a:ext cx="7886700" cy="490178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Tűzfalak szolgáltatásai:</a:t>
            </a:r>
          </a:p>
          <a:p>
            <a:pPr lvl="1"/>
            <a:r>
              <a:rPr lang="hu-HU" b="1" dirty="0"/>
              <a:t>Csomagszűrés</a:t>
            </a:r>
            <a:r>
              <a:rPr lang="hu-HU" dirty="0"/>
              <a:t> - Tiltja vagy engedélyezi a hozzáférést IP-cím vagy MAC-cím alapján.</a:t>
            </a:r>
          </a:p>
          <a:p>
            <a:pPr lvl="1"/>
            <a:r>
              <a:rPr lang="hu-HU" b="1" dirty="0"/>
              <a:t>Alkalmazás szűrés</a:t>
            </a:r>
            <a:r>
              <a:rPr lang="hu-HU" dirty="0"/>
              <a:t> - Tiltja vagy engedélyezi a hozzáférést bizonyos alkalmazások számára </a:t>
            </a:r>
            <a:r>
              <a:rPr lang="hu-HU" dirty="0" err="1"/>
              <a:t>portszámuk</a:t>
            </a:r>
            <a:r>
              <a:rPr lang="hu-HU" dirty="0"/>
              <a:t> alapján.</a:t>
            </a:r>
          </a:p>
          <a:p>
            <a:pPr lvl="1"/>
            <a:r>
              <a:rPr lang="hu-HU" b="1" dirty="0"/>
              <a:t>URL-szűrés</a:t>
            </a:r>
            <a:r>
              <a:rPr lang="hu-HU" dirty="0"/>
              <a:t> - Tiltja vagy engedélyezi weboldalak elérését adott URL vagy kulcsszó alapján.</a:t>
            </a:r>
          </a:p>
          <a:p>
            <a:pPr lvl="1"/>
            <a:r>
              <a:rPr lang="hu-HU" b="1" dirty="0"/>
              <a:t>Állapot-alapú csomagszűrés </a:t>
            </a:r>
            <a:r>
              <a:rPr lang="hu-HU" dirty="0"/>
              <a:t>- A bejövő csomagok csak a belső hálózat állomásairól kezdeményezett kérések válaszcsomagjai lehetnek. </a:t>
            </a:r>
            <a:br>
              <a:rPr lang="hu-HU" dirty="0"/>
            </a:br>
            <a:r>
              <a:rPr lang="hu-HU" dirty="0"/>
              <a:t>A nemkívánatos csomagok külön engedély hiányában kiszűrésre kerülnek.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DDos</a:t>
            </a:r>
            <a:r>
              <a:rPr lang="hu-HU" dirty="0">
                <a:sym typeface="Wingdings" panose="05000000000000000000" pitchFamily="2" charset="2"/>
              </a:rPr>
              <a:t> támadások szűrése</a:t>
            </a: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NAT – hálózati címfordítás </a:t>
            </a:r>
            <a:r>
              <a:rPr lang="hu-HU" dirty="0">
                <a:sym typeface="Wingdings" panose="05000000000000000000" pitchFamily="2" charset="2"/>
              </a:rPr>
              <a:t/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Belső privát IP-k elrejtése a külső felhasználók elöl   belső privát IP-k lefordítása egy külső publikus IP-re.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92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F2160192-046C-4D52-A00F-6DCBBD08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Leggyengébb láncszem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FCA1DB7D-6AEA-4178-B887-968223A52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Végponti eszközök + felhasználó</a:t>
            </a:r>
          </a:p>
          <a:p>
            <a:pPr lvl="1"/>
            <a:r>
              <a:rPr lang="hu-HU" sz="2800" dirty="0"/>
              <a:t>Házirend betartatása </a:t>
            </a:r>
            <a:r>
              <a:rPr lang="hu-HU" sz="2800" dirty="0">
                <a:sym typeface="Wingdings" panose="05000000000000000000" pitchFamily="2" charset="2"/>
              </a:rPr>
              <a:t> pl.: Számítógép fizikai védelme  evés, ivás, </a:t>
            </a:r>
            <a:r>
              <a:rPr lang="hu-HU" sz="2800" dirty="0" err="1">
                <a:sym typeface="Wingdings" panose="05000000000000000000" pitchFamily="2" charset="2"/>
              </a:rPr>
              <a:t>stb</a:t>
            </a:r>
            <a:r>
              <a:rPr lang="hu-HU" sz="2800" dirty="0">
                <a:sym typeface="Wingdings" panose="05000000000000000000" pitchFamily="2" charset="2"/>
              </a:rPr>
              <a:t>… </a:t>
            </a:r>
            <a:endParaRPr lang="hu-HU" sz="2800" dirty="0"/>
          </a:p>
          <a:p>
            <a:pPr lvl="1"/>
            <a:r>
              <a:rPr lang="hu-HU" sz="2800" dirty="0"/>
              <a:t>Biztonságpolitika </a:t>
            </a:r>
            <a:r>
              <a:rPr lang="hu-HU" sz="2800" dirty="0">
                <a:sym typeface="Wingdings" panose="05000000000000000000" pitchFamily="2" charset="2"/>
              </a:rPr>
              <a:t> Mit csinálhat, mihez férhet hozzá</a:t>
            </a:r>
            <a:endParaRPr lang="hu-HU" sz="2800" dirty="0"/>
          </a:p>
          <a:p>
            <a:pPr lvl="1"/>
            <a:r>
              <a:rPr lang="hu-HU" sz="2800" dirty="0"/>
              <a:t>Alapvető szoftver és eszközismeret</a:t>
            </a:r>
          </a:p>
          <a:p>
            <a:pPr lvl="2"/>
            <a:r>
              <a:rPr lang="hu-HU" sz="2400" dirty="0"/>
              <a:t>(Alapvető felhasználói ismeretek??)</a:t>
            </a:r>
          </a:p>
          <a:p>
            <a:pPr lvl="1"/>
            <a:r>
              <a:rPr lang="hu-HU" sz="2800" dirty="0"/>
              <a:t>Vírusírtók, frissítések ismerete, kezelése</a:t>
            </a:r>
          </a:p>
          <a:p>
            <a:pPr lvl="1"/>
            <a:r>
              <a:rPr lang="hu-HU" sz="2800" dirty="0"/>
              <a:t>Pontos és időben történő hibafelismerés és hibaismertetés</a:t>
            </a:r>
          </a:p>
          <a:p>
            <a:pPr lvl="1"/>
            <a:r>
              <a:rPr lang="hu-HU" sz="2800" dirty="0"/>
              <a:t>…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901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75043486-C5BB-48B1-AC1F-475B897D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Hálózatbiztonságot fenyegető veszélyek - behatolások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E050C035-D863-4A31-A5EA-94F002F3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40596" cy="466725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behatolók, azaz hacker hozzáférése a hálózathoz négyféle fenyegetést jelenthet: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Információlopás</a:t>
            </a:r>
          </a:p>
          <a:p>
            <a:pPr lvl="2"/>
            <a:r>
              <a:rPr lang="hu-HU" sz="2800" dirty="0"/>
              <a:t>Információ illetéktelen felhasználása, </a:t>
            </a:r>
          </a:p>
          <a:p>
            <a:pPr lvl="2"/>
            <a:r>
              <a:rPr lang="hu-HU" sz="2800" dirty="0"/>
              <a:t>Információ eladása</a:t>
            </a:r>
          </a:p>
          <a:p>
            <a:pPr lvl="2"/>
            <a:r>
              <a:rPr lang="hu-HU" sz="2800" dirty="0"/>
              <a:t>Zsarolás, 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Azonosító lopás</a:t>
            </a:r>
            <a:r>
              <a:rPr lang="hu-HU" sz="2800" dirty="0"/>
              <a:t> (</a:t>
            </a:r>
            <a:r>
              <a:rPr lang="hu-HU" sz="2800" dirty="0" err="1"/>
              <a:t>usernév</a:t>
            </a:r>
            <a:r>
              <a:rPr lang="hu-HU" sz="2800" dirty="0"/>
              <a:t> + jelszó)</a:t>
            </a:r>
          </a:p>
          <a:p>
            <a:pPr lvl="2"/>
            <a:r>
              <a:rPr lang="hu-HU" sz="2800" dirty="0"/>
              <a:t>Banki adatok </a:t>
            </a:r>
            <a:r>
              <a:rPr lang="hu-HU" sz="2800" dirty="0">
                <a:sym typeface="Wingdings" panose="05000000000000000000" pitchFamily="2" charset="2"/>
              </a:rPr>
              <a:t> pénzlopás</a:t>
            </a:r>
          </a:p>
          <a:p>
            <a:pPr lvl="2"/>
            <a:r>
              <a:rPr lang="hu-HU" sz="2800" dirty="0">
                <a:sym typeface="Wingdings" panose="05000000000000000000" pitchFamily="2" charset="2"/>
              </a:rPr>
              <a:t>Más rendszerekhez illetéktelen hozzáférés</a:t>
            </a:r>
            <a:endParaRPr lang="hu-HU" sz="2800" dirty="0"/>
          </a:p>
          <a:p>
            <a:pPr lvl="2"/>
            <a:r>
              <a:rPr lang="hu-HU" sz="2800" dirty="0"/>
              <a:t>Személyes adatok, titkok lopása </a:t>
            </a:r>
          </a:p>
          <a:p>
            <a:pPr lvl="2"/>
            <a:r>
              <a:rPr lang="hu-HU" sz="2800" dirty="0"/>
              <a:t>Személyiséglopás</a:t>
            </a:r>
          </a:p>
        </p:txBody>
      </p:sp>
    </p:spTree>
    <p:extLst>
      <p:ext uri="{BB962C8B-B14F-4D97-AF65-F5344CB8AC3E}">
        <p14:creationId xmlns:p14="http://schemas.microsoft.com/office/powerpoint/2010/main" val="3502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75043486-C5BB-48B1-AC1F-475B897D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Hálózatbiztonságot fenyegető veszélyek - behatolások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E050C035-D863-4A31-A5EA-94F002F3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140596" cy="4904959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behatolók, azaz hacker hozzáférése a hálózathoz négyféle fenyegetést jelenthet: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hu-HU" sz="2800" b="1" dirty="0"/>
              <a:t>Adatvesztés és manipuláció</a:t>
            </a:r>
          </a:p>
          <a:p>
            <a:pPr lvl="2"/>
            <a:r>
              <a:rPr lang="hu-HU" sz="2800" dirty="0"/>
              <a:t>Elsődleges adatok vagy biztonsági másolatok törlése, módosítása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hu-HU" sz="2800" b="1" dirty="0"/>
              <a:t>Szolgáltatás megszakítás</a:t>
            </a:r>
          </a:p>
          <a:p>
            <a:pPr lvl="2"/>
            <a:r>
              <a:rPr lang="hu-HU" sz="2800" dirty="0"/>
              <a:t>Szerver, kiszolgáló vonal vagy kliens elleni támadás</a:t>
            </a:r>
          </a:p>
          <a:p>
            <a:pPr lvl="2"/>
            <a:r>
              <a:rPr lang="hu-HU" sz="2800" dirty="0"/>
              <a:t>Hálózati támadások</a:t>
            </a:r>
            <a:r>
              <a:rPr lang="hu-HU" sz="2800" dirty="0">
                <a:sym typeface="Wingdings" panose="05000000000000000000" pitchFamily="2" charset="2"/>
              </a:rPr>
              <a:t> s</a:t>
            </a:r>
            <a:r>
              <a:rPr lang="hu-HU" sz="2800" dirty="0"/>
              <a:t>zolgáltatás ellehetetlenítés</a:t>
            </a:r>
          </a:p>
          <a:p>
            <a:pPr lvl="2"/>
            <a:r>
              <a:rPr lang="hu-HU" sz="2800" dirty="0"/>
              <a:t>Kívülről </a:t>
            </a:r>
            <a:r>
              <a:rPr lang="hu-HU" sz="2800" dirty="0">
                <a:sym typeface="Wingdings" panose="05000000000000000000" pitchFamily="2" charset="2"/>
              </a:rPr>
              <a:t> </a:t>
            </a:r>
            <a:r>
              <a:rPr lang="hu-HU" sz="2800" dirty="0"/>
              <a:t>Teljes elérhetetlenség, tiltás </a:t>
            </a:r>
          </a:p>
          <a:p>
            <a:pPr marL="1371600" lvl="3" indent="0">
              <a:buNone/>
            </a:pPr>
            <a:r>
              <a:rPr lang="hu-HU" sz="2600" dirty="0"/>
              <a:t>Pl.: </a:t>
            </a:r>
            <a:r>
              <a:rPr lang="hu-HU" sz="2600" b="1" dirty="0"/>
              <a:t>0.0.0.0 www.youtube.com</a:t>
            </a:r>
          </a:p>
        </p:txBody>
      </p:sp>
    </p:spTree>
    <p:extLst>
      <p:ext uri="{BB962C8B-B14F-4D97-AF65-F5344CB8AC3E}">
        <p14:creationId xmlns:p14="http://schemas.microsoft.com/office/powerpoint/2010/main" val="19455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120A25D3-D889-491A-BA5A-AD411681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Sebezhetőségi pontok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6249A319-2785-4814-9ED7-BADEF6298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Rosszindulatú kód támadások</a:t>
            </a:r>
            <a:r>
              <a:rPr lang="hu-HU" dirty="0"/>
              <a:t> (</a:t>
            </a:r>
            <a:r>
              <a:rPr lang="hu-HU" dirty="0" err="1"/>
              <a:t>malicious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attack</a:t>
            </a:r>
            <a:r>
              <a:rPr lang="hu-HU" dirty="0"/>
              <a:t>) </a:t>
            </a:r>
            <a:br>
              <a:rPr lang="hu-HU" dirty="0"/>
            </a:br>
            <a:r>
              <a:rPr lang="hu-HU" dirty="0"/>
              <a:t>Azok a számítógép programok, melyeket adatvesztés vagy sérülés okozása céljából hoztak létre. </a:t>
            </a:r>
          </a:p>
          <a:p>
            <a:r>
              <a:rPr lang="hu-HU" dirty="0"/>
              <a:t>Három fő típusa </a:t>
            </a:r>
          </a:p>
          <a:p>
            <a:pPr lvl="1"/>
            <a:r>
              <a:rPr lang="hu-HU" sz="2800" dirty="0"/>
              <a:t>Vírusok</a:t>
            </a:r>
          </a:p>
          <a:p>
            <a:pPr lvl="1"/>
            <a:r>
              <a:rPr lang="hu-HU" sz="2800" dirty="0"/>
              <a:t>Trójaiak</a:t>
            </a:r>
          </a:p>
          <a:p>
            <a:pPr lvl="1"/>
            <a:r>
              <a:rPr lang="hu-HU" sz="2800" dirty="0"/>
              <a:t>Férgek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71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120A25D3-D889-491A-BA5A-AD411681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Sebezhetőségi pontok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6249A319-2785-4814-9ED7-BADEF6298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Vírus: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Egy rosszindulatú szoftver, mely más programokba ágyazva nemkívánatos hatást okoz egy kliensen. </a:t>
            </a:r>
          </a:p>
          <a:p>
            <a:r>
              <a:rPr lang="hu-HU" dirty="0"/>
              <a:t>PL.:</a:t>
            </a:r>
          </a:p>
          <a:p>
            <a:pPr lvl="1"/>
            <a:r>
              <a:rPr lang="hu-HU" dirty="0"/>
              <a:t>Beágyazódik állományokba, parancsértelmezőkbe</a:t>
            </a:r>
          </a:p>
          <a:p>
            <a:pPr lvl="1"/>
            <a:r>
              <a:rPr lang="hu-HU" dirty="0"/>
              <a:t>Letöröl fájlokat</a:t>
            </a:r>
          </a:p>
          <a:p>
            <a:pPr lvl="1"/>
            <a:r>
              <a:rPr lang="hu-HU" dirty="0"/>
              <a:t>Megfertőz állományt, amit talál</a:t>
            </a:r>
          </a:p>
          <a:p>
            <a:r>
              <a:rPr lang="hu-HU" dirty="0"/>
              <a:t>Tovább terjedéséhez emberi közreműködés szükséges.</a:t>
            </a:r>
          </a:p>
          <a:p>
            <a:pPr lvl="1"/>
            <a:r>
              <a:rPr lang="hu-HU" dirty="0"/>
              <a:t>Pl.: levélmelléklet, pendrive, …</a:t>
            </a:r>
          </a:p>
        </p:txBody>
      </p:sp>
    </p:spTree>
    <p:extLst>
      <p:ext uri="{BB962C8B-B14F-4D97-AF65-F5344CB8AC3E}">
        <p14:creationId xmlns:p14="http://schemas.microsoft.com/office/powerpoint/2010/main" val="241918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D77DBE43-5FCB-4639-B3ED-82587EE2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Sebezhetőségi pontok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B3593EAD-741C-4767-99C4-2302E8D6D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Trójai: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A trójai alkalmazás egészen másnak látszik, mint ami valójában, miközben igazából egy támadási eszköz. </a:t>
            </a:r>
          </a:p>
          <a:p>
            <a:r>
              <a:rPr lang="hu-HU" dirty="0"/>
              <a:t>Pl.: játékprogram, </a:t>
            </a:r>
            <a:r>
              <a:rPr lang="hu-HU" dirty="0" err="1"/>
              <a:t>toolbar</a:t>
            </a:r>
            <a:r>
              <a:rPr lang="hu-HU" dirty="0"/>
              <a:t>, facebookpost, stb. … </a:t>
            </a:r>
          </a:p>
          <a:p>
            <a:r>
              <a:rPr lang="hu-HU" dirty="0"/>
              <a:t>Tipikus eset:</a:t>
            </a:r>
          </a:p>
          <a:p>
            <a:pPr lvl="1"/>
            <a:r>
              <a:rPr lang="hu-HU" dirty="0"/>
              <a:t>Amíg felhasználót lefoglalja a játék, addig a trójai elküldi saját másolatát a felhasználói címjegyzékben szereplő összes címre. </a:t>
            </a:r>
          </a:p>
          <a:p>
            <a:pPr lvl="1"/>
            <a:r>
              <a:rPr lang="hu-HU" dirty="0"/>
              <a:t>A címzettek megkapják és futtatják a játékot, ezáltal tovább terjesztik a Trójait a saját címjegyzékükben szereplőknek.</a:t>
            </a:r>
          </a:p>
        </p:txBody>
      </p:sp>
    </p:spTree>
    <p:extLst>
      <p:ext uri="{BB962C8B-B14F-4D97-AF65-F5344CB8AC3E}">
        <p14:creationId xmlns:p14="http://schemas.microsoft.com/office/powerpoint/2010/main" val="241601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BA9182E1-5FB7-45DE-8C2B-293DD1DC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Sebezhetőségi pontok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54DACC6F-0FC6-4DB9-B907-1A9D350B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/>
              <a:t>Férgek</a:t>
            </a:r>
            <a:br>
              <a:rPr lang="hu-HU" b="1" dirty="0"/>
            </a:br>
            <a:r>
              <a:rPr lang="hu-HU" dirty="0"/>
              <a:t>Önálló programok, melyek megtámadnak egy számítógépes rendszert és megpróbálják kihasználni annak sebezhető pontjait. </a:t>
            </a:r>
          </a:p>
          <a:p>
            <a:r>
              <a:rPr lang="hu-HU" dirty="0"/>
              <a:t>A sikeres támadás után a féreg átmásolja önmagát a megtámadott rendszerbe, és a folyamat kezdődik elölről.</a:t>
            </a:r>
          </a:p>
          <a:p>
            <a:pPr lvl="1"/>
            <a:r>
              <a:rPr lang="hu-HU" b="1" dirty="0"/>
              <a:t>Sebezhetőség:</a:t>
            </a:r>
            <a:r>
              <a:rPr lang="hu-HU" dirty="0"/>
              <a:t> - rendszer vagy felhasználó szintű</a:t>
            </a:r>
            <a:br>
              <a:rPr lang="hu-HU" dirty="0"/>
            </a:br>
            <a:r>
              <a:rPr lang="hu-HU" dirty="0"/>
              <a:t>pl.: felhasználó megnyit egy (esetleg gyanús) futtatható állományt, e-mail mellékletet. </a:t>
            </a:r>
            <a:r>
              <a:rPr lang="hu-HU" dirty="0">
                <a:sym typeface="Wingdings" panose="05000000000000000000" pitchFamily="2" charset="2"/>
              </a:rPr>
              <a:t> rendszer sebezhető pontja megvan.</a:t>
            </a:r>
          </a:p>
          <a:p>
            <a:pPr lvl="1"/>
            <a:r>
              <a:rPr lang="hu-HU" dirty="0"/>
              <a:t>Megfertőzött számítógépen gyakran megszerzi az azonosítókat, így könnyedén tovább fertőzhet.</a:t>
            </a:r>
          </a:p>
        </p:txBody>
      </p:sp>
    </p:spTree>
    <p:extLst>
      <p:ext uri="{BB962C8B-B14F-4D97-AF65-F5344CB8AC3E}">
        <p14:creationId xmlns:p14="http://schemas.microsoft.com/office/powerpoint/2010/main" val="376219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30109736-A70C-45A8-BC59-67FF66EE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támadások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43DB02C9-8FD1-472B-9B00-73D917ED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Felderítéses támadások</a:t>
            </a:r>
            <a:r>
              <a:rPr lang="hu-HU" dirty="0"/>
              <a:t/>
            </a:r>
            <a:br>
              <a:rPr lang="hu-HU" dirty="0"/>
            </a:br>
            <a:r>
              <a:rPr lang="hu-HU" u="sng" dirty="0"/>
              <a:t>Cél:</a:t>
            </a:r>
            <a:r>
              <a:rPr lang="hu-HU" dirty="0"/>
              <a:t> a rendszerek, szolgáltatások és sebezhetőségek feltérképezése</a:t>
            </a:r>
          </a:p>
          <a:p>
            <a:r>
              <a:rPr lang="hu-HU" b="1" dirty="0"/>
              <a:t>Hozzáférési támadások </a:t>
            </a:r>
            <a:br>
              <a:rPr lang="hu-HU" b="1" dirty="0"/>
            </a:br>
            <a:r>
              <a:rPr lang="hu-HU" u="sng" dirty="0"/>
              <a:t>Cél:</a:t>
            </a:r>
            <a:r>
              <a:rPr lang="hu-HU" dirty="0"/>
              <a:t> adatok, rendszerhozzáférések és felhasználói jogok illetéktelen kezelése</a:t>
            </a:r>
          </a:p>
          <a:p>
            <a:r>
              <a:rPr lang="hu-HU" b="1" dirty="0"/>
              <a:t>Szolgáltatásmegtagadás </a:t>
            </a:r>
            <a:br>
              <a:rPr lang="hu-HU" b="1" dirty="0"/>
            </a:br>
            <a:r>
              <a:rPr lang="hu-HU" u="sng" dirty="0"/>
              <a:t>Cél:</a:t>
            </a:r>
            <a:r>
              <a:rPr lang="hu-HU" dirty="0"/>
              <a:t> hálózatok, rendszerek és szolgáltatások megbénítása vagy elrontása</a:t>
            </a:r>
            <a:br>
              <a:rPr lang="hu-HU" dirty="0"/>
            </a:br>
            <a:r>
              <a:rPr lang="hu-HU" dirty="0"/>
              <a:t>pl.: </a:t>
            </a:r>
            <a:r>
              <a:rPr lang="hu-HU" dirty="0" err="1"/>
              <a:t>DDos</a:t>
            </a:r>
            <a:r>
              <a:rPr lang="hu-HU" dirty="0"/>
              <a:t> támadás, </a:t>
            </a:r>
            <a:br>
              <a:rPr lang="hu-HU" dirty="0"/>
            </a:br>
            <a:r>
              <a:rPr lang="hu-HU" dirty="0"/>
              <a:t>      0.0.0.0 www.youtube.com, ….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592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6EDC007A-1570-4469-9C8E-092482A9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támadások elhárítása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BFBE75C2-AE25-4C05-ADD8-87FDE49B1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Sebezhetőségi pontok esetén:</a:t>
            </a:r>
          </a:p>
          <a:p>
            <a:pPr lvl="1"/>
            <a:r>
              <a:rPr lang="hu-HU" sz="2800" dirty="0"/>
              <a:t>Vírusírtók – Vírusok és trójaiak esetén.</a:t>
            </a:r>
            <a:br>
              <a:rPr lang="hu-HU" sz="2800" dirty="0"/>
            </a:br>
            <a:r>
              <a:rPr lang="hu-HU" sz="2800" dirty="0"/>
              <a:t>Helyi felhasználói és hálózati szinten is.</a:t>
            </a:r>
            <a:br>
              <a:rPr lang="hu-HU" sz="2800" dirty="0"/>
            </a:br>
            <a:r>
              <a:rPr lang="hu-HU" sz="2800" dirty="0"/>
              <a:t>Feltétlen szükséges a naprakész vírusadatbázis, rendszeres frissítés (</a:t>
            </a:r>
            <a:r>
              <a:rPr lang="hu-HU" sz="1800" dirty="0"/>
              <a:t>+ okos felhasználók??</a:t>
            </a:r>
            <a:r>
              <a:rPr lang="hu-HU" sz="2800" dirty="0"/>
              <a:t>)</a:t>
            </a:r>
          </a:p>
          <a:p>
            <a:pPr marL="457200" lvl="1" indent="0">
              <a:buNone/>
            </a:pPr>
            <a:endParaRPr lang="hu-HU" sz="2400" dirty="0"/>
          </a:p>
          <a:p>
            <a:pPr lvl="2"/>
            <a:endParaRPr lang="hu-HU" sz="2400" dirty="0"/>
          </a:p>
          <a:p>
            <a:pPr lvl="1"/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78004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229</Words>
  <Application>Microsoft Office PowerPoint</Application>
  <PresentationFormat>Diavetítés a képernyőre (4:3 oldalarány)</PresentationFormat>
  <Paragraphs>89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Office-téma</vt:lpstr>
      <vt:lpstr>Hálózati ismeretek</vt:lpstr>
      <vt:lpstr>Hálózatbiztonságot fenyegető veszélyek - behatolások</vt:lpstr>
      <vt:lpstr>Hálózatbiztonságot fenyegető veszélyek - behatolások</vt:lpstr>
      <vt:lpstr>Sebezhetőségi pontok</vt:lpstr>
      <vt:lpstr>Sebezhetőségi pontok</vt:lpstr>
      <vt:lpstr>Sebezhetőségi pontok</vt:lpstr>
      <vt:lpstr>Sebezhetőségi pontok</vt:lpstr>
      <vt:lpstr>Hálózati támadások</vt:lpstr>
      <vt:lpstr>Hálózati támadások elhárítása</vt:lpstr>
      <vt:lpstr>Hálózati támadások elhárítása</vt:lpstr>
      <vt:lpstr>AAA</vt:lpstr>
      <vt:lpstr>Külső védelem - tűzfal</vt:lpstr>
      <vt:lpstr>Külső védelem - tűzfal</vt:lpstr>
      <vt:lpstr>Leggyengébb láncszem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Hálózati ismeretek</dc:title>
  <dc:creator>Horvath Attila</dc:creator>
  <cp:lastModifiedBy>horvathat</cp:lastModifiedBy>
  <cp:revision>22</cp:revision>
  <dcterms:created xsi:type="dcterms:W3CDTF">2017-11-21T21:20:58Z</dcterms:created>
  <dcterms:modified xsi:type="dcterms:W3CDTF">2018-05-17T10:59:22Z</dcterms:modified>
</cp:coreProperties>
</file>