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BF3F5-BD31-43C3-8B06-B56FBEE780F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E333BC-5F54-465A-83FD-A59EC8B10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778654-2FB6-44F5-974B-6DC7FAF788C8}"/>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1864EAD9-F11D-4F28-89E5-B05A1CD84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00AE6-C77B-4E92-958A-6FD3F3ED1D7D}"/>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16694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3B1D-5F98-4EEF-AB03-E8FEF1CFDE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73BCC0-60E1-4014-A1C7-37D2E48921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B0F59-0D47-4210-A3E2-04DEBB05C6EF}"/>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1B6EFE4C-3AFB-49FB-8D36-14E3BDA981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5550BF-6CD9-4694-8AA6-E177CDF6741E}"/>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41266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CB6289-85CC-439C-9780-70CF6C197F2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1A2BB9-C32E-4A27-A33E-D8C2373895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E0F70-413D-4698-8425-D185704B2271}"/>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48B1121D-3F6B-4A27-8783-57EA757E60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5F7645-0699-4C01-AF72-69DB564A39F8}"/>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32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524CA-35A7-4622-89F2-522FFAEAAF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EF5DB0-3626-4EA7-AB6B-D9CADAE50B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203EB7-998F-45CB-AACB-A3660773BCDE}"/>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D77BE804-A414-4076-9CA4-F940A9345F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1760E-F01C-4D29-AD89-2B844CF06F5E}"/>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04474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62FFF-7A11-4E1C-9C39-DFB7ECB540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17EC0D-F41D-451C-87FF-C8A7467BB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64B85F-1C7B-478E-B9CB-8484DF8ACE46}"/>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FF48A358-7391-4D7E-A7AB-35A3558EC8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4C2345-5305-4591-957A-04F4B50CE592}"/>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69189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8403B-371F-47C0-BF76-00548573C9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5F2ABB-D206-40DD-B155-D79590D324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A5069F-1115-44CB-8902-6B4CF7F288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D02D681-C95E-431A-AD48-FCDE24535F16}"/>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6" name="フッター プレースホルダー 5">
            <a:extLst>
              <a:ext uri="{FF2B5EF4-FFF2-40B4-BE49-F238E27FC236}">
                <a16:creationId xmlns:a16="http://schemas.microsoft.com/office/drawing/2014/main" id="{260FE9B4-02C8-4043-B967-859D9F94C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F3F722-A342-4B57-8148-2CBA6AF22F54}"/>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6823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8758-4544-45A9-9DD5-A1BEDD167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77DF99-0904-44B5-93D1-5544D9239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F3FD6A6-AD54-402E-BB04-A65620AA9D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84A251-3276-4FEF-AC9D-F5393EB0C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CFB4B3-B4D8-40D1-9FC3-610F913F3B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A6805D-13EB-43FF-803F-0396F13CB82C}"/>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8" name="フッター プレースホルダー 7">
            <a:extLst>
              <a:ext uri="{FF2B5EF4-FFF2-40B4-BE49-F238E27FC236}">
                <a16:creationId xmlns:a16="http://schemas.microsoft.com/office/drawing/2014/main" id="{6BF99217-3031-4AA0-B67E-FE0DF8F3BF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8F6D22D-D478-4ACD-A203-F6A22A6DCAC1}"/>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17299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5DC41-9DB7-478E-AAF6-0C5B82A321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FCCC7F-14BF-40D2-998C-5FF18C3BB4C5}"/>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4" name="フッター プレースホルダー 3">
            <a:extLst>
              <a:ext uri="{FF2B5EF4-FFF2-40B4-BE49-F238E27FC236}">
                <a16:creationId xmlns:a16="http://schemas.microsoft.com/office/drawing/2014/main" id="{E0167B40-02C2-45AB-9EA3-47777A2E52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373163-04D3-4DAC-927F-2042BC65EEB3}"/>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161164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8B5AD2-8578-4E92-80C3-A14E78417937}"/>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3" name="フッター プレースホルダー 2">
            <a:extLst>
              <a:ext uri="{FF2B5EF4-FFF2-40B4-BE49-F238E27FC236}">
                <a16:creationId xmlns:a16="http://schemas.microsoft.com/office/drawing/2014/main" id="{6C68A1E9-32B1-45AD-BC42-8E8DCF5DC8E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59972A-D218-4CA1-8615-7AFACA1D1B1B}"/>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62763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5FCAD-A33B-4B9D-A499-811A7E0BEE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FAE337-CEE4-4402-BC60-8396467EB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F498D32-80C9-4E32-AF77-6691D20B3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243C88-CF2E-4988-B1A0-430857A3B10D}"/>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6" name="フッター プレースホルダー 5">
            <a:extLst>
              <a:ext uri="{FF2B5EF4-FFF2-40B4-BE49-F238E27FC236}">
                <a16:creationId xmlns:a16="http://schemas.microsoft.com/office/drawing/2014/main" id="{91B7DF9B-632D-4722-B8BD-27378350B4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B2EF19-2009-4CEE-9DD2-E44DBC293AE8}"/>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403613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39F1-F2CC-416E-83FD-198474F113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2CEF51-8F7C-4370-9693-37E1354A8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5141BE-5240-40DC-93C4-F909F7C09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38C5E-896B-4388-853D-8460231D791D}"/>
              </a:ext>
            </a:extLst>
          </p:cNvPr>
          <p:cNvSpPr>
            <a:spLocks noGrp="1"/>
          </p:cNvSpPr>
          <p:nvPr>
            <p:ph type="dt" sz="half" idx="10"/>
          </p:nvPr>
        </p:nvSpPr>
        <p:spPr/>
        <p:txBody>
          <a:bodyPr/>
          <a:lstStyle/>
          <a:p>
            <a:fld id="{B1029A0F-48E4-4CC6-A204-407D1C0BD48A}" type="datetimeFigureOut">
              <a:rPr kumimoji="1" lang="ja-JP" altLang="en-US" smtClean="0"/>
              <a:t>2021/4/15</a:t>
            </a:fld>
            <a:endParaRPr kumimoji="1" lang="ja-JP" altLang="en-US"/>
          </a:p>
        </p:txBody>
      </p:sp>
      <p:sp>
        <p:nvSpPr>
          <p:cNvPr id="6" name="フッター プレースホルダー 5">
            <a:extLst>
              <a:ext uri="{FF2B5EF4-FFF2-40B4-BE49-F238E27FC236}">
                <a16:creationId xmlns:a16="http://schemas.microsoft.com/office/drawing/2014/main" id="{A4454CB5-BF2F-4170-A981-CDCEF59DCD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72D850-14CD-45E2-A3B8-A0DB91AAD920}"/>
              </a:ext>
            </a:extLst>
          </p:cNvPr>
          <p:cNvSpPr>
            <a:spLocks noGrp="1"/>
          </p:cNvSpPr>
          <p:nvPr>
            <p:ph type="sldNum" sz="quarter" idx="12"/>
          </p:nvPr>
        </p:nvSpPr>
        <p:spPr/>
        <p:txBody>
          <a:body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367725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564BA4-843E-41AB-B2D8-73B2C5ACA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3BA6DA-B378-4D32-A8DE-23DF84850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9B665E-DFB6-4830-B167-3516A4ECC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29A0F-48E4-4CC6-A204-407D1C0BD48A}" type="datetimeFigureOut">
              <a:rPr kumimoji="1" lang="ja-JP" altLang="en-US" smtClean="0"/>
              <a:t>2021/4/15</a:t>
            </a:fld>
            <a:endParaRPr kumimoji="1" lang="ja-JP" altLang="en-US"/>
          </a:p>
        </p:txBody>
      </p:sp>
      <p:sp>
        <p:nvSpPr>
          <p:cNvPr id="5" name="フッター プレースホルダー 4">
            <a:extLst>
              <a:ext uri="{FF2B5EF4-FFF2-40B4-BE49-F238E27FC236}">
                <a16:creationId xmlns:a16="http://schemas.microsoft.com/office/drawing/2014/main" id="{4D38CA23-4D9A-4651-AD29-815FC4179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93F863-9EFF-49AF-9C90-CB9E560F7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81439-5529-4710-A18B-8D4B4CCAB661}" type="slidenum">
              <a:rPr kumimoji="1" lang="ja-JP" altLang="en-US" smtClean="0"/>
              <a:t>‹#›</a:t>
            </a:fld>
            <a:endParaRPr kumimoji="1" lang="ja-JP" altLang="en-US"/>
          </a:p>
        </p:txBody>
      </p:sp>
    </p:spTree>
    <p:extLst>
      <p:ext uri="{BB962C8B-B14F-4D97-AF65-F5344CB8AC3E}">
        <p14:creationId xmlns:p14="http://schemas.microsoft.com/office/powerpoint/2010/main" val="273998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7ED17DE3-93AC-46C1-8D53-62DCE8DCB46E}"/>
              </a:ext>
            </a:extLst>
          </p:cNvPr>
          <p:cNvSpPr>
            <a:spLocks noGrp="1"/>
          </p:cNvSpPr>
          <p:nvPr>
            <p:ph type="subTitle" idx="1"/>
          </p:nvPr>
        </p:nvSpPr>
        <p:spPr>
          <a:xfrm>
            <a:off x="4439633" y="4518923"/>
            <a:ext cx="3312734" cy="1141851"/>
          </a:xfrm>
          <a:noFill/>
        </p:spPr>
        <p:txBody>
          <a:bodyPr>
            <a:normAutofit/>
          </a:bodyPr>
          <a:lstStyle/>
          <a:p>
            <a:r>
              <a:rPr lang="ja-JP" altLang="en-US" sz="2000" dirty="0">
                <a:solidFill>
                  <a:srgbClr val="080808"/>
                </a:solidFill>
              </a:rPr>
              <a:t>作成者：</a:t>
            </a:r>
            <a:r>
              <a:rPr kumimoji="1" lang="ja-JP" altLang="en-US" sz="2000" dirty="0">
                <a:solidFill>
                  <a:srgbClr val="080808"/>
                </a:solidFill>
              </a:rPr>
              <a:t>渡邉 梨紗</a:t>
            </a:r>
            <a:endParaRPr kumimoji="1" lang="en-US" altLang="ja-JP" sz="2000" dirty="0">
              <a:solidFill>
                <a:srgbClr val="080808"/>
              </a:solidFill>
            </a:endParaRPr>
          </a:p>
          <a:p>
            <a:r>
              <a:rPr lang="ja-JP" altLang="en-US" sz="2000" dirty="0">
                <a:solidFill>
                  <a:srgbClr val="080808"/>
                </a:solidFill>
              </a:rPr>
              <a:t>作成日：</a:t>
            </a:r>
            <a:r>
              <a:rPr lang="en-US" altLang="ja-JP" sz="2000" dirty="0">
                <a:solidFill>
                  <a:srgbClr val="080808"/>
                </a:solidFill>
              </a:rPr>
              <a:t>2021/4/16</a:t>
            </a:r>
          </a:p>
        </p:txBody>
      </p:sp>
      <p:sp>
        <p:nvSpPr>
          <p:cNvPr id="2" name="タイトル 1">
            <a:extLst>
              <a:ext uri="{FF2B5EF4-FFF2-40B4-BE49-F238E27FC236}">
                <a16:creationId xmlns:a16="http://schemas.microsoft.com/office/drawing/2014/main" id="{B742A028-40A6-463B-9F27-CC8D4FE54566}"/>
              </a:ext>
            </a:extLst>
          </p:cNvPr>
          <p:cNvSpPr>
            <a:spLocks noGrp="1"/>
          </p:cNvSpPr>
          <p:nvPr>
            <p:ph type="ctrTitle"/>
          </p:nvPr>
        </p:nvSpPr>
        <p:spPr>
          <a:xfrm>
            <a:off x="3204642" y="2353641"/>
            <a:ext cx="5782716" cy="2150719"/>
          </a:xfrm>
          <a:noFill/>
        </p:spPr>
        <p:txBody>
          <a:bodyPr anchor="ctr">
            <a:normAutofit/>
          </a:bodyPr>
          <a:lstStyle/>
          <a:p>
            <a:r>
              <a:rPr lang="ja-JP" altLang="en-US" sz="3600" dirty="0">
                <a:solidFill>
                  <a:srgbClr val="080808"/>
                </a:solidFill>
              </a:rPr>
              <a:t>タスク管理</a:t>
            </a:r>
            <a:r>
              <a:rPr kumimoji="1" lang="ja-JP" altLang="en-US" sz="3600" dirty="0">
                <a:solidFill>
                  <a:srgbClr val="080808"/>
                </a:solidFill>
              </a:rPr>
              <a:t>アプリ</a:t>
            </a:r>
            <a:br>
              <a:rPr kumimoji="1" lang="en-US" altLang="ja-JP" sz="3600" dirty="0">
                <a:solidFill>
                  <a:srgbClr val="080808"/>
                </a:solidFill>
              </a:rPr>
            </a:br>
            <a:r>
              <a:rPr lang="ja-JP" altLang="en-US" sz="3600" dirty="0">
                <a:solidFill>
                  <a:srgbClr val="080808"/>
                </a:solidFill>
              </a:rPr>
              <a:t>要件定義書</a:t>
            </a:r>
            <a:endParaRPr kumimoji="1" lang="ja-JP" alt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020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p:txBody>
          <a:bodyPr/>
          <a:lstStyle/>
          <a:p>
            <a:pPr marL="514350" indent="-514350">
              <a:buFont typeface="+mj-lt"/>
              <a:buAutoNum type="arabicPeriod"/>
            </a:pPr>
            <a:r>
              <a:rPr kumimoji="1" lang="ja-JP" altLang="en-US" dirty="0"/>
              <a:t>概要</a:t>
            </a:r>
            <a:endParaRPr kumimoji="1" lang="en-US" altLang="ja-JP" dirty="0"/>
          </a:p>
          <a:p>
            <a:pPr marL="457200" lvl="1" indent="0">
              <a:buNone/>
            </a:pPr>
            <a:r>
              <a:rPr lang="en-US" altLang="ja-JP" dirty="0"/>
              <a:t>1-1. </a:t>
            </a:r>
            <a:r>
              <a:rPr lang="ja-JP" altLang="en-US" dirty="0"/>
              <a:t>背景</a:t>
            </a:r>
            <a:endParaRPr lang="en-US" altLang="ja-JP" dirty="0"/>
          </a:p>
          <a:p>
            <a:pPr marL="457200" lvl="1" indent="0">
              <a:buNone/>
            </a:pPr>
            <a:r>
              <a:rPr kumimoji="1" lang="en-US" altLang="ja-JP" dirty="0"/>
              <a:t>1-2. </a:t>
            </a:r>
            <a:r>
              <a:rPr kumimoji="1" lang="ja-JP" altLang="en-US" dirty="0"/>
              <a:t>目的</a:t>
            </a:r>
            <a:endParaRPr kumimoji="1" lang="en-US" altLang="ja-JP" dirty="0"/>
          </a:p>
          <a:p>
            <a:pPr marL="457200" lvl="1" indent="0">
              <a:buNone/>
            </a:pPr>
            <a:r>
              <a:rPr lang="en-US" altLang="ja-JP" dirty="0"/>
              <a:t>1-3. </a:t>
            </a:r>
            <a:r>
              <a:rPr lang="ja-JP" altLang="en-US" dirty="0"/>
              <a:t>コンセプト</a:t>
            </a:r>
            <a:endParaRPr lang="en-US" altLang="ja-JP" dirty="0"/>
          </a:p>
          <a:p>
            <a:pPr marL="514350" indent="-514350">
              <a:buFont typeface="+mj-lt"/>
              <a:buAutoNum type="arabicPeriod"/>
            </a:pPr>
            <a:r>
              <a:rPr kumimoji="1" lang="ja-JP" altLang="en-US" dirty="0"/>
              <a:t>機能要件</a:t>
            </a:r>
            <a:endParaRPr kumimoji="1" lang="en-US" altLang="ja-JP" dirty="0"/>
          </a:p>
          <a:p>
            <a:pPr marL="457200" lvl="1" indent="0">
              <a:buNone/>
            </a:pPr>
            <a:r>
              <a:rPr lang="en-US" altLang="ja-JP" dirty="0"/>
              <a:t>2-1. </a:t>
            </a:r>
            <a:r>
              <a:rPr lang="ja-JP" altLang="en-US" dirty="0"/>
              <a:t>動作環境等に関する条件</a:t>
            </a:r>
            <a:endParaRPr lang="en-US" altLang="ja-JP" dirty="0"/>
          </a:p>
          <a:p>
            <a:pPr marL="457200" lvl="1" indent="0">
              <a:buNone/>
            </a:pPr>
            <a:r>
              <a:rPr kumimoji="1" lang="en-US" altLang="ja-JP" dirty="0"/>
              <a:t>2-2. </a:t>
            </a:r>
            <a:r>
              <a:rPr kumimoji="1" lang="ja-JP" altLang="en-US" dirty="0"/>
              <a:t>サイトを構成する項目リスト</a:t>
            </a:r>
            <a:endParaRPr kumimoji="1" lang="en-US" altLang="ja-JP" dirty="0"/>
          </a:p>
          <a:p>
            <a:pPr marL="514350" indent="-514350">
              <a:buFont typeface="+mj-lt"/>
              <a:buAutoNum type="arabicPeriod"/>
            </a:pPr>
            <a:r>
              <a:rPr lang="ja-JP" altLang="en-US" dirty="0"/>
              <a:t>その他</a:t>
            </a:r>
            <a:endParaRPr lang="en-US" altLang="ja-JP" dirty="0"/>
          </a:p>
          <a:p>
            <a:pPr marL="457200" lvl="1" indent="0">
              <a:buNone/>
            </a:pPr>
            <a:r>
              <a:rPr kumimoji="1" lang="en-US" altLang="ja-JP" dirty="0"/>
              <a:t>3-1. </a:t>
            </a:r>
            <a:r>
              <a:rPr kumimoji="1" lang="ja-JP" altLang="en-US" dirty="0"/>
              <a:t>想定スケジュール</a:t>
            </a:r>
            <a:endParaRPr kumimoji="1" lang="en-US" altLang="ja-JP" dirty="0"/>
          </a:p>
        </p:txBody>
      </p:sp>
    </p:spTree>
    <p:extLst>
      <p:ext uri="{BB962C8B-B14F-4D97-AF65-F5344CB8AC3E}">
        <p14:creationId xmlns:p14="http://schemas.microsoft.com/office/powerpoint/2010/main" val="275763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lang="en-US" altLang="ja-JP" dirty="0"/>
              <a:t>1. </a:t>
            </a:r>
            <a:r>
              <a:rPr kumimoji="1" lang="ja-JP" altLang="en-US" dirty="0"/>
              <a:t>概要</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p:txBody>
          <a:bodyPr/>
          <a:lstStyle/>
          <a:p>
            <a:pPr marL="0" indent="0">
              <a:buNone/>
            </a:pPr>
            <a:r>
              <a:rPr kumimoji="1" lang="en-US" altLang="ja-JP" dirty="0"/>
              <a:t>1-1. </a:t>
            </a:r>
            <a:r>
              <a:rPr kumimoji="1" lang="ja-JP" altLang="en-US" dirty="0"/>
              <a:t>背景</a:t>
            </a:r>
            <a:endParaRPr kumimoji="1" lang="en-US" altLang="ja-JP" dirty="0"/>
          </a:p>
          <a:p>
            <a:pPr marL="457200" lvl="1" indent="0">
              <a:buNone/>
            </a:pPr>
            <a:r>
              <a:rPr kumimoji="1" lang="ja-JP" altLang="en-US" dirty="0"/>
              <a:t>育休明けにスムーズに仕事に復帰するため、業務で使用するであろう技術の復習を兼ねて本アプリを作成することになった。</a:t>
            </a:r>
            <a:endParaRPr kumimoji="1" lang="en-US" altLang="ja-JP" dirty="0"/>
          </a:p>
          <a:p>
            <a:pPr marL="0" indent="0">
              <a:buNone/>
            </a:pPr>
            <a:r>
              <a:rPr kumimoji="1" lang="en-US" altLang="ja-JP" dirty="0"/>
              <a:t>1-2. </a:t>
            </a:r>
            <a:r>
              <a:rPr kumimoji="1" lang="ja-JP" altLang="en-US" dirty="0"/>
              <a:t>目的</a:t>
            </a:r>
            <a:endParaRPr kumimoji="1" lang="en-US" altLang="ja-JP" dirty="0"/>
          </a:p>
          <a:p>
            <a:pPr marL="457200" lvl="1" indent="0">
              <a:buNone/>
            </a:pPr>
            <a:r>
              <a:rPr lang="ja-JP" altLang="en-US" dirty="0"/>
              <a:t>本アプリの作成で、</a:t>
            </a:r>
            <a:r>
              <a:rPr lang="en-US" altLang="ja-JP" dirty="0"/>
              <a:t>1</a:t>
            </a:r>
            <a:r>
              <a:rPr lang="ja-JP" altLang="en-US" dirty="0"/>
              <a:t>つのアプリを作成する上で必要となる知識・技術の総復習を行う。</a:t>
            </a:r>
            <a:endParaRPr lang="en-US" altLang="ja-JP" dirty="0"/>
          </a:p>
          <a:p>
            <a:pPr marL="457200" lvl="1" indent="0">
              <a:buNone/>
            </a:pPr>
            <a:r>
              <a:rPr kumimoji="1" lang="ja-JP" altLang="en-US" dirty="0"/>
              <a:t>主に</a:t>
            </a:r>
            <a:r>
              <a:rPr kumimoji="1" lang="en-US" altLang="ja-JP" dirty="0"/>
              <a:t>HTML/CSS/JavaScript/API(JS)/SQL</a:t>
            </a:r>
            <a:r>
              <a:rPr kumimoji="1" lang="ja-JP" altLang="en-US" dirty="0"/>
              <a:t>の技術習得を目指す。</a:t>
            </a:r>
            <a:endParaRPr lang="en-US" altLang="ja-JP" dirty="0"/>
          </a:p>
          <a:p>
            <a:pPr marL="0" indent="0">
              <a:buNone/>
            </a:pPr>
            <a:r>
              <a:rPr kumimoji="1" lang="en-US" altLang="ja-JP" dirty="0"/>
              <a:t>1-3. </a:t>
            </a:r>
            <a:r>
              <a:rPr kumimoji="1" lang="ja-JP" altLang="en-US" dirty="0"/>
              <a:t>コンセプト</a:t>
            </a:r>
            <a:endParaRPr kumimoji="1" lang="en-US" altLang="ja-JP" dirty="0"/>
          </a:p>
          <a:p>
            <a:pPr marL="457200" lvl="1" indent="0">
              <a:buNone/>
            </a:pPr>
            <a:r>
              <a:rPr kumimoji="1" lang="ja-JP" altLang="en-US" dirty="0"/>
              <a:t>操作性を重視し、シンプルで見やすい見た目にする。</a:t>
            </a:r>
            <a:endParaRPr kumimoji="1" lang="en-US" altLang="ja-JP" dirty="0"/>
          </a:p>
          <a:p>
            <a:pPr marL="457200" lvl="1" indent="0">
              <a:buNone/>
            </a:pPr>
            <a:r>
              <a:rPr lang="ja-JP" altLang="en-US" dirty="0"/>
              <a:t>複雑な画面遷移等はしない。</a:t>
            </a:r>
            <a:endParaRPr kumimoji="1" lang="en-US" altLang="ja-JP" dirty="0"/>
          </a:p>
        </p:txBody>
      </p:sp>
    </p:spTree>
    <p:extLst>
      <p:ext uri="{BB962C8B-B14F-4D97-AF65-F5344CB8AC3E}">
        <p14:creationId xmlns:p14="http://schemas.microsoft.com/office/powerpoint/2010/main" val="20573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en-US" altLang="ja-JP" dirty="0"/>
              <a:t>2. </a:t>
            </a:r>
            <a:r>
              <a:rPr kumimoji="1" lang="ja-JP" altLang="en-US" dirty="0"/>
              <a:t>機能要件</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1825625"/>
            <a:ext cx="10515600" cy="4351338"/>
          </a:xfrm>
        </p:spPr>
        <p:txBody>
          <a:bodyPr/>
          <a:lstStyle/>
          <a:p>
            <a:pPr marL="0" indent="0">
              <a:buNone/>
            </a:pPr>
            <a:r>
              <a:rPr lang="en-US" altLang="ja-JP" dirty="0"/>
              <a:t>2-1. </a:t>
            </a:r>
            <a:r>
              <a:rPr lang="ja-JP" altLang="en-US" dirty="0"/>
              <a:t>動作環境等に関する条件</a:t>
            </a:r>
            <a:endParaRPr kumimoji="1" lang="en-US" altLang="ja-JP" dirty="0"/>
          </a:p>
          <a:p>
            <a:pPr lvl="1">
              <a:buFont typeface="Wingdings" panose="05000000000000000000" pitchFamily="2" charset="2"/>
              <a:buChar char="n"/>
            </a:pPr>
            <a:r>
              <a:rPr kumimoji="1" lang="ja-JP" altLang="en-US" dirty="0"/>
              <a:t>対応</a:t>
            </a:r>
            <a:r>
              <a:rPr kumimoji="1" lang="en-US" altLang="ja-JP" dirty="0"/>
              <a:t>OS/</a:t>
            </a:r>
            <a:r>
              <a:rPr kumimoji="1" lang="ja-JP" altLang="en-US" dirty="0"/>
              <a:t>ブラウザ</a:t>
            </a:r>
            <a:endParaRPr kumimoji="1" lang="en-US" altLang="ja-JP" dirty="0"/>
          </a:p>
          <a:p>
            <a:pPr lvl="2"/>
            <a:r>
              <a:rPr lang="en-US" altLang="ja-JP" dirty="0"/>
              <a:t>Windows</a:t>
            </a:r>
            <a:r>
              <a:rPr lang="ja-JP" altLang="en-US" dirty="0"/>
              <a:t>・</a:t>
            </a:r>
            <a:r>
              <a:rPr lang="en-US" altLang="ja-JP" dirty="0"/>
              <a:t>Mac</a:t>
            </a:r>
          </a:p>
          <a:p>
            <a:pPr lvl="2"/>
            <a:r>
              <a:rPr kumimoji="1" lang="en-US" altLang="ja-JP" dirty="0"/>
              <a:t>Chrome</a:t>
            </a:r>
            <a:endParaRPr lang="en-US" altLang="ja-JP" dirty="0"/>
          </a:p>
          <a:p>
            <a:pPr lvl="1">
              <a:buFont typeface="Wingdings" panose="05000000000000000000" pitchFamily="2" charset="2"/>
              <a:buChar char="n"/>
            </a:pPr>
            <a:r>
              <a:rPr kumimoji="1" lang="ja-JP" altLang="en-US" dirty="0"/>
              <a:t>ページレイアウトサイズ</a:t>
            </a:r>
            <a:endParaRPr kumimoji="1" lang="en-US" altLang="ja-JP" dirty="0"/>
          </a:p>
          <a:p>
            <a:pPr lvl="2"/>
            <a:r>
              <a:rPr kumimoji="1" lang="en-US" altLang="ja-JP" dirty="0"/>
              <a:t>SP</a:t>
            </a:r>
            <a:r>
              <a:rPr kumimoji="1" lang="ja-JP" altLang="en-US" dirty="0"/>
              <a:t>・</a:t>
            </a:r>
            <a:r>
              <a:rPr kumimoji="1" lang="en-US" altLang="ja-JP" dirty="0"/>
              <a:t>PC</a:t>
            </a:r>
            <a:r>
              <a:rPr kumimoji="1" lang="ja-JP" altLang="en-US" dirty="0"/>
              <a:t>対応</a:t>
            </a:r>
            <a:endParaRPr kumimoji="1" lang="en-US" altLang="ja-JP" dirty="0"/>
          </a:p>
        </p:txBody>
      </p:sp>
    </p:spTree>
    <p:extLst>
      <p:ext uri="{BB962C8B-B14F-4D97-AF65-F5344CB8AC3E}">
        <p14:creationId xmlns:p14="http://schemas.microsoft.com/office/powerpoint/2010/main" val="168207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818147"/>
            <a:ext cx="10515600" cy="5358816"/>
          </a:xfrm>
        </p:spPr>
        <p:txBody>
          <a:bodyPr/>
          <a:lstStyle/>
          <a:p>
            <a:pPr marL="0" indent="0">
              <a:buNone/>
            </a:pPr>
            <a:r>
              <a:rPr kumimoji="1" lang="en-US" altLang="ja-JP" dirty="0"/>
              <a:t>2-2. </a:t>
            </a:r>
            <a:r>
              <a:rPr kumimoji="1" lang="ja-JP" altLang="en-US" dirty="0"/>
              <a:t>サイトを構成する項目リスト</a:t>
            </a:r>
            <a:endParaRPr kumimoji="1" lang="en-US" altLang="ja-JP" dirty="0"/>
          </a:p>
          <a:p>
            <a:pPr marL="0" indent="0">
              <a:buNone/>
            </a:pPr>
            <a:endParaRPr kumimoji="1" lang="ja-JP" altLang="en-US" dirty="0"/>
          </a:p>
        </p:txBody>
      </p:sp>
      <p:graphicFrame>
        <p:nvGraphicFramePr>
          <p:cNvPr id="4" name="表 4">
            <a:extLst>
              <a:ext uri="{FF2B5EF4-FFF2-40B4-BE49-F238E27FC236}">
                <a16:creationId xmlns:a16="http://schemas.microsoft.com/office/drawing/2014/main" id="{A5C63DF8-F4A3-4D05-8572-B6FA266263CB}"/>
              </a:ext>
            </a:extLst>
          </p:cNvPr>
          <p:cNvGraphicFramePr>
            <a:graphicFrameLocks noGrp="1"/>
          </p:cNvGraphicFramePr>
          <p:nvPr>
            <p:extLst>
              <p:ext uri="{D42A27DB-BD31-4B8C-83A1-F6EECF244321}">
                <p14:modId xmlns:p14="http://schemas.microsoft.com/office/powerpoint/2010/main" val="1429394469"/>
              </p:ext>
            </p:extLst>
          </p:nvPr>
        </p:nvGraphicFramePr>
        <p:xfrm>
          <a:off x="1021347" y="1393434"/>
          <a:ext cx="9864826" cy="3017520"/>
        </p:xfrm>
        <a:graphic>
          <a:graphicData uri="http://schemas.openxmlformats.org/drawingml/2006/table">
            <a:tbl>
              <a:tblPr firstRow="1" firstCol="1">
                <a:tableStyleId>{00A15C55-8517-42AA-B614-E9B94910E393}</a:tableStyleId>
              </a:tblPr>
              <a:tblGrid>
                <a:gridCol w="1741104">
                  <a:extLst>
                    <a:ext uri="{9D8B030D-6E8A-4147-A177-3AD203B41FA5}">
                      <a16:colId xmlns:a16="http://schemas.microsoft.com/office/drawing/2014/main" val="2926266988"/>
                    </a:ext>
                  </a:extLst>
                </a:gridCol>
                <a:gridCol w="4600875">
                  <a:extLst>
                    <a:ext uri="{9D8B030D-6E8A-4147-A177-3AD203B41FA5}">
                      <a16:colId xmlns:a16="http://schemas.microsoft.com/office/drawing/2014/main" val="1647731837"/>
                    </a:ext>
                  </a:extLst>
                </a:gridCol>
                <a:gridCol w="3522847">
                  <a:extLst>
                    <a:ext uri="{9D8B030D-6E8A-4147-A177-3AD203B41FA5}">
                      <a16:colId xmlns:a16="http://schemas.microsoft.com/office/drawing/2014/main" val="3648193987"/>
                    </a:ext>
                  </a:extLst>
                </a:gridCol>
              </a:tblGrid>
              <a:tr h="333684">
                <a:tc>
                  <a:txBody>
                    <a:bodyPr/>
                    <a:lstStyle/>
                    <a:p>
                      <a:pPr algn="ctr"/>
                      <a:r>
                        <a:rPr kumimoji="1" lang="ja-JP" altLang="en-US" dirty="0"/>
                        <a:t>項目</a:t>
                      </a:r>
                    </a:p>
                  </a:txBody>
                  <a:tcPr/>
                </a:tc>
                <a:tc>
                  <a:txBody>
                    <a:bodyPr/>
                    <a:lstStyle/>
                    <a:p>
                      <a:pPr algn="ctr"/>
                      <a:r>
                        <a:rPr kumimoji="1" lang="ja-JP" altLang="en-US" dirty="0"/>
                        <a:t>概要</a:t>
                      </a:r>
                    </a:p>
                  </a:txBody>
                  <a:tcPr/>
                </a:tc>
                <a:tc>
                  <a:txBody>
                    <a:bodyPr/>
                    <a:lstStyle/>
                    <a:p>
                      <a:pPr algn="ctr"/>
                      <a:r>
                        <a:rPr kumimoji="1" lang="ja-JP" altLang="en-US" dirty="0"/>
                        <a:t>必要要素</a:t>
                      </a:r>
                    </a:p>
                  </a:txBody>
                  <a:tcPr/>
                </a:tc>
                <a:extLst>
                  <a:ext uri="{0D108BD9-81ED-4DB2-BD59-A6C34878D82A}">
                    <a16:rowId xmlns:a16="http://schemas.microsoft.com/office/drawing/2014/main" val="1909909840"/>
                  </a:ext>
                </a:extLst>
              </a:tr>
              <a:tr h="1316452">
                <a:tc>
                  <a:txBody>
                    <a:bodyPr/>
                    <a:lstStyle/>
                    <a:p>
                      <a:r>
                        <a:rPr kumimoji="1" lang="ja-JP" altLang="en-US" b="0" dirty="0">
                          <a:solidFill>
                            <a:schemeClr val="tx1"/>
                          </a:solidFill>
                        </a:rPr>
                        <a:t>トップ画面</a:t>
                      </a:r>
                    </a:p>
                  </a:txBody>
                  <a:tcPr>
                    <a:solidFill>
                      <a:schemeClr val="accent4">
                        <a:lumMod val="40000"/>
                        <a:lumOff val="60000"/>
                      </a:schemeClr>
                    </a:solidFill>
                  </a:tcPr>
                </a:tc>
                <a:tc>
                  <a:txBody>
                    <a:bodyPr/>
                    <a:lstStyle/>
                    <a:p>
                      <a:r>
                        <a:rPr kumimoji="1" lang="ja-JP" altLang="en-US" dirty="0"/>
                        <a:t>トップ画面上ですべての</a:t>
                      </a:r>
                      <a:r>
                        <a:rPr kumimoji="1" lang="en-US" altLang="ja-JP" dirty="0" err="1"/>
                        <a:t>Todo</a:t>
                      </a:r>
                      <a:r>
                        <a:rPr kumimoji="1" lang="ja-JP" altLang="en-US" dirty="0"/>
                        <a:t>リストを閲覧・詳細へ移行が可能</a:t>
                      </a:r>
                      <a:endParaRPr kumimoji="1" lang="en-US" altLang="ja-JP" dirty="0"/>
                    </a:p>
                    <a:p>
                      <a:r>
                        <a:rPr kumimoji="1" lang="ja-JP" altLang="en-US" dirty="0"/>
                        <a:t>進捗状況・締め切り期日の確認が可能</a:t>
                      </a:r>
                      <a:endParaRPr kumimoji="1" lang="en-US" altLang="ja-JP" dirty="0"/>
                    </a:p>
                  </a:txBody>
                  <a:tcPr/>
                </a:tc>
                <a:tc>
                  <a:txBody>
                    <a:bodyPr/>
                    <a:lstStyle/>
                    <a:p>
                      <a:pPr marL="285750" indent="-285750">
                        <a:buFont typeface="Arial" panose="020B0604020202020204" pitchFamily="34" charset="0"/>
                        <a:buChar char="•"/>
                      </a:pPr>
                      <a:r>
                        <a:rPr kumimoji="1" lang="ja-JP" altLang="en-US" dirty="0"/>
                        <a:t>全</a:t>
                      </a:r>
                      <a:r>
                        <a:rPr kumimoji="1" lang="en-US" altLang="ja-JP" dirty="0" err="1"/>
                        <a:t>Todo</a:t>
                      </a:r>
                      <a:r>
                        <a:rPr kumimoji="1" lang="ja-JP" altLang="en-US" dirty="0"/>
                        <a:t>リストのタイトル閲覧</a:t>
                      </a:r>
                      <a:endParaRPr kumimoji="1" lang="en-US" altLang="ja-JP" dirty="0"/>
                    </a:p>
                    <a:p>
                      <a:pPr marL="285750" indent="-285750">
                        <a:buFont typeface="Arial" panose="020B0604020202020204" pitchFamily="34" charset="0"/>
                        <a:buChar char="•"/>
                      </a:pPr>
                      <a:r>
                        <a:rPr kumimoji="1" lang="ja-JP" altLang="en-US" dirty="0"/>
                        <a:t>詳細画面へのリンク</a:t>
                      </a:r>
                      <a:endParaRPr kumimoji="1" lang="en-US" altLang="ja-JP" dirty="0"/>
                    </a:p>
                    <a:p>
                      <a:pPr marL="285750" indent="-285750">
                        <a:buFont typeface="Arial" panose="020B0604020202020204" pitchFamily="34" charset="0"/>
                        <a:buChar char="•"/>
                      </a:pPr>
                      <a:r>
                        <a:rPr kumimoji="1" lang="ja-JP" altLang="en-US" dirty="0"/>
                        <a:t>進捗状況</a:t>
                      </a:r>
                      <a:endParaRPr kumimoji="1" lang="en-US" altLang="ja-JP" dirty="0"/>
                    </a:p>
                    <a:p>
                      <a:pPr marL="285750" indent="-285750">
                        <a:buFont typeface="Arial" panose="020B0604020202020204" pitchFamily="34" charset="0"/>
                        <a:buChar char="•"/>
                      </a:pPr>
                      <a:r>
                        <a:rPr kumimoji="1" lang="ja-JP" altLang="en-US" dirty="0"/>
                        <a:t>締め切り期日</a:t>
                      </a:r>
                      <a:endParaRPr kumimoji="1" lang="en-US" altLang="ja-JP" dirty="0"/>
                    </a:p>
                    <a:p>
                      <a:pPr marL="285750" indent="-285750">
                        <a:buFont typeface="Arial" panose="020B0604020202020204" pitchFamily="34" charset="0"/>
                        <a:buChar char="•"/>
                      </a:pPr>
                      <a:r>
                        <a:rPr kumimoji="1" lang="ja-JP" altLang="en-US" dirty="0"/>
                        <a:t>カテゴリー</a:t>
                      </a:r>
                    </a:p>
                  </a:txBody>
                  <a:tcPr/>
                </a:tc>
                <a:extLst>
                  <a:ext uri="{0D108BD9-81ED-4DB2-BD59-A6C34878D82A}">
                    <a16:rowId xmlns:a16="http://schemas.microsoft.com/office/drawing/2014/main" val="3981732334"/>
                  </a:ext>
                </a:extLst>
              </a:tr>
              <a:tr h="1069618">
                <a:tc>
                  <a:txBody>
                    <a:bodyPr/>
                    <a:lstStyle/>
                    <a:p>
                      <a:r>
                        <a:rPr kumimoji="1" lang="ja-JP" altLang="en-US" b="0" dirty="0">
                          <a:solidFill>
                            <a:schemeClr val="tx1"/>
                          </a:solidFill>
                        </a:rPr>
                        <a:t>詳細画面</a:t>
                      </a:r>
                    </a:p>
                  </a:txBody>
                  <a:tcPr>
                    <a:solidFill>
                      <a:schemeClr val="accent4">
                        <a:lumMod val="40000"/>
                        <a:lumOff val="60000"/>
                      </a:schemeClr>
                    </a:solidFill>
                  </a:tcPr>
                </a:tc>
                <a:tc>
                  <a:txBody>
                    <a:bodyPr/>
                    <a:lstStyle/>
                    <a:p>
                      <a:r>
                        <a:rPr kumimoji="1" lang="en-US" altLang="ja-JP" dirty="0" err="1"/>
                        <a:t>Todo</a:t>
                      </a:r>
                      <a:r>
                        <a:rPr kumimoji="1" lang="ja-JP" altLang="en-US" dirty="0"/>
                        <a:t>リストの細かい項目の変更・進捗状況の変更が行える</a:t>
                      </a:r>
                      <a:endParaRPr kumimoji="1" lang="en-US" altLang="ja-JP" dirty="0"/>
                    </a:p>
                  </a:txBody>
                  <a:tcPr/>
                </a:tc>
                <a:tc>
                  <a:txBody>
                    <a:bodyPr/>
                    <a:lstStyle/>
                    <a:p>
                      <a:pPr marL="285750" indent="-285750">
                        <a:buFont typeface="Arial" panose="020B0604020202020204" pitchFamily="34" charset="0"/>
                        <a:buChar char="•"/>
                      </a:pPr>
                      <a:r>
                        <a:rPr kumimoji="1" lang="ja-JP" altLang="en-US" dirty="0"/>
                        <a:t>詳細項目の変更</a:t>
                      </a:r>
                      <a:endParaRPr kumimoji="1" lang="en-US" altLang="ja-JP" dirty="0"/>
                    </a:p>
                    <a:p>
                      <a:pPr marL="285750" indent="-285750">
                        <a:buFont typeface="Arial" panose="020B0604020202020204" pitchFamily="34" charset="0"/>
                        <a:buChar char="•"/>
                      </a:pPr>
                      <a:r>
                        <a:rPr kumimoji="1" lang="ja-JP" altLang="en-US" dirty="0"/>
                        <a:t>進捗状況の変更</a:t>
                      </a:r>
                      <a:endParaRPr kumimoji="1" lang="en-US" altLang="ja-JP" dirty="0"/>
                    </a:p>
                    <a:p>
                      <a:pPr marL="285750" indent="-285750">
                        <a:buFont typeface="Arial" panose="020B0604020202020204" pitchFamily="34" charset="0"/>
                        <a:buChar char="•"/>
                      </a:pPr>
                      <a:r>
                        <a:rPr kumimoji="1" lang="ja-JP" altLang="en-US" dirty="0"/>
                        <a:t>締め切り期日の変更</a:t>
                      </a:r>
                      <a:endParaRPr kumimoji="1" lang="en-US" altLang="ja-JP" dirty="0"/>
                    </a:p>
                    <a:p>
                      <a:pPr marL="285750" indent="-285750">
                        <a:buFont typeface="Arial" panose="020B0604020202020204" pitchFamily="34" charset="0"/>
                        <a:buChar char="•"/>
                      </a:pPr>
                      <a:r>
                        <a:rPr kumimoji="1" lang="ja-JP" altLang="en-US" dirty="0"/>
                        <a:t>カテゴリーの変更</a:t>
                      </a:r>
                    </a:p>
                  </a:txBody>
                  <a:tcPr/>
                </a:tc>
                <a:extLst>
                  <a:ext uri="{0D108BD9-81ED-4DB2-BD59-A6C34878D82A}">
                    <a16:rowId xmlns:a16="http://schemas.microsoft.com/office/drawing/2014/main" val="3457076616"/>
                  </a:ext>
                </a:extLst>
              </a:tr>
            </a:tbl>
          </a:graphicData>
        </a:graphic>
      </p:graphicFrame>
    </p:spTree>
    <p:extLst>
      <p:ext uri="{BB962C8B-B14F-4D97-AF65-F5344CB8AC3E}">
        <p14:creationId xmlns:p14="http://schemas.microsoft.com/office/powerpoint/2010/main" val="118250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E502-23CA-43D6-923E-09F2AA560A09}"/>
              </a:ext>
            </a:extLst>
          </p:cNvPr>
          <p:cNvSpPr>
            <a:spLocks noGrp="1"/>
          </p:cNvSpPr>
          <p:nvPr>
            <p:ph type="title"/>
          </p:nvPr>
        </p:nvSpPr>
        <p:spPr/>
        <p:txBody>
          <a:bodyPr/>
          <a:lstStyle/>
          <a:p>
            <a:r>
              <a:rPr kumimoji="1" lang="en-US" altLang="ja-JP" dirty="0"/>
              <a:t>3. </a:t>
            </a:r>
            <a:r>
              <a:rPr kumimoji="1" lang="ja-JP" altLang="en-US" dirty="0"/>
              <a:t>その他</a:t>
            </a:r>
          </a:p>
        </p:txBody>
      </p:sp>
      <p:sp>
        <p:nvSpPr>
          <p:cNvPr id="3" name="コンテンツ プレースホルダー 2">
            <a:extLst>
              <a:ext uri="{FF2B5EF4-FFF2-40B4-BE49-F238E27FC236}">
                <a16:creationId xmlns:a16="http://schemas.microsoft.com/office/drawing/2014/main" id="{24559FFB-9844-4480-B588-2D8658408543}"/>
              </a:ext>
            </a:extLst>
          </p:cNvPr>
          <p:cNvSpPr>
            <a:spLocks noGrp="1"/>
          </p:cNvSpPr>
          <p:nvPr>
            <p:ph idx="1"/>
          </p:nvPr>
        </p:nvSpPr>
        <p:spPr>
          <a:xfrm>
            <a:off x="838200" y="1825625"/>
            <a:ext cx="10515600" cy="4351338"/>
          </a:xfrm>
        </p:spPr>
        <p:txBody>
          <a:bodyPr/>
          <a:lstStyle/>
          <a:p>
            <a:pPr marL="0" indent="0">
              <a:buNone/>
            </a:pPr>
            <a:r>
              <a:rPr kumimoji="1" lang="en-US" altLang="ja-JP" dirty="0"/>
              <a:t>3-1. </a:t>
            </a:r>
            <a:r>
              <a:rPr kumimoji="1" lang="ja-JP" altLang="en-US" dirty="0"/>
              <a:t>想定スケジュール</a:t>
            </a:r>
            <a:endParaRPr kumimoji="1" lang="en-US" altLang="ja-JP" dirty="0"/>
          </a:p>
          <a:p>
            <a:pPr marL="457200" lvl="1" indent="0">
              <a:buNone/>
            </a:pPr>
            <a:r>
              <a:rPr kumimoji="1" lang="en-US" altLang="ja-JP" dirty="0"/>
              <a:t>4</a:t>
            </a:r>
            <a:r>
              <a:rPr kumimoji="1" lang="ja-JP" altLang="en-US" dirty="0"/>
              <a:t>月</a:t>
            </a:r>
            <a:r>
              <a:rPr kumimoji="1" lang="en-US" altLang="ja-JP" dirty="0"/>
              <a:t>16</a:t>
            </a:r>
            <a:r>
              <a:rPr kumimoji="1" lang="ja-JP" altLang="en-US" dirty="0"/>
              <a:t>日 要件定義 </a:t>
            </a:r>
            <a:r>
              <a:rPr kumimoji="1" lang="en-US" altLang="ja-JP" dirty="0"/>
              <a:t>FIX</a:t>
            </a:r>
          </a:p>
          <a:p>
            <a:pPr marL="457200" lvl="1" indent="0">
              <a:buNone/>
            </a:pPr>
            <a:r>
              <a:rPr lang="en-US" altLang="ja-JP" dirty="0"/>
              <a:t>4</a:t>
            </a:r>
            <a:r>
              <a:rPr lang="ja-JP" altLang="en-US" dirty="0"/>
              <a:t>月</a:t>
            </a:r>
            <a:r>
              <a:rPr lang="en-US" altLang="ja-JP" dirty="0"/>
              <a:t>19</a:t>
            </a:r>
            <a:r>
              <a:rPr lang="ja-JP" altLang="en-US" dirty="0"/>
              <a:t>日 設計 </a:t>
            </a:r>
            <a:r>
              <a:rPr lang="en-US" altLang="ja-JP" dirty="0"/>
              <a:t>FIX</a:t>
            </a:r>
          </a:p>
          <a:p>
            <a:pPr marL="457200" lvl="1" indent="0">
              <a:buNone/>
            </a:pPr>
            <a:r>
              <a:rPr kumimoji="1" lang="en-US" altLang="ja-JP" dirty="0"/>
              <a:t>4</a:t>
            </a:r>
            <a:r>
              <a:rPr kumimoji="1" lang="ja-JP" altLang="en-US" dirty="0"/>
              <a:t>月</a:t>
            </a:r>
            <a:r>
              <a:rPr lang="en-US" altLang="ja-JP" dirty="0"/>
              <a:t>21</a:t>
            </a:r>
            <a:r>
              <a:rPr kumimoji="1" lang="ja-JP" altLang="en-US" dirty="0"/>
              <a:t>日 タスク管理アプリ画面デザイン制作完了</a:t>
            </a:r>
            <a:endParaRPr kumimoji="1" lang="en-US" altLang="ja-JP" dirty="0"/>
          </a:p>
          <a:p>
            <a:pPr marL="457200" lvl="1" indent="0">
              <a:buNone/>
            </a:pPr>
            <a:r>
              <a:rPr lang="en-US" altLang="ja-JP" dirty="0"/>
              <a:t>4</a:t>
            </a:r>
            <a:r>
              <a:rPr lang="ja-JP" altLang="en-US" dirty="0"/>
              <a:t>月</a:t>
            </a:r>
            <a:r>
              <a:rPr lang="en-US" altLang="ja-JP" dirty="0"/>
              <a:t>23</a:t>
            </a:r>
            <a:r>
              <a:rPr lang="ja-JP" altLang="en-US" dirty="0"/>
              <a:t>日 タスク管理アプリ画面システム製造完了</a:t>
            </a:r>
            <a:endParaRPr kumimoji="1" lang="en-US" altLang="ja-JP" dirty="0"/>
          </a:p>
        </p:txBody>
      </p:sp>
    </p:spTree>
    <p:extLst>
      <p:ext uri="{BB962C8B-B14F-4D97-AF65-F5344CB8AC3E}">
        <p14:creationId xmlns:p14="http://schemas.microsoft.com/office/powerpoint/2010/main" val="17805629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304</Words>
  <Application>Microsoft Office PowerPoint</Application>
  <PresentationFormat>ワイド画面</PresentationFormat>
  <Paragraphs>53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Wingdings</vt:lpstr>
      <vt:lpstr>Office テーマ</vt:lpstr>
      <vt:lpstr>タスク管理アプリ 要件定義書</vt:lpstr>
      <vt:lpstr>目次</vt:lpstr>
      <vt:lpstr>1. 概要</vt:lpstr>
      <vt:lpstr>2. 機能要件</vt:lpstr>
      <vt:lpstr>PowerPoint プレゼンテーション</vt:lpstr>
      <vt:lpstr>3. 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Todoアプリ要件定義書</dc:title>
  <dc:creator>richa0122@outlook.jp</dc:creator>
  <cp:lastModifiedBy>richa0122@outlook.jp</cp:lastModifiedBy>
  <cp:revision>9</cp:revision>
  <dcterms:created xsi:type="dcterms:W3CDTF">2021-04-15T06:44:42Z</dcterms:created>
  <dcterms:modified xsi:type="dcterms:W3CDTF">2021-04-16T02:26:01Z</dcterms:modified>
</cp:coreProperties>
</file>