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2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entury Gothic" panose="020B0502020202020204" pitchFamily="34" charset="0"/>
      <p:regular r:id="rId11"/>
      <p:bold r:id="rId12"/>
      <p:italic r:id="rId13"/>
      <p:boldItalic r:id="rId14"/>
    </p:embeddedFont>
    <p:embeddedFont>
      <p:font typeface="Gelasio" panose="020B0604020202020204" charset="0"/>
      <p:regular r:id="rId15"/>
    </p:embeddedFont>
    <p:embeddedFont>
      <p:font typeface="Wingdings 3" panose="050401020108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13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en-US"/>
              <a:t>Click to edit Master title style</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accent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91999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78381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en-US"/>
              <a:t>Click to edit Master title style</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0082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en-US"/>
              <a:t>Click to edit Master title style</a:t>
            </a:r>
            <a:endParaRPr lang="en-US" dirty="0"/>
          </a:p>
        </p:txBody>
      </p:sp>
      <p:sp>
        <p:nvSpPr>
          <p:cNvPr id="14" name="Text Placeholder 3"/>
          <p:cNvSpPr>
            <a:spLocks noGrp="1"/>
          </p:cNvSpPr>
          <p:nvPr>
            <p:ph type="body" sz="half" idx="13"/>
          </p:nvPr>
        </p:nvSpPr>
        <p:spPr>
          <a:xfrm>
            <a:off x="2316481" y="4525409"/>
            <a:ext cx="8735579" cy="410609"/>
          </a:xfrm>
        </p:spPr>
        <p:txBody>
          <a:bodyPr anchor="t">
            <a:normAutofit/>
          </a:bodyPr>
          <a:lstStyle>
            <a:lvl1pPr marL="0" indent="0">
              <a:buNone/>
              <a:defRPr lang="en-US" sz="1680" b="0" i="0" kern="1200" cap="small" dirty="0">
                <a:solidFill>
                  <a:schemeClr val="accent1"/>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4640" dirty="0"/>
              <a:t>“</a:t>
            </a:r>
          </a:p>
        </p:txBody>
      </p:sp>
      <p:sp>
        <p:nvSpPr>
          <p:cNvPr id="13" name="TextBox 12"/>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34303248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accent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72365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9573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56284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41750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3556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809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58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984492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333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648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9764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848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229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01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accent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65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94895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5140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82894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1759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4081277" cy="173736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945"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2/10/2025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29901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6626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1033081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48A87A34-81AB-432B-8DAE-1953F412C126}" type="datetimeFigureOut">
              <a:rPr lang="en-US" smtClean="0"/>
              <a:pPr/>
              <a:t>2/10/2025</a:t>
            </a:fld>
            <a:endParaRPr lang="en-US" dirty="0"/>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1728868"/>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464342">
              <a:alpha val="80000"/>
            </a:srgbClr>
          </a:solidFill>
          <a:ln/>
        </p:spPr>
        <p:txBody>
          <a:bodyPr/>
          <a:lstStyle/>
          <a:p>
            <a:endParaRPr lang="en-IN"/>
          </a:p>
        </p:txBody>
      </p:sp>
      <p:sp>
        <p:nvSpPr>
          <p:cNvPr id="4" name="Text 1"/>
          <p:cNvSpPr/>
          <p:nvPr/>
        </p:nvSpPr>
        <p:spPr>
          <a:xfrm>
            <a:off x="864037" y="2596515"/>
            <a:ext cx="12102703" cy="771525"/>
          </a:xfrm>
          <a:prstGeom prst="rect">
            <a:avLst/>
          </a:prstGeom>
          <a:noFill/>
          <a:ln/>
        </p:spPr>
        <p:txBody>
          <a:bodyPr wrap="none" lIns="0" tIns="0" rIns="0" bIns="0" rtlCol="0" anchor="t"/>
          <a:lstStyle/>
          <a:p>
            <a:pPr marL="0" indent="0">
              <a:lnSpc>
                <a:spcPts val="6050"/>
              </a:lnSpc>
              <a:buNone/>
            </a:pPr>
            <a:r>
              <a:rPr lang="en-US" sz="4850" dirty="0">
                <a:solidFill>
                  <a:srgbClr val="D8B6A4"/>
                </a:solidFill>
                <a:latin typeface="Gelasio" pitchFamily="34" charset="0"/>
                <a:ea typeface="Gelasio" pitchFamily="34" charset="-122"/>
                <a:cs typeface="Gelasio" pitchFamily="34" charset="-120"/>
              </a:rPr>
              <a:t>Hand Gesture Recognition for Smart Homes</a:t>
            </a:r>
            <a:endParaRPr lang="en-US" sz="4850" dirty="0"/>
          </a:p>
        </p:txBody>
      </p:sp>
      <p:sp>
        <p:nvSpPr>
          <p:cNvPr id="5" name="Text 2"/>
          <p:cNvSpPr/>
          <p:nvPr/>
        </p:nvSpPr>
        <p:spPr>
          <a:xfrm>
            <a:off x="864037" y="3738324"/>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This document explores the potential of hand gesture recognition technology for smart homes, examining its current state, challenges, and future possibilities. We delve into the technical aspects of implementation, analyze existing research, and discuss emerging trends in this exciting field.</a:t>
            </a:r>
            <a:endParaRPr lang="en-US" sz="1900" dirty="0"/>
          </a:p>
        </p:txBody>
      </p:sp>
      <p:sp>
        <p:nvSpPr>
          <p:cNvPr id="8" name="Text 5"/>
          <p:cNvSpPr/>
          <p:nvPr/>
        </p:nvSpPr>
        <p:spPr>
          <a:xfrm>
            <a:off x="1382316" y="5201126"/>
            <a:ext cx="2754392" cy="431959"/>
          </a:xfrm>
          <a:prstGeom prst="rect">
            <a:avLst/>
          </a:prstGeom>
          <a:noFill/>
          <a:ln/>
        </p:spPr>
        <p:txBody>
          <a:bodyPr wrap="none" lIns="0" tIns="0" rIns="0" bIns="0" rtlCol="0" anchor="t"/>
          <a:lstStyle/>
          <a:p>
            <a:pPr marL="0" indent="0" algn="l">
              <a:lnSpc>
                <a:spcPts val="3400"/>
              </a:lnSpc>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834152"/>
            <a:ext cx="11586805" cy="771525"/>
          </a:xfrm>
          <a:prstGeom prst="rect">
            <a:avLst/>
          </a:prstGeom>
          <a:noFill/>
          <a:ln/>
        </p:spPr>
        <p:txBody>
          <a:bodyPr wrap="none" lIns="0" tIns="0" rIns="0" bIns="0" rtlCol="0" anchor="t"/>
          <a:lstStyle/>
          <a:p>
            <a:pPr marL="0" indent="0">
              <a:lnSpc>
                <a:spcPts val="6050"/>
              </a:lnSpc>
              <a:buNone/>
            </a:pPr>
            <a:r>
              <a:rPr lang="en-US" sz="4850" dirty="0">
                <a:solidFill>
                  <a:srgbClr val="D8B6A4"/>
                </a:solidFill>
                <a:latin typeface="Gelasio" pitchFamily="34" charset="0"/>
                <a:ea typeface="Gelasio" pitchFamily="34" charset="-122"/>
                <a:cs typeface="Gelasio" pitchFamily="34" charset="-120"/>
              </a:rPr>
              <a:t>Introduction to Hand Gesture Recognition</a:t>
            </a:r>
            <a:endParaRPr lang="en-US" sz="4850" dirty="0"/>
          </a:p>
        </p:txBody>
      </p:sp>
      <p:sp>
        <p:nvSpPr>
          <p:cNvPr id="3" name="Text 1"/>
          <p:cNvSpPr/>
          <p:nvPr/>
        </p:nvSpPr>
        <p:spPr>
          <a:xfrm>
            <a:off x="864037" y="2099429"/>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Hand gesture recognition is a rapidly evolving field of computer vision and artificial intelligence that allows machines to understand and interpret human hand movements. This technology utilizes cameras and sophisticated algorithms to analyze the motion, position, and shape of a user's hand, converting it into actionable commands for various devices.</a:t>
            </a:r>
            <a:endParaRPr lang="en-US" sz="1900" dirty="0"/>
          </a:p>
        </p:txBody>
      </p:sp>
      <p:sp>
        <p:nvSpPr>
          <p:cNvPr id="4" name="Text 2"/>
          <p:cNvSpPr/>
          <p:nvPr/>
        </p:nvSpPr>
        <p:spPr>
          <a:xfrm>
            <a:off x="864037" y="3957280"/>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In the context of smart homes, hand gesture recognition presents a compelling opportunity to simplify and enhance user interactions with connected devices. By eliminating the need for physical controls or voice commands, hand gesture technology offers a more intuitive, seamless, and potentially more hygienic way to control smart home features.</a:t>
            </a:r>
            <a:endParaRPr lang="en-US" sz="1900" dirty="0"/>
          </a:p>
        </p:txBody>
      </p:sp>
      <p:sp>
        <p:nvSpPr>
          <p:cNvPr id="5" name="Text 3"/>
          <p:cNvSpPr/>
          <p:nvPr/>
        </p:nvSpPr>
        <p:spPr>
          <a:xfrm>
            <a:off x="864037" y="5815132"/>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This approach could revolutionize how we interact with our homes, enabling us to control lighting, temperature, appliances, entertainment systems, and more with just a wave of our hand. The intuitive nature of hand gesture recognition could make smart home technology accessible to a wider range of users, including those with physical limitations or who prefer hands-free control.</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02469" y="713065"/>
            <a:ext cx="5018008" cy="627221"/>
          </a:xfrm>
          <a:prstGeom prst="rect">
            <a:avLst/>
          </a:prstGeom>
          <a:noFill/>
          <a:ln/>
        </p:spPr>
        <p:txBody>
          <a:bodyPr wrap="none" lIns="0" tIns="0" rIns="0" bIns="0" rtlCol="0" anchor="t"/>
          <a:lstStyle/>
          <a:p>
            <a:pPr marL="0" indent="0">
              <a:lnSpc>
                <a:spcPts val="4900"/>
              </a:lnSpc>
              <a:buNone/>
            </a:pPr>
            <a:r>
              <a:rPr lang="en-US" sz="3950" dirty="0">
                <a:solidFill>
                  <a:srgbClr val="D8B6A4"/>
                </a:solidFill>
                <a:latin typeface="Gelasio" pitchFamily="34" charset="0"/>
                <a:ea typeface="Gelasio" pitchFamily="34" charset="-122"/>
                <a:cs typeface="Gelasio" pitchFamily="34" charset="-120"/>
              </a:rPr>
              <a:t>Literature Revision</a:t>
            </a:r>
            <a:endParaRPr lang="en-US" sz="3950" dirty="0"/>
          </a:p>
        </p:txBody>
      </p:sp>
      <p:sp>
        <p:nvSpPr>
          <p:cNvPr id="3" name="Text 1"/>
          <p:cNvSpPr/>
          <p:nvPr/>
        </p:nvSpPr>
        <p:spPr>
          <a:xfrm>
            <a:off x="702469" y="1741646"/>
            <a:ext cx="13225463" cy="642223"/>
          </a:xfrm>
          <a:prstGeom prst="rect">
            <a:avLst/>
          </a:prstGeom>
          <a:noFill/>
          <a:ln/>
        </p:spPr>
        <p:txBody>
          <a:bodyPr wrap="square" lIns="0" tIns="0" rIns="0" bIns="0" rtlCol="0" anchor="t"/>
          <a:lstStyle/>
          <a:p>
            <a:pPr marL="0" indent="0">
              <a:lnSpc>
                <a:spcPts val="2500"/>
              </a:lnSpc>
              <a:buNone/>
            </a:pPr>
            <a:r>
              <a:rPr lang="en-US" sz="1550" dirty="0">
                <a:solidFill>
                  <a:srgbClr val="C9C2C0"/>
                </a:solidFill>
                <a:latin typeface="Gelasio" pitchFamily="34" charset="0"/>
                <a:ea typeface="Gelasio" pitchFamily="34" charset="-122"/>
                <a:cs typeface="Gelasio" pitchFamily="34" charset="-120"/>
              </a:rPr>
              <a:t>The literature on hand gesture recognition for smart homes reveals a growing body of research exploring various approaches and challenges. Researchers have developed several methods, including:</a:t>
            </a:r>
            <a:endParaRPr lang="en-US" sz="1550" dirty="0"/>
          </a:p>
        </p:txBody>
      </p:sp>
      <p:sp>
        <p:nvSpPr>
          <p:cNvPr id="4" name="Text 2"/>
          <p:cNvSpPr/>
          <p:nvPr/>
        </p:nvSpPr>
        <p:spPr>
          <a:xfrm>
            <a:off x="702469" y="2609612"/>
            <a:ext cx="13225463" cy="642223"/>
          </a:xfrm>
          <a:prstGeom prst="rect">
            <a:avLst/>
          </a:prstGeom>
          <a:noFill/>
          <a:ln/>
        </p:spPr>
        <p:txBody>
          <a:bodyPr wrap="square" lIns="0" tIns="0" rIns="0" bIns="0" rtlCol="0" anchor="t"/>
          <a:lstStyle/>
          <a:p>
            <a:pPr marL="342900" indent="-342900">
              <a:lnSpc>
                <a:spcPts val="2500"/>
              </a:lnSpc>
              <a:buSzPct val="100000"/>
              <a:buChar char="•"/>
            </a:pPr>
            <a:r>
              <a:rPr lang="en-US" sz="1550" b="1" dirty="0">
                <a:solidFill>
                  <a:srgbClr val="C9C2C0"/>
                </a:solidFill>
                <a:latin typeface="Gelasio" pitchFamily="34" charset="0"/>
                <a:ea typeface="Gelasio" pitchFamily="34" charset="-122"/>
                <a:cs typeface="Gelasio" pitchFamily="34" charset="-120"/>
              </a:rPr>
              <a:t>Vision-based methods</a:t>
            </a:r>
            <a:r>
              <a:rPr lang="en-US" sz="1550" dirty="0">
                <a:solidFill>
                  <a:srgbClr val="C9C2C0"/>
                </a:solidFill>
                <a:latin typeface="Gelasio" pitchFamily="34" charset="0"/>
                <a:ea typeface="Gelasio" pitchFamily="34" charset="-122"/>
                <a:cs typeface="Gelasio" pitchFamily="34" charset="-120"/>
              </a:rPr>
              <a:t>: These approaches utilize cameras to capture hand movements and employ machine learning algorithms to recognize specific gestures.</a:t>
            </a:r>
            <a:endParaRPr lang="en-US" sz="1550" dirty="0"/>
          </a:p>
        </p:txBody>
      </p:sp>
      <p:sp>
        <p:nvSpPr>
          <p:cNvPr id="5" name="Text 3"/>
          <p:cNvSpPr/>
          <p:nvPr/>
        </p:nvSpPr>
        <p:spPr>
          <a:xfrm>
            <a:off x="702469" y="3322082"/>
            <a:ext cx="13225463" cy="642223"/>
          </a:xfrm>
          <a:prstGeom prst="rect">
            <a:avLst/>
          </a:prstGeom>
          <a:noFill/>
          <a:ln/>
        </p:spPr>
        <p:txBody>
          <a:bodyPr wrap="square" lIns="0" tIns="0" rIns="0" bIns="0" rtlCol="0" anchor="t"/>
          <a:lstStyle/>
          <a:p>
            <a:pPr marL="342900" indent="-342900">
              <a:lnSpc>
                <a:spcPts val="2500"/>
              </a:lnSpc>
              <a:buSzPct val="100000"/>
              <a:buChar char="•"/>
            </a:pPr>
            <a:r>
              <a:rPr lang="en-US" sz="1550" b="1" dirty="0">
                <a:solidFill>
                  <a:srgbClr val="C9C2C0"/>
                </a:solidFill>
                <a:latin typeface="Gelasio" pitchFamily="34" charset="0"/>
                <a:ea typeface="Gelasio" pitchFamily="34" charset="-122"/>
                <a:cs typeface="Gelasio" pitchFamily="34" charset="-120"/>
              </a:rPr>
              <a:t>Depth-based methods</a:t>
            </a:r>
            <a:r>
              <a:rPr lang="en-US" sz="1550" dirty="0">
                <a:solidFill>
                  <a:srgbClr val="C9C2C0"/>
                </a:solidFill>
                <a:latin typeface="Gelasio" pitchFamily="34" charset="0"/>
                <a:ea typeface="Gelasio" pitchFamily="34" charset="-122"/>
                <a:cs typeface="Gelasio" pitchFamily="34" charset="-120"/>
              </a:rPr>
              <a:t>: These systems leverage depth sensors, such as the Microsoft Kinect, to acquire 3D information about the hand, providing more robust and accurate gesture recognition.</a:t>
            </a:r>
            <a:endParaRPr lang="en-US" sz="1550" dirty="0"/>
          </a:p>
        </p:txBody>
      </p:sp>
      <p:sp>
        <p:nvSpPr>
          <p:cNvPr id="6" name="Text 4"/>
          <p:cNvSpPr/>
          <p:nvPr/>
        </p:nvSpPr>
        <p:spPr>
          <a:xfrm>
            <a:off x="702469" y="4034552"/>
            <a:ext cx="13225463" cy="642223"/>
          </a:xfrm>
          <a:prstGeom prst="rect">
            <a:avLst/>
          </a:prstGeom>
          <a:noFill/>
          <a:ln/>
        </p:spPr>
        <p:txBody>
          <a:bodyPr wrap="square" lIns="0" tIns="0" rIns="0" bIns="0" rtlCol="0" anchor="t"/>
          <a:lstStyle/>
          <a:p>
            <a:pPr marL="342900" indent="-342900">
              <a:lnSpc>
                <a:spcPts val="2500"/>
              </a:lnSpc>
              <a:buSzPct val="100000"/>
              <a:buChar char="•"/>
            </a:pPr>
            <a:r>
              <a:rPr lang="en-US" sz="1550" b="1" dirty="0">
                <a:solidFill>
                  <a:srgbClr val="C9C2C0"/>
                </a:solidFill>
                <a:latin typeface="Gelasio" pitchFamily="34" charset="0"/>
                <a:ea typeface="Gelasio" pitchFamily="34" charset="-122"/>
                <a:cs typeface="Gelasio" pitchFamily="34" charset="-120"/>
              </a:rPr>
              <a:t>Wearable sensor methods</a:t>
            </a:r>
            <a:r>
              <a:rPr lang="en-US" sz="1550" dirty="0">
                <a:solidFill>
                  <a:srgbClr val="C9C2C0"/>
                </a:solidFill>
                <a:latin typeface="Gelasio" pitchFamily="34" charset="0"/>
                <a:ea typeface="Gelasio" pitchFamily="34" charset="-122"/>
                <a:cs typeface="Gelasio" pitchFamily="34" charset="-120"/>
              </a:rPr>
              <a:t>: Utilizing sensors embedded in gloves or wristbands, these approaches capture hand movements directly, offering high accuracy and personalization.</a:t>
            </a:r>
            <a:endParaRPr lang="en-US" sz="1550" dirty="0"/>
          </a:p>
        </p:txBody>
      </p:sp>
      <p:sp>
        <p:nvSpPr>
          <p:cNvPr id="7" name="Text 5"/>
          <p:cNvSpPr/>
          <p:nvPr/>
        </p:nvSpPr>
        <p:spPr>
          <a:xfrm>
            <a:off x="702469" y="4902518"/>
            <a:ext cx="13225463" cy="642223"/>
          </a:xfrm>
          <a:prstGeom prst="rect">
            <a:avLst/>
          </a:prstGeom>
          <a:noFill/>
          <a:ln/>
        </p:spPr>
        <p:txBody>
          <a:bodyPr wrap="square" lIns="0" tIns="0" rIns="0" bIns="0" rtlCol="0" anchor="t"/>
          <a:lstStyle/>
          <a:p>
            <a:pPr marL="0" indent="0">
              <a:lnSpc>
                <a:spcPts val="2500"/>
              </a:lnSpc>
              <a:buNone/>
            </a:pPr>
            <a:r>
              <a:rPr lang="en-US" sz="1550" dirty="0">
                <a:solidFill>
                  <a:srgbClr val="C9C2C0"/>
                </a:solidFill>
                <a:latin typeface="Gelasio" pitchFamily="34" charset="0"/>
                <a:ea typeface="Gelasio" pitchFamily="34" charset="-122"/>
                <a:cs typeface="Gelasio" pitchFamily="34" charset="-120"/>
              </a:rPr>
              <a:t>Despite significant progress, challenges remain in achieving robust, reliable, and user-friendly hand gesture recognition systems for smart homes. These challenges include:</a:t>
            </a:r>
            <a:endParaRPr lang="en-US" sz="1550" dirty="0"/>
          </a:p>
        </p:txBody>
      </p:sp>
      <p:sp>
        <p:nvSpPr>
          <p:cNvPr id="8" name="Text 6"/>
          <p:cNvSpPr/>
          <p:nvPr/>
        </p:nvSpPr>
        <p:spPr>
          <a:xfrm>
            <a:off x="702469" y="5770483"/>
            <a:ext cx="13225463" cy="321112"/>
          </a:xfrm>
          <a:prstGeom prst="rect">
            <a:avLst/>
          </a:prstGeom>
          <a:noFill/>
          <a:ln/>
        </p:spPr>
        <p:txBody>
          <a:bodyPr wrap="none" lIns="0" tIns="0" rIns="0" bIns="0" rtlCol="0" anchor="t"/>
          <a:lstStyle/>
          <a:p>
            <a:pPr marL="342900" indent="-342900">
              <a:lnSpc>
                <a:spcPts val="2500"/>
              </a:lnSpc>
              <a:buSzPct val="100000"/>
              <a:buChar char="•"/>
            </a:pPr>
            <a:r>
              <a:rPr lang="en-US" sz="1550" b="1" dirty="0">
                <a:solidFill>
                  <a:srgbClr val="C9C2C0"/>
                </a:solidFill>
                <a:latin typeface="Gelasio" pitchFamily="34" charset="0"/>
                <a:ea typeface="Gelasio" pitchFamily="34" charset="-122"/>
                <a:cs typeface="Gelasio" pitchFamily="34" charset="-120"/>
              </a:rPr>
              <a:t>Real-time processing</a:t>
            </a:r>
            <a:r>
              <a:rPr lang="en-US" sz="1550" dirty="0">
                <a:solidFill>
                  <a:srgbClr val="C9C2C0"/>
                </a:solidFill>
                <a:latin typeface="Gelasio" pitchFamily="34" charset="0"/>
                <a:ea typeface="Gelasio" pitchFamily="34" charset="-122"/>
                <a:cs typeface="Gelasio" pitchFamily="34" charset="-120"/>
              </a:rPr>
              <a:t>: Ensuring quick and accurate gesture recognition is crucial for a smooth user experience in dynamic environments.</a:t>
            </a:r>
            <a:endParaRPr lang="en-US" sz="1550" dirty="0"/>
          </a:p>
        </p:txBody>
      </p:sp>
      <p:sp>
        <p:nvSpPr>
          <p:cNvPr id="9" name="Text 7"/>
          <p:cNvSpPr/>
          <p:nvPr/>
        </p:nvSpPr>
        <p:spPr>
          <a:xfrm>
            <a:off x="702469" y="6161842"/>
            <a:ext cx="13225463" cy="642223"/>
          </a:xfrm>
          <a:prstGeom prst="rect">
            <a:avLst/>
          </a:prstGeom>
          <a:noFill/>
          <a:ln/>
        </p:spPr>
        <p:txBody>
          <a:bodyPr wrap="square" lIns="0" tIns="0" rIns="0" bIns="0" rtlCol="0" anchor="t"/>
          <a:lstStyle/>
          <a:p>
            <a:pPr marL="342900" indent="-342900">
              <a:lnSpc>
                <a:spcPts val="2500"/>
              </a:lnSpc>
              <a:buSzPct val="100000"/>
              <a:buChar char="•"/>
            </a:pPr>
            <a:r>
              <a:rPr lang="en-US" sz="1550" b="1" dirty="0">
                <a:solidFill>
                  <a:srgbClr val="C9C2C0"/>
                </a:solidFill>
                <a:latin typeface="Gelasio" pitchFamily="34" charset="0"/>
                <a:ea typeface="Gelasio" pitchFamily="34" charset="-122"/>
                <a:cs typeface="Gelasio" pitchFamily="34" charset="-120"/>
              </a:rPr>
              <a:t>Robustness to environmental variations</a:t>
            </a:r>
            <a:r>
              <a:rPr lang="en-US" sz="1550" dirty="0">
                <a:solidFill>
                  <a:srgbClr val="C9C2C0"/>
                </a:solidFill>
                <a:latin typeface="Gelasio" pitchFamily="34" charset="0"/>
                <a:ea typeface="Gelasio" pitchFamily="34" charset="-122"/>
                <a:cs typeface="Gelasio" pitchFamily="34" charset="-120"/>
              </a:rPr>
              <a:t>: Recognizing gestures reliably across diverse lighting conditions, backgrounds, and hand occlusions is critical.</a:t>
            </a:r>
            <a:endParaRPr lang="en-US" sz="1550" dirty="0"/>
          </a:p>
        </p:txBody>
      </p:sp>
      <p:sp>
        <p:nvSpPr>
          <p:cNvPr id="10" name="Text 8"/>
          <p:cNvSpPr/>
          <p:nvPr/>
        </p:nvSpPr>
        <p:spPr>
          <a:xfrm>
            <a:off x="702469" y="6874312"/>
            <a:ext cx="13225463" cy="642223"/>
          </a:xfrm>
          <a:prstGeom prst="rect">
            <a:avLst/>
          </a:prstGeom>
          <a:noFill/>
          <a:ln/>
        </p:spPr>
        <p:txBody>
          <a:bodyPr wrap="square" lIns="0" tIns="0" rIns="0" bIns="0" rtlCol="0" anchor="t"/>
          <a:lstStyle/>
          <a:p>
            <a:pPr marL="342900" indent="-342900">
              <a:lnSpc>
                <a:spcPts val="2500"/>
              </a:lnSpc>
              <a:buSzPct val="100000"/>
              <a:buChar char="•"/>
            </a:pPr>
            <a:r>
              <a:rPr lang="en-US" sz="1550" b="1" dirty="0">
                <a:solidFill>
                  <a:srgbClr val="C9C2C0"/>
                </a:solidFill>
                <a:latin typeface="Gelasio" pitchFamily="34" charset="0"/>
                <a:ea typeface="Gelasio" pitchFamily="34" charset="-122"/>
                <a:cs typeface="Gelasio" pitchFamily="34" charset="-120"/>
              </a:rPr>
              <a:t>User-friendliness and customization</a:t>
            </a:r>
            <a:r>
              <a:rPr lang="en-US" sz="1550" dirty="0">
                <a:solidFill>
                  <a:srgbClr val="C9C2C0"/>
                </a:solidFill>
                <a:latin typeface="Gelasio" pitchFamily="34" charset="0"/>
                <a:ea typeface="Gelasio" pitchFamily="34" charset="-122"/>
                <a:cs typeface="Gelasio" pitchFamily="34" charset="-120"/>
              </a:rPr>
              <a:t>: Creating intuitive and customizable gesture sets that cater to diverse user needs and preferences is essential.</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48320" y="861060"/>
            <a:ext cx="6059924" cy="757476"/>
          </a:xfrm>
          <a:prstGeom prst="rect">
            <a:avLst/>
          </a:prstGeom>
          <a:noFill/>
          <a:ln/>
        </p:spPr>
        <p:txBody>
          <a:bodyPr wrap="none" lIns="0" tIns="0" rIns="0" bIns="0" rtlCol="0" anchor="t"/>
          <a:lstStyle/>
          <a:p>
            <a:pPr marL="0" indent="0">
              <a:lnSpc>
                <a:spcPts val="5950"/>
              </a:lnSpc>
              <a:buNone/>
            </a:pPr>
            <a:r>
              <a:rPr lang="en-US" sz="4750" dirty="0">
                <a:solidFill>
                  <a:srgbClr val="D8B6A4"/>
                </a:solidFill>
                <a:latin typeface="Gelasio" pitchFamily="34" charset="0"/>
                <a:ea typeface="Gelasio" pitchFamily="34" charset="-122"/>
                <a:cs typeface="Gelasio" pitchFamily="34" charset="-120"/>
              </a:rPr>
              <a:t>Methodology</a:t>
            </a:r>
            <a:endParaRPr lang="en-US" sz="4750" dirty="0"/>
          </a:p>
        </p:txBody>
      </p:sp>
      <p:sp>
        <p:nvSpPr>
          <p:cNvPr id="3" name="Text 1"/>
          <p:cNvSpPr/>
          <p:nvPr/>
        </p:nvSpPr>
        <p:spPr>
          <a:xfrm>
            <a:off x="848320" y="2103239"/>
            <a:ext cx="12933759" cy="775573"/>
          </a:xfrm>
          <a:prstGeom prst="rect">
            <a:avLst/>
          </a:prstGeom>
          <a:noFill/>
          <a:ln/>
        </p:spPr>
        <p:txBody>
          <a:bodyPr wrap="square" lIns="0" tIns="0" rIns="0" bIns="0" rtlCol="0" anchor="t"/>
          <a:lstStyle/>
          <a:p>
            <a:pPr marL="0" indent="0">
              <a:lnSpc>
                <a:spcPts val="3050"/>
              </a:lnSpc>
              <a:buNone/>
            </a:pPr>
            <a:r>
              <a:rPr lang="en-US" sz="1900" dirty="0">
                <a:solidFill>
                  <a:srgbClr val="C9C2C0"/>
                </a:solidFill>
                <a:latin typeface="Gelasio" pitchFamily="34" charset="0"/>
                <a:ea typeface="Gelasio" pitchFamily="34" charset="-122"/>
                <a:cs typeface="Gelasio" pitchFamily="34" charset="-120"/>
              </a:rPr>
              <a:t>This research focuses on developing a vision-based hand gesture recognition system for smart homes, leveraging deep learning techniques and an open-source framework. The methodology involves the following key steps:</a:t>
            </a:r>
            <a:endParaRPr lang="en-US" sz="1900" dirty="0"/>
          </a:p>
        </p:txBody>
      </p:sp>
      <p:sp>
        <p:nvSpPr>
          <p:cNvPr id="4" name="Text 2"/>
          <p:cNvSpPr/>
          <p:nvPr/>
        </p:nvSpPr>
        <p:spPr>
          <a:xfrm>
            <a:off x="848320" y="3151465"/>
            <a:ext cx="12933759" cy="775573"/>
          </a:xfrm>
          <a:prstGeom prst="rect">
            <a:avLst/>
          </a:prstGeom>
          <a:noFill/>
          <a:ln/>
        </p:spPr>
        <p:txBody>
          <a:bodyPr wrap="square" lIns="0" tIns="0" rIns="0" bIns="0" rtlCol="0" anchor="t"/>
          <a:lstStyle/>
          <a:p>
            <a:pPr marL="342900" indent="-342900">
              <a:lnSpc>
                <a:spcPts val="3050"/>
              </a:lnSpc>
              <a:buSzPct val="100000"/>
              <a:buFont typeface="+mj-lt"/>
              <a:buAutoNum type="arabicPeriod"/>
            </a:pPr>
            <a:r>
              <a:rPr lang="en-US" sz="1900" b="1" dirty="0">
                <a:solidFill>
                  <a:srgbClr val="C9C2C0"/>
                </a:solidFill>
                <a:latin typeface="Gelasio" pitchFamily="34" charset="0"/>
                <a:ea typeface="Gelasio" pitchFamily="34" charset="-122"/>
                <a:cs typeface="Gelasio" pitchFamily="34" charset="-120"/>
              </a:rPr>
              <a:t>Dataset Collection</a:t>
            </a:r>
            <a:r>
              <a:rPr lang="en-US" sz="1900" dirty="0">
                <a:solidFill>
                  <a:srgbClr val="C9C2C0"/>
                </a:solidFill>
                <a:latin typeface="Gelasio" pitchFamily="34" charset="0"/>
                <a:ea typeface="Gelasio" pitchFamily="34" charset="-122"/>
                <a:cs typeface="Gelasio" pitchFamily="34" charset="-120"/>
              </a:rPr>
              <a:t>: Acquiring a diverse and representative dataset of hand gestures performed by multiple users under varying lighting conditions, backgrounds, and camera angles.</a:t>
            </a:r>
            <a:endParaRPr lang="en-US" sz="1900" dirty="0"/>
          </a:p>
        </p:txBody>
      </p:sp>
      <p:sp>
        <p:nvSpPr>
          <p:cNvPr id="5" name="Text 3"/>
          <p:cNvSpPr/>
          <p:nvPr/>
        </p:nvSpPr>
        <p:spPr>
          <a:xfrm>
            <a:off x="848320" y="4011811"/>
            <a:ext cx="12933759" cy="775573"/>
          </a:xfrm>
          <a:prstGeom prst="rect">
            <a:avLst/>
          </a:prstGeom>
          <a:noFill/>
          <a:ln/>
        </p:spPr>
        <p:txBody>
          <a:bodyPr wrap="square" lIns="0" tIns="0" rIns="0" bIns="0" rtlCol="0" anchor="t"/>
          <a:lstStyle/>
          <a:p>
            <a:pPr marL="342900" indent="-342900">
              <a:lnSpc>
                <a:spcPts val="3050"/>
              </a:lnSpc>
              <a:buSzPct val="100000"/>
              <a:buFont typeface="+mj-lt"/>
              <a:buAutoNum type="arabicPeriod" startAt="2"/>
            </a:pPr>
            <a:r>
              <a:rPr lang="en-US" sz="1900" b="1" dirty="0">
                <a:solidFill>
                  <a:srgbClr val="C9C2C0"/>
                </a:solidFill>
                <a:latin typeface="Gelasio" pitchFamily="34" charset="0"/>
                <a:ea typeface="Gelasio" pitchFamily="34" charset="-122"/>
                <a:cs typeface="Gelasio" pitchFamily="34" charset="-120"/>
              </a:rPr>
              <a:t>Data Preprocessing</a:t>
            </a:r>
            <a:r>
              <a:rPr lang="en-US" sz="1900" dirty="0">
                <a:solidFill>
                  <a:srgbClr val="C9C2C0"/>
                </a:solidFill>
                <a:latin typeface="Gelasio" pitchFamily="34" charset="0"/>
                <a:ea typeface="Gelasio" pitchFamily="34" charset="-122"/>
                <a:cs typeface="Gelasio" pitchFamily="34" charset="-120"/>
              </a:rPr>
              <a:t>: Preparing the collected data for training by resizing, augmenting, and labeling the images to ensure consistent format and quality.</a:t>
            </a:r>
            <a:endParaRPr lang="en-US" sz="1900" dirty="0"/>
          </a:p>
        </p:txBody>
      </p:sp>
      <p:sp>
        <p:nvSpPr>
          <p:cNvPr id="6" name="Text 4"/>
          <p:cNvSpPr/>
          <p:nvPr/>
        </p:nvSpPr>
        <p:spPr>
          <a:xfrm>
            <a:off x="848320" y="4872157"/>
            <a:ext cx="12933759" cy="775573"/>
          </a:xfrm>
          <a:prstGeom prst="rect">
            <a:avLst/>
          </a:prstGeom>
          <a:noFill/>
          <a:ln/>
        </p:spPr>
        <p:txBody>
          <a:bodyPr wrap="square" lIns="0" tIns="0" rIns="0" bIns="0" rtlCol="0" anchor="t"/>
          <a:lstStyle/>
          <a:p>
            <a:pPr marL="342900" indent="-342900">
              <a:lnSpc>
                <a:spcPts val="3050"/>
              </a:lnSpc>
              <a:buSzPct val="100000"/>
              <a:buFont typeface="+mj-lt"/>
              <a:buAutoNum type="arabicPeriod" startAt="3"/>
            </a:pPr>
            <a:r>
              <a:rPr lang="en-US" sz="1900" b="1" dirty="0">
                <a:solidFill>
                  <a:srgbClr val="C9C2C0"/>
                </a:solidFill>
                <a:latin typeface="Gelasio" pitchFamily="34" charset="0"/>
                <a:ea typeface="Gelasio" pitchFamily="34" charset="-122"/>
                <a:cs typeface="Gelasio" pitchFamily="34" charset="-120"/>
              </a:rPr>
              <a:t>Model Training</a:t>
            </a:r>
            <a:r>
              <a:rPr lang="en-US" sz="1900" dirty="0">
                <a:solidFill>
                  <a:srgbClr val="C9C2C0"/>
                </a:solidFill>
                <a:latin typeface="Gelasio" pitchFamily="34" charset="0"/>
                <a:ea typeface="Gelasio" pitchFamily="34" charset="-122"/>
                <a:cs typeface="Gelasio" pitchFamily="34" charset="-120"/>
              </a:rPr>
              <a:t>: Utilizing deep convolutional neural networks (CNNs) for feature extraction and gesture classification. Training the model on the preprocessed dataset to learn patterns and identify specific hand gestures.</a:t>
            </a:r>
            <a:endParaRPr lang="en-US" sz="1900" dirty="0"/>
          </a:p>
        </p:txBody>
      </p:sp>
      <p:sp>
        <p:nvSpPr>
          <p:cNvPr id="7" name="Text 5"/>
          <p:cNvSpPr/>
          <p:nvPr/>
        </p:nvSpPr>
        <p:spPr>
          <a:xfrm>
            <a:off x="848320" y="5732502"/>
            <a:ext cx="12933759" cy="775573"/>
          </a:xfrm>
          <a:prstGeom prst="rect">
            <a:avLst/>
          </a:prstGeom>
          <a:noFill/>
          <a:ln/>
        </p:spPr>
        <p:txBody>
          <a:bodyPr wrap="square" lIns="0" tIns="0" rIns="0" bIns="0" rtlCol="0" anchor="t"/>
          <a:lstStyle/>
          <a:p>
            <a:pPr marL="342900" indent="-342900">
              <a:lnSpc>
                <a:spcPts val="3050"/>
              </a:lnSpc>
              <a:buSzPct val="100000"/>
              <a:buFont typeface="+mj-lt"/>
              <a:buAutoNum type="arabicPeriod" startAt="4"/>
            </a:pPr>
            <a:r>
              <a:rPr lang="en-US" sz="1900" b="1" dirty="0">
                <a:solidFill>
                  <a:srgbClr val="C9C2C0"/>
                </a:solidFill>
                <a:latin typeface="Gelasio" pitchFamily="34" charset="0"/>
                <a:ea typeface="Gelasio" pitchFamily="34" charset="-122"/>
                <a:cs typeface="Gelasio" pitchFamily="34" charset="-120"/>
              </a:rPr>
              <a:t>Model Evaluation</a:t>
            </a:r>
            <a:r>
              <a:rPr lang="en-US" sz="1900" dirty="0">
                <a:solidFill>
                  <a:srgbClr val="C9C2C0"/>
                </a:solidFill>
                <a:latin typeface="Gelasio" pitchFamily="34" charset="0"/>
                <a:ea typeface="Gelasio" pitchFamily="34" charset="-122"/>
                <a:cs typeface="Gelasio" pitchFamily="34" charset="-120"/>
              </a:rPr>
              <a:t>: Assessing the performance of the trained model using a separate evaluation dataset. Evaluating metrics such as accuracy, precision, recall, and F1-score to quantify the model's effectiveness in recognizing gestures.</a:t>
            </a:r>
            <a:endParaRPr lang="en-US" sz="1900" dirty="0"/>
          </a:p>
        </p:txBody>
      </p:sp>
      <p:sp>
        <p:nvSpPr>
          <p:cNvPr id="8" name="Text 6"/>
          <p:cNvSpPr/>
          <p:nvPr/>
        </p:nvSpPr>
        <p:spPr>
          <a:xfrm>
            <a:off x="848320" y="6592848"/>
            <a:ext cx="12933759" cy="775573"/>
          </a:xfrm>
          <a:prstGeom prst="rect">
            <a:avLst/>
          </a:prstGeom>
          <a:noFill/>
          <a:ln/>
        </p:spPr>
        <p:txBody>
          <a:bodyPr wrap="square" lIns="0" tIns="0" rIns="0" bIns="0" rtlCol="0" anchor="t"/>
          <a:lstStyle/>
          <a:p>
            <a:pPr marL="342900" indent="-342900">
              <a:lnSpc>
                <a:spcPts val="3050"/>
              </a:lnSpc>
              <a:buSzPct val="100000"/>
              <a:buFont typeface="+mj-lt"/>
              <a:buAutoNum type="arabicPeriod" startAt="5"/>
            </a:pPr>
            <a:r>
              <a:rPr lang="en-US" sz="1900" b="1" dirty="0">
                <a:solidFill>
                  <a:srgbClr val="C9C2C0"/>
                </a:solidFill>
                <a:latin typeface="Gelasio" pitchFamily="34" charset="0"/>
                <a:ea typeface="Gelasio" pitchFamily="34" charset="-122"/>
                <a:cs typeface="Gelasio" pitchFamily="34" charset="-120"/>
              </a:rPr>
              <a:t>Implementation and Testing</a:t>
            </a:r>
            <a:r>
              <a:rPr lang="en-US" sz="1900" dirty="0">
                <a:solidFill>
                  <a:srgbClr val="C9C2C0"/>
                </a:solidFill>
                <a:latin typeface="Gelasio" pitchFamily="34" charset="0"/>
                <a:ea typeface="Gelasio" pitchFamily="34" charset="-122"/>
                <a:cs typeface="Gelasio" pitchFamily="34" charset="-120"/>
              </a:rPr>
              <a:t>: Integrating the trained model with a smart home platform and testing its functionality in a real-world setting to ensure robust performance and usability.</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229201"/>
            <a:ext cx="6172200" cy="771525"/>
          </a:xfrm>
          <a:prstGeom prst="rect">
            <a:avLst/>
          </a:prstGeom>
          <a:noFill/>
          <a:ln/>
        </p:spPr>
        <p:txBody>
          <a:bodyPr wrap="none" lIns="0" tIns="0" rIns="0" bIns="0" rtlCol="0" anchor="t"/>
          <a:lstStyle/>
          <a:p>
            <a:pPr marL="0" indent="0">
              <a:lnSpc>
                <a:spcPts val="6050"/>
              </a:lnSpc>
              <a:buNone/>
            </a:pPr>
            <a:r>
              <a:rPr lang="en-US" sz="4850" dirty="0">
                <a:solidFill>
                  <a:srgbClr val="D8B6A4"/>
                </a:solidFill>
                <a:latin typeface="Gelasio" pitchFamily="34" charset="0"/>
                <a:ea typeface="Gelasio" pitchFamily="34" charset="-122"/>
                <a:cs typeface="Gelasio" pitchFamily="34" charset="-120"/>
              </a:rPr>
              <a:t>Implementation</a:t>
            </a:r>
            <a:endParaRPr lang="en-US" sz="4850" dirty="0"/>
          </a:p>
        </p:txBody>
      </p:sp>
      <p:sp>
        <p:nvSpPr>
          <p:cNvPr id="3" name="Text 1"/>
          <p:cNvSpPr/>
          <p:nvPr/>
        </p:nvSpPr>
        <p:spPr>
          <a:xfrm>
            <a:off x="864037" y="2494478"/>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The implementation of the hand gesture recognition system involves integrating the trained deep learning model with a smart home platform. The system utilizes a camera to capture real-time video feed of the user's hand movements. The video feed is then processed by the trained CNN model, which identifies specific gestures based on the extracted features.</a:t>
            </a:r>
            <a:endParaRPr lang="en-US" sz="1900" dirty="0"/>
          </a:p>
        </p:txBody>
      </p:sp>
      <p:sp>
        <p:nvSpPr>
          <p:cNvPr id="4" name="Text 2"/>
          <p:cNvSpPr/>
          <p:nvPr/>
        </p:nvSpPr>
        <p:spPr>
          <a:xfrm>
            <a:off x="864037" y="4352330"/>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The recognized gestures are then translated into commands that control various smart home devices. For example, a wave of the hand could trigger the lights to turn on or off, while a specific hand gesture could adjust the room temperature or activate a smart speaker.</a:t>
            </a:r>
            <a:endParaRPr lang="en-US" sz="1900" dirty="0"/>
          </a:p>
        </p:txBody>
      </p:sp>
      <p:sp>
        <p:nvSpPr>
          <p:cNvPr id="5" name="Text 3"/>
          <p:cNvSpPr/>
          <p:nvPr/>
        </p:nvSpPr>
        <p:spPr>
          <a:xfrm>
            <a:off x="864037" y="5815132"/>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The system can be implemented using a Raspberry Pi or other embedded devices with sufficient processing power and camera capabilities. The implementation leverages open-source frameworks such as TensorFlow or PyTorch, which provide libraries for deep learning and computer vision tasks.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031677"/>
            <a:ext cx="6172200" cy="771525"/>
          </a:xfrm>
          <a:prstGeom prst="rect">
            <a:avLst/>
          </a:prstGeom>
          <a:noFill/>
          <a:ln/>
        </p:spPr>
        <p:txBody>
          <a:bodyPr wrap="none" lIns="0" tIns="0" rIns="0" bIns="0" rtlCol="0" anchor="t"/>
          <a:lstStyle/>
          <a:p>
            <a:pPr marL="0" indent="0">
              <a:lnSpc>
                <a:spcPts val="6050"/>
              </a:lnSpc>
              <a:buNone/>
            </a:pPr>
            <a:r>
              <a:rPr lang="en-US" sz="4850" dirty="0">
                <a:solidFill>
                  <a:srgbClr val="D8B6A4"/>
                </a:solidFill>
                <a:latin typeface="Gelasio" pitchFamily="34" charset="0"/>
                <a:ea typeface="Gelasio" pitchFamily="34" charset="-122"/>
                <a:cs typeface="Gelasio" pitchFamily="34" charset="-120"/>
              </a:rPr>
              <a:t>Result</a:t>
            </a:r>
            <a:endParaRPr lang="en-US" sz="4850" dirty="0"/>
          </a:p>
        </p:txBody>
      </p:sp>
      <p:sp>
        <p:nvSpPr>
          <p:cNvPr id="3" name="Text 1"/>
          <p:cNvSpPr/>
          <p:nvPr/>
        </p:nvSpPr>
        <p:spPr>
          <a:xfrm>
            <a:off x="864037" y="2296954"/>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The implemented hand gesture recognition system demonstrated promising results in recognizing a set of predefined gestures. The system achieved high accuracy in controlled environments with good lighting conditions and minimal background clutter. The evaluation metrics, including accuracy, precision, and recall, indicated that the system was effective in identifying gestures accurately and reliably.</a:t>
            </a:r>
            <a:endParaRPr lang="en-US" sz="1900" dirty="0"/>
          </a:p>
        </p:txBody>
      </p:sp>
      <p:sp>
        <p:nvSpPr>
          <p:cNvPr id="4" name="Text 2"/>
          <p:cNvSpPr/>
          <p:nvPr/>
        </p:nvSpPr>
        <p:spPr>
          <a:xfrm>
            <a:off x="864037" y="4154805"/>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However, the system exhibited sensitivity to variations in lighting, background complexity, and camera angles. Further improvements are needed to enhance its robustness in real-world settings with dynamic lighting and diverse backgrounds. The system's performance also varied depending on the user's hand size, skin tone, and movement speed.</a:t>
            </a:r>
            <a:endParaRPr lang="en-US" sz="1900" dirty="0"/>
          </a:p>
        </p:txBody>
      </p:sp>
      <p:sp>
        <p:nvSpPr>
          <p:cNvPr id="5" name="Text 3"/>
          <p:cNvSpPr/>
          <p:nvPr/>
        </p:nvSpPr>
        <p:spPr>
          <a:xfrm>
            <a:off x="864037" y="6012656"/>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The research findings suggest that vision-based hand gesture recognition has significant potential for smart home applications but requires ongoing development and refinement to achieve widespread adoption. The next step involves addressing the identified limitations and further enhancing the system's robustness, accuracy, and user-friendliness.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4616" y="683657"/>
            <a:ext cx="7366992" cy="655796"/>
          </a:xfrm>
          <a:prstGeom prst="rect">
            <a:avLst/>
          </a:prstGeom>
          <a:noFill/>
          <a:ln/>
        </p:spPr>
        <p:txBody>
          <a:bodyPr wrap="none" lIns="0" tIns="0" rIns="0" bIns="0" rtlCol="0" anchor="t"/>
          <a:lstStyle/>
          <a:p>
            <a:pPr marL="0" indent="0">
              <a:lnSpc>
                <a:spcPts val="5150"/>
              </a:lnSpc>
              <a:buNone/>
            </a:pPr>
            <a:r>
              <a:rPr lang="en-US" sz="4100" dirty="0">
                <a:solidFill>
                  <a:srgbClr val="D8B6A4"/>
                </a:solidFill>
                <a:latin typeface="Gelasio" pitchFamily="34" charset="0"/>
                <a:ea typeface="Gelasio" pitchFamily="34" charset="-122"/>
                <a:cs typeface="Gelasio" pitchFamily="34" charset="-120"/>
              </a:rPr>
              <a:t>Future Trends and Applications</a:t>
            </a:r>
            <a:endParaRPr lang="en-US" sz="4100" dirty="0"/>
          </a:p>
        </p:txBody>
      </p:sp>
      <p:sp>
        <p:nvSpPr>
          <p:cNvPr id="3" name="Text 1"/>
          <p:cNvSpPr/>
          <p:nvPr/>
        </p:nvSpPr>
        <p:spPr>
          <a:xfrm>
            <a:off x="734616" y="1759148"/>
            <a:ext cx="13161169" cy="335756"/>
          </a:xfrm>
          <a:prstGeom prst="rect">
            <a:avLst/>
          </a:prstGeom>
          <a:noFill/>
          <a:ln/>
        </p:spPr>
        <p:txBody>
          <a:bodyPr wrap="none" lIns="0" tIns="0" rIns="0" bIns="0" rtlCol="0" anchor="t"/>
          <a:lstStyle/>
          <a:p>
            <a:pPr marL="0" indent="0">
              <a:lnSpc>
                <a:spcPts val="2600"/>
              </a:lnSpc>
              <a:buNone/>
            </a:pPr>
            <a:r>
              <a:rPr lang="en-US" sz="1650" dirty="0">
                <a:solidFill>
                  <a:srgbClr val="C9C2C0"/>
                </a:solidFill>
                <a:latin typeface="Gelasio" pitchFamily="34" charset="0"/>
                <a:ea typeface="Gelasio" pitchFamily="34" charset="-122"/>
                <a:cs typeface="Gelasio" pitchFamily="34" charset="-120"/>
              </a:rPr>
              <a:t>The future of hand gesture recognition for smart homes is promising, with several exciting trends and potential applications emerging:</a:t>
            </a:r>
            <a:endParaRPr lang="en-US" sz="1650" dirty="0"/>
          </a:p>
        </p:txBody>
      </p:sp>
      <p:sp>
        <p:nvSpPr>
          <p:cNvPr id="4" name="Text 2"/>
          <p:cNvSpPr/>
          <p:nvPr/>
        </p:nvSpPr>
        <p:spPr>
          <a:xfrm>
            <a:off x="734616" y="2331006"/>
            <a:ext cx="13161169" cy="1007269"/>
          </a:xfrm>
          <a:prstGeom prst="rect">
            <a:avLst/>
          </a:prstGeom>
          <a:noFill/>
          <a:ln/>
        </p:spPr>
        <p:txBody>
          <a:bodyPr wrap="square" lIns="0" tIns="0" rIns="0" bIns="0" rtlCol="0" anchor="t"/>
          <a:lstStyle/>
          <a:p>
            <a:pPr marL="342900"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Improved Accuracy and Robustness</a:t>
            </a:r>
            <a:r>
              <a:rPr lang="en-US" sz="1650" dirty="0">
                <a:solidFill>
                  <a:srgbClr val="C9C2C0"/>
                </a:solidFill>
                <a:latin typeface="Gelasio" pitchFamily="34" charset="0"/>
                <a:ea typeface="Gelasio" pitchFamily="34" charset="-122"/>
                <a:cs typeface="Gelasio" pitchFamily="34" charset="-120"/>
              </a:rPr>
              <a:t>: Ongoing advancements in deep learning algorithms and computer vision techniques are leading to more accurate and robust gesture recognition systems, capable of handling diverse lighting conditions, complex backgrounds, and occlusions.</a:t>
            </a:r>
            <a:endParaRPr lang="en-US" sz="1650" dirty="0"/>
          </a:p>
        </p:txBody>
      </p:sp>
      <p:sp>
        <p:nvSpPr>
          <p:cNvPr id="5" name="Text 3"/>
          <p:cNvSpPr/>
          <p:nvPr/>
        </p:nvSpPr>
        <p:spPr>
          <a:xfrm>
            <a:off x="734616" y="3411736"/>
            <a:ext cx="13161169" cy="671512"/>
          </a:xfrm>
          <a:prstGeom prst="rect">
            <a:avLst/>
          </a:prstGeom>
          <a:noFill/>
          <a:ln/>
        </p:spPr>
        <p:txBody>
          <a:bodyPr wrap="square" lIns="0" tIns="0" rIns="0" bIns="0" rtlCol="0" anchor="t"/>
          <a:lstStyle/>
          <a:p>
            <a:pPr marL="342900"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Enhanced User Experience</a:t>
            </a:r>
            <a:r>
              <a:rPr lang="en-US" sz="1650" dirty="0">
                <a:solidFill>
                  <a:srgbClr val="C9C2C0"/>
                </a:solidFill>
                <a:latin typeface="Gelasio" pitchFamily="34" charset="0"/>
                <a:ea typeface="Gelasio" pitchFamily="34" charset="-122"/>
                <a:cs typeface="Gelasio" pitchFamily="34" charset="-120"/>
              </a:rPr>
              <a:t>: The development of user-friendly interfaces and intuitive gesture sets tailored to specific tasks is crucial for seamless and enjoyable user interactions.</a:t>
            </a:r>
            <a:endParaRPr lang="en-US" sz="1650" dirty="0"/>
          </a:p>
        </p:txBody>
      </p:sp>
      <p:sp>
        <p:nvSpPr>
          <p:cNvPr id="6" name="Text 4"/>
          <p:cNvSpPr/>
          <p:nvPr/>
        </p:nvSpPr>
        <p:spPr>
          <a:xfrm>
            <a:off x="734616" y="4156710"/>
            <a:ext cx="13161169" cy="671512"/>
          </a:xfrm>
          <a:prstGeom prst="rect">
            <a:avLst/>
          </a:prstGeom>
          <a:noFill/>
          <a:ln/>
        </p:spPr>
        <p:txBody>
          <a:bodyPr wrap="square" lIns="0" tIns="0" rIns="0" bIns="0" rtlCol="0" anchor="t"/>
          <a:lstStyle/>
          <a:p>
            <a:pPr marL="342900"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Personalized Gesture Recognition</a:t>
            </a:r>
            <a:r>
              <a:rPr lang="en-US" sz="1650" dirty="0">
                <a:solidFill>
                  <a:srgbClr val="C9C2C0"/>
                </a:solidFill>
                <a:latin typeface="Gelasio" pitchFamily="34" charset="0"/>
                <a:ea typeface="Gelasio" pitchFamily="34" charset="-122"/>
                <a:cs typeface="Gelasio" pitchFamily="34" charset="-120"/>
              </a:rPr>
              <a:t>: Systems that can learn and adapt to individual user preferences, hand sizes, and movement styles will provide a more personalized and responsive experience.</a:t>
            </a:r>
            <a:endParaRPr lang="en-US" sz="1650" dirty="0"/>
          </a:p>
        </p:txBody>
      </p:sp>
      <p:sp>
        <p:nvSpPr>
          <p:cNvPr id="7" name="Text 5"/>
          <p:cNvSpPr/>
          <p:nvPr/>
        </p:nvSpPr>
        <p:spPr>
          <a:xfrm>
            <a:off x="734616" y="4901684"/>
            <a:ext cx="13161169" cy="671512"/>
          </a:xfrm>
          <a:prstGeom prst="rect">
            <a:avLst/>
          </a:prstGeom>
          <a:noFill/>
          <a:ln/>
        </p:spPr>
        <p:txBody>
          <a:bodyPr wrap="square" lIns="0" tIns="0" rIns="0" bIns="0" rtlCol="0" anchor="t"/>
          <a:lstStyle/>
          <a:p>
            <a:pPr marL="342900"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Multimodal Interaction</a:t>
            </a:r>
            <a:r>
              <a:rPr lang="en-US" sz="1650" dirty="0">
                <a:solidFill>
                  <a:srgbClr val="C9C2C0"/>
                </a:solidFill>
                <a:latin typeface="Gelasio" pitchFamily="34" charset="0"/>
                <a:ea typeface="Gelasio" pitchFamily="34" charset="-122"/>
                <a:cs typeface="Gelasio" pitchFamily="34" charset="-120"/>
              </a:rPr>
              <a:t>: Integrating hand gesture recognition with other modalities, such as voice control and touchscreens, will create a more holistic and adaptable smart home experience.</a:t>
            </a:r>
            <a:endParaRPr lang="en-US" sz="1650" dirty="0"/>
          </a:p>
        </p:txBody>
      </p:sp>
      <p:sp>
        <p:nvSpPr>
          <p:cNvPr id="8" name="Text 6"/>
          <p:cNvSpPr/>
          <p:nvPr/>
        </p:nvSpPr>
        <p:spPr>
          <a:xfrm>
            <a:off x="734616" y="5646658"/>
            <a:ext cx="13161169" cy="335756"/>
          </a:xfrm>
          <a:prstGeom prst="rect">
            <a:avLst/>
          </a:prstGeom>
          <a:noFill/>
          <a:ln/>
        </p:spPr>
        <p:txBody>
          <a:bodyPr wrap="none" lIns="0" tIns="0" rIns="0" bIns="0" rtlCol="0" anchor="t"/>
          <a:lstStyle/>
          <a:p>
            <a:pPr marL="342900"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Advanced Applications</a:t>
            </a:r>
            <a:r>
              <a:rPr lang="en-US" sz="1650" dirty="0">
                <a:solidFill>
                  <a:srgbClr val="C9C2C0"/>
                </a:solidFill>
                <a:latin typeface="Gelasio" pitchFamily="34" charset="0"/>
                <a:ea typeface="Gelasio" pitchFamily="34" charset="-122"/>
                <a:cs typeface="Gelasio" pitchFamily="34" charset="-120"/>
              </a:rPr>
              <a:t>: Hand gesture recognition can be applied to a wider range of smart home features, including:</a:t>
            </a:r>
            <a:endParaRPr lang="en-US" sz="1650" dirty="0"/>
          </a:p>
        </p:txBody>
      </p:sp>
      <p:sp>
        <p:nvSpPr>
          <p:cNvPr id="9" name="Text 7"/>
          <p:cNvSpPr/>
          <p:nvPr/>
        </p:nvSpPr>
        <p:spPr>
          <a:xfrm>
            <a:off x="734616" y="6055876"/>
            <a:ext cx="13161169" cy="671512"/>
          </a:xfrm>
          <a:prstGeom prst="rect">
            <a:avLst/>
          </a:prstGeom>
          <a:noFill/>
          <a:ln/>
        </p:spPr>
        <p:txBody>
          <a:bodyPr wrap="square" lIns="0" tIns="0" rIns="0" bIns="0" rtlCol="0" anchor="t"/>
          <a:lstStyle/>
          <a:p>
            <a:pPr marL="685800" lvl="1"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Virtual Reality (VR) and Augmented Reality (AR)</a:t>
            </a:r>
            <a:r>
              <a:rPr lang="en-US" sz="1650" dirty="0">
                <a:solidFill>
                  <a:srgbClr val="C9C2C0"/>
                </a:solidFill>
                <a:latin typeface="Gelasio" pitchFamily="34" charset="0"/>
                <a:ea typeface="Gelasio" pitchFamily="34" charset="-122"/>
                <a:cs typeface="Gelasio" pitchFamily="34" charset="-120"/>
              </a:rPr>
              <a:t>: Controlling virtual objects and interacting with AR environments using hand gestures.</a:t>
            </a:r>
            <a:endParaRPr lang="en-US" sz="1650" dirty="0"/>
          </a:p>
        </p:txBody>
      </p:sp>
      <p:sp>
        <p:nvSpPr>
          <p:cNvPr id="10" name="Text 8"/>
          <p:cNvSpPr/>
          <p:nvPr/>
        </p:nvSpPr>
        <p:spPr>
          <a:xfrm>
            <a:off x="734616" y="6800850"/>
            <a:ext cx="13161169" cy="335756"/>
          </a:xfrm>
          <a:prstGeom prst="rect">
            <a:avLst/>
          </a:prstGeom>
          <a:noFill/>
          <a:ln/>
        </p:spPr>
        <p:txBody>
          <a:bodyPr wrap="none" lIns="0" tIns="0" rIns="0" bIns="0" rtlCol="0" anchor="t"/>
          <a:lstStyle/>
          <a:p>
            <a:pPr marL="685800" lvl="1"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Home Security</a:t>
            </a:r>
            <a:r>
              <a:rPr lang="en-US" sz="1650" dirty="0">
                <a:solidFill>
                  <a:srgbClr val="C9C2C0"/>
                </a:solidFill>
                <a:latin typeface="Gelasio" pitchFamily="34" charset="0"/>
                <a:ea typeface="Gelasio" pitchFamily="34" charset="-122"/>
                <a:cs typeface="Gelasio" pitchFamily="34" charset="-120"/>
              </a:rPr>
              <a:t>: Identifying unauthorized access attempts based on unusual hand movements.</a:t>
            </a:r>
            <a:endParaRPr lang="en-US" sz="1650" dirty="0"/>
          </a:p>
        </p:txBody>
      </p:sp>
      <p:sp>
        <p:nvSpPr>
          <p:cNvPr id="11" name="Text 9"/>
          <p:cNvSpPr/>
          <p:nvPr/>
        </p:nvSpPr>
        <p:spPr>
          <a:xfrm>
            <a:off x="734616" y="7210068"/>
            <a:ext cx="13161169" cy="335756"/>
          </a:xfrm>
          <a:prstGeom prst="rect">
            <a:avLst/>
          </a:prstGeom>
          <a:noFill/>
          <a:ln/>
        </p:spPr>
        <p:txBody>
          <a:bodyPr wrap="none" lIns="0" tIns="0" rIns="0" bIns="0" rtlCol="0" anchor="t"/>
          <a:lstStyle/>
          <a:p>
            <a:pPr marL="685800" lvl="1" indent="-342900">
              <a:lnSpc>
                <a:spcPts val="2600"/>
              </a:lnSpc>
              <a:buSzPct val="100000"/>
              <a:buChar char="•"/>
            </a:pPr>
            <a:r>
              <a:rPr lang="en-US" sz="1650" b="1" dirty="0">
                <a:solidFill>
                  <a:srgbClr val="C9C2C0"/>
                </a:solidFill>
                <a:latin typeface="Gelasio" pitchFamily="34" charset="0"/>
                <a:ea typeface="Gelasio" pitchFamily="34" charset="-122"/>
                <a:cs typeface="Gelasio" pitchFamily="34" charset="-120"/>
              </a:rPr>
              <a:t>Health Monitoring</a:t>
            </a:r>
            <a:r>
              <a:rPr lang="en-US" sz="1650" dirty="0">
                <a:solidFill>
                  <a:srgbClr val="C9C2C0"/>
                </a:solidFill>
                <a:latin typeface="Gelasio" pitchFamily="34" charset="0"/>
                <a:ea typeface="Gelasio" pitchFamily="34" charset="-122"/>
                <a:cs typeface="Gelasio" pitchFamily="34" charset="-120"/>
              </a:rPr>
              <a:t>: Detecting subtle hand tremors or other physical changes to aid in early disease detection.</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960602"/>
            <a:ext cx="6172200" cy="771525"/>
          </a:xfrm>
          <a:prstGeom prst="rect">
            <a:avLst/>
          </a:prstGeom>
          <a:noFill/>
          <a:ln/>
        </p:spPr>
        <p:txBody>
          <a:bodyPr wrap="none" lIns="0" tIns="0" rIns="0" bIns="0" rtlCol="0" anchor="t"/>
          <a:lstStyle/>
          <a:p>
            <a:pPr marL="0" indent="0">
              <a:lnSpc>
                <a:spcPts val="6050"/>
              </a:lnSpc>
              <a:buNone/>
            </a:pPr>
            <a:r>
              <a:rPr lang="en-US" sz="4850" dirty="0">
                <a:solidFill>
                  <a:srgbClr val="D8B6A4"/>
                </a:solidFill>
                <a:latin typeface="Gelasio" pitchFamily="34" charset="0"/>
                <a:ea typeface="Gelasio" pitchFamily="34" charset="-122"/>
                <a:cs typeface="Gelasio" pitchFamily="34" charset="-120"/>
              </a:rPr>
              <a:t>Conclusion</a:t>
            </a:r>
            <a:endParaRPr lang="en-US" sz="4850" dirty="0"/>
          </a:p>
        </p:txBody>
      </p:sp>
      <p:sp>
        <p:nvSpPr>
          <p:cNvPr id="3" name="Text 1"/>
          <p:cNvSpPr/>
          <p:nvPr/>
        </p:nvSpPr>
        <p:spPr>
          <a:xfrm>
            <a:off x="864037" y="3225879"/>
            <a:ext cx="12902327" cy="158019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Hand gesture recognition holds immense potential for revolutionizing smart home technology, offering a more intuitive and accessible way to interact with our connected devices. The research findings highlight the significant progress made in developing vision-based systems, but also acknowledge the remaining challenges, particularly in achieving robustness and accuracy in real-world settings.</a:t>
            </a:r>
            <a:endParaRPr lang="en-US" sz="1900" dirty="0"/>
          </a:p>
        </p:txBody>
      </p:sp>
      <p:sp>
        <p:nvSpPr>
          <p:cNvPr id="4" name="Text 2"/>
          <p:cNvSpPr/>
          <p:nvPr/>
        </p:nvSpPr>
        <p:spPr>
          <a:xfrm>
            <a:off x="864037" y="5083731"/>
            <a:ext cx="12902327" cy="1185148"/>
          </a:xfrm>
          <a:prstGeom prst="rect">
            <a:avLst/>
          </a:prstGeom>
          <a:noFill/>
          <a:ln/>
        </p:spPr>
        <p:txBody>
          <a:bodyPr wrap="square" lIns="0" tIns="0" rIns="0" bIns="0" rtlCol="0" anchor="t"/>
          <a:lstStyle/>
          <a:p>
            <a:pPr marL="0" indent="0">
              <a:lnSpc>
                <a:spcPts val="3100"/>
              </a:lnSpc>
              <a:buNone/>
            </a:pPr>
            <a:r>
              <a:rPr lang="en-US" sz="1900" dirty="0">
                <a:solidFill>
                  <a:srgbClr val="C9C2C0"/>
                </a:solidFill>
                <a:latin typeface="Gelasio" pitchFamily="34" charset="0"/>
                <a:ea typeface="Gelasio" pitchFamily="34" charset="-122"/>
                <a:cs typeface="Gelasio" pitchFamily="34" charset="-120"/>
              </a:rPr>
              <a:t>Future efforts should focus on addressing these challenges, enhancing user experience, and exploring innovative applications of hand gesture recognition in smart homes. The technology's ability to simplify interactions and provide personalized control offers a compelling future for a more intuitive and seamless smart home experience.</a:t>
            </a:r>
            <a:endParaRPr lang="en-US" sz="19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TotalTime>
  <Words>1265</Words>
  <Application>Microsoft Office PowerPoint</Application>
  <PresentationFormat>Custom</PresentationFormat>
  <Paragraphs>51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Wingdings 3</vt:lpstr>
      <vt:lpstr>Gelasio</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RISABH 2401730089</cp:lastModifiedBy>
  <cp:revision>2</cp:revision>
  <dcterms:created xsi:type="dcterms:W3CDTF">2025-02-10T15:54:00Z</dcterms:created>
  <dcterms:modified xsi:type="dcterms:W3CDTF">2025-02-10T16:05:25Z</dcterms:modified>
</cp:coreProperties>
</file>