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728B-57ED-B0C0-AFF6-5B06B4A8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9D44E-AC99-9633-538D-6EA90027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7819-CB23-CA11-1382-6742F4D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6281-BB29-3D97-F290-E4483847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B336-6CD2-E471-D1CD-745F804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74A-E58E-8B00-7DE4-8D56C43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69E9-CDBC-4D00-2840-9D2A91EDD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AE23-E38A-A02B-32A2-CDE4673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547D-968B-B610-3F89-968C1639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2EEB-5721-6524-3F4F-1E8AC7C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032A2-78E7-9783-B436-83808CA0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AD69-50CA-806A-9B94-6A0F8D95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9DA4-2FC8-3652-132D-617AB72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85F6-093E-58EA-6C81-E165AAE8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7DC4-8509-8CFB-8AA6-FED4A6D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A259-FD54-0B37-0F26-67103371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490-B780-421E-BE1C-CA8FD681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85A6-C8A9-D7D9-F157-37019978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9958-9FA8-60BA-0621-8625B8E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4DD9-7967-55E8-0EC5-C978A4E5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8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6E44-3CEE-5C7C-9BD0-70D9A912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0B5C3-B8DC-6B8A-0220-6B61D61F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94CD-FAB3-3AC0-F74F-D91CAC5D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0F3A-7059-9994-AC45-044EE3C7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0435-191F-A926-32B6-1AEDAA3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CB74-C8FA-E20B-FCB0-949799C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8081-F4AC-F825-726C-C2FDB8C9A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4EAD-65D5-40EE-7CB0-3E33870C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FDE7-29DE-27BF-936A-DB21A47B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2E05-825B-F20B-9E57-561E5833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623F-A5CC-252E-FD79-CBBAC654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EC52-9CEC-FF30-407B-258FF4EC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70CA-75AC-08E6-49D7-AAC13929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93C0-6901-73BD-13BB-E5B09787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F260-BD31-A8ED-AE25-469A36D41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60AB8-B3FF-44E8-7599-B9E39E71F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0E0DA-ACAB-A527-F974-0DB2BEA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556B-0BB7-4D72-F375-E4001B29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B9E43-56A8-05C6-EAF9-817FCDB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0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1483-BC08-D469-B8B5-F8EA2C94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F5D62-1632-CC3D-7FFE-273A860F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F532-CF19-2EFB-2A62-AEFB8F4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4727-0061-2713-1C3F-7E1436F9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1215D-01CF-1343-9B3C-404A238C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472D8-173D-E6BC-2DA8-51F90B6C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46722-8FE9-DB41-D4E9-7AB9068D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032-F272-C1CA-9344-07C7867A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7155-5DE1-BC61-29C1-42F24968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8E548-B8FE-F52F-A34C-38944D68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AAFF7-10FE-C93E-077E-2ACCC1B4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4751-B960-44D3-E706-6CF8F62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1F7E-B1FC-A30B-EAE3-9860D9E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ACB9-5794-9A34-E95B-FABF2DF4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25244-0985-4C4C-231A-7D267B74C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52E3B-F962-03D6-E58E-22F20213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E393-C89E-A29D-8B93-9EE833D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52DF-106A-F783-6E11-80D360EC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6A59E-C39C-6241-2A56-2AF43041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D3ACC-EA0B-365F-B61F-B8CD95BA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F86D-D25D-9A38-7664-1C0AE7E7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8394-8DC2-9E78-B3DA-F6113FEE2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1394-504B-4FCE-B801-99DAE1E7240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C7CD-203D-BCB2-3773-7FA796477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7FAE-53B0-CAFE-8CE0-56AF0F03E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ED99-A47D-43E5-B1B7-C1F5A72F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7B5E-92D1-0B95-0243-754009E12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 Source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A82E-AB7F-FFA7-7968-797A06785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Module-2</a:t>
            </a:r>
          </a:p>
        </p:txBody>
      </p:sp>
    </p:spTree>
    <p:extLst>
      <p:ext uri="{BB962C8B-B14F-4D97-AF65-F5344CB8AC3E}">
        <p14:creationId xmlns:p14="http://schemas.microsoft.com/office/powerpoint/2010/main" val="90234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F78-83D6-C2CB-78D9-99918454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Why different licenses?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5DD2-211D-4175-0C21-45220972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add restrictions related to commercialization/paid etc .</a:t>
            </a:r>
          </a:p>
          <a:p>
            <a:r>
              <a:rPr lang="en-IN" dirty="0"/>
              <a:t>Credits related info…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0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3E48-5F96-506F-CCB6-DCD9E110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1538-5C6F-5A95-94E0-04AEA244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 software does not necessarily mean non commercial.</a:t>
            </a:r>
          </a:p>
          <a:p>
            <a:r>
              <a:rPr lang="en-IN" dirty="0"/>
              <a:t>Possible to copy the free software then sell[with or without modification]</a:t>
            </a:r>
          </a:p>
          <a:p>
            <a:endParaRPr lang="en-IN" dirty="0"/>
          </a:p>
          <a:p>
            <a:r>
              <a:rPr lang="en-IN" dirty="0"/>
              <a:t>Legal restrictions:</a:t>
            </a:r>
            <a:r>
              <a:rPr lang="en-IN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IN" dirty="0"/>
              <a:t>Owner does not have any power to revoke the license or do any changes in terms and conditions.</a:t>
            </a:r>
          </a:p>
          <a:p>
            <a:pPr lvl="1"/>
            <a:endParaRPr lang="en-IN" dirty="0"/>
          </a:p>
          <a:p>
            <a:pPr lvl="1"/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: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legal restrictions will not hold if the developer uses a Free software and later does not release it under free software license.</a:t>
            </a:r>
          </a:p>
        </p:txBody>
      </p:sp>
    </p:spTree>
    <p:extLst>
      <p:ext uri="{BB962C8B-B14F-4D97-AF65-F5344CB8AC3E}">
        <p14:creationId xmlns:p14="http://schemas.microsoft.com/office/powerpoint/2010/main" val="267468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57-DAE3-C88E-12CB-4CBEF100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C54-2905-1592-00AE-7B22A150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 code is released under a license.</a:t>
            </a:r>
          </a:p>
          <a:p>
            <a:r>
              <a:rPr lang="en-IN" dirty="0"/>
              <a:t>Owner gives the permission to use[modify, distribute] the source code.</a:t>
            </a:r>
          </a:p>
          <a:p>
            <a:r>
              <a:rPr lang="en-IN" dirty="0"/>
              <a:t>Philosophy: </a:t>
            </a:r>
            <a:r>
              <a:rPr lang="en-IN" b="1" dirty="0"/>
              <a:t>promote further development and collaboration</a:t>
            </a:r>
          </a:p>
          <a:p>
            <a:pPr lvl="1"/>
            <a:r>
              <a:rPr lang="en-IN" b="1" dirty="0"/>
              <a:t>Anybody and everyone can participate contribute and use.</a:t>
            </a:r>
          </a:p>
          <a:p>
            <a:r>
              <a:rPr lang="en-IN" b="1" dirty="0"/>
              <a:t>Governed by rules: </a:t>
            </a:r>
            <a:r>
              <a:rPr lang="en-IN" b="1" dirty="0">
                <a:hlinkClick r:id="rId2"/>
              </a:rPr>
              <a:t>https://opensource.org/osd</a:t>
            </a:r>
            <a:endParaRPr lang="en-IN" b="1" dirty="0"/>
          </a:p>
          <a:p>
            <a:r>
              <a:rPr lang="en-IN" b="1" dirty="0"/>
              <a:t>Cost: </a:t>
            </a:r>
            <a:r>
              <a:rPr lang="en-IN" dirty="0"/>
              <a:t>Most cases its free of any charges, but can be associated with some cost.</a:t>
            </a:r>
          </a:p>
          <a:p>
            <a:r>
              <a:rPr lang="en-IN" dirty="0"/>
              <a:t>Examples: Eclipse[raw/compiled/stable form],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49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C082-DB6A-73D5-6D16-CF91B2D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Principles behind 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F701-571D-6DA5-AD7B-312965CA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Decentralized software development [not controlled by any company]</a:t>
            </a:r>
          </a:p>
          <a:p>
            <a:r>
              <a:rPr lang="en-IN" dirty="0"/>
              <a:t>Open collaboration</a:t>
            </a:r>
          </a:p>
          <a:p>
            <a:r>
              <a:rPr lang="en-IN" dirty="0"/>
              <a:t>Peer production</a:t>
            </a:r>
          </a:p>
          <a:p>
            <a:endParaRPr lang="en-IN" dirty="0"/>
          </a:p>
          <a:p>
            <a:r>
              <a:rPr lang="en-IN" dirty="0"/>
              <a:t>Done through</a:t>
            </a:r>
          </a:p>
          <a:p>
            <a:pPr lvl="1"/>
            <a:r>
              <a:rPr lang="en-IN" dirty="0"/>
              <a:t>Loosely coordinated participants</a:t>
            </a:r>
          </a:p>
          <a:p>
            <a:pPr lvl="1"/>
            <a:r>
              <a:rPr lang="en-IN" dirty="0"/>
              <a:t>Self driven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8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FFA4-A57D-B827-3E9A-10001331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IN" dirty="0"/>
              <a:t>Rules of 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9AEB-98A0-7C2A-116E-FD7486BB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49719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Free Distribution</a:t>
            </a:r>
            <a:r>
              <a:rPr lang="en-IN" dirty="0"/>
              <a:t> : No restriction on selling, sharing either fully or partially.</a:t>
            </a:r>
          </a:p>
          <a:p>
            <a:r>
              <a:rPr lang="en-IN" b="1" dirty="0"/>
              <a:t>Source Code</a:t>
            </a:r>
            <a:r>
              <a:rPr lang="en-IN" dirty="0"/>
              <a:t>: access is mandatory. Made available publicly.</a:t>
            </a:r>
          </a:p>
          <a:p>
            <a:pPr lvl="1"/>
            <a:r>
              <a:rPr lang="en-IN" dirty="0"/>
              <a:t>Led to the development of open source code sharing and managing platforms like </a:t>
            </a:r>
            <a:r>
              <a:rPr lang="en-IN" dirty="0" err="1"/>
              <a:t>sourceforge</a:t>
            </a:r>
            <a:r>
              <a:rPr lang="en-IN" dirty="0"/>
              <a:t> and Git.</a:t>
            </a:r>
          </a:p>
          <a:p>
            <a:r>
              <a:rPr lang="en-IN" b="1" dirty="0"/>
              <a:t>Derived Works</a:t>
            </a:r>
            <a:r>
              <a:rPr lang="en-IN" dirty="0"/>
              <a:t>: Allow modifications to the OSS and be distributed further under the original license.</a:t>
            </a:r>
          </a:p>
          <a:p>
            <a:r>
              <a:rPr lang="en-IN" b="1" dirty="0"/>
              <a:t>Preserving the integrity of the OSS</a:t>
            </a:r>
            <a:r>
              <a:rPr lang="en-IN" dirty="0"/>
              <a:t>: Modified source code may be restricted from distribution provided the license allows distribution of patch files.</a:t>
            </a:r>
          </a:p>
          <a:p>
            <a:r>
              <a:rPr lang="en-IN" b="1" dirty="0"/>
              <a:t>No discrimination based on persons or groups. </a:t>
            </a:r>
          </a:p>
          <a:p>
            <a:r>
              <a:rPr lang="en-IN" b="1" dirty="0"/>
              <a:t>No discrimination based on fields of use/application:[ex: business, research].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9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26D6-E294-EA41-475E-34CE4F0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5882323"/>
          </a:xfrm>
        </p:spPr>
        <p:txBody>
          <a:bodyPr/>
          <a:lstStyle/>
          <a:p>
            <a:r>
              <a:rPr lang="en-IN" b="1" dirty="0"/>
              <a:t>Distribution of license</a:t>
            </a:r>
            <a:r>
              <a:rPr lang="en-IN" dirty="0"/>
              <a:t>: No additional license is required for further redistribution.</a:t>
            </a:r>
          </a:p>
          <a:p>
            <a:r>
              <a:rPr lang="en-IN" b="1" dirty="0"/>
              <a:t>License should not be product specific</a:t>
            </a:r>
            <a:r>
              <a:rPr lang="en-IN" dirty="0"/>
              <a:t>: rights and restrictions are general irrespective of the distribution type.</a:t>
            </a:r>
          </a:p>
          <a:p>
            <a:r>
              <a:rPr lang="en-IN" b="1" dirty="0"/>
              <a:t>License must not restrict other software: </a:t>
            </a:r>
            <a:r>
              <a:rPr lang="en-IN" dirty="0"/>
              <a:t>when combined with other </a:t>
            </a:r>
            <a:r>
              <a:rPr lang="en-IN" dirty="0" err="1"/>
              <a:t>softwares</a:t>
            </a:r>
            <a:r>
              <a:rPr lang="en-IN" dirty="0"/>
              <a:t>, restrictions are not placed on the other software license.</a:t>
            </a:r>
          </a:p>
          <a:p>
            <a:r>
              <a:rPr lang="en-IN" b="1" dirty="0"/>
              <a:t>License must be technology neutral: </a:t>
            </a:r>
            <a:r>
              <a:rPr lang="en-IN" dirty="0"/>
              <a:t>cannot restrict based on interface being used or the underlying technology/platform.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753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575-DB82-A0ED-9202-A450574F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BAB4-446A-D215-B087-F33E63C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MIT License</a:t>
            </a:r>
          </a:p>
          <a:p>
            <a:r>
              <a:rPr lang="en-IN" dirty="0"/>
              <a:t>GNU general public license</a:t>
            </a:r>
          </a:p>
          <a:p>
            <a:r>
              <a:rPr lang="en-IN" dirty="0"/>
              <a:t>Apache license  etc</a:t>
            </a:r>
          </a:p>
        </p:txBody>
      </p:sp>
    </p:spTree>
    <p:extLst>
      <p:ext uri="{BB962C8B-B14F-4D97-AF65-F5344CB8AC3E}">
        <p14:creationId xmlns:p14="http://schemas.microsoft.com/office/powerpoint/2010/main" val="82406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103C-5B91-E732-7FC9-246F6F1E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1435"/>
          </a:xfrm>
        </p:spPr>
        <p:txBody>
          <a:bodyPr/>
          <a:lstStyle/>
          <a:p>
            <a:r>
              <a:rPr lang="en-IN" dirty="0"/>
              <a:t>Freeware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C924-E41F-2FC3-7720-2D6E4357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r>
              <a:rPr lang="en-IN" dirty="0"/>
              <a:t>Free of cost but restriction with respect to use.</a:t>
            </a:r>
          </a:p>
          <a:p>
            <a:r>
              <a:rPr lang="en-IN" dirty="0"/>
              <a:t>Basically done for marketing and gain popularity or gauge the market.</a:t>
            </a:r>
          </a:p>
          <a:p>
            <a:r>
              <a:rPr lang="en-IN" dirty="0"/>
              <a:t>Owner defines the rules and restrictions.</a:t>
            </a:r>
          </a:p>
          <a:p>
            <a:pPr lvl="1"/>
            <a:r>
              <a:rPr lang="en-IN" dirty="0"/>
              <a:t>Source code is usually not made available.</a:t>
            </a:r>
          </a:p>
          <a:p>
            <a:pPr lvl="1"/>
            <a:r>
              <a:rPr lang="en-IN" dirty="0"/>
              <a:t>No predefined license terms </a:t>
            </a:r>
          </a:p>
          <a:p>
            <a:pPr lvl="1"/>
            <a:r>
              <a:rPr lang="en-IN" dirty="0"/>
              <a:t>Most of the cases modification and reselling is not allowed.</a:t>
            </a:r>
          </a:p>
          <a:p>
            <a:r>
              <a:rPr lang="en-IN" dirty="0"/>
              <a:t>Examples: Adobe Acrobat, skype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07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6013-39D0-6428-A6C8-3FB7113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Domain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7438-E8A2-B086-5617-714FE8F6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Placed in public domain</a:t>
            </a:r>
          </a:p>
          <a:p>
            <a:r>
              <a:rPr lang="en-IN" dirty="0"/>
              <a:t>Can be used, distributed and modified.</a:t>
            </a:r>
          </a:p>
          <a:p>
            <a:r>
              <a:rPr lang="en-IN" dirty="0"/>
              <a:t>No cost associated.</a:t>
            </a:r>
          </a:p>
          <a:p>
            <a:r>
              <a:rPr lang="en-IN" dirty="0"/>
              <a:t>No copyright, patent, trademark laws</a:t>
            </a:r>
          </a:p>
          <a:p>
            <a:r>
              <a:rPr lang="en-IN" dirty="0"/>
              <a:t>Comes under creative common licenses : </a:t>
            </a:r>
            <a:r>
              <a:rPr lang="en-IN"/>
              <a:t>having waivers.</a:t>
            </a:r>
            <a:endParaRPr lang="en-IN" dirty="0"/>
          </a:p>
          <a:p>
            <a:r>
              <a:rPr lang="en-IN" dirty="0"/>
              <a:t>Example: SQLite</a:t>
            </a:r>
          </a:p>
        </p:txBody>
      </p:sp>
    </p:spTree>
    <p:extLst>
      <p:ext uri="{BB962C8B-B14F-4D97-AF65-F5344CB8AC3E}">
        <p14:creationId xmlns:p14="http://schemas.microsoft.com/office/powerpoint/2010/main" val="27889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0611-426B-06D6-6B4C-BB13F3CA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Birthday : 25</a:t>
            </a:r>
            <a:r>
              <a:rPr lang="en-IN" baseline="30000" dirty="0"/>
              <a:t>th</a:t>
            </a:r>
            <a:r>
              <a:rPr lang="en-IN" dirty="0"/>
              <a:t> Aug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CF956-0735-C7FB-8166-47C9B657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20" y="1330960"/>
            <a:ext cx="5821680" cy="5384800"/>
          </a:xfrm>
        </p:spPr>
      </p:pic>
    </p:spTree>
    <p:extLst>
      <p:ext uri="{BB962C8B-B14F-4D97-AF65-F5344CB8AC3E}">
        <p14:creationId xmlns:p14="http://schemas.microsoft.com/office/powerpoint/2010/main" val="11506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C0CC-D737-C8FF-2FC5-718D0DA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9E30-0504-5C45-550B-D8815AEF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Free Software</a:t>
            </a:r>
          </a:p>
          <a:p>
            <a:r>
              <a:rPr lang="en-IN" dirty="0"/>
              <a:t>Understanding Open Source Software</a:t>
            </a:r>
          </a:p>
          <a:p>
            <a:r>
              <a:rPr lang="en-IN" dirty="0"/>
              <a:t>Understanding Freeware</a:t>
            </a:r>
          </a:p>
          <a:p>
            <a:r>
              <a:rPr lang="en-IN" dirty="0"/>
              <a:t>Understanding Public- domain Software</a:t>
            </a:r>
          </a:p>
        </p:txBody>
      </p:sp>
    </p:spTree>
    <p:extLst>
      <p:ext uri="{BB962C8B-B14F-4D97-AF65-F5344CB8AC3E}">
        <p14:creationId xmlns:p14="http://schemas.microsoft.com/office/powerpoint/2010/main" val="151591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497E-36C3-D1AF-17E8-80726270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E47-5D05-AD07-8F90-08271EA8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Definition</a:t>
            </a:r>
            <a:r>
              <a:rPr lang="en-IN" dirty="0"/>
              <a:t>: </a:t>
            </a:r>
            <a:r>
              <a:rPr lang="en-IN" dirty="0">
                <a:solidFill>
                  <a:srgbClr val="101141"/>
                </a:solidFill>
              </a:rPr>
              <a:t>Free software is the </a:t>
            </a:r>
            <a:r>
              <a:rPr lang="en-IN" dirty="0"/>
              <a:t>software that can be used, modified, studied, copied, changed, and redistributed (with or without modifications), with no restrictions.</a:t>
            </a:r>
          </a:p>
          <a:p>
            <a:r>
              <a:rPr lang="en-IN" dirty="0">
                <a:solidFill>
                  <a:srgbClr val="C00000"/>
                </a:solidFill>
              </a:rPr>
              <a:t>Free software – refers to free use of software and not price.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Charge:  </a:t>
            </a:r>
            <a:r>
              <a:rPr lang="en-IN" dirty="0"/>
              <a:t>Free software is available free of charge, in most cases. But, in principle, free software need not necessarily be free of cost.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</a:rPr>
              <a:t>Copyright</a:t>
            </a:r>
            <a:r>
              <a:rPr lang="en-IN" dirty="0"/>
              <a:t>:  Yes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3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E1BC-47DC-1E1B-6455-7805EC4C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A591-0491-0DC1-5889-2618A3CC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Movement[philosophy: free for all to use]</a:t>
            </a:r>
          </a:p>
          <a:p>
            <a:r>
              <a:rPr lang="en-IN" dirty="0"/>
              <a:t>Started by Richard Stallman</a:t>
            </a:r>
          </a:p>
          <a:p>
            <a:pPr lvl="1"/>
            <a:r>
              <a:rPr lang="en-IN" dirty="0"/>
              <a:t>Started with a GNU project</a:t>
            </a:r>
          </a:p>
          <a:p>
            <a:pPr lvl="1"/>
            <a:r>
              <a:rPr lang="en-IN" dirty="0"/>
              <a:t>Started free software foundation</a:t>
            </a:r>
          </a:p>
          <a:p>
            <a:r>
              <a:rPr lang="en-IN" dirty="0"/>
              <a:t>Establishment of free software foundation in 1983</a:t>
            </a:r>
          </a:p>
        </p:txBody>
      </p:sp>
    </p:spTree>
    <p:extLst>
      <p:ext uri="{BB962C8B-B14F-4D97-AF65-F5344CB8AC3E}">
        <p14:creationId xmlns:p14="http://schemas.microsoft.com/office/powerpoint/2010/main" val="18680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8055-0205-AE61-1DD2-61995DA6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4-Essential Freedoms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FBDF-D2D2-C11B-DEEE-9FED6106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825625"/>
            <a:ext cx="11389360" cy="4351338"/>
          </a:xfrm>
        </p:spPr>
        <p:txBody>
          <a:bodyPr>
            <a:normAutofit/>
          </a:bodyPr>
          <a:lstStyle/>
          <a:p>
            <a:r>
              <a:rPr lang="en-IN" dirty="0"/>
              <a:t>Run and use the program for any purpose</a:t>
            </a:r>
          </a:p>
          <a:p>
            <a:r>
              <a:rPr lang="en-IN" dirty="0"/>
              <a:t>Study the program and change/modify as per your needs/requirements</a:t>
            </a:r>
          </a:p>
          <a:p>
            <a:pPr lvl="1"/>
            <a:r>
              <a:rPr lang="en-IN" dirty="0"/>
              <a:t>Access to source code</a:t>
            </a:r>
          </a:p>
          <a:p>
            <a:r>
              <a:rPr lang="en-IN" dirty="0"/>
              <a:t>Redistribute to help others.</a:t>
            </a:r>
          </a:p>
          <a:p>
            <a:r>
              <a:rPr lang="en-IN" dirty="0"/>
              <a:t>Redistribute modified versions also.</a:t>
            </a:r>
          </a:p>
          <a:p>
            <a:pPr lvl="1"/>
            <a:r>
              <a:rPr lang="en-IN" dirty="0"/>
              <a:t>Access to source code</a:t>
            </a:r>
          </a:p>
          <a:p>
            <a:pPr lvl="1"/>
            <a:endParaRPr lang="en-IN" dirty="0"/>
          </a:p>
          <a:p>
            <a:r>
              <a:rPr lang="en-IN" dirty="0"/>
              <a:t>Note: Four Essential Freedoms (https://www.gnu.org/philosophy/free-sw.html)</a:t>
            </a:r>
          </a:p>
        </p:txBody>
      </p:sp>
    </p:spTree>
    <p:extLst>
      <p:ext uri="{BB962C8B-B14F-4D97-AF65-F5344CB8AC3E}">
        <p14:creationId xmlns:p14="http://schemas.microsoft.com/office/powerpoint/2010/main" val="212612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7A6B-74B4-C627-F171-20A80052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examples of Free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47C5-1F84-F65F-207A-E3D89B0C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kernel</a:t>
            </a:r>
          </a:p>
          <a:p>
            <a:r>
              <a:rPr lang="en-IN" dirty="0"/>
              <a:t>GNU Compiler Collection</a:t>
            </a:r>
          </a:p>
          <a:p>
            <a:r>
              <a:rPr lang="en-IN" dirty="0"/>
              <a:t>MySQL</a:t>
            </a:r>
          </a:p>
          <a:p>
            <a:r>
              <a:rPr lang="en-IN" dirty="0"/>
              <a:t>Apache Web Server</a:t>
            </a:r>
          </a:p>
          <a:p>
            <a:r>
              <a:rPr lang="en-IN" dirty="0"/>
              <a:t>Libre Office ….</a:t>
            </a:r>
          </a:p>
        </p:txBody>
      </p:sp>
    </p:spTree>
    <p:extLst>
      <p:ext uri="{BB962C8B-B14F-4D97-AF65-F5344CB8AC3E}">
        <p14:creationId xmlns:p14="http://schemas.microsoft.com/office/powerpoint/2010/main" val="78277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E2E-89CC-7CED-3B06-89D45ACE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Licenses associated with free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D2C4-AC09-0921-1E6B-3A35B27C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GNU General Public License [versions exist]</a:t>
            </a:r>
          </a:p>
          <a:p>
            <a:r>
              <a:rPr lang="en-IN" dirty="0"/>
              <a:t>Apache License</a:t>
            </a:r>
          </a:p>
          <a:p>
            <a:r>
              <a:rPr lang="en-IN" dirty="0"/>
              <a:t>Berkely database License …</a:t>
            </a:r>
          </a:p>
          <a:p>
            <a:pPr lvl="1"/>
            <a:r>
              <a:rPr lang="en-IN" dirty="0"/>
              <a:t>Full list:  https://www.gnu.org/licenses/license-list.html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Note: Above listed ones are qualified licenses for free software.</a:t>
            </a:r>
          </a:p>
          <a:p>
            <a:r>
              <a:rPr lang="en-IN" dirty="0"/>
              <a:t>You can design your own license also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/>
              <a:t>.</a:t>
            </a:r>
          </a:p>
          <a:p>
            <a:r>
              <a:rPr lang="en-IN" dirty="0"/>
              <a:t>*: must grant the four freedoms and should be compatible with GNU license.</a:t>
            </a:r>
          </a:p>
        </p:txBody>
      </p:sp>
    </p:spTree>
    <p:extLst>
      <p:ext uri="{BB962C8B-B14F-4D97-AF65-F5344CB8AC3E}">
        <p14:creationId xmlns:p14="http://schemas.microsoft.com/office/powerpoint/2010/main" val="5714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918-EDCA-7F53-F456-E21C2DE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blindly click “</a:t>
            </a:r>
            <a:r>
              <a:rPr lang="en-IN" b="1" dirty="0"/>
              <a:t>I Agree</a:t>
            </a:r>
            <a:r>
              <a:rPr lang="en-IN" dirty="0"/>
              <a:t>”</a:t>
            </a:r>
          </a:p>
        </p:txBody>
      </p:sp>
      <p:pic>
        <p:nvPicPr>
          <p:cNvPr id="3074" name="Picture 2" descr="GPL issue: requirement to agree to licence terms to install software is  wrong · Issue #4333 · notepad-plus-plus/notepad-plus-plus · GitHub">
            <a:extLst>
              <a:ext uri="{FF2B5EF4-FFF2-40B4-BE49-F238E27FC236}">
                <a16:creationId xmlns:a16="http://schemas.microsoft.com/office/drawing/2014/main" id="{C97DE920-61D9-990A-6E58-32A9AF0E1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1950721"/>
            <a:ext cx="9621520" cy="40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8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783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Open Source Software Engineering</vt:lpstr>
      <vt:lpstr>Linux Birthday : 25th Aug</vt:lpstr>
      <vt:lpstr>Contents</vt:lpstr>
      <vt:lpstr>Free Software</vt:lpstr>
      <vt:lpstr>Why Free?</vt:lpstr>
      <vt:lpstr>4-Essential Freedoms</vt:lpstr>
      <vt:lpstr>Few examples of Free Software</vt:lpstr>
      <vt:lpstr>Licenses associated with free software</vt:lpstr>
      <vt:lpstr>We blindly click “I Agree”</vt:lpstr>
      <vt:lpstr>Then Why different licenses?</vt:lpstr>
      <vt:lpstr>Important Points</vt:lpstr>
      <vt:lpstr>Open Source Software</vt:lpstr>
      <vt:lpstr>Principles behind OSS</vt:lpstr>
      <vt:lpstr>Rules of Open Source Software</vt:lpstr>
      <vt:lpstr>PowerPoint Presentation</vt:lpstr>
      <vt:lpstr>Examples</vt:lpstr>
      <vt:lpstr>Freeware</vt:lpstr>
      <vt:lpstr>Public Domain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Software Engineering</dc:title>
  <dc:creator>Sunilkumar Teggihalli</dc:creator>
  <cp:lastModifiedBy>Sunilkumar Teggihalli</cp:lastModifiedBy>
  <cp:revision>75</cp:revision>
  <dcterms:created xsi:type="dcterms:W3CDTF">2022-08-27T00:59:36Z</dcterms:created>
  <dcterms:modified xsi:type="dcterms:W3CDTF">2023-08-26T05:33:28Z</dcterms:modified>
</cp:coreProperties>
</file>