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38" r:id="rId2"/>
    <p:sldId id="257" r:id="rId3"/>
    <p:sldId id="455" r:id="rId4"/>
    <p:sldId id="518" r:id="rId5"/>
    <p:sldId id="525" r:id="rId6"/>
    <p:sldId id="526" r:id="rId7"/>
    <p:sldId id="511" r:id="rId8"/>
    <p:sldId id="521" r:id="rId9"/>
    <p:sldId id="512" r:id="rId10"/>
    <p:sldId id="520" r:id="rId11"/>
    <p:sldId id="522" r:id="rId12"/>
    <p:sldId id="517" r:id="rId13"/>
    <p:sldId id="519" r:id="rId14"/>
    <p:sldId id="524" r:id="rId15"/>
    <p:sldId id="523" r:id="rId16"/>
    <p:sldId id="529" r:id="rId17"/>
    <p:sldId id="530" r:id="rId18"/>
    <p:sldId id="559" r:id="rId19"/>
    <p:sldId id="560" r:id="rId20"/>
    <p:sldId id="531" r:id="rId21"/>
    <p:sldId id="533" r:id="rId22"/>
    <p:sldId id="534" r:id="rId23"/>
    <p:sldId id="535" r:id="rId24"/>
    <p:sldId id="536" r:id="rId25"/>
    <p:sldId id="557" r:id="rId26"/>
    <p:sldId id="537" r:id="rId27"/>
    <p:sldId id="538" r:id="rId28"/>
    <p:sldId id="561" r:id="rId29"/>
    <p:sldId id="539" r:id="rId30"/>
    <p:sldId id="540" r:id="rId31"/>
    <p:sldId id="562" r:id="rId3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8" autoAdjust="0"/>
    <p:restoredTop sz="94194" autoAdjust="0"/>
  </p:normalViewPr>
  <p:slideViewPr>
    <p:cSldViewPr>
      <p:cViewPr varScale="1">
        <p:scale>
          <a:sx n="121" d="100"/>
          <a:sy n="121" d="100"/>
        </p:scale>
        <p:origin x="1062"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E916B540-29E0-D3D1-1729-88D5E78EF6F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31747" name="Rectangle 3">
            <a:extLst>
              <a:ext uri="{FF2B5EF4-FFF2-40B4-BE49-F238E27FC236}">
                <a16:creationId xmlns:a16="http://schemas.microsoft.com/office/drawing/2014/main" id="{00E8ED68-3891-56BB-7747-ECDA16B140EB}"/>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defRPr>
            </a:lvl1pPr>
          </a:lstStyle>
          <a:p>
            <a:pPr>
              <a:defRPr/>
            </a:pPr>
            <a:fld id="{1BE083B3-512E-4E3B-9A2B-19241EF2A96D}" type="datetimeFigureOut">
              <a:rPr lang="en-US"/>
              <a:pPr>
                <a:defRPr/>
              </a:pPr>
              <a:t>2/8/2024</a:t>
            </a:fld>
            <a:endParaRPr lang="en-US"/>
          </a:p>
        </p:txBody>
      </p:sp>
      <p:sp>
        <p:nvSpPr>
          <p:cNvPr id="17412" name="Rectangle 4">
            <a:extLst>
              <a:ext uri="{FF2B5EF4-FFF2-40B4-BE49-F238E27FC236}">
                <a16:creationId xmlns:a16="http://schemas.microsoft.com/office/drawing/2014/main" id="{4223690B-81F4-F8F3-A101-2C11CBB0E98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9" name="Rectangle 5">
            <a:extLst>
              <a:ext uri="{FF2B5EF4-FFF2-40B4-BE49-F238E27FC236}">
                <a16:creationId xmlns:a16="http://schemas.microsoft.com/office/drawing/2014/main" id="{D05F517E-159E-4491-8607-CEE54BE57346}"/>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750" name="Rectangle 6">
            <a:extLst>
              <a:ext uri="{FF2B5EF4-FFF2-40B4-BE49-F238E27FC236}">
                <a16:creationId xmlns:a16="http://schemas.microsoft.com/office/drawing/2014/main" id="{EDF4764A-756E-6451-E607-6DE8D8715A50}"/>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31751" name="Rectangle 7">
            <a:extLst>
              <a:ext uri="{FF2B5EF4-FFF2-40B4-BE49-F238E27FC236}">
                <a16:creationId xmlns:a16="http://schemas.microsoft.com/office/drawing/2014/main" id="{8E8B92A4-40F1-07B3-1C62-4423F079844B}"/>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D3CE53F7-9AC6-4B0A-B8AF-16EF14F11E2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25374F2A-76C3-A8BA-240D-AE14BBD2B27B}"/>
              </a:ext>
            </a:extLst>
          </p:cNvPr>
          <p:cNvSpPr>
            <a:spLocks noGrp="1" noRot="1" noChangeAspect="1" noTextEdit="1"/>
          </p:cNvSpPr>
          <p:nvPr>
            <p:ph type="sldImg"/>
          </p:nvPr>
        </p:nvSpPr>
        <p:spPr>
          <a:ln/>
        </p:spPr>
      </p:sp>
      <p:sp>
        <p:nvSpPr>
          <p:cNvPr id="19459" name="Notes Placeholder 2">
            <a:extLst>
              <a:ext uri="{FF2B5EF4-FFF2-40B4-BE49-F238E27FC236}">
                <a16:creationId xmlns:a16="http://schemas.microsoft.com/office/drawing/2014/main" id="{1510EF2B-BF3C-F705-BBF8-40464529449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9460" name="Slide Number Placeholder 3">
            <a:extLst>
              <a:ext uri="{FF2B5EF4-FFF2-40B4-BE49-F238E27FC236}">
                <a16:creationId xmlns:a16="http://schemas.microsoft.com/office/drawing/2014/main" id="{1AD5233E-C936-72AE-24E2-7A1C4A53D82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237D46B-F561-4A19-B982-EF5404381CB0}" type="slidenum">
              <a:rPr lang="en-IN" altLang="en-US">
                <a:latin typeface="Calibri" panose="020F0502020204030204" pitchFamily="34" charset="0"/>
              </a:rPr>
              <a:pPr/>
              <a:t>1</a:t>
            </a:fld>
            <a:endParaRPr lang="en-IN"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11</a:t>
            </a:fld>
            <a:endParaRPr lang="en-US" altLang="en-US">
              <a:latin typeface="Calibri" panose="020F0502020204030204" pitchFamily="34" charset="0"/>
            </a:endParaRPr>
          </a:p>
        </p:txBody>
      </p:sp>
    </p:spTree>
    <p:extLst>
      <p:ext uri="{BB962C8B-B14F-4D97-AF65-F5344CB8AC3E}">
        <p14:creationId xmlns:p14="http://schemas.microsoft.com/office/powerpoint/2010/main" val="2799431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12</a:t>
            </a:fld>
            <a:endParaRPr lang="en-US" altLang="en-US">
              <a:latin typeface="Calibri" panose="020F0502020204030204" pitchFamily="34" charset="0"/>
            </a:endParaRPr>
          </a:p>
        </p:txBody>
      </p:sp>
    </p:spTree>
    <p:extLst>
      <p:ext uri="{BB962C8B-B14F-4D97-AF65-F5344CB8AC3E}">
        <p14:creationId xmlns:p14="http://schemas.microsoft.com/office/powerpoint/2010/main" val="1918407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13</a:t>
            </a:fld>
            <a:endParaRPr lang="en-US" altLang="en-US">
              <a:latin typeface="Calibri" panose="020F0502020204030204" pitchFamily="34" charset="0"/>
            </a:endParaRPr>
          </a:p>
        </p:txBody>
      </p:sp>
    </p:spTree>
    <p:extLst>
      <p:ext uri="{BB962C8B-B14F-4D97-AF65-F5344CB8AC3E}">
        <p14:creationId xmlns:p14="http://schemas.microsoft.com/office/powerpoint/2010/main" val="1427374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14</a:t>
            </a:fld>
            <a:endParaRPr lang="en-US" altLang="en-US">
              <a:latin typeface="Calibri" panose="020F0502020204030204" pitchFamily="34" charset="0"/>
            </a:endParaRPr>
          </a:p>
        </p:txBody>
      </p:sp>
    </p:spTree>
    <p:extLst>
      <p:ext uri="{BB962C8B-B14F-4D97-AF65-F5344CB8AC3E}">
        <p14:creationId xmlns:p14="http://schemas.microsoft.com/office/powerpoint/2010/main" val="406571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15</a:t>
            </a:fld>
            <a:endParaRPr lang="en-US" altLang="en-US">
              <a:latin typeface="Calibri" panose="020F0502020204030204" pitchFamily="34" charset="0"/>
            </a:endParaRPr>
          </a:p>
        </p:txBody>
      </p:sp>
    </p:spTree>
    <p:extLst>
      <p:ext uri="{BB962C8B-B14F-4D97-AF65-F5344CB8AC3E}">
        <p14:creationId xmlns:p14="http://schemas.microsoft.com/office/powerpoint/2010/main" val="2453134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16</a:t>
            </a:fld>
            <a:endParaRPr lang="en-US" altLang="en-US">
              <a:latin typeface="Calibri" panose="020F0502020204030204" pitchFamily="34" charset="0"/>
            </a:endParaRPr>
          </a:p>
        </p:txBody>
      </p:sp>
    </p:spTree>
    <p:extLst>
      <p:ext uri="{BB962C8B-B14F-4D97-AF65-F5344CB8AC3E}">
        <p14:creationId xmlns:p14="http://schemas.microsoft.com/office/powerpoint/2010/main" val="30872050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17</a:t>
            </a:fld>
            <a:endParaRPr lang="en-US" altLang="en-US">
              <a:latin typeface="Calibri" panose="020F0502020204030204" pitchFamily="34" charset="0"/>
            </a:endParaRPr>
          </a:p>
        </p:txBody>
      </p:sp>
    </p:spTree>
    <p:extLst>
      <p:ext uri="{BB962C8B-B14F-4D97-AF65-F5344CB8AC3E}">
        <p14:creationId xmlns:p14="http://schemas.microsoft.com/office/powerpoint/2010/main" val="2251435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18</a:t>
            </a:fld>
            <a:endParaRPr lang="en-US" altLang="en-US">
              <a:latin typeface="Calibri" panose="020F0502020204030204" pitchFamily="34" charset="0"/>
            </a:endParaRPr>
          </a:p>
        </p:txBody>
      </p:sp>
    </p:spTree>
    <p:extLst>
      <p:ext uri="{BB962C8B-B14F-4D97-AF65-F5344CB8AC3E}">
        <p14:creationId xmlns:p14="http://schemas.microsoft.com/office/powerpoint/2010/main" val="1364408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19</a:t>
            </a:fld>
            <a:endParaRPr lang="en-US" altLang="en-US">
              <a:latin typeface="Calibri" panose="020F0502020204030204" pitchFamily="34" charset="0"/>
            </a:endParaRPr>
          </a:p>
        </p:txBody>
      </p:sp>
    </p:spTree>
    <p:extLst>
      <p:ext uri="{BB962C8B-B14F-4D97-AF65-F5344CB8AC3E}">
        <p14:creationId xmlns:p14="http://schemas.microsoft.com/office/powerpoint/2010/main" val="2733591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20</a:t>
            </a:fld>
            <a:endParaRPr lang="en-US" altLang="en-US">
              <a:latin typeface="Calibri" panose="020F0502020204030204" pitchFamily="34" charset="0"/>
            </a:endParaRPr>
          </a:p>
        </p:txBody>
      </p:sp>
    </p:spTree>
    <p:extLst>
      <p:ext uri="{BB962C8B-B14F-4D97-AF65-F5344CB8AC3E}">
        <p14:creationId xmlns:p14="http://schemas.microsoft.com/office/powerpoint/2010/main" val="3685475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3</a:t>
            </a:fld>
            <a:endParaRPr lang="en-US" altLang="en-US">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21</a:t>
            </a:fld>
            <a:endParaRPr lang="en-US" altLang="en-US">
              <a:latin typeface="Calibri" panose="020F0502020204030204" pitchFamily="34" charset="0"/>
            </a:endParaRPr>
          </a:p>
        </p:txBody>
      </p:sp>
    </p:spTree>
    <p:extLst>
      <p:ext uri="{BB962C8B-B14F-4D97-AF65-F5344CB8AC3E}">
        <p14:creationId xmlns:p14="http://schemas.microsoft.com/office/powerpoint/2010/main" val="2031835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22</a:t>
            </a:fld>
            <a:endParaRPr lang="en-US" altLang="en-US">
              <a:latin typeface="Calibri" panose="020F0502020204030204" pitchFamily="34" charset="0"/>
            </a:endParaRPr>
          </a:p>
        </p:txBody>
      </p:sp>
    </p:spTree>
    <p:extLst>
      <p:ext uri="{BB962C8B-B14F-4D97-AF65-F5344CB8AC3E}">
        <p14:creationId xmlns:p14="http://schemas.microsoft.com/office/powerpoint/2010/main" val="40897018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23</a:t>
            </a:fld>
            <a:endParaRPr lang="en-US" altLang="en-US">
              <a:latin typeface="Calibri" panose="020F0502020204030204" pitchFamily="34" charset="0"/>
            </a:endParaRPr>
          </a:p>
        </p:txBody>
      </p:sp>
    </p:spTree>
    <p:extLst>
      <p:ext uri="{BB962C8B-B14F-4D97-AF65-F5344CB8AC3E}">
        <p14:creationId xmlns:p14="http://schemas.microsoft.com/office/powerpoint/2010/main" val="26417732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24</a:t>
            </a:fld>
            <a:endParaRPr lang="en-US" altLang="en-US">
              <a:latin typeface="Calibri" panose="020F0502020204030204" pitchFamily="34" charset="0"/>
            </a:endParaRPr>
          </a:p>
        </p:txBody>
      </p:sp>
    </p:spTree>
    <p:extLst>
      <p:ext uri="{BB962C8B-B14F-4D97-AF65-F5344CB8AC3E}">
        <p14:creationId xmlns:p14="http://schemas.microsoft.com/office/powerpoint/2010/main" val="33572897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25</a:t>
            </a:fld>
            <a:endParaRPr lang="en-US" altLang="en-US">
              <a:latin typeface="Calibri" panose="020F0502020204030204" pitchFamily="34" charset="0"/>
            </a:endParaRPr>
          </a:p>
        </p:txBody>
      </p:sp>
    </p:spTree>
    <p:extLst>
      <p:ext uri="{BB962C8B-B14F-4D97-AF65-F5344CB8AC3E}">
        <p14:creationId xmlns:p14="http://schemas.microsoft.com/office/powerpoint/2010/main" val="1314301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26</a:t>
            </a:fld>
            <a:endParaRPr lang="en-US" altLang="en-US">
              <a:latin typeface="Calibri" panose="020F0502020204030204" pitchFamily="34" charset="0"/>
            </a:endParaRPr>
          </a:p>
        </p:txBody>
      </p:sp>
    </p:spTree>
    <p:extLst>
      <p:ext uri="{BB962C8B-B14F-4D97-AF65-F5344CB8AC3E}">
        <p14:creationId xmlns:p14="http://schemas.microsoft.com/office/powerpoint/2010/main" val="30637387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27</a:t>
            </a:fld>
            <a:endParaRPr lang="en-US" altLang="en-US">
              <a:latin typeface="Calibri" panose="020F0502020204030204" pitchFamily="34" charset="0"/>
            </a:endParaRPr>
          </a:p>
        </p:txBody>
      </p:sp>
    </p:spTree>
    <p:extLst>
      <p:ext uri="{BB962C8B-B14F-4D97-AF65-F5344CB8AC3E}">
        <p14:creationId xmlns:p14="http://schemas.microsoft.com/office/powerpoint/2010/main" val="21845008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28</a:t>
            </a:fld>
            <a:endParaRPr lang="en-US" altLang="en-US">
              <a:latin typeface="Calibri" panose="020F0502020204030204" pitchFamily="34" charset="0"/>
            </a:endParaRPr>
          </a:p>
        </p:txBody>
      </p:sp>
    </p:spTree>
    <p:extLst>
      <p:ext uri="{BB962C8B-B14F-4D97-AF65-F5344CB8AC3E}">
        <p14:creationId xmlns:p14="http://schemas.microsoft.com/office/powerpoint/2010/main" val="1123973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29</a:t>
            </a:fld>
            <a:endParaRPr lang="en-US" altLang="en-US">
              <a:latin typeface="Calibri" panose="020F0502020204030204" pitchFamily="34" charset="0"/>
            </a:endParaRPr>
          </a:p>
        </p:txBody>
      </p:sp>
    </p:spTree>
    <p:extLst>
      <p:ext uri="{BB962C8B-B14F-4D97-AF65-F5344CB8AC3E}">
        <p14:creationId xmlns:p14="http://schemas.microsoft.com/office/powerpoint/2010/main" val="32508412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30</a:t>
            </a:fld>
            <a:endParaRPr lang="en-US" altLang="en-US">
              <a:latin typeface="Calibri" panose="020F0502020204030204" pitchFamily="34" charset="0"/>
            </a:endParaRPr>
          </a:p>
        </p:txBody>
      </p:sp>
    </p:spTree>
    <p:extLst>
      <p:ext uri="{BB962C8B-B14F-4D97-AF65-F5344CB8AC3E}">
        <p14:creationId xmlns:p14="http://schemas.microsoft.com/office/powerpoint/2010/main" val="959420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4</a:t>
            </a:fld>
            <a:endParaRPr lang="en-US" altLang="en-US">
              <a:latin typeface="Calibri" panose="020F0502020204030204" pitchFamily="34" charset="0"/>
            </a:endParaRPr>
          </a:p>
        </p:txBody>
      </p:sp>
    </p:spTree>
    <p:extLst>
      <p:ext uri="{BB962C8B-B14F-4D97-AF65-F5344CB8AC3E}">
        <p14:creationId xmlns:p14="http://schemas.microsoft.com/office/powerpoint/2010/main" val="32570407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31</a:t>
            </a:fld>
            <a:endParaRPr lang="en-US" altLang="en-US">
              <a:latin typeface="Calibri" panose="020F0502020204030204" pitchFamily="34" charset="0"/>
            </a:endParaRPr>
          </a:p>
        </p:txBody>
      </p:sp>
    </p:spTree>
    <p:extLst>
      <p:ext uri="{BB962C8B-B14F-4D97-AF65-F5344CB8AC3E}">
        <p14:creationId xmlns:p14="http://schemas.microsoft.com/office/powerpoint/2010/main" val="1673026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5</a:t>
            </a:fld>
            <a:endParaRPr lang="en-US" altLang="en-US">
              <a:latin typeface="Calibri" panose="020F0502020204030204" pitchFamily="34" charset="0"/>
            </a:endParaRPr>
          </a:p>
        </p:txBody>
      </p:sp>
    </p:spTree>
    <p:extLst>
      <p:ext uri="{BB962C8B-B14F-4D97-AF65-F5344CB8AC3E}">
        <p14:creationId xmlns:p14="http://schemas.microsoft.com/office/powerpoint/2010/main" val="1588509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6</a:t>
            </a:fld>
            <a:endParaRPr lang="en-US" altLang="en-US">
              <a:latin typeface="Calibri" panose="020F0502020204030204" pitchFamily="34" charset="0"/>
            </a:endParaRPr>
          </a:p>
        </p:txBody>
      </p:sp>
    </p:spTree>
    <p:extLst>
      <p:ext uri="{BB962C8B-B14F-4D97-AF65-F5344CB8AC3E}">
        <p14:creationId xmlns:p14="http://schemas.microsoft.com/office/powerpoint/2010/main" val="172338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7</a:t>
            </a:fld>
            <a:endParaRPr lang="en-US" altLang="en-US">
              <a:latin typeface="Calibri" panose="020F0502020204030204" pitchFamily="34" charset="0"/>
            </a:endParaRPr>
          </a:p>
        </p:txBody>
      </p:sp>
    </p:spTree>
    <p:extLst>
      <p:ext uri="{BB962C8B-B14F-4D97-AF65-F5344CB8AC3E}">
        <p14:creationId xmlns:p14="http://schemas.microsoft.com/office/powerpoint/2010/main" val="2593996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8</a:t>
            </a:fld>
            <a:endParaRPr lang="en-US" altLang="en-US">
              <a:latin typeface="Calibri" panose="020F0502020204030204" pitchFamily="34" charset="0"/>
            </a:endParaRPr>
          </a:p>
        </p:txBody>
      </p:sp>
    </p:spTree>
    <p:extLst>
      <p:ext uri="{BB962C8B-B14F-4D97-AF65-F5344CB8AC3E}">
        <p14:creationId xmlns:p14="http://schemas.microsoft.com/office/powerpoint/2010/main" val="2944293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9</a:t>
            </a:fld>
            <a:endParaRPr lang="en-US" altLang="en-US">
              <a:latin typeface="Calibri" panose="020F0502020204030204" pitchFamily="34" charset="0"/>
            </a:endParaRPr>
          </a:p>
        </p:txBody>
      </p:sp>
    </p:spTree>
    <p:extLst>
      <p:ext uri="{BB962C8B-B14F-4D97-AF65-F5344CB8AC3E}">
        <p14:creationId xmlns:p14="http://schemas.microsoft.com/office/powerpoint/2010/main" val="2590288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D15F578-361D-03CA-70B9-71525551F208}"/>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B77ACF26-AD9C-E765-FFDA-7CDFF7D0D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p>
        </p:txBody>
      </p:sp>
      <p:sp>
        <p:nvSpPr>
          <p:cNvPr id="21508" name="Slide Number Placeholder 3">
            <a:extLst>
              <a:ext uri="{FF2B5EF4-FFF2-40B4-BE49-F238E27FC236}">
                <a16:creationId xmlns:a16="http://schemas.microsoft.com/office/drawing/2014/main" id="{DA8AFB38-4703-D03A-867E-5A12870CC3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C25E360-A0AA-4542-8DAB-72C0F5FED2A3}" type="slidenum">
              <a:rPr lang="en-US" altLang="en-US">
                <a:latin typeface="Calibri" panose="020F0502020204030204" pitchFamily="34" charset="0"/>
              </a:rPr>
              <a:pPr/>
              <a:t>10</a:t>
            </a:fld>
            <a:endParaRPr lang="en-US" altLang="en-US">
              <a:latin typeface="Calibri" panose="020F0502020204030204" pitchFamily="34" charset="0"/>
            </a:endParaRPr>
          </a:p>
        </p:txBody>
      </p:sp>
    </p:spTree>
    <p:extLst>
      <p:ext uri="{BB962C8B-B14F-4D97-AF65-F5344CB8AC3E}">
        <p14:creationId xmlns:p14="http://schemas.microsoft.com/office/powerpoint/2010/main" val="24502550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3C409C-8DE3-FBA4-C17C-041B4964E43A}"/>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dirty="0">
              <a:latin typeface="Arial" pitchFamily="34" charset="0"/>
              <a:cs typeface="Arial" pitchFamily="34" charset="0"/>
            </a:endParaRPr>
          </a:p>
        </p:txBody>
      </p:sp>
      <p:sp>
        <p:nvSpPr>
          <p:cNvPr id="3" name="Rectangle 2">
            <a:extLst>
              <a:ext uri="{FF2B5EF4-FFF2-40B4-BE49-F238E27FC236}">
                <a16:creationId xmlns:a16="http://schemas.microsoft.com/office/drawing/2014/main" id="{4BCEF15E-7B64-5B5E-A901-9FFCA5A2E139}"/>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Rectangle 3">
            <a:extLst>
              <a:ext uri="{FF2B5EF4-FFF2-40B4-BE49-F238E27FC236}">
                <a16:creationId xmlns:a16="http://schemas.microsoft.com/office/drawing/2014/main" id="{132F74A0-39C0-DD3D-A912-A4EDC31BB7D3}"/>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3EEFA67A-BC61-10A8-F1AE-FD400E583462}"/>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6" name="Picture 10" descr="BITS_university_logo_whitevert.png">
            <a:extLst>
              <a:ext uri="{FF2B5EF4-FFF2-40B4-BE49-F238E27FC236}">
                <a16:creationId xmlns:a16="http://schemas.microsoft.com/office/drawing/2014/main" id="{8FF2F500-05D4-6B37-927D-6D2C22AEA2A0}"/>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ADD3F50F-D8D3-1C4B-5FD9-6E46377099A1}"/>
              </a:ext>
            </a:extLst>
          </p:cNvPr>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8" name="TextBox 7">
            <a:extLst>
              <a:ext uri="{FF2B5EF4-FFF2-40B4-BE49-F238E27FC236}">
                <a16:creationId xmlns:a16="http://schemas.microsoft.com/office/drawing/2014/main" id="{A16EA46C-0564-CC0D-FB7F-C4AF8DFC2E92}"/>
              </a:ext>
            </a:extLst>
          </p:cNvPr>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24329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3B08F86B-02C4-A518-C404-5B2EEF77B819}"/>
              </a:ext>
            </a:extLst>
          </p:cNvPr>
          <p:cNvGrpSpPr>
            <a:grpSpLocks/>
          </p:cNvGrpSpPr>
          <p:nvPr userDrawn="1"/>
        </p:nvGrpSpPr>
        <p:grpSpPr bwMode="auto">
          <a:xfrm rot="5400000">
            <a:off x="5006182" y="2567781"/>
            <a:ext cx="5181600" cy="46037"/>
            <a:chOff x="1905000" y="6553200"/>
            <a:chExt cx="7010400" cy="45719"/>
          </a:xfrm>
        </p:grpSpPr>
        <p:sp>
          <p:nvSpPr>
            <p:cNvPr id="4" name="Rectangle 3">
              <a:extLst>
                <a:ext uri="{FF2B5EF4-FFF2-40B4-BE49-F238E27FC236}">
                  <a16:creationId xmlns:a16="http://schemas.microsoft.com/office/drawing/2014/main" id="{3C5D6DF5-7FE9-B9A5-654F-1A8D229A2C8C}"/>
                </a:ext>
              </a:extLst>
            </p:cNvPr>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760E3F42-DC58-D61E-3894-F487E698C7F3}"/>
                </a:ext>
              </a:extLst>
            </p:cNvPr>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9647DEE0-D154-6AEA-9ACF-AEDAD75CAA7A}"/>
                </a:ext>
              </a:extLst>
            </p:cNvPr>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8" name="Picture 10" descr="Picture 7.png">
            <a:extLst>
              <a:ext uri="{FF2B5EF4-FFF2-40B4-BE49-F238E27FC236}">
                <a16:creationId xmlns:a16="http://schemas.microsoft.com/office/drawing/2014/main" id="{28329DB2-AB5A-E031-4DF0-A2678AF985D9}"/>
              </a:ext>
            </a:extLst>
          </p:cNvPr>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94DABEFB-E40B-977D-1D5C-C85F4129B317}"/>
              </a:ext>
            </a:extLst>
          </p:cNvPr>
          <p:cNvSpPr txBox="1">
            <a:spLocks noChangeArrowheads="1"/>
          </p:cNvSpPr>
          <p:nvPr userDrawn="1"/>
        </p:nvSpPr>
        <p:spPr bwMode="auto">
          <a:xfrm rot="5400000">
            <a:off x="-2794793" y="3809206"/>
            <a:ext cx="5867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900" b="1">
                <a:solidFill>
                  <a:srgbClr val="101141"/>
                </a:solidFill>
              </a:rPr>
              <a:t>BITS </a:t>
            </a:r>
            <a:r>
              <a:rPr lang="en-US" altLang="en-US" sz="900">
                <a:solidFill>
                  <a:srgbClr val="101141"/>
                </a:solidFil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717902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850106"/>
          </a:xfrm>
          <a:prstGeom prst="rect">
            <a:avLst/>
          </a:prstGeom>
        </p:spPr>
        <p:txBody>
          <a:bodyPr/>
          <a:lstStyle>
            <a:lvl1pPr algn="l">
              <a:defRPr sz="3200"/>
            </a:lvl1p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ooter Placeholder 4">
            <a:extLst>
              <a:ext uri="{FF2B5EF4-FFF2-40B4-BE49-F238E27FC236}">
                <a16:creationId xmlns:a16="http://schemas.microsoft.com/office/drawing/2014/main" id="{B1B9B076-6A17-FED6-15F7-6E108EAC87DF}"/>
              </a:ext>
            </a:extLst>
          </p:cNvPr>
          <p:cNvSpPr>
            <a:spLocks noGrp="1"/>
          </p:cNvSpPr>
          <p:nvPr>
            <p:ph type="ftr" sz="quarter" idx="10"/>
          </p:nvPr>
        </p:nvSpPr>
        <p:spPr>
          <a:xfrm>
            <a:off x="2195513" y="6237288"/>
            <a:ext cx="4392612" cy="365125"/>
          </a:xfrm>
        </p:spPr>
        <p:txBody>
          <a:bodyPr/>
          <a:lstStyle>
            <a:lvl1pPr>
              <a:defRPr sz="1200" b="1"/>
            </a:lvl1pPr>
          </a:lstStyle>
          <a:p>
            <a:pPr>
              <a:defRPr/>
            </a:pPr>
            <a:r>
              <a:rPr lang="en-US"/>
              <a:t>SS ZGXX –System Programming</a:t>
            </a:r>
            <a:endParaRPr lang="en-IN" dirty="0"/>
          </a:p>
        </p:txBody>
      </p:sp>
      <p:sp>
        <p:nvSpPr>
          <p:cNvPr id="5" name="Slide Number Placeholder 5">
            <a:extLst>
              <a:ext uri="{FF2B5EF4-FFF2-40B4-BE49-F238E27FC236}">
                <a16:creationId xmlns:a16="http://schemas.microsoft.com/office/drawing/2014/main" id="{D5D1C59C-6E66-49CF-AA4E-90246FB2DE3A}"/>
              </a:ext>
            </a:extLst>
          </p:cNvPr>
          <p:cNvSpPr>
            <a:spLocks noGrp="1"/>
          </p:cNvSpPr>
          <p:nvPr>
            <p:ph type="sldNum" sz="quarter" idx="11"/>
          </p:nvPr>
        </p:nvSpPr>
        <p:spPr>
          <a:xfrm>
            <a:off x="8532813" y="6237288"/>
            <a:ext cx="611187" cy="293687"/>
          </a:xfrm>
        </p:spPr>
        <p:txBody>
          <a:bodyPr/>
          <a:lstStyle>
            <a:lvl1pPr>
              <a:defRPr sz="1600" b="1"/>
            </a:lvl1pPr>
          </a:lstStyle>
          <a:p>
            <a:fld id="{ACB3EA96-C05C-4F2D-8970-B696731E9F02}" type="slidenum">
              <a:rPr lang="en-IN" altLang="en-US"/>
              <a:pPr/>
              <a:t>‹#›</a:t>
            </a:fld>
            <a:endParaRPr lang="en-IN" altLang="en-US"/>
          </a:p>
        </p:txBody>
      </p:sp>
    </p:spTree>
    <p:extLst>
      <p:ext uri="{BB962C8B-B14F-4D97-AF65-F5344CB8AC3E}">
        <p14:creationId xmlns:p14="http://schemas.microsoft.com/office/powerpoint/2010/main" val="2641626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EF2AF5E5-1A01-DFBA-B95E-E7617151F5DC}"/>
              </a:ext>
            </a:extLst>
          </p:cNvPr>
          <p:cNvSpPr>
            <a:spLocks noGrp="1" noChangeArrowheads="1"/>
          </p:cNvSpPr>
          <p:nvPr>
            <p:ph type="dt" sz="half" idx="10"/>
          </p:nvPr>
        </p:nvSpPr>
        <p:spPr/>
        <p:txBody>
          <a:bodyPr/>
          <a:lstStyle>
            <a:lvl1pPr>
              <a:defRPr/>
            </a:lvl1pPr>
          </a:lstStyle>
          <a:p>
            <a:pPr>
              <a:defRPr/>
            </a:pPr>
            <a:fld id="{3E16FF7F-F0C9-4128-A099-DF9FCB481216}" type="datetime1">
              <a:rPr lang="en-US"/>
              <a:pPr>
                <a:defRPr/>
              </a:pPr>
              <a:t>2/8/2024</a:t>
            </a:fld>
            <a:endParaRPr lang="en-US"/>
          </a:p>
        </p:txBody>
      </p:sp>
      <p:sp>
        <p:nvSpPr>
          <p:cNvPr id="5" name="Rectangle 5">
            <a:extLst>
              <a:ext uri="{FF2B5EF4-FFF2-40B4-BE49-F238E27FC236}">
                <a16:creationId xmlns:a16="http://schemas.microsoft.com/office/drawing/2014/main" id="{EA450CA6-5259-B406-4A02-AFAF83E463F7}"/>
              </a:ext>
            </a:extLst>
          </p:cNvPr>
          <p:cNvSpPr>
            <a:spLocks noGrp="1" noChangeArrowheads="1"/>
          </p:cNvSpPr>
          <p:nvPr>
            <p:ph type="ftr" sz="quarter" idx="11"/>
          </p:nvPr>
        </p:nvSpPr>
        <p:spPr/>
        <p:txBody>
          <a:bodyPr/>
          <a:lstStyle>
            <a:lvl1pPr>
              <a:defRPr/>
            </a:lvl1pPr>
          </a:lstStyle>
          <a:p>
            <a:pPr>
              <a:defRPr/>
            </a:pPr>
            <a:r>
              <a:rPr lang="en-US"/>
              <a:t>Lecture 1(Lucy J. Gudino)</a:t>
            </a:r>
          </a:p>
        </p:txBody>
      </p:sp>
      <p:sp>
        <p:nvSpPr>
          <p:cNvPr id="6" name="Rectangle 6">
            <a:extLst>
              <a:ext uri="{FF2B5EF4-FFF2-40B4-BE49-F238E27FC236}">
                <a16:creationId xmlns:a16="http://schemas.microsoft.com/office/drawing/2014/main" id="{627C0CBF-4B52-6DC2-84A6-FD84853D3DEE}"/>
              </a:ext>
            </a:extLst>
          </p:cNvPr>
          <p:cNvSpPr>
            <a:spLocks noGrp="1" noChangeArrowheads="1"/>
          </p:cNvSpPr>
          <p:nvPr>
            <p:ph type="sldNum" sz="quarter" idx="12"/>
          </p:nvPr>
        </p:nvSpPr>
        <p:spPr/>
        <p:txBody>
          <a:bodyPr/>
          <a:lstStyle>
            <a:lvl1pPr>
              <a:defRPr/>
            </a:lvl1pPr>
          </a:lstStyle>
          <a:p>
            <a:fld id="{56E2B393-71A7-465E-B673-75440ADF37B0}" type="slidenum">
              <a:rPr lang="en-US" altLang="en-US"/>
              <a:pPr/>
              <a:t>‹#›</a:t>
            </a:fld>
            <a:endParaRPr lang="en-US" altLang="en-US"/>
          </a:p>
        </p:txBody>
      </p:sp>
    </p:spTree>
    <p:extLst>
      <p:ext uri="{BB962C8B-B14F-4D97-AF65-F5344CB8AC3E}">
        <p14:creationId xmlns:p14="http://schemas.microsoft.com/office/powerpoint/2010/main" val="382460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4">
            <a:extLst>
              <a:ext uri="{FF2B5EF4-FFF2-40B4-BE49-F238E27FC236}">
                <a16:creationId xmlns:a16="http://schemas.microsoft.com/office/drawing/2014/main" id="{7284CD3C-64F2-37EC-7C01-EB956D1B669B}"/>
              </a:ext>
            </a:extLst>
          </p:cNvPr>
          <p:cNvSpPr>
            <a:spLocks noGrp="1" noChangeArrowheads="1"/>
          </p:cNvSpPr>
          <p:nvPr>
            <p:ph type="dt" sz="half" idx="10"/>
          </p:nvPr>
        </p:nvSpPr>
        <p:spPr/>
        <p:txBody>
          <a:bodyPr/>
          <a:lstStyle>
            <a:lvl1pPr>
              <a:defRPr/>
            </a:lvl1pPr>
          </a:lstStyle>
          <a:p>
            <a:pPr>
              <a:defRPr/>
            </a:pPr>
            <a:fld id="{F2BE9D56-5B2D-40BC-A7F0-4EE9A726B989}" type="datetime1">
              <a:rPr lang="en-US"/>
              <a:pPr>
                <a:defRPr/>
              </a:pPr>
              <a:t>2/8/2024</a:t>
            </a:fld>
            <a:endParaRPr lang="en-US"/>
          </a:p>
        </p:txBody>
      </p:sp>
      <p:sp>
        <p:nvSpPr>
          <p:cNvPr id="5" name="Rectangle 5">
            <a:extLst>
              <a:ext uri="{FF2B5EF4-FFF2-40B4-BE49-F238E27FC236}">
                <a16:creationId xmlns:a16="http://schemas.microsoft.com/office/drawing/2014/main" id="{E5309B28-1F02-E916-7137-5439604FCFFE}"/>
              </a:ext>
            </a:extLst>
          </p:cNvPr>
          <p:cNvSpPr>
            <a:spLocks noGrp="1" noChangeArrowheads="1"/>
          </p:cNvSpPr>
          <p:nvPr>
            <p:ph type="ftr" sz="quarter" idx="11"/>
          </p:nvPr>
        </p:nvSpPr>
        <p:spPr/>
        <p:txBody>
          <a:bodyPr/>
          <a:lstStyle>
            <a:lvl1pPr>
              <a:defRPr/>
            </a:lvl1pPr>
          </a:lstStyle>
          <a:p>
            <a:pPr>
              <a:defRPr/>
            </a:pPr>
            <a:r>
              <a:rPr lang="en-US"/>
              <a:t>Lecture 1(Lucy J. Gudino)</a:t>
            </a:r>
          </a:p>
        </p:txBody>
      </p:sp>
      <p:sp>
        <p:nvSpPr>
          <p:cNvPr id="6" name="Rectangle 6">
            <a:extLst>
              <a:ext uri="{FF2B5EF4-FFF2-40B4-BE49-F238E27FC236}">
                <a16:creationId xmlns:a16="http://schemas.microsoft.com/office/drawing/2014/main" id="{C3B1843C-388A-3873-1A5C-8DD2CFA6FA6A}"/>
              </a:ext>
            </a:extLst>
          </p:cNvPr>
          <p:cNvSpPr>
            <a:spLocks noGrp="1" noChangeArrowheads="1"/>
          </p:cNvSpPr>
          <p:nvPr>
            <p:ph type="sldNum" sz="quarter" idx="12"/>
          </p:nvPr>
        </p:nvSpPr>
        <p:spPr/>
        <p:txBody>
          <a:bodyPr/>
          <a:lstStyle>
            <a:lvl1pPr>
              <a:defRPr/>
            </a:lvl1pPr>
          </a:lstStyle>
          <a:p>
            <a:fld id="{2F09E160-1DE0-4784-9CD1-F487B1F04816}" type="slidenum">
              <a:rPr lang="en-US" altLang="en-US"/>
              <a:pPr/>
              <a:t>‹#›</a:t>
            </a:fld>
            <a:endParaRPr lang="en-US" altLang="en-US"/>
          </a:p>
        </p:txBody>
      </p:sp>
    </p:spTree>
    <p:extLst>
      <p:ext uri="{BB962C8B-B14F-4D97-AF65-F5344CB8AC3E}">
        <p14:creationId xmlns:p14="http://schemas.microsoft.com/office/powerpoint/2010/main" val="390066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FEC0E700-ED7C-3CB2-6A84-979883CE5FF0}"/>
              </a:ext>
            </a:extLst>
          </p:cNvPr>
          <p:cNvSpPr>
            <a:spLocks noGrp="1" noChangeArrowheads="1"/>
          </p:cNvSpPr>
          <p:nvPr>
            <p:ph type="dt" sz="half" idx="10"/>
          </p:nvPr>
        </p:nvSpPr>
        <p:spPr/>
        <p:txBody>
          <a:bodyPr/>
          <a:lstStyle>
            <a:lvl1pPr>
              <a:defRPr/>
            </a:lvl1pPr>
          </a:lstStyle>
          <a:p>
            <a:pPr>
              <a:defRPr/>
            </a:pPr>
            <a:fld id="{54D2EADB-CC56-40AF-9802-2F74D64F9A41}" type="datetime1">
              <a:rPr lang="en-US"/>
              <a:pPr>
                <a:defRPr/>
              </a:pPr>
              <a:t>2/8/2024</a:t>
            </a:fld>
            <a:endParaRPr lang="en-US"/>
          </a:p>
        </p:txBody>
      </p:sp>
      <p:sp>
        <p:nvSpPr>
          <p:cNvPr id="4" name="Rectangle 5">
            <a:extLst>
              <a:ext uri="{FF2B5EF4-FFF2-40B4-BE49-F238E27FC236}">
                <a16:creationId xmlns:a16="http://schemas.microsoft.com/office/drawing/2014/main" id="{45E5FBAD-ACBC-937E-A572-E18E506F050C}"/>
              </a:ext>
            </a:extLst>
          </p:cNvPr>
          <p:cNvSpPr>
            <a:spLocks noGrp="1" noChangeArrowheads="1"/>
          </p:cNvSpPr>
          <p:nvPr>
            <p:ph type="ftr" sz="quarter" idx="11"/>
          </p:nvPr>
        </p:nvSpPr>
        <p:spPr/>
        <p:txBody>
          <a:bodyPr/>
          <a:lstStyle>
            <a:lvl1pPr>
              <a:defRPr/>
            </a:lvl1pPr>
          </a:lstStyle>
          <a:p>
            <a:pPr>
              <a:defRPr/>
            </a:pPr>
            <a:r>
              <a:rPr lang="en-US"/>
              <a:t>Lecture 1(Lucy J. Gudino)</a:t>
            </a:r>
          </a:p>
        </p:txBody>
      </p:sp>
      <p:sp>
        <p:nvSpPr>
          <p:cNvPr id="5" name="Rectangle 6">
            <a:extLst>
              <a:ext uri="{FF2B5EF4-FFF2-40B4-BE49-F238E27FC236}">
                <a16:creationId xmlns:a16="http://schemas.microsoft.com/office/drawing/2014/main" id="{46C317CE-BAA4-E91F-5F22-57EA3018B601}"/>
              </a:ext>
            </a:extLst>
          </p:cNvPr>
          <p:cNvSpPr>
            <a:spLocks noGrp="1" noChangeArrowheads="1"/>
          </p:cNvSpPr>
          <p:nvPr>
            <p:ph type="sldNum" sz="quarter" idx="12"/>
          </p:nvPr>
        </p:nvSpPr>
        <p:spPr/>
        <p:txBody>
          <a:bodyPr/>
          <a:lstStyle>
            <a:lvl1pPr>
              <a:defRPr/>
            </a:lvl1pPr>
          </a:lstStyle>
          <a:p>
            <a:fld id="{C8A4636F-CF22-4AB3-9267-0DFB792404B5}" type="slidenum">
              <a:rPr lang="en-US" altLang="en-US"/>
              <a:pPr/>
              <a:t>‹#›</a:t>
            </a:fld>
            <a:endParaRPr lang="en-US" altLang="en-US"/>
          </a:p>
        </p:txBody>
      </p:sp>
    </p:spTree>
    <p:extLst>
      <p:ext uri="{BB962C8B-B14F-4D97-AF65-F5344CB8AC3E}">
        <p14:creationId xmlns:p14="http://schemas.microsoft.com/office/powerpoint/2010/main" val="3865079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20E1EC-0AA4-5F10-29C9-E92A0DAAD773}"/>
              </a:ext>
            </a:extLst>
          </p:cNvPr>
          <p:cNvSpPr>
            <a:spLocks noGrp="1" noChangeArrowheads="1"/>
          </p:cNvSpPr>
          <p:nvPr>
            <p:ph type="dt" sz="half" idx="10"/>
          </p:nvPr>
        </p:nvSpPr>
        <p:spPr/>
        <p:txBody>
          <a:bodyPr/>
          <a:lstStyle>
            <a:lvl1pPr eaLnBrk="1" hangingPunct="1">
              <a:defRPr/>
            </a:lvl1pPr>
          </a:lstStyle>
          <a:p>
            <a:pPr>
              <a:defRPr/>
            </a:pPr>
            <a:endParaRPr lang="en-US"/>
          </a:p>
        </p:txBody>
      </p:sp>
      <p:sp>
        <p:nvSpPr>
          <p:cNvPr id="6" name="Footer Placeholder 5">
            <a:extLst>
              <a:ext uri="{FF2B5EF4-FFF2-40B4-BE49-F238E27FC236}">
                <a16:creationId xmlns:a16="http://schemas.microsoft.com/office/drawing/2014/main" id="{2E318E84-2C55-C853-49FA-CD7D80FEF054}"/>
              </a:ext>
            </a:extLst>
          </p:cNvPr>
          <p:cNvSpPr>
            <a:spLocks noGrp="1" noChangeArrowheads="1"/>
          </p:cNvSpPr>
          <p:nvPr>
            <p:ph type="ftr" sz="quarter" idx="11"/>
          </p:nvPr>
        </p:nvSpPr>
        <p:spPr/>
        <p:txBody>
          <a:bodyPr/>
          <a:lstStyle>
            <a:lvl1pPr eaLnBrk="1" hangingPunct="1">
              <a:defRPr/>
            </a:lvl1pPr>
          </a:lstStyle>
          <a:p>
            <a:pPr>
              <a:defRPr/>
            </a:pPr>
            <a:endParaRPr lang="en-US"/>
          </a:p>
        </p:txBody>
      </p:sp>
      <p:sp>
        <p:nvSpPr>
          <p:cNvPr id="7" name="Slide Number Placeholder 6">
            <a:extLst>
              <a:ext uri="{FF2B5EF4-FFF2-40B4-BE49-F238E27FC236}">
                <a16:creationId xmlns:a16="http://schemas.microsoft.com/office/drawing/2014/main" id="{1188653F-4D28-7074-26B3-51EBC6C0EEF5}"/>
              </a:ext>
            </a:extLst>
          </p:cNvPr>
          <p:cNvSpPr>
            <a:spLocks noGrp="1" noChangeArrowheads="1"/>
          </p:cNvSpPr>
          <p:nvPr>
            <p:ph type="sldNum" sz="quarter" idx="12"/>
          </p:nvPr>
        </p:nvSpPr>
        <p:spPr/>
        <p:txBody>
          <a:bodyPr/>
          <a:lstStyle>
            <a:lvl1pPr>
              <a:defRPr/>
            </a:lvl1pPr>
          </a:lstStyle>
          <a:p>
            <a:fld id="{2C6504EB-D4B5-4D1A-8A66-3D97E70A5685}" type="slidenum">
              <a:rPr lang="en-US" altLang="en-US"/>
              <a:pPr/>
              <a:t>‹#›</a:t>
            </a:fld>
            <a:endParaRPr lang="en-US" altLang="en-US"/>
          </a:p>
        </p:txBody>
      </p:sp>
    </p:spTree>
    <p:extLst>
      <p:ext uri="{BB962C8B-B14F-4D97-AF65-F5344CB8AC3E}">
        <p14:creationId xmlns:p14="http://schemas.microsoft.com/office/powerpoint/2010/main" val="20160382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pic>
        <p:nvPicPr>
          <p:cNvPr id="2" name="Picture 6" descr="\\Server\D\jyoti\FI023_BITS_v1\styleguide img\IMG_5627_b.jpg">
            <a:extLst>
              <a:ext uri="{FF2B5EF4-FFF2-40B4-BE49-F238E27FC236}">
                <a16:creationId xmlns:a16="http://schemas.microsoft.com/office/drawing/2014/main" id="{3C29D160-931F-B45E-BBB1-EB6797EB3A3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BBDB16E7-E360-A548-DB8E-66124F79145A}"/>
              </a:ext>
            </a:extLst>
          </p:cNvPr>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4" name="Picture 8" descr="Picture 7.png">
            <a:extLst>
              <a:ext uri="{FF2B5EF4-FFF2-40B4-BE49-F238E27FC236}">
                <a16:creationId xmlns:a16="http://schemas.microsoft.com/office/drawing/2014/main" id="{FDB7914C-ACB4-7EBB-0FF8-83095C19472D}"/>
              </a:ext>
            </a:extLst>
          </p:cNvPr>
          <p:cNvPicPr>
            <a:picLocks noChangeAspect="1"/>
          </p:cNvPicPr>
          <p:nvPr userDrawn="1"/>
        </p:nvPicPr>
        <p:blipFill>
          <a:blip r:embed="rId3">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F06862D4-71C3-B32F-2A6C-9ED6EFAABFE7}"/>
              </a:ext>
            </a:extLst>
          </p:cNvPr>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E96774EC-F00A-F754-EF4A-940D510AA9AD}"/>
              </a:ext>
            </a:extLst>
          </p:cNvPr>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323C3CDA-8D93-12FF-F892-58BFB9A8D7A0}"/>
              </a:ext>
            </a:extLst>
          </p:cNvPr>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TextBox 7">
            <a:extLst>
              <a:ext uri="{FF2B5EF4-FFF2-40B4-BE49-F238E27FC236}">
                <a16:creationId xmlns:a16="http://schemas.microsoft.com/office/drawing/2014/main" id="{19130E8B-D293-9A0C-F50C-BEDDDB2859D6}"/>
              </a:ext>
            </a:extLst>
          </p:cNvPr>
          <p:cNvSpPr txBox="1"/>
          <p:nvPr userDrawn="1"/>
        </p:nvSpPr>
        <p:spPr>
          <a:xfrm>
            <a:off x="6858000" y="7620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a:extLst>
              <a:ext uri="{FF2B5EF4-FFF2-40B4-BE49-F238E27FC236}">
                <a16:creationId xmlns:a16="http://schemas.microsoft.com/office/drawing/2014/main" id="{C14589E7-80A6-CFFC-A6DB-D429C34FB4A4}"/>
              </a:ext>
            </a:extLst>
          </p:cNvPr>
          <p:cNvSpPr txBox="1">
            <a:spLocks noChangeArrowheads="1"/>
          </p:cNvSpPr>
          <p:nvPr userDrawn="1"/>
        </p:nvSpPr>
        <p:spPr bwMode="auto">
          <a:xfrm>
            <a:off x="7086600" y="1171575"/>
            <a:ext cx="1905000" cy="276225"/>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571572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F764F7-59C6-8B6F-1C84-FC30A05E4775}"/>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pitchFamily="34" charset="0"/>
              <a:cs typeface="Arial" pitchFamily="34" charset="0"/>
            </a:endParaRPr>
          </a:p>
        </p:txBody>
      </p:sp>
      <p:sp>
        <p:nvSpPr>
          <p:cNvPr id="4" name="Rectangle 3">
            <a:extLst>
              <a:ext uri="{FF2B5EF4-FFF2-40B4-BE49-F238E27FC236}">
                <a16:creationId xmlns:a16="http://schemas.microsoft.com/office/drawing/2014/main" id="{873C3AE8-787B-420E-5DA2-F9EAC402A1B7}"/>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E58E57D5-2644-2B46-A640-5F81EA98B565}"/>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3597A9B6-0AC1-CB6A-68B7-443DB35EB69B}"/>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8" name="Picture 10" descr="BITS_university_logo_whitevert.png">
            <a:extLst>
              <a:ext uri="{FF2B5EF4-FFF2-40B4-BE49-F238E27FC236}">
                <a16:creationId xmlns:a16="http://schemas.microsoft.com/office/drawing/2014/main" id="{362ED9A5-8A38-FDC8-7457-62543D4DEF21}"/>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025D2161-9958-D1BD-0D17-2DC1815AF911}"/>
              </a:ext>
            </a:extLst>
          </p:cNvPr>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a:extLst>
              <a:ext uri="{FF2B5EF4-FFF2-40B4-BE49-F238E27FC236}">
                <a16:creationId xmlns:a16="http://schemas.microsoft.com/office/drawing/2014/main" id="{92FD9321-591B-D05F-DF92-FADFB024DBB5}"/>
              </a:ext>
            </a:extLst>
          </p:cNvPr>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190771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47BF2F-3E3E-B0D5-4B3A-8375A88C39B5}"/>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grpSp>
        <p:nvGrpSpPr>
          <p:cNvPr id="4" name="Group 11">
            <a:extLst>
              <a:ext uri="{FF2B5EF4-FFF2-40B4-BE49-F238E27FC236}">
                <a16:creationId xmlns:a16="http://schemas.microsoft.com/office/drawing/2014/main" id="{64B062A6-EB34-1C65-F17F-9FB70BAEDEB5}"/>
              </a:ext>
            </a:extLst>
          </p:cNvPr>
          <p:cNvGrpSpPr>
            <a:grpSpLocks/>
          </p:cNvGrpSpPr>
          <p:nvPr userDrawn="1"/>
        </p:nvGrpSpPr>
        <p:grpSpPr bwMode="auto">
          <a:xfrm>
            <a:off x="2084388" y="6550025"/>
            <a:ext cx="7059612" cy="49213"/>
            <a:chOff x="2083888" y="6550671"/>
            <a:chExt cx="7060112" cy="48665"/>
          </a:xfrm>
        </p:grpSpPr>
        <p:sp>
          <p:nvSpPr>
            <p:cNvPr id="5" name="Rectangle 4">
              <a:extLst>
                <a:ext uri="{FF2B5EF4-FFF2-40B4-BE49-F238E27FC236}">
                  <a16:creationId xmlns:a16="http://schemas.microsoft.com/office/drawing/2014/main" id="{C50DF83D-985F-8EB8-58A7-1D36AD915B79}"/>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37E595A9-1AB2-6C23-4BC6-BEBD4F3879F3}"/>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6909CAFE-94F2-8DFF-210B-1CD28107471F}"/>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8" name="Picture 11" descr="Picture 7.png">
            <a:extLst>
              <a:ext uri="{FF2B5EF4-FFF2-40B4-BE49-F238E27FC236}">
                <a16:creationId xmlns:a16="http://schemas.microsoft.com/office/drawing/2014/main" id="{3C8EDBB0-92AB-63AB-FE70-079EA8688207}"/>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8">
            <a:extLst>
              <a:ext uri="{FF2B5EF4-FFF2-40B4-BE49-F238E27FC236}">
                <a16:creationId xmlns:a16="http://schemas.microsoft.com/office/drawing/2014/main" id="{2E80F65F-28C3-F1B3-4055-F0B28966EDCF}"/>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4C67DE93-49E6-CF48-D17A-A7B67AA69893}"/>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ACA60ADF-E106-21DD-3AAC-155EE4E01DC3}"/>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A7C5CD86-EC62-083E-801B-10783073F98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3" name="Group 22">
            <a:extLst>
              <a:ext uri="{FF2B5EF4-FFF2-40B4-BE49-F238E27FC236}">
                <a16:creationId xmlns:a16="http://schemas.microsoft.com/office/drawing/2014/main" id="{C2F6B567-6A14-B70F-1AC5-E310C0757C6F}"/>
              </a:ext>
            </a:extLst>
          </p:cNvPr>
          <p:cNvGrpSpPr>
            <a:grpSpLocks/>
          </p:cNvGrpSpPr>
          <p:nvPr userDrawn="1"/>
        </p:nvGrpSpPr>
        <p:grpSpPr bwMode="auto">
          <a:xfrm>
            <a:off x="0" y="1295400"/>
            <a:ext cx="7010400" cy="46038"/>
            <a:chOff x="1905000" y="6553200"/>
            <a:chExt cx="7010400" cy="45719"/>
          </a:xfrm>
        </p:grpSpPr>
        <p:sp>
          <p:nvSpPr>
            <p:cNvPr id="14" name="Rectangle 13">
              <a:extLst>
                <a:ext uri="{FF2B5EF4-FFF2-40B4-BE49-F238E27FC236}">
                  <a16:creationId xmlns:a16="http://schemas.microsoft.com/office/drawing/2014/main" id="{E68FACDA-48DB-751D-A187-C9A5176C818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B91E10E7-4180-17F4-34A8-0506D18154DF}"/>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C1D8D7B9-E837-E0CE-18B0-84D66974729A}"/>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517061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2" name="Picture 6" descr="Picture 7.png">
            <a:extLst>
              <a:ext uri="{FF2B5EF4-FFF2-40B4-BE49-F238E27FC236}">
                <a16:creationId xmlns:a16="http://schemas.microsoft.com/office/drawing/2014/main" id="{AF91983F-9C8A-9DA2-0B69-7A535A423775}"/>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9">
            <a:extLst>
              <a:ext uri="{FF2B5EF4-FFF2-40B4-BE49-F238E27FC236}">
                <a16:creationId xmlns:a16="http://schemas.microsoft.com/office/drawing/2014/main" id="{38CCB2F4-E57A-2439-042A-C847E1C9F884}"/>
              </a:ext>
            </a:extLst>
          </p:cNvPr>
          <p:cNvGrpSpPr>
            <a:grpSpLocks/>
          </p:cNvGrpSpPr>
          <p:nvPr userDrawn="1"/>
        </p:nvGrpSpPr>
        <p:grpSpPr bwMode="auto">
          <a:xfrm>
            <a:off x="0" y="1295400"/>
            <a:ext cx="7010400" cy="46038"/>
            <a:chOff x="1905000" y="6553200"/>
            <a:chExt cx="7010400" cy="45719"/>
          </a:xfrm>
        </p:grpSpPr>
        <p:sp>
          <p:nvSpPr>
            <p:cNvPr id="6" name="Rectangle 5">
              <a:extLst>
                <a:ext uri="{FF2B5EF4-FFF2-40B4-BE49-F238E27FC236}">
                  <a16:creationId xmlns:a16="http://schemas.microsoft.com/office/drawing/2014/main" id="{37B59883-EEBC-9054-D37B-5B97D08FCA9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AB933CA9-05E8-6B6B-BDA8-BB37787252C8}"/>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16619175-B909-861A-3296-6FD5C811F1C6}"/>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9" name="Group 28">
            <a:extLst>
              <a:ext uri="{FF2B5EF4-FFF2-40B4-BE49-F238E27FC236}">
                <a16:creationId xmlns:a16="http://schemas.microsoft.com/office/drawing/2014/main" id="{A9699ACC-E384-B255-542E-52232439680A}"/>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A935891F-B3DC-23CE-876C-46905720B14B}"/>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7E6F94D3-2534-17B0-D988-BF75DF7A1462}"/>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4F694222-E346-3E6D-D39F-026289716A4E}"/>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13" name="TextBox 12">
            <a:extLst>
              <a:ext uri="{FF2B5EF4-FFF2-40B4-BE49-F238E27FC236}">
                <a16:creationId xmlns:a16="http://schemas.microsoft.com/office/drawing/2014/main" id="{D0D6FC3D-DD66-83E7-8F90-FD44BF5D0C0D}"/>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065397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 name="Group 10">
            <a:extLst>
              <a:ext uri="{FF2B5EF4-FFF2-40B4-BE49-F238E27FC236}">
                <a16:creationId xmlns:a16="http://schemas.microsoft.com/office/drawing/2014/main" id="{310EFEEB-2F53-1689-166E-0120B47D4818}"/>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1125BA39-4047-CBE8-087F-99AFF96555E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E15D2886-A87F-7A99-7072-95E52928BAD6}"/>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BE3D5140-61CA-E1B3-CB2F-F2426CC5BA43}"/>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1" name="Group 15">
            <a:extLst>
              <a:ext uri="{FF2B5EF4-FFF2-40B4-BE49-F238E27FC236}">
                <a16:creationId xmlns:a16="http://schemas.microsoft.com/office/drawing/2014/main" id="{0CB53F9A-9FFF-2BC9-A81F-B5FD544EA94F}"/>
              </a:ext>
            </a:extLst>
          </p:cNvPr>
          <p:cNvGrpSpPr>
            <a:grpSpLocks/>
          </p:cNvGrpSpPr>
          <p:nvPr userDrawn="1"/>
        </p:nvGrpSpPr>
        <p:grpSpPr bwMode="auto">
          <a:xfrm>
            <a:off x="2133600" y="6553200"/>
            <a:ext cx="7010400" cy="46038"/>
            <a:chOff x="1905000" y="6553200"/>
            <a:chExt cx="7010400" cy="45719"/>
          </a:xfrm>
        </p:grpSpPr>
        <p:sp>
          <p:nvSpPr>
            <p:cNvPr id="12" name="Rectangle 11">
              <a:extLst>
                <a:ext uri="{FF2B5EF4-FFF2-40B4-BE49-F238E27FC236}">
                  <a16:creationId xmlns:a16="http://schemas.microsoft.com/office/drawing/2014/main" id="{09233ECE-8C38-DFF4-0A98-D3234E67BBC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E2441C72-EB41-3FB2-A163-DE19CAC0C01D}"/>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4125AE29-6C3F-3F95-9613-3ADA07BFF639}"/>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5" name="Picture 14" descr="Picture 7.png">
            <a:extLst>
              <a:ext uri="{FF2B5EF4-FFF2-40B4-BE49-F238E27FC236}">
                <a16:creationId xmlns:a16="http://schemas.microsoft.com/office/drawing/2014/main" id="{3BF611DB-7860-4E4A-FBFC-FF0B88618FB7}"/>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a:extLst>
              <a:ext uri="{FF2B5EF4-FFF2-40B4-BE49-F238E27FC236}">
                <a16:creationId xmlns:a16="http://schemas.microsoft.com/office/drawing/2014/main" id="{B111C83D-E204-891B-F48D-CD2ECBD64AE6}"/>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874217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id="{178DC4B3-70D0-93FD-DB62-6640E3C8BA41}"/>
              </a:ext>
            </a:extLst>
          </p:cNvPr>
          <p:cNvGrpSpPr>
            <a:grpSpLocks/>
          </p:cNvGrpSpPr>
          <p:nvPr userDrawn="1"/>
        </p:nvGrpSpPr>
        <p:grpSpPr bwMode="auto">
          <a:xfrm>
            <a:off x="0" y="1295400"/>
            <a:ext cx="7010400" cy="46038"/>
            <a:chOff x="1905000" y="6553200"/>
            <a:chExt cx="7010400" cy="45719"/>
          </a:xfrm>
        </p:grpSpPr>
        <p:sp>
          <p:nvSpPr>
            <p:cNvPr id="3" name="Rectangle 2">
              <a:extLst>
                <a:ext uri="{FF2B5EF4-FFF2-40B4-BE49-F238E27FC236}">
                  <a16:creationId xmlns:a16="http://schemas.microsoft.com/office/drawing/2014/main" id="{A68B26D0-DD3E-4040-B710-BE233ADC1976}"/>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Rectangle 3">
              <a:extLst>
                <a:ext uri="{FF2B5EF4-FFF2-40B4-BE49-F238E27FC236}">
                  <a16:creationId xmlns:a16="http://schemas.microsoft.com/office/drawing/2014/main" id="{05EF5184-B789-D9D6-DD4F-0332215061A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5F64CA81-6A8F-5E06-8B15-DFBED33A05FD}"/>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7" name="Group 10">
            <a:extLst>
              <a:ext uri="{FF2B5EF4-FFF2-40B4-BE49-F238E27FC236}">
                <a16:creationId xmlns:a16="http://schemas.microsoft.com/office/drawing/2014/main" id="{5B324A78-CFF8-5F4B-793C-42B85F157CEC}"/>
              </a:ext>
            </a:extLst>
          </p:cNvPr>
          <p:cNvGrpSpPr>
            <a:grpSpLocks/>
          </p:cNvGrpSpPr>
          <p:nvPr userDrawn="1"/>
        </p:nvGrpSpPr>
        <p:grpSpPr bwMode="auto">
          <a:xfrm>
            <a:off x="2133600" y="6553200"/>
            <a:ext cx="7010400" cy="46038"/>
            <a:chOff x="1905000" y="6553200"/>
            <a:chExt cx="7010400" cy="45719"/>
          </a:xfrm>
        </p:grpSpPr>
        <p:sp>
          <p:nvSpPr>
            <p:cNvPr id="8" name="Rectangle 7">
              <a:extLst>
                <a:ext uri="{FF2B5EF4-FFF2-40B4-BE49-F238E27FC236}">
                  <a16:creationId xmlns:a16="http://schemas.microsoft.com/office/drawing/2014/main" id="{DF421A1F-6752-F344-4B2A-92F481D517C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08130615-655D-8109-AEA4-718E23420E7F}"/>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3394AB19-7B02-468E-EAC0-AD1C7F37D1A9}"/>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1" name="Picture 14" descr="Picture 7.png">
            <a:extLst>
              <a:ext uri="{FF2B5EF4-FFF2-40B4-BE49-F238E27FC236}">
                <a16:creationId xmlns:a16="http://schemas.microsoft.com/office/drawing/2014/main" id="{98E2D491-AFB8-D9DC-5D7A-9E7B7B238652}"/>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C2051175-840E-8439-95E4-ABB4AE67C094}"/>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894996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2" name="Group 8">
            <a:extLst>
              <a:ext uri="{FF2B5EF4-FFF2-40B4-BE49-F238E27FC236}">
                <a16:creationId xmlns:a16="http://schemas.microsoft.com/office/drawing/2014/main" id="{47DD0712-4508-7C16-6FC7-788BD071DBCF}"/>
              </a:ext>
            </a:extLst>
          </p:cNvPr>
          <p:cNvGrpSpPr>
            <a:grpSpLocks/>
          </p:cNvGrpSpPr>
          <p:nvPr userDrawn="1"/>
        </p:nvGrpSpPr>
        <p:grpSpPr bwMode="auto">
          <a:xfrm>
            <a:off x="0" y="1295400"/>
            <a:ext cx="7010400" cy="46038"/>
            <a:chOff x="1905000" y="6553200"/>
            <a:chExt cx="7010400" cy="45719"/>
          </a:xfrm>
        </p:grpSpPr>
        <p:sp>
          <p:nvSpPr>
            <p:cNvPr id="5" name="Rectangle 4">
              <a:extLst>
                <a:ext uri="{FF2B5EF4-FFF2-40B4-BE49-F238E27FC236}">
                  <a16:creationId xmlns:a16="http://schemas.microsoft.com/office/drawing/2014/main" id="{B3AF43F6-F9B0-0E72-162E-FE073A01143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7AE7484E-818E-19E6-70DE-08CA1952586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82F2860A-22E6-E0BB-4D0C-63B3E03254D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9" name="Group 13">
            <a:extLst>
              <a:ext uri="{FF2B5EF4-FFF2-40B4-BE49-F238E27FC236}">
                <a16:creationId xmlns:a16="http://schemas.microsoft.com/office/drawing/2014/main" id="{BF7401F4-DBE7-CA53-F8EA-D9017E4EDD6A}"/>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5777AC30-DCC7-8DD4-92ED-2167B9D2807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DD8F36DD-28AC-01BF-3939-105E0FCC1C66}"/>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D5D853BB-F0D6-040B-35B9-6F571AF8124B}"/>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3" name="Picture 14" descr="Picture 7.png">
            <a:extLst>
              <a:ext uri="{FF2B5EF4-FFF2-40B4-BE49-F238E27FC236}">
                <a16:creationId xmlns:a16="http://schemas.microsoft.com/office/drawing/2014/main" id="{C37D6615-719D-DC72-D551-C5CEC19A04C4}"/>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9951EC16-3466-02B5-53D6-1F5AE0808B9B}"/>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218793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F210C1C4-C7D1-DD6C-C419-7D6BFE421F21}"/>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CE07FCB5-49D1-8249-5B37-F79A704C74C7}"/>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495C42A8-4265-A403-E443-2F175D04B86E}"/>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2E97332B-DC9A-1F12-5911-3F7F5BC069F3}"/>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0">
            <a:extLst>
              <a:ext uri="{FF2B5EF4-FFF2-40B4-BE49-F238E27FC236}">
                <a16:creationId xmlns:a16="http://schemas.microsoft.com/office/drawing/2014/main" id="{4EF91E88-131F-80A2-0ECD-2BE454A1DEF3}"/>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FE26DB7E-903B-B7D2-BD56-7CFC21E8B0DF}"/>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5E85B569-F76F-E757-44F6-E38BEA425FD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61216955-6DCE-7404-6521-96C0DF8D083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EB3F8E6B-34A3-C60D-7B27-61B3EBD056B9}"/>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9DC4E8FE-0EEE-CB18-8EF8-34A85977837E}"/>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29985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2" name="Group 19">
            <a:extLst>
              <a:ext uri="{FF2B5EF4-FFF2-40B4-BE49-F238E27FC236}">
                <a16:creationId xmlns:a16="http://schemas.microsoft.com/office/drawing/2014/main" id="{9510D435-9633-6454-AB11-C1E2193D8DA7}"/>
              </a:ext>
            </a:extLst>
          </p:cNvPr>
          <p:cNvGrpSpPr>
            <a:grpSpLocks/>
          </p:cNvGrpSpPr>
          <p:nvPr userDrawn="1"/>
        </p:nvGrpSpPr>
        <p:grpSpPr bwMode="auto">
          <a:xfrm>
            <a:off x="0" y="1295400"/>
            <a:ext cx="7010400" cy="46038"/>
            <a:chOff x="1905000" y="6553200"/>
            <a:chExt cx="7010400" cy="45719"/>
          </a:xfrm>
        </p:grpSpPr>
        <p:sp>
          <p:nvSpPr>
            <p:cNvPr id="4" name="Rectangle 3">
              <a:extLst>
                <a:ext uri="{FF2B5EF4-FFF2-40B4-BE49-F238E27FC236}">
                  <a16:creationId xmlns:a16="http://schemas.microsoft.com/office/drawing/2014/main" id="{9B730680-01D8-4F1F-7411-DF0E799C3F0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BB8ECC68-4A65-666F-F3B6-4434E0FF7D7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C157EB83-8BB2-9DF9-7E71-6CFB66BCD825}"/>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7" name="Group 24">
            <a:extLst>
              <a:ext uri="{FF2B5EF4-FFF2-40B4-BE49-F238E27FC236}">
                <a16:creationId xmlns:a16="http://schemas.microsoft.com/office/drawing/2014/main" id="{88191896-78BD-2170-F95C-D5919BFDAC27}"/>
              </a:ext>
            </a:extLst>
          </p:cNvPr>
          <p:cNvGrpSpPr>
            <a:grpSpLocks/>
          </p:cNvGrpSpPr>
          <p:nvPr userDrawn="1"/>
        </p:nvGrpSpPr>
        <p:grpSpPr bwMode="auto">
          <a:xfrm>
            <a:off x="2133600" y="6553200"/>
            <a:ext cx="7010400" cy="46038"/>
            <a:chOff x="1905000" y="6553200"/>
            <a:chExt cx="7010400" cy="45719"/>
          </a:xfrm>
        </p:grpSpPr>
        <p:sp>
          <p:nvSpPr>
            <p:cNvPr id="8" name="Rectangle 7">
              <a:extLst>
                <a:ext uri="{FF2B5EF4-FFF2-40B4-BE49-F238E27FC236}">
                  <a16:creationId xmlns:a16="http://schemas.microsoft.com/office/drawing/2014/main" id="{A9DD7D8F-1802-FD92-0B36-F7D3D619709C}"/>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0392666C-8459-48B9-05F5-079FD392EA09}"/>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DD4A7F5F-B3A4-71D7-9148-7CC0DB7FCD3B}"/>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1" name="Picture 14" descr="Picture 7.png">
            <a:extLst>
              <a:ext uri="{FF2B5EF4-FFF2-40B4-BE49-F238E27FC236}">
                <a16:creationId xmlns:a16="http://schemas.microsoft.com/office/drawing/2014/main" id="{75AEB1EF-05C6-9CB7-93EC-C55736E3A9F6}"/>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E3D9EC8-8677-476D-FE58-1FD832E462BC}"/>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328706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BFDF3D-EFEE-1430-D88F-2B8592C1EB8C}"/>
              </a:ext>
            </a:extLst>
          </p:cNvPr>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1027" name="Text Placeholder 2">
            <a:extLst>
              <a:ext uri="{FF2B5EF4-FFF2-40B4-BE49-F238E27FC236}">
                <a16:creationId xmlns:a16="http://schemas.microsoft.com/office/drawing/2014/main" id="{BFD20DDA-EB7F-8848-432F-C7EABD377D62}"/>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E61BB8D2-7558-8EE5-DF63-2C81CD5FDE25}"/>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F871AB5E-1AEE-4F81-9A33-A731B1098E5F}" type="datetimeFigureOut">
              <a:rPr lang="en-US"/>
              <a:pPr>
                <a:defRPr/>
              </a:pPr>
              <a:t>2/8/2024</a:t>
            </a:fld>
            <a:endParaRPr lang="en-US"/>
          </a:p>
        </p:txBody>
      </p:sp>
      <p:sp>
        <p:nvSpPr>
          <p:cNvPr id="5" name="Footer Placeholder 4">
            <a:extLst>
              <a:ext uri="{FF2B5EF4-FFF2-40B4-BE49-F238E27FC236}">
                <a16:creationId xmlns:a16="http://schemas.microsoft.com/office/drawing/2014/main" id="{64498130-B5F0-A421-28C2-76FA28019BBC}"/>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834C2498-14F4-90AA-DD92-97CE289787E6}"/>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1445FF0A-0CD1-440B-838C-CAD09368F39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Lst>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pitchFamily="34" charset="0"/>
          <a:cs typeface="Arial" pitchFamily="34" charset="0"/>
        </a:defRPr>
      </a:lvl2pPr>
      <a:lvl3pPr algn="l" rtl="0" eaLnBrk="0" fontAlgn="base" hangingPunct="0">
        <a:spcBef>
          <a:spcPct val="0"/>
        </a:spcBef>
        <a:spcAft>
          <a:spcPct val="0"/>
        </a:spcAft>
        <a:defRPr sz="4000" b="1">
          <a:solidFill>
            <a:schemeClr val="tx1"/>
          </a:solidFill>
          <a:latin typeface="Arial" pitchFamily="34" charset="0"/>
          <a:cs typeface="Arial" pitchFamily="34" charset="0"/>
        </a:defRPr>
      </a:lvl3pPr>
      <a:lvl4pPr algn="l" rtl="0" eaLnBrk="0" fontAlgn="base" hangingPunct="0">
        <a:spcBef>
          <a:spcPct val="0"/>
        </a:spcBef>
        <a:spcAft>
          <a:spcPct val="0"/>
        </a:spcAft>
        <a:defRPr sz="4000" b="1">
          <a:solidFill>
            <a:schemeClr val="tx1"/>
          </a:solidFill>
          <a:latin typeface="Arial" pitchFamily="34" charset="0"/>
          <a:cs typeface="Arial" pitchFamily="34" charset="0"/>
        </a:defRPr>
      </a:lvl4pPr>
      <a:lvl5pPr algn="l" rtl="0" eaLnBrk="0" fontAlgn="base" hangingPunct="0">
        <a:spcBef>
          <a:spcPct val="0"/>
        </a:spcBef>
        <a:spcAft>
          <a:spcPct val="0"/>
        </a:spcAft>
        <a:defRPr sz="4000" b="1">
          <a:solidFill>
            <a:schemeClr val="tx1"/>
          </a:solidFill>
          <a:latin typeface="Arial" pitchFamily="34" charset="0"/>
          <a:cs typeface="Arial" pitchFamily="34" charset="0"/>
        </a:defRPr>
      </a:lvl5pPr>
      <a:lvl6pPr marL="457200" algn="l" rtl="0" fontAlgn="base">
        <a:spcBef>
          <a:spcPct val="0"/>
        </a:spcBef>
        <a:spcAft>
          <a:spcPct val="0"/>
        </a:spcAft>
        <a:defRPr sz="4000" b="1">
          <a:solidFill>
            <a:schemeClr val="tx1"/>
          </a:solidFill>
          <a:latin typeface="Arial" pitchFamily="34" charset="0"/>
          <a:cs typeface="Arial" pitchFamily="34" charset="0"/>
        </a:defRPr>
      </a:lvl6pPr>
      <a:lvl7pPr marL="914400" algn="l" rtl="0" fontAlgn="base">
        <a:spcBef>
          <a:spcPct val="0"/>
        </a:spcBef>
        <a:spcAft>
          <a:spcPct val="0"/>
        </a:spcAft>
        <a:defRPr sz="4000" b="1">
          <a:solidFill>
            <a:schemeClr val="tx1"/>
          </a:solidFill>
          <a:latin typeface="Arial" pitchFamily="34" charset="0"/>
          <a:cs typeface="Arial" pitchFamily="34" charset="0"/>
        </a:defRPr>
      </a:lvl7pPr>
      <a:lvl8pPr marL="1371600" algn="l" rtl="0" fontAlgn="base">
        <a:spcBef>
          <a:spcPct val="0"/>
        </a:spcBef>
        <a:spcAft>
          <a:spcPct val="0"/>
        </a:spcAft>
        <a:defRPr sz="4000" b="1">
          <a:solidFill>
            <a:schemeClr val="tx1"/>
          </a:solidFill>
          <a:latin typeface="Arial" pitchFamily="34" charset="0"/>
          <a:cs typeface="Arial" pitchFamily="34" charset="0"/>
        </a:defRPr>
      </a:lvl8pPr>
      <a:lvl9pPr marL="1828800" algn="l" rtl="0" fontAlgn="base">
        <a:spcBef>
          <a:spcPct val="0"/>
        </a:spcBef>
        <a:spcAft>
          <a:spcPct val="0"/>
        </a:spcAft>
        <a:defRPr sz="4000" b="1">
          <a:solidFill>
            <a:schemeClr val="tx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1ABA44-3A24-1798-39AE-4F481CC7B22F}"/>
              </a:ext>
            </a:extLst>
          </p:cNvPr>
          <p:cNvSpPr>
            <a:spLocks noGrp="1"/>
          </p:cNvSpPr>
          <p:nvPr>
            <p:ph type="title"/>
          </p:nvPr>
        </p:nvSpPr>
        <p:spPr>
          <a:xfrm>
            <a:off x="1676400" y="3429000"/>
            <a:ext cx="6858000" cy="1295400"/>
          </a:xfrm>
        </p:spPr>
        <p:txBody>
          <a:bodyPr/>
          <a:lstStyle/>
          <a:p>
            <a:pPr algn="ctr">
              <a:defRPr/>
            </a:pPr>
            <a:r>
              <a:rPr lang="en-US" cap="small" dirty="0"/>
              <a:t>Software Quality Assurance and Testing</a:t>
            </a:r>
            <a:endParaRPr lang="en-US" sz="4000" cap="small" dirty="0"/>
          </a:p>
        </p:txBody>
      </p:sp>
      <p:sp>
        <p:nvSpPr>
          <p:cNvPr id="18435" name="Content Placeholder 5">
            <a:extLst>
              <a:ext uri="{FF2B5EF4-FFF2-40B4-BE49-F238E27FC236}">
                <a16:creationId xmlns:a16="http://schemas.microsoft.com/office/drawing/2014/main" id="{2F0E6BE1-B26D-5871-4A6F-14226CC0D606}"/>
              </a:ext>
            </a:extLst>
          </p:cNvPr>
          <p:cNvSpPr>
            <a:spLocks noGrp="1"/>
          </p:cNvSpPr>
          <p:nvPr>
            <p:ph sz="quarter" idx="13"/>
          </p:nvPr>
        </p:nvSpPr>
        <p:spPr>
          <a:xfrm>
            <a:off x="1676400" y="5181600"/>
            <a:ext cx="6858000" cy="785813"/>
          </a:xfrm>
        </p:spPr>
        <p:txBody>
          <a:bodyPr/>
          <a:lstStyle/>
          <a:p>
            <a:pPr>
              <a:spcBef>
                <a:spcPts val="1200"/>
              </a:spcBef>
            </a:pPr>
            <a:endParaRPr lang="en-US" altLang="en-US" sz="2400" dirty="0"/>
          </a:p>
          <a:p>
            <a:pPr>
              <a:spcBef>
                <a:spcPts val="1200"/>
              </a:spcBef>
            </a:pPr>
            <a:endParaRPr lang="en-US" altLang="en-US" sz="2400" dirty="0"/>
          </a:p>
          <a:p>
            <a:pPr>
              <a:spcBef>
                <a:spcPts val="1200"/>
              </a:spcBef>
            </a:pPr>
            <a:r>
              <a:rPr lang="en-US" altLang="en-US" sz="4000" dirty="0"/>
              <a:t>Harish Aggarwal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Why QA is important</a:t>
            </a:r>
            <a:endParaRPr lang="en-IN" dirty="0">
              <a:solidFill>
                <a:srgbClr val="C00000"/>
              </a:solidFill>
              <a:latin typeface="Comic Sans MS" panose="030F0702030302020204" pitchFamily="66" charset="0"/>
            </a:endParaRP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152400" y="1493838"/>
            <a:ext cx="8915400" cy="4754562"/>
          </a:xfrm>
        </p:spPr>
        <p:txBody>
          <a:bodyPr/>
          <a:lstStyle/>
          <a:p>
            <a:pPr fontAlgn="base">
              <a:spcAft>
                <a:spcPct val="0"/>
              </a:spcAft>
              <a:buFont typeface="Arial" panose="020B0604020202020204" pitchFamily="34" charset="0"/>
              <a:buChar char="•"/>
            </a:pPr>
            <a:r>
              <a:rPr lang="en-US" altLang="en-US" sz="2000" dirty="0"/>
              <a:t>Reduces Cost and Saves time</a:t>
            </a:r>
          </a:p>
          <a:p>
            <a:pPr fontAlgn="base">
              <a:spcAft>
                <a:spcPct val="0"/>
              </a:spcAft>
              <a:buFont typeface="Arial" panose="020B0604020202020204" pitchFamily="34" charset="0"/>
              <a:buChar char="•"/>
            </a:pPr>
            <a:r>
              <a:rPr lang="en-US" altLang="en-US" sz="2000" dirty="0"/>
              <a:t>Maintains Quality of the Product</a:t>
            </a:r>
          </a:p>
          <a:p>
            <a:pPr fontAlgn="base">
              <a:spcAft>
                <a:spcPct val="0"/>
              </a:spcAft>
              <a:buFont typeface="Arial" panose="020B0604020202020204" pitchFamily="34" charset="0"/>
              <a:buChar char="•"/>
            </a:pPr>
            <a:r>
              <a:rPr lang="en-US" altLang="en-US" sz="2000" dirty="0"/>
              <a:t>Ensures that product is Secure</a:t>
            </a:r>
          </a:p>
          <a:p>
            <a:pPr fontAlgn="base">
              <a:spcAft>
                <a:spcPct val="0"/>
              </a:spcAft>
              <a:buFont typeface="Arial" panose="020B0604020202020204" pitchFamily="34" charset="0"/>
              <a:buChar char="•"/>
            </a:pPr>
            <a:r>
              <a:rPr lang="en-US" altLang="en-US" sz="2000" dirty="0"/>
              <a:t>Improves accessibility and usability</a:t>
            </a:r>
          </a:p>
          <a:p>
            <a:pPr fontAlgn="base">
              <a:spcAft>
                <a:spcPct val="0"/>
              </a:spcAft>
              <a:buFont typeface="Arial" panose="020B0604020202020204" pitchFamily="34" charset="0"/>
              <a:buChar char="•"/>
            </a:pPr>
            <a:r>
              <a:rPr lang="en-US" altLang="en-US" sz="2000" dirty="0"/>
              <a:t>Improves Performance</a:t>
            </a:r>
          </a:p>
          <a:p>
            <a:pPr fontAlgn="base">
              <a:spcAft>
                <a:spcPct val="0"/>
              </a:spcAft>
              <a:buFont typeface="Arial" panose="020B0604020202020204" pitchFamily="34" charset="0"/>
              <a:buChar char="•"/>
            </a:pPr>
            <a:r>
              <a:rPr lang="en-US" altLang="en-US" sz="2000" dirty="0"/>
              <a:t>Increases customer satisfaction</a:t>
            </a:r>
          </a:p>
          <a:p>
            <a:pPr fontAlgn="base">
              <a:spcAft>
                <a:spcPct val="0"/>
              </a:spcAft>
              <a:buFont typeface="Arial" panose="020B0604020202020204" pitchFamily="34" charset="0"/>
              <a:buChar char="•"/>
            </a:pPr>
            <a:r>
              <a:rPr lang="en-US" altLang="en-US" sz="2000" dirty="0"/>
              <a:t>Protects company’s Reputation</a:t>
            </a:r>
          </a:p>
        </p:txBody>
      </p:sp>
    </p:spTree>
    <p:extLst>
      <p:ext uri="{BB962C8B-B14F-4D97-AF65-F5344CB8AC3E}">
        <p14:creationId xmlns:p14="http://schemas.microsoft.com/office/powerpoint/2010/main" val="2468434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Risks of neglecting QA</a:t>
            </a:r>
            <a:endParaRPr lang="en-IN" dirty="0">
              <a:solidFill>
                <a:srgbClr val="C00000"/>
              </a:solidFill>
              <a:latin typeface="Comic Sans MS" panose="030F0702030302020204" pitchFamily="66" charset="0"/>
            </a:endParaRP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152400" y="1493838"/>
            <a:ext cx="8915400" cy="4754562"/>
          </a:xfrm>
        </p:spPr>
        <p:txBody>
          <a:bodyPr/>
          <a:lstStyle/>
          <a:p>
            <a:pPr fontAlgn="base">
              <a:spcAft>
                <a:spcPct val="0"/>
              </a:spcAft>
              <a:buFont typeface="Arial" panose="020B0604020202020204" pitchFamily="34" charset="0"/>
              <a:buChar char="•"/>
            </a:pPr>
            <a:r>
              <a:rPr lang="en-US" altLang="en-US" sz="2000" b="1" dirty="0"/>
              <a:t>Software Development Risks</a:t>
            </a:r>
          </a:p>
          <a:p>
            <a:pPr lvl="1" fontAlgn="base">
              <a:spcAft>
                <a:spcPct val="0"/>
              </a:spcAft>
              <a:buFont typeface="Arial" panose="020B0604020202020204" pitchFamily="34" charset="0"/>
              <a:buChar char="•"/>
            </a:pPr>
            <a:r>
              <a:rPr lang="en-US" altLang="en-US" sz="2000" dirty="0"/>
              <a:t>Undetected code errors and Bugs</a:t>
            </a:r>
          </a:p>
          <a:p>
            <a:pPr lvl="1" fontAlgn="base">
              <a:spcAft>
                <a:spcPct val="0"/>
              </a:spcAft>
              <a:buFont typeface="Arial" panose="020B0604020202020204" pitchFamily="34" charset="0"/>
              <a:buChar char="•"/>
            </a:pPr>
            <a:r>
              <a:rPr lang="en-US" altLang="en-US" sz="2000" dirty="0"/>
              <a:t>System misbehaviors</a:t>
            </a:r>
          </a:p>
          <a:p>
            <a:pPr lvl="1" fontAlgn="base">
              <a:spcAft>
                <a:spcPct val="0"/>
              </a:spcAft>
              <a:buFont typeface="Arial" panose="020B0604020202020204" pitchFamily="34" charset="0"/>
              <a:buChar char="•"/>
            </a:pPr>
            <a:r>
              <a:rPr lang="en-US" altLang="en-US" sz="2000" dirty="0"/>
              <a:t>Poor system security</a:t>
            </a:r>
          </a:p>
          <a:p>
            <a:pPr lvl="1" fontAlgn="base">
              <a:spcAft>
                <a:spcPct val="0"/>
              </a:spcAft>
              <a:buFont typeface="Arial" panose="020B0604020202020204" pitchFamily="34" charset="0"/>
              <a:buChar char="•"/>
            </a:pPr>
            <a:r>
              <a:rPr lang="en-US" altLang="en-US" sz="2000" dirty="0"/>
              <a:t>Unstable performance</a:t>
            </a:r>
          </a:p>
          <a:p>
            <a:pPr fontAlgn="base">
              <a:spcAft>
                <a:spcPct val="0"/>
              </a:spcAft>
              <a:buFont typeface="Arial" panose="020B0604020202020204" pitchFamily="34" charset="0"/>
              <a:buChar char="•"/>
            </a:pPr>
            <a:endParaRPr lang="en-US" altLang="en-US" sz="2000" b="1" dirty="0"/>
          </a:p>
          <a:p>
            <a:pPr fontAlgn="base">
              <a:spcAft>
                <a:spcPct val="0"/>
              </a:spcAft>
              <a:buFont typeface="Arial" panose="020B0604020202020204" pitchFamily="34" charset="0"/>
              <a:buChar char="•"/>
            </a:pPr>
            <a:r>
              <a:rPr lang="en-US" altLang="en-US" sz="2000" b="1" dirty="0"/>
              <a:t>Business Risk</a:t>
            </a:r>
          </a:p>
          <a:p>
            <a:pPr lvl="1" fontAlgn="base">
              <a:spcAft>
                <a:spcPct val="0"/>
              </a:spcAft>
              <a:buFont typeface="Arial" panose="020B0604020202020204" pitchFamily="34" charset="0"/>
              <a:buChar char="•"/>
            </a:pPr>
            <a:r>
              <a:rPr lang="en-US" altLang="en-US" sz="2000" dirty="0"/>
              <a:t>Missed deadlines</a:t>
            </a:r>
          </a:p>
          <a:p>
            <a:pPr lvl="1" fontAlgn="base">
              <a:spcAft>
                <a:spcPct val="0"/>
              </a:spcAft>
              <a:buFont typeface="Arial" panose="020B0604020202020204" pitchFamily="34" charset="0"/>
              <a:buChar char="•"/>
            </a:pPr>
            <a:r>
              <a:rPr lang="en-US" altLang="en-US" sz="2000" dirty="0"/>
              <a:t>Financial losses</a:t>
            </a:r>
          </a:p>
          <a:p>
            <a:pPr lvl="1" fontAlgn="base">
              <a:spcAft>
                <a:spcPct val="0"/>
              </a:spcAft>
              <a:buFont typeface="Arial" panose="020B0604020202020204" pitchFamily="34" charset="0"/>
              <a:buChar char="•"/>
            </a:pPr>
            <a:r>
              <a:rPr lang="en-US" altLang="en-US" sz="2000" dirty="0"/>
              <a:t>Reputational damage</a:t>
            </a:r>
          </a:p>
          <a:p>
            <a:pPr lvl="1" fontAlgn="base">
              <a:spcAft>
                <a:spcPct val="0"/>
              </a:spcAft>
              <a:buFont typeface="Arial" panose="020B0604020202020204" pitchFamily="34" charset="0"/>
              <a:buChar char="•"/>
            </a:pPr>
            <a:r>
              <a:rPr lang="en-US" altLang="en-US" sz="2000" dirty="0"/>
              <a:t>Unsatisfied customer</a:t>
            </a:r>
          </a:p>
        </p:txBody>
      </p:sp>
    </p:spTree>
    <p:extLst>
      <p:ext uri="{BB962C8B-B14F-4D97-AF65-F5344CB8AC3E}">
        <p14:creationId xmlns:p14="http://schemas.microsoft.com/office/powerpoint/2010/main" val="191356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Software Components</a:t>
            </a:r>
            <a:endParaRPr lang="en-IN" dirty="0">
              <a:solidFill>
                <a:srgbClr val="C00000"/>
              </a:solidFill>
              <a:latin typeface="Comic Sans MS" panose="030F0702030302020204" pitchFamily="66" charset="0"/>
            </a:endParaRP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152400" y="1493838"/>
            <a:ext cx="8915400" cy="4754562"/>
          </a:xfrm>
        </p:spPr>
        <p:txBody>
          <a:bodyPr/>
          <a:lstStyle/>
          <a:p>
            <a:pPr marL="0" indent="0" fontAlgn="base">
              <a:spcAft>
                <a:spcPct val="0"/>
              </a:spcAft>
            </a:pPr>
            <a:r>
              <a:rPr lang="en-US" altLang="en-US" sz="2000" dirty="0"/>
              <a:t>Overall software quality can be achieved if quality of every component of software is achieved.</a:t>
            </a:r>
          </a:p>
          <a:p>
            <a:pPr marL="0" indent="0" fontAlgn="base">
              <a:spcAft>
                <a:spcPct val="0"/>
              </a:spcAft>
            </a:pPr>
            <a:endParaRPr lang="en-US" altLang="en-US" sz="2000" dirty="0"/>
          </a:p>
          <a:p>
            <a:pPr marL="0" indent="0" fontAlgn="base">
              <a:spcAft>
                <a:spcPct val="0"/>
              </a:spcAft>
            </a:pPr>
            <a:r>
              <a:rPr lang="en-US" altLang="en-US" sz="2000" dirty="0"/>
              <a:t>Thus it is important to know the components of Software – </a:t>
            </a:r>
          </a:p>
          <a:p>
            <a:pPr fontAlgn="base">
              <a:spcAft>
                <a:spcPct val="0"/>
              </a:spcAft>
              <a:buFont typeface="Arial" panose="020B0604020202020204" pitchFamily="34" charset="0"/>
              <a:buChar char="•"/>
            </a:pPr>
            <a:endParaRPr lang="en-US" altLang="en-US" sz="2000" dirty="0"/>
          </a:p>
          <a:p>
            <a:pPr fontAlgn="base">
              <a:spcAft>
                <a:spcPct val="0"/>
              </a:spcAft>
              <a:buFont typeface="Arial" panose="020B0604020202020204" pitchFamily="34" charset="0"/>
              <a:buChar char="•"/>
            </a:pPr>
            <a:r>
              <a:rPr lang="en-US" altLang="en-US" sz="2000" b="1" dirty="0"/>
              <a:t>Programs</a:t>
            </a:r>
            <a:r>
              <a:rPr lang="en-US" altLang="en-US" sz="2000" dirty="0"/>
              <a:t> – The instruction that have been translated into source code</a:t>
            </a:r>
          </a:p>
          <a:p>
            <a:pPr fontAlgn="base">
              <a:spcAft>
                <a:spcPct val="0"/>
              </a:spcAft>
              <a:buFont typeface="Arial" panose="020B0604020202020204" pitchFamily="34" charset="0"/>
              <a:buChar char="•"/>
            </a:pPr>
            <a:r>
              <a:rPr lang="en-US" altLang="en-US" sz="2000" b="1" dirty="0"/>
              <a:t>Procedures</a:t>
            </a:r>
            <a:r>
              <a:rPr lang="en-US" altLang="en-US" sz="2000" dirty="0"/>
              <a:t> – User procedures and other processes</a:t>
            </a:r>
          </a:p>
          <a:p>
            <a:pPr fontAlgn="base">
              <a:spcAft>
                <a:spcPct val="0"/>
              </a:spcAft>
              <a:buFont typeface="Arial" panose="020B0604020202020204" pitchFamily="34" charset="0"/>
              <a:buChar char="•"/>
            </a:pPr>
            <a:r>
              <a:rPr lang="en-US" altLang="en-US" sz="2000" b="1" dirty="0"/>
              <a:t>Rules</a:t>
            </a:r>
            <a:r>
              <a:rPr lang="en-US" altLang="en-US" sz="2000" dirty="0"/>
              <a:t> – Business Rules</a:t>
            </a:r>
          </a:p>
          <a:p>
            <a:pPr fontAlgn="base">
              <a:spcAft>
                <a:spcPct val="0"/>
              </a:spcAft>
              <a:buFont typeface="Arial" panose="020B0604020202020204" pitchFamily="34" charset="0"/>
              <a:buChar char="•"/>
            </a:pPr>
            <a:r>
              <a:rPr lang="en-US" altLang="en-US" sz="2000" b="1" dirty="0"/>
              <a:t>Documentation</a:t>
            </a:r>
            <a:r>
              <a:rPr lang="en-US" altLang="en-US" sz="2000" dirty="0"/>
              <a:t> – Design Docs, Test Cases, User Manual, etc</a:t>
            </a:r>
          </a:p>
          <a:p>
            <a:pPr fontAlgn="base">
              <a:spcAft>
                <a:spcPct val="0"/>
              </a:spcAft>
              <a:buFont typeface="Arial" panose="020B0604020202020204" pitchFamily="34" charset="0"/>
              <a:buChar char="•"/>
            </a:pPr>
            <a:r>
              <a:rPr lang="en-US" altLang="en-US" sz="2000" b="1" dirty="0"/>
              <a:t>Data</a:t>
            </a:r>
            <a:r>
              <a:rPr lang="en-US" altLang="en-US" sz="2000" dirty="0"/>
              <a:t> – Information that is inventoried, modeled, created.</a:t>
            </a:r>
            <a:endParaRPr lang="en-US" altLang="en-US" sz="1800" dirty="0"/>
          </a:p>
          <a:p>
            <a:pPr marL="457200" lvl="1" indent="0" algn="just" fontAlgn="base">
              <a:spcAft>
                <a:spcPct val="0"/>
              </a:spcAft>
              <a:buNone/>
            </a:pPr>
            <a:r>
              <a:rPr lang="en-US" altLang="en-US" sz="1800" dirty="0"/>
              <a:t> </a:t>
            </a:r>
          </a:p>
          <a:p>
            <a:pPr marL="457200" lvl="1" indent="0" algn="just" fontAlgn="base">
              <a:spcAft>
                <a:spcPct val="0"/>
              </a:spcAft>
              <a:buNone/>
            </a:pPr>
            <a:endParaRPr lang="en-US" altLang="en-US" dirty="0"/>
          </a:p>
          <a:p>
            <a:pPr lvl="1" fontAlgn="base">
              <a:spcAft>
                <a:spcPct val="0"/>
              </a:spcAft>
              <a:buFont typeface="Arial" panose="020B0604020202020204" pitchFamily="34" charset="0"/>
              <a:buChar char="•"/>
            </a:pPr>
            <a:endParaRPr lang="en-US" altLang="en-US" dirty="0"/>
          </a:p>
          <a:p>
            <a:pPr lvl="1" fontAlgn="base">
              <a:spcAft>
                <a:spcPct val="0"/>
              </a:spcAft>
              <a:buFont typeface="Arial" panose="020B0604020202020204" pitchFamily="34" charset="0"/>
              <a:buChar char="•"/>
            </a:pPr>
            <a:endParaRPr lang="en-US" altLang="en-US" dirty="0"/>
          </a:p>
        </p:txBody>
      </p:sp>
    </p:spTree>
    <p:extLst>
      <p:ext uri="{BB962C8B-B14F-4D97-AF65-F5344CB8AC3E}">
        <p14:creationId xmlns:p14="http://schemas.microsoft.com/office/powerpoint/2010/main" val="4266990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Causes of Software Defect</a:t>
            </a:r>
            <a:endParaRPr lang="en-IN" dirty="0">
              <a:solidFill>
                <a:srgbClr val="C00000"/>
              </a:solidFill>
              <a:latin typeface="Comic Sans MS" panose="030F0702030302020204" pitchFamily="66" charset="0"/>
            </a:endParaRP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152400" y="1493838"/>
            <a:ext cx="8915400" cy="4754562"/>
          </a:xfrm>
        </p:spPr>
        <p:txBody>
          <a:bodyPr/>
          <a:lstStyle/>
          <a:p>
            <a:pPr marL="0" indent="0" fontAlgn="base">
              <a:spcAft>
                <a:spcPct val="0"/>
              </a:spcAft>
            </a:pPr>
            <a:r>
              <a:rPr lang="en-US" altLang="en-US" sz="2000" b="1" dirty="0"/>
              <a:t>Popular error-cause categories:</a:t>
            </a:r>
          </a:p>
          <a:p>
            <a:pPr marL="457200" indent="-457200" fontAlgn="base">
              <a:spcAft>
                <a:spcPct val="0"/>
              </a:spcAft>
              <a:buFont typeface="+mj-lt"/>
              <a:buAutoNum type="arabicPeriod"/>
            </a:pPr>
            <a:r>
              <a:rPr lang="en-US" altLang="en-US" sz="2000" dirty="0"/>
              <a:t>Problems with defining requirements</a:t>
            </a:r>
          </a:p>
          <a:p>
            <a:pPr marL="457200" indent="-457200" fontAlgn="base">
              <a:spcAft>
                <a:spcPct val="0"/>
              </a:spcAft>
              <a:buFont typeface="+mj-lt"/>
              <a:buAutoNum type="arabicPeriod"/>
            </a:pPr>
            <a:r>
              <a:rPr lang="en-US" altLang="en-US" sz="2000" dirty="0"/>
              <a:t>Lack of effective communication between client and developer</a:t>
            </a:r>
          </a:p>
          <a:p>
            <a:pPr marL="457200" indent="-457200" fontAlgn="base">
              <a:spcAft>
                <a:spcPct val="0"/>
              </a:spcAft>
              <a:buFont typeface="+mj-lt"/>
              <a:buAutoNum type="arabicPeriod"/>
            </a:pPr>
            <a:r>
              <a:rPr lang="en-US" altLang="en-US" sz="2000" dirty="0"/>
              <a:t>Deviations from specifications</a:t>
            </a:r>
          </a:p>
          <a:p>
            <a:pPr marL="457200" indent="-457200" fontAlgn="base">
              <a:spcAft>
                <a:spcPct val="0"/>
              </a:spcAft>
              <a:buFont typeface="+mj-lt"/>
              <a:buAutoNum type="arabicPeriod"/>
            </a:pPr>
            <a:r>
              <a:rPr lang="en-US" altLang="en-US" sz="2000" dirty="0"/>
              <a:t>Architecture and design errors</a:t>
            </a:r>
          </a:p>
          <a:p>
            <a:pPr marL="457200" indent="-457200" fontAlgn="base">
              <a:spcAft>
                <a:spcPct val="0"/>
              </a:spcAft>
              <a:buFont typeface="+mj-lt"/>
              <a:buAutoNum type="arabicPeriod"/>
            </a:pPr>
            <a:r>
              <a:rPr lang="en-US" altLang="en-US" sz="2000" dirty="0"/>
              <a:t>Coding errors (including test code)</a:t>
            </a:r>
          </a:p>
          <a:p>
            <a:pPr marL="457200" indent="-457200" fontAlgn="base">
              <a:spcAft>
                <a:spcPct val="0"/>
              </a:spcAft>
              <a:buFont typeface="+mj-lt"/>
              <a:buAutoNum type="arabicPeriod"/>
            </a:pPr>
            <a:r>
              <a:rPr lang="en-US" altLang="en-US" sz="2000" dirty="0"/>
              <a:t>Non-compliance with current processes/procedures</a:t>
            </a:r>
          </a:p>
          <a:p>
            <a:pPr marL="457200" indent="-457200" fontAlgn="base">
              <a:spcAft>
                <a:spcPct val="0"/>
              </a:spcAft>
              <a:buFont typeface="+mj-lt"/>
              <a:buAutoNum type="arabicPeriod"/>
            </a:pPr>
            <a:r>
              <a:rPr lang="en-US" altLang="en-US" sz="2000" dirty="0"/>
              <a:t>Inadequate reviews and tests</a:t>
            </a:r>
          </a:p>
          <a:p>
            <a:pPr marL="457200" indent="-457200" fontAlgn="base">
              <a:spcAft>
                <a:spcPct val="0"/>
              </a:spcAft>
              <a:buFont typeface="+mj-lt"/>
              <a:buAutoNum type="arabicPeriod"/>
            </a:pPr>
            <a:r>
              <a:rPr lang="en-US" altLang="en-US" sz="2000" dirty="0"/>
              <a:t>Documentation errors</a:t>
            </a:r>
          </a:p>
          <a:p>
            <a:pPr fontAlgn="base">
              <a:spcAft>
                <a:spcPct val="0"/>
              </a:spcAft>
              <a:buFont typeface="Arial" panose="020B0604020202020204" pitchFamily="34" charset="0"/>
              <a:buChar char="•"/>
            </a:pPr>
            <a:endParaRPr lang="en-US" altLang="en-US" sz="2000" dirty="0"/>
          </a:p>
          <a:p>
            <a:pPr marL="0" indent="0" fontAlgn="base">
              <a:spcAft>
                <a:spcPct val="0"/>
              </a:spcAft>
            </a:pPr>
            <a:r>
              <a:rPr lang="en-US" altLang="en-US" sz="2000" b="1" dirty="0"/>
              <a:t>Caused by – </a:t>
            </a:r>
          </a:p>
          <a:p>
            <a:pPr fontAlgn="base">
              <a:spcAft>
                <a:spcPct val="0"/>
              </a:spcAft>
              <a:buFont typeface="Arial" panose="020B0604020202020204" pitchFamily="34" charset="0"/>
              <a:buChar char="•"/>
            </a:pPr>
            <a:r>
              <a:rPr lang="en-US" altLang="en-US" sz="2000" dirty="0"/>
              <a:t>Clients, Analysts, Designers, Software engineers, Testers, or Users.</a:t>
            </a:r>
          </a:p>
        </p:txBody>
      </p:sp>
    </p:spTree>
    <p:extLst>
      <p:ext uri="{BB962C8B-B14F-4D97-AF65-F5344CB8AC3E}">
        <p14:creationId xmlns:p14="http://schemas.microsoft.com/office/powerpoint/2010/main" val="7201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Causes of Software Defect</a:t>
            </a:r>
            <a:endParaRPr lang="en-IN" dirty="0">
              <a:solidFill>
                <a:srgbClr val="C00000"/>
              </a:solidFill>
              <a:latin typeface="Comic Sans MS" panose="030F0702030302020204" pitchFamily="66" charset="0"/>
            </a:endParaRP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114300" y="1447800"/>
            <a:ext cx="8915400" cy="5105400"/>
          </a:xfrm>
        </p:spPr>
        <p:txBody>
          <a:bodyPr/>
          <a:lstStyle/>
          <a:p>
            <a:pPr marL="457200" indent="-457200" fontAlgn="base">
              <a:spcAft>
                <a:spcPct val="0"/>
              </a:spcAft>
              <a:buFont typeface="+mj-lt"/>
              <a:buAutoNum type="arabicPeriod"/>
            </a:pPr>
            <a:r>
              <a:rPr lang="en-US" altLang="en-US" sz="2000" dirty="0"/>
              <a:t>Problems with defining requirements</a:t>
            </a:r>
          </a:p>
          <a:p>
            <a:pPr marL="857250" lvl="1" indent="-457200" algn="just" fontAlgn="base">
              <a:spcAft>
                <a:spcPct val="0"/>
              </a:spcAft>
            </a:pPr>
            <a:r>
              <a:rPr lang="en-US" altLang="en-US" sz="1800" dirty="0"/>
              <a:t>Good requirements are - Correct, complete, clear for each stakeholder group (e.g., the client, the system architect, testers, etc), unambiguous,  concise (simple, precise), consistent, feasible (realistic, possible), necessary, independent of the design, independent of the implementation, verifiable and testable, can be traced back to a business need, unique.</a:t>
            </a:r>
          </a:p>
          <a:p>
            <a:pPr marL="857250" lvl="1" indent="-457200" algn="just" fontAlgn="base">
              <a:spcAft>
                <a:spcPct val="0"/>
              </a:spcAft>
            </a:pPr>
            <a:endParaRPr lang="en-US" altLang="en-US" sz="1800" dirty="0"/>
          </a:p>
          <a:p>
            <a:pPr marL="457200" indent="-457200" fontAlgn="base">
              <a:spcAft>
                <a:spcPct val="0"/>
              </a:spcAft>
              <a:buFont typeface="+mj-lt"/>
              <a:buAutoNum type="arabicPeriod"/>
            </a:pPr>
            <a:r>
              <a:rPr lang="en-US" altLang="en-US" sz="2000" dirty="0"/>
              <a:t>Lack of effective communication between client and developer</a:t>
            </a:r>
          </a:p>
          <a:p>
            <a:pPr marL="857250" lvl="1" indent="-457200" algn="just" fontAlgn="base">
              <a:spcAft>
                <a:spcPct val="0"/>
              </a:spcAft>
            </a:pPr>
            <a:r>
              <a:rPr lang="en-US" altLang="en-US" sz="1800" dirty="0"/>
              <a:t>Poor documentation, ineffective change management process, etc.</a:t>
            </a:r>
          </a:p>
          <a:p>
            <a:pPr marL="857250" lvl="1" indent="-457200" algn="just" fontAlgn="base">
              <a:spcAft>
                <a:spcPct val="0"/>
              </a:spcAft>
            </a:pPr>
            <a:endParaRPr lang="en-US" altLang="en-US" sz="1800" dirty="0"/>
          </a:p>
          <a:p>
            <a:pPr marL="457200" indent="-457200" fontAlgn="base">
              <a:spcAft>
                <a:spcPct val="0"/>
              </a:spcAft>
              <a:buFont typeface="+mj-lt"/>
              <a:buAutoNum type="arabicPeriod"/>
            </a:pPr>
            <a:r>
              <a:rPr lang="en-US" altLang="en-US" sz="2000" dirty="0"/>
              <a:t>Deviations from specifications</a:t>
            </a:r>
          </a:p>
          <a:p>
            <a:pPr marL="857250" lvl="1" indent="-457200" algn="just" fontAlgn="base">
              <a:spcAft>
                <a:spcPct val="0"/>
              </a:spcAft>
            </a:pPr>
            <a:r>
              <a:rPr lang="en-US" altLang="en-US" sz="1800" dirty="0"/>
              <a:t>Reuse of existing code, trimming of partial requirements, etc.</a:t>
            </a:r>
          </a:p>
          <a:p>
            <a:pPr marL="857250" lvl="1" indent="-457200" algn="just" fontAlgn="base">
              <a:spcAft>
                <a:spcPct val="0"/>
              </a:spcAft>
            </a:pPr>
            <a:endParaRPr lang="en-US" altLang="en-US" sz="1800" dirty="0"/>
          </a:p>
          <a:p>
            <a:pPr marL="457200" indent="-457200" fontAlgn="base">
              <a:spcAft>
                <a:spcPct val="0"/>
              </a:spcAft>
              <a:buFont typeface="+mj-lt"/>
              <a:buAutoNum type="arabicPeriod"/>
            </a:pPr>
            <a:r>
              <a:rPr lang="en-US" altLang="en-US" sz="2000" dirty="0"/>
              <a:t>Architecture and design errors</a:t>
            </a:r>
          </a:p>
          <a:p>
            <a:pPr marL="857250" lvl="1" indent="-457200" algn="just" fontAlgn="base">
              <a:spcAft>
                <a:spcPct val="0"/>
              </a:spcAft>
            </a:pPr>
            <a:r>
              <a:rPr lang="en-US" altLang="en-US" sz="1800" dirty="0"/>
              <a:t>Incomplete overview of S/W to be developed, incorrect business or technical process sequence, poor design of business or process rule criteria.</a:t>
            </a:r>
          </a:p>
        </p:txBody>
      </p:sp>
    </p:spTree>
    <p:extLst>
      <p:ext uri="{BB962C8B-B14F-4D97-AF65-F5344CB8AC3E}">
        <p14:creationId xmlns:p14="http://schemas.microsoft.com/office/powerpoint/2010/main" val="41331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Causes of Software Defect</a:t>
            </a:r>
            <a:endParaRPr lang="en-IN" dirty="0">
              <a:solidFill>
                <a:srgbClr val="C00000"/>
              </a:solidFill>
              <a:latin typeface="Comic Sans MS" panose="030F0702030302020204" pitchFamily="66" charset="0"/>
            </a:endParaRP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114300" y="1447800"/>
            <a:ext cx="8915400" cy="4754562"/>
          </a:xfrm>
        </p:spPr>
        <p:txBody>
          <a:bodyPr/>
          <a:lstStyle/>
          <a:p>
            <a:pPr marL="457200" indent="-457200" fontAlgn="base">
              <a:spcAft>
                <a:spcPct val="0"/>
              </a:spcAft>
              <a:buFont typeface="+mj-lt"/>
              <a:buAutoNum type="arabicPeriod" startAt="5"/>
            </a:pPr>
            <a:r>
              <a:rPr lang="en-US" altLang="en-US" sz="2000" dirty="0"/>
              <a:t>Coding errors (including test code)</a:t>
            </a:r>
          </a:p>
          <a:p>
            <a:pPr marL="857250" marR="0" lvl="1" indent="-457200" algn="just"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altLang="en-US"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Inappropriate choice of programming language and conventions</a:t>
            </a:r>
          </a:p>
          <a:p>
            <a:pPr marL="857250" marR="0" lvl="1" indent="-457200" algn="just"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altLang="en-US"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Poor understanding/interpretation of design documents</a:t>
            </a:r>
          </a:p>
          <a:p>
            <a:pPr marL="857250" marR="0" lvl="1" indent="-457200" algn="just"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altLang="en-US"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Incoherent abstractions, Boundary condition errors.</a:t>
            </a:r>
          </a:p>
          <a:p>
            <a:pPr marL="857250" marR="0" lvl="1" indent="-457200" algn="just" defTabSz="914400" rtl="0" eaLnBrk="1" fontAlgn="base" latinLnBrk="0" hangingPunct="1">
              <a:lnSpc>
                <a:spcPct val="100000"/>
              </a:lnSpc>
              <a:spcBef>
                <a:spcPct val="20000"/>
              </a:spcBef>
              <a:spcAft>
                <a:spcPct val="0"/>
              </a:spcAft>
              <a:buClrTx/>
              <a:buSzTx/>
              <a:buFont typeface="Arial" pitchFamily="34" charset="0"/>
              <a:buChar char="–"/>
              <a:tabLst/>
              <a:defRPr/>
            </a:pPr>
            <a:endParaRPr kumimoji="0" lang="en-US" altLang="en-US"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p>
            <a:pPr marL="457200" indent="-457200" fontAlgn="base">
              <a:spcAft>
                <a:spcPct val="0"/>
              </a:spcAft>
              <a:buFont typeface="+mj-lt"/>
              <a:buAutoNum type="arabicPeriod" startAt="5"/>
            </a:pPr>
            <a:r>
              <a:rPr lang="en-US" altLang="en-US" sz="2000" dirty="0"/>
              <a:t>Non-compliance with current processes/procedures</a:t>
            </a:r>
          </a:p>
          <a:p>
            <a:pPr marL="857250" lvl="1" indent="-457200" algn="just" fontAlgn="base">
              <a:spcAft>
                <a:spcPct val="0"/>
              </a:spcAft>
              <a:defRPr/>
            </a:pPr>
            <a:r>
              <a:rPr lang="en-US" altLang="en-US" sz="1800" dirty="0">
                <a:solidFill>
                  <a:prstClr val="black"/>
                </a:solidFill>
              </a:rPr>
              <a:t>Non-compliance of Organizations internal methodology including processes, procedures, steps, deliverables, templates, and standards (coding standard).</a:t>
            </a:r>
          </a:p>
          <a:p>
            <a:pPr marL="857250" lvl="1" indent="-457200" algn="just" fontAlgn="base">
              <a:spcAft>
                <a:spcPct val="0"/>
              </a:spcAft>
              <a:defRPr/>
            </a:pPr>
            <a:endParaRPr lang="en-US" altLang="en-US" sz="1800" dirty="0">
              <a:solidFill>
                <a:prstClr val="black"/>
              </a:solidFill>
            </a:endParaRPr>
          </a:p>
          <a:p>
            <a:pPr marL="457200" indent="-457200" fontAlgn="base">
              <a:spcAft>
                <a:spcPct val="0"/>
              </a:spcAft>
              <a:buFont typeface="+mj-lt"/>
              <a:buAutoNum type="arabicPeriod" startAt="5"/>
            </a:pPr>
            <a:r>
              <a:rPr lang="en-US" altLang="en-US" sz="2000" dirty="0"/>
              <a:t>Inadequate reviews and tests</a:t>
            </a:r>
          </a:p>
          <a:p>
            <a:pPr marL="857250" marR="0" lvl="1" indent="-457200" algn="just"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altLang="en-US"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Design review, code review, Test plan and Test case review.</a:t>
            </a:r>
          </a:p>
          <a:p>
            <a:pPr marL="857250" marR="0" lvl="1" indent="-457200" algn="just" defTabSz="914400" rtl="0" eaLnBrk="1" fontAlgn="base" latinLnBrk="0" hangingPunct="1">
              <a:lnSpc>
                <a:spcPct val="100000"/>
              </a:lnSpc>
              <a:spcBef>
                <a:spcPct val="20000"/>
              </a:spcBef>
              <a:spcAft>
                <a:spcPct val="0"/>
              </a:spcAft>
              <a:buClrTx/>
              <a:buSzTx/>
              <a:buFont typeface="Arial" pitchFamily="34" charset="0"/>
              <a:buChar char="–"/>
              <a:tabLst/>
              <a:defRPr/>
            </a:pPr>
            <a:endParaRPr kumimoji="0" lang="en-US" altLang="en-US" sz="1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p>
            <a:pPr marL="457200" indent="-457200" fontAlgn="base">
              <a:spcAft>
                <a:spcPct val="0"/>
              </a:spcAft>
              <a:buFont typeface="+mj-lt"/>
              <a:buAutoNum type="arabicPeriod" startAt="5"/>
            </a:pPr>
            <a:r>
              <a:rPr lang="en-US" altLang="en-US" sz="2000" dirty="0"/>
              <a:t>Documentation errors</a:t>
            </a:r>
          </a:p>
          <a:p>
            <a:pPr marL="857250" lvl="1" indent="-457200" algn="just" fontAlgn="base">
              <a:spcAft>
                <a:spcPct val="0"/>
              </a:spcAft>
              <a:defRPr/>
            </a:pPr>
            <a:r>
              <a:rPr lang="en-US" altLang="en-US" sz="1800" dirty="0">
                <a:solidFill>
                  <a:prstClr val="black"/>
                </a:solidFill>
              </a:rPr>
              <a:t>Incomplete, obsolete, outdated documentation.</a:t>
            </a:r>
          </a:p>
        </p:txBody>
      </p:sp>
    </p:spTree>
    <p:extLst>
      <p:ext uri="{BB962C8B-B14F-4D97-AF65-F5344CB8AC3E}">
        <p14:creationId xmlns:p14="http://schemas.microsoft.com/office/powerpoint/2010/main" val="773279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S/W delivery Issues</a:t>
            </a: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114300" y="1524000"/>
            <a:ext cx="8915400" cy="4953000"/>
          </a:xfrm>
        </p:spPr>
        <p:txBody>
          <a:bodyPr/>
          <a:lstStyle/>
          <a:p>
            <a:pPr marL="0" indent="0" algn="just" fontAlgn="base">
              <a:spcAft>
                <a:spcPct val="0"/>
              </a:spcAft>
            </a:pPr>
            <a:r>
              <a:rPr lang="en-US" sz="1800" b="1" dirty="0"/>
              <a:t>Issues faced by S/W developers (Organization) :</a:t>
            </a:r>
          </a:p>
          <a:p>
            <a:pPr algn="just" fontAlgn="base">
              <a:spcAft>
                <a:spcPct val="0"/>
              </a:spcAft>
              <a:buFont typeface="Arial" panose="020B0604020202020204" pitchFamily="34" charset="0"/>
              <a:buChar char="•"/>
            </a:pPr>
            <a:r>
              <a:rPr lang="en-US" sz="1800" dirty="0"/>
              <a:t>Incorrect results</a:t>
            </a:r>
          </a:p>
          <a:p>
            <a:pPr algn="just" fontAlgn="base">
              <a:spcAft>
                <a:spcPct val="0"/>
              </a:spcAft>
              <a:buFont typeface="Arial" panose="020B0604020202020204" pitchFamily="34" charset="0"/>
              <a:buChar char="•"/>
            </a:pPr>
            <a:r>
              <a:rPr lang="en-US" sz="1800" dirty="0"/>
              <a:t>Exceeding budget</a:t>
            </a:r>
          </a:p>
          <a:p>
            <a:pPr algn="just" fontAlgn="base">
              <a:spcAft>
                <a:spcPct val="0"/>
              </a:spcAft>
              <a:buFont typeface="Arial" panose="020B0604020202020204" pitchFamily="34" charset="0"/>
              <a:buChar char="•"/>
            </a:pPr>
            <a:r>
              <a:rPr lang="en-US" sz="1800" dirty="0"/>
              <a:t>Penalties for late delivery</a:t>
            </a:r>
          </a:p>
          <a:p>
            <a:pPr algn="just" fontAlgn="base">
              <a:spcAft>
                <a:spcPct val="0"/>
              </a:spcAft>
              <a:buFont typeface="Arial" panose="020B0604020202020204" pitchFamily="34" charset="0"/>
              <a:buChar char="•"/>
            </a:pPr>
            <a:r>
              <a:rPr lang="en-US" sz="1800" dirty="0"/>
              <a:t>Legal Proceedings - Not delivering what the client asked for</a:t>
            </a:r>
          </a:p>
          <a:p>
            <a:pPr algn="just" fontAlgn="base">
              <a:spcAft>
                <a:spcPct val="0"/>
              </a:spcAft>
              <a:buFont typeface="Arial" panose="020B0604020202020204" pitchFamily="34" charset="0"/>
              <a:buChar char="•"/>
            </a:pPr>
            <a:r>
              <a:rPr lang="en-US" sz="1800" dirty="0"/>
              <a:t>Missing Market Opportunity</a:t>
            </a:r>
          </a:p>
          <a:p>
            <a:pPr algn="just" fontAlgn="base">
              <a:spcAft>
                <a:spcPct val="0"/>
              </a:spcAft>
              <a:buFont typeface="Arial" panose="020B0604020202020204" pitchFamily="34" charset="0"/>
              <a:buChar char="•"/>
            </a:pPr>
            <a:r>
              <a:rPr lang="en-US" sz="1800" dirty="0"/>
              <a:t>Bad Reviews in Press</a:t>
            </a:r>
          </a:p>
          <a:p>
            <a:pPr algn="just" fontAlgn="base">
              <a:spcAft>
                <a:spcPct val="0"/>
              </a:spcAft>
              <a:buFont typeface="Arial" panose="020B0604020202020204" pitchFamily="34" charset="0"/>
              <a:buChar char="•"/>
            </a:pPr>
            <a:r>
              <a:rPr lang="en-US" sz="1800" dirty="0"/>
              <a:t>High level of Support calls</a:t>
            </a:r>
          </a:p>
          <a:p>
            <a:pPr algn="just" fontAlgn="base">
              <a:spcAft>
                <a:spcPct val="0"/>
              </a:spcAft>
              <a:buFont typeface="Arial" panose="020B0604020202020204" pitchFamily="34" charset="0"/>
              <a:buChar char="•"/>
            </a:pPr>
            <a:r>
              <a:rPr lang="en-US" sz="1800" dirty="0"/>
              <a:t>Tarnishing reputation of the organization.</a:t>
            </a:r>
          </a:p>
          <a:p>
            <a:pPr algn="just" fontAlgn="base">
              <a:spcAft>
                <a:spcPct val="0"/>
              </a:spcAft>
              <a:buFont typeface="Arial" panose="020B0604020202020204" pitchFamily="34" charset="0"/>
              <a:buChar char="•"/>
            </a:pPr>
            <a:endParaRPr lang="en-US" sz="1800" dirty="0"/>
          </a:p>
          <a:p>
            <a:pPr algn="just" fontAlgn="base">
              <a:spcAft>
                <a:spcPct val="0"/>
              </a:spcAft>
              <a:buFont typeface="Arial" panose="020B0604020202020204" pitchFamily="34" charset="0"/>
              <a:buChar char="•"/>
            </a:pPr>
            <a:endParaRPr lang="en-US" sz="1800" dirty="0"/>
          </a:p>
        </p:txBody>
      </p:sp>
    </p:spTree>
    <p:extLst>
      <p:ext uri="{BB962C8B-B14F-4D97-AF65-F5344CB8AC3E}">
        <p14:creationId xmlns:p14="http://schemas.microsoft.com/office/powerpoint/2010/main" val="404999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S/W delivery</a:t>
            </a:r>
          </a:p>
          <a:p>
            <a:pPr>
              <a:defRPr/>
            </a:pPr>
            <a:r>
              <a:rPr lang="en-US" dirty="0">
                <a:solidFill>
                  <a:srgbClr val="C00000"/>
                </a:solidFill>
                <a:latin typeface="Comic Sans MS" panose="030F0702030302020204" pitchFamily="66" charset="0"/>
              </a:rPr>
              <a:t>Assumptions and Practices</a:t>
            </a: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114300" y="1524000"/>
            <a:ext cx="8915400" cy="4953000"/>
          </a:xfrm>
        </p:spPr>
        <p:txBody>
          <a:bodyPr/>
          <a:lstStyle/>
          <a:p>
            <a:pPr marL="0" indent="0" algn="just" fontAlgn="base">
              <a:spcAft>
                <a:spcPct val="0"/>
              </a:spcAft>
            </a:pPr>
            <a:r>
              <a:rPr lang="en-US" sz="1800" b="1" dirty="0"/>
              <a:t>Assumptions and facts for S/W Delivery -</a:t>
            </a:r>
          </a:p>
          <a:p>
            <a:pPr algn="just" fontAlgn="base">
              <a:spcAft>
                <a:spcPct val="0"/>
              </a:spcAft>
              <a:buFont typeface="Arial" panose="020B0604020202020204" pitchFamily="34" charset="0"/>
              <a:buChar char="•"/>
            </a:pPr>
            <a:r>
              <a:rPr lang="en-US" sz="1800" dirty="0"/>
              <a:t>Delivery on schedule and within budget is crucial</a:t>
            </a:r>
          </a:p>
          <a:p>
            <a:pPr algn="just" fontAlgn="base">
              <a:spcAft>
                <a:spcPct val="0"/>
              </a:spcAft>
              <a:buFont typeface="Arial" panose="020B0604020202020204" pitchFamily="34" charset="0"/>
              <a:buChar char="•"/>
            </a:pPr>
            <a:r>
              <a:rPr lang="en-US" sz="1800" dirty="0"/>
              <a:t>Reliable, correct software is crucial</a:t>
            </a:r>
          </a:p>
          <a:p>
            <a:pPr algn="just" fontAlgn="base">
              <a:spcAft>
                <a:spcPct val="0"/>
              </a:spcAft>
              <a:buFont typeface="Arial" panose="020B0604020202020204" pitchFamily="34" charset="0"/>
              <a:buChar char="•"/>
            </a:pPr>
            <a:r>
              <a:rPr lang="en-US" sz="1800" dirty="0"/>
              <a:t>Requirements must be known and detailed from the project onset</a:t>
            </a:r>
          </a:p>
          <a:p>
            <a:pPr algn="just" fontAlgn="base">
              <a:spcAft>
                <a:spcPct val="0"/>
              </a:spcAft>
              <a:buFont typeface="Arial" panose="020B0604020202020204" pitchFamily="34" charset="0"/>
              <a:buChar char="•"/>
            </a:pPr>
            <a:r>
              <a:rPr lang="en-US" sz="1800" dirty="0"/>
              <a:t>Projects are typically large scale with many communication channels</a:t>
            </a:r>
          </a:p>
          <a:p>
            <a:pPr algn="just" fontAlgn="base">
              <a:spcAft>
                <a:spcPct val="0"/>
              </a:spcAft>
              <a:buFont typeface="Arial" panose="020B0604020202020204" pitchFamily="34" charset="0"/>
              <a:buChar char="•"/>
            </a:pPr>
            <a:r>
              <a:rPr lang="en-US" sz="1800" dirty="0"/>
              <a:t>It is necessary to show that what was promised has indeed been delivered</a:t>
            </a:r>
          </a:p>
          <a:p>
            <a:pPr algn="just" fontAlgn="base">
              <a:spcAft>
                <a:spcPct val="0"/>
              </a:spcAft>
              <a:buFont typeface="Arial" panose="020B0604020202020204" pitchFamily="34" charset="0"/>
              <a:buChar char="•"/>
            </a:pPr>
            <a:r>
              <a:rPr lang="en-US" sz="1800" dirty="0"/>
              <a:t>Plans must be developed, and regular progress reports prepared (which are sent to project management and the client).</a:t>
            </a:r>
          </a:p>
          <a:p>
            <a:pPr algn="just" fontAlgn="base">
              <a:spcAft>
                <a:spcPct val="0"/>
              </a:spcAft>
              <a:buFont typeface="Arial" panose="020B0604020202020204" pitchFamily="34" charset="0"/>
              <a:buChar char="•"/>
            </a:pPr>
            <a:endParaRPr lang="en-US" sz="1800" dirty="0"/>
          </a:p>
          <a:p>
            <a:pPr marL="0" indent="0" algn="just" fontAlgn="base">
              <a:spcAft>
                <a:spcPct val="0"/>
              </a:spcAft>
            </a:pPr>
            <a:r>
              <a:rPr lang="en-US" sz="1800" b="1" dirty="0"/>
              <a:t>Practices to be Followed -</a:t>
            </a:r>
          </a:p>
          <a:p>
            <a:pPr algn="just" fontAlgn="base">
              <a:spcAft>
                <a:spcPct val="0"/>
              </a:spcAft>
              <a:buFont typeface="Arial" panose="020B0604020202020204" pitchFamily="34" charset="0"/>
              <a:buChar char="•"/>
            </a:pPr>
            <a:r>
              <a:rPr lang="en-US" sz="1800" dirty="0"/>
              <a:t>Lots of documentation</a:t>
            </a:r>
          </a:p>
          <a:p>
            <a:pPr algn="just" fontAlgn="base">
              <a:spcAft>
                <a:spcPct val="0"/>
              </a:spcAft>
              <a:buFont typeface="Arial" panose="020B0604020202020204" pitchFamily="34" charset="0"/>
              <a:buChar char="•"/>
            </a:pPr>
            <a:r>
              <a:rPr lang="en-US" sz="1800" dirty="0"/>
              <a:t>Practices followed in Estimating and Management </a:t>
            </a:r>
          </a:p>
          <a:p>
            <a:pPr algn="just" fontAlgn="base">
              <a:spcAft>
                <a:spcPct val="0"/>
              </a:spcAft>
              <a:buFont typeface="Arial" panose="020B0604020202020204" pitchFamily="34" charset="0"/>
              <a:buChar char="•"/>
            </a:pPr>
            <a:r>
              <a:rPr lang="en-US" sz="1800" dirty="0"/>
              <a:t>Waterfall development Cycle</a:t>
            </a:r>
          </a:p>
          <a:p>
            <a:pPr algn="just" fontAlgn="base">
              <a:spcAft>
                <a:spcPct val="0"/>
              </a:spcAft>
              <a:buFont typeface="Arial" panose="020B0604020202020204" pitchFamily="34" charset="0"/>
              <a:buChar char="•"/>
            </a:pPr>
            <a:r>
              <a:rPr lang="en-US" sz="1800" dirty="0"/>
              <a:t>Project Audits</a:t>
            </a:r>
          </a:p>
          <a:p>
            <a:pPr algn="just" fontAlgn="base">
              <a:spcAft>
                <a:spcPct val="0"/>
              </a:spcAft>
              <a:buFont typeface="Arial" panose="020B0604020202020204" pitchFamily="34" charset="0"/>
              <a:buChar char="•"/>
            </a:pPr>
            <a:endParaRPr lang="en-US" sz="1800" dirty="0"/>
          </a:p>
          <a:p>
            <a:pPr algn="just" fontAlgn="base">
              <a:spcAft>
                <a:spcPct val="0"/>
              </a:spcAft>
              <a:buFont typeface="Arial" panose="020B0604020202020204" pitchFamily="34" charset="0"/>
              <a:buChar char="•"/>
            </a:pPr>
            <a:endParaRPr lang="en-US" sz="1800" dirty="0"/>
          </a:p>
        </p:txBody>
      </p:sp>
    </p:spTree>
    <p:extLst>
      <p:ext uri="{BB962C8B-B14F-4D97-AF65-F5344CB8AC3E}">
        <p14:creationId xmlns:p14="http://schemas.microsoft.com/office/powerpoint/2010/main" val="2837275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Business Models in S/W</a:t>
            </a: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114300" y="1524000"/>
            <a:ext cx="8915400" cy="4876800"/>
          </a:xfrm>
        </p:spPr>
        <p:txBody>
          <a:bodyPr/>
          <a:lstStyle/>
          <a:p>
            <a:pPr marL="285750" indent="-285750" algn="just" fontAlgn="base">
              <a:spcAft>
                <a:spcPct val="0"/>
              </a:spcAft>
              <a:buFont typeface="Arial" panose="020B0604020202020204" pitchFamily="34" charset="0"/>
              <a:buChar char="•"/>
            </a:pPr>
            <a:r>
              <a:rPr lang="en-US" sz="1800" dirty="0"/>
              <a:t>Custom systems written on contract </a:t>
            </a:r>
          </a:p>
          <a:p>
            <a:pPr marL="685800" lvl="1" algn="just" fontAlgn="base">
              <a:spcAft>
                <a:spcPct val="0"/>
              </a:spcAft>
              <a:buFont typeface="Arial" panose="020B0604020202020204" pitchFamily="34" charset="0"/>
              <a:buChar char="•"/>
            </a:pPr>
            <a:r>
              <a:rPr lang="en-US" sz="1800" dirty="0"/>
              <a:t>Accenture, TATA, and Infosys.</a:t>
            </a:r>
          </a:p>
          <a:p>
            <a:pPr marL="285750" indent="-285750" algn="just" fontAlgn="base">
              <a:spcAft>
                <a:spcPct val="0"/>
              </a:spcAft>
              <a:buFont typeface="Arial" panose="020B0604020202020204" pitchFamily="34" charset="0"/>
              <a:buChar char="•"/>
            </a:pPr>
            <a:endParaRPr lang="en-US" sz="1800" dirty="0"/>
          </a:p>
          <a:p>
            <a:pPr marL="285750" indent="-285750" algn="just" fontAlgn="base">
              <a:spcAft>
                <a:spcPct val="0"/>
              </a:spcAft>
              <a:buFont typeface="Arial" panose="020B0604020202020204" pitchFamily="34" charset="0"/>
              <a:buChar char="•"/>
            </a:pPr>
            <a:r>
              <a:rPr lang="en-US" sz="1800" dirty="0"/>
              <a:t>Custom software written in-house : To improve organizational efficiency </a:t>
            </a:r>
          </a:p>
          <a:p>
            <a:pPr marL="685800" lvl="1" algn="just" fontAlgn="base">
              <a:spcAft>
                <a:spcPct val="0"/>
              </a:spcAft>
              <a:buFont typeface="Arial" panose="020B0604020202020204" pitchFamily="34" charset="0"/>
              <a:buChar char="•"/>
            </a:pPr>
            <a:r>
              <a:rPr lang="en-US" sz="1800" dirty="0"/>
              <a:t>Internal IT organization.</a:t>
            </a:r>
          </a:p>
          <a:p>
            <a:pPr marL="285750" indent="-285750" algn="just" fontAlgn="base">
              <a:spcAft>
                <a:spcPct val="0"/>
              </a:spcAft>
              <a:buFont typeface="Arial" panose="020B0604020202020204" pitchFamily="34" charset="0"/>
              <a:buChar char="•"/>
            </a:pPr>
            <a:endParaRPr lang="en-US" sz="1800" dirty="0"/>
          </a:p>
          <a:p>
            <a:pPr marL="285750" indent="-285750" algn="just" fontAlgn="base">
              <a:spcAft>
                <a:spcPct val="0"/>
              </a:spcAft>
              <a:buFont typeface="Arial" panose="020B0604020202020204" pitchFamily="34" charset="0"/>
              <a:buChar char="•"/>
            </a:pPr>
            <a:r>
              <a:rPr lang="en-US" sz="1800" dirty="0"/>
              <a:t>Commercial software: B2B   </a:t>
            </a:r>
          </a:p>
          <a:p>
            <a:pPr marL="685800" lvl="1" algn="just" fontAlgn="base">
              <a:spcAft>
                <a:spcPct val="0"/>
              </a:spcAft>
              <a:buFont typeface="Arial" panose="020B0604020202020204" pitchFamily="34" charset="0"/>
              <a:buChar char="•"/>
            </a:pPr>
            <a:r>
              <a:rPr lang="en-US" sz="1800" dirty="0"/>
              <a:t>e.g., Oracle and SAP.</a:t>
            </a:r>
          </a:p>
          <a:p>
            <a:pPr marL="285750" indent="-285750" algn="just" fontAlgn="base">
              <a:spcAft>
                <a:spcPct val="0"/>
              </a:spcAft>
              <a:buFont typeface="Arial" panose="020B0604020202020204" pitchFamily="34" charset="0"/>
              <a:buChar char="•"/>
            </a:pPr>
            <a:endParaRPr lang="en-US" sz="1800" dirty="0"/>
          </a:p>
          <a:p>
            <a:pPr marL="285750" indent="-285750" algn="just" fontAlgn="base">
              <a:spcAft>
                <a:spcPct val="0"/>
              </a:spcAft>
              <a:buFont typeface="Arial" panose="020B0604020202020204" pitchFamily="34" charset="0"/>
              <a:buChar char="•"/>
            </a:pPr>
            <a:r>
              <a:rPr lang="en-US" sz="1800" dirty="0"/>
              <a:t>Mass-market software: B2C </a:t>
            </a:r>
          </a:p>
          <a:p>
            <a:pPr marL="685800" lvl="1" algn="just" fontAlgn="base">
              <a:spcAft>
                <a:spcPct val="0"/>
              </a:spcAft>
              <a:buFont typeface="Arial" panose="020B0604020202020204" pitchFamily="34" charset="0"/>
              <a:buChar char="•"/>
            </a:pPr>
            <a:r>
              <a:rPr lang="en-US" sz="1800" dirty="0"/>
              <a:t>e.g., Microsoft and Adobe.</a:t>
            </a:r>
          </a:p>
          <a:p>
            <a:pPr marL="285750" indent="-285750" algn="just" fontAlgn="base">
              <a:spcAft>
                <a:spcPct val="0"/>
              </a:spcAft>
              <a:buFont typeface="Arial" panose="020B0604020202020204" pitchFamily="34" charset="0"/>
              <a:buChar char="•"/>
            </a:pPr>
            <a:endParaRPr lang="en-US" sz="1800" dirty="0"/>
          </a:p>
          <a:p>
            <a:pPr marL="285750" indent="-285750" algn="just" fontAlgn="base">
              <a:spcAft>
                <a:spcPct val="0"/>
              </a:spcAft>
              <a:buFont typeface="Arial" panose="020B0604020202020204" pitchFamily="34" charset="0"/>
              <a:buChar char="•"/>
            </a:pPr>
            <a:r>
              <a:rPr lang="en-US" sz="1800" dirty="0"/>
              <a:t>Commercial and mass-market firmware: Embedded hardware and systems </a:t>
            </a:r>
          </a:p>
          <a:p>
            <a:pPr marL="685800" lvl="1" algn="just" fontAlgn="base">
              <a:spcAft>
                <a:spcPct val="0"/>
              </a:spcAft>
              <a:buFont typeface="Arial" panose="020B0604020202020204" pitchFamily="34" charset="0"/>
              <a:buChar char="•"/>
            </a:pPr>
            <a:r>
              <a:rPr lang="en-US" sz="1800" dirty="0"/>
              <a:t>e.g. Digital cameras, automobile, braking system, and airplane engines.</a:t>
            </a:r>
          </a:p>
        </p:txBody>
      </p:sp>
    </p:spTree>
    <p:extLst>
      <p:ext uri="{BB962C8B-B14F-4D97-AF65-F5344CB8AC3E}">
        <p14:creationId xmlns:p14="http://schemas.microsoft.com/office/powerpoint/2010/main" val="1951214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Business Models in S/W</a:t>
            </a: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114300" y="1524000"/>
            <a:ext cx="8915400" cy="4876800"/>
          </a:xfrm>
        </p:spPr>
        <p:txBody>
          <a:bodyPr/>
          <a:lstStyle/>
          <a:p>
            <a:pPr marL="0" indent="0" algn="just" fontAlgn="base">
              <a:spcAft>
                <a:spcPct val="0"/>
              </a:spcAft>
            </a:pPr>
            <a:r>
              <a:rPr lang="en-US" sz="1800" b="1" dirty="0"/>
              <a:t>Factors in each Business Model</a:t>
            </a:r>
          </a:p>
          <a:p>
            <a:pPr marL="285750" indent="-285750" algn="just" fontAlgn="base">
              <a:spcAft>
                <a:spcPct val="0"/>
              </a:spcAft>
              <a:buFont typeface="Arial" panose="020B0604020202020204" pitchFamily="34" charset="0"/>
              <a:buChar char="•"/>
            </a:pPr>
            <a:r>
              <a:rPr lang="en-US" sz="1600" dirty="0"/>
              <a:t>Criticality</a:t>
            </a:r>
          </a:p>
          <a:p>
            <a:pPr marL="285750" indent="-285750" algn="just" fontAlgn="base">
              <a:spcAft>
                <a:spcPct val="0"/>
              </a:spcAft>
              <a:buFont typeface="Arial" panose="020B0604020202020204" pitchFamily="34" charset="0"/>
              <a:buChar char="•"/>
            </a:pPr>
            <a:r>
              <a:rPr lang="en-US" sz="1600" dirty="0"/>
              <a:t>Uncertainty of users’ wants and needs</a:t>
            </a:r>
          </a:p>
          <a:p>
            <a:pPr marL="285750" indent="-285750" algn="just" fontAlgn="base">
              <a:spcAft>
                <a:spcPct val="0"/>
              </a:spcAft>
              <a:buFont typeface="Arial" panose="020B0604020202020204" pitchFamily="34" charset="0"/>
              <a:buChar char="•"/>
            </a:pPr>
            <a:r>
              <a:rPr lang="en-US" sz="1600" dirty="0"/>
              <a:t>Range of environments</a:t>
            </a:r>
          </a:p>
          <a:p>
            <a:pPr marL="285750" indent="-285750" algn="just" fontAlgn="base">
              <a:spcAft>
                <a:spcPct val="0"/>
              </a:spcAft>
              <a:buFont typeface="Arial" panose="020B0604020202020204" pitchFamily="34" charset="0"/>
              <a:buChar char="•"/>
            </a:pPr>
            <a:r>
              <a:rPr lang="en-US" sz="1600" dirty="0"/>
              <a:t>Cost of fixing errors</a:t>
            </a:r>
          </a:p>
          <a:p>
            <a:pPr marL="285750" indent="-285750" algn="just" fontAlgn="base">
              <a:spcAft>
                <a:spcPct val="0"/>
              </a:spcAft>
              <a:buFont typeface="Arial" panose="020B0604020202020204" pitchFamily="34" charset="0"/>
              <a:buChar char="•"/>
            </a:pPr>
            <a:r>
              <a:rPr lang="en-US" sz="1600" dirty="0"/>
              <a:t>Regulations</a:t>
            </a:r>
          </a:p>
          <a:p>
            <a:pPr marL="285750" indent="-285750" algn="just" fontAlgn="base">
              <a:spcAft>
                <a:spcPct val="0"/>
              </a:spcAft>
              <a:buFont typeface="Arial" panose="020B0604020202020204" pitchFamily="34" charset="0"/>
              <a:buChar char="•"/>
            </a:pPr>
            <a:r>
              <a:rPr lang="en-US" sz="1600" dirty="0"/>
              <a:t>Project size</a:t>
            </a:r>
          </a:p>
          <a:p>
            <a:pPr marL="285750" indent="-285750" algn="just" fontAlgn="base">
              <a:spcAft>
                <a:spcPct val="0"/>
              </a:spcAft>
              <a:buFont typeface="Arial" panose="020B0604020202020204" pitchFamily="34" charset="0"/>
              <a:buChar char="•"/>
            </a:pPr>
            <a:r>
              <a:rPr lang="en-US" sz="1600" dirty="0"/>
              <a:t>Communication</a:t>
            </a:r>
          </a:p>
          <a:p>
            <a:pPr marL="685800" lvl="1" algn="just" fontAlgn="base">
              <a:spcAft>
                <a:spcPct val="0"/>
              </a:spcAft>
              <a:buFont typeface="Arial" panose="020B0604020202020204" pitchFamily="34" charset="0"/>
              <a:buChar char="•"/>
            </a:pPr>
            <a:r>
              <a:rPr lang="en-US" sz="1400" dirty="0"/>
              <a:t>Concurrent developer–developer communication:</a:t>
            </a:r>
          </a:p>
          <a:p>
            <a:pPr marL="685800" lvl="1" algn="just" fontAlgn="base">
              <a:spcAft>
                <a:spcPct val="0"/>
              </a:spcAft>
              <a:buFont typeface="Arial" panose="020B0604020202020204" pitchFamily="34" charset="0"/>
              <a:buChar char="•"/>
            </a:pPr>
            <a:r>
              <a:rPr lang="en-US" sz="1400" dirty="0"/>
              <a:t>Developer–maintainer communication</a:t>
            </a:r>
          </a:p>
          <a:p>
            <a:pPr marL="685800" lvl="1" algn="just" fontAlgn="base">
              <a:spcAft>
                <a:spcPct val="0"/>
              </a:spcAft>
              <a:buFont typeface="Arial" panose="020B0604020202020204" pitchFamily="34" charset="0"/>
              <a:buChar char="•"/>
            </a:pPr>
            <a:r>
              <a:rPr lang="en-US" sz="1400" dirty="0"/>
              <a:t>Communication between managers and developers</a:t>
            </a:r>
          </a:p>
          <a:p>
            <a:pPr marL="285750" indent="-285750" algn="just" fontAlgn="base">
              <a:spcAft>
                <a:spcPct val="0"/>
              </a:spcAft>
              <a:buFont typeface="Arial" panose="020B0604020202020204" pitchFamily="34" charset="0"/>
              <a:buChar char="•"/>
            </a:pPr>
            <a:r>
              <a:rPr lang="en-US" sz="1600" dirty="0"/>
              <a:t>Organization’s culture – </a:t>
            </a:r>
          </a:p>
          <a:p>
            <a:pPr marL="685800" lvl="1" algn="just" fontAlgn="base">
              <a:spcAft>
                <a:spcPct val="0"/>
              </a:spcAft>
              <a:buFont typeface="Arial" panose="020B0604020202020204" pitchFamily="34" charset="0"/>
              <a:buChar char="•"/>
            </a:pPr>
            <a:r>
              <a:rPr lang="en-US" sz="1400" dirty="0"/>
              <a:t>Control culture, </a:t>
            </a:r>
          </a:p>
          <a:p>
            <a:pPr marL="685800" lvl="1" algn="just" fontAlgn="base">
              <a:spcAft>
                <a:spcPct val="0"/>
              </a:spcAft>
              <a:buFont typeface="Arial" panose="020B0604020202020204" pitchFamily="34" charset="0"/>
              <a:buChar char="•"/>
            </a:pPr>
            <a:r>
              <a:rPr lang="en-US" sz="1400" dirty="0"/>
              <a:t>Skill culture, </a:t>
            </a:r>
          </a:p>
          <a:p>
            <a:pPr marL="685800" lvl="1" algn="just" fontAlgn="base">
              <a:spcAft>
                <a:spcPct val="0"/>
              </a:spcAft>
              <a:buFont typeface="Arial" panose="020B0604020202020204" pitchFamily="34" charset="0"/>
              <a:buChar char="•"/>
            </a:pPr>
            <a:r>
              <a:rPr lang="en-US" sz="1400" dirty="0"/>
              <a:t>Collaborative culture, </a:t>
            </a:r>
          </a:p>
          <a:p>
            <a:pPr marL="685800" lvl="1" algn="just" fontAlgn="base">
              <a:spcAft>
                <a:spcPct val="0"/>
              </a:spcAft>
              <a:buFont typeface="Arial" panose="020B0604020202020204" pitchFamily="34" charset="0"/>
              <a:buChar char="•"/>
            </a:pPr>
            <a:r>
              <a:rPr lang="en-US" sz="1400" dirty="0"/>
              <a:t>Thriving culture</a:t>
            </a:r>
          </a:p>
          <a:p>
            <a:pPr algn="just" fontAlgn="base">
              <a:spcAft>
                <a:spcPct val="0"/>
              </a:spcAft>
              <a:buFont typeface="Arial" panose="020B0604020202020204" pitchFamily="34" charset="0"/>
              <a:buChar char="•"/>
            </a:pPr>
            <a:endParaRPr lang="en-US" sz="1800" dirty="0"/>
          </a:p>
        </p:txBody>
      </p:sp>
    </p:spTree>
    <p:extLst>
      <p:ext uri="{BB962C8B-B14F-4D97-AF65-F5344CB8AC3E}">
        <p14:creationId xmlns:p14="http://schemas.microsoft.com/office/powerpoint/2010/main" val="3699918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DEA861-65DA-3DF4-6F9B-9D6C79CD823A}"/>
              </a:ext>
            </a:extLst>
          </p:cNvPr>
          <p:cNvSpPr>
            <a:spLocks noGrp="1"/>
          </p:cNvSpPr>
          <p:nvPr>
            <p:ph sz="quarter" idx="10"/>
          </p:nvPr>
        </p:nvSpPr>
        <p:spPr/>
        <p:txBody>
          <a:bodyPr anchor="ctr"/>
          <a:lstStyle/>
          <a:p>
            <a:pPr algn="ctr" eaLnBrk="1" hangingPunct="1">
              <a:spcBef>
                <a:spcPct val="0"/>
              </a:spcBef>
              <a:buFont typeface="Arial" charset="0"/>
              <a:buNone/>
              <a:defRPr/>
            </a:pPr>
            <a:r>
              <a:rPr lang="en-US" sz="3600" dirty="0">
                <a:latin typeface="Arial" charset="0"/>
                <a:cs typeface="Arial" charset="0"/>
              </a:rPr>
              <a:t>Essential SQA: </a:t>
            </a:r>
          </a:p>
          <a:p>
            <a:pPr algn="ctr" eaLnBrk="1" hangingPunct="1">
              <a:spcBef>
                <a:spcPct val="0"/>
              </a:spcBef>
              <a:buFont typeface="Arial" charset="0"/>
              <a:buNone/>
              <a:defRPr/>
            </a:pPr>
            <a:r>
              <a:rPr lang="en-US" sz="3600" dirty="0">
                <a:latin typeface="Arial" charset="0"/>
                <a:cs typeface="Arial" charset="0"/>
              </a:rPr>
              <a:t>Processes and Success Factors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Business Models in S/W</a:t>
            </a:r>
          </a:p>
          <a:p>
            <a:pPr>
              <a:defRPr/>
            </a:pPr>
            <a:r>
              <a:rPr lang="en-US" sz="2800" dirty="0">
                <a:solidFill>
                  <a:srgbClr val="C00000"/>
                </a:solidFill>
                <a:latin typeface="Comic Sans MS" panose="030F0702030302020204" pitchFamily="66" charset="0"/>
              </a:rPr>
              <a:t>Contd.</a:t>
            </a: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114300" y="1524000"/>
            <a:ext cx="8915400" cy="4876800"/>
          </a:xfrm>
        </p:spPr>
        <p:txBody>
          <a:bodyPr/>
          <a:lstStyle/>
          <a:p>
            <a:pPr marL="0" indent="0" algn="just" fontAlgn="base">
              <a:spcAft>
                <a:spcPct val="0"/>
              </a:spcAft>
            </a:pPr>
            <a:r>
              <a:rPr lang="en-US" sz="1800" b="1" dirty="0"/>
              <a:t>Open-Source Software</a:t>
            </a:r>
            <a:r>
              <a:rPr lang="en-US" sz="1800" dirty="0"/>
              <a:t>: Distributed with its source code and the authorization to modify and distribute it freely under the condition that it is also provided as open-source software once modified.</a:t>
            </a:r>
          </a:p>
          <a:p>
            <a:pPr algn="just" fontAlgn="base">
              <a:spcAft>
                <a:spcPct val="0"/>
              </a:spcAft>
              <a:buFont typeface="Arial" panose="020B0604020202020204" pitchFamily="34" charset="0"/>
              <a:buChar char="•"/>
            </a:pPr>
            <a:endParaRPr lang="en-US" sz="1800" dirty="0"/>
          </a:p>
          <a:p>
            <a:pPr marL="0" indent="0" algn="just" fontAlgn="base">
              <a:spcAft>
                <a:spcPct val="0"/>
              </a:spcAft>
            </a:pPr>
            <a:r>
              <a:rPr lang="en-US" sz="1800" b="1" dirty="0"/>
              <a:t>Concerns</a:t>
            </a:r>
          </a:p>
          <a:p>
            <a:pPr algn="just" fontAlgn="base">
              <a:spcAft>
                <a:spcPct val="0"/>
              </a:spcAft>
              <a:buFont typeface="Arial" panose="020B0604020202020204" pitchFamily="34" charset="0"/>
              <a:buChar char="•"/>
            </a:pPr>
            <a:r>
              <a:rPr lang="en-US" sz="1800" dirty="0"/>
              <a:t>Undemonstrated quality</a:t>
            </a:r>
          </a:p>
          <a:p>
            <a:pPr algn="just" fontAlgn="base">
              <a:spcAft>
                <a:spcPct val="0"/>
              </a:spcAft>
              <a:buFont typeface="Arial" panose="020B0604020202020204" pitchFamily="34" charset="0"/>
              <a:buChar char="•"/>
            </a:pPr>
            <a:r>
              <a:rPr lang="en-US" sz="1800" dirty="0"/>
              <a:t>Lack of support</a:t>
            </a:r>
          </a:p>
          <a:p>
            <a:pPr algn="just" fontAlgn="base">
              <a:spcAft>
                <a:spcPct val="0"/>
              </a:spcAft>
              <a:buFont typeface="Arial" panose="020B0604020202020204" pitchFamily="34" charset="0"/>
              <a:buChar char="•"/>
            </a:pPr>
            <a:r>
              <a:rPr lang="en-US" sz="1800" dirty="0"/>
              <a:t>Delays in providing fixes</a:t>
            </a:r>
          </a:p>
          <a:p>
            <a:pPr algn="just" fontAlgn="base">
              <a:spcAft>
                <a:spcPct val="0"/>
              </a:spcAft>
              <a:buFont typeface="Arial" panose="020B0604020202020204" pitchFamily="34" charset="0"/>
              <a:buChar char="•"/>
            </a:pPr>
            <a:endParaRPr lang="en-US" sz="1800" dirty="0"/>
          </a:p>
        </p:txBody>
      </p:sp>
    </p:spTree>
    <p:extLst>
      <p:ext uri="{BB962C8B-B14F-4D97-AF65-F5344CB8AC3E}">
        <p14:creationId xmlns:p14="http://schemas.microsoft.com/office/powerpoint/2010/main" val="156074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Software Cost</a:t>
            </a: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114300" y="1524000"/>
            <a:ext cx="8915400" cy="4876800"/>
          </a:xfrm>
        </p:spPr>
        <p:txBody>
          <a:bodyPr/>
          <a:lstStyle/>
          <a:p>
            <a:pPr marL="0" indent="0" algn="just" fontAlgn="base">
              <a:spcAft>
                <a:spcPct val="0"/>
              </a:spcAft>
            </a:pPr>
            <a:r>
              <a:rPr lang="en-US" sz="1800" b="1" dirty="0"/>
              <a:t>Cost of Project can be grouped into following buckets</a:t>
            </a:r>
          </a:p>
          <a:p>
            <a:pPr algn="just" fontAlgn="base">
              <a:spcAft>
                <a:spcPct val="0"/>
              </a:spcAft>
              <a:buFont typeface="Arial" panose="020B0604020202020204" pitchFamily="34" charset="0"/>
              <a:buChar char="•"/>
            </a:pPr>
            <a:r>
              <a:rPr lang="en-US" sz="1800" dirty="0"/>
              <a:t>Implementation costs</a:t>
            </a:r>
          </a:p>
          <a:p>
            <a:pPr algn="just" fontAlgn="base">
              <a:spcAft>
                <a:spcPct val="0"/>
              </a:spcAft>
              <a:buFont typeface="Arial" panose="020B0604020202020204" pitchFamily="34" charset="0"/>
              <a:buChar char="•"/>
            </a:pPr>
            <a:r>
              <a:rPr lang="en-US" sz="1800" dirty="0"/>
              <a:t>Prevention Costs</a:t>
            </a:r>
          </a:p>
          <a:p>
            <a:pPr algn="just" fontAlgn="base">
              <a:spcAft>
                <a:spcPct val="0"/>
              </a:spcAft>
              <a:buFont typeface="Arial" panose="020B0604020202020204" pitchFamily="34" charset="0"/>
              <a:buChar char="•"/>
            </a:pPr>
            <a:r>
              <a:rPr lang="en-US" sz="1800" dirty="0"/>
              <a:t>Appraisal Costs (Testing)</a:t>
            </a:r>
          </a:p>
          <a:p>
            <a:pPr algn="just" fontAlgn="base">
              <a:spcAft>
                <a:spcPct val="0"/>
              </a:spcAft>
              <a:buFont typeface="Arial" panose="020B0604020202020204" pitchFamily="34" charset="0"/>
              <a:buChar char="•"/>
            </a:pPr>
            <a:r>
              <a:rPr lang="en-US" sz="1800" dirty="0"/>
              <a:t>Costs associated with failures or anomalies.</a:t>
            </a:r>
          </a:p>
          <a:p>
            <a:pPr algn="just" fontAlgn="base">
              <a:spcAft>
                <a:spcPct val="0"/>
              </a:spcAft>
              <a:buFont typeface="Arial" panose="020B0604020202020204" pitchFamily="34" charset="0"/>
              <a:buChar char="•"/>
            </a:pPr>
            <a:endParaRPr lang="en-US" sz="1800" dirty="0"/>
          </a:p>
          <a:p>
            <a:pPr marL="0" indent="0" algn="just" fontAlgn="base">
              <a:spcAft>
                <a:spcPct val="0"/>
              </a:spcAft>
            </a:pPr>
            <a:r>
              <a:rPr lang="en-US" sz="1800" dirty="0"/>
              <a:t>If implementation is 100% correct, the cost of the project is implementation cost and there is no need to incur any cost for quality.</a:t>
            </a:r>
          </a:p>
          <a:p>
            <a:pPr marL="0" indent="0" algn="just" fontAlgn="base">
              <a:spcAft>
                <a:spcPct val="0"/>
              </a:spcAft>
            </a:pPr>
            <a:endParaRPr lang="en-US" sz="1800" dirty="0"/>
          </a:p>
        </p:txBody>
      </p:sp>
    </p:spTree>
    <p:extLst>
      <p:ext uri="{BB962C8B-B14F-4D97-AF65-F5344CB8AC3E}">
        <p14:creationId xmlns:p14="http://schemas.microsoft.com/office/powerpoint/2010/main" val="3711446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Software Quality Cost</a:t>
            </a: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114300" y="1447800"/>
            <a:ext cx="8915400" cy="5029200"/>
          </a:xfrm>
        </p:spPr>
        <p:txBody>
          <a:bodyPr/>
          <a:lstStyle/>
          <a:p>
            <a:pPr marL="0" indent="0" algn="just" fontAlgn="base">
              <a:spcAft>
                <a:spcPct val="0"/>
              </a:spcAft>
            </a:pPr>
            <a:r>
              <a:rPr lang="en-US" sz="1800" b="1" dirty="0"/>
              <a:t>Cost of Software Quality</a:t>
            </a:r>
          </a:p>
          <a:p>
            <a:pPr algn="just" fontAlgn="base">
              <a:spcAft>
                <a:spcPct val="0"/>
              </a:spcAft>
              <a:buFont typeface="Arial" panose="020B0604020202020204" pitchFamily="34" charset="0"/>
              <a:buChar char="•"/>
            </a:pPr>
            <a:r>
              <a:rPr lang="en-US" sz="1800" dirty="0"/>
              <a:t>Prevention Costs</a:t>
            </a:r>
          </a:p>
          <a:p>
            <a:pPr lvl="1" algn="just" fontAlgn="base">
              <a:spcAft>
                <a:spcPct val="0"/>
              </a:spcAft>
              <a:buFont typeface="Arial" panose="020B0604020202020204" pitchFamily="34" charset="0"/>
              <a:buChar char="•"/>
            </a:pPr>
            <a:r>
              <a:rPr lang="en-US" dirty="0"/>
              <a:t>Training to Employees in implementation, review, etc. </a:t>
            </a:r>
          </a:p>
          <a:p>
            <a:pPr lvl="1" algn="just" fontAlgn="base">
              <a:spcAft>
                <a:spcPct val="0"/>
              </a:spcAft>
              <a:buFont typeface="Arial" panose="020B0604020202020204" pitchFamily="34" charset="0"/>
              <a:buChar char="•"/>
            </a:pPr>
            <a:r>
              <a:rPr lang="en-US" dirty="0"/>
              <a:t>Better processes. Setting quality goals, standards, thresholds.</a:t>
            </a:r>
          </a:p>
          <a:p>
            <a:pPr lvl="1" algn="just" fontAlgn="base">
              <a:spcAft>
                <a:spcPct val="0"/>
              </a:spcAft>
              <a:buFont typeface="Arial" panose="020B0604020202020204" pitchFamily="34" charset="0"/>
              <a:buChar char="•"/>
            </a:pPr>
            <a:r>
              <a:rPr lang="en-US" dirty="0"/>
              <a:t>Cost of better tools and technology used for implementation</a:t>
            </a:r>
          </a:p>
          <a:p>
            <a:pPr algn="just" fontAlgn="base">
              <a:spcAft>
                <a:spcPct val="0"/>
              </a:spcAft>
              <a:buFont typeface="Arial" panose="020B0604020202020204" pitchFamily="34" charset="0"/>
              <a:buChar char="•"/>
            </a:pPr>
            <a:r>
              <a:rPr lang="en-US" sz="1800" dirty="0"/>
              <a:t>Appraisal Costs</a:t>
            </a:r>
          </a:p>
          <a:p>
            <a:pPr lvl="1" algn="just" fontAlgn="base">
              <a:spcAft>
                <a:spcPct val="0"/>
              </a:spcAft>
              <a:buFont typeface="Arial" panose="020B0604020202020204" pitchFamily="34" charset="0"/>
              <a:buChar char="•"/>
            </a:pPr>
            <a:r>
              <a:rPr lang="en-US" dirty="0"/>
              <a:t>Testing cost (Verification and validation)</a:t>
            </a:r>
          </a:p>
          <a:p>
            <a:pPr lvl="1" algn="just" fontAlgn="base">
              <a:spcAft>
                <a:spcPct val="0"/>
              </a:spcAft>
              <a:buFont typeface="Arial" panose="020B0604020202020204" pitchFamily="34" charset="0"/>
              <a:buChar char="•"/>
            </a:pPr>
            <a:r>
              <a:rPr lang="en-US" dirty="0"/>
              <a:t>Cost for Testing tools and technologies</a:t>
            </a:r>
          </a:p>
          <a:p>
            <a:pPr algn="just" fontAlgn="base">
              <a:spcAft>
                <a:spcPct val="0"/>
              </a:spcAft>
              <a:buFont typeface="Arial" panose="020B0604020202020204" pitchFamily="34" charset="0"/>
              <a:buChar char="•"/>
            </a:pPr>
            <a:r>
              <a:rPr lang="en-US" sz="1800" dirty="0"/>
              <a:t>Failures Cost</a:t>
            </a:r>
          </a:p>
          <a:p>
            <a:pPr lvl="1" algn="just" fontAlgn="base">
              <a:spcAft>
                <a:spcPct val="0"/>
              </a:spcAft>
              <a:buFont typeface="Arial" panose="020B0604020202020204" pitchFamily="34" charset="0"/>
              <a:buChar char="•"/>
            </a:pPr>
            <a:r>
              <a:rPr lang="en-US" dirty="0"/>
              <a:t>Internal – During development - Rework, Redesign.</a:t>
            </a:r>
          </a:p>
          <a:p>
            <a:pPr lvl="1" algn="just" fontAlgn="base">
              <a:spcAft>
                <a:spcPct val="0"/>
              </a:spcAft>
              <a:buFont typeface="Arial" panose="020B0604020202020204" pitchFamily="34" charset="0"/>
              <a:buChar char="•"/>
            </a:pPr>
            <a:r>
              <a:rPr lang="en-US" dirty="0"/>
              <a:t>External – At Client’s premises. </a:t>
            </a:r>
          </a:p>
          <a:p>
            <a:pPr lvl="2" algn="just"/>
            <a:r>
              <a:rPr lang="en-US" sz="1600" dirty="0"/>
              <a:t>Replacement cost. </a:t>
            </a:r>
          </a:p>
          <a:p>
            <a:pPr lvl="2" algn="just"/>
            <a:r>
              <a:rPr lang="en-US" sz="1600" dirty="0"/>
              <a:t>Managing Disputes.</a:t>
            </a:r>
          </a:p>
          <a:p>
            <a:pPr algn="just" fontAlgn="base">
              <a:spcAft>
                <a:spcPct val="0"/>
              </a:spcAft>
              <a:buFont typeface="Arial" panose="020B0604020202020204" pitchFamily="34" charset="0"/>
              <a:buChar char="•"/>
            </a:pPr>
            <a:r>
              <a:rPr lang="en-US" sz="1800" dirty="0"/>
              <a:t>Warranty claims, Loss of reputation.</a:t>
            </a:r>
          </a:p>
          <a:p>
            <a:pPr marL="0" indent="0" algn="just" fontAlgn="base">
              <a:spcAft>
                <a:spcPct val="0"/>
              </a:spcAft>
            </a:pPr>
            <a:r>
              <a:rPr lang="en-US" sz="1800" dirty="0"/>
              <a:t> </a:t>
            </a:r>
          </a:p>
          <a:p>
            <a:pPr marL="0" indent="0" algn="ctr" fontAlgn="base">
              <a:spcAft>
                <a:spcPct val="0"/>
              </a:spcAft>
            </a:pPr>
            <a:r>
              <a:rPr lang="en-US" sz="1800" i="1" dirty="0">
                <a:solidFill>
                  <a:srgbClr val="00B050"/>
                </a:solidFill>
              </a:rPr>
              <a:t>Need to settle at Optimal cost and optimal quality</a:t>
            </a:r>
          </a:p>
          <a:p>
            <a:pPr marL="0" indent="0" algn="just" fontAlgn="base">
              <a:spcAft>
                <a:spcPct val="0"/>
              </a:spcAft>
            </a:pPr>
            <a:endParaRPr lang="en-US" sz="1800" dirty="0"/>
          </a:p>
        </p:txBody>
      </p:sp>
      <p:graphicFrame>
        <p:nvGraphicFramePr>
          <p:cNvPr id="6" name="Table 5">
            <a:extLst>
              <a:ext uri="{FF2B5EF4-FFF2-40B4-BE49-F238E27FC236}">
                <a16:creationId xmlns:a16="http://schemas.microsoft.com/office/drawing/2014/main" id="{9A63237A-12BE-B623-4962-26BC83384096}"/>
              </a:ext>
            </a:extLst>
          </p:cNvPr>
          <p:cNvGraphicFramePr>
            <a:graphicFrameLocks noGrp="1"/>
          </p:cNvGraphicFramePr>
          <p:nvPr>
            <p:extLst>
              <p:ext uri="{D42A27DB-BD31-4B8C-83A1-F6EECF244321}">
                <p14:modId xmlns:p14="http://schemas.microsoft.com/office/powerpoint/2010/main" val="2471732129"/>
              </p:ext>
            </p:extLst>
          </p:nvPr>
        </p:nvGraphicFramePr>
        <p:xfrm>
          <a:off x="4826000" y="4800600"/>
          <a:ext cx="3606800" cy="952500"/>
        </p:xfrm>
        <a:graphic>
          <a:graphicData uri="http://schemas.openxmlformats.org/drawingml/2006/table">
            <a:tbl>
              <a:tblPr/>
              <a:tblGrid>
                <a:gridCol w="2387600">
                  <a:extLst>
                    <a:ext uri="{9D8B030D-6E8A-4147-A177-3AD203B41FA5}">
                      <a16:colId xmlns:a16="http://schemas.microsoft.com/office/drawing/2014/main" val="634565564"/>
                    </a:ext>
                  </a:extLst>
                </a:gridCol>
                <a:gridCol w="609600">
                  <a:extLst>
                    <a:ext uri="{9D8B030D-6E8A-4147-A177-3AD203B41FA5}">
                      <a16:colId xmlns:a16="http://schemas.microsoft.com/office/drawing/2014/main" val="3258787987"/>
                    </a:ext>
                  </a:extLst>
                </a:gridCol>
                <a:gridCol w="609600">
                  <a:extLst>
                    <a:ext uri="{9D8B030D-6E8A-4147-A177-3AD203B41FA5}">
                      <a16:colId xmlns:a16="http://schemas.microsoft.com/office/drawing/2014/main" val="28309295"/>
                    </a:ext>
                  </a:extLst>
                </a:gridCol>
              </a:tblGrid>
              <a:tr h="190500">
                <a:tc>
                  <a:txBody>
                    <a:bodyPr/>
                    <a:lstStyle/>
                    <a:p>
                      <a:pPr algn="ctr" fontAlgn="b"/>
                      <a:r>
                        <a:rPr lang="en-IN" sz="1100" b="0" i="0" u="none" strike="noStrike">
                          <a:solidFill>
                            <a:srgbClr val="000000"/>
                          </a:solidFill>
                          <a:effectLst/>
                          <a:latin typeface="Calibri" panose="020F0502020204030204" pitchFamily="34" charset="0"/>
                        </a:rPr>
                        <a:t>Costs ↓ / Quality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IN" sz="1100" b="0" i="0" u="none" strike="noStrike">
                          <a:solidFill>
                            <a:srgbClr val="000000"/>
                          </a:solidFill>
                          <a:effectLst/>
                          <a:latin typeface="Calibri" panose="020F0502020204030204" pitchFamily="34" charset="0"/>
                        </a:rPr>
                        <a:t>Low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IN" sz="1100" b="0" i="0" u="none" strike="noStrike">
                          <a:solidFill>
                            <a:srgbClr val="000000"/>
                          </a:solidFill>
                          <a:effectLst/>
                          <a:latin typeface="Calibri" panose="020F0502020204030204" pitchFamily="34" charset="0"/>
                        </a:rPr>
                        <a:t>High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484208318"/>
                  </a:ext>
                </a:extLst>
              </a:tr>
              <a:tr h="190500">
                <a:tc>
                  <a:txBody>
                    <a:bodyPr/>
                    <a:lstStyle/>
                    <a:p>
                      <a:pPr algn="ctr" fontAlgn="b"/>
                      <a:r>
                        <a:rPr lang="en-IN" sz="1100" b="0" i="0" u="none" strike="noStrike">
                          <a:solidFill>
                            <a:srgbClr val="000000"/>
                          </a:solidFill>
                          <a:effectLst/>
                          <a:latin typeface="Calibri" panose="020F0502020204030204" pitchFamily="34" charset="0"/>
                        </a:rPr>
                        <a:t>Prevention Costs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IN" sz="1100" b="0" i="0" u="none" strike="noStrike">
                          <a:solidFill>
                            <a:srgbClr val="000000"/>
                          </a:solidFill>
                          <a:effectLst/>
                          <a:latin typeface="Calibri" panose="020F0502020204030204" pitchFamily="34" charset="0"/>
                        </a:rPr>
                        <a:t>Low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High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6607889"/>
                  </a:ext>
                </a:extLst>
              </a:tr>
              <a:tr h="190500">
                <a:tc>
                  <a:txBody>
                    <a:bodyPr/>
                    <a:lstStyle/>
                    <a:p>
                      <a:pPr algn="ctr" fontAlgn="b"/>
                      <a:r>
                        <a:rPr lang="en-IN" sz="1100" b="0" i="0" u="none" strike="noStrike">
                          <a:solidFill>
                            <a:srgbClr val="000000"/>
                          </a:solidFill>
                          <a:effectLst/>
                          <a:latin typeface="Calibri" panose="020F0502020204030204" pitchFamily="34" charset="0"/>
                        </a:rPr>
                        <a:t>Appraisal Costs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IN" sz="1100" b="0" i="0" u="none" strike="noStrike">
                          <a:solidFill>
                            <a:srgbClr val="000000"/>
                          </a:solidFill>
                          <a:effectLst/>
                          <a:latin typeface="Calibri" panose="020F0502020204030204" pitchFamily="34" charset="0"/>
                        </a:rPr>
                        <a:t>Low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High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5911195"/>
                  </a:ext>
                </a:extLst>
              </a:tr>
              <a:tr h="190500">
                <a:tc>
                  <a:txBody>
                    <a:bodyPr/>
                    <a:lstStyle/>
                    <a:p>
                      <a:pPr algn="ctr" fontAlgn="b"/>
                      <a:r>
                        <a:rPr lang="en-IN" sz="1100" b="0" i="0" u="none" strike="noStrike">
                          <a:solidFill>
                            <a:srgbClr val="000000"/>
                          </a:solidFill>
                          <a:effectLst/>
                          <a:latin typeface="Calibri" panose="020F0502020204030204" pitchFamily="34" charset="0"/>
                        </a:rPr>
                        <a:t>Failures Cost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IN" sz="1100" b="0" i="0" u="none" strike="noStrike">
                          <a:solidFill>
                            <a:srgbClr val="000000"/>
                          </a:solidFill>
                          <a:effectLst/>
                          <a:latin typeface="Calibri" panose="020F0502020204030204" pitchFamily="34" charset="0"/>
                        </a:rPr>
                        <a:t>High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Low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6557112"/>
                  </a:ext>
                </a:extLst>
              </a:tr>
              <a:tr h="190500">
                <a:tc>
                  <a:txBody>
                    <a:bodyPr/>
                    <a:lstStyle/>
                    <a:p>
                      <a:pPr algn="ctr" fontAlgn="b"/>
                      <a:r>
                        <a:rPr lang="en-US" sz="1100" b="0" i="0" u="none" strike="noStrike">
                          <a:solidFill>
                            <a:srgbClr val="000000"/>
                          </a:solidFill>
                          <a:effectLst/>
                          <a:latin typeface="Calibri" panose="020F0502020204030204" pitchFamily="34" charset="0"/>
                        </a:rPr>
                        <a:t>Warranty claims, Loss of reputation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IN" sz="1100" b="0" i="0" u="none" strike="noStrike">
                          <a:solidFill>
                            <a:srgbClr val="000000"/>
                          </a:solidFill>
                          <a:effectLst/>
                          <a:latin typeface="Calibri" panose="020F0502020204030204" pitchFamily="34" charset="0"/>
                        </a:rPr>
                        <a:t>High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Low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215991"/>
                  </a:ext>
                </a:extLst>
              </a:tr>
            </a:tbl>
          </a:graphicData>
        </a:graphic>
      </p:graphicFrame>
    </p:spTree>
    <p:extLst>
      <p:ext uri="{BB962C8B-B14F-4D97-AF65-F5344CB8AC3E}">
        <p14:creationId xmlns:p14="http://schemas.microsoft.com/office/powerpoint/2010/main" val="2267954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Software Quality Cost</a:t>
            </a: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114300" y="1524000"/>
            <a:ext cx="8915400" cy="1143000"/>
          </a:xfrm>
        </p:spPr>
        <p:txBody>
          <a:bodyPr/>
          <a:lstStyle/>
          <a:p>
            <a:pPr marL="0" indent="0" algn="just" fontAlgn="base">
              <a:spcAft>
                <a:spcPct val="0"/>
              </a:spcAft>
            </a:pPr>
            <a:r>
              <a:rPr lang="en-US" sz="1800" b="1" dirty="0"/>
              <a:t>Cost of Fixing Defect</a:t>
            </a:r>
            <a:endParaRPr lang="en-US" sz="1800" dirty="0"/>
          </a:p>
        </p:txBody>
      </p:sp>
      <p:pic>
        <p:nvPicPr>
          <p:cNvPr id="5" name="Picture 4">
            <a:extLst>
              <a:ext uri="{FF2B5EF4-FFF2-40B4-BE49-F238E27FC236}">
                <a16:creationId xmlns:a16="http://schemas.microsoft.com/office/drawing/2014/main" id="{30064923-03B5-2BEE-43D8-423AD809B3BD}"/>
              </a:ext>
            </a:extLst>
          </p:cNvPr>
          <p:cNvPicPr>
            <a:picLocks noChangeAspect="1"/>
          </p:cNvPicPr>
          <p:nvPr/>
        </p:nvPicPr>
        <p:blipFill>
          <a:blip r:embed="rId3"/>
          <a:stretch>
            <a:fillRect/>
          </a:stretch>
        </p:blipFill>
        <p:spPr>
          <a:xfrm>
            <a:off x="1752600" y="1927250"/>
            <a:ext cx="5000592" cy="3381868"/>
          </a:xfrm>
          <a:prstGeom prst="rect">
            <a:avLst/>
          </a:prstGeom>
          <a:ln>
            <a:solidFill>
              <a:schemeClr val="tx1"/>
            </a:solidFill>
          </a:ln>
        </p:spPr>
      </p:pic>
      <p:sp>
        <p:nvSpPr>
          <p:cNvPr id="7" name="Content Placeholder 1">
            <a:extLst>
              <a:ext uri="{FF2B5EF4-FFF2-40B4-BE49-F238E27FC236}">
                <a16:creationId xmlns:a16="http://schemas.microsoft.com/office/drawing/2014/main" id="{EECCE645-31A7-76E1-76A0-F9306F4D88CE}"/>
              </a:ext>
            </a:extLst>
          </p:cNvPr>
          <p:cNvSpPr txBox="1">
            <a:spLocks/>
          </p:cNvSpPr>
          <p:nvPr/>
        </p:nvSpPr>
        <p:spPr bwMode="auto">
          <a:xfrm>
            <a:off x="2209800" y="5740360"/>
            <a:ext cx="4281573" cy="650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base">
              <a:spcAft>
                <a:spcPct val="0"/>
              </a:spcAft>
            </a:pPr>
            <a:r>
              <a:rPr lang="en-US" sz="1600" dirty="0"/>
              <a:t>Cost of Propagating an Error </a:t>
            </a:r>
          </a:p>
          <a:p>
            <a:pPr marL="0" indent="0" algn="ctr" fontAlgn="base">
              <a:spcAft>
                <a:spcPct val="0"/>
              </a:spcAft>
            </a:pPr>
            <a:r>
              <a:rPr lang="en-US" sz="1600" dirty="0"/>
              <a:t>[</a:t>
            </a:r>
            <a:r>
              <a:rPr lang="en-US" sz="1600" dirty="0" err="1"/>
              <a:t>Src</a:t>
            </a:r>
            <a:r>
              <a:rPr lang="en-US" sz="1600" dirty="0"/>
              <a:t> - Caper Jones]</a:t>
            </a:r>
          </a:p>
        </p:txBody>
      </p:sp>
    </p:spTree>
    <p:extLst>
      <p:ext uri="{BB962C8B-B14F-4D97-AF65-F5344CB8AC3E}">
        <p14:creationId xmlns:p14="http://schemas.microsoft.com/office/powerpoint/2010/main" val="3708505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Software Quality Cost</a:t>
            </a:r>
          </a:p>
        </p:txBody>
      </p:sp>
      <p:sp>
        <p:nvSpPr>
          <p:cNvPr id="7" name="Content Placeholder 1">
            <a:extLst>
              <a:ext uri="{FF2B5EF4-FFF2-40B4-BE49-F238E27FC236}">
                <a16:creationId xmlns:a16="http://schemas.microsoft.com/office/drawing/2014/main" id="{EECCE645-31A7-76E1-76A0-F9306F4D88CE}"/>
              </a:ext>
            </a:extLst>
          </p:cNvPr>
          <p:cNvSpPr txBox="1">
            <a:spLocks/>
          </p:cNvSpPr>
          <p:nvPr/>
        </p:nvSpPr>
        <p:spPr bwMode="auto">
          <a:xfrm>
            <a:off x="2166895" y="5953359"/>
            <a:ext cx="4281573" cy="650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base">
              <a:spcAft>
                <a:spcPct val="0"/>
              </a:spcAft>
            </a:pPr>
            <a:r>
              <a:rPr lang="en-US" sz="1600" dirty="0"/>
              <a:t>Cost of Software Quality</a:t>
            </a:r>
          </a:p>
          <a:p>
            <a:pPr marL="0" indent="0" algn="ctr" fontAlgn="base">
              <a:spcAft>
                <a:spcPct val="0"/>
              </a:spcAft>
            </a:pPr>
            <a:r>
              <a:rPr lang="en-US" sz="1600" dirty="0"/>
              <a:t>[HAL-96]</a:t>
            </a:r>
          </a:p>
        </p:txBody>
      </p:sp>
      <p:pic>
        <p:nvPicPr>
          <p:cNvPr id="6" name="Picture 5">
            <a:extLst>
              <a:ext uri="{FF2B5EF4-FFF2-40B4-BE49-F238E27FC236}">
                <a16:creationId xmlns:a16="http://schemas.microsoft.com/office/drawing/2014/main" id="{688D061D-7ACE-4B1D-AE66-8531ECFBE79F}"/>
              </a:ext>
            </a:extLst>
          </p:cNvPr>
          <p:cNvPicPr>
            <a:picLocks noChangeAspect="1"/>
          </p:cNvPicPr>
          <p:nvPr/>
        </p:nvPicPr>
        <p:blipFill>
          <a:blip r:embed="rId3"/>
          <a:stretch>
            <a:fillRect/>
          </a:stretch>
        </p:blipFill>
        <p:spPr>
          <a:xfrm>
            <a:off x="1447801" y="1510396"/>
            <a:ext cx="5719762" cy="4227967"/>
          </a:xfrm>
          <a:prstGeom prst="rect">
            <a:avLst/>
          </a:prstGeom>
          <a:ln>
            <a:solidFill>
              <a:schemeClr val="tx1"/>
            </a:solidFill>
          </a:ln>
        </p:spPr>
      </p:pic>
    </p:spTree>
    <p:extLst>
      <p:ext uri="{BB962C8B-B14F-4D97-AF65-F5344CB8AC3E}">
        <p14:creationId xmlns:p14="http://schemas.microsoft.com/office/powerpoint/2010/main" val="19418226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Software Quality Cost</a:t>
            </a:r>
          </a:p>
        </p:txBody>
      </p:sp>
      <p:pic>
        <p:nvPicPr>
          <p:cNvPr id="12" name="Picture 11">
            <a:extLst>
              <a:ext uri="{FF2B5EF4-FFF2-40B4-BE49-F238E27FC236}">
                <a16:creationId xmlns:a16="http://schemas.microsoft.com/office/drawing/2014/main" id="{9669EA82-C532-3770-E9FC-A3A65010C505}"/>
              </a:ext>
            </a:extLst>
          </p:cNvPr>
          <p:cNvPicPr>
            <a:picLocks noChangeAspect="1"/>
          </p:cNvPicPr>
          <p:nvPr/>
        </p:nvPicPr>
        <p:blipFill>
          <a:blip r:embed="rId3"/>
          <a:stretch>
            <a:fillRect/>
          </a:stretch>
        </p:blipFill>
        <p:spPr>
          <a:xfrm>
            <a:off x="1377626" y="1905000"/>
            <a:ext cx="5953125" cy="2266950"/>
          </a:xfrm>
          <a:prstGeom prst="rect">
            <a:avLst/>
          </a:prstGeom>
        </p:spPr>
      </p:pic>
      <p:sp>
        <p:nvSpPr>
          <p:cNvPr id="13" name="Content Placeholder 1">
            <a:extLst>
              <a:ext uri="{FF2B5EF4-FFF2-40B4-BE49-F238E27FC236}">
                <a16:creationId xmlns:a16="http://schemas.microsoft.com/office/drawing/2014/main" id="{6FCED8AA-834F-DFA6-AD34-F2E75DBB1373}"/>
              </a:ext>
            </a:extLst>
          </p:cNvPr>
          <p:cNvSpPr txBox="1">
            <a:spLocks/>
          </p:cNvSpPr>
          <p:nvPr/>
        </p:nvSpPr>
        <p:spPr bwMode="auto">
          <a:xfrm>
            <a:off x="1615751" y="4456533"/>
            <a:ext cx="5715000" cy="650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800" b="0" i="0" u="none" strike="noStrike" baseline="0" dirty="0">
                <a:latin typeface="TimesLTStd-Roman"/>
              </a:rPr>
              <a:t>Relationship Between the Process Maturity Characteristic</a:t>
            </a:r>
          </a:p>
          <a:p>
            <a:pPr algn="l"/>
            <a:r>
              <a:rPr lang="en-IN" sz="1800" b="0" i="0" u="none" strike="noStrike" baseline="0" dirty="0">
                <a:latin typeface="TimesLTStd-Roman"/>
              </a:rPr>
              <a:t>and Rework [KRA 98]</a:t>
            </a:r>
            <a:endParaRPr lang="en-US" sz="1600" dirty="0"/>
          </a:p>
        </p:txBody>
      </p:sp>
    </p:spTree>
    <p:extLst>
      <p:ext uri="{BB962C8B-B14F-4D97-AF65-F5344CB8AC3E}">
        <p14:creationId xmlns:p14="http://schemas.microsoft.com/office/powerpoint/2010/main" val="3148617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Quality Culture</a:t>
            </a: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114300" y="1447800"/>
            <a:ext cx="8915400" cy="5029200"/>
          </a:xfrm>
        </p:spPr>
        <p:txBody>
          <a:bodyPr/>
          <a:lstStyle/>
          <a:p>
            <a:pPr marL="0" indent="0" algn="just" fontAlgn="base">
              <a:spcAft>
                <a:spcPct val="0"/>
              </a:spcAft>
            </a:pPr>
            <a:r>
              <a:rPr lang="en-US" sz="1600" b="1" dirty="0"/>
              <a:t>Cultural Principles in Software Engineering</a:t>
            </a:r>
          </a:p>
          <a:p>
            <a:pPr algn="just" fontAlgn="base">
              <a:spcBef>
                <a:spcPts val="1200"/>
              </a:spcBef>
              <a:spcAft>
                <a:spcPct val="0"/>
              </a:spcAft>
              <a:buFont typeface="+mj-lt"/>
              <a:buAutoNum type="arabicPeriod"/>
            </a:pPr>
            <a:r>
              <a:rPr lang="en-US" sz="1600" dirty="0"/>
              <a:t>Do not compromise quality due to cost or deadlines. Quality is the number one priority.</a:t>
            </a:r>
          </a:p>
          <a:p>
            <a:pPr algn="just" fontAlgn="base">
              <a:spcBef>
                <a:spcPts val="1200"/>
              </a:spcBef>
              <a:spcAft>
                <a:spcPct val="0"/>
              </a:spcAft>
              <a:buFont typeface="+mj-lt"/>
              <a:buAutoNum type="arabicPeriod"/>
            </a:pPr>
            <a:r>
              <a:rPr lang="en-US" sz="1600" dirty="0"/>
              <a:t>Quality Work is appreciated.</a:t>
            </a:r>
          </a:p>
          <a:p>
            <a:pPr algn="just" fontAlgn="base">
              <a:spcBef>
                <a:spcPts val="1200"/>
              </a:spcBef>
              <a:spcAft>
                <a:spcPct val="0"/>
              </a:spcAft>
              <a:buFont typeface="+mj-lt"/>
              <a:buAutoNum type="arabicPeriod"/>
            </a:pPr>
            <a:r>
              <a:rPr lang="en-US" sz="1600" dirty="0"/>
              <a:t>Continuing education and learning.</a:t>
            </a:r>
          </a:p>
          <a:p>
            <a:pPr algn="just" fontAlgn="base">
              <a:spcBef>
                <a:spcPts val="1200"/>
              </a:spcBef>
              <a:spcAft>
                <a:spcPct val="0"/>
              </a:spcAft>
              <a:buFont typeface="+mj-lt"/>
              <a:buAutoNum type="arabicPeriod"/>
            </a:pPr>
            <a:r>
              <a:rPr lang="en-US" sz="1600" dirty="0"/>
              <a:t>Participation of the client in S/W development process.</a:t>
            </a:r>
          </a:p>
          <a:p>
            <a:pPr algn="just" fontAlgn="base">
              <a:spcBef>
                <a:spcPts val="1200"/>
              </a:spcBef>
              <a:spcAft>
                <a:spcPct val="0"/>
              </a:spcAft>
              <a:buFont typeface="+mj-lt"/>
              <a:buAutoNum type="arabicPeriod"/>
            </a:pPr>
            <a:r>
              <a:rPr lang="en-US" sz="1600" dirty="0"/>
              <a:t>Share the vision of the final product with the client.</a:t>
            </a:r>
          </a:p>
          <a:p>
            <a:pPr algn="just" fontAlgn="base">
              <a:spcBef>
                <a:spcPts val="1200"/>
              </a:spcBef>
              <a:spcAft>
                <a:spcPct val="0"/>
              </a:spcAft>
              <a:buFont typeface="+mj-lt"/>
              <a:buAutoNum type="arabicPeriod"/>
            </a:pPr>
            <a:r>
              <a:rPr lang="en-US" sz="1600" dirty="0"/>
              <a:t>Continuous improvement in your software development process.</a:t>
            </a:r>
          </a:p>
          <a:p>
            <a:pPr algn="just" fontAlgn="base">
              <a:spcBef>
                <a:spcPts val="1200"/>
              </a:spcBef>
              <a:spcAft>
                <a:spcPct val="0"/>
              </a:spcAft>
              <a:buFont typeface="+mj-lt"/>
              <a:buAutoNum type="arabicPeriod"/>
            </a:pPr>
            <a:r>
              <a:rPr lang="en-US" sz="1600" dirty="0"/>
              <a:t>Ensure that it is a peer, not a client, who finds the defect.</a:t>
            </a:r>
          </a:p>
          <a:p>
            <a:pPr algn="just" fontAlgn="base">
              <a:spcBef>
                <a:spcPts val="1200"/>
              </a:spcBef>
              <a:spcAft>
                <a:spcPct val="0"/>
              </a:spcAft>
              <a:buFont typeface="+mj-lt"/>
              <a:buAutoNum type="arabicPeriod"/>
            </a:pPr>
            <a:r>
              <a:rPr lang="en-US" sz="1600" dirty="0"/>
              <a:t>Repeatedly go through all development steps except coding. coding should only be done once.</a:t>
            </a:r>
          </a:p>
          <a:p>
            <a:pPr algn="just" fontAlgn="base">
              <a:spcBef>
                <a:spcPts val="1200"/>
              </a:spcBef>
              <a:spcAft>
                <a:spcPct val="0"/>
              </a:spcAft>
              <a:buFont typeface="+mj-lt"/>
              <a:buAutoNum type="arabicPeriod"/>
            </a:pPr>
            <a:r>
              <a:rPr lang="en-US" sz="1600" dirty="0"/>
              <a:t>Controlling error reports and change requests is essential to quality and maintenance.</a:t>
            </a:r>
          </a:p>
          <a:p>
            <a:pPr algn="just" fontAlgn="base">
              <a:spcBef>
                <a:spcPts val="1200"/>
              </a:spcBef>
              <a:spcAft>
                <a:spcPct val="0"/>
              </a:spcAft>
              <a:buFont typeface="+mj-lt"/>
              <a:buAutoNum type="arabicPeriod"/>
            </a:pPr>
            <a:r>
              <a:rPr lang="en-US" sz="1600" dirty="0"/>
              <a:t>If you measure what you do, you can learn to do it better.</a:t>
            </a:r>
          </a:p>
          <a:p>
            <a:pPr algn="just" fontAlgn="base">
              <a:spcBef>
                <a:spcPts val="1200"/>
              </a:spcBef>
              <a:spcAft>
                <a:spcPct val="0"/>
              </a:spcAft>
              <a:buFont typeface="+mj-lt"/>
              <a:buAutoNum type="arabicPeriod"/>
            </a:pPr>
            <a:r>
              <a:rPr lang="en-US" sz="1600" dirty="0"/>
              <a:t>Not everything can be changed, Identify and work on changes that will reap the most benefits</a:t>
            </a:r>
          </a:p>
        </p:txBody>
      </p:sp>
    </p:spTree>
    <p:extLst>
      <p:ext uri="{BB962C8B-B14F-4D97-AF65-F5344CB8AC3E}">
        <p14:creationId xmlns:p14="http://schemas.microsoft.com/office/powerpoint/2010/main" val="4034255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Software Culture</a:t>
            </a: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214604" y="1469571"/>
            <a:ext cx="7734300" cy="381000"/>
          </a:xfrm>
        </p:spPr>
        <p:txBody>
          <a:bodyPr/>
          <a:lstStyle/>
          <a:p>
            <a:pPr marL="0" indent="0" algn="just" fontAlgn="base">
              <a:spcAft>
                <a:spcPct val="0"/>
              </a:spcAft>
            </a:pPr>
            <a:r>
              <a:rPr lang="en-US" sz="1600" dirty="0"/>
              <a:t>The Eight Principles of the IEEE’s Software Engineering Code of Ethics [IEE 99]</a:t>
            </a:r>
          </a:p>
          <a:p>
            <a:pPr marL="0" indent="0" algn="just" fontAlgn="base">
              <a:spcAft>
                <a:spcPct val="0"/>
              </a:spcAft>
            </a:pPr>
            <a:endParaRPr lang="en-US" sz="1600" dirty="0"/>
          </a:p>
        </p:txBody>
      </p:sp>
      <p:graphicFrame>
        <p:nvGraphicFramePr>
          <p:cNvPr id="8" name="Table 7">
            <a:extLst>
              <a:ext uri="{FF2B5EF4-FFF2-40B4-BE49-F238E27FC236}">
                <a16:creationId xmlns:a16="http://schemas.microsoft.com/office/drawing/2014/main" id="{E6B7D088-C75A-F83A-2836-FA6FBAD6A758}"/>
              </a:ext>
            </a:extLst>
          </p:cNvPr>
          <p:cNvGraphicFramePr>
            <a:graphicFrameLocks noGrp="1"/>
          </p:cNvGraphicFramePr>
          <p:nvPr>
            <p:extLst>
              <p:ext uri="{D42A27DB-BD31-4B8C-83A1-F6EECF244321}">
                <p14:modId xmlns:p14="http://schemas.microsoft.com/office/powerpoint/2010/main" val="2364373443"/>
              </p:ext>
            </p:extLst>
          </p:nvPr>
        </p:nvGraphicFramePr>
        <p:xfrm>
          <a:off x="214604" y="1850572"/>
          <a:ext cx="8700796" cy="4474027"/>
        </p:xfrm>
        <a:graphic>
          <a:graphicData uri="http://schemas.openxmlformats.org/drawingml/2006/table">
            <a:tbl>
              <a:tblPr/>
              <a:tblGrid>
                <a:gridCol w="534259">
                  <a:extLst>
                    <a:ext uri="{9D8B030D-6E8A-4147-A177-3AD203B41FA5}">
                      <a16:colId xmlns:a16="http://schemas.microsoft.com/office/drawing/2014/main" val="4229952172"/>
                    </a:ext>
                  </a:extLst>
                </a:gridCol>
                <a:gridCol w="1221164">
                  <a:extLst>
                    <a:ext uri="{9D8B030D-6E8A-4147-A177-3AD203B41FA5}">
                      <a16:colId xmlns:a16="http://schemas.microsoft.com/office/drawing/2014/main" val="3232848358"/>
                    </a:ext>
                  </a:extLst>
                </a:gridCol>
                <a:gridCol w="6945373">
                  <a:extLst>
                    <a:ext uri="{9D8B030D-6E8A-4147-A177-3AD203B41FA5}">
                      <a16:colId xmlns:a16="http://schemas.microsoft.com/office/drawing/2014/main" val="1851253597"/>
                    </a:ext>
                  </a:extLst>
                </a:gridCol>
              </a:tblGrid>
              <a:tr h="283167">
                <a:tc>
                  <a:txBody>
                    <a:bodyPr/>
                    <a:lstStyle/>
                    <a:p>
                      <a:pPr algn="ctr" fontAlgn="b"/>
                      <a:r>
                        <a:rPr lang="en-IN" sz="1200" b="0" i="0" u="none" strike="noStrike" dirty="0">
                          <a:solidFill>
                            <a:srgbClr val="000000"/>
                          </a:solidFill>
                          <a:effectLst/>
                          <a:latin typeface="Arial" panose="020B0604020202020204" pitchFamily="34" charset="0"/>
                          <a:cs typeface="Arial" panose="020B0604020202020204" pitchFamily="34" charset="0"/>
                        </a:rPr>
                        <a:t>S. 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IN" sz="1200" b="0" i="0" u="none" strike="noStrike" dirty="0">
                          <a:solidFill>
                            <a:srgbClr val="000000"/>
                          </a:solidFill>
                          <a:effectLst/>
                          <a:latin typeface="Arial" panose="020B0604020202020204" pitchFamily="34" charset="0"/>
                          <a:cs typeface="Arial" panose="020B0604020202020204" pitchFamily="34" charset="0"/>
                        </a:rPr>
                        <a:t>Principle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IN" sz="1200" b="0" i="0" u="none" strike="noStrike" dirty="0">
                          <a:solidFill>
                            <a:srgbClr val="000000"/>
                          </a:solidFill>
                          <a:effectLst/>
                          <a:latin typeface="Arial" panose="020B0604020202020204" pitchFamily="34" charset="0"/>
                          <a:cs typeface="Arial" panose="020B0604020202020204" pitchFamily="34" charset="0"/>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620180475"/>
                  </a:ext>
                </a:extLst>
              </a:tr>
              <a:tr h="283167">
                <a:tc>
                  <a:txBody>
                    <a:bodyPr/>
                    <a:lstStyle/>
                    <a:p>
                      <a:pPr algn="ctr" fontAlgn="ctr"/>
                      <a:r>
                        <a:rPr lang="en-IN" sz="1200" b="0" i="0" u="none" strike="noStrike" dirty="0">
                          <a:solidFill>
                            <a:srgbClr val="000000"/>
                          </a:solidFill>
                          <a:effectLst/>
                          <a:latin typeface="Arial" panose="020B0604020202020204" pitchFamily="34" charset="0"/>
                          <a:cs typeface="Arial"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600"/>
                        </a:spcBef>
                      </a:pPr>
                      <a:r>
                        <a:rPr lang="en-IN" sz="1200" b="0" i="0" u="none" strike="noStrike" dirty="0">
                          <a:solidFill>
                            <a:srgbClr val="000000"/>
                          </a:solidFill>
                          <a:effectLst/>
                          <a:latin typeface="Arial" panose="020B0604020202020204" pitchFamily="34" charset="0"/>
                          <a:cs typeface="Arial" panose="020B0604020202020204" pitchFamily="34" charset="0"/>
                        </a:rPr>
                        <a:t>The public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600"/>
                        </a:spcBef>
                      </a:pPr>
                      <a:r>
                        <a:rPr lang="en-US" sz="1200" b="0" i="0" u="none" strike="noStrike" dirty="0">
                          <a:solidFill>
                            <a:srgbClr val="000000"/>
                          </a:solidFill>
                          <a:effectLst/>
                          <a:latin typeface="Arial" panose="020B0604020202020204" pitchFamily="34" charset="0"/>
                          <a:cs typeface="Arial" panose="020B0604020202020204" pitchFamily="34" charset="0"/>
                        </a:rPr>
                        <a:t>Software engineers shall act consistently with the public interest.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266623"/>
                  </a:ext>
                </a:extLst>
              </a:tr>
              <a:tr h="566332">
                <a:tc>
                  <a:txBody>
                    <a:bodyPr/>
                    <a:lstStyle/>
                    <a:p>
                      <a:pPr algn="ctr" fontAlgn="ctr"/>
                      <a:r>
                        <a:rPr lang="en-IN" sz="1200" b="0" i="0" u="none" strike="noStrike">
                          <a:solidFill>
                            <a:srgbClr val="000000"/>
                          </a:solidFill>
                          <a:effectLst/>
                          <a:latin typeface="Arial" panose="020B0604020202020204" pitchFamily="34" charset="0"/>
                          <a:cs typeface="Arial"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600"/>
                        </a:spcBef>
                      </a:pPr>
                      <a:r>
                        <a:rPr lang="en-IN" sz="1200" b="0" i="0" u="none" strike="noStrike" dirty="0">
                          <a:solidFill>
                            <a:srgbClr val="000000"/>
                          </a:solidFill>
                          <a:effectLst/>
                          <a:latin typeface="Arial" panose="020B0604020202020204" pitchFamily="34" charset="0"/>
                          <a:cs typeface="Arial" panose="020B0604020202020204" pitchFamily="34" charset="0"/>
                        </a:rPr>
                        <a:t>Client and Employer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600"/>
                        </a:spcBef>
                      </a:pPr>
                      <a:r>
                        <a:rPr lang="en-US" sz="1200" b="0" i="0" u="none" strike="noStrike" dirty="0">
                          <a:solidFill>
                            <a:srgbClr val="000000"/>
                          </a:solidFill>
                          <a:effectLst/>
                          <a:latin typeface="Arial" panose="020B0604020202020204" pitchFamily="34" charset="0"/>
                          <a:cs typeface="Arial" panose="020B0604020202020204" pitchFamily="34" charset="0"/>
                        </a:rPr>
                        <a:t>Software engineers shall act in a manner that is in the best interests of their client and employer, consistent with the public interest.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052693"/>
                  </a:ext>
                </a:extLst>
              </a:tr>
              <a:tr h="566332">
                <a:tc>
                  <a:txBody>
                    <a:bodyPr/>
                    <a:lstStyle/>
                    <a:p>
                      <a:pPr algn="ctr" fontAlgn="ctr"/>
                      <a:r>
                        <a:rPr lang="en-IN" sz="1200" b="0" i="0" u="none" strike="noStrike">
                          <a:solidFill>
                            <a:srgbClr val="000000"/>
                          </a:solidFill>
                          <a:effectLst/>
                          <a:latin typeface="Arial" panose="020B0604020202020204" pitchFamily="34" charset="0"/>
                          <a:cs typeface="Arial"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600"/>
                        </a:spcBef>
                      </a:pPr>
                      <a:r>
                        <a:rPr lang="en-IN" sz="1200" b="0" i="0" u="none" strike="noStrike">
                          <a:solidFill>
                            <a:srgbClr val="000000"/>
                          </a:solidFill>
                          <a:effectLst/>
                          <a:latin typeface="Arial" panose="020B0604020202020204" pitchFamily="34" charset="0"/>
                          <a:cs typeface="Arial" panose="020B0604020202020204" pitchFamily="34" charset="0"/>
                        </a:rPr>
                        <a:t>Product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600"/>
                        </a:spcBef>
                      </a:pPr>
                      <a:r>
                        <a:rPr lang="en-US" sz="1200" b="0" i="0" u="none" strike="noStrike" dirty="0">
                          <a:solidFill>
                            <a:srgbClr val="000000"/>
                          </a:solidFill>
                          <a:effectLst/>
                          <a:latin typeface="Arial" panose="020B0604020202020204" pitchFamily="34" charset="0"/>
                          <a:cs typeface="Arial" panose="020B0604020202020204" pitchFamily="34" charset="0"/>
                        </a:rPr>
                        <a:t>Product Software engineers shall ensure that their products and related modifications meet the highest professional standards possible.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0922306"/>
                  </a:ext>
                </a:extLst>
              </a:tr>
              <a:tr h="566332">
                <a:tc>
                  <a:txBody>
                    <a:bodyPr/>
                    <a:lstStyle/>
                    <a:p>
                      <a:pPr algn="ctr" fontAlgn="ctr"/>
                      <a:r>
                        <a:rPr lang="en-IN" sz="1200" b="0" i="0" u="none" strike="noStrike">
                          <a:solidFill>
                            <a:srgbClr val="000000"/>
                          </a:solidFill>
                          <a:effectLst/>
                          <a:latin typeface="Arial" panose="020B0604020202020204" pitchFamily="34" charset="0"/>
                          <a:cs typeface="Arial" panose="020B060402020202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600"/>
                        </a:spcBef>
                      </a:pPr>
                      <a:r>
                        <a:rPr lang="en-IN" sz="1200" b="0" i="0" u="none" strike="noStrike">
                          <a:solidFill>
                            <a:srgbClr val="000000"/>
                          </a:solidFill>
                          <a:effectLst/>
                          <a:latin typeface="Arial" panose="020B0604020202020204" pitchFamily="34" charset="0"/>
                          <a:cs typeface="Arial" panose="020B0604020202020204" pitchFamily="34" charset="0"/>
                        </a:rPr>
                        <a:t>Judgment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600"/>
                        </a:spcBef>
                      </a:pPr>
                      <a:r>
                        <a:rPr lang="en-US" sz="1200" b="0" i="0" u="none" strike="noStrike" dirty="0">
                          <a:solidFill>
                            <a:srgbClr val="000000"/>
                          </a:solidFill>
                          <a:effectLst/>
                          <a:latin typeface="Arial" panose="020B0604020202020204" pitchFamily="34" charset="0"/>
                          <a:cs typeface="Arial" panose="020B0604020202020204" pitchFamily="34" charset="0"/>
                        </a:rPr>
                        <a:t>Software engineers shall maintain integrity and independence in their professional judgment.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5086351"/>
                  </a:ext>
                </a:extLst>
              </a:tr>
              <a:tr h="566332">
                <a:tc>
                  <a:txBody>
                    <a:bodyPr/>
                    <a:lstStyle/>
                    <a:p>
                      <a:pPr algn="ctr" fontAlgn="ctr"/>
                      <a:r>
                        <a:rPr lang="en-IN" sz="1200" b="0" i="0" u="none" strike="noStrike">
                          <a:solidFill>
                            <a:srgbClr val="000000"/>
                          </a:solidFill>
                          <a:effectLst/>
                          <a:latin typeface="Arial" panose="020B0604020202020204" pitchFamily="34" charset="0"/>
                          <a:cs typeface="Arial" panose="020B060402020202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600"/>
                        </a:spcBef>
                      </a:pPr>
                      <a:r>
                        <a:rPr lang="en-IN" sz="1200" b="0" i="0" u="none" strike="noStrike">
                          <a:solidFill>
                            <a:srgbClr val="000000"/>
                          </a:solidFill>
                          <a:effectLst/>
                          <a:latin typeface="Arial" panose="020B0604020202020204" pitchFamily="34" charset="0"/>
                          <a:cs typeface="Arial" panose="020B0604020202020204" pitchFamily="34" charset="0"/>
                        </a:rPr>
                        <a:t>Management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600"/>
                        </a:spcBef>
                      </a:pPr>
                      <a:r>
                        <a:rPr lang="en-US" sz="1200" b="0" i="0" u="none" strike="noStrike" dirty="0">
                          <a:solidFill>
                            <a:srgbClr val="000000"/>
                          </a:solidFill>
                          <a:effectLst/>
                          <a:latin typeface="Arial" panose="020B0604020202020204" pitchFamily="34" charset="0"/>
                          <a:cs typeface="Arial" panose="020B0604020202020204" pitchFamily="34" charset="0"/>
                        </a:rPr>
                        <a:t>Software engineering managers and leaders shall subscribe to and promote an ethical approach to the management of software development and maintenance.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9705998"/>
                  </a:ext>
                </a:extLst>
              </a:tr>
              <a:tr h="566332">
                <a:tc>
                  <a:txBody>
                    <a:bodyPr/>
                    <a:lstStyle/>
                    <a:p>
                      <a:pPr algn="ctr" fontAlgn="ctr"/>
                      <a:r>
                        <a:rPr lang="en-IN" sz="1200" b="0" i="0" u="none" strike="noStrike">
                          <a:solidFill>
                            <a:srgbClr val="000000"/>
                          </a:solidFill>
                          <a:effectLst/>
                          <a:latin typeface="Arial" panose="020B0604020202020204" pitchFamily="34" charset="0"/>
                          <a:cs typeface="Arial" panose="020B060402020202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600"/>
                        </a:spcBef>
                      </a:pPr>
                      <a:r>
                        <a:rPr lang="en-IN" sz="1200" b="0" i="0" u="none" strike="noStrike">
                          <a:solidFill>
                            <a:srgbClr val="000000"/>
                          </a:solidFill>
                          <a:effectLst/>
                          <a:latin typeface="Arial" panose="020B0604020202020204" pitchFamily="34" charset="0"/>
                          <a:cs typeface="Arial" panose="020B0604020202020204" pitchFamily="34" charset="0"/>
                        </a:rPr>
                        <a:t>Profession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600"/>
                        </a:spcBef>
                      </a:pPr>
                      <a:r>
                        <a:rPr lang="en-US" sz="1200" b="0" i="0" u="none" strike="noStrike" dirty="0">
                          <a:solidFill>
                            <a:srgbClr val="000000"/>
                          </a:solidFill>
                          <a:effectLst/>
                          <a:latin typeface="Arial" panose="020B0604020202020204" pitchFamily="34" charset="0"/>
                          <a:cs typeface="Arial" panose="020B0604020202020204" pitchFamily="34" charset="0"/>
                        </a:rPr>
                        <a:t>Software engineers shall advance the integrity and reputation of the profession consistent with the public interest.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6389973"/>
                  </a:ext>
                </a:extLst>
              </a:tr>
              <a:tr h="382275">
                <a:tc>
                  <a:txBody>
                    <a:bodyPr/>
                    <a:lstStyle/>
                    <a:p>
                      <a:pPr algn="ctr" fontAlgn="ctr"/>
                      <a:r>
                        <a:rPr lang="en-IN" sz="1200" b="0" i="0" u="none" strike="noStrike">
                          <a:solidFill>
                            <a:srgbClr val="000000"/>
                          </a:solidFill>
                          <a:effectLst/>
                          <a:latin typeface="Arial" panose="020B0604020202020204" pitchFamily="34" charset="0"/>
                          <a:cs typeface="Arial" panose="020B060402020202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600"/>
                        </a:spcBef>
                      </a:pPr>
                      <a:r>
                        <a:rPr lang="en-IN" sz="1200" b="0" i="0" u="none" strike="noStrike">
                          <a:solidFill>
                            <a:srgbClr val="000000"/>
                          </a:solidFill>
                          <a:effectLst/>
                          <a:latin typeface="Arial" panose="020B0604020202020204" pitchFamily="34" charset="0"/>
                          <a:cs typeface="Arial" panose="020B0604020202020204" pitchFamily="34" charset="0"/>
                        </a:rPr>
                        <a:t>Colleagues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600"/>
                        </a:spcBef>
                      </a:pPr>
                      <a:r>
                        <a:rPr lang="en-US" sz="1200" b="0" i="0" u="none" strike="noStrike" dirty="0">
                          <a:solidFill>
                            <a:srgbClr val="000000"/>
                          </a:solidFill>
                          <a:effectLst/>
                          <a:latin typeface="Arial" panose="020B0604020202020204" pitchFamily="34" charset="0"/>
                          <a:cs typeface="Arial" panose="020B0604020202020204" pitchFamily="34" charset="0"/>
                        </a:rPr>
                        <a:t>Software engineers shall be fair to and supportive of their colleagues.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3038097"/>
                  </a:ext>
                </a:extLst>
              </a:tr>
              <a:tr h="693758">
                <a:tc>
                  <a:txBody>
                    <a:bodyPr/>
                    <a:lstStyle/>
                    <a:p>
                      <a:pPr algn="ctr" fontAlgn="ctr"/>
                      <a:r>
                        <a:rPr lang="en-IN" sz="1200" b="0" i="0" u="none" strike="noStrike">
                          <a:solidFill>
                            <a:srgbClr val="000000"/>
                          </a:solidFill>
                          <a:effectLst/>
                          <a:latin typeface="Arial" panose="020B0604020202020204" pitchFamily="34" charset="0"/>
                          <a:cs typeface="Arial" panose="020B060402020202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600"/>
                        </a:spcBef>
                      </a:pPr>
                      <a:r>
                        <a:rPr lang="en-IN" sz="1200" b="0" i="0" u="none" strike="noStrike">
                          <a:solidFill>
                            <a:srgbClr val="000000"/>
                          </a:solidFill>
                          <a:effectLst/>
                          <a:latin typeface="Arial" panose="020B0604020202020204" pitchFamily="34" charset="0"/>
                          <a:cs typeface="Arial" panose="020B0604020202020204" pitchFamily="34" charset="0"/>
                        </a:rPr>
                        <a:t>Self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spcBef>
                          <a:spcPts val="600"/>
                        </a:spcBef>
                      </a:pPr>
                      <a:r>
                        <a:rPr lang="en-US" sz="1200" b="0" i="0" u="none" strike="noStrike" dirty="0">
                          <a:solidFill>
                            <a:srgbClr val="000000"/>
                          </a:solidFill>
                          <a:effectLst/>
                          <a:latin typeface="Arial" panose="020B0604020202020204" pitchFamily="34" charset="0"/>
                          <a:cs typeface="Arial" panose="020B0604020202020204" pitchFamily="34" charset="0"/>
                        </a:rPr>
                        <a:t>Software engineers shall participate in lifelong learning regarding the practice of their profession and shall promote an ethical approach to the practice of the profession.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4721101"/>
                  </a:ext>
                </a:extLst>
              </a:tr>
            </a:tbl>
          </a:graphicData>
        </a:graphic>
      </p:graphicFrame>
    </p:spTree>
    <p:extLst>
      <p:ext uri="{BB962C8B-B14F-4D97-AF65-F5344CB8AC3E}">
        <p14:creationId xmlns:p14="http://schemas.microsoft.com/office/powerpoint/2010/main" val="2665084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Factors that Foster Software Quality</a:t>
            </a: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114300" y="1447800"/>
            <a:ext cx="8915400" cy="5029200"/>
          </a:xfrm>
        </p:spPr>
        <p:txBody>
          <a:bodyPr/>
          <a:lstStyle/>
          <a:p>
            <a:pPr algn="just" fontAlgn="base">
              <a:spcBef>
                <a:spcPts val="1200"/>
              </a:spcBef>
              <a:spcAft>
                <a:spcPct val="0"/>
              </a:spcAft>
              <a:buFont typeface="+mj-lt"/>
              <a:buAutoNum type="arabicPeriod"/>
            </a:pPr>
            <a:r>
              <a:rPr lang="en-US" sz="1600" dirty="0"/>
              <a:t>Good team spirit.</a:t>
            </a:r>
          </a:p>
          <a:p>
            <a:pPr algn="just" fontAlgn="base">
              <a:spcBef>
                <a:spcPts val="1200"/>
              </a:spcBef>
              <a:spcAft>
                <a:spcPct val="0"/>
              </a:spcAft>
              <a:buFont typeface="+mj-lt"/>
              <a:buAutoNum type="arabicPeriod"/>
            </a:pPr>
            <a:r>
              <a:rPr lang="en-US" sz="1600" dirty="0"/>
              <a:t>The skills of the members in the organization – Competency of Team</a:t>
            </a:r>
          </a:p>
          <a:p>
            <a:pPr algn="just" fontAlgn="base">
              <a:spcBef>
                <a:spcPts val="1200"/>
              </a:spcBef>
              <a:spcAft>
                <a:spcPct val="0"/>
              </a:spcAft>
              <a:buFont typeface="+mj-lt"/>
              <a:buAutoNum type="arabicPeriod"/>
            </a:pPr>
            <a:r>
              <a:rPr lang="en-US" sz="1600" dirty="0"/>
              <a:t>Managers who set a good example.</a:t>
            </a:r>
          </a:p>
          <a:p>
            <a:pPr algn="just" fontAlgn="base">
              <a:spcBef>
                <a:spcPts val="1200"/>
              </a:spcBef>
              <a:spcAft>
                <a:spcPct val="0"/>
              </a:spcAft>
              <a:buFont typeface="+mj-lt"/>
              <a:buAutoNum type="arabicPeriod"/>
            </a:pPr>
            <a:r>
              <a:rPr lang="en-US" sz="1600" dirty="0"/>
              <a:t>Effective communication between colleagues, managers, and the client.</a:t>
            </a:r>
          </a:p>
          <a:p>
            <a:pPr algn="just" fontAlgn="base">
              <a:spcBef>
                <a:spcPts val="1200"/>
              </a:spcBef>
              <a:spcAft>
                <a:spcPct val="0"/>
              </a:spcAft>
              <a:buFont typeface="+mj-lt"/>
              <a:buAutoNum type="arabicPeriod"/>
            </a:pPr>
            <a:r>
              <a:rPr lang="en-US" sz="1600" dirty="0"/>
              <a:t>Recognizing and valuing initiatives to improve quality.</a:t>
            </a:r>
          </a:p>
          <a:p>
            <a:pPr algn="just" fontAlgn="base">
              <a:spcBef>
                <a:spcPts val="1200"/>
              </a:spcBef>
              <a:spcAft>
                <a:spcPct val="0"/>
              </a:spcAft>
              <a:buFont typeface="+mj-lt"/>
              <a:buAutoNum type="arabicPeriod"/>
            </a:pPr>
            <a:r>
              <a:rPr lang="en-US" sz="1600" dirty="0"/>
              <a:t>Highlighting the notion of organizational culture of guaranteeing quality.</a:t>
            </a:r>
          </a:p>
          <a:p>
            <a:pPr algn="just" fontAlgn="base">
              <a:spcBef>
                <a:spcPts val="1200"/>
              </a:spcBef>
              <a:spcAft>
                <a:spcPct val="0"/>
              </a:spcAft>
              <a:buFont typeface="+mj-lt"/>
              <a:buAutoNum type="arabicPeriod"/>
            </a:pPr>
            <a:r>
              <a:rPr lang="en-US" sz="1600" dirty="0"/>
              <a:t>Including the notion of culture in an organization’s strategy.</a:t>
            </a:r>
          </a:p>
          <a:p>
            <a:pPr algn="just" fontAlgn="base">
              <a:spcBef>
                <a:spcPts val="1200"/>
              </a:spcBef>
              <a:spcAft>
                <a:spcPct val="0"/>
              </a:spcAft>
              <a:buFont typeface="+mj-lt"/>
              <a:buAutoNum type="arabicPeriod"/>
            </a:pPr>
            <a:r>
              <a:rPr lang="en-US" sz="1600" dirty="0"/>
              <a:t>Common goals and perception about quality between managers, software engineer and other members of the organization.</a:t>
            </a:r>
          </a:p>
          <a:p>
            <a:pPr algn="just" fontAlgn="base">
              <a:spcBef>
                <a:spcPts val="1200"/>
              </a:spcBef>
              <a:spcAft>
                <a:spcPct val="0"/>
              </a:spcAft>
              <a:buFont typeface="+mj-lt"/>
              <a:buAutoNum type="arabicPeriod"/>
            </a:pPr>
            <a:r>
              <a:rPr lang="en-US" sz="1600" dirty="0"/>
              <a:t>Client involvement throughout the project. Early clarity of requirements and removal of ambiguities. </a:t>
            </a:r>
          </a:p>
          <a:p>
            <a:pPr algn="just" fontAlgn="base">
              <a:spcBef>
                <a:spcPts val="1200"/>
              </a:spcBef>
              <a:spcAft>
                <a:spcPct val="0"/>
              </a:spcAft>
              <a:buFont typeface="+mj-lt"/>
              <a:buAutoNum type="arabicPeriod"/>
            </a:pPr>
            <a:r>
              <a:rPr lang="en-US" sz="1600" dirty="0"/>
              <a:t>Clearly defined roles and responsibilities.</a:t>
            </a:r>
          </a:p>
        </p:txBody>
      </p:sp>
    </p:spTree>
    <p:extLst>
      <p:ext uri="{BB962C8B-B14F-4D97-AF65-F5344CB8AC3E}">
        <p14:creationId xmlns:p14="http://schemas.microsoft.com/office/powerpoint/2010/main" val="793030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Factors that Foster Software Quality</a:t>
            </a: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114300" y="1447800"/>
            <a:ext cx="8915400" cy="5029200"/>
          </a:xfrm>
        </p:spPr>
        <p:txBody>
          <a:bodyPr/>
          <a:lstStyle/>
          <a:p>
            <a:pPr algn="just" fontAlgn="base">
              <a:spcBef>
                <a:spcPts val="1200"/>
              </a:spcBef>
              <a:spcAft>
                <a:spcPct val="0"/>
              </a:spcAft>
              <a:buFont typeface="+mj-lt"/>
              <a:buAutoNum type="arabicPeriod" startAt="11"/>
            </a:pPr>
            <a:r>
              <a:rPr lang="en-US" sz="1600" dirty="0"/>
              <a:t>Allocating the necessary budgets.</a:t>
            </a:r>
          </a:p>
          <a:p>
            <a:pPr algn="just" fontAlgn="base">
              <a:spcBef>
                <a:spcPts val="1200"/>
              </a:spcBef>
              <a:spcAft>
                <a:spcPct val="0"/>
              </a:spcAft>
              <a:buFont typeface="+mj-lt"/>
              <a:buAutoNum type="arabicPeriod" startAt="11"/>
            </a:pPr>
            <a:r>
              <a:rPr lang="en-US" sz="1600" dirty="0"/>
              <a:t>SQA techniques adapted to the environment.</a:t>
            </a:r>
          </a:p>
          <a:p>
            <a:pPr algn="just" fontAlgn="base">
              <a:spcBef>
                <a:spcPts val="1200"/>
              </a:spcBef>
              <a:spcAft>
                <a:spcPct val="0"/>
              </a:spcAft>
              <a:buFont typeface="+mj-lt"/>
              <a:buAutoNum type="arabicPeriod" startAt="11"/>
            </a:pPr>
            <a:r>
              <a:rPr lang="en-US" sz="1600" dirty="0"/>
              <a:t>Clear terminology with regards to software problems.</a:t>
            </a:r>
          </a:p>
          <a:p>
            <a:pPr algn="just" fontAlgn="base">
              <a:spcBef>
                <a:spcPts val="1200"/>
              </a:spcBef>
              <a:spcAft>
                <a:spcPct val="0"/>
              </a:spcAft>
              <a:buFont typeface="+mj-lt"/>
              <a:buAutoNum type="arabicPeriod" startAt="11"/>
            </a:pPr>
            <a:r>
              <a:rPr lang="en-US" sz="1600" dirty="0"/>
              <a:t>An understanding and specific attention to each major category of software error sources.</a:t>
            </a:r>
          </a:p>
          <a:p>
            <a:pPr algn="just" fontAlgn="base">
              <a:spcBef>
                <a:spcPts val="1200"/>
              </a:spcBef>
              <a:spcAft>
                <a:spcPct val="0"/>
              </a:spcAft>
              <a:buFont typeface="+mj-lt"/>
              <a:buAutoNum type="arabicPeriod" startAt="11"/>
            </a:pPr>
            <a:r>
              <a:rPr lang="en-US" sz="1600" dirty="0"/>
              <a:t>An awareness of the SQA body of knowledge of the SWEBOK as a guide for SQA</a:t>
            </a:r>
          </a:p>
          <a:p>
            <a:pPr algn="just" fontAlgn="base">
              <a:spcBef>
                <a:spcPts val="1200"/>
              </a:spcBef>
              <a:spcAft>
                <a:spcPct val="0"/>
              </a:spcAft>
              <a:buFont typeface="+mj-lt"/>
              <a:buAutoNum type="arabicPeriod" startAt="11"/>
            </a:pPr>
            <a:r>
              <a:rPr lang="en-US" sz="1600" dirty="0"/>
              <a:t>Good understanding of non-functional quality.</a:t>
            </a:r>
          </a:p>
          <a:p>
            <a:pPr algn="just" fontAlgn="base">
              <a:spcBef>
                <a:spcPts val="1200"/>
              </a:spcBef>
              <a:spcAft>
                <a:spcPct val="0"/>
              </a:spcAft>
              <a:buFont typeface="+mj-lt"/>
              <a:buAutoNum type="arabicPeriod" startAt="11"/>
            </a:pPr>
            <a:r>
              <a:rPr lang="en-US" sz="1600" dirty="0"/>
              <a:t>Good process for defining, following up, and communicating quality requirements.</a:t>
            </a:r>
          </a:p>
          <a:p>
            <a:pPr algn="just" fontAlgn="base">
              <a:spcBef>
                <a:spcPts val="1200"/>
              </a:spcBef>
              <a:spcAft>
                <a:spcPct val="0"/>
              </a:spcAft>
              <a:buFont typeface="+mj-lt"/>
              <a:buAutoNum type="arabicPeriod" startAt="11"/>
            </a:pPr>
            <a:r>
              <a:rPr lang="en-US" sz="1600" dirty="0"/>
              <a:t>Evaluating quality throughout the life cycle of the software.</a:t>
            </a:r>
          </a:p>
          <a:p>
            <a:pPr algn="just" fontAlgn="base">
              <a:spcBef>
                <a:spcPts val="1200"/>
              </a:spcBef>
              <a:spcAft>
                <a:spcPct val="0"/>
              </a:spcAft>
              <a:buFont typeface="+mj-lt"/>
              <a:buAutoNum type="arabicPeriod" startAt="11"/>
            </a:pPr>
            <a:r>
              <a:rPr lang="en-US" sz="1600" dirty="0"/>
              <a:t>Establishing software criticality before starting a project.</a:t>
            </a:r>
          </a:p>
          <a:p>
            <a:pPr algn="just" fontAlgn="base">
              <a:spcBef>
                <a:spcPts val="1200"/>
              </a:spcBef>
              <a:spcAft>
                <a:spcPct val="0"/>
              </a:spcAft>
              <a:buFont typeface="+mj-lt"/>
              <a:buAutoNum type="arabicPeriod" startAt="11"/>
            </a:pPr>
            <a:r>
              <a:rPr lang="en-US" sz="1600" dirty="0"/>
              <a:t>Using the benefits of software traceability.</a:t>
            </a:r>
          </a:p>
        </p:txBody>
      </p:sp>
    </p:spTree>
    <p:extLst>
      <p:ext uri="{BB962C8B-B14F-4D97-AF65-F5344CB8AC3E}">
        <p14:creationId xmlns:p14="http://schemas.microsoft.com/office/powerpoint/2010/main" val="4199842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Agenda</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493838"/>
            <a:ext cx="8229600" cy="4754562"/>
          </a:xfrm>
        </p:spPr>
        <p:txBody>
          <a:bodyPr/>
          <a:lstStyle/>
          <a:p>
            <a:pPr fontAlgn="base">
              <a:spcAft>
                <a:spcPct val="0"/>
              </a:spcAft>
              <a:buFont typeface="Arial" panose="020B0604020202020204" pitchFamily="34" charset="0"/>
              <a:buChar char="•"/>
            </a:pPr>
            <a:r>
              <a:rPr lang="en-US" altLang="en-US" dirty="0"/>
              <a:t>Definition</a:t>
            </a:r>
          </a:p>
          <a:p>
            <a:pPr fontAlgn="base">
              <a:spcAft>
                <a:spcPct val="0"/>
              </a:spcAft>
              <a:buFont typeface="Arial" panose="020B0604020202020204" pitchFamily="34" charset="0"/>
              <a:buChar char="•"/>
            </a:pPr>
            <a:r>
              <a:rPr lang="en-US" altLang="en-US" dirty="0"/>
              <a:t>Quality Assurance Vs Quality Control</a:t>
            </a:r>
          </a:p>
          <a:p>
            <a:pPr fontAlgn="base">
              <a:spcAft>
                <a:spcPct val="0"/>
              </a:spcAft>
              <a:buFont typeface="Arial" panose="020B0604020202020204" pitchFamily="34" charset="0"/>
              <a:buChar char="•"/>
            </a:pPr>
            <a:r>
              <a:rPr lang="en-US" altLang="en-US" dirty="0"/>
              <a:t>Business Models</a:t>
            </a:r>
          </a:p>
          <a:p>
            <a:pPr fontAlgn="base">
              <a:spcAft>
                <a:spcPct val="0"/>
              </a:spcAft>
              <a:buFont typeface="Arial" panose="020B0604020202020204" pitchFamily="34" charset="0"/>
              <a:buChar char="•"/>
            </a:pPr>
            <a:r>
              <a:rPr lang="en-US" altLang="en-US" dirty="0"/>
              <a:t>Cost of Quality</a:t>
            </a:r>
          </a:p>
          <a:p>
            <a:pPr fontAlgn="base">
              <a:spcAft>
                <a:spcPct val="0"/>
              </a:spcAft>
              <a:buFont typeface="Arial" panose="020B0604020202020204" pitchFamily="34" charset="0"/>
              <a:buChar char="•"/>
            </a:pPr>
            <a:r>
              <a:rPr lang="en-US" altLang="en-US" dirty="0"/>
              <a:t>Quality culture</a:t>
            </a:r>
          </a:p>
          <a:p>
            <a:pPr fontAlgn="base">
              <a:spcAft>
                <a:spcPct val="0"/>
              </a:spcAft>
              <a:buFont typeface="Arial" panose="020B0604020202020204" pitchFamily="34" charset="0"/>
              <a:buChar char="•"/>
            </a:pPr>
            <a:r>
              <a:rPr lang="en-US" altLang="en-US" dirty="0"/>
              <a:t>Success Factors</a:t>
            </a:r>
          </a:p>
          <a:p>
            <a:pPr lvl="1" fontAlgn="base">
              <a:spcAft>
                <a:spcPct val="0"/>
              </a:spcAft>
              <a:buFont typeface="Arial" panose="020B0604020202020204" pitchFamily="34" charset="0"/>
              <a:buChar char="•"/>
            </a:pPr>
            <a:endParaRPr lang="en-I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Factors that adversely affect Software Quality</a:t>
            </a: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114300" y="1447800"/>
            <a:ext cx="8915400" cy="5029200"/>
          </a:xfrm>
        </p:spPr>
        <p:txBody>
          <a:bodyPr/>
          <a:lstStyle/>
          <a:p>
            <a:pPr algn="just" fontAlgn="base">
              <a:lnSpc>
                <a:spcPct val="150000"/>
              </a:lnSpc>
              <a:spcBef>
                <a:spcPts val="1200"/>
              </a:spcBef>
              <a:spcAft>
                <a:spcPct val="0"/>
              </a:spcAft>
              <a:buFont typeface="+mj-lt"/>
              <a:buAutoNum type="arabicPeriod"/>
            </a:pPr>
            <a:r>
              <a:rPr lang="en-US" sz="1600" dirty="0"/>
              <a:t>Give employees the responsibility but not the authority to take the actions necessary to ensure the project’s success.</a:t>
            </a:r>
          </a:p>
          <a:p>
            <a:pPr algn="just" fontAlgn="base">
              <a:spcBef>
                <a:spcPts val="1200"/>
              </a:spcBef>
              <a:spcAft>
                <a:spcPct val="0"/>
              </a:spcAft>
              <a:buFont typeface="+mj-lt"/>
              <a:buAutoNum type="arabicPeriod"/>
            </a:pPr>
            <a:r>
              <a:rPr lang="en-US" sz="1600" dirty="0"/>
              <a:t>When we “shoot the messenger.”</a:t>
            </a:r>
          </a:p>
          <a:p>
            <a:pPr algn="just" fontAlgn="base">
              <a:spcBef>
                <a:spcPts val="1200"/>
              </a:spcBef>
              <a:spcAft>
                <a:spcPct val="0"/>
              </a:spcAft>
              <a:buFont typeface="+mj-lt"/>
              <a:buAutoNum type="arabicPeriod"/>
            </a:pPr>
            <a:r>
              <a:rPr lang="en-US" sz="1600" dirty="0"/>
              <a:t>When managers hide their heads in the sand rather than solve problems.</a:t>
            </a:r>
          </a:p>
          <a:p>
            <a:pPr algn="just" fontAlgn="base">
              <a:spcBef>
                <a:spcPts val="1200"/>
              </a:spcBef>
              <a:spcAft>
                <a:spcPct val="0"/>
              </a:spcAft>
              <a:buFont typeface="+mj-lt"/>
              <a:buAutoNum type="arabicPeriod"/>
            </a:pPr>
            <a:r>
              <a:rPr lang="en-US" sz="1600" dirty="0"/>
              <a:t>Lack of knowledge in quality assurance.</a:t>
            </a:r>
          </a:p>
          <a:p>
            <a:pPr algn="just" fontAlgn="base">
              <a:spcBef>
                <a:spcPts val="1200"/>
              </a:spcBef>
              <a:spcAft>
                <a:spcPct val="0"/>
              </a:spcAft>
              <a:buFont typeface="+mj-lt"/>
              <a:buAutoNum type="arabicPeriod"/>
            </a:pPr>
            <a:r>
              <a:rPr lang="en-US" sz="1600" dirty="0"/>
              <a:t>Unrealistic time frames.</a:t>
            </a:r>
          </a:p>
          <a:p>
            <a:pPr algn="just" fontAlgn="base">
              <a:spcBef>
                <a:spcPts val="1200"/>
              </a:spcBef>
              <a:spcAft>
                <a:spcPct val="0"/>
              </a:spcAft>
              <a:buFont typeface="+mj-lt"/>
              <a:buAutoNum type="arabicPeriod"/>
            </a:pPr>
            <a:r>
              <a:rPr lang="en-US" sz="1600" dirty="0"/>
              <a:t>A lack of common working methodology between team members.</a:t>
            </a:r>
          </a:p>
          <a:p>
            <a:pPr algn="just" fontAlgn="base">
              <a:spcBef>
                <a:spcPts val="1200"/>
              </a:spcBef>
              <a:spcAft>
                <a:spcPct val="0"/>
              </a:spcAft>
              <a:buFont typeface="+mj-lt"/>
              <a:buAutoNum type="arabicPeriod"/>
            </a:pPr>
            <a:r>
              <a:rPr lang="en-US" sz="1600" dirty="0"/>
              <a:t>A manager who says yes to everyone</a:t>
            </a:r>
          </a:p>
          <a:p>
            <a:pPr algn="just" fontAlgn="base">
              <a:spcBef>
                <a:spcPts val="1200"/>
              </a:spcBef>
              <a:spcAft>
                <a:spcPct val="0"/>
              </a:spcAft>
              <a:buFont typeface="+mj-lt"/>
              <a:buAutoNum type="arabicPeriod"/>
            </a:pPr>
            <a:r>
              <a:rPr lang="en-US" sz="1600" dirty="0"/>
              <a:t>Not taking quality requirements into account.</a:t>
            </a:r>
          </a:p>
          <a:p>
            <a:pPr algn="just" fontAlgn="base">
              <a:spcBef>
                <a:spcPts val="1200"/>
              </a:spcBef>
              <a:spcAft>
                <a:spcPct val="0"/>
              </a:spcAft>
              <a:buFont typeface="+mj-lt"/>
              <a:buAutoNum type="arabicPeriod"/>
            </a:pPr>
            <a:r>
              <a:rPr lang="en-US" sz="1600" dirty="0"/>
              <a:t>Not taking software criticality into account.</a:t>
            </a:r>
          </a:p>
          <a:p>
            <a:pPr algn="just" fontAlgn="base">
              <a:spcBef>
                <a:spcPts val="1200"/>
              </a:spcBef>
              <a:spcAft>
                <a:spcPct val="0"/>
              </a:spcAft>
              <a:buFont typeface="+mj-lt"/>
              <a:buAutoNum type="arabicPeriod"/>
            </a:pPr>
            <a:r>
              <a:rPr lang="en-US" sz="1600" dirty="0"/>
              <a:t>Making excuses to not be concerned with quality.</a:t>
            </a:r>
          </a:p>
        </p:txBody>
      </p:sp>
    </p:spTree>
    <p:extLst>
      <p:ext uri="{BB962C8B-B14F-4D97-AF65-F5344CB8AC3E}">
        <p14:creationId xmlns:p14="http://schemas.microsoft.com/office/powerpoint/2010/main" val="52126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Factors that adversely affect Software Quality</a:t>
            </a: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114300" y="1447800"/>
            <a:ext cx="8915400" cy="5029200"/>
          </a:xfrm>
        </p:spPr>
        <p:txBody>
          <a:bodyPr/>
          <a:lstStyle/>
          <a:p>
            <a:pPr algn="just" fontAlgn="base">
              <a:spcBef>
                <a:spcPts val="1200"/>
              </a:spcBef>
              <a:spcAft>
                <a:spcPct val="0"/>
              </a:spcAft>
              <a:buFont typeface="+mj-lt"/>
              <a:buAutoNum type="arabicPeriod" startAt="11"/>
            </a:pPr>
            <a:r>
              <a:rPr lang="en-US" sz="1600" dirty="0"/>
              <a:t>A lack of cohesion between SQA techniques and environmental factors in organization.</a:t>
            </a:r>
          </a:p>
          <a:p>
            <a:pPr algn="just" fontAlgn="base">
              <a:spcBef>
                <a:spcPts val="1200"/>
              </a:spcBef>
              <a:spcAft>
                <a:spcPct val="0"/>
              </a:spcAft>
              <a:buFont typeface="+mj-lt"/>
              <a:buAutoNum type="arabicPeriod" startAt="11"/>
            </a:pPr>
            <a:r>
              <a:rPr lang="en-US" sz="1600" dirty="0"/>
              <a:t>Confusing terminology used to describe software problems.</a:t>
            </a:r>
          </a:p>
          <a:p>
            <a:pPr algn="just" fontAlgn="base">
              <a:spcBef>
                <a:spcPts val="1200"/>
              </a:spcBef>
              <a:spcAft>
                <a:spcPct val="0"/>
              </a:spcAft>
              <a:buFont typeface="+mj-lt"/>
              <a:buAutoNum type="arabicPeriod" startAt="11"/>
            </a:pPr>
            <a:r>
              <a:rPr lang="en-US" sz="1600" dirty="0"/>
              <a:t>A lack of understanding or interest for collecting information on software error sources.</a:t>
            </a:r>
          </a:p>
          <a:p>
            <a:pPr algn="just" fontAlgn="base">
              <a:spcBef>
                <a:spcPts val="1200"/>
              </a:spcBef>
              <a:spcAft>
                <a:spcPct val="0"/>
              </a:spcAft>
              <a:buFont typeface="+mj-lt"/>
              <a:buAutoNum type="arabicPeriod" startAt="11"/>
            </a:pPr>
            <a:r>
              <a:rPr lang="en-US" sz="1600" dirty="0"/>
              <a:t>Poor understanding of software quality fundamentals.</a:t>
            </a:r>
          </a:p>
          <a:p>
            <a:pPr algn="just" fontAlgn="base">
              <a:spcBef>
                <a:spcPts val="1200"/>
              </a:spcBef>
              <a:spcAft>
                <a:spcPct val="0"/>
              </a:spcAft>
              <a:buFont typeface="+mj-lt"/>
              <a:buAutoNum type="arabicPeriod" startAt="11"/>
            </a:pPr>
            <a:r>
              <a:rPr lang="en-US" sz="1600" dirty="0"/>
              <a:t>Ignorance or non-adherence with published SQA techniques.</a:t>
            </a:r>
          </a:p>
        </p:txBody>
      </p:sp>
    </p:spTree>
    <p:extLst>
      <p:ext uri="{BB962C8B-B14F-4D97-AF65-F5344CB8AC3E}">
        <p14:creationId xmlns:p14="http://schemas.microsoft.com/office/powerpoint/2010/main" val="1546511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Software - Definition</a:t>
            </a:r>
            <a:endParaRPr lang="en-IN" dirty="0">
              <a:solidFill>
                <a:srgbClr val="C00000"/>
              </a:solidFill>
              <a:latin typeface="Comic Sans MS" panose="030F0702030302020204" pitchFamily="66" charset="0"/>
            </a:endParaRP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152400" y="1493838"/>
            <a:ext cx="8915400" cy="4754562"/>
          </a:xfrm>
        </p:spPr>
        <p:txBody>
          <a:bodyPr/>
          <a:lstStyle/>
          <a:p>
            <a:pPr marL="0" indent="0" fontAlgn="base">
              <a:spcAft>
                <a:spcPct val="0"/>
              </a:spcAft>
            </a:pPr>
            <a:r>
              <a:rPr lang="en-US" altLang="en-US" sz="2000" b="1" dirty="0"/>
              <a:t>Development Life Cycle</a:t>
            </a:r>
          </a:p>
          <a:p>
            <a:pPr marL="0" indent="0" fontAlgn="base">
              <a:spcAft>
                <a:spcPct val="0"/>
              </a:spcAft>
            </a:pPr>
            <a:endParaRPr lang="en-US" altLang="en-US" sz="2000" dirty="0"/>
          </a:p>
          <a:p>
            <a:pPr marL="0" indent="0" algn="just" fontAlgn="base">
              <a:spcAft>
                <a:spcPct val="0"/>
              </a:spcAft>
            </a:pPr>
            <a:r>
              <a:rPr lang="en-US" altLang="en-US" sz="2000" dirty="0"/>
              <a:t>Software life cycle is process that contains the activities of requirements analysis, design, coding, integration, testing, installation, and support for acceptance of software products.                                       ISO 12207 [ISO 17]</a:t>
            </a:r>
          </a:p>
          <a:p>
            <a:pPr fontAlgn="base">
              <a:spcAft>
                <a:spcPct val="0"/>
              </a:spcAft>
              <a:buFont typeface="Arial" panose="020B0604020202020204" pitchFamily="34" charset="0"/>
              <a:buChar char="•"/>
            </a:pPr>
            <a:endParaRPr lang="en-US" altLang="en-US" sz="2000" dirty="0"/>
          </a:p>
        </p:txBody>
      </p:sp>
    </p:spTree>
    <p:extLst>
      <p:ext uri="{BB962C8B-B14F-4D97-AF65-F5344CB8AC3E}">
        <p14:creationId xmlns:p14="http://schemas.microsoft.com/office/powerpoint/2010/main" val="1004823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Software Quality  Definition</a:t>
            </a:r>
            <a:endParaRPr lang="en-IN" dirty="0">
              <a:solidFill>
                <a:srgbClr val="C00000"/>
              </a:solidFill>
              <a:latin typeface="Comic Sans MS" panose="030F0702030302020204" pitchFamily="66" charset="0"/>
            </a:endParaRP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114300" y="1524000"/>
            <a:ext cx="8915400" cy="4876800"/>
          </a:xfrm>
        </p:spPr>
        <p:txBody>
          <a:bodyPr/>
          <a:lstStyle/>
          <a:p>
            <a:pPr marL="0" indent="0" fontAlgn="base">
              <a:spcAft>
                <a:spcPct val="0"/>
              </a:spcAft>
            </a:pPr>
            <a:r>
              <a:rPr lang="en-US" altLang="en-US" sz="2000" b="1" dirty="0"/>
              <a:t>Software Quality</a:t>
            </a:r>
          </a:p>
          <a:p>
            <a:pPr marL="0" indent="0" fontAlgn="base">
              <a:spcAft>
                <a:spcPct val="0"/>
              </a:spcAft>
            </a:pPr>
            <a:endParaRPr lang="en-US" altLang="en-US" sz="2000" dirty="0"/>
          </a:p>
          <a:p>
            <a:pPr algn="just" fontAlgn="base">
              <a:spcAft>
                <a:spcPct val="0"/>
              </a:spcAft>
              <a:buFont typeface="Arial" panose="020B0604020202020204" pitchFamily="34" charset="0"/>
              <a:buChar char="•"/>
            </a:pPr>
            <a:r>
              <a:rPr lang="en-US" sz="2000" dirty="0"/>
              <a:t>Conformance to established software requirements; the capability of a software product to satisfy stated and implied needs when used under specified conditions                                                  (ISO 25010 </a:t>
            </a:r>
            <a:r>
              <a:rPr lang="en-IN" sz="2000" dirty="0"/>
              <a:t>[ISO 11i]).</a:t>
            </a:r>
          </a:p>
          <a:p>
            <a:pPr marL="0" indent="0" algn="just" fontAlgn="base">
              <a:spcAft>
                <a:spcPct val="0"/>
              </a:spcAft>
            </a:pPr>
            <a:endParaRPr lang="en-US" sz="2000" dirty="0"/>
          </a:p>
          <a:p>
            <a:pPr algn="just" fontAlgn="base">
              <a:spcAft>
                <a:spcPct val="0"/>
              </a:spcAft>
              <a:buFont typeface="Arial" panose="020B0604020202020204" pitchFamily="34" charset="0"/>
              <a:buChar char="•"/>
            </a:pPr>
            <a:r>
              <a:rPr lang="en-US" sz="2000" dirty="0"/>
              <a:t>The degree to which a software product meets established requirements; however, quality depends upon the degree to which those established requirements accurately represent stakeholder needs, wants, and expectations                                                                 [</a:t>
            </a:r>
            <a:r>
              <a:rPr lang="nl-NL" sz="2000" dirty="0"/>
              <a:t>(IEEE 730)] [IEE 14].</a:t>
            </a:r>
          </a:p>
          <a:p>
            <a:pPr algn="just" fontAlgn="base">
              <a:spcAft>
                <a:spcPct val="0"/>
              </a:spcAft>
              <a:buFont typeface="Arial" panose="020B0604020202020204" pitchFamily="34" charset="0"/>
              <a:buChar char="•"/>
            </a:pPr>
            <a:endParaRPr lang="nl-NL" altLang="en-US" sz="2000" dirty="0"/>
          </a:p>
          <a:p>
            <a:pPr marL="0" indent="0" algn="just" fontAlgn="base">
              <a:spcAft>
                <a:spcPct val="0"/>
              </a:spcAft>
            </a:pPr>
            <a:r>
              <a:rPr lang="en-US" altLang="en-US" sz="2000" i="1" dirty="0"/>
              <a:t>(Needs, Wants, Expectations can include - Functionalities, performance, efficiency, accurate results, reliability, usability, costs, deadlines, etc.)</a:t>
            </a:r>
          </a:p>
          <a:p>
            <a:pPr marL="0" indent="0" algn="ctr" fontAlgn="base">
              <a:spcAft>
                <a:spcPct val="0"/>
              </a:spcAft>
            </a:pPr>
            <a:r>
              <a:rPr lang="en-US" altLang="en-US" sz="2000" i="1" dirty="0"/>
              <a:t>(True needs, Expressed needs, Specified needs, Achieved needs)</a:t>
            </a:r>
          </a:p>
        </p:txBody>
      </p:sp>
    </p:spTree>
    <p:extLst>
      <p:ext uri="{BB962C8B-B14F-4D97-AF65-F5344CB8AC3E}">
        <p14:creationId xmlns:p14="http://schemas.microsoft.com/office/powerpoint/2010/main" val="2068757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Software Quality Assurance</a:t>
            </a:r>
          </a:p>
          <a:p>
            <a:pPr>
              <a:defRPr/>
            </a:pPr>
            <a:r>
              <a:rPr lang="en-US" dirty="0">
                <a:solidFill>
                  <a:srgbClr val="C00000"/>
                </a:solidFill>
                <a:latin typeface="Comic Sans MS" panose="030F0702030302020204" pitchFamily="66" charset="0"/>
              </a:rPr>
              <a:t>Definition</a:t>
            </a:r>
            <a:endParaRPr lang="en-IN" dirty="0">
              <a:solidFill>
                <a:srgbClr val="C00000"/>
              </a:solidFill>
              <a:latin typeface="Comic Sans MS" panose="030F0702030302020204" pitchFamily="66" charset="0"/>
            </a:endParaRPr>
          </a:p>
        </p:txBody>
      </p:sp>
      <p:sp>
        <p:nvSpPr>
          <p:cNvPr id="2" name="Content Placeholder 1">
            <a:extLst>
              <a:ext uri="{FF2B5EF4-FFF2-40B4-BE49-F238E27FC236}">
                <a16:creationId xmlns:a16="http://schemas.microsoft.com/office/drawing/2014/main" id="{2C619849-15DB-0340-8085-9ABFFFBE0414}"/>
              </a:ext>
            </a:extLst>
          </p:cNvPr>
          <p:cNvSpPr>
            <a:spLocks noGrp="1"/>
          </p:cNvSpPr>
          <p:nvPr>
            <p:ph idx="1"/>
          </p:nvPr>
        </p:nvSpPr>
        <p:spPr>
          <a:xfrm>
            <a:off x="114300" y="1524000"/>
            <a:ext cx="8915400" cy="4876800"/>
          </a:xfrm>
        </p:spPr>
        <p:txBody>
          <a:bodyPr/>
          <a:lstStyle/>
          <a:p>
            <a:pPr marL="0" indent="0" fontAlgn="base">
              <a:spcAft>
                <a:spcPct val="0"/>
              </a:spcAft>
            </a:pPr>
            <a:r>
              <a:rPr lang="en-US" altLang="en-US" sz="2000" b="1" dirty="0"/>
              <a:t>Software Quality Assurance</a:t>
            </a:r>
          </a:p>
          <a:p>
            <a:pPr marL="0" indent="0" fontAlgn="base">
              <a:spcAft>
                <a:spcPct val="0"/>
              </a:spcAft>
            </a:pPr>
            <a:endParaRPr lang="en-US" altLang="en-US" sz="2000" dirty="0"/>
          </a:p>
          <a:p>
            <a:pPr algn="just" fontAlgn="base">
              <a:spcAft>
                <a:spcPct val="0"/>
              </a:spcAft>
              <a:buFont typeface="Arial" panose="020B0604020202020204" pitchFamily="34" charset="0"/>
              <a:buChar char="•"/>
            </a:pPr>
            <a:r>
              <a:rPr lang="en-US" sz="2000" dirty="0"/>
              <a:t>The systematic application of scientific and technological knowledge, methods, and experience for the design, implementation, testing, and documentation of software.                                          ISO 24765 [ISO 17a]</a:t>
            </a:r>
          </a:p>
          <a:p>
            <a:pPr algn="just" fontAlgn="base">
              <a:spcAft>
                <a:spcPct val="0"/>
              </a:spcAft>
              <a:buFont typeface="Arial" panose="020B0604020202020204" pitchFamily="34" charset="0"/>
              <a:buChar char="•"/>
            </a:pPr>
            <a:endParaRPr lang="en-US" sz="2000" dirty="0"/>
          </a:p>
          <a:p>
            <a:pPr algn="just" fontAlgn="base">
              <a:spcAft>
                <a:spcPct val="0"/>
              </a:spcAft>
              <a:buFont typeface="Arial" panose="020B0604020202020204" pitchFamily="34" charset="0"/>
              <a:buChar char="•"/>
            </a:pPr>
            <a:r>
              <a:rPr lang="en-US" sz="2000" dirty="0"/>
              <a:t>A set of activities that define and assess the adequacy of software processes to provide evidence that establishes confidence that the software processes are appropriate for and produce software products of suitable quality for their intended purposes. A key attribute of SQA is the objectivity of the SQA function with respect to the project. The SQA function may also be organizationally independent of the project; that is, free from technical, managerial, and financial pressures from the project.</a:t>
            </a:r>
          </a:p>
          <a:p>
            <a:pPr marL="0" indent="0" algn="just" fontAlgn="base">
              <a:spcAft>
                <a:spcPct val="0"/>
              </a:spcAft>
            </a:pPr>
            <a:r>
              <a:rPr lang="en-US" sz="2000" dirty="0"/>
              <a:t>								[</a:t>
            </a:r>
            <a:r>
              <a:rPr lang="nl-NL" sz="2000" dirty="0"/>
              <a:t>(IEEE 730)]</a:t>
            </a:r>
            <a:endParaRPr lang="en-US" sz="2000" dirty="0"/>
          </a:p>
        </p:txBody>
      </p:sp>
    </p:spTree>
    <p:extLst>
      <p:ext uri="{BB962C8B-B14F-4D97-AF65-F5344CB8AC3E}">
        <p14:creationId xmlns:p14="http://schemas.microsoft.com/office/powerpoint/2010/main" val="257797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Q</a:t>
            </a:r>
            <a:r>
              <a:rPr lang="en-IN" dirty="0">
                <a:solidFill>
                  <a:srgbClr val="C00000"/>
                </a:solidFill>
                <a:latin typeface="Comic Sans MS" panose="030F0702030302020204" pitchFamily="66" charset="0"/>
              </a:rPr>
              <a:t>A Vs QC</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493838"/>
            <a:ext cx="8458200" cy="4754562"/>
          </a:xfrm>
        </p:spPr>
        <p:txBody>
          <a:bodyPr/>
          <a:lstStyle/>
          <a:p>
            <a:pPr algn="just" fontAlgn="base">
              <a:spcAft>
                <a:spcPct val="0"/>
              </a:spcAft>
              <a:buFont typeface="Arial" panose="020B0604020202020204" pitchFamily="34" charset="0"/>
              <a:buChar char="•"/>
            </a:pPr>
            <a:r>
              <a:rPr lang="en-US" altLang="en-US" sz="2000" b="1" dirty="0"/>
              <a:t>Quality Assurance (QA)</a:t>
            </a:r>
            <a:r>
              <a:rPr lang="en-US" altLang="en-US" sz="2000" dirty="0"/>
              <a:t> refers to process management activities which are aimed at reducing defects and errors for the end customer. QA involves looking at how the processes are performed and making sure that the quality requirements are being fulfilled. </a:t>
            </a:r>
          </a:p>
          <a:p>
            <a:pPr marL="742950" lvl="2" indent="-342900" algn="just">
              <a:buClr>
                <a:srgbClr val="101141"/>
              </a:buClr>
            </a:pPr>
            <a:r>
              <a:rPr lang="en-US" altLang="en-US" sz="2000" dirty="0"/>
              <a:t>It is a proactive, process-based approach which aims to manage the quality of a product before and during the production process.</a:t>
            </a:r>
          </a:p>
          <a:p>
            <a:pPr lvl="1" algn="just" fontAlgn="base">
              <a:spcAft>
                <a:spcPct val="0"/>
              </a:spcAft>
              <a:buFont typeface="Arial" panose="020B0604020202020204" pitchFamily="34" charset="0"/>
              <a:buChar char="•"/>
            </a:pPr>
            <a:endParaRPr lang="en-US" altLang="en-US" sz="1400" dirty="0"/>
          </a:p>
          <a:p>
            <a:pPr marL="342900" lvl="1" indent="-342900" algn="just" fontAlgn="base">
              <a:spcAft>
                <a:spcPct val="0"/>
              </a:spcAft>
              <a:buClr>
                <a:srgbClr val="101141"/>
              </a:buClr>
              <a:buFont typeface="Arial" panose="020B0604020202020204" pitchFamily="34" charset="0"/>
              <a:buChar char="•"/>
            </a:pPr>
            <a:endParaRPr lang="en-US" altLang="en-US" sz="2000" b="1" dirty="0"/>
          </a:p>
          <a:p>
            <a:pPr marL="342900" lvl="1" indent="-342900" algn="just" fontAlgn="base">
              <a:spcAft>
                <a:spcPct val="0"/>
              </a:spcAft>
              <a:buClr>
                <a:srgbClr val="101141"/>
              </a:buClr>
              <a:buFont typeface="Arial" panose="020B0604020202020204" pitchFamily="34" charset="0"/>
              <a:buChar char="•"/>
            </a:pPr>
            <a:r>
              <a:rPr lang="en-US" altLang="en-US" sz="2000" b="1" dirty="0"/>
              <a:t>Quality control (QC)</a:t>
            </a:r>
            <a:r>
              <a:rPr lang="en-US" altLang="en-US" sz="2000" dirty="0"/>
              <a:t> is concerned with the end product and seeks to ensure that it is not defective or damaged before reaching the customer. </a:t>
            </a:r>
          </a:p>
          <a:p>
            <a:pPr marL="742950" lvl="2" indent="-342900" algn="just">
              <a:buClr>
                <a:srgbClr val="101141"/>
              </a:buClr>
            </a:pPr>
            <a:r>
              <a:rPr lang="en-US" altLang="en-US" sz="2000" dirty="0"/>
              <a:t>QC is a reactive process which is employed after the product has been created to verify its quality.</a:t>
            </a:r>
            <a:endParaRPr lang="en-US" altLang="en-US" sz="1800" dirty="0"/>
          </a:p>
        </p:txBody>
      </p:sp>
    </p:spTree>
    <p:extLst>
      <p:ext uri="{BB962C8B-B14F-4D97-AF65-F5344CB8AC3E}">
        <p14:creationId xmlns:p14="http://schemas.microsoft.com/office/powerpoint/2010/main" val="3653989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Q</a:t>
            </a:r>
            <a:r>
              <a:rPr lang="en-IN" dirty="0">
                <a:solidFill>
                  <a:srgbClr val="C00000"/>
                </a:solidFill>
                <a:latin typeface="Comic Sans MS" panose="030F0702030302020204" pitchFamily="66" charset="0"/>
              </a:rPr>
              <a:t>A Vs Testing</a:t>
            </a:r>
          </a:p>
        </p:txBody>
      </p:sp>
      <p:sp>
        <p:nvSpPr>
          <p:cNvPr id="20483" name="Content Placeholder 1">
            <a:extLst>
              <a:ext uri="{FF2B5EF4-FFF2-40B4-BE49-F238E27FC236}">
                <a16:creationId xmlns:a16="http://schemas.microsoft.com/office/drawing/2014/main" id="{9C824531-333C-9D49-089D-B2208F1E6BE0}"/>
              </a:ext>
            </a:extLst>
          </p:cNvPr>
          <p:cNvSpPr>
            <a:spLocks noGrp="1"/>
          </p:cNvSpPr>
          <p:nvPr>
            <p:ph idx="1"/>
          </p:nvPr>
        </p:nvSpPr>
        <p:spPr>
          <a:xfrm>
            <a:off x="304800" y="1493838"/>
            <a:ext cx="8458200" cy="4754562"/>
          </a:xfrm>
        </p:spPr>
        <p:txBody>
          <a:bodyPr/>
          <a:lstStyle/>
          <a:p>
            <a:pPr fontAlgn="base">
              <a:spcAft>
                <a:spcPct val="0"/>
              </a:spcAft>
              <a:buFont typeface="Arial" panose="020B0604020202020204" pitchFamily="34" charset="0"/>
              <a:buChar char="•"/>
            </a:pPr>
            <a:r>
              <a:rPr lang="en-US" altLang="en-US" b="1" dirty="0"/>
              <a:t>Software Quality Assurance</a:t>
            </a:r>
            <a:r>
              <a:rPr lang="en-US" altLang="en-US" dirty="0"/>
              <a:t> </a:t>
            </a:r>
          </a:p>
          <a:p>
            <a:pPr lvl="1" algn="just" fontAlgn="base">
              <a:spcAft>
                <a:spcPct val="0"/>
              </a:spcAft>
              <a:buFont typeface="Arial" panose="020B0604020202020204" pitchFamily="34" charset="0"/>
              <a:buChar char="•"/>
            </a:pPr>
            <a:r>
              <a:rPr lang="en-US" altLang="en-US" sz="1800" dirty="0"/>
              <a:t>It is the process of ensuring that the software meets the set standards of quality.</a:t>
            </a:r>
          </a:p>
          <a:p>
            <a:pPr lvl="1" algn="just" fontAlgn="base">
              <a:spcAft>
                <a:spcPct val="0"/>
              </a:spcAft>
              <a:buFont typeface="Arial" panose="020B0604020202020204" pitchFamily="34" charset="0"/>
              <a:buChar char="•"/>
            </a:pPr>
            <a:r>
              <a:rPr lang="en-US" altLang="en-US" sz="1800" dirty="0"/>
              <a:t> </a:t>
            </a:r>
          </a:p>
          <a:p>
            <a:pPr fontAlgn="base">
              <a:spcAft>
                <a:spcPct val="0"/>
              </a:spcAft>
              <a:buFont typeface="Arial" panose="020B0604020202020204" pitchFamily="34" charset="0"/>
              <a:buChar char="•"/>
            </a:pPr>
            <a:r>
              <a:rPr lang="en-US" altLang="en-US" b="1" dirty="0"/>
              <a:t>Software Testing</a:t>
            </a:r>
          </a:p>
          <a:p>
            <a:pPr lvl="1" algn="just" fontAlgn="base">
              <a:spcAft>
                <a:spcPct val="0"/>
              </a:spcAft>
              <a:buFont typeface="Arial" panose="020B0604020202020204" pitchFamily="34" charset="0"/>
              <a:buChar char="•"/>
            </a:pPr>
            <a:r>
              <a:rPr lang="en-US" altLang="en-US" sz="1800" dirty="0"/>
              <a:t>It is the process of identifying and verifying that software applications or programs will meet the user's requirements.</a:t>
            </a:r>
          </a:p>
          <a:p>
            <a:pPr lvl="1" algn="just" fontAlgn="base">
              <a:spcAft>
                <a:spcPct val="0"/>
              </a:spcAft>
              <a:buFont typeface="Arial" panose="020B0604020202020204" pitchFamily="34" charset="0"/>
              <a:buChar char="•"/>
            </a:pPr>
            <a:endParaRPr lang="en-US" altLang="en-US" dirty="0"/>
          </a:p>
          <a:p>
            <a:pPr marL="55563" lvl="1" indent="0" fontAlgn="base">
              <a:spcAft>
                <a:spcPct val="0"/>
              </a:spcAft>
              <a:buNone/>
            </a:pPr>
            <a:r>
              <a:rPr lang="en-US" altLang="en-US" sz="2000" dirty="0"/>
              <a:t>Both processes are essential for delivering a high-quality product</a:t>
            </a:r>
          </a:p>
          <a:p>
            <a:pPr lvl="1" fontAlgn="base">
              <a:spcAft>
                <a:spcPct val="0"/>
              </a:spcAft>
              <a:buFont typeface="Arial" panose="020B0604020202020204" pitchFamily="34" charset="0"/>
              <a:buChar char="•"/>
            </a:pPr>
            <a:endParaRPr lang="en-US" altLang="en-US" dirty="0"/>
          </a:p>
          <a:p>
            <a:pPr lvl="1" fontAlgn="base">
              <a:spcAft>
                <a:spcPct val="0"/>
              </a:spcAft>
              <a:buFont typeface="Arial" panose="020B0604020202020204" pitchFamily="34" charset="0"/>
              <a:buChar char="•"/>
            </a:pPr>
            <a:endParaRPr lang="en-US" altLang="en-US" dirty="0"/>
          </a:p>
        </p:txBody>
      </p:sp>
    </p:spTree>
    <p:extLst>
      <p:ext uri="{BB962C8B-B14F-4D97-AF65-F5344CB8AC3E}">
        <p14:creationId xmlns:p14="http://schemas.microsoft.com/office/powerpoint/2010/main" val="3305876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1C918-73F7-7CB3-C86D-FB4F48A8402C}"/>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Q</a:t>
            </a:r>
            <a:r>
              <a:rPr lang="en-IN" dirty="0">
                <a:solidFill>
                  <a:srgbClr val="C00000"/>
                </a:solidFill>
                <a:latin typeface="Comic Sans MS" panose="030F0702030302020204" pitchFamily="66" charset="0"/>
              </a:rPr>
              <a:t>A Vs Testing</a:t>
            </a:r>
          </a:p>
        </p:txBody>
      </p:sp>
      <p:graphicFrame>
        <p:nvGraphicFramePr>
          <p:cNvPr id="6" name="Table 5">
            <a:extLst>
              <a:ext uri="{FF2B5EF4-FFF2-40B4-BE49-F238E27FC236}">
                <a16:creationId xmlns:a16="http://schemas.microsoft.com/office/drawing/2014/main" id="{57ABC487-3448-5A04-A903-6E264B48FF67}"/>
              </a:ext>
            </a:extLst>
          </p:cNvPr>
          <p:cNvGraphicFramePr>
            <a:graphicFrameLocks noGrp="1"/>
          </p:cNvGraphicFramePr>
          <p:nvPr>
            <p:extLst>
              <p:ext uri="{D42A27DB-BD31-4B8C-83A1-F6EECF244321}">
                <p14:modId xmlns:p14="http://schemas.microsoft.com/office/powerpoint/2010/main" val="1914113145"/>
              </p:ext>
            </p:extLst>
          </p:nvPr>
        </p:nvGraphicFramePr>
        <p:xfrm>
          <a:off x="228600" y="1371600"/>
          <a:ext cx="8305800" cy="5097425"/>
        </p:xfrm>
        <a:graphic>
          <a:graphicData uri="http://schemas.openxmlformats.org/drawingml/2006/table">
            <a:tbl>
              <a:tblPr/>
              <a:tblGrid>
                <a:gridCol w="1143000">
                  <a:extLst>
                    <a:ext uri="{9D8B030D-6E8A-4147-A177-3AD203B41FA5}">
                      <a16:colId xmlns:a16="http://schemas.microsoft.com/office/drawing/2014/main" val="1716694151"/>
                    </a:ext>
                  </a:extLst>
                </a:gridCol>
                <a:gridCol w="3352800">
                  <a:extLst>
                    <a:ext uri="{9D8B030D-6E8A-4147-A177-3AD203B41FA5}">
                      <a16:colId xmlns:a16="http://schemas.microsoft.com/office/drawing/2014/main" val="190157180"/>
                    </a:ext>
                  </a:extLst>
                </a:gridCol>
                <a:gridCol w="3810000">
                  <a:extLst>
                    <a:ext uri="{9D8B030D-6E8A-4147-A177-3AD203B41FA5}">
                      <a16:colId xmlns:a16="http://schemas.microsoft.com/office/drawing/2014/main" val="3876389155"/>
                    </a:ext>
                  </a:extLst>
                </a:gridCol>
              </a:tblGrid>
              <a:tr h="191433">
                <a:tc>
                  <a:txBody>
                    <a:bodyPr/>
                    <a:lstStyle/>
                    <a:p>
                      <a:pPr algn="l" fontAlgn="ctr"/>
                      <a:r>
                        <a:rPr lang="en-IN" sz="1300" b="0" i="0" u="none" strike="noStrike" dirty="0">
                          <a:solidFill>
                            <a:srgbClr val="000000"/>
                          </a:solidFill>
                          <a:effectLst/>
                          <a:latin typeface="Calibri" panose="020F0502020204030204" pitchFamily="34" charset="0"/>
                        </a:rPr>
                        <a:t> </a:t>
                      </a:r>
                    </a:p>
                  </a:txBody>
                  <a:tcPr marL="8082" marR="8082" marT="8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300" b="0" i="0" u="none" strike="noStrike" dirty="0">
                          <a:solidFill>
                            <a:srgbClr val="000000"/>
                          </a:solidFill>
                          <a:effectLst/>
                          <a:latin typeface="Calibri" panose="020F0502020204030204" pitchFamily="34" charset="0"/>
                        </a:rPr>
                        <a:t>Quality Assurance</a:t>
                      </a:r>
                    </a:p>
                  </a:txBody>
                  <a:tcPr marL="8082" marR="8082" marT="8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300" b="0" i="0" u="none" strike="noStrike">
                          <a:solidFill>
                            <a:srgbClr val="000000"/>
                          </a:solidFill>
                          <a:effectLst/>
                          <a:latin typeface="Calibri" panose="020F0502020204030204" pitchFamily="34" charset="0"/>
                        </a:rPr>
                        <a:t>Testing</a:t>
                      </a:r>
                    </a:p>
                  </a:txBody>
                  <a:tcPr marL="8082" marR="8082" marT="8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033967064"/>
                  </a:ext>
                </a:extLst>
              </a:tr>
              <a:tr h="507829">
                <a:tc>
                  <a:txBody>
                    <a:bodyPr/>
                    <a:lstStyle/>
                    <a:p>
                      <a:pPr algn="ctr" fontAlgn="ctr"/>
                      <a:r>
                        <a:rPr lang="en-IN" sz="1300" b="1" i="0" u="none" strike="noStrike">
                          <a:solidFill>
                            <a:srgbClr val="000000"/>
                          </a:solidFill>
                          <a:effectLst/>
                          <a:latin typeface="Calibri" panose="020F0502020204030204" pitchFamily="34" charset="0"/>
                        </a:rPr>
                        <a:t>Definition</a:t>
                      </a:r>
                    </a:p>
                  </a:txBody>
                  <a:tcPr marL="8082" marR="8082" marT="8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dirty="0">
                          <a:solidFill>
                            <a:srgbClr val="000000"/>
                          </a:solidFill>
                          <a:effectLst/>
                          <a:latin typeface="Calibri" panose="020F0502020204030204" pitchFamily="34" charset="0"/>
                        </a:rPr>
                        <a:t>A way to </a:t>
                      </a:r>
                      <a:r>
                        <a:rPr lang="en-US" sz="1300" b="1" i="0" u="none" strike="noStrike" dirty="0">
                          <a:solidFill>
                            <a:srgbClr val="000000"/>
                          </a:solidFill>
                          <a:effectLst/>
                          <a:highlight>
                            <a:srgbClr val="00FF00"/>
                          </a:highlight>
                          <a:latin typeface="Calibri" panose="020F0502020204030204" pitchFamily="34" charset="0"/>
                        </a:rPr>
                        <a:t>prevent</a:t>
                      </a:r>
                      <a:r>
                        <a:rPr lang="en-US" sz="1300" b="0" i="0" u="none" strike="noStrike" dirty="0">
                          <a:solidFill>
                            <a:srgbClr val="000000"/>
                          </a:solidFill>
                          <a:effectLst/>
                          <a:latin typeface="Calibri" panose="020F0502020204030204" pitchFamily="34" charset="0"/>
                        </a:rPr>
                        <a:t> mistakes and defects in the manufactured products.</a:t>
                      </a:r>
                    </a:p>
                  </a:txBody>
                  <a:tcPr marL="8082" marR="8082" marT="8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dirty="0">
                          <a:solidFill>
                            <a:srgbClr val="000000"/>
                          </a:solidFill>
                          <a:effectLst/>
                          <a:latin typeface="Calibri" panose="020F0502020204030204" pitchFamily="34" charset="0"/>
                        </a:rPr>
                        <a:t>The process of executing a system with the intent of </a:t>
                      </a:r>
                      <a:r>
                        <a:rPr lang="en-US" sz="1300" b="1" i="0" u="none" strike="noStrike" dirty="0">
                          <a:solidFill>
                            <a:srgbClr val="000000"/>
                          </a:solidFill>
                          <a:effectLst/>
                          <a:highlight>
                            <a:srgbClr val="00FF00"/>
                          </a:highlight>
                          <a:latin typeface="Calibri" panose="020F0502020204030204" pitchFamily="34" charset="0"/>
                        </a:rPr>
                        <a:t>finding</a:t>
                      </a:r>
                      <a:r>
                        <a:rPr lang="en-US" sz="1300" b="0" i="0" u="none" strike="noStrike" dirty="0">
                          <a:solidFill>
                            <a:srgbClr val="000000"/>
                          </a:solidFill>
                          <a:effectLst/>
                          <a:latin typeface="Calibri" panose="020F0502020204030204" pitchFamily="34" charset="0"/>
                        </a:rPr>
                        <a:t> defects.</a:t>
                      </a:r>
                    </a:p>
                  </a:txBody>
                  <a:tcPr marL="8082" marR="8082" marT="8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723097"/>
                  </a:ext>
                </a:extLst>
              </a:tr>
              <a:tr h="677104">
                <a:tc>
                  <a:txBody>
                    <a:bodyPr/>
                    <a:lstStyle/>
                    <a:p>
                      <a:pPr algn="ctr" fontAlgn="ctr"/>
                      <a:r>
                        <a:rPr lang="en-IN" sz="1300" b="1" i="0" u="none" strike="noStrike">
                          <a:solidFill>
                            <a:srgbClr val="000000"/>
                          </a:solidFill>
                          <a:effectLst/>
                          <a:latin typeface="Calibri" panose="020F0502020204030204" pitchFamily="34" charset="0"/>
                        </a:rPr>
                        <a:t>Objective</a:t>
                      </a:r>
                    </a:p>
                  </a:txBody>
                  <a:tcPr marL="8082" marR="8082" marT="8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dirty="0">
                          <a:solidFill>
                            <a:srgbClr val="000000"/>
                          </a:solidFill>
                          <a:effectLst/>
                          <a:latin typeface="Calibri" panose="020F0502020204030204" pitchFamily="34" charset="0"/>
                        </a:rPr>
                        <a:t>To improve development and test processes to prevent defects from arising when the product is being developed.</a:t>
                      </a:r>
                    </a:p>
                  </a:txBody>
                  <a:tcPr marL="8082" marR="8082" marT="8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a:solidFill>
                            <a:srgbClr val="000000"/>
                          </a:solidFill>
                          <a:effectLst/>
                          <a:latin typeface="Calibri" panose="020F0502020204030204" pitchFamily="34" charset="0"/>
                        </a:rPr>
                        <a:t>To identify bugs and defects in the software.</a:t>
                      </a:r>
                    </a:p>
                  </a:txBody>
                  <a:tcPr marL="8082" marR="8082" marT="8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0755283"/>
                  </a:ext>
                </a:extLst>
              </a:tr>
              <a:tr h="559293">
                <a:tc>
                  <a:txBody>
                    <a:bodyPr/>
                    <a:lstStyle/>
                    <a:p>
                      <a:pPr algn="ctr" fontAlgn="ctr"/>
                      <a:r>
                        <a:rPr lang="en-IN" sz="1300" b="1" i="0" u="none" strike="noStrike">
                          <a:solidFill>
                            <a:srgbClr val="000000"/>
                          </a:solidFill>
                          <a:effectLst/>
                          <a:latin typeface="Calibri" panose="020F0502020204030204" pitchFamily="34" charset="0"/>
                        </a:rPr>
                        <a:t>Focus</a:t>
                      </a:r>
                    </a:p>
                  </a:txBody>
                  <a:tcPr marL="8082" marR="8082" marT="8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dirty="0">
                          <a:solidFill>
                            <a:srgbClr val="000000"/>
                          </a:solidFill>
                          <a:effectLst/>
                          <a:latin typeface="Calibri" panose="020F0502020204030204" pitchFamily="34" charset="0"/>
                        </a:rPr>
                        <a:t>Focuses on improving and optimizing the </a:t>
                      </a:r>
                      <a:r>
                        <a:rPr lang="en-US" sz="1300" b="1" i="0" u="none" strike="noStrike" dirty="0">
                          <a:solidFill>
                            <a:srgbClr val="000000"/>
                          </a:solidFill>
                          <a:effectLst/>
                          <a:highlight>
                            <a:srgbClr val="00FF00"/>
                          </a:highlight>
                          <a:latin typeface="Calibri" panose="020F0502020204030204" pitchFamily="34" charset="0"/>
                        </a:rPr>
                        <a:t>processes</a:t>
                      </a:r>
                      <a:r>
                        <a:rPr lang="en-US" sz="1300" b="0" i="0" u="none" strike="noStrike" dirty="0">
                          <a:solidFill>
                            <a:srgbClr val="000000"/>
                          </a:solidFill>
                          <a:effectLst/>
                          <a:latin typeface="Calibri" panose="020F0502020204030204" pitchFamily="34" charset="0"/>
                        </a:rPr>
                        <a:t> involved in the software development lifecycle.</a:t>
                      </a:r>
                    </a:p>
                  </a:txBody>
                  <a:tcPr marL="8082" marR="8082" marT="8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dirty="0">
                          <a:solidFill>
                            <a:srgbClr val="000000"/>
                          </a:solidFill>
                          <a:effectLst/>
                          <a:latin typeface="Calibri" panose="020F0502020204030204" pitchFamily="34" charset="0"/>
                        </a:rPr>
                        <a:t>Centers on </a:t>
                      </a:r>
                      <a:r>
                        <a:rPr lang="en-US" sz="1300" b="1" i="0" u="none" strike="noStrike" dirty="0">
                          <a:solidFill>
                            <a:srgbClr val="000000"/>
                          </a:solidFill>
                          <a:effectLst/>
                          <a:highlight>
                            <a:srgbClr val="00FF00"/>
                          </a:highlight>
                          <a:latin typeface="Calibri" panose="020F0502020204030204" pitchFamily="34" charset="0"/>
                        </a:rPr>
                        <a:t>verifying</a:t>
                      </a:r>
                      <a:r>
                        <a:rPr lang="en-US" sz="1300" b="0" i="0" u="none" strike="noStrike" dirty="0">
                          <a:solidFill>
                            <a:srgbClr val="000000"/>
                          </a:solidFill>
                          <a:effectLst/>
                          <a:latin typeface="Calibri" panose="020F0502020204030204" pitchFamily="34" charset="0"/>
                        </a:rPr>
                        <a:t> that the system meets specified requirements and finding bugs and issues.</a:t>
                      </a:r>
                    </a:p>
                  </a:txBody>
                  <a:tcPr marL="8082" marR="8082" marT="8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4362518"/>
                  </a:ext>
                </a:extLst>
              </a:tr>
              <a:tr h="375363">
                <a:tc>
                  <a:txBody>
                    <a:bodyPr/>
                    <a:lstStyle/>
                    <a:p>
                      <a:pPr algn="ctr" fontAlgn="ctr"/>
                      <a:r>
                        <a:rPr lang="en-IN" sz="1300" b="1" i="0" u="none" strike="noStrike">
                          <a:solidFill>
                            <a:srgbClr val="000000"/>
                          </a:solidFill>
                          <a:effectLst/>
                          <a:latin typeface="Calibri" panose="020F0502020204030204" pitchFamily="34" charset="0"/>
                        </a:rPr>
                        <a:t>Scope</a:t>
                      </a:r>
                    </a:p>
                  </a:txBody>
                  <a:tcPr marL="8082" marR="8082" marT="8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dirty="0">
                          <a:solidFill>
                            <a:srgbClr val="000000"/>
                          </a:solidFill>
                          <a:effectLst/>
                          <a:latin typeface="Calibri" panose="020F0502020204030204" pitchFamily="34" charset="0"/>
                        </a:rPr>
                        <a:t>Covers the </a:t>
                      </a:r>
                      <a:r>
                        <a:rPr lang="en-US" sz="1300" b="1" i="0" u="none" strike="noStrike" dirty="0">
                          <a:solidFill>
                            <a:srgbClr val="000000"/>
                          </a:solidFill>
                          <a:effectLst/>
                          <a:highlight>
                            <a:srgbClr val="00FF00"/>
                          </a:highlight>
                          <a:latin typeface="Calibri" panose="020F0502020204030204" pitchFamily="34" charset="0"/>
                        </a:rPr>
                        <a:t>entire</a:t>
                      </a:r>
                      <a:r>
                        <a:rPr lang="en-US" sz="1300" b="0" i="0" u="none" strike="noStrike" dirty="0">
                          <a:solidFill>
                            <a:srgbClr val="000000"/>
                          </a:solidFill>
                          <a:effectLst/>
                          <a:latin typeface="Calibri" panose="020F0502020204030204" pitchFamily="34" charset="0"/>
                        </a:rPr>
                        <a:t> software development process.</a:t>
                      </a:r>
                    </a:p>
                  </a:txBody>
                  <a:tcPr marL="8082" marR="8082" marT="8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1" i="0" u="none" strike="noStrike" dirty="0">
                          <a:solidFill>
                            <a:srgbClr val="000000"/>
                          </a:solidFill>
                          <a:effectLst/>
                          <a:highlight>
                            <a:srgbClr val="00FF00"/>
                          </a:highlight>
                          <a:latin typeface="Calibri" panose="020F0502020204030204" pitchFamily="34" charset="0"/>
                        </a:rPr>
                        <a:t>Limited</a:t>
                      </a:r>
                      <a:r>
                        <a:rPr lang="en-US" sz="1300" b="0" i="0" u="none" strike="noStrike" dirty="0">
                          <a:solidFill>
                            <a:srgbClr val="000000"/>
                          </a:solidFill>
                          <a:effectLst/>
                          <a:latin typeface="Calibri" panose="020F0502020204030204" pitchFamily="34" charset="0"/>
                        </a:rPr>
                        <a:t> to the testing phase of the software development lifecycle.</a:t>
                      </a:r>
                    </a:p>
                  </a:txBody>
                  <a:tcPr marL="8082" marR="8082" marT="8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4475636"/>
                  </a:ext>
                </a:extLst>
              </a:tr>
              <a:tr h="507829">
                <a:tc>
                  <a:txBody>
                    <a:bodyPr/>
                    <a:lstStyle/>
                    <a:p>
                      <a:pPr algn="ctr" fontAlgn="ctr"/>
                      <a:r>
                        <a:rPr lang="en-IN" sz="1300" b="1" i="0" u="none" strike="noStrike">
                          <a:solidFill>
                            <a:srgbClr val="000000"/>
                          </a:solidFill>
                          <a:effectLst/>
                          <a:latin typeface="Calibri" panose="020F0502020204030204" pitchFamily="34" charset="0"/>
                        </a:rPr>
                        <a:t>Activities Involved</a:t>
                      </a:r>
                    </a:p>
                  </a:txBody>
                  <a:tcPr marL="8082" marR="8082" marT="8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a:solidFill>
                            <a:srgbClr val="000000"/>
                          </a:solidFill>
                          <a:effectLst/>
                          <a:latin typeface="Calibri" panose="020F0502020204030204" pitchFamily="34" charset="0"/>
                        </a:rPr>
                        <a:t>Involves process management, setting quality objectives, and process optimization.</a:t>
                      </a:r>
                    </a:p>
                  </a:txBody>
                  <a:tcPr marL="8082" marR="8082" marT="8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dirty="0">
                          <a:solidFill>
                            <a:srgbClr val="000000"/>
                          </a:solidFill>
                          <a:effectLst/>
                          <a:latin typeface="Calibri" panose="020F0502020204030204" pitchFamily="34" charset="0"/>
                        </a:rPr>
                        <a:t>Involves test case execution, bug reporting, and ensuring that the software behaves as expected.</a:t>
                      </a:r>
                    </a:p>
                  </a:txBody>
                  <a:tcPr marL="8082" marR="8082" marT="8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0473343"/>
                  </a:ext>
                </a:extLst>
              </a:tr>
              <a:tr h="677104">
                <a:tc>
                  <a:txBody>
                    <a:bodyPr/>
                    <a:lstStyle/>
                    <a:p>
                      <a:pPr algn="ctr" fontAlgn="ctr"/>
                      <a:r>
                        <a:rPr lang="en-IN" sz="1300" b="1" i="0" u="none" strike="noStrike">
                          <a:solidFill>
                            <a:srgbClr val="000000"/>
                          </a:solidFill>
                          <a:effectLst/>
                          <a:latin typeface="Calibri" panose="020F0502020204030204" pitchFamily="34" charset="0"/>
                        </a:rPr>
                        <a:t>Responsibility</a:t>
                      </a:r>
                    </a:p>
                  </a:txBody>
                  <a:tcPr marL="8082" marR="8082" marT="8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1" i="0" u="none" strike="noStrike" dirty="0">
                          <a:solidFill>
                            <a:srgbClr val="000000"/>
                          </a:solidFill>
                          <a:effectLst/>
                          <a:highlight>
                            <a:srgbClr val="00FF00"/>
                          </a:highlight>
                          <a:latin typeface="Calibri" panose="020F0502020204030204" pitchFamily="34" charset="0"/>
                        </a:rPr>
                        <a:t>Quality Assurance teams </a:t>
                      </a:r>
                      <a:r>
                        <a:rPr lang="en-US" sz="1300" b="0" i="0" u="none" strike="noStrike" dirty="0">
                          <a:solidFill>
                            <a:srgbClr val="000000"/>
                          </a:solidFill>
                          <a:effectLst/>
                          <a:latin typeface="Calibri" panose="020F0502020204030204" pitchFamily="34" charset="0"/>
                        </a:rPr>
                        <a:t>should ensure that processes are effective and efficient as per quality standards.</a:t>
                      </a:r>
                    </a:p>
                  </a:txBody>
                  <a:tcPr marL="8082" marR="8082" marT="8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1" i="0" u="none" strike="noStrike" dirty="0">
                          <a:solidFill>
                            <a:srgbClr val="000000"/>
                          </a:solidFill>
                          <a:effectLst/>
                          <a:highlight>
                            <a:srgbClr val="00FF00"/>
                          </a:highlight>
                          <a:latin typeface="Calibri" panose="020F0502020204030204" pitchFamily="34" charset="0"/>
                        </a:rPr>
                        <a:t>Software testers </a:t>
                      </a:r>
                      <a:r>
                        <a:rPr lang="en-US" sz="1300" b="0" i="0" u="none" strike="noStrike" dirty="0">
                          <a:solidFill>
                            <a:srgbClr val="000000"/>
                          </a:solidFill>
                          <a:effectLst/>
                          <a:latin typeface="Calibri" panose="020F0502020204030204" pitchFamily="34" charset="0"/>
                        </a:rPr>
                        <a:t>are responsible for executing test cases and reporting defects.</a:t>
                      </a:r>
                    </a:p>
                  </a:txBody>
                  <a:tcPr marL="8082" marR="8082" marT="8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3609783"/>
                  </a:ext>
                </a:extLst>
              </a:tr>
              <a:tr h="559293">
                <a:tc>
                  <a:txBody>
                    <a:bodyPr/>
                    <a:lstStyle/>
                    <a:p>
                      <a:pPr algn="ctr" fontAlgn="ctr"/>
                      <a:r>
                        <a:rPr lang="en-IN" sz="1300" b="1" i="0" u="none" strike="noStrike">
                          <a:solidFill>
                            <a:srgbClr val="000000"/>
                          </a:solidFill>
                          <a:effectLst/>
                          <a:latin typeface="Calibri" panose="020F0502020204030204" pitchFamily="34" charset="0"/>
                        </a:rPr>
                        <a:t>Outcome</a:t>
                      </a:r>
                    </a:p>
                  </a:txBody>
                  <a:tcPr marL="8082" marR="8082" marT="8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dirty="0">
                          <a:solidFill>
                            <a:srgbClr val="000000"/>
                          </a:solidFill>
                          <a:effectLst/>
                          <a:latin typeface="Calibri" panose="020F0502020204030204" pitchFamily="34" charset="0"/>
                        </a:rPr>
                        <a:t>Ensures that the best practices and standards are followed throughout the software development lifecycle.</a:t>
                      </a:r>
                    </a:p>
                  </a:txBody>
                  <a:tcPr marL="8082" marR="8082" marT="8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dirty="0">
                          <a:solidFill>
                            <a:srgbClr val="000000"/>
                          </a:solidFill>
                          <a:effectLst/>
                          <a:latin typeface="Calibri" panose="020F0502020204030204" pitchFamily="34" charset="0"/>
                        </a:rPr>
                        <a:t>Ensures that the software is bug-free and works as expected.</a:t>
                      </a:r>
                    </a:p>
                  </a:txBody>
                  <a:tcPr marL="8082" marR="8082" marT="8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0084197"/>
                  </a:ext>
                </a:extLst>
              </a:tr>
              <a:tr h="507829">
                <a:tc>
                  <a:txBody>
                    <a:bodyPr/>
                    <a:lstStyle/>
                    <a:p>
                      <a:pPr algn="ctr" fontAlgn="ctr"/>
                      <a:r>
                        <a:rPr lang="en-IN" sz="1300" b="1" i="0" u="none" strike="noStrike">
                          <a:solidFill>
                            <a:srgbClr val="000000"/>
                          </a:solidFill>
                          <a:effectLst/>
                          <a:latin typeface="Calibri" panose="020F0502020204030204" pitchFamily="34" charset="0"/>
                        </a:rPr>
                        <a:t>Tools Used</a:t>
                      </a:r>
                    </a:p>
                  </a:txBody>
                  <a:tcPr marL="8082" marR="8082" marT="8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a:solidFill>
                            <a:srgbClr val="000000"/>
                          </a:solidFill>
                          <a:effectLst/>
                          <a:latin typeface="Calibri" panose="020F0502020204030204" pitchFamily="34" charset="0"/>
                        </a:rPr>
                        <a:t>Utilizes tools for process monitoring, project management, and process documentation.</a:t>
                      </a:r>
                    </a:p>
                  </a:txBody>
                  <a:tcPr marL="8082" marR="8082" marT="8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dirty="0">
                          <a:solidFill>
                            <a:srgbClr val="000000"/>
                          </a:solidFill>
                          <a:effectLst/>
                          <a:latin typeface="Calibri" panose="020F0502020204030204" pitchFamily="34" charset="0"/>
                        </a:rPr>
                        <a:t>Utilizes tools designed for test case management, bug tracking, and test automation.</a:t>
                      </a:r>
                    </a:p>
                  </a:txBody>
                  <a:tcPr marL="8082" marR="8082" marT="8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3270601"/>
                  </a:ext>
                </a:extLst>
              </a:tr>
              <a:tr h="375363">
                <a:tc>
                  <a:txBody>
                    <a:bodyPr/>
                    <a:lstStyle/>
                    <a:p>
                      <a:pPr algn="ctr" fontAlgn="ctr"/>
                      <a:r>
                        <a:rPr lang="en-IN" sz="1300" b="1" i="0" u="none" strike="noStrike">
                          <a:solidFill>
                            <a:srgbClr val="000000"/>
                          </a:solidFill>
                          <a:effectLst/>
                          <a:latin typeface="Calibri" panose="020F0502020204030204" pitchFamily="34" charset="0"/>
                        </a:rPr>
                        <a:t>Timing</a:t>
                      </a:r>
                    </a:p>
                  </a:txBody>
                  <a:tcPr marL="8082" marR="8082" marT="8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a:solidFill>
                            <a:srgbClr val="000000"/>
                          </a:solidFill>
                          <a:effectLst/>
                          <a:latin typeface="Calibri" panose="020F0502020204030204" pitchFamily="34" charset="0"/>
                        </a:rPr>
                        <a:t>Ongoing throughout the software development lifecycle.</a:t>
                      </a:r>
                    </a:p>
                  </a:txBody>
                  <a:tcPr marL="8082" marR="8082" marT="8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dirty="0">
                          <a:solidFill>
                            <a:srgbClr val="000000"/>
                          </a:solidFill>
                          <a:effectLst/>
                          <a:latin typeface="Calibri" panose="020F0502020204030204" pitchFamily="34" charset="0"/>
                        </a:rPr>
                        <a:t>Performed after the software is developed and before it is released.</a:t>
                      </a:r>
                    </a:p>
                  </a:txBody>
                  <a:tcPr marL="8082" marR="8082" marT="80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7612339"/>
                  </a:ext>
                </a:extLst>
              </a:tr>
            </a:tbl>
          </a:graphicData>
        </a:graphic>
      </p:graphicFrame>
    </p:spTree>
    <p:extLst>
      <p:ext uri="{BB962C8B-B14F-4D97-AF65-F5344CB8AC3E}">
        <p14:creationId xmlns:p14="http://schemas.microsoft.com/office/powerpoint/2010/main" val="3752269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10466</TotalTime>
  <Words>2443</Words>
  <Application>Microsoft Office PowerPoint</Application>
  <PresentationFormat>On-screen Show (4:3)</PresentationFormat>
  <Paragraphs>377</Paragraphs>
  <Slides>31</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TimesLTStd-Roman</vt:lpstr>
      <vt:lpstr>Arial</vt:lpstr>
      <vt:lpstr>Calibri</vt:lpstr>
      <vt:lpstr>Comic Sans MS</vt:lpstr>
      <vt:lpstr>Office Theme</vt:lpstr>
      <vt:lpstr>Software Quality Assurance and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Maruthamuthu, Vadivelan</cp:lastModifiedBy>
  <cp:revision>442</cp:revision>
  <dcterms:created xsi:type="dcterms:W3CDTF">2011-09-14T09:42:05Z</dcterms:created>
  <dcterms:modified xsi:type="dcterms:W3CDTF">2024-02-08T16:49:55Z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ad3be33-4108-4738-9e07-d8656a181486_Enabled">
    <vt:lpwstr>true</vt:lpwstr>
  </property>
  <property fmtid="{D5CDD505-2E9C-101B-9397-08002B2CF9AE}" pid="3" name="MSIP_Label_dad3be33-4108-4738-9e07-d8656a181486_SetDate">
    <vt:lpwstr>2024-02-08T16:49:45Z</vt:lpwstr>
  </property>
  <property fmtid="{D5CDD505-2E9C-101B-9397-08002B2CF9AE}" pid="4" name="MSIP_Label_dad3be33-4108-4738-9e07-d8656a181486_Method">
    <vt:lpwstr>Privileged</vt:lpwstr>
  </property>
  <property fmtid="{D5CDD505-2E9C-101B-9397-08002B2CF9AE}" pid="5" name="MSIP_Label_dad3be33-4108-4738-9e07-d8656a181486_Name">
    <vt:lpwstr>Public No Visual Label</vt:lpwstr>
  </property>
  <property fmtid="{D5CDD505-2E9C-101B-9397-08002B2CF9AE}" pid="6" name="MSIP_Label_dad3be33-4108-4738-9e07-d8656a181486_SiteId">
    <vt:lpwstr>945c199a-83a2-4e80-9f8c-5a91be5752dd</vt:lpwstr>
  </property>
  <property fmtid="{D5CDD505-2E9C-101B-9397-08002B2CF9AE}" pid="7" name="MSIP_Label_dad3be33-4108-4738-9e07-d8656a181486_ActionId">
    <vt:lpwstr>fb9032f2-4427-4a8c-af70-1f25cf719355</vt:lpwstr>
  </property>
  <property fmtid="{D5CDD505-2E9C-101B-9397-08002B2CF9AE}" pid="8" name="MSIP_Label_dad3be33-4108-4738-9e07-d8656a181486_ContentBits">
    <vt:lpwstr>0</vt:lpwstr>
  </property>
</Properties>
</file>