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38" r:id="rId2"/>
    <p:sldId id="597" r:id="rId3"/>
    <p:sldId id="614" r:id="rId4"/>
    <p:sldId id="455" r:id="rId5"/>
    <p:sldId id="503" r:id="rId6"/>
    <p:sldId id="600" r:id="rId7"/>
    <p:sldId id="601" r:id="rId8"/>
    <p:sldId id="568" r:id="rId9"/>
    <p:sldId id="602" r:id="rId10"/>
    <p:sldId id="603" r:id="rId11"/>
    <p:sldId id="604" r:id="rId12"/>
    <p:sldId id="605" r:id="rId13"/>
    <p:sldId id="613" r:id="rId14"/>
    <p:sldId id="606" r:id="rId15"/>
    <p:sldId id="607" r:id="rId16"/>
    <p:sldId id="608" r:id="rId17"/>
    <p:sldId id="609" r:id="rId18"/>
    <p:sldId id="577" r:id="rId19"/>
    <p:sldId id="610" r:id="rId20"/>
    <p:sldId id="611" r:id="rId21"/>
    <p:sldId id="612" r:id="rId22"/>
    <p:sldId id="599" r:id="rId23"/>
    <p:sldId id="514" r:id="rId24"/>
    <p:sldId id="505" r:id="rId25"/>
    <p:sldId id="516" r:id="rId26"/>
    <p:sldId id="517" r:id="rId2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8" autoAdjust="0"/>
    <p:restoredTop sz="94194" autoAdjust="0"/>
  </p:normalViewPr>
  <p:slideViewPr>
    <p:cSldViewPr>
      <p:cViewPr varScale="1">
        <p:scale>
          <a:sx n="121" d="100"/>
          <a:sy n="121" d="100"/>
        </p:scale>
        <p:origin x="1062"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E916B540-29E0-D3D1-1729-88D5E78EF6F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defRPr>
            </a:lvl1pPr>
          </a:lstStyle>
          <a:p>
            <a:pPr>
              <a:defRPr/>
            </a:pPr>
            <a:endParaRPr lang="en-US"/>
          </a:p>
        </p:txBody>
      </p:sp>
      <p:sp>
        <p:nvSpPr>
          <p:cNvPr id="31747" name="Rectangle 3">
            <a:extLst>
              <a:ext uri="{FF2B5EF4-FFF2-40B4-BE49-F238E27FC236}">
                <a16:creationId xmlns:a16="http://schemas.microsoft.com/office/drawing/2014/main" id="{00E8ED68-3891-56BB-7747-ECDA16B140EB}"/>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defRPr>
            </a:lvl1pPr>
          </a:lstStyle>
          <a:p>
            <a:pPr>
              <a:defRPr/>
            </a:pPr>
            <a:fld id="{1BE083B3-512E-4E3B-9A2B-19241EF2A96D}" type="datetimeFigureOut">
              <a:rPr lang="en-US"/>
              <a:pPr>
                <a:defRPr/>
              </a:pPr>
              <a:t>5/9/2024</a:t>
            </a:fld>
            <a:endParaRPr lang="en-US"/>
          </a:p>
        </p:txBody>
      </p:sp>
      <p:sp>
        <p:nvSpPr>
          <p:cNvPr id="17412" name="Rectangle 4">
            <a:extLst>
              <a:ext uri="{FF2B5EF4-FFF2-40B4-BE49-F238E27FC236}">
                <a16:creationId xmlns:a16="http://schemas.microsoft.com/office/drawing/2014/main" id="{4223690B-81F4-F8F3-A101-2C11CBB0E98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9" name="Rectangle 5">
            <a:extLst>
              <a:ext uri="{FF2B5EF4-FFF2-40B4-BE49-F238E27FC236}">
                <a16:creationId xmlns:a16="http://schemas.microsoft.com/office/drawing/2014/main" id="{D05F517E-159E-4491-8607-CEE54BE57346}"/>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750" name="Rectangle 6">
            <a:extLst>
              <a:ext uri="{FF2B5EF4-FFF2-40B4-BE49-F238E27FC236}">
                <a16:creationId xmlns:a16="http://schemas.microsoft.com/office/drawing/2014/main" id="{EDF4764A-756E-6451-E607-6DE8D8715A50}"/>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defRPr>
            </a:lvl1pPr>
          </a:lstStyle>
          <a:p>
            <a:pPr>
              <a:defRPr/>
            </a:pPr>
            <a:endParaRPr lang="en-US"/>
          </a:p>
        </p:txBody>
      </p:sp>
      <p:sp>
        <p:nvSpPr>
          <p:cNvPr id="31751" name="Rectangle 7">
            <a:extLst>
              <a:ext uri="{FF2B5EF4-FFF2-40B4-BE49-F238E27FC236}">
                <a16:creationId xmlns:a16="http://schemas.microsoft.com/office/drawing/2014/main" id="{8E8B92A4-40F1-07B3-1C62-4423F079844B}"/>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D3CE53F7-9AC6-4B0A-B8AF-16EF14F11E2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25374F2A-76C3-A8BA-240D-AE14BBD2B27B}"/>
              </a:ext>
            </a:extLst>
          </p:cNvPr>
          <p:cNvSpPr>
            <a:spLocks noGrp="1" noRot="1" noChangeAspect="1" noTextEdit="1"/>
          </p:cNvSpPr>
          <p:nvPr>
            <p:ph type="sldImg"/>
          </p:nvPr>
        </p:nvSpPr>
        <p:spPr>
          <a:ln/>
        </p:spPr>
      </p:sp>
      <p:sp>
        <p:nvSpPr>
          <p:cNvPr id="19459" name="Notes Placeholder 2">
            <a:extLst>
              <a:ext uri="{FF2B5EF4-FFF2-40B4-BE49-F238E27FC236}">
                <a16:creationId xmlns:a16="http://schemas.microsoft.com/office/drawing/2014/main" id="{1510EF2B-BF3C-F705-BBF8-40464529449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9460" name="Slide Number Placeholder 3">
            <a:extLst>
              <a:ext uri="{FF2B5EF4-FFF2-40B4-BE49-F238E27FC236}">
                <a16:creationId xmlns:a16="http://schemas.microsoft.com/office/drawing/2014/main" id="{1AD5233E-C936-72AE-24E2-7A1C4A53D82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237D46B-F561-4A19-B982-EF5404381CB0}" type="slidenum">
              <a:rPr lang="en-IN" altLang="en-US">
                <a:latin typeface="Calibri" panose="020F0502020204030204" pitchFamily="34" charset="0"/>
              </a:rPr>
              <a:pPr/>
              <a:t>1</a:t>
            </a:fld>
            <a:endParaRPr lang="en-IN"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a:t>
            </a:fld>
            <a:endParaRPr lang="en-US" altLang="en-US">
              <a:latin typeface="Calibri" panose="020F0502020204030204" pitchFamily="34" charset="0"/>
            </a:endParaRPr>
          </a:p>
        </p:txBody>
      </p:sp>
    </p:spTree>
    <p:extLst>
      <p:ext uri="{BB962C8B-B14F-4D97-AF65-F5344CB8AC3E}">
        <p14:creationId xmlns:p14="http://schemas.microsoft.com/office/powerpoint/2010/main" val="691966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49AF7B-C6DA-05F4-2BF9-DFAE30B2D28B}"/>
            </a:ext>
          </a:extLst>
        </p:cNvPr>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56D4E762-8F6F-AF4D-E201-F8355A0D40CA}"/>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021E713A-B751-DB04-F074-EB1F332B8F1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01901EBD-CAF7-F798-EE86-5BDFB1EA488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3</a:t>
            </a:fld>
            <a:endParaRPr lang="en-US" altLang="en-US">
              <a:latin typeface="Calibri" panose="020F0502020204030204" pitchFamily="34" charset="0"/>
            </a:endParaRPr>
          </a:p>
        </p:txBody>
      </p:sp>
    </p:spTree>
    <p:extLst>
      <p:ext uri="{BB962C8B-B14F-4D97-AF65-F5344CB8AC3E}">
        <p14:creationId xmlns:p14="http://schemas.microsoft.com/office/powerpoint/2010/main" val="2707838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4</a:t>
            </a:fld>
            <a:endParaRPr lang="en-US"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8</a:t>
            </a:fld>
            <a:endParaRPr lang="en-US" altLang="en-US">
              <a:latin typeface="Calibri" panose="020F0502020204030204" pitchFamily="34" charset="0"/>
            </a:endParaRPr>
          </a:p>
        </p:txBody>
      </p:sp>
    </p:spTree>
    <p:extLst>
      <p:ext uri="{BB962C8B-B14F-4D97-AF65-F5344CB8AC3E}">
        <p14:creationId xmlns:p14="http://schemas.microsoft.com/office/powerpoint/2010/main" val="2944937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18</a:t>
            </a:fld>
            <a:endParaRPr lang="en-US" altLang="en-US">
              <a:latin typeface="Calibri" panose="020F0502020204030204" pitchFamily="34" charset="0"/>
            </a:endParaRPr>
          </a:p>
        </p:txBody>
      </p:sp>
    </p:spTree>
    <p:extLst>
      <p:ext uri="{BB962C8B-B14F-4D97-AF65-F5344CB8AC3E}">
        <p14:creationId xmlns:p14="http://schemas.microsoft.com/office/powerpoint/2010/main" val="3674559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3C409C-8DE3-FBA4-C17C-041B4964E43A}"/>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dirty="0">
              <a:latin typeface="Arial" pitchFamily="34" charset="0"/>
              <a:cs typeface="Arial" pitchFamily="34" charset="0"/>
            </a:endParaRPr>
          </a:p>
        </p:txBody>
      </p:sp>
      <p:sp>
        <p:nvSpPr>
          <p:cNvPr id="3" name="Rectangle 2">
            <a:extLst>
              <a:ext uri="{FF2B5EF4-FFF2-40B4-BE49-F238E27FC236}">
                <a16:creationId xmlns:a16="http://schemas.microsoft.com/office/drawing/2014/main" id="{4BCEF15E-7B64-5B5E-A901-9FFCA5A2E139}"/>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Rectangle 3">
            <a:extLst>
              <a:ext uri="{FF2B5EF4-FFF2-40B4-BE49-F238E27FC236}">
                <a16:creationId xmlns:a16="http://schemas.microsoft.com/office/drawing/2014/main" id="{132F74A0-39C0-DD3D-A912-A4EDC31BB7D3}"/>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3EEFA67A-BC61-10A8-F1AE-FD400E583462}"/>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6" name="Picture 10" descr="BITS_university_logo_whitevert.png">
            <a:extLst>
              <a:ext uri="{FF2B5EF4-FFF2-40B4-BE49-F238E27FC236}">
                <a16:creationId xmlns:a16="http://schemas.microsoft.com/office/drawing/2014/main" id="{8FF2F500-05D4-6B37-927D-6D2C22AEA2A0}"/>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ADD3F50F-D8D3-1C4B-5FD9-6E46377099A1}"/>
              </a:ext>
            </a:extLst>
          </p:cNvPr>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8" name="TextBox 7">
            <a:extLst>
              <a:ext uri="{FF2B5EF4-FFF2-40B4-BE49-F238E27FC236}">
                <a16:creationId xmlns:a16="http://schemas.microsoft.com/office/drawing/2014/main" id="{A16EA46C-0564-CC0D-FB7F-C4AF8DFC2E92}"/>
              </a:ext>
            </a:extLst>
          </p:cNvPr>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rgbClr val="FFFFFF"/>
                </a:solidFil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24329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2" name="Group 7">
            <a:extLst>
              <a:ext uri="{FF2B5EF4-FFF2-40B4-BE49-F238E27FC236}">
                <a16:creationId xmlns:a16="http://schemas.microsoft.com/office/drawing/2014/main" id="{3B08F86B-02C4-A518-C404-5B2EEF77B819}"/>
              </a:ext>
            </a:extLst>
          </p:cNvPr>
          <p:cNvGrpSpPr>
            <a:grpSpLocks/>
          </p:cNvGrpSpPr>
          <p:nvPr userDrawn="1"/>
        </p:nvGrpSpPr>
        <p:grpSpPr bwMode="auto">
          <a:xfrm rot="5400000">
            <a:off x="5006182" y="2567781"/>
            <a:ext cx="5181600" cy="46037"/>
            <a:chOff x="1905000" y="6553200"/>
            <a:chExt cx="7010400" cy="45719"/>
          </a:xfrm>
        </p:grpSpPr>
        <p:sp>
          <p:nvSpPr>
            <p:cNvPr id="4" name="Rectangle 3">
              <a:extLst>
                <a:ext uri="{FF2B5EF4-FFF2-40B4-BE49-F238E27FC236}">
                  <a16:creationId xmlns:a16="http://schemas.microsoft.com/office/drawing/2014/main" id="{3C5D6DF5-7FE9-B9A5-654F-1A8D229A2C8C}"/>
                </a:ext>
              </a:extLst>
            </p:cNvPr>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760E3F42-DC58-D61E-3894-F487E698C7F3}"/>
                </a:ext>
              </a:extLst>
            </p:cNvPr>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9647DEE0-D154-6AEA-9ACF-AEDAD75CAA7A}"/>
                </a:ext>
              </a:extLst>
            </p:cNvPr>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8" name="Picture 10" descr="Picture 7.png">
            <a:extLst>
              <a:ext uri="{FF2B5EF4-FFF2-40B4-BE49-F238E27FC236}">
                <a16:creationId xmlns:a16="http://schemas.microsoft.com/office/drawing/2014/main" id="{28329DB2-AB5A-E031-4DF0-A2678AF985D9}"/>
              </a:ext>
            </a:extLst>
          </p:cNvPr>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94DABEFB-E40B-977D-1D5C-C85F4129B317}"/>
              </a:ext>
            </a:extLst>
          </p:cNvPr>
          <p:cNvSpPr txBox="1">
            <a:spLocks noChangeArrowheads="1"/>
          </p:cNvSpPr>
          <p:nvPr userDrawn="1"/>
        </p:nvSpPr>
        <p:spPr bwMode="auto">
          <a:xfrm rot="5400000">
            <a:off x="-2794793" y="3809206"/>
            <a:ext cx="5867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900" b="1">
                <a:solidFill>
                  <a:srgbClr val="101141"/>
                </a:solidFill>
              </a:rPr>
              <a:t>BITS </a:t>
            </a:r>
            <a:r>
              <a:rPr lang="en-US" altLang="en-US" sz="900">
                <a:solidFill>
                  <a:srgbClr val="101141"/>
                </a:solidFil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717902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F764F7-59C6-8B6F-1C84-FC30A05E4775}"/>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Arial" pitchFamily="34" charset="0"/>
              <a:cs typeface="Arial" pitchFamily="34" charset="0"/>
            </a:endParaRPr>
          </a:p>
        </p:txBody>
      </p:sp>
      <p:sp>
        <p:nvSpPr>
          <p:cNvPr id="4" name="Rectangle 3">
            <a:extLst>
              <a:ext uri="{FF2B5EF4-FFF2-40B4-BE49-F238E27FC236}">
                <a16:creationId xmlns:a16="http://schemas.microsoft.com/office/drawing/2014/main" id="{873C3AE8-787B-420E-5DA2-F9EAC402A1B7}"/>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E58E57D5-2644-2B46-A640-5F81EA98B565}"/>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3597A9B6-0AC1-CB6A-68B7-443DB35EB69B}"/>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8" name="Picture 10" descr="BITS_university_logo_whitevert.png">
            <a:extLst>
              <a:ext uri="{FF2B5EF4-FFF2-40B4-BE49-F238E27FC236}">
                <a16:creationId xmlns:a16="http://schemas.microsoft.com/office/drawing/2014/main" id="{362ED9A5-8A38-FDC8-7457-62543D4DEF21}"/>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025D2161-9958-D1BD-0D17-2DC1815AF911}"/>
              </a:ext>
            </a:extLst>
          </p:cNvPr>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a:extLst>
              <a:ext uri="{FF2B5EF4-FFF2-40B4-BE49-F238E27FC236}">
                <a16:creationId xmlns:a16="http://schemas.microsoft.com/office/drawing/2014/main" id="{92FD9321-591B-D05F-DF92-FADFB024DBB5}"/>
              </a:ext>
            </a:extLst>
          </p:cNvPr>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rgbClr val="FFFFFF"/>
                </a:solidFil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190771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47BF2F-3E3E-B0D5-4B3A-8375A88C39B5}"/>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grpSp>
        <p:nvGrpSpPr>
          <p:cNvPr id="4" name="Group 11">
            <a:extLst>
              <a:ext uri="{FF2B5EF4-FFF2-40B4-BE49-F238E27FC236}">
                <a16:creationId xmlns:a16="http://schemas.microsoft.com/office/drawing/2014/main" id="{64B062A6-EB34-1C65-F17F-9FB70BAEDEB5}"/>
              </a:ext>
            </a:extLst>
          </p:cNvPr>
          <p:cNvGrpSpPr>
            <a:grpSpLocks/>
          </p:cNvGrpSpPr>
          <p:nvPr userDrawn="1"/>
        </p:nvGrpSpPr>
        <p:grpSpPr bwMode="auto">
          <a:xfrm>
            <a:off x="2084388" y="6550025"/>
            <a:ext cx="7059612" cy="49213"/>
            <a:chOff x="2083888" y="6550671"/>
            <a:chExt cx="7060112" cy="48665"/>
          </a:xfrm>
        </p:grpSpPr>
        <p:sp>
          <p:nvSpPr>
            <p:cNvPr id="5" name="Rectangle 4">
              <a:extLst>
                <a:ext uri="{FF2B5EF4-FFF2-40B4-BE49-F238E27FC236}">
                  <a16:creationId xmlns:a16="http://schemas.microsoft.com/office/drawing/2014/main" id="{C50DF83D-985F-8EB8-58A7-1D36AD915B79}"/>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37E595A9-1AB2-6C23-4BC6-BEBD4F3879F3}"/>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6909CAFE-94F2-8DFF-210B-1CD28107471F}"/>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8" name="Picture 11" descr="Picture 7.png">
            <a:extLst>
              <a:ext uri="{FF2B5EF4-FFF2-40B4-BE49-F238E27FC236}">
                <a16:creationId xmlns:a16="http://schemas.microsoft.com/office/drawing/2014/main" id="{3C8EDBB0-92AB-63AB-FE70-079EA8688207}"/>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8">
            <a:extLst>
              <a:ext uri="{FF2B5EF4-FFF2-40B4-BE49-F238E27FC236}">
                <a16:creationId xmlns:a16="http://schemas.microsoft.com/office/drawing/2014/main" id="{2E80F65F-28C3-F1B3-4055-F0B28966EDCF}"/>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4C67DE93-49E6-CF48-D17A-A7B67AA69893}"/>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ACA60ADF-E106-21DD-3AAC-155EE4E01DC3}"/>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A7C5CD86-EC62-083E-801B-10783073F98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3" name="Group 22">
            <a:extLst>
              <a:ext uri="{FF2B5EF4-FFF2-40B4-BE49-F238E27FC236}">
                <a16:creationId xmlns:a16="http://schemas.microsoft.com/office/drawing/2014/main" id="{C2F6B567-6A14-B70F-1AC5-E310C0757C6F}"/>
              </a:ext>
            </a:extLst>
          </p:cNvPr>
          <p:cNvGrpSpPr>
            <a:grpSpLocks/>
          </p:cNvGrpSpPr>
          <p:nvPr userDrawn="1"/>
        </p:nvGrpSpPr>
        <p:grpSpPr bwMode="auto">
          <a:xfrm>
            <a:off x="0" y="1295400"/>
            <a:ext cx="7010400" cy="46038"/>
            <a:chOff x="1905000" y="6553200"/>
            <a:chExt cx="7010400" cy="45719"/>
          </a:xfrm>
        </p:grpSpPr>
        <p:sp>
          <p:nvSpPr>
            <p:cNvPr id="14" name="Rectangle 13">
              <a:extLst>
                <a:ext uri="{FF2B5EF4-FFF2-40B4-BE49-F238E27FC236}">
                  <a16:creationId xmlns:a16="http://schemas.microsoft.com/office/drawing/2014/main" id="{E68FACDA-48DB-751D-A187-C9A5176C818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B91E10E7-4180-17F4-34A8-0506D18154DF}"/>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a:extLst>
                <a:ext uri="{FF2B5EF4-FFF2-40B4-BE49-F238E27FC236}">
                  <a16:creationId xmlns:a16="http://schemas.microsoft.com/office/drawing/2014/main" id="{C1D8D7B9-E837-E0CE-18B0-84D66974729A}"/>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517061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2" name="Picture 6" descr="Picture 7.png">
            <a:extLst>
              <a:ext uri="{FF2B5EF4-FFF2-40B4-BE49-F238E27FC236}">
                <a16:creationId xmlns:a16="http://schemas.microsoft.com/office/drawing/2014/main" id="{AF91983F-9C8A-9DA2-0B69-7A535A423775}"/>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9">
            <a:extLst>
              <a:ext uri="{FF2B5EF4-FFF2-40B4-BE49-F238E27FC236}">
                <a16:creationId xmlns:a16="http://schemas.microsoft.com/office/drawing/2014/main" id="{38CCB2F4-E57A-2439-042A-C847E1C9F884}"/>
              </a:ext>
            </a:extLst>
          </p:cNvPr>
          <p:cNvGrpSpPr>
            <a:grpSpLocks/>
          </p:cNvGrpSpPr>
          <p:nvPr userDrawn="1"/>
        </p:nvGrpSpPr>
        <p:grpSpPr bwMode="auto">
          <a:xfrm>
            <a:off x="0" y="1295400"/>
            <a:ext cx="7010400" cy="46038"/>
            <a:chOff x="1905000" y="6553200"/>
            <a:chExt cx="7010400" cy="45719"/>
          </a:xfrm>
        </p:grpSpPr>
        <p:sp>
          <p:nvSpPr>
            <p:cNvPr id="6" name="Rectangle 5">
              <a:extLst>
                <a:ext uri="{FF2B5EF4-FFF2-40B4-BE49-F238E27FC236}">
                  <a16:creationId xmlns:a16="http://schemas.microsoft.com/office/drawing/2014/main" id="{37B59883-EEBC-9054-D37B-5B97D08FCA9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AB933CA9-05E8-6B6B-BDA8-BB37787252C8}"/>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16619175-B909-861A-3296-6FD5C811F1C6}"/>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9" name="Group 28">
            <a:extLst>
              <a:ext uri="{FF2B5EF4-FFF2-40B4-BE49-F238E27FC236}">
                <a16:creationId xmlns:a16="http://schemas.microsoft.com/office/drawing/2014/main" id="{A9699ACC-E384-B255-542E-52232439680A}"/>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A935891F-B3DC-23CE-876C-46905720B14B}"/>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7E6F94D3-2534-17B0-D988-BF75DF7A1462}"/>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4F694222-E346-3E6D-D39F-026289716A4E}"/>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13" name="TextBox 12">
            <a:extLst>
              <a:ext uri="{FF2B5EF4-FFF2-40B4-BE49-F238E27FC236}">
                <a16:creationId xmlns:a16="http://schemas.microsoft.com/office/drawing/2014/main" id="{D0D6FC3D-DD66-83E7-8F90-FD44BF5D0C0D}"/>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065397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 name="Group 10">
            <a:extLst>
              <a:ext uri="{FF2B5EF4-FFF2-40B4-BE49-F238E27FC236}">
                <a16:creationId xmlns:a16="http://schemas.microsoft.com/office/drawing/2014/main" id="{310EFEEB-2F53-1689-166E-0120B47D4818}"/>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1125BA39-4047-CBE8-087F-99AFF96555E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E15D2886-A87F-7A99-7072-95E52928BAD6}"/>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BE3D5140-61CA-E1B3-CB2F-F2426CC5BA43}"/>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1" name="Group 15">
            <a:extLst>
              <a:ext uri="{FF2B5EF4-FFF2-40B4-BE49-F238E27FC236}">
                <a16:creationId xmlns:a16="http://schemas.microsoft.com/office/drawing/2014/main" id="{0CB53F9A-9FFF-2BC9-A81F-B5FD544EA94F}"/>
              </a:ext>
            </a:extLst>
          </p:cNvPr>
          <p:cNvGrpSpPr>
            <a:grpSpLocks/>
          </p:cNvGrpSpPr>
          <p:nvPr userDrawn="1"/>
        </p:nvGrpSpPr>
        <p:grpSpPr bwMode="auto">
          <a:xfrm>
            <a:off x="2133600" y="6553200"/>
            <a:ext cx="7010400" cy="46038"/>
            <a:chOff x="1905000" y="6553200"/>
            <a:chExt cx="7010400" cy="45719"/>
          </a:xfrm>
        </p:grpSpPr>
        <p:sp>
          <p:nvSpPr>
            <p:cNvPr id="12" name="Rectangle 11">
              <a:extLst>
                <a:ext uri="{FF2B5EF4-FFF2-40B4-BE49-F238E27FC236}">
                  <a16:creationId xmlns:a16="http://schemas.microsoft.com/office/drawing/2014/main" id="{09233ECE-8C38-DFF4-0A98-D3234E67BBC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E2441C72-EB41-3FB2-A163-DE19CAC0C01D}"/>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4125AE29-6C3F-3F95-9613-3ADA07BFF639}"/>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5" name="Picture 14" descr="Picture 7.png">
            <a:extLst>
              <a:ext uri="{FF2B5EF4-FFF2-40B4-BE49-F238E27FC236}">
                <a16:creationId xmlns:a16="http://schemas.microsoft.com/office/drawing/2014/main" id="{3BF611DB-7860-4E4A-FBFC-FF0B88618FB7}"/>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a:extLst>
              <a:ext uri="{FF2B5EF4-FFF2-40B4-BE49-F238E27FC236}">
                <a16:creationId xmlns:a16="http://schemas.microsoft.com/office/drawing/2014/main" id="{B111C83D-E204-891B-F48D-CD2ECBD64AE6}"/>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874217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id="{178DC4B3-70D0-93FD-DB62-6640E3C8BA41}"/>
              </a:ext>
            </a:extLst>
          </p:cNvPr>
          <p:cNvGrpSpPr>
            <a:grpSpLocks/>
          </p:cNvGrpSpPr>
          <p:nvPr userDrawn="1"/>
        </p:nvGrpSpPr>
        <p:grpSpPr bwMode="auto">
          <a:xfrm>
            <a:off x="0" y="1295400"/>
            <a:ext cx="7010400" cy="46038"/>
            <a:chOff x="1905000" y="6553200"/>
            <a:chExt cx="7010400" cy="45719"/>
          </a:xfrm>
        </p:grpSpPr>
        <p:sp>
          <p:nvSpPr>
            <p:cNvPr id="3" name="Rectangle 2">
              <a:extLst>
                <a:ext uri="{FF2B5EF4-FFF2-40B4-BE49-F238E27FC236}">
                  <a16:creationId xmlns:a16="http://schemas.microsoft.com/office/drawing/2014/main" id="{A68B26D0-DD3E-4040-B710-BE233ADC1976}"/>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Rectangle 3">
              <a:extLst>
                <a:ext uri="{FF2B5EF4-FFF2-40B4-BE49-F238E27FC236}">
                  <a16:creationId xmlns:a16="http://schemas.microsoft.com/office/drawing/2014/main" id="{05EF5184-B789-D9D6-DD4F-0332215061A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5F64CA81-6A8F-5E06-8B15-DFBED33A05FD}"/>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7" name="Group 10">
            <a:extLst>
              <a:ext uri="{FF2B5EF4-FFF2-40B4-BE49-F238E27FC236}">
                <a16:creationId xmlns:a16="http://schemas.microsoft.com/office/drawing/2014/main" id="{5B324A78-CFF8-5F4B-793C-42B85F157CEC}"/>
              </a:ext>
            </a:extLst>
          </p:cNvPr>
          <p:cNvGrpSpPr>
            <a:grpSpLocks/>
          </p:cNvGrpSpPr>
          <p:nvPr userDrawn="1"/>
        </p:nvGrpSpPr>
        <p:grpSpPr bwMode="auto">
          <a:xfrm>
            <a:off x="2133600" y="6553200"/>
            <a:ext cx="7010400" cy="46038"/>
            <a:chOff x="1905000" y="6553200"/>
            <a:chExt cx="7010400" cy="45719"/>
          </a:xfrm>
        </p:grpSpPr>
        <p:sp>
          <p:nvSpPr>
            <p:cNvPr id="8" name="Rectangle 7">
              <a:extLst>
                <a:ext uri="{FF2B5EF4-FFF2-40B4-BE49-F238E27FC236}">
                  <a16:creationId xmlns:a16="http://schemas.microsoft.com/office/drawing/2014/main" id="{DF421A1F-6752-F344-4B2A-92F481D517C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08130615-655D-8109-AEA4-718E23420E7F}"/>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3394AB19-7B02-468E-EAC0-AD1C7F37D1A9}"/>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1" name="Picture 14" descr="Picture 7.png">
            <a:extLst>
              <a:ext uri="{FF2B5EF4-FFF2-40B4-BE49-F238E27FC236}">
                <a16:creationId xmlns:a16="http://schemas.microsoft.com/office/drawing/2014/main" id="{98E2D491-AFB8-D9DC-5D7A-9E7B7B238652}"/>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C2051175-840E-8439-95E4-ABB4AE67C094}"/>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894996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2" name="Group 8">
            <a:extLst>
              <a:ext uri="{FF2B5EF4-FFF2-40B4-BE49-F238E27FC236}">
                <a16:creationId xmlns:a16="http://schemas.microsoft.com/office/drawing/2014/main" id="{47DD0712-4508-7C16-6FC7-788BD071DBCF}"/>
              </a:ext>
            </a:extLst>
          </p:cNvPr>
          <p:cNvGrpSpPr>
            <a:grpSpLocks/>
          </p:cNvGrpSpPr>
          <p:nvPr userDrawn="1"/>
        </p:nvGrpSpPr>
        <p:grpSpPr bwMode="auto">
          <a:xfrm>
            <a:off x="0" y="1295400"/>
            <a:ext cx="7010400" cy="46038"/>
            <a:chOff x="1905000" y="6553200"/>
            <a:chExt cx="7010400" cy="45719"/>
          </a:xfrm>
        </p:grpSpPr>
        <p:sp>
          <p:nvSpPr>
            <p:cNvPr id="5" name="Rectangle 4">
              <a:extLst>
                <a:ext uri="{FF2B5EF4-FFF2-40B4-BE49-F238E27FC236}">
                  <a16:creationId xmlns:a16="http://schemas.microsoft.com/office/drawing/2014/main" id="{B3AF43F6-F9B0-0E72-162E-FE073A01143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7AE7484E-818E-19E6-70DE-08CA1952586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82F2860A-22E6-E0BB-4D0C-63B3E03254D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9" name="Group 13">
            <a:extLst>
              <a:ext uri="{FF2B5EF4-FFF2-40B4-BE49-F238E27FC236}">
                <a16:creationId xmlns:a16="http://schemas.microsoft.com/office/drawing/2014/main" id="{BF7401F4-DBE7-CA53-F8EA-D9017E4EDD6A}"/>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5777AC30-DCC7-8DD4-92ED-2167B9D2807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DD8F36DD-28AC-01BF-3939-105E0FCC1C66}"/>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D5D853BB-F0D6-040B-35B9-6F571AF8124B}"/>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3" name="Picture 14" descr="Picture 7.png">
            <a:extLst>
              <a:ext uri="{FF2B5EF4-FFF2-40B4-BE49-F238E27FC236}">
                <a16:creationId xmlns:a16="http://schemas.microsoft.com/office/drawing/2014/main" id="{C37D6615-719D-DC72-D551-C5CEC19A04C4}"/>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9951EC16-3466-02B5-53D6-1F5AE0808B9B}"/>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218793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F210C1C4-C7D1-DD6C-C419-7D6BFE421F21}"/>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CE07FCB5-49D1-8249-5B37-F79A704C74C7}"/>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495C42A8-4265-A403-E443-2F175D04B86E}"/>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2E97332B-DC9A-1F12-5911-3F7F5BC069F3}"/>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0">
            <a:extLst>
              <a:ext uri="{FF2B5EF4-FFF2-40B4-BE49-F238E27FC236}">
                <a16:creationId xmlns:a16="http://schemas.microsoft.com/office/drawing/2014/main" id="{4EF91E88-131F-80A2-0ECD-2BE454A1DEF3}"/>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FE26DB7E-903B-B7D2-BD56-7CFC21E8B0DF}"/>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5E85B569-F76F-E757-44F6-E38BEA425FD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61216955-6DCE-7404-6521-96C0DF8D083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EB3F8E6B-34A3-C60D-7B27-61B3EBD056B9}"/>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9DC4E8FE-0EEE-CB18-8EF8-34A85977837E}"/>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29985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2" name="Group 19">
            <a:extLst>
              <a:ext uri="{FF2B5EF4-FFF2-40B4-BE49-F238E27FC236}">
                <a16:creationId xmlns:a16="http://schemas.microsoft.com/office/drawing/2014/main" id="{9510D435-9633-6454-AB11-C1E2193D8DA7}"/>
              </a:ext>
            </a:extLst>
          </p:cNvPr>
          <p:cNvGrpSpPr>
            <a:grpSpLocks/>
          </p:cNvGrpSpPr>
          <p:nvPr userDrawn="1"/>
        </p:nvGrpSpPr>
        <p:grpSpPr bwMode="auto">
          <a:xfrm>
            <a:off x="0" y="1295400"/>
            <a:ext cx="7010400" cy="46038"/>
            <a:chOff x="1905000" y="6553200"/>
            <a:chExt cx="7010400" cy="45719"/>
          </a:xfrm>
        </p:grpSpPr>
        <p:sp>
          <p:nvSpPr>
            <p:cNvPr id="4" name="Rectangle 3">
              <a:extLst>
                <a:ext uri="{FF2B5EF4-FFF2-40B4-BE49-F238E27FC236}">
                  <a16:creationId xmlns:a16="http://schemas.microsoft.com/office/drawing/2014/main" id="{9B730680-01D8-4F1F-7411-DF0E799C3F0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BB8ECC68-4A65-666F-F3B6-4434E0FF7D7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C157EB83-8BB2-9DF9-7E71-6CFB66BCD825}"/>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7" name="Group 24">
            <a:extLst>
              <a:ext uri="{FF2B5EF4-FFF2-40B4-BE49-F238E27FC236}">
                <a16:creationId xmlns:a16="http://schemas.microsoft.com/office/drawing/2014/main" id="{88191896-78BD-2170-F95C-D5919BFDAC27}"/>
              </a:ext>
            </a:extLst>
          </p:cNvPr>
          <p:cNvGrpSpPr>
            <a:grpSpLocks/>
          </p:cNvGrpSpPr>
          <p:nvPr userDrawn="1"/>
        </p:nvGrpSpPr>
        <p:grpSpPr bwMode="auto">
          <a:xfrm>
            <a:off x="2133600" y="6553200"/>
            <a:ext cx="7010400" cy="46038"/>
            <a:chOff x="1905000" y="6553200"/>
            <a:chExt cx="7010400" cy="45719"/>
          </a:xfrm>
        </p:grpSpPr>
        <p:sp>
          <p:nvSpPr>
            <p:cNvPr id="8" name="Rectangle 7">
              <a:extLst>
                <a:ext uri="{FF2B5EF4-FFF2-40B4-BE49-F238E27FC236}">
                  <a16:creationId xmlns:a16="http://schemas.microsoft.com/office/drawing/2014/main" id="{A9DD7D8F-1802-FD92-0B36-F7D3D619709C}"/>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0392666C-8459-48B9-05F5-079FD392EA09}"/>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DD4A7F5F-B3A4-71D7-9148-7CC0DB7FCD3B}"/>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1" name="Picture 14" descr="Picture 7.png">
            <a:extLst>
              <a:ext uri="{FF2B5EF4-FFF2-40B4-BE49-F238E27FC236}">
                <a16:creationId xmlns:a16="http://schemas.microsoft.com/office/drawing/2014/main" id="{75AEB1EF-05C6-9CB7-93EC-C55736E3A9F6}"/>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E3D9EC8-8677-476D-FE58-1FD832E462BC}"/>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328706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BFDF3D-EFEE-1430-D88F-2B8592C1EB8C}"/>
              </a:ext>
            </a:extLst>
          </p:cNvPr>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1027" name="Text Placeholder 2">
            <a:extLst>
              <a:ext uri="{FF2B5EF4-FFF2-40B4-BE49-F238E27FC236}">
                <a16:creationId xmlns:a16="http://schemas.microsoft.com/office/drawing/2014/main" id="{BFD20DDA-EB7F-8848-432F-C7EABD377D62}"/>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E61BB8D2-7558-8EE5-DF63-2C81CD5FDE25}"/>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F871AB5E-1AEE-4F81-9A33-A731B1098E5F}" type="datetimeFigureOut">
              <a:rPr lang="en-US"/>
              <a:pPr>
                <a:defRPr/>
              </a:pPr>
              <a:t>5/9/2024</a:t>
            </a:fld>
            <a:endParaRPr lang="en-US"/>
          </a:p>
        </p:txBody>
      </p:sp>
      <p:sp>
        <p:nvSpPr>
          <p:cNvPr id="5" name="Footer Placeholder 4">
            <a:extLst>
              <a:ext uri="{FF2B5EF4-FFF2-40B4-BE49-F238E27FC236}">
                <a16:creationId xmlns:a16="http://schemas.microsoft.com/office/drawing/2014/main" id="{64498130-B5F0-A421-28C2-76FA28019BBC}"/>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834C2498-14F4-90AA-DD92-97CE289787E6}"/>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1445FF0A-0CD1-440B-838C-CAD09368F39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Lst>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pitchFamily="34" charset="0"/>
          <a:cs typeface="Arial" pitchFamily="34" charset="0"/>
        </a:defRPr>
      </a:lvl2pPr>
      <a:lvl3pPr algn="l" rtl="0" eaLnBrk="0" fontAlgn="base" hangingPunct="0">
        <a:spcBef>
          <a:spcPct val="0"/>
        </a:spcBef>
        <a:spcAft>
          <a:spcPct val="0"/>
        </a:spcAft>
        <a:defRPr sz="4000" b="1">
          <a:solidFill>
            <a:schemeClr val="tx1"/>
          </a:solidFill>
          <a:latin typeface="Arial" pitchFamily="34" charset="0"/>
          <a:cs typeface="Arial" pitchFamily="34" charset="0"/>
        </a:defRPr>
      </a:lvl3pPr>
      <a:lvl4pPr algn="l" rtl="0" eaLnBrk="0" fontAlgn="base" hangingPunct="0">
        <a:spcBef>
          <a:spcPct val="0"/>
        </a:spcBef>
        <a:spcAft>
          <a:spcPct val="0"/>
        </a:spcAft>
        <a:defRPr sz="4000" b="1">
          <a:solidFill>
            <a:schemeClr val="tx1"/>
          </a:solidFill>
          <a:latin typeface="Arial" pitchFamily="34" charset="0"/>
          <a:cs typeface="Arial" pitchFamily="34" charset="0"/>
        </a:defRPr>
      </a:lvl4pPr>
      <a:lvl5pPr algn="l" rtl="0" eaLnBrk="0" fontAlgn="base" hangingPunct="0">
        <a:spcBef>
          <a:spcPct val="0"/>
        </a:spcBef>
        <a:spcAft>
          <a:spcPct val="0"/>
        </a:spcAft>
        <a:defRPr sz="4000" b="1">
          <a:solidFill>
            <a:schemeClr val="tx1"/>
          </a:solidFill>
          <a:latin typeface="Arial" pitchFamily="34" charset="0"/>
          <a:cs typeface="Arial" pitchFamily="34" charset="0"/>
        </a:defRPr>
      </a:lvl5pPr>
      <a:lvl6pPr marL="457200" algn="l" rtl="0" fontAlgn="base">
        <a:spcBef>
          <a:spcPct val="0"/>
        </a:spcBef>
        <a:spcAft>
          <a:spcPct val="0"/>
        </a:spcAft>
        <a:defRPr sz="4000" b="1">
          <a:solidFill>
            <a:schemeClr val="tx1"/>
          </a:solidFill>
          <a:latin typeface="Arial" pitchFamily="34" charset="0"/>
          <a:cs typeface="Arial" pitchFamily="34" charset="0"/>
        </a:defRPr>
      </a:lvl6pPr>
      <a:lvl7pPr marL="914400" algn="l" rtl="0" fontAlgn="base">
        <a:spcBef>
          <a:spcPct val="0"/>
        </a:spcBef>
        <a:spcAft>
          <a:spcPct val="0"/>
        </a:spcAft>
        <a:defRPr sz="4000" b="1">
          <a:solidFill>
            <a:schemeClr val="tx1"/>
          </a:solidFill>
          <a:latin typeface="Arial" pitchFamily="34" charset="0"/>
          <a:cs typeface="Arial" pitchFamily="34" charset="0"/>
        </a:defRPr>
      </a:lvl7pPr>
      <a:lvl8pPr marL="1371600" algn="l" rtl="0" fontAlgn="base">
        <a:spcBef>
          <a:spcPct val="0"/>
        </a:spcBef>
        <a:spcAft>
          <a:spcPct val="0"/>
        </a:spcAft>
        <a:defRPr sz="4000" b="1">
          <a:solidFill>
            <a:schemeClr val="tx1"/>
          </a:solidFill>
          <a:latin typeface="Arial" pitchFamily="34" charset="0"/>
          <a:cs typeface="Arial" pitchFamily="34" charset="0"/>
        </a:defRPr>
      </a:lvl8pPr>
      <a:lvl9pPr marL="1828800" algn="l" rtl="0" fontAlgn="base">
        <a:spcBef>
          <a:spcPct val="0"/>
        </a:spcBef>
        <a:spcAft>
          <a:spcPct val="0"/>
        </a:spcAft>
        <a:defRPr sz="4000" b="1">
          <a:solidFill>
            <a:schemeClr val="tx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1ABA44-3A24-1798-39AE-4F481CC7B22F}"/>
              </a:ext>
            </a:extLst>
          </p:cNvPr>
          <p:cNvSpPr>
            <a:spLocks noGrp="1"/>
          </p:cNvSpPr>
          <p:nvPr>
            <p:ph type="title"/>
          </p:nvPr>
        </p:nvSpPr>
        <p:spPr>
          <a:xfrm>
            <a:off x="1676400" y="3429000"/>
            <a:ext cx="6858000" cy="1295400"/>
          </a:xfrm>
        </p:spPr>
        <p:txBody>
          <a:bodyPr/>
          <a:lstStyle/>
          <a:p>
            <a:pPr algn="ctr">
              <a:defRPr/>
            </a:pPr>
            <a:r>
              <a:rPr lang="en-US" cap="small" dirty="0"/>
              <a:t>Software Quality Assurance and Testing</a:t>
            </a:r>
            <a:endParaRPr lang="en-US" sz="4000" cap="small" dirty="0"/>
          </a:p>
        </p:txBody>
      </p:sp>
      <p:sp>
        <p:nvSpPr>
          <p:cNvPr id="18435" name="Content Placeholder 5">
            <a:extLst>
              <a:ext uri="{FF2B5EF4-FFF2-40B4-BE49-F238E27FC236}">
                <a16:creationId xmlns:a16="http://schemas.microsoft.com/office/drawing/2014/main" id="{2F0E6BE1-B26D-5871-4A6F-14226CC0D606}"/>
              </a:ext>
            </a:extLst>
          </p:cNvPr>
          <p:cNvSpPr>
            <a:spLocks noGrp="1"/>
          </p:cNvSpPr>
          <p:nvPr>
            <p:ph sz="quarter" idx="13"/>
          </p:nvPr>
        </p:nvSpPr>
        <p:spPr>
          <a:xfrm>
            <a:off x="1676400" y="5181600"/>
            <a:ext cx="6858000" cy="785813"/>
          </a:xfrm>
        </p:spPr>
        <p:txBody>
          <a:bodyPr/>
          <a:lstStyle/>
          <a:p>
            <a:pPr>
              <a:spcBef>
                <a:spcPts val="1200"/>
              </a:spcBef>
            </a:pPr>
            <a:r>
              <a:rPr lang="en-US" altLang="en-US" sz="2400" dirty="0"/>
              <a:t>Lecture </a:t>
            </a:r>
            <a:r>
              <a:rPr lang="en-US" altLang="en-US" sz="2400"/>
              <a:t>-14</a:t>
            </a:r>
            <a:endParaRPr lang="en-US" altLang="en-US" sz="2400" dirty="0"/>
          </a:p>
          <a:p>
            <a:pPr>
              <a:spcBef>
                <a:spcPts val="1200"/>
              </a:spcBef>
            </a:pPr>
            <a:endParaRPr lang="en-US" altLang="en-US" sz="2400" dirty="0"/>
          </a:p>
          <a:p>
            <a:pPr>
              <a:spcBef>
                <a:spcPts val="1200"/>
              </a:spcBef>
            </a:pPr>
            <a:r>
              <a:rPr lang="en-US" altLang="en-US" sz="4000" dirty="0"/>
              <a:t>Harish Aggarwal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534400" cy="4906963"/>
          </a:xfrm>
        </p:spPr>
        <p:txBody>
          <a:bodyPr>
            <a:normAutofit fontScale="62500" lnSpcReduction="20000"/>
          </a:bodyPr>
          <a:lstStyle/>
          <a:p>
            <a:pPr marL="0" indent="0" algn="just"/>
            <a:r>
              <a:rPr lang="en-US" altLang="en-US" sz="2200" b="1" dirty="0"/>
              <a:t>Activities and tasks</a:t>
            </a:r>
          </a:p>
          <a:p>
            <a:pPr marL="0" indent="0" algn="just"/>
            <a:r>
              <a:rPr lang="en-US" altLang="en-US" sz="2200" dirty="0"/>
              <a:t>The project shall implement the following activities and tasks in accordance with applicable organization policies and procedures with respect to the Measurement Process.</a:t>
            </a:r>
          </a:p>
          <a:p>
            <a:pPr marL="0" indent="0" algn="just"/>
            <a:endParaRPr lang="en-US" altLang="en-US" sz="2200" dirty="0"/>
          </a:p>
          <a:p>
            <a:pPr marL="0" indent="0" algn="just"/>
            <a:r>
              <a:rPr lang="en-US" altLang="en-US" sz="2200" dirty="0"/>
              <a:t>Measurement planning. This activity consists of the following tasks:</a:t>
            </a:r>
          </a:p>
          <a:p>
            <a:pPr marL="274320" indent="-274320" algn="just">
              <a:buFont typeface="+mj-lt"/>
              <a:buAutoNum type="arabicPeriod"/>
            </a:pPr>
            <a:r>
              <a:rPr lang="en-US" altLang="en-US" sz="2200" dirty="0"/>
              <a:t>The project shall describe the characteristics of the organization that are relevant to measurement.</a:t>
            </a:r>
          </a:p>
          <a:p>
            <a:pPr marL="274320" indent="-274320" algn="just">
              <a:buFont typeface="+mj-lt"/>
              <a:buAutoNum type="arabicPeriod"/>
            </a:pPr>
            <a:r>
              <a:rPr lang="en-US" altLang="en-US" sz="2200" dirty="0"/>
              <a:t>The project shall identify and prioritize the information needs.</a:t>
            </a:r>
          </a:p>
          <a:p>
            <a:pPr marL="274320" indent="-274320" algn="just">
              <a:buFont typeface="+mj-lt"/>
              <a:buAutoNum type="arabicPeriod"/>
            </a:pPr>
            <a:r>
              <a:rPr lang="en-US" altLang="en-US" sz="2200" dirty="0"/>
              <a:t>The project shall select and document measures that satisfy the information needs.</a:t>
            </a:r>
          </a:p>
          <a:p>
            <a:pPr marL="274320" indent="-274320" algn="just">
              <a:buFont typeface="+mj-lt"/>
              <a:buAutoNum type="arabicPeriod"/>
            </a:pPr>
            <a:r>
              <a:rPr lang="en-US" altLang="en-US" sz="2200" dirty="0"/>
              <a:t>The project shall define data collection, analysis, and reporting procedures.</a:t>
            </a:r>
          </a:p>
          <a:p>
            <a:pPr marL="274320" indent="-274320" algn="just">
              <a:buFont typeface="+mj-lt"/>
              <a:buAutoNum type="arabicPeriod"/>
            </a:pPr>
            <a:r>
              <a:rPr lang="en-US" altLang="en-US" sz="2200" dirty="0"/>
              <a:t>The project shall define criteria for evaluating the information products and the measurement process.</a:t>
            </a:r>
          </a:p>
          <a:p>
            <a:pPr marL="274320" indent="-274320" algn="just">
              <a:buFont typeface="+mj-lt"/>
              <a:buAutoNum type="arabicPeriod"/>
            </a:pPr>
            <a:r>
              <a:rPr lang="en-US" altLang="en-US" sz="2200" dirty="0"/>
              <a:t>The project shall review, approve, and provide resources for measurement tasks.</a:t>
            </a:r>
          </a:p>
          <a:p>
            <a:pPr marL="274320" indent="-274320" algn="just">
              <a:buFont typeface="+mj-lt"/>
              <a:buAutoNum type="arabicPeriod"/>
            </a:pPr>
            <a:r>
              <a:rPr lang="en-US" altLang="en-US" sz="2200" dirty="0"/>
              <a:t>The project shall acquire and deploy supporting technologies.</a:t>
            </a:r>
          </a:p>
          <a:p>
            <a:pPr algn="just">
              <a:buFont typeface="Arial" panose="020B0604020202020204" pitchFamily="34" charset="0"/>
              <a:buChar char="•"/>
            </a:pPr>
            <a:endParaRPr lang="en-US" altLang="en-US" sz="2200" dirty="0"/>
          </a:p>
          <a:p>
            <a:pPr marL="0" indent="0" algn="just"/>
            <a:r>
              <a:rPr lang="en-US" altLang="en-US" sz="2200" dirty="0"/>
              <a:t>Measurement performance. This activity consists of the following tasks:</a:t>
            </a:r>
          </a:p>
          <a:p>
            <a:pPr marL="274320" indent="-274320" algn="just">
              <a:buFont typeface="+mj-lt"/>
              <a:buAutoNum type="arabicPeriod"/>
            </a:pPr>
            <a:r>
              <a:rPr lang="en-US" altLang="en-US" sz="2200" dirty="0"/>
              <a:t>The project shall integrate procedures for data generation, collection, analysis and reporting into the relevant processes.</a:t>
            </a:r>
          </a:p>
          <a:p>
            <a:pPr marL="274320" indent="-274320" algn="just">
              <a:buFont typeface="+mj-lt"/>
              <a:buAutoNum type="arabicPeriod"/>
            </a:pPr>
            <a:r>
              <a:rPr lang="en-US" altLang="en-US" sz="2200" dirty="0"/>
              <a:t>The project shall collect, store, and verify data.</a:t>
            </a:r>
          </a:p>
          <a:p>
            <a:pPr marL="274320" indent="-274320" algn="just">
              <a:buFont typeface="+mj-lt"/>
              <a:buAutoNum type="arabicPeriod"/>
            </a:pPr>
            <a:r>
              <a:rPr lang="en-US" altLang="en-US" sz="2200" dirty="0"/>
              <a:t>The project shall analyze data and develop information products.</a:t>
            </a:r>
          </a:p>
          <a:p>
            <a:pPr marL="274320" indent="-274320" algn="just">
              <a:buFont typeface="+mj-lt"/>
              <a:buAutoNum type="arabicPeriod"/>
            </a:pPr>
            <a:r>
              <a:rPr lang="en-US" altLang="en-US" sz="2200" dirty="0"/>
              <a:t>The project shall document and communicate results to the measurement users.</a:t>
            </a:r>
          </a:p>
          <a:p>
            <a:pPr algn="just">
              <a:buFont typeface="Arial" panose="020B0604020202020204" pitchFamily="34" charset="0"/>
              <a:buChar char="•"/>
            </a:pPr>
            <a:endParaRPr lang="en-US" altLang="en-US" sz="2200" dirty="0"/>
          </a:p>
          <a:p>
            <a:pPr marL="0" indent="0" algn="just"/>
            <a:r>
              <a:rPr lang="en-US" altLang="en-US" sz="2200" dirty="0"/>
              <a:t>Measurement evaluation. This activity consists of the following tasks:</a:t>
            </a:r>
          </a:p>
          <a:p>
            <a:pPr marL="274320" indent="-274320" algn="just">
              <a:buFont typeface="+mj-lt"/>
              <a:buAutoNum type="arabicPeriod"/>
            </a:pPr>
            <a:r>
              <a:rPr lang="en-US" altLang="en-US" sz="2200" dirty="0"/>
              <a:t>The project shall evaluate information products and the measurement process.</a:t>
            </a:r>
          </a:p>
          <a:p>
            <a:pPr marL="274320" indent="-274320" algn="just">
              <a:buFont typeface="+mj-lt"/>
              <a:buAutoNum type="arabicPeriod"/>
            </a:pPr>
            <a:r>
              <a:rPr lang="en-US" altLang="en-US" sz="2200" dirty="0"/>
              <a:t>The project shall identify and communicate potential improvements.</a:t>
            </a:r>
            <a:endParaRPr lang="en-US" altLang="en-US" sz="2000" dirty="0"/>
          </a:p>
        </p:txBody>
      </p:sp>
      <p:sp>
        <p:nvSpPr>
          <p:cNvPr id="3" name="Content Placeholder 2"/>
          <p:cNvSpPr>
            <a:spLocks noGrp="1"/>
          </p:cNvSpPr>
          <p:nvPr>
            <p:ph sz="quarter" idx="10"/>
          </p:nvPr>
        </p:nvSpPr>
        <p:spPr/>
        <p:txBody>
          <a:bodyPr/>
          <a:lstStyle/>
          <a:p>
            <a:r>
              <a:rPr lang="en-US" dirty="0">
                <a:solidFill>
                  <a:srgbClr val="C00000"/>
                </a:solidFill>
                <a:latin typeface="Comic Sans MS" panose="030F0702030302020204" pitchFamily="66" charset="0"/>
              </a:rPr>
              <a:t>Measurement Process</a:t>
            </a:r>
          </a:p>
          <a:p>
            <a:r>
              <a:rPr lang="en-US" dirty="0">
                <a:solidFill>
                  <a:srgbClr val="C00000"/>
                </a:solidFill>
                <a:latin typeface="Comic Sans MS" panose="030F0702030302020204" pitchFamily="66" charset="0"/>
              </a:rPr>
              <a:t>ISO 12207</a:t>
            </a:r>
          </a:p>
        </p:txBody>
      </p:sp>
    </p:spTree>
    <p:extLst>
      <p:ext uri="{BB962C8B-B14F-4D97-AF65-F5344CB8AC3E}">
        <p14:creationId xmlns:p14="http://schemas.microsoft.com/office/powerpoint/2010/main" val="1212473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534400" cy="4906963"/>
          </a:xfrm>
        </p:spPr>
        <p:txBody>
          <a:bodyPr>
            <a:normAutofit/>
          </a:bodyPr>
          <a:lstStyle/>
          <a:p>
            <a:pPr marL="0" indent="0" algn="just"/>
            <a:r>
              <a:rPr lang="en-US" altLang="en-US" sz="2200" b="1" dirty="0"/>
              <a:t>PSM Covers three perspectives</a:t>
            </a:r>
          </a:p>
          <a:p>
            <a:pPr marL="0" indent="0" algn="just"/>
            <a:endParaRPr lang="en-US" altLang="en-US" sz="2200" b="1" dirty="0"/>
          </a:p>
          <a:p>
            <a:pPr marL="457200" indent="-457200" algn="just">
              <a:buAutoNum type="arabicParenBoth"/>
            </a:pPr>
            <a:r>
              <a:rPr lang="en-US" altLang="en-US" sz="2200" dirty="0"/>
              <a:t>The project manager so as to provide a good understanding of the measures and how to use them to manage their project.</a:t>
            </a:r>
          </a:p>
          <a:p>
            <a:pPr marL="457200" indent="-457200" algn="just">
              <a:buAutoNum type="arabicParenBoth"/>
            </a:pPr>
            <a:endParaRPr lang="en-US" altLang="en-US" sz="2200" dirty="0"/>
          </a:p>
          <a:p>
            <a:pPr marL="457200" indent="-457200" algn="just">
              <a:buFont typeface="Arial" pitchFamily="34" charset="0"/>
              <a:buAutoNum type="arabicParenBoth"/>
            </a:pPr>
            <a:r>
              <a:rPr lang="en-US" altLang="en-US" sz="2200" dirty="0"/>
              <a:t>The technical staff that conducts measurement during planning and execution phases; and </a:t>
            </a:r>
          </a:p>
          <a:p>
            <a:pPr marL="457200" indent="-457200" algn="just">
              <a:buFont typeface="Arial" pitchFamily="34" charset="0"/>
              <a:buAutoNum type="arabicParenBoth"/>
            </a:pPr>
            <a:endParaRPr lang="en-US" altLang="en-US" sz="2200" dirty="0"/>
          </a:p>
          <a:p>
            <a:pPr marL="457200" indent="-457200" algn="just">
              <a:buFont typeface="Arial" pitchFamily="34" charset="0"/>
              <a:buAutoNum type="arabicParenBoth"/>
            </a:pPr>
            <a:r>
              <a:rPr lang="en-US" altLang="en-US" sz="2200" dirty="0"/>
              <a:t>The management team so that they can understand the measurement requirements associated with software.</a:t>
            </a:r>
          </a:p>
        </p:txBody>
      </p:sp>
      <p:sp>
        <p:nvSpPr>
          <p:cNvPr id="3" name="Content Placeholder 2"/>
          <p:cNvSpPr>
            <a:spLocks noGrp="1"/>
          </p:cNvSpPr>
          <p:nvPr>
            <p:ph sz="quarter" idx="10"/>
          </p:nvPr>
        </p:nvSpPr>
        <p:spPr/>
        <p:txBody>
          <a:bodyPr>
            <a:normAutofit fontScale="62500" lnSpcReduction="20000"/>
          </a:bodyPr>
          <a:lstStyle/>
          <a:p>
            <a:r>
              <a:rPr lang="en-US" dirty="0">
                <a:solidFill>
                  <a:srgbClr val="C00000"/>
                </a:solidFill>
                <a:latin typeface="Comic Sans MS" panose="030F0702030302020204" pitchFamily="66" charset="0"/>
              </a:rPr>
              <a:t>THE PRACTICAL SOFTWARE AND SYSTEMS</a:t>
            </a:r>
          </a:p>
          <a:p>
            <a:r>
              <a:rPr lang="en-US" dirty="0">
                <a:solidFill>
                  <a:srgbClr val="C00000"/>
                </a:solidFill>
                <a:latin typeface="Comic Sans MS" panose="030F0702030302020204" pitchFamily="66" charset="0"/>
              </a:rPr>
              <a:t>MEASUREMENT METHOD (PSM)</a:t>
            </a:r>
          </a:p>
        </p:txBody>
      </p:sp>
    </p:spTree>
    <p:extLst>
      <p:ext uri="{BB962C8B-B14F-4D97-AF65-F5344CB8AC3E}">
        <p14:creationId xmlns:p14="http://schemas.microsoft.com/office/powerpoint/2010/main" val="26102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534400" cy="4906963"/>
          </a:xfrm>
        </p:spPr>
        <p:txBody>
          <a:bodyPr>
            <a:normAutofit fontScale="77500" lnSpcReduction="20000"/>
          </a:bodyPr>
          <a:lstStyle/>
          <a:p>
            <a:pPr marL="0" indent="0" algn="just"/>
            <a:r>
              <a:rPr lang="en-US" altLang="en-US" sz="2200" b="1" dirty="0"/>
              <a:t>PSM – Nine principles</a:t>
            </a:r>
          </a:p>
          <a:p>
            <a:pPr marL="0" indent="0" algn="just"/>
            <a:endParaRPr lang="en-US" altLang="en-US" sz="2200" b="1" dirty="0"/>
          </a:p>
          <a:p>
            <a:pPr marL="457200" indent="-457200" algn="just">
              <a:lnSpc>
                <a:spcPct val="120000"/>
              </a:lnSpc>
              <a:spcBef>
                <a:spcPts val="600"/>
              </a:spcBef>
              <a:buAutoNum type="arabicParenBoth"/>
            </a:pPr>
            <a:r>
              <a:rPr lang="en-US" altLang="en-US" sz="2300" dirty="0"/>
              <a:t>Use issues and objectives to drive the measurement requirements.</a:t>
            </a:r>
          </a:p>
          <a:p>
            <a:pPr marL="457200" indent="-457200" algn="just">
              <a:lnSpc>
                <a:spcPct val="120000"/>
              </a:lnSpc>
              <a:spcBef>
                <a:spcPts val="600"/>
              </a:spcBef>
              <a:buAutoNum type="arabicParenBoth"/>
            </a:pPr>
            <a:r>
              <a:rPr lang="en-US" altLang="en-US" sz="2300" dirty="0"/>
              <a:t>Define and collect measures based on the technical and management processes.</a:t>
            </a:r>
          </a:p>
          <a:p>
            <a:pPr marL="457200" indent="-457200" algn="just">
              <a:lnSpc>
                <a:spcPct val="120000"/>
              </a:lnSpc>
              <a:spcBef>
                <a:spcPts val="600"/>
              </a:spcBef>
              <a:buAutoNum type="arabicParenBoth"/>
            </a:pPr>
            <a:r>
              <a:rPr lang="en-US" altLang="en-US" sz="2300" dirty="0"/>
              <a:t>Collect and analyze data at a level of detail sufficient to identify and isolate problems.</a:t>
            </a:r>
          </a:p>
          <a:p>
            <a:pPr marL="457200" indent="-457200" algn="just">
              <a:lnSpc>
                <a:spcPct val="120000"/>
              </a:lnSpc>
              <a:spcBef>
                <a:spcPts val="600"/>
              </a:spcBef>
              <a:buAutoNum type="arabicParenBoth"/>
            </a:pPr>
            <a:r>
              <a:rPr lang="en-US" altLang="en-US" sz="2300" dirty="0"/>
              <a:t>Implement an independent analysis capability.</a:t>
            </a:r>
          </a:p>
          <a:p>
            <a:pPr marL="457200" indent="-457200" algn="just">
              <a:lnSpc>
                <a:spcPct val="120000"/>
              </a:lnSpc>
              <a:spcBef>
                <a:spcPts val="600"/>
              </a:spcBef>
              <a:buAutoNum type="arabicParenBoth"/>
            </a:pPr>
            <a:r>
              <a:rPr lang="en-US" altLang="en-US" sz="2300" dirty="0"/>
              <a:t>Use a systematic analysis process to trace the measures to the decisions.</a:t>
            </a:r>
          </a:p>
          <a:p>
            <a:pPr marL="457200" indent="-457200" algn="just">
              <a:lnSpc>
                <a:spcPct val="120000"/>
              </a:lnSpc>
              <a:spcBef>
                <a:spcPts val="600"/>
              </a:spcBef>
              <a:buAutoNum type="arabicParenBoth"/>
            </a:pPr>
            <a:r>
              <a:rPr lang="en-US" altLang="en-US" sz="2300" dirty="0"/>
              <a:t>Interpret the measurement results in the context of other project information.</a:t>
            </a:r>
          </a:p>
          <a:p>
            <a:pPr marL="457200" indent="-457200" algn="just">
              <a:lnSpc>
                <a:spcPct val="120000"/>
              </a:lnSpc>
              <a:spcBef>
                <a:spcPts val="600"/>
              </a:spcBef>
              <a:buAutoNum type="arabicParenBoth"/>
            </a:pPr>
            <a:r>
              <a:rPr lang="en-US" altLang="en-US" sz="2300" dirty="0"/>
              <a:t>Integrate measurement into the project management process throughout the life cycle.</a:t>
            </a:r>
          </a:p>
          <a:p>
            <a:pPr marL="457200" indent="-457200" algn="just">
              <a:lnSpc>
                <a:spcPct val="120000"/>
              </a:lnSpc>
              <a:spcBef>
                <a:spcPts val="600"/>
              </a:spcBef>
              <a:buAutoNum type="arabicParenBoth"/>
            </a:pPr>
            <a:r>
              <a:rPr lang="en-US" altLang="en-US" sz="2300" dirty="0"/>
              <a:t>Use the measurement process as a basis for objective communications.</a:t>
            </a:r>
          </a:p>
          <a:p>
            <a:pPr marL="457200" indent="-457200" algn="just">
              <a:lnSpc>
                <a:spcPct val="120000"/>
              </a:lnSpc>
              <a:spcBef>
                <a:spcPts val="600"/>
              </a:spcBef>
              <a:buAutoNum type="arabicParenBoth"/>
            </a:pPr>
            <a:r>
              <a:rPr lang="en-US" altLang="en-US" sz="2300" dirty="0"/>
              <a:t>Focus initially on project-level analysis.</a:t>
            </a:r>
          </a:p>
          <a:p>
            <a:pPr marL="457200" indent="-457200" algn="just">
              <a:buAutoNum type="arabicParenBoth"/>
            </a:pPr>
            <a:endParaRPr lang="en-US" altLang="en-US" sz="2200" dirty="0"/>
          </a:p>
        </p:txBody>
      </p:sp>
      <p:sp>
        <p:nvSpPr>
          <p:cNvPr id="3" name="Content Placeholder 2"/>
          <p:cNvSpPr>
            <a:spLocks noGrp="1"/>
          </p:cNvSpPr>
          <p:nvPr>
            <p:ph sz="quarter" idx="10"/>
          </p:nvPr>
        </p:nvSpPr>
        <p:spPr/>
        <p:txBody>
          <a:bodyPr>
            <a:normAutofit fontScale="62500" lnSpcReduction="20000"/>
          </a:bodyPr>
          <a:lstStyle/>
          <a:p>
            <a:r>
              <a:rPr lang="en-US" dirty="0">
                <a:solidFill>
                  <a:srgbClr val="C00000"/>
                </a:solidFill>
                <a:latin typeface="Comic Sans MS" panose="030F0702030302020204" pitchFamily="66" charset="0"/>
              </a:rPr>
              <a:t>THE PRACTICAL SOFTWARE AND SYSTEMS</a:t>
            </a:r>
          </a:p>
          <a:p>
            <a:r>
              <a:rPr lang="en-US" dirty="0">
                <a:solidFill>
                  <a:srgbClr val="C00000"/>
                </a:solidFill>
                <a:latin typeface="Comic Sans MS" panose="030F0702030302020204" pitchFamily="66" charset="0"/>
              </a:rPr>
              <a:t>MEASUREMENT METHOD (PSM)</a:t>
            </a:r>
          </a:p>
        </p:txBody>
      </p:sp>
    </p:spTree>
    <p:extLst>
      <p:ext uri="{BB962C8B-B14F-4D97-AF65-F5344CB8AC3E}">
        <p14:creationId xmlns:p14="http://schemas.microsoft.com/office/powerpoint/2010/main" val="3455453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534400" cy="4906963"/>
          </a:xfrm>
        </p:spPr>
        <p:txBody>
          <a:bodyPr>
            <a:normAutofit/>
          </a:bodyPr>
          <a:lstStyle/>
          <a:p>
            <a:pPr marL="0" indent="0" algn="just"/>
            <a:r>
              <a:rPr lang="en-US" altLang="en-US" sz="2200" b="1" dirty="0"/>
              <a:t>PSM – Ten Parts</a:t>
            </a:r>
          </a:p>
          <a:p>
            <a:pPr marL="457200" indent="-640080" algn="just">
              <a:buAutoNum type="arabicParenBoth"/>
            </a:pPr>
            <a:r>
              <a:rPr lang="en-US" altLang="en-US" sz="2200" dirty="0"/>
              <a:t>Part 1, The Measurement Process</a:t>
            </a:r>
          </a:p>
          <a:p>
            <a:pPr marL="457200" indent="-640080" algn="just">
              <a:buAutoNum type="arabicParenBoth"/>
            </a:pPr>
            <a:r>
              <a:rPr lang="en-US" altLang="en-US" sz="2200" dirty="0"/>
              <a:t>Part 2, Tailor Measures</a:t>
            </a:r>
          </a:p>
          <a:p>
            <a:pPr marL="457200" indent="-640080" algn="just">
              <a:buAutoNum type="arabicParenBoth"/>
            </a:pPr>
            <a:r>
              <a:rPr lang="en-US" altLang="en-US" sz="2200" dirty="0"/>
              <a:t>Part 3, Measurement Selection and Specification Tables</a:t>
            </a:r>
          </a:p>
          <a:p>
            <a:pPr marL="457200" indent="-640080" algn="just">
              <a:buAutoNum type="arabicParenBoth"/>
            </a:pPr>
            <a:r>
              <a:rPr lang="en-US" altLang="en-US" sz="2200" dirty="0"/>
              <a:t>Part 4, Apply Measures</a:t>
            </a:r>
          </a:p>
          <a:p>
            <a:pPr marL="457200" indent="-640080" algn="just">
              <a:buAutoNum type="arabicParenBoth"/>
            </a:pPr>
            <a:r>
              <a:rPr lang="en-US" altLang="en-US" sz="2200" dirty="0"/>
              <a:t>Part 5, Measurement Analysis and Indicator</a:t>
            </a:r>
          </a:p>
          <a:p>
            <a:pPr marL="457200" indent="-640080" algn="just">
              <a:buAutoNum type="arabicParenBoth"/>
            </a:pPr>
            <a:r>
              <a:rPr lang="en-US" altLang="en-US" sz="2200" dirty="0"/>
              <a:t>Part 6, Implement Process</a:t>
            </a:r>
          </a:p>
          <a:p>
            <a:pPr marL="457200" indent="-640080" algn="just">
              <a:buAutoNum type="arabicParenBoth"/>
            </a:pPr>
            <a:r>
              <a:rPr lang="en-US" altLang="en-US" sz="2200" dirty="0"/>
              <a:t>Part 7, Evaluate Measurement</a:t>
            </a:r>
          </a:p>
          <a:p>
            <a:pPr marL="457200" indent="-640080" algn="just">
              <a:buAutoNum type="arabicParenBoth"/>
            </a:pPr>
            <a:r>
              <a:rPr lang="en-US" altLang="en-US" sz="2200" dirty="0"/>
              <a:t>Part 8, Measurement Case Studies</a:t>
            </a:r>
          </a:p>
          <a:p>
            <a:pPr marL="457200" indent="-640080" algn="just">
              <a:buAutoNum type="arabicParenBoth"/>
            </a:pPr>
            <a:r>
              <a:rPr lang="en-US" altLang="en-US" sz="2200" dirty="0"/>
              <a:t>Part 9, Supplemental Information, - glossary, acronyms, etc </a:t>
            </a:r>
          </a:p>
          <a:p>
            <a:pPr marL="457200" indent="-640080" algn="just">
              <a:buAutoNum type="arabicParenBoth"/>
            </a:pPr>
            <a:r>
              <a:rPr lang="en-US" altLang="en-US" sz="2200" dirty="0"/>
              <a:t>Part 10, Department of Defense Implementation Guide </a:t>
            </a:r>
          </a:p>
        </p:txBody>
      </p:sp>
      <p:sp>
        <p:nvSpPr>
          <p:cNvPr id="3" name="Content Placeholder 2"/>
          <p:cNvSpPr>
            <a:spLocks noGrp="1"/>
          </p:cNvSpPr>
          <p:nvPr>
            <p:ph sz="quarter" idx="10"/>
          </p:nvPr>
        </p:nvSpPr>
        <p:spPr/>
        <p:txBody>
          <a:bodyPr>
            <a:normAutofit fontScale="62500" lnSpcReduction="20000"/>
          </a:bodyPr>
          <a:lstStyle/>
          <a:p>
            <a:r>
              <a:rPr lang="en-US" dirty="0">
                <a:solidFill>
                  <a:srgbClr val="C00000"/>
                </a:solidFill>
                <a:latin typeface="Comic Sans MS" panose="030F0702030302020204" pitchFamily="66" charset="0"/>
              </a:rPr>
              <a:t>THE PRACTICAL SOFTWARE AND SYSTEMS</a:t>
            </a:r>
          </a:p>
          <a:p>
            <a:r>
              <a:rPr lang="en-US" dirty="0">
                <a:solidFill>
                  <a:srgbClr val="C00000"/>
                </a:solidFill>
                <a:latin typeface="Comic Sans MS" panose="030F0702030302020204" pitchFamily="66" charset="0"/>
              </a:rPr>
              <a:t>MEASUREMENT METHOD (PSM)</a:t>
            </a:r>
          </a:p>
        </p:txBody>
      </p:sp>
    </p:spTree>
    <p:extLst>
      <p:ext uri="{BB962C8B-B14F-4D97-AF65-F5344CB8AC3E}">
        <p14:creationId xmlns:p14="http://schemas.microsoft.com/office/powerpoint/2010/main" val="70653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534400" cy="4906963"/>
          </a:xfrm>
        </p:spPr>
        <p:txBody>
          <a:bodyPr>
            <a:normAutofit/>
          </a:bodyPr>
          <a:lstStyle/>
          <a:p>
            <a:pPr marL="0" indent="0" algn="just"/>
            <a:r>
              <a:rPr lang="en-US" altLang="en-US" sz="2200" b="1" dirty="0"/>
              <a:t>PSM – Category of information produced</a:t>
            </a:r>
          </a:p>
          <a:p>
            <a:pPr marL="0" indent="0" algn="just"/>
            <a:endParaRPr lang="en-US" altLang="en-US" sz="2200" b="1" dirty="0"/>
          </a:p>
          <a:p>
            <a:pPr marL="457200" indent="-457200" algn="just">
              <a:buFont typeface="+mj-lt"/>
              <a:buAutoNum type="arabicPeriod"/>
            </a:pPr>
            <a:r>
              <a:rPr lang="en-US" altLang="en-US" sz="2200" dirty="0"/>
              <a:t>Schedule</a:t>
            </a:r>
          </a:p>
          <a:p>
            <a:pPr marL="457200" indent="-457200" algn="just">
              <a:buFont typeface="+mj-lt"/>
              <a:buAutoNum type="arabicPeriod"/>
            </a:pPr>
            <a:r>
              <a:rPr lang="en-US" altLang="en-US" sz="2200" dirty="0"/>
              <a:t>Resources and Costs</a:t>
            </a:r>
          </a:p>
          <a:p>
            <a:pPr marL="457200" indent="-457200" algn="just">
              <a:buFont typeface="+mj-lt"/>
              <a:buAutoNum type="arabicPeriod"/>
            </a:pPr>
            <a:r>
              <a:rPr lang="en-US" altLang="en-US" sz="2200" dirty="0"/>
              <a:t>Software size and stability</a:t>
            </a:r>
          </a:p>
          <a:p>
            <a:pPr marL="457200" indent="-457200" algn="just">
              <a:buFont typeface="+mj-lt"/>
              <a:buAutoNum type="arabicPeriod"/>
            </a:pPr>
            <a:r>
              <a:rPr lang="en-US" altLang="en-US" sz="2200" dirty="0"/>
              <a:t>Product Quality</a:t>
            </a:r>
          </a:p>
          <a:p>
            <a:pPr marL="457200" indent="-457200" algn="just">
              <a:buFont typeface="+mj-lt"/>
              <a:buAutoNum type="arabicPeriod"/>
            </a:pPr>
            <a:r>
              <a:rPr lang="en-US" altLang="en-US" sz="2200" dirty="0"/>
              <a:t>Process Performance</a:t>
            </a:r>
          </a:p>
          <a:p>
            <a:pPr marL="457200" indent="-457200" algn="just">
              <a:buFont typeface="+mj-lt"/>
              <a:buAutoNum type="arabicPeriod"/>
            </a:pPr>
            <a:r>
              <a:rPr lang="en-US" altLang="en-US" sz="2200" dirty="0"/>
              <a:t>Effectiveness of technology used</a:t>
            </a:r>
          </a:p>
          <a:p>
            <a:pPr marL="457200" indent="-457200" algn="just">
              <a:buFont typeface="+mj-lt"/>
              <a:buAutoNum type="arabicPeriod"/>
            </a:pPr>
            <a:r>
              <a:rPr lang="en-US" altLang="en-US" sz="2200" dirty="0"/>
              <a:t>User Satisfaction</a:t>
            </a:r>
          </a:p>
        </p:txBody>
      </p:sp>
      <p:sp>
        <p:nvSpPr>
          <p:cNvPr id="3" name="Content Placeholder 2"/>
          <p:cNvSpPr>
            <a:spLocks noGrp="1"/>
          </p:cNvSpPr>
          <p:nvPr>
            <p:ph sz="quarter" idx="10"/>
          </p:nvPr>
        </p:nvSpPr>
        <p:spPr/>
        <p:txBody>
          <a:bodyPr>
            <a:normAutofit fontScale="62500" lnSpcReduction="20000"/>
          </a:bodyPr>
          <a:lstStyle/>
          <a:p>
            <a:r>
              <a:rPr lang="en-US" dirty="0">
                <a:solidFill>
                  <a:srgbClr val="C00000"/>
                </a:solidFill>
                <a:latin typeface="Comic Sans MS" panose="030F0702030302020204" pitchFamily="66" charset="0"/>
              </a:rPr>
              <a:t>THE PRACTICAL SOFTWARE AND SYSTEMS</a:t>
            </a:r>
          </a:p>
          <a:p>
            <a:r>
              <a:rPr lang="en-US" dirty="0">
                <a:solidFill>
                  <a:srgbClr val="C00000"/>
                </a:solidFill>
                <a:latin typeface="Comic Sans MS" panose="030F0702030302020204" pitchFamily="66" charset="0"/>
              </a:rPr>
              <a:t>MEASUREMENT METHOD (PSM)</a:t>
            </a:r>
          </a:p>
        </p:txBody>
      </p:sp>
    </p:spTree>
    <p:extLst>
      <p:ext uri="{BB962C8B-B14F-4D97-AF65-F5344CB8AC3E}">
        <p14:creationId xmlns:p14="http://schemas.microsoft.com/office/powerpoint/2010/main" val="4285011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534400" cy="4906963"/>
          </a:xfrm>
        </p:spPr>
        <p:txBody>
          <a:bodyPr>
            <a:normAutofit fontScale="85000" lnSpcReduction="20000"/>
          </a:bodyPr>
          <a:lstStyle/>
          <a:p>
            <a:pPr marL="0" indent="0" algn="just"/>
            <a:r>
              <a:rPr lang="en-US" altLang="en-US" sz="2200" b="1" dirty="0"/>
              <a:t>Systems and Software Engineering - Measurement Process</a:t>
            </a:r>
          </a:p>
          <a:p>
            <a:pPr marL="0" indent="0" algn="just"/>
            <a:endParaRPr lang="en-US" altLang="en-US" sz="2200" b="1" dirty="0"/>
          </a:p>
          <a:p>
            <a:pPr marL="0" indent="0" algn="just"/>
            <a:r>
              <a:rPr lang="en-US" altLang="en-US" sz="2200" dirty="0"/>
              <a:t>ISO 15939 defines a software measurement process that applies to both the systems and software engineering disciplines for software suppliers and acquirers</a:t>
            </a:r>
          </a:p>
          <a:p>
            <a:pPr marL="0" indent="0" algn="just"/>
            <a:endParaRPr lang="en-US" altLang="en-US" sz="2200" dirty="0"/>
          </a:p>
          <a:p>
            <a:pPr marL="0" indent="0" algn="just"/>
            <a:r>
              <a:rPr lang="en-US" altLang="en-US" sz="2200" b="1" dirty="0"/>
              <a:t>Outcome of Successful Measurement process – </a:t>
            </a:r>
          </a:p>
          <a:p>
            <a:pPr marL="457200" indent="-457200" algn="just">
              <a:buFont typeface="+mj-lt"/>
              <a:buAutoNum type="arabicPeriod"/>
            </a:pPr>
            <a:r>
              <a:rPr lang="en-US" altLang="en-US" sz="2200" dirty="0"/>
              <a:t>Information needs are identified</a:t>
            </a:r>
          </a:p>
          <a:p>
            <a:pPr marL="457200" indent="-457200" algn="just">
              <a:buFont typeface="+mj-lt"/>
              <a:buAutoNum type="arabicPeriod"/>
            </a:pPr>
            <a:r>
              <a:rPr lang="en-US" altLang="en-US" sz="2200" dirty="0"/>
              <a:t>An appropriate set of measures, based on the information needs, is identified or developed</a:t>
            </a:r>
          </a:p>
          <a:p>
            <a:pPr marL="457200" indent="-457200" algn="just">
              <a:buFont typeface="+mj-lt"/>
              <a:buAutoNum type="arabicPeriod"/>
            </a:pPr>
            <a:r>
              <a:rPr lang="en-US" altLang="en-US" sz="2200" dirty="0"/>
              <a:t>Required data is collected, verified, and stored</a:t>
            </a:r>
          </a:p>
          <a:p>
            <a:pPr marL="457200" indent="-457200" algn="just">
              <a:buFont typeface="+mj-lt"/>
              <a:buAutoNum type="arabicPeriod"/>
            </a:pPr>
            <a:r>
              <a:rPr lang="en-US" altLang="en-US" sz="2200" dirty="0"/>
              <a:t>The data is analyzed and the results interpreted </a:t>
            </a:r>
          </a:p>
          <a:p>
            <a:pPr marL="457200" indent="-457200" algn="just">
              <a:buFont typeface="+mj-lt"/>
              <a:buAutoNum type="arabicPeriod"/>
            </a:pPr>
            <a:r>
              <a:rPr lang="en-US" altLang="en-US" sz="2200" dirty="0"/>
              <a:t>Information items provide objective information that supports decisions</a:t>
            </a:r>
          </a:p>
          <a:p>
            <a:pPr marL="457200" indent="-457200" algn="just">
              <a:buFont typeface="+mj-lt"/>
              <a:buAutoNum type="arabicPeriod"/>
            </a:pPr>
            <a:r>
              <a:rPr lang="en-US" altLang="en-US" sz="2200" dirty="0"/>
              <a:t>Organizational commitment for measurement is sustained</a:t>
            </a:r>
          </a:p>
          <a:p>
            <a:pPr marL="457200" indent="-457200" algn="just">
              <a:buFont typeface="+mj-lt"/>
              <a:buAutoNum type="arabicPeriod"/>
            </a:pPr>
            <a:r>
              <a:rPr lang="en-US" altLang="en-US" sz="2200" dirty="0"/>
              <a:t>Identified measurement activities are planned</a:t>
            </a:r>
          </a:p>
          <a:p>
            <a:pPr marL="457200" indent="-457200" algn="just">
              <a:buFont typeface="+mj-lt"/>
              <a:buAutoNum type="arabicPeriod"/>
            </a:pPr>
            <a:r>
              <a:rPr lang="en-US" altLang="en-US" sz="2200" dirty="0"/>
              <a:t>The measurement process and measures are evaluated</a:t>
            </a:r>
          </a:p>
          <a:p>
            <a:pPr marL="457200" indent="-457200" algn="just">
              <a:buFont typeface="+mj-lt"/>
              <a:buAutoNum type="arabicPeriod"/>
            </a:pPr>
            <a:r>
              <a:rPr lang="en-US" altLang="en-US" sz="2200" dirty="0"/>
              <a:t>Improvements are communicated to the measurement process owner.</a:t>
            </a:r>
          </a:p>
        </p:txBody>
      </p:sp>
      <p:sp>
        <p:nvSpPr>
          <p:cNvPr id="3" name="Content Placeholder 2"/>
          <p:cNvSpPr>
            <a:spLocks noGrp="1"/>
          </p:cNvSpPr>
          <p:nvPr>
            <p:ph sz="quarter" idx="10"/>
          </p:nvPr>
        </p:nvSpPr>
        <p:spPr/>
        <p:txBody>
          <a:bodyPr>
            <a:normAutofit/>
          </a:bodyPr>
          <a:lstStyle/>
          <a:p>
            <a:r>
              <a:rPr lang="it-IT" dirty="0">
                <a:solidFill>
                  <a:srgbClr val="C00000"/>
                </a:solidFill>
                <a:latin typeface="Comic Sans MS" panose="030F0702030302020204" pitchFamily="66" charset="0"/>
              </a:rPr>
              <a:t>ISO/IEC/IEEE 15939 STANDARD</a:t>
            </a:r>
            <a:endParaRPr lang="en-US" dirty="0">
              <a:solidFill>
                <a:srgbClr val="C00000"/>
              </a:solidFill>
              <a:latin typeface="Comic Sans MS" panose="030F0702030302020204" pitchFamily="66" charset="0"/>
            </a:endParaRPr>
          </a:p>
        </p:txBody>
      </p:sp>
    </p:spTree>
    <p:extLst>
      <p:ext uri="{BB962C8B-B14F-4D97-AF65-F5344CB8AC3E}">
        <p14:creationId xmlns:p14="http://schemas.microsoft.com/office/powerpoint/2010/main" val="3296021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534400" cy="4983163"/>
          </a:xfrm>
        </p:spPr>
        <p:txBody>
          <a:bodyPr>
            <a:normAutofit/>
          </a:bodyPr>
          <a:lstStyle/>
          <a:p>
            <a:pPr marL="0" indent="0" algn="just"/>
            <a:r>
              <a:rPr lang="en-US" altLang="en-US" sz="2200" b="1" dirty="0"/>
              <a:t>Activity of Measurement process – </a:t>
            </a:r>
          </a:p>
          <a:p>
            <a:pPr marL="457200" indent="-457200" algn="just">
              <a:buFont typeface="+mj-lt"/>
              <a:buAutoNum type="arabicPeriod"/>
            </a:pPr>
            <a:r>
              <a:rPr lang="en-US" altLang="en-US" sz="2200" dirty="0"/>
              <a:t>Activity 1: Establish and sustain measurement commitment</a:t>
            </a:r>
          </a:p>
          <a:p>
            <a:pPr marL="640080" lvl="1" indent="-274320" algn="just">
              <a:buFont typeface="Arial" panose="020B0604020202020204" pitchFamily="34" charset="0"/>
              <a:buChar char="•"/>
            </a:pPr>
            <a:r>
              <a:rPr lang="en-US" altLang="en-US" dirty="0"/>
              <a:t>Accept the requirements for measurement</a:t>
            </a:r>
          </a:p>
          <a:p>
            <a:pPr marL="640080" lvl="1" indent="-274320" algn="just">
              <a:buFont typeface="Arial" panose="020B0604020202020204" pitchFamily="34" charset="0"/>
              <a:buChar char="•"/>
            </a:pPr>
            <a:r>
              <a:rPr lang="en-US" altLang="en-US" dirty="0"/>
              <a:t>Assign resources</a:t>
            </a:r>
          </a:p>
          <a:p>
            <a:pPr marL="640080" lvl="1" indent="-274320" algn="just">
              <a:buFont typeface="Arial" panose="020B0604020202020204" pitchFamily="34" charset="0"/>
              <a:buChar char="•"/>
            </a:pPr>
            <a:endParaRPr lang="en-US" altLang="en-US" sz="1400" dirty="0"/>
          </a:p>
          <a:p>
            <a:pPr marL="457200" indent="-457200" algn="just">
              <a:buFont typeface="+mj-lt"/>
              <a:buAutoNum type="arabicPeriod"/>
            </a:pPr>
            <a:r>
              <a:rPr lang="en-US" altLang="en-US" sz="2200" dirty="0"/>
              <a:t>Activity 2: Prepare for measurement</a:t>
            </a:r>
          </a:p>
          <a:p>
            <a:pPr marL="651510" lvl="1" algn="just">
              <a:buFont typeface="Arial" panose="020B0604020202020204" pitchFamily="34" charset="0"/>
              <a:buChar char="•"/>
            </a:pPr>
            <a:r>
              <a:rPr lang="en-US" altLang="en-US" dirty="0"/>
              <a:t>Define the measurement strategy</a:t>
            </a:r>
          </a:p>
          <a:p>
            <a:pPr marL="651510" lvl="1" algn="just">
              <a:buFont typeface="Arial" panose="020B0604020202020204" pitchFamily="34" charset="0"/>
              <a:buChar char="•"/>
            </a:pPr>
            <a:r>
              <a:rPr lang="en-US" altLang="en-US" dirty="0"/>
              <a:t>Describe the characteristics of the organization that are relevant to measurement.</a:t>
            </a:r>
          </a:p>
          <a:p>
            <a:pPr marL="651510" lvl="1" algn="just">
              <a:buFont typeface="Arial" panose="020B0604020202020204" pitchFamily="34" charset="0"/>
              <a:buChar char="•"/>
            </a:pPr>
            <a:r>
              <a:rPr lang="en-US" altLang="en-US" dirty="0"/>
              <a:t>Identify and prioritize the information needs</a:t>
            </a:r>
          </a:p>
          <a:p>
            <a:pPr marL="651510" lvl="1" algn="just">
              <a:buFont typeface="Arial" panose="020B0604020202020204" pitchFamily="34" charset="0"/>
              <a:buChar char="•"/>
            </a:pPr>
            <a:r>
              <a:rPr lang="en-US" altLang="en-US" dirty="0"/>
              <a:t>Select and specify measures that satisfy the information needs</a:t>
            </a:r>
          </a:p>
          <a:p>
            <a:pPr marL="651510" lvl="1" algn="just">
              <a:buFont typeface="Arial" panose="020B0604020202020204" pitchFamily="34" charset="0"/>
              <a:buChar char="•"/>
            </a:pPr>
            <a:r>
              <a:rPr lang="en-US" altLang="en-US" dirty="0"/>
              <a:t>Define data collection, analysis, access, and reporting procedures</a:t>
            </a:r>
          </a:p>
          <a:p>
            <a:pPr marL="651510" lvl="1" algn="just">
              <a:buFont typeface="Arial" panose="020B0604020202020204" pitchFamily="34" charset="0"/>
              <a:buChar char="•"/>
            </a:pPr>
            <a:r>
              <a:rPr lang="en-US" altLang="en-US" dirty="0"/>
              <a:t>Define criteria for evaluating the information items and the measurement process</a:t>
            </a:r>
          </a:p>
          <a:p>
            <a:pPr marL="651510" lvl="1" algn="just">
              <a:buFont typeface="Arial" panose="020B0604020202020204" pitchFamily="34" charset="0"/>
              <a:buChar char="•"/>
            </a:pPr>
            <a:r>
              <a:rPr lang="en-US" altLang="en-US" dirty="0"/>
              <a:t>Identify and plan for the enabling systems or services to be used</a:t>
            </a:r>
          </a:p>
          <a:p>
            <a:pPr marL="651510" lvl="1" algn="just">
              <a:buFont typeface="Arial" panose="020B0604020202020204" pitchFamily="34" charset="0"/>
              <a:buChar char="•"/>
            </a:pPr>
            <a:r>
              <a:rPr lang="en-US" altLang="en-US" dirty="0"/>
              <a:t>Review, approve, and provide resources for measurement tasks</a:t>
            </a:r>
          </a:p>
          <a:p>
            <a:pPr marL="651510" lvl="1" algn="just">
              <a:buFont typeface="Arial" panose="020B0604020202020204" pitchFamily="34" charset="0"/>
              <a:buChar char="•"/>
            </a:pPr>
            <a:r>
              <a:rPr lang="en-US" altLang="en-US" dirty="0"/>
              <a:t>Acquire and deploy supporting technologies</a:t>
            </a:r>
          </a:p>
        </p:txBody>
      </p:sp>
      <p:sp>
        <p:nvSpPr>
          <p:cNvPr id="3" name="Content Placeholder 2"/>
          <p:cNvSpPr>
            <a:spLocks noGrp="1"/>
          </p:cNvSpPr>
          <p:nvPr>
            <p:ph sz="quarter" idx="10"/>
          </p:nvPr>
        </p:nvSpPr>
        <p:spPr/>
        <p:txBody>
          <a:bodyPr>
            <a:normAutofit/>
          </a:bodyPr>
          <a:lstStyle/>
          <a:p>
            <a:r>
              <a:rPr lang="it-IT" dirty="0">
                <a:solidFill>
                  <a:srgbClr val="C00000"/>
                </a:solidFill>
                <a:latin typeface="Comic Sans MS" panose="030F0702030302020204" pitchFamily="66" charset="0"/>
              </a:rPr>
              <a:t>ISO/IEC/IEEE 15939 STANDARD</a:t>
            </a:r>
            <a:endParaRPr lang="en-US" dirty="0">
              <a:solidFill>
                <a:srgbClr val="C00000"/>
              </a:solidFill>
              <a:latin typeface="Comic Sans MS" panose="030F0702030302020204" pitchFamily="66" charset="0"/>
            </a:endParaRPr>
          </a:p>
        </p:txBody>
      </p:sp>
    </p:spTree>
    <p:extLst>
      <p:ext uri="{BB962C8B-B14F-4D97-AF65-F5344CB8AC3E}">
        <p14:creationId xmlns:p14="http://schemas.microsoft.com/office/powerpoint/2010/main" val="1469626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534400" cy="4983163"/>
          </a:xfrm>
        </p:spPr>
        <p:txBody>
          <a:bodyPr>
            <a:normAutofit/>
          </a:bodyPr>
          <a:lstStyle/>
          <a:p>
            <a:pPr marL="0" indent="0" algn="just"/>
            <a:r>
              <a:rPr lang="en-US" altLang="en-US" sz="2200" b="1" dirty="0"/>
              <a:t>Outcome of Successful Measurement process – </a:t>
            </a:r>
          </a:p>
          <a:p>
            <a:pPr marL="457200" indent="-457200" algn="just">
              <a:buFont typeface="+mj-lt"/>
              <a:buAutoNum type="arabicPeriod" startAt="3"/>
            </a:pPr>
            <a:r>
              <a:rPr lang="en-US" altLang="en-US" sz="2200" dirty="0"/>
              <a:t>Activity 3: Perform measurement</a:t>
            </a:r>
          </a:p>
          <a:p>
            <a:pPr marL="651510" lvl="1" algn="just">
              <a:buFont typeface="Arial" panose="020B0604020202020204" pitchFamily="34" charset="0"/>
              <a:buChar char="•"/>
            </a:pPr>
            <a:r>
              <a:rPr lang="en-US" altLang="en-US" dirty="0"/>
              <a:t>Integrate procedures for data generation, collection, analysis, and reporting into the relevant processes</a:t>
            </a:r>
          </a:p>
          <a:p>
            <a:pPr marL="651510" lvl="1" algn="just">
              <a:buFont typeface="Arial" panose="020B0604020202020204" pitchFamily="34" charset="0"/>
              <a:buChar char="•"/>
            </a:pPr>
            <a:r>
              <a:rPr lang="en-US" altLang="en-US" dirty="0"/>
              <a:t>Collect, store, and verify data</a:t>
            </a:r>
          </a:p>
          <a:p>
            <a:pPr marL="651510" lvl="1" algn="just">
              <a:buFont typeface="Arial" panose="020B0604020202020204" pitchFamily="34" charset="0"/>
              <a:buChar char="•"/>
            </a:pPr>
            <a:r>
              <a:rPr lang="en-US" altLang="en-US" dirty="0"/>
              <a:t>Analyze data and develop information items</a:t>
            </a:r>
          </a:p>
          <a:p>
            <a:pPr marL="651510" lvl="1" algn="just">
              <a:buFont typeface="Arial" panose="020B0604020202020204" pitchFamily="34" charset="0"/>
              <a:buChar char="•"/>
            </a:pPr>
            <a:r>
              <a:rPr lang="en-US" altLang="en-US" dirty="0"/>
              <a:t>Record results and inform the measurement users</a:t>
            </a:r>
          </a:p>
          <a:p>
            <a:pPr marL="651510" lvl="1" algn="just">
              <a:buFont typeface="Arial" panose="020B0604020202020204" pitchFamily="34" charset="0"/>
              <a:buChar char="•"/>
            </a:pPr>
            <a:endParaRPr lang="en-US" altLang="en-US" sz="1400" dirty="0"/>
          </a:p>
          <a:p>
            <a:pPr marL="457200" indent="-457200" algn="just">
              <a:buFont typeface="+mj-lt"/>
              <a:buAutoNum type="arabicPeriod" startAt="3"/>
            </a:pPr>
            <a:r>
              <a:rPr lang="en-US" altLang="en-US" sz="2200" dirty="0"/>
              <a:t>Activity 4: Evaluate measurement</a:t>
            </a:r>
          </a:p>
          <a:p>
            <a:pPr marL="651510" lvl="1" algn="just">
              <a:buFont typeface="Arial" panose="020B0604020202020204" pitchFamily="34" charset="0"/>
              <a:buChar char="•"/>
            </a:pPr>
            <a:r>
              <a:rPr lang="en-US" altLang="en-US" dirty="0"/>
              <a:t>Evaluate information products and the measurement process</a:t>
            </a:r>
          </a:p>
          <a:p>
            <a:pPr marL="651510" lvl="1" algn="just">
              <a:buFont typeface="Arial" panose="020B0604020202020204" pitchFamily="34" charset="0"/>
              <a:buChar char="•"/>
            </a:pPr>
            <a:r>
              <a:rPr lang="en-US" altLang="en-US" dirty="0"/>
              <a:t>Identify potential improvements.</a:t>
            </a:r>
          </a:p>
        </p:txBody>
      </p:sp>
      <p:sp>
        <p:nvSpPr>
          <p:cNvPr id="3" name="Content Placeholder 2"/>
          <p:cNvSpPr>
            <a:spLocks noGrp="1"/>
          </p:cNvSpPr>
          <p:nvPr>
            <p:ph sz="quarter" idx="10"/>
          </p:nvPr>
        </p:nvSpPr>
        <p:spPr/>
        <p:txBody>
          <a:bodyPr>
            <a:normAutofit/>
          </a:bodyPr>
          <a:lstStyle/>
          <a:p>
            <a:r>
              <a:rPr lang="it-IT" dirty="0">
                <a:solidFill>
                  <a:srgbClr val="C00000"/>
                </a:solidFill>
                <a:latin typeface="Comic Sans MS" panose="030F0702030302020204" pitchFamily="66" charset="0"/>
              </a:rPr>
              <a:t>ISO/IEC/IEEE 15939 STANDARD</a:t>
            </a:r>
            <a:endParaRPr lang="en-US" dirty="0">
              <a:solidFill>
                <a:srgbClr val="C00000"/>
              </a:solidFill>
              <a:latin typeface="Comic Sans MS" panose="030F0702030302020204" pitchFamily="66" charset="0"/>
            </a:endParaRPr>
          </a:p>
        </p:txBody>
      </p:sp>
    </p:spTree>
    <p:extLst>
      <p:ext uri="{BB962C8B-B14F-4D97-AF65-F5344CB8AC3E}">
        <p14:creationId xmlns:p14="http://schemas.microsoft.com/office/powerpoint/2010/main" val="266865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US" dirty="0">
                <a:solidFill>
                  <a:srgbClr val="C00000"/>
                </a:solidFill>
                <a:latin typeface="Comic Sans MS" panose="030F0702030302020204" pitchFamily="66" charset="0"/>
              </a:rPr>
              <a:t>CMMI for Development</a:t>
            </a:r>
          </a:p>
        </p:txBody>
      </p:sp>
      <p:pic>
        <p:nvPicPr>
          <p:cNvPr id="6" name="Picture 5">
            <a:extLst>
              <a:ext uri="{FF2B5EF4-FFF2-40B4-BE49-F238E27FC236}">
                <a16:creationId xmlns:a16="http://schemas.microsoft.com/office/drawing/2014/main" id="{C75CC175-BAD1-1D08-F766-531533588090}"/>
              </a:ext>
            </a:extLst>
          </p:cNvPr>
          <p:cNvPicPr>
            <a:picLocks noChangeAspect="1"/>
          </p:cNvPicPr>
          <p:nvPr/>
        </p:nvPicPr>
        <p:blipFill>
          <a:blip r:embed="rId3"/>
          <a:stretch>
            <a:fillRect/>
          </a:stretch>
        </p:blipFill>
        <p:spPr>
          <a:xfrm>
            <a:off x="1143000" y="1600200"/>
            <a:ext cx="7010400" cy="4691785"/>
          </a:xfrm>
          <a:prstGeom prst="rect">
            <a:avLst/>
          </a:prstGeom>
        </p:spPr>
      </p:pic>
      <p:sp>
        <p:nvSpPr>
          <p:cNvPr id="2" name="Rectangle: Rounded Corners 1">
            <a:extLst>
              <a:ext uri="{FF2B5EF4-FFF2-40B4-BE49-F238E27FC236}">
                <a16:creationId xmlns:a16="http://schemas.microsoft.com/office/drawing/2014/main" id="{68CD6ECB-D909-2508-6151-FE172721EEAC}"/>
              </a:ext>
            </a:extLst>
          </p:cNvPr>
          <p:cNvSpPr/>
          <p:nvPr/>
        </p:nvSpPr>
        <p:spPr>
          <a:xfrm>
            <a:off x="3810000" y="5440680"/>
            <a:ext cx="1752600" cy="152400"/>
          </a:xfrm>
          <a:prstGeom prst="roundRect">
            <a:avLst/>
          </a:prstGeom>
          <a:solidFill>
            <a:srgbClr val="00B050">
              <a:alpha val="61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06779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534400" cy="4983163"/>
          </a:xfrm>
        </p:spPr>
        <p:txBody>
          <a:bodyPr>
            <a:normAutofit fontScale="92500" lnSpcReduction="10000"/>
          </a:bodyPr>
          <a:lstStyle/>
          <a:p>
            <a:pPr marL="0" indent="0" algn="just"/>
            <a:r>
              <a:rPr lang="en-US" altLang="en-US" sz="2200" b="1" dirty="0"/>
              <a:t>Measurement and Analysis  - </a:t>
            </a:r>
            <a:r>
              <a:rPr lang="en-US" altLang="en-US" sz="2200" dirty="0"/>
              <a:t>The purpose of measurement and analysis (MA) is to develop and sustain a measurement capability used to support management information needs.</a:t>
            </a:r>
          </a:p>
          <a:p>
            <a:pPr marL="0" indent="0" algn="just"/>
            <a:endParaRPr lang="en-US" altLang="en-US" sz="2200" dirty="0"/>
          </a:p>
          <a:p>
            <a:pPr marL="457200" indent="-457200" algn="just">
              <a:buFont typeface="+mj-lt"/>
              <a:buAutoNum type="arabicPeriod"/>
            </a:pPr>
            <a:r>
              <a:rPr lang="en-US" altLang="en-US" sz="1900" dirty="0"/>
              <a:t>SG 1 Align Measurement and Analysis Activities - Measurement objectives and activities are aligned with the identified information needs and objectives.</a:t>
            </a:r>
          </a:p>
          <a:p>
            <a:pPr marL="651510" lvl="1" algn="just">
              <a:buFont typeface="Arial" panose="020B0604020202020204" pitchFamily="34" charset="0"/>
              <a:buChar char="•"/>
            </a:pPr>
            <a:r>
              <a:rPr lang="en-US" altLang="en-US" sz="1700" dirty="0"/>
              <a:t>SP 1.1 Establish measurement objectives</a:t>
            </a:r>
          </a:p>
          <a:p>
            <a:pPr marL="651510" lvl="1" algn="just">
              <a:buFont typeface="Arial" panose="020B0604020202020204" pitchFamily="34" charset="0"/>
              <a:buChar char="•"/>
            </a:pPr>
            <a:r>
              <a:rPr lang="en-US" altLang="en-US" sz="1700" dirty="0"/>
              <a:t>SP 1.2 Specify measures</a:t>
            </a:r>
          </a:p>
          <a:p>
            <a:pPr marL="651510" lvl="1" algn="just">
              <a:buFont typeface="Arial" panose="020B0604020202020204" pitchFamily="34" charset="0"/>
              <a:buChar char="•"/>
            </a:pPr>
            <a:r>
              <a:rPr lang="en-US" altLang="en-US" sz="1700" dirty="0"/>
              <a:t>SP 1.3 Specify data collection and storage procedures</a:t>
            </a:r>
          </a:p>
          <a:p>
            <a:pPr marL="651510" lvl="1" algn="just">
              <a:buFont typeface="Arial" panose="020B0604020202020204" pitchFamily="34" charset="0"/>
              <a:buChar char="•"/>
            </a:pPr>
            <a:r>
              <a:rPr lang="en-US" altLang="en-US" sz="1700" dirty="0"/>
              <a:t>SP 1.4 Specify analysis procedures</a:t>
            </a:r>
          </a:p>
          <a:p>
            <a:pPr marL="651510" lvl="1" algn="just">
              <a:buFont typeface="Arial" panose="020B0604020202020204" pitchFamily="34" charset="0"/>
              <a:buChar char="•"/>
            </a:pPr>
            <a:endParaRPr lang="en-US" altLang="en-US" sz="1900" dirty="0"/>
          </a:p>
          <a:p>
            <a:pPr marL="457200" indent="-457200" algn="just">
              <a:buFont typeface="+mj-lt"/>
              <a:buAutoNum type="arabicPeriod"/>
            </a:pPr>
            <a:r>
              <a:rPr lang="en-US" altLang="en-US" sz="1900" dirty="0"/>
              <a:t>SG 2 Provide Measurement Results - Measurement results, which address identified information needs and objectives, are provided.</a:t>
            </a:r>
            <a:endParaRPr lang="en-US" altLang="en-US" sz="2100" dirty="0"/>
          </a:p>
          <a:p>
            <a:pPr marL="651510" lvl="1" algn="just">
              <a:buFont typeface="Arial" panose="020B0604020202020204" pitchFamily="34" charset="0"/>
              <a:buChar char="•"/>
            </a:pPr>
            <a:r>
              <a:rPr lang="en-US" altLang="en-US" sz="1700" dirty="0"/>
              <a:t>SP 2.1 Obtain measurement data</a:t>
            </a:r>
          </a:p>
          <a:p>
            <a:pPr marL="651510" lvl="1" algn="just">
              <a:buFont typeface="Arial" panose="020B0604020202020204" pitchFamily="34" charset="0"/>
              <a:buChar char="•"/>
            </a:pPr>
            <a:r>
              <a:rPr lang="en-US" altLang="en-US" sz="1700" dirty="0"/>
              <a:t>SP 2.2 Analyze measurement data</a:t>
            </a:r>
          </a:p>
          <a:p>
            <a:pPr marL="651510" lvl="1" algn="just">
              <a:buFont typeface="Arial" panose="020B0604020202020204" pitchFamily="34" charset="0"/>
              <a:buChar char="•"/>
            </a:pPr>
            <a:r>
              <a:rPr lang="en-US" altLang="en-US" sz="1700" dirty="0"/>
              <a:t>SP 2.3 Store data and results</a:t>
            </a:r>
          </a:p>
          <a:p>
            <a:pPr marL="651510" lvl="1" algn="just">
              <a:buFont typeface="Arial" panose="020B0604020202020204" pitchFamily="34" charset="0"/>
              <a:buChar char="•"/>
            </a:pPr>
            <a:r>
              <a:rPr lang="en-US" altLang="en-US" sz="1700" dirty="0"/>
              <a:t>SP 2.4 Communicate results</a:t>
            </a:r>
          </a:p>
        </p:txBody>
      </p:sp>
      <p:sp>
        <p:nvSpPr>
          <p:cNvPr id="3" name="Content Placeholder 2"/>
          <p:cNvSpPr>
            <a:spLocks noGrp="1"/>
          </p:cNvSpPr>
          <p:nvPr>
            <p:ph sz="quarter" idx="10"/>
          </p:nvPr>
        </p:nvSpPr>
        <p:spPr/>
        <p:txBody>
          <a:bodyPr>
            <a:normAutofit/>
          </a:bodyPr>
          <a:lstStyle/>
          <a:p>
            <a:r>
              <a:rPr lang="it-IT" dirty="0">
                <a:solidFill>
                  <a:srgbClr val="C00000"/>
                </a:solidFill>
                <a:latin typeface="Comic Sans MS" panose="030F0702030302020204" pitchFamily="66" charset="0"/>
              </a:rPr>
              <a:t>Measurement </a:t>
            </a:r>
          </a:p>
          <a:p>
            <a:r>
              <a:rPr lang="it-IT" dirty="0">
                <a:solidFill>
                  <a:srgbClr val="C00000"/>
                </a:solidFill>
                <a:latin typeface="Comic Sans MS" panose="030F0702030302020204" pitchFamily="66" charset="0"/>
              </a:rPr>
              <a:t>CMMI - Dev</a:t>
            </a:r>
            <a:endParaRPr lang="en-US" dirty="0">
              <a:solidFill>
                <a:srgbClr val="C00000"/>
              </a:solidFill>
              <a:latin typeface="Comic Sans MS" panose="030F0702030302020204" pitchFamily="66" charset="0"/>
            </a:endParaRPr>
          </a:p>
        </p:txBody>
      </p:sp>
    </p:spTree>
    <p:extLst>
      <p:ext uri="{BB962C8B-B14F-4D97-AF65-F5344CB8AC3E}">
        <p14:creationId xmlns:p14="http://schemas.microsoft.com/office/powerpoint/2010/main" val="203269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US" dirty="0">
                <a:solidFill>
                  <a:srgbClr val="C00000"/>
                </a:solidFill>
                <a:latin typeface="Comic Sans MS" panose="030F0702030302020204" pitchFamily="66" charset="0"/>
              </a:rPr>
              <a:t>Re-Cap</a:t>
            </a:r>
          </a:p>
        </p:txBody>
      </p:sp>
      <p:sp>
        <p:nvSpPr>
          <p:cNvPr id="2" name="Content Placeholder 1">
            <a:extLst>
              <a:ext uri="{FF2B5EF4-FFF2-40B4-BE49-F238E27FC236}">
                <a16:creationId xmlns:a16="http://schemas.microsoft.com/office/drawing/2014/main" id="{2C619849-15DB-0340-8085-9ABFFFBE0414}"/>
              </a:ext>
            </a:extLst>
          </p:cNvPr>
          <p:cNvSpPr>
            <a:spLocks noGrp="1"/>
          </p:cNvSpPr>
          <p:nvPr>
            <p:ph idx="1"/>
          </p:nvPr>
        </p:nvSpPr>
        <p:spPr>
          <a:xfrm>
            <a:off x="114300" y="1524000"/>
            <a:ext cx="4305300" cy="4953000"/>
          </a:xfrm>
          <a:ln>
            <a:solidFill>
              <a:schemeClr val="tx1"/>
            </a:solidFill>
          </a:ln>
        </p:spPr>
        <p:txBody>
          <a:bodyPr/>
          <a:lstStyle/>
          <a:p>
            <a:pPr marL="0" indent="0" algn="just" fontAlgn="base">
              <a:spcAft>
                <a:spcPct val="0"/>
              </a:spcAft>
            </a:pPr>
            <a:r>
              <a:rPr lang="en-US" sz="1100" b="1" dirty="0"/>
              <a:t>Lecture - 01</a:t>
            </a:r>
          </a:p>
          <a:p>
            <a:pPr marL="342900" lvl="1" indent="-342900" algn="just">
              <a:buClr>
                <a:srgbClr val="101141"/>
              </a:buClr>
              <a:buFont typeface="Arial" panose="020B0604020202020204" pitchFamily="34" charset="0"/>
              <a:buChar char="•"/>
            </a:pPr>
            <a:r>
              <a:rPr lang="en-US" sz="1100" dirty="0"/>
              <a:t>Definitions – S/W Quality, S/W Quality Assurance</a:t>
            </a:r>
          </a:p>
          <a:p>
            <a:pPr marL="342900" lvl="1" indent="-342900" algn="just">
              <a:buClr>
                <a:srgbClr val="101141"/>
              </a:buClr>
              <a:buFont typeface="Arial" panose="020B0604020202020204" pitchFamily="34" charset="0"/>
              <a:buChar char="•"/>
            </a:pPr>
            <a:r>
              <a:rPr lang="en-US" sz="1100" dirty="0"/>
              <a:t>Importance of QA</a:t>
            </a:r>
          </a:p>
          <a:p>
            <a:pPr marL="342900" lvl="1" indent="-342900" algn="just">
              <a:buClr>
                <a:srgbClr val="101141"/>
              </a:buClr>
              <a:buFont typeface="Arial" panose="020B0604020202020204" pitchFamily="34" charset="0"/>
              <a:buChar char="•"/>
            </a:pPr>
            <a:r>
              <a:rPr lang="en-US" sz="1100" dirty="0"/>
              <a:t>Causes of Defects</a:t>
            </a:r>
          </a:p>
          <a:p>
            <a:pPr marL="342900" lvl="1" indent="-342900" algn="just">
              <a:buClr>
                <a:srgbClr val="101141"/>
              </a:buClr>
              <a:buFont typeface="Arial" panose="020B0604020202020204" pitchFamily="34" charset="0"/>
              <a:buChar char="•"/>
            </a:pPr>
            <a:r>
              <a:rPr lang="en-US" sz="1100" dirty="0"/>
              <a:t>Business Models in S/W</a:t>
            </a:r>
          </a:p>
          <a:p>
            <a:pPr marL="342900" lvl="1" indent="-342900" algn="just">
              <a:buClr>
                <a:srgbClr val="101141"/>
              </a:buClr>
              <a:buFont typeface="Arial" panose="020B0604020202020204" pitchFamily="34" charset="0"/>
              <a:buChar char="•"/>
            </a:pPr>
            <a:r>
              <a:rPr lang="en-US" sz="1100" dirty="0"/>
              <a:t>S/W Cost, Quality Cost</a:t>
            </a:r>
          </a:p>
          <a:p>
            <a:pPr marL="342900" lvl="1" indent="-342900" algn="just">
              <a:buClr>
                <a:srgbClr val="101141"/>
              </a:buClr>
              <a:buFont typeface="Arial" panose="020B0604020202020204" pitchFamily="34" charset="0"/>
              <a:buChar char="•"/>
            </a:pPr>
            <a:r>
              <a:rPr lang="en-US" sz="1100" dirty="0"/>
              <a:t>Quality culture</a:t>
            </a:r>
          </a:p>
          <a:p>
            <a:pPr marL="0" lvl="1" indent="0" algn="just" fontAlgn="base">
              <a:spcAft>
                <a:spcPct val="0"/>
              </a:spcAft>
              <a:buClr>
                <a:srgbClr val="101141"/>
              </a:buClr>
              <a:buNone/>
            </a:pPr>
            <a:r>
              <a:rPr lang="en-US" sz="1100" b="1" dirty="0"/>
              <a:t>Lecture - 02</a:t>
            </a:r>
          </a:p>
          <a:p>
            <a:pPr marL="342900" lvl="1" indent="-342900" algn="just">
              <a:buClr>
                <a:srgbClr val="101141"/>
              </a:buClr>
              <a:buFont typeface="Arial" panose="020B0604020202020204" pitchFamily="34" charset="0"/>
              <a:buChar char="•"/>
            </a:pPr>
            <a:r>
              <a:rPr lang="en-US" sz="1100" dirty="0"/>
              <a:t>Software Quality Models</a:t>
            </a:r>
          </a:p>
          <a:p>
            <a:pPr marL="742950" lvl="2" indent="-342900" algn="just">
              <a:buClr>
                <a:srgbClr val="101141"/>
              </a:buClr>
            </a:pPr>
            <a:r>
              <a:rPr lang="en-US" sz="1100" dirty="0"/>
              <a:t>McCall, IEEE 1061, ISO 25000 Series</a:t>
            </a:r>
          </a:p>
          <a:p>
            <a:pPr marL="342900" lvl="1" indent="-342900" algn="just">
              <a:buClr>
                <a:srgbClr val="101141"/>
              </a:buClr>
              <a:buFont typeface="Arial" panose="020B0604020202020204" pitchFamily="34" charset="0"/>
              <a:buChar char="•"/>
            </a:pPr>
            <a:r>
              <a:rPr lang="en-US" sz="1100" dirty="0"/>
              <a:t>Quality Requirements</a:t>
            </a:r>
          </a:p>
          <a:p>
            <a:pPr marL="342900" lvl="1" indent="-342900" algn="just">
              <a:buClr>
                <a:srgbClr val="101141"/>
              </a:buClr>
              <a:buFont typeface="Arial" panose="020B0604020202020204" pitchFamily="34" charset="0"/>
              <a:buChar char="•"/>
            </a:pPr>
            <a:r>
              <a:rPr lang="en-US" sz="1100" dirty="0"/>
              <a:t>Quality of Requirements</a:t>
            </a:r>
          </a:p>
          <a:p>
            <a:pPr marL="342900" lvl="1" indent="-342900" algn="just">
              <a:buClr>
                <a:srgbClr val="101141"/>
              </a:buClr>
              <a:buFont typeface="Arial" panose="020B0604020202020204" pitchFamily="34" charset="0"/>
              <a:buChar char="•"/>
            </a:pPr>
            <a:r>
              <a:rPr lang="en-US" sz="1100" dirty="0"/>
              <a:t>Frameworks</a:t>
            </a:r>
          </a:p>
          <a:p>
            <a:pPr marL="742950" lvl="2" indent="-342900" algn="just">
              <a:buClr>
                <a:srgbClr val="101141"/>
              </a:buClr>
              <a:defRPr/>
            </a:pPr>
            <a:r>
              <a:rPr lang="en-US" sz="1100" dirty="0"/>
              <a:t>ISO/IEC/IEEE 12207 - Software Life Cycle Processes</a:t>
            </a:r>
          </a:p>
          <a:p>
            <a:pPr marL="0" indent="0" algn="just" fontAlgn="base">
              <a:spcAft>
                <a:spcPct val="0"/>
              </a:spcAft>
            </a:pPr>
            <a:r>
              <a:rPr lang="en-US" sz="1100" b="1" dirty="0"/>
              <a:t>Lecture - 03</a:t>
            </a:r>
          </a:p>
          <a:p>
            <a:pPr marL="342900" lvl="1" indent="-342900" algn="just">
              <a:buClr>
                <a:srgbClr val="101141"/>
              </a:buClr>
              <a:buFont typeface="Arial" panose="020B0604020202020204" pitchFamily="34" charset="0"/>
              <a:buChar char="•"/>
            </a:pPr>
            <a:r>
              <a:rPr lang="en-US" sz="1050" dirty="0"/>
              <a:t>Frameworks</a:t>
            </a:r>
          </a:p>
          <a:p>
            <a:pPr marL="742950" lvl="2" indent="-342900" algn="just">
              <a:buClr>
                <a:srgbClr val="101141"/>
              </a:buClr>
            </a:pPr>
            <a:r>
              <a:rPr lang="en-US" sz="1050" dirty="0"/>
              <a:t>CMMI-Development</a:t>
            </a:r>
          </a:p>
          <a:p>
            <a:pPr marL="742950" lvl="2" indent="-342900" algn="just">
              <a:buClr>
                <a:srgbClr val="101141"/>
              </a:buClr>
            </a:pPr>
            <a:r>
              <a:rPr lang="en-US" sz="1050" dirty="0"/>
              <a:t>ITIL Framework</a:t>
            </a:r>
          </a:p>
          <a:p>
            <a:pPr marL="342900" lvl="1" indent="-342900" algn="just">
              <a:buClr>
                <a:srgbClr val="101141"/>
              </a:buClr>
              <a:buFont typeface="Arial" panose="020B0604020202020204" pitchFamily="34" charset="0"/>
              <a:buChar char="•"/>
            </a:pPr>
            <a:r>
              <a:rPr lang="en-US" sz="1050" dirty="0"/>
              <a:t>Other Frameworks</a:t>
            </a:r>
          </a:p>
          <a:p>
            <a:pPr marL="0" indent="0" algn="just" fontAlgn="base">
              <a:spcAft>
                <a:spcPct val="0"/>
              </a:spcAft>
            </a:pPr>
            <a:r>
              <a:rPr lang="en-US" sz="1100" b="1" dirty="0"/>
              <a:t>Lecture - 04</a:t>
            </a:r>
          </a:p>
          <a:p>
            <a:pPr marL="342900" lvl="1" indent="-342900" algn="just">
              <a:buClr>
                <a:srgbClr val="101141"/>
              </a:buClr>
              <a:buFont typeface="Arial" panose="020B0604020202020204" pitchFamily="34" charset="0"/>
              <a:buChar char="•"/>
            </a:pPr>
            <a:r>
              <a:rPr lang="en-US" sz="1050" dirty="0"/>
              <a:t>ISO 25010 – Quality Attributes</a:t>
            </a:r>
          </a:p>
          <a:p>
            <a:pPr marL="342900" lvl="1" indent="-342900" algn="just">
              <a:buClr>
                <a:srgbClr val="101141"/>
              </a:buClr>
              <a:buFont typeface="Arial" panose="020B0604020202020204" pitchFamily="34" charset="0"/>
              <a:buChar char="•"/>
            </a:pPr>
            <a:r>
              <a:rPr lang="en-US" sz="1050" dirty="0"/>
              <a:t>Functional Suitability, Performance Efficiency, Compatibility, Usability, Reliability, Security, Maintainability, Portability</a:t>
            </a:r>
          </a:p>
          <a:p>
            <a:pPr marL="342900" lvl="1" indent="-342900" algn="just">
              <a:buClr>
                <a:srgbClr val="101141"/>
              </a:buClr>
              <a:buFont typeface="Arial" panose="020B0604020202020204" pitchFamily="34" charset="0"/>
              <a:buChar char="•"/>
            </a:pPr>
            <a:endParaRPr lang="en-US" sz="1050" dirty="0"/>
          </a:p>
          <a:p>
            <a:pPr marL="742950" lvl="2" indent="-342900" algn="just">
              <a:buClr>
                <a:srgbClr val="101141"/>
              </a:buClr>
              <a:defRPr/>
            </a:pPr>
            <a:endParaRPr lang="en-US" sz="1200" dirty="0"/>
          </a:p>
        </p:txBody>
      </p:sp>
      <p:sp>
        <p:nvSpPr>
          <p:cNvPr id="4" name="Content Placeholder 1">
            <a:extLst>
              <a:ext uri="{FF2B5EF4-FFF2-40B4-BE49-F238E27FC236}">
                <a16:creationId xmlns:a16="http://schemas.microsoft.com/office/drawing/2014/main" id="{88131F89-72AF-9C79-8D16-644276DC2068}"/>
              </a:ext>
            </a:extLst>
          </p:cNvPr>
          <p:cNvSpPr txBox="1">
            <a:spLocks/>
          </p:cNvSpPr>
          <p:nvPr/>
        </p:nvSpPr>
        <p:spPr bwMode="auto">
          <a:xfrm>
            <a:off x="4419600" y="1524000"/>
            <a:ext cx="4343400" cy="4953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fontAlgn="base">
              <a:spcAft>
                <a:spcPct val="0"/>
              </a:spcAft>
            </a:pPr>
            <a:r>
              <a:rPr lang="en-US" sz="1100" b="1" dirty="0"/>
              <a:t>Lecture - 05</a:t>
            </a:r>
          </a:p>
          <a:p>
            <a:pPr marL="342900" lvl="1" indent="-342900" algn="just">
              <a:buClr>
                <a:srgbClr val="101141"/>
              </a:buClr>
              <a:buFont typeface="Arial" panose="020B0604020202020204" pitchFamily="34" charset="0"/>
              <a:buChar char="•"/>
            </a:pPr>
            <a:r>
              <a:rPr lang="en-US" sz="1100" dirty="0"/>
              <a:t>Software Testing Fundamentals</a:t>
            </a:r>
          </a:p>
          <a:p>
            <a:pPr marL="342900" lvl="1" indent="-342900" algn="just">
              <a:buClr>
                <a:srgbClr val="101141"/>
              </a:buClr>
              <a:buFont typeface="Arial" panose="020B0604020202020204" pitchFamily="34" charset="0"/>
              <a:buChar char="•"/>
            </a:pPr>
            <a:r>
              <a:rPr lang="en-US" sz="1100" dirty="0"/>
              <a:t>Software Verification and Validation</a:t>
            </a:r>
          </a:p>
          <a:p>
            <a:pPr marL="342900" lvl="1" indent="-342900" algn="just">
              <a:buClr>
                <a:srgbClr val="101141"/>
              </a:buClr>
              <a:buFont typeface="Arial" panose="020B0604020202020204" pitchFamily="34" charset="0"/>
              <a:buChar char="•"/>
            </a:pPr>
            <a:r>
              <a:rPr lang="en-US" sz="1100" dirty="0"/>
              <a:t>Types of Testing - Black Box, White Box Testing</a:t>
            </a:r>
          </a:p>
          <a:p>
            <a:pPr marL="342900" lvl="1" indent="-342900" algn="just">
              <a:buClr>
                <a:srgbClr val="101141"/>
              </a:buClr>
              <a:buFont typeface="Arial" panose="020B0604020202020204" pitchFamily="34" charset="0"/>
              <a:buChar char="•"/>
            </a:pPr>
            <a:r>
              <a:rPr lang="en-US" sz="1100" dirty="0"/>
              <a:t>Test Levels and Types – </a:t>
            </a:r>
          </a:p>
          <a:p>
            <a:pPr marL="742950" lvl="2" indent="-342900" algn="just">
              <a:buClr>
                <a:srgbClr val="101141"/>
              </a:buClr>
            </a:pPr>
            <a:r>
              <a:rPr lang="en-US" sz="1100" dirty="0"/>
              <a:t>Unit, Integration, System Testing</a:t>
            </a:r>
          </a:p>
          <a:p>
            <a:pPr marL="0" indent="0" algn="just" fontAlgn="base">
              <a:spcAft>
                <a:spcPct val="0"/>
              </a:spcAft>
            </a:pPr>
            <a:r>
              <a:rPr lang="en-US" sz="1100" b="1" dirty="0"/>
              <a:t>Lecture - 06</a:t>
            </a:r>
          </a:p>
          <a:p>
            <a:pPr marL="342900" lvl="1" indent="-342900" algn="just">
              <a:buClr>
                <a:srgbClr val="101141"/>
              </a:buClr>
              <a:buFont typeface="Arial" panose="020B0604020202020204" pitchFamily="34" charset="0"/>
              <a:buChar char="•"/>
            </a:pPr>
            <a:r>
              <a:rPr lang="en-US" sz="1100" dirty="0"/>
              <a:t>Test Design Techniques</a:t>
            </a:r>
          </a:p>
          <a:p>
            <a:pPr marL="742950" lvl="2" indent="-342900" algn="just">
              <a:buClr>
                <a:srgbClr val="101141"/>
              </a:buClr>
            </a:pPr>
            <a:r>
              <a:rPr lang="en-US" sz="1100" dirty="0"/>
              <a:t>Combinatorial Testing</a:t>
            </a:r>
          </a:p>
          <a:p>
            <a:pPr marL="742950" lvl="2" indent="-342900" algn="just">
              <a:buClr>
                <a:srgbClr val="101141"/>
              </a:buClr>
            </a:pPr>
            <a:r>
              <a:rPr lang="en-US" sz="1100" dirty="0"/>
              <a:t>Boundary Value Analysis</a:t>
            </a:r>
          </a:p>
          <a:p>
            <a:pPr marL="742950" lvl="2" indent="-342900" algn="just">
              <a:buClr>
                <a:srgbClr val="101141"/>
              </a:buClr>
            </a:pPr>
            <a:r>
              <a:rPr lang="en-US" sz="1100" dirty="0"/>
              <a:t>Equivalence Class Partitioning</a:t>
            </a:r>
          </a:p>
          <a:p>
            <a:pPr marL="0" indent="0" algn="just" fontAlgn="base">
              <a:spcAft>
                <a:spcPct val="0"/>
              </a:spcAft>
            </a:pPr>
            <a:r>
              <a:rPr lang="en-US" sz="1100" b="1" dirty="0"/>
              <a:t>Lecture - 07</a:t>
            </a:r>
          </a:p>
          <a:p>
            <a:pPr marL="342900" lvl="1" indent="-342900" algn="just">
              <a:buClr>
                <a:srgbClr val="101141"/>
              </a:buClr>
              <a:buFont typeface="Arial" panose="020B0604020202020204" pitchFamily="34" charset="0"/>
              <a:buChar char="•"/>
            </a:pPr>
            <a:r>
              <a:rPr lang="en-US" sz="1100" dirty="0"/>
              <a:t>Test Methodology – </a:t>
            </a:r>
          </a:p>
          <a:p>
            <a:pPr marL="742950" lvl="2" indent="-342900" algn="just">
              <a:buClr>
                <a:srgbClr val="101141"/>
              </a:buClr>
            </a:pPr>
            <a:r>
              <a:rPr lang="en-US" sz="1100" dirty="0"/>
              <a:t>Decision Table Testing</a:t>
            </a:r>
          </a:p>
          <a:p>
            <a:pPr marL="342900" lvl="1" indent="-342900" algn="just">
              <a:buClr>
                <a:srgbClr val="101141"/>
              </a:buClr>
              <a:buFont typeface="Arial" panose="020B0604020202020204" pitchFamily="34" charset="0"/>
              <a:buChar char="•"/>
            </a:pPr>
            <a:r>
              <a:rPr lang="en-US" sz="1100" dirty="0"/>
              <a:t>Test Execution Process</a:t>
            </a:r>
          </a:p>
          <a:p>
            <a:pPr marL="342900" lvl="1" indent="-342900" algn="just">
              <a:buClr>
                <a:srgbClr val="101141"/>
              </a:buClr>
              <a:buFont typeface="Arial" panose="020B0604020202020204" pitchFamily="34" charset="0"/>
              <a:buChar char="•"/>
            </a:pPr>
            <a:r>
              <a:rPr lang="en-US" sz="1100" dirty="0"/>
              <a:t>Test Case Design</a:t>
            </a:r>
          </a:p>
          <a:p>
            <a:pPr marL="342900" lvl="1" indent="-342900" algn="just">
              <a:buClr>
                <a:srgbClr val="101141"/>
              </a:buClr>
              <a:buFont typeface="Arial" panose="020B0604020202020204" pitchFamily="34" charset="0"/>
              <a:buChar char="•"/>
            </a:pPr>
            <a:r>
              <a:rPr lang="en-US" sz="1100" dirty="0"/>
              <a:t>Automated Testing</a:t>
            </a:r>
          </a:p>
          <a:p>
            <a:pPr marL="342900" lvl="1" indent="-342900" algn="just">
              <a:buClr>
                <a:srgbClr val="101141"/>
              </a:buClr>
              <a:buFont typeface="Arial" panose="020B0604020202020204" pitchFamily="34" charset="0"/>
              <a:buChar char="•"/>
            </a:pPr>
            <a:r>
              <a:rPr lang="en-US" sz="1100" dirty="0"/>
              <a:t>Alpha and Beta Site Testing</a:t>
            </a:r>
          </a:p>
          <a:p>
            <a:pPr marL="342900" lvl="1" indent="-342900" algn="just">
              <a:buClr>
                <a:srgbClr val="101141"/>
              </a:buClr>
              <a:buFont typeface="Arial" panose="020B0604020202020204" pitchFamily="34" charset="0"/>
              <a:buChar char="•"/>
            </a:pPr>
            <a:r>
              <a:rPr lang="en-US" sz="1100" dirty="0"/>
              <a:t>Regression Testing Strategies</a:t>
            </a:r>
          </a:p>
          <a:p>
            <a:pPr marL="0" indent="0" algn="just" fontAlgn="base">
              <a:spcAft>
                <a:spcPct val="0"/>
              </a:spcAft>
            </a:pPr>
            <a:r>
              <a:rPr lang="en-US" sz="1100" b="1" dirty="0"/>
              <a:t>Lecture - 08</a:t>
            </a:r>
          </a:p>
          <a:p>
            <a:pPr marL="342900" lvl="1" indent="-342900" algn="just">
              <a:buClr>
                <a:srgbClr val="101141"/>
              </a:buClr>
              <a:buFont typeface="Arial" panose="020B0604020202020204" pitchFamily="34" charset="0"/>
              <a:buChar char="•"/>
            </a:pPr>
            <a:r>
              <a:rPr lang="en-US" sz="1100" dirty="0"/>
              <a:t>Revision</a:t>
            </a:r>
          </a:p>
          <a:p>
            <a:pPr marL="342900" lvl="1" indent="-342900" algn="just">
              <a:buClr>
                <a:srgbClr val="101141"/>
              </a:buClr>
              <a:buFont typeface="Arial" panose="020B0604020202020204" pitchFamily="34" charset="0"/>
              <a:buChar char="•"/>
            </a:pPr>
            <a:endParaRPr lang="en-US" sz="1100" dirty="0"/>
          </a:p>
          <a:p>
            <a:pPr marL="742950" lvl="2" indent="-342900" algn="just">
              <a:buClr>
                <a:srgbClr val="101141"/>
              </a:buClr>
            </a:pPr>
            <a:endParaRPr lang="en-US" sz="1050" dirty="0"/>
          </a:p>
        </p:txBody>
      </p:sp>
    </p:spTree>
    <p:extLst>
      <p:ext uri="{BB962C8B-B14F-4D97-AF65-F5344CB8AC3E}">
        <p14:creationId xmlns:p14="http://schemas.microsoft.com/office/powerpoint/2010/main" val="2268690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534400" cy="4983163"/>
          </a:xfrm>
        </p:spPr>
        <p:txBody>
          <a:bodyPr>
            <a:noAutofit/>
          </a:bodyPr>
          <a:lstStyle/>
          <a:p>
            <a:pPr marL="0" indent="0" algn="just"/>
            <a:r>
              <a:rPr lang="en-US" altLang="en-US" sz="1000" b="1" dirty="0"/>
              <a:t>5.4.6 Measure products</a:t>
            </a:r>
          </a:p>
          <a:p>
            <a:pPr marL="0" indent="0" algn="just"/>
            <a:r>
              <a:rPr lang="en-US" altLang="en-US" sz="1000" b="1" dirty="0"/>
              <a:t>5.4.6.1 Purpose</a:t>
            </a:r>
          </a:p>
          <a:p>
            <a:pPr marL="0" indent="0" algn="just"/>
            <a:r>
              <a:rPr lang="en-US" altLang="en-US" sz="1000" dirty="0"/>
              <a:t>Determine whether product measurements demonstrate the quality of the products and conform to standards and procedures established by the project.</a:t>
            </a:r>
          </a:p>
          <a:p>
            <a:pPr marL="0" indent="0" algn="just"/>
            <a:endParaRPr lang="en-US" altLang="en-US" sz="1000" dirty="0"/>
          </a:p>
          <a:p>
            <a:pPr marL="0" indent="0" algn="just"/>
            <a:r>
              <a:rPr lang="en-US" altLang="en-US" sz="1000" b="1" dirty="0"/>
              <a:t>5.4.6.2 Outcomes</a:t>
            </a:r>
          </a:p>
          <a:p>
            <a:pPr marL="0" indent="0" algn="just"/>
            <a:r>
              <a:rPr lang="en-US" altLang="en-US" sz="1000" dirty="0"/>
              <a:t>This activity shall produce the following outcomes:</a:t>
            </a:r>
          </a:p>
          <a:p>
            <a:pPr marL="457200" indent="-274320" algn="just">
              <a:buFont typeface="Arial" panose="020B0604020202020204" pitchFamily="34" charset="0"/>
              <a:buChar char="•"/>
            </a:pPr>
            <a:r>
              <a:rPr lang="en-US" altLang="en-US" sz="1000" dirty="0"/>
              <a:t>Software product measurements conform to project’s processes and plans, and conform to standards and procedures established by the project or organization. </a:t>
            </a:r>
          </a:p>
          <a:p>
            <a:pPr marL="457200" indent="-274320" algn="just">
              <a:buFont typeface="Arial" panose="020B0604020202020204" pitchFamily="34" charset="0"/>
              <a:buChar char="•"/>
            </a:pPr>
            <a:r>
              <a:rPr lang="en-US" altLang="en-US" sz="1000" dirty="0"/>
              <a:t>Software product measurements accurately represent software product quality.</a:t>
            </a:r>
          </a:p>
          <a:p>
            <a:pPr marL="457200" indent="-274320" algn="just">
              <a:buFont typeface="Arial" panose="020B0604020202020204" pitchFamily="34" charset="0"/>
              <a:buChar char="•"/>
            </a:pPr>
            <a:r>
              <a:rPr lang="en-US" altLang="en-US" sz="1000" dirty="0"/>
              <a:t>Software product measurements are shared with project stakeholders.</a:t>
            </a:r>
          </a:p>
          <a:p>
            <a:pPr marL="457200" indent="-274320" algn="just">
              <a:buFont typeface="Arial" panose="020B0604020202020204" pitchFamily="34" charset="0"/>
              <a:buChar char="•"/>
            </a:pPr>
            <a:r>
              <a:rPr lang="en-US" altLang="en-US" sz="1000" dirty="0"/>
              <a:t>Software product measurements are performed on software products developed by the supplier as well as all of the supplier’s subcontractors.</a:t>
            </a:r>
          </a:p>
          <a:p>
            <a:pPr marL="457200" indent="-274320" algn="just">
              <a:buFont typeface="Arial" panose="020B0604020202020204" pitchFamily="34" charset="0"/>
              <a:buChar char="•"/>
            </a:pPr>
            <a:r>
              <a:rPr lang="en-US" altLang="en-US" sz="1000" dirty="0"/>
              <a:t>Software product measurements are presented to management for review and potential corrective and preventive action.</a:t>
            </a:r>
          </a:p>
          <a:p>
            <a:pPr marL="457200" indent="-274320" algn="just">
              <a:buFont typeface="Arial" panose="020B0604020202020204" pitchFamily="34" charset="0"/>
              <a:buChar char="•"/>
            </a:pPr>
            <a:r>
              <a:rPr lang="en-US" altLang="en-US" sz="1000" dirty="0"/>
              <a:t>Non-conformances are raised when required measurement activities are not performed as defined in project plans.</a:t>
            </a:r>
          </a:p>
          <a:p>
            <a:pPr algn="just">
              <a:buFont typeface="Arial" panose="020B0604020202020204" pitchFamily="34" charset="0"/>
              <a:buChar char="•"/>
            </a:pPr>
            <a:endParaRPr lang="en-US" altLang="en-US" sz="1000" dirty="0"/>
          </a:p>
          <a:p>
            <a:pPr marL="0" indent="0" algn="just"/>
            <a:r>
              <a:rPr lang="en-US" altLang="en-US" sz="1000" b="1" dirty="0"/>
              <a:t>5.4.6.3 Tasks</a:t>
            </a:r>
          </a:p>
          <a:p>
            <a:pPr marL="0" indent="0" algn="just"/>
            <a:r>
              <a:rPr lang="en-US" altLang="en-US" sz="1000" dirty="0"/>
              <a:t>To accomplish this activity, the SQA function shall perform the following tasks:</a:t>
            </a:r>
          </a:p>
          <a:p>
            <a:pPr marL="457200" indent="-274320" algn="just">
              <a:buFont typeface="+mj-lt"/>
              <a:buAutoNum type="arabicParenR"/>
            </a:pPr>
            <a:r>
              <a:rPr lang="en-US" altLang="en-US" sz="1000" dirty="0"/>
              <a:t>Identify the standards and procedures established by the project or organization.</a:t>
            </a:r>
          </a:p>
          <a:p>
            <a:pPr marL="457200" indent="-274320" algn="just">
              <a:buFont typeface="+mj-lt"/>
              <a:buAutoNum type="arabicParenR"/>
            </a:pPr>
            <a:r>
              <a:rPr lang="en-US" altLang="en-US" sz="1000" dirty="0"/>
              <a:t>Determine whether proposed product measurements are consistent with standards and procedures established by the project.</a:t>
            </a:r>
          </a:p>
          <a:p>
            <a:pPr marL="457200" indent="-274320" algn="just">
              <a:buFont typeface="+mj-lt"/>
              <a:buAutoNum type="arabicParenR"/>
            </a:pPr>
            <a:r>
              <a:rPr lang="en-US" altLang="en-US" sz="1000" dirty="0"/>
              <a:t>Determine whether the proposed product measurements are representative of product quality attributes.</a:t>
            </a:r>
          </a:p>
          <a:p>
            <a:pPr marL="457200" indent="-274320" algn="just">
              <a:buFont typeface="+mj-lt"/>
              <a:buAutoNum type="arabicParenR"/>
            </a:pPr>
            <a:r>
              <a:rPr lang="en-US" altLang="en-US" sz="1000" dirty="0"/>
              <a:t>Analyze product measurement results to identify gaps and recommend improvements to close gaps between measurements and expectations.</a:t>
            </a:r>
          </a:p>
          <a:p>
            <a:pPr marL="457200" indent="-274320" algn="just">
              <a:buFont typeface="+mj-lt"/>
              <a:buAutoNum type="arabicParenR"/>
            </a:pPr>
            <a:r>
              <a:rPr lang="en-US" altLang="en-US" sz="1000" dirty="0"/>
              <a:t>Evaluate product measurement results to determine whether improvements implemented as a result of product quality measurements are effective.</a:t>
            </a:r>
          </a:p>
          <a:p>
            <a:pPr marL="457200" indent="-274320" algn="just">
              <a:buFont typeface="+mj-lt"/>
              <a:buAutoNum type="arabicParenR"/>
            </a:pPr>
            <a:r>
              <a:rPr lang="en-US" altLang="en-US" sz="1000" dirty="0"/>
              <a:t>Analyze product measurement procedures to confirm they are sufficient to satisfy the measurement requirements defined in project’s processes and plans.</a:t>
            </a:r>
          </a:p>
          <a:p>
            <a:pPr marL="457200" indent="-274320" algn="just">
              <a:buFont typeface="+mj-lt"/>
              <a:buAutoNum type="arabicParenR"/>
            </a:pPr>
            <a:r>
              <a:rPr lang="en-US" altLang="en-US" sz="1000" dirty="0"/>
              <a:t>Perform Task 1 through Task 6, above, for software products developed by all subcontractors.</a:t>
            </a:r>
          </a:p>
        </p:txBody>
      </p:sp>
      <p:sp>
        <p:nvSpPr>
          <p:cNvPr id="3" name="Content Placeholder 2"/>
          <p:cNvSpPr>
            <a:spLocks noGrp="1"/>
          </p:cNvSpPr>
          <p:nvPr>
            <p:ph sz="quarter" idx="10"/>
          </p:nvPr>
        </p:nvSpPr>
        <p:spPr/>
        <p:txBody>
          <a:bodyPr>
            <a:normAutofit/>
          </a:bodyPr>
          <a:lstStyle/>
          <a:p>
            <a:r>
              <a:rPr lang="it-IT" dirty="0">
                <a:solidFill>
                  <a:srgbClr val="C00000"/>
                </a:solidFill>
                <a:latin typeface="Comic Sans MS" panose="030F0702030302020204" pitchFamily="66" charset="0"/>
              </a:rPr>
              <a:t>Measurement </a:t>
            </a:r>
          </a:p>
          <a:p>
            <a:r>
              <a:rPr lang="it-IT" dirty="0">
                <a:solidFill>
                  <a:srgbClr val="C00000"/>
                </a:solidFill>
                <a:latin typeface="Comic Sans MS" panose="030F0702030302020204" pitchFamily="66" charset="0"/>
              </a:rPr>
              <a:t>As per IEEE 730 SQAP</a:t>
            </a:r>
            <a:endParaRPr lang="en-US" dirty="0">
              <a:solidFill>
                <a:srgbClr val="C00000"/>
              </a:solidFill>
              <a:latin typeface="Comic Sans MS" panose="030F0702030302020204" pitchFamily="66" charset="0"/>
            </a:endParaRPr>
          </a:p>
        </p:txBody>
      </p:sp>
    </p:spTree>
    <p:extLst>
      <p:ext uri="{BB962C8B-B14F-4D97-AF65-F5344CB8AC3E}">
        <p14:creationId xmlns:p14="http://schemas.microsoft.com/office/powerpoint/2010/main" val="1052126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534400" cy="4983163"/>
          </a:xfrm>
        </p:spPr>
        <p:txBody>
          <a:bodyPr>
            <a:noAutofit/>
          </a:bodyPr>
          <a:lstStyle/>
          <a:p>
            <a:pPr marL="0" indent="0" algn="just"/>
            <a:r>
              <a:rPr lang="en-US" altLang="en-US" sz="1000" b="1" dirty="0"/>
              <a:t>5.5.5 Measure processes</a:t>
            </a:r>
          </a:p>
          <a:p>
            <a:pPr marL="0" indent="0" algn="just"/>
            <a:r>
              <a:rPr lang="en-US" altLang="en-US" sz="1000" b="1" dirty="0"/>
              <a:t>5.5.5.1 Purpose</a:t>
            </a:r>
          </a:p>
          <a:p>
            <a:pPr marL="0" indent="0" algn="just"/>
            <a:r>
              <a:rPr lang="en-US" altLang="en-US" sz="1000" dirty="0"/>
              <a:t>Determine whether the process measurements support effective process management and conform to the project’s processes and plans and conform to established standards and procedures.</a:t>
            </a:r>
          </a:p>
          <a:p>
            <a:pPr marL="0" indent="0" algn="just"/>
            <a:r>
              <a:rPr lang="en-US" altLang="en-US" sz="1000" b="1" dirty="0"/>
              <a:t>5.5.5.2 Outcomes</a:t>
            </a:r>
          </a:p>
          <a:p>
            <a:pPr marL="0" indent="0" algn="just"/>
            <a:r>
              <a:rPr lang="en-US" altLang="en-US" sz="1000" dirty="0"/>
              <a:t>This activity shall produce the following outcomes:</a:t>
            </a:r>
          </a:p>
          <a:p>
            <a:pPr marL="457200" indent="-274320" algn="just">
              <a:buFont typeface="Arial" panose="020B0604020202020204" pitchFamily="34" charset="0"/>
              <a:buChar char="•"/>
            </a:pPr>
            <a:r>
              <a:rPr lang="en-US" altLang="en-US" sz="1000" dirty="0"/>
              <a:t>Software process measurement activities conform to project’s processes and plans.</a:t>
            </a:r>
          </a:p>
          <a:p>
            <a:pPr marL="457200" indent="-274320" algn="just">
              <a:buFont typeface="Arial" panose="020B0604020202020204" pitchFamily="34" charset="0"/>
              <a:buChar char="•"/>
            </a:pPr>
            <a:r>
              <a:rPr lang="en-US" altLang="en-US" sz="1000" dirty="0"/>
              <a:t>Software process measurement activities conform to standards and procedures established for the project or organization.</a:t>
            </a:r>
          </a:p>
          <a:p>
            <a:pPr marL="457200" indent="-274320" algn="just">
              <a:buFont typeface="Arial" panose="020B0604020202020204" pitchFamily="34" charset="0"/>
              <a:buChar char="•"/>
            </a:pPr>
            <a:r>
              <a:rPr lang="en-US" altLang="en-US" sz="1000" dirty="0"/>
              <a:t>Reports documenting software measurement results are prepared and reviewed with project stakeholders and management.</a:t>
            </a:r>
          </a:p>
          <a:p>
            <a:pPr marL="457200" indent="-274320" algn="just">
              <a:buFont typeface="Arial" panose="020B0604020202020204" pitchFamily="34" charset="0"/>
              <a:buChar char="•"/>
            </a:pPr>
            <a:r>
              <a:rPr lang="en-US" altLang="en-US" sz="1000" dirty="0"/>
              <a:t>Non-conformances are raised when software measurement activities do not conform to project’s processes and plans.</a:t>
            </a:r>
          </a:p>
          <a:p>
            <a:pPr marL="457200" indent="-274320" algn="just">
              <a:buFont typeface="Arial" panose="020B0604020202020204" pitchFamily="34" charset="0"/>
              <a:buChar char="•"/>
            </a:pPr>
            <a:r>
              <a:rPr lang="en-US" altLang="en-US" sz="1000" dirty="0"/>
              <a:t>Software process measurements accurately represent software process quality.</a:t>
            </a:r>
          </a:p>
          <a:p>
            <a:pPr marL="457200" indent="-274320" algn="just">
              <a:buFont typeface="Arial" panose="020B0604020202020204" pitchFamily="34" charset="0"/>
              <a:buChar char="•"/>
            </a:pPr>
            <a:r>
              <a:rPr lang="en-US" altLang="en-US" sz="1000" dirty="0"/>
              <a:t>Software process measurements are shared with project stakeholders.</a:t>
            </a:r>
          </a:p>
          <a:p>
            <a:pPr marL="457200" indent="-274320" algn="just">
              <a:buFont typeface="Arial" panose="020B0604020202020204" pitchFamily="34" charset="0"/>
              <a:buChar char="•"/>
            </a:pPr>
            <a:r>
              <a:rPr lang="en-US" altLang="en-US" sz="1000" dirty="0"/>
              <a:t>Software process measurements are performed on all of the project’s and subcontractors’ processes.</a:t>
            </a:r>
          </a:p>
          <a:p>
            <a:pPr marL="0" indent="0" algn="just"/>
            <a:r>
              <a:rPr lang="en-US" altLang="en-US" sz="1000" b="1" dirty="0"/>
              <a:t>5.5.5.3 Tasks</a:t>
            </a:r>
          </a:p>
          <a:p>
            <a:pPr marL="0" indent="0" algn="just"/>
            <a:r>
              <a:rPr lang="en-US" altLang="en-US" sz="1000" dirty="0"/>
              <a:t>To accomplish this activity, the SQA function shall perform the following tasks:</a:t>
            </a:r>
          </a:p>
          <a:p>
            <a:pPr marL="457200" indent="-274320" algn="just">
              <a:buFont typeface="+mj-lt"/>
              <a:buAutoNum type="arabicParenR"/>
            </a:pPr>
            <a:r>
              <a:rPr lang="en-US" altLang="en-US" sz="1000" dirty="0"/>
              <a:t>Identify the standards and procedures established for the project or organization.</a:t>
            </a:r>
          </a:p>
          <a:p>
            <a:pPr marL="457200" indent="-274320" algn="just">
              <a:buFont typeface="+mj-lt"/>
              <a:buAutoNum type="arabicParenR"/>
            </a:pPr>
            <a:r>
              <a:rPr lang="en-US" altLang="en-US" sz="1000" dirty="0"/>
              <a:t>Evaluate whether the process measurement activities are being executed in conformance to the project’s processes and plans.</a:t>
            </a:r>
          </a:p>
          <a:p>
            <a:pPr marL="457200" indent="-274320" algn="just">
              <a:buFont typeface="+mj-lt"/>
              <a:buAutoNum type="arabicParenR"/>
            </a:pPr>
            <a:r>
              <a:rPr lang="en-US" altLang="en-US" sz="1000" dirty="0"/>
              <a:t>Evaluate whether the process measurement activities conform to standards and procedures established by the project and the organization.</a:t>
            </a:r>
          </a:p>
          <a:p>
            <a:pPr marL="457200" indent="-274320" algn="just">
              <a:buFont typeface="+mj-lt"/>
              <a:buAutoNum type="arabicParenR"/>
            </a:pPr>
            <a:r>
              <a:rPr lang="en-US" altLang="en-US" sz="1000" dirty="0"/>
              <a:t>Analyze process measurement procedures to confirm they are sufficient to satisfy the measurement requirements defined in project’s processes and plans.</a:t>
            </a:r>
          </a:p>
          <a:p>
            <a:pPr marL="457200" indent="-274320" algn="just">
              <a:buFont typeface="+mj-lt"/>
              <a:buAutoNum type="arabicParenR"/>
            </a:pPr>
            <a:r>
              <a:rPr lang="en-US" altLang="en-US" sz="1000" dirty="0"/>
              <a:t>Review the process measurement plan to determine whether the SQA function’s measurement needs are addressed.</a:t>
            </a:r>
          </a:p>
          <a:p>
            <a:pPr marL="457200" indent="-274320" algn="just">
              <a:buFont typeface="+mj-lt"/>
              <a:buAutoNum type="arabicParenR"/>
            </a:pPr>
            <a:r>
              <a:rPr lang="en-US" altLang="en-US" sz="1000" dirty="0"/>
              <a:t>Analyze process measurement procedures to confirm they are sufficient to satisfy the measurement requirements defined in project plans and the contract.</a:t>
            </a:r>
          </a:p>
          <a:p>
            <a:pPr marL="457200" indent="-274320" algn="just">
              <a:buFont typeface="+mj-lt"/>
              <a:buAutoNum type="arabicParenR"/>
            </a:pPr>
            <a:r>
              <a:rPr lang="en-US" altLang="en-US" sz="1000" dirty="0"/>
              <a:t>For each subcontractor, perform Task 1 through Task 6, above, for each of their software processes.</a:t>
            </a:r>
          </a:p>
          <a:p>
            <a:pPr marL="0" indent="0" algn="just"/>
            <a:endParaRPr lang="en-US" altLang="en-US" sz="1000" b="1" dirty="0"/>
          </a:p>
        </p:txBody>
      </p:sp>
      <p:sp>
        <p:nvSpPr>
          <p:cNvPr id="3" name="Content Placeholder 2"/>
          <p:cNvSpPr>
            <a:spLocks noGrp="1"/>
          </p:cNvSpPr>
          <p:nvPr>
            <p:ph sz="quarter" idx="10"/>
          </p:nvPr>
        </p:nvSpPr>
        <p:spPr/>
        <p:txBody>
          <a:bodyPr>
            <a:normAutofit/>
          </a:bodyPr>
          <a:lstStyle/>
          <a:p>
            <a:r>
              <a:rPr lang="it-IT" dirty="0">
                <a:solidFill>
                  <a:srgbClr val="C00000"/>
                </a:solidFill>
                <a:latin typeface="Comic Sans MS" panose="030F0702030302020204" pitchFamily="66" charset="0"/>
              </a:rPr>
              <a:t>Measurement </a:t>
            </a:r>
          </a:p>
          <a:p>
            <a:r>
              <a:rPr lang="it-IT" dirty="0">
                <a:solidFill>
                  <a:srgbClr val="C00000"/>
                </a:solidFill>
                <a:latin typeface="Comic Sans MS" panose="030F0702030302020204" pitchFamily="66" charset="0"/>
              </a:rPr>
              <a:t>As per IEEE 730 SQAP</a:t>
            </a:r>
            <a:endParaRPr lang="en-US" dirty="0">
              <a:solidFill>
                <a:srgbClr val="C00000"/>
              </a:solidFill>
              <a:latin typeface="Comic Sans MS" panose="030F0702030302020204" pitchFamily="66" charset="0"/>
            </a:endParaRPr>
          </a:p>
        </p:txBody>
      </p:sp>
    </p:spTree>
    <p:extLst>
      <p:ext uri="{BB962C8B-B14F-4D97-AF65-F5344CB8AC3E}">
        <p14:creationId xmlns:p14="http://schemas.microsoft.com/office/powerpoint/2010/main" val="4046897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534400" cy="4906963"/>
          </a:xfrm>
        </p:spPr>
        <p:txBody>
          <a:bodyPr>
            <a:normAutofit/>
          </a:bodyPr>
          <a:lstStyle/>
          <a:p>
            <a:pPr algn="just">
              <a:buFont typeface="Arial" panose="020B0604020202020204" pitchFamily="34" charset="0"/>
              <a:buChar char="•"/>
            </a:pPr>
            <a:r>
              <a:rPr lang="en-US" altLang="en-US" sz="2000" dirty="0"/>
              <a:t>Reliability theory is concerned with determining the probability, that a system, possibly consisting of many components will function.</a:t>
            </a:r>
          </a:p>
          <a:p>
            <a:pPr algn="just">
              <a:buFont typeface="Arial" panose="020B0604020202020204" pitchFamily="34" charset="0"/>
              <a:buChar char="•"/>
            </a:pPr>
            <a:endParaRPr lang="en-US" altLang="en-US" dirty="0"/>
          </a:p>
          <a:p>
            <a:pPr algn="just">
              <a:buFont typeface="Arial" panose="020B0604020202020204" pitchFamily="34" charset="0"/>
              <a:buChar char="•"/>
            </a:pPr>
            <a:r>
              <a:rPr lang="en-US" altLang="en-US" sz="2000" dirty="0"/>
              <a:t>Overall, System components can be treated in configurations</a:t>
            </a:r>
          </a:p>
          <a:p>
            <a:pPr marL="731520" lvl="2" algn="just"/>
            <a:r>
              <a:rPr lang="en-US" altLang="en-US" sz="2000" dirty="0"/>
              <a:t>Series System: System will function if all components are functioning</a:t>
            </a:r>
          </a:p>
          <a:p>
            <a:pPr marL="731520" lvl="2" algn="just"/>
            <a:r>
              <a:rPr lang="en-US" altLang="en-US" sz="2000" dirty="0"/>
              <a:t>Parallel System: System will function if one of the component is functioning. (Provided the ultimate aim is to have the same component working).</a:t>
            </a:r>
          </a:p>
          <a:p>
            <a:pPr marL="731520" lvl="2" algn="just"/>
            <a:r>
              <a:rPr lang="en-US" altLang="en-US" sz="2000" dirty="0"/>
              <a:t>Composite System: (Series + Parallel) in varying configurations </a:t>
            </a:r>
          </a:p>
          <a:p>
            <a:pPr algn="just"/>
            <a:endParaRPr lang="en-US" dirty="0"/>
          </a:p>
        </p:txBody>
      </p:sp>
      <p:sp>
        <p:nvSpPr>
          <p:cNvPr id="3" name="Content Placeholder 2"/>
          <p:cNvSpPr>
            <a:spLocks noGrp="1"/>
          </p:cNvSpPr>
          <p:nvPr>
            <p:ph sz="quarter" idx="10"/>
          </p:nvPr>
        </p:nvSpPr>
        <p:spPr/>
        <p:txBody>
          <a:bodyPr/>
          <a:lstStyle/>
          <a:p>
            <a:r>
              <a:rPr lang="en-US" altLang="en-US" dirty="0">
                <a:solidFill>
                  <a:srgbClr val="C00000"/>
                </a:solidFill>
                <a:latin typeface="Comic Sans MS" panose="030F0702030302020204" pitchFamily="66" charset="0"/>
              </a:rPr>
              <a:t>Reliability Analysis</a:t>
            </a:r>
            <a:endParaRPr lang="en-US" dirty="0">
              <a:solidFill>
                <a:srgbClr val="C00000"/>
              </a:solidFill>
              <a:latin typeface="Comic Sans MS" panose="030F0702030302020204" pitchFamily="66" charset="0"/>
            </a:endParaRPr>
          </a:p>
        </p:txBody>
      </p:sp>
    </p:spTree>
    <p:extLst>
      <p:ext uri="{BB962C8B-B14F-4D97-AF65-F5344CB8AC3E}">
        <p14:creationId xmlns:p14="http://schemas.microsoft.com/office/powerpoint/2010/main" val="1558459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458200" cy="4906963"/>
          </a:xfrm>
        </p:spPr>
        <p:txBody>
          <a:bodyPr>
            <a:noAutofit/>
          </a:bodyPr>
          <a:lstStyle/>
          <a:p>
            <a:pPr algn="just">
              <a:lnSpc>
                <a:spcPct val="110000"/>
              </a:lnSpc>
              <a:buFont typeface="Arial" panose="020B0604020202020204" pitchFamily="34" charset="0"/>
              <a:buChar char="•"/>
            </a:pPr>
            <a:r>
              <a:rPr lang="en-US" altLang="en-US" sz="2000" dirty="0"/>
              <a:t>Each component will function with some known probability (independent of each other)</a:t>
            </a:r>
          </a:p>
          <a:p>
            <a:pPr algn="just">
              <a:lnSpc>
                <a:spcPct val="110000"/>
              </a:lnSpc>
              <a:buFont typeface="Arial" panose="020B0604020202020204" pitchFamily="34" charset="0"/>
              <a:buChar char="•"/>
            </a:pPr>
            <a:endParaRPr lang="en-US" altLang="en-US" sz="2000" dirty="0"/>
          </a:p>
          <a:p>
            <a:pPr algn="just">
              <a:lnSpc>
                <a:spcPct val="110000"/>
              </a:lnSpc>
              <a:buFont typeface="Arial" panose="020B0604020202020204" pitchFamily="34" charset="0"/>
              <a:buChar char="•"/>
            </a:pPr>
            <a:r>
              <a:rPr lang="en-US" altLang="en-US" sz="2000" dirty="0"/>
              <a:t>Upper and lower bounds of probability</a:t>
            </a:r>
          </a:p>
          <a:p>
            <a:pPr algn="just">
              <a:lnSpc>
                <a:spcPct val="110000"/>
              </a:lnSpc>
              <a:buFont typeface="Arial" panose="020B0604020202020204" pitchFamily="34" charset="0"/>
              <a:buChar char="•"/>
            </a:pPr>
            <a:endParaRPr lang="en-US" altLang="en-US" sz="2000" dirty="0"/>
          </a:p>
          <a:p>
            <a:pPr algn="just">
              <a:lnSpc>
                <a:spcPct val="110000"/>
              </a:lnSpc>
              <a:buFont typeface="Arial" panose="020B0604020202020204" pitchFamily="34" charset="0"/>
              <a:buChar char="•"/>
            </a:pPr>
            <a:r>
              <a:rPr lang="en-US" altLang="en-US" sz="2000" dirty="0"/>
              <a:t>A component may show a dynamic behavior over time i.e. it functions for a random length of time and after which it fails</a:t>
            </a:r>
          </a:p>
          <a:p>
            <a:pPr algn="just">
              <a:lnSpc>
                <a:spcPct val="110000"/>
              </a:lnSpc>
              <a:buFont typeface="Arial" panose="020B0604020202020204" pitchFamily="34" charset="0"/>
              <a:buChar char="•"/>
            </a:pPr>
            <a:endParaRPr lang="en-US" altLang="en-US" sz="2000" dirty="0"/>
          </a:p>
          <a:p>
            <a:pPr algn="just">
              <a:lnSpc>
                <a:spcPct val="110000"/>
              </a:lnSpc>
              <a:buFont typeface="Arial" panose="020B0604020202020204" pitchFamily="34" charset="0"/>
              <a:buChar char="•"/>
            </a:pPr>
            <a:r>
              <a:rPr lang="en-US" altLang="en-US" sz="2000" dirty="0"/>
              <a:t>Amount of time a system functions is related to the distribution of a component lifetimes</a:t>
            </a:r>
          </a:p>
          <a:p>
            <a:pPr algn="just">
              <a:lnSpc>
                <a:spcPct val="110000"/>
              </a:lnSpc>
              <a:buFont typeface="Arial" panose="020B0604020202020204" pitchFamily="34" charset="0"/>
              <a:buChar char="•"/>
            </a:pPr>
            <a:r>
              <a:rPr lang="en-US" altLang="en-US" sz="2000" dirty="0"/>
              <a:t>In particular, it turns out that if the amount of time that a component functions has an increasing failure rate on average distribution, then so does the distribution of system lifetimes</a:t>
            </a:r>
          </a:p>
          <a:p>
            <a:endParaRPr lang="en-US" dirty="0"/>
          </a:p>
        </p:txBody>
      </p:sp>
      <p:sp>
        <p:nvSpPr>
          <p:cNvPr id="3" name="Content Placeholder 2"/>
          <p:cNvSpPr>
            <a:spLocks noGrp="1"/>
          </p:cNvSpPr>
          <p:nvPr>
            <p:ph sz="quarter" idx="10"/>
          </p:nvPr>
        </p:nvSpPr>
        <p:spPr/>
        <p:txBody>
          <a:bodyPr/>
          <a:lstStyle/>
          <a:p>
            <a:r>
              <a:rPr lang="en-US" altLang="en-US" dirty="0">
                <a:solidFill>
                  <a:srgbClr val="C00000"/>
                </a:solidFill>
                <a:latin typeface="Comic Sans MS" panose="030F0702030302020204" pitchFamily="66" charset="0"/>
              </a:rPr>
              <a:t>Reliability Analysis</a:t>
            </a:r>
            <a:endParaRPr lang="en-US" dirty="0">
              <a:solidFill>
                <a:srgbClr val="C00000"/>
              </a:solidFill>
              <a:latin typeface="Comic Sans MS" panose="030F0702030302020204" pitchFamily="66" charset="0"/>
            </a:endParaRPr>
          </a:p>
        </p:txBody>
      </p:sp>
    </p:spTree>
    <p:extLst>
      <p:ext uri="{BB962C8B-B14F-4D97-AF65-F5344CB8AC3E}">
        <p14:creationId xmlns:p14="http://schemas.microsoft.com/office/powerpoint/2010/main" val="1161910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altLang="en-US" dirty="0"/>
              <a:t>This study gives us the mean life time of a system</a:t>
            </a:r>
          </a:p>
          <a:p>
            <a:pPr>
              <a:buFont typeface="Arial" panose="020B0604020202020204" pitchFamily="34" charset="0"/>
              <a:buChar char="•"/>
            </a:pPr>
            <a:r>
              <a:rPr lang="en-US" altLang="en-US" dirty="0"/>
              <a:t>Analysis requires us to look at the system when failed components are subjected to repair</a:t>
            </a:r>
          </a:p>
          <a:p>
            <a:endParaRPr lang="en-US" dirty="0"/>
          </a:p>
        </p:txBody>
      </p:sp>
      <p:sp>
        <p:nvSpPr>
          <p:cNvPr id="3" name="Content Placeholder 2"/>
          <p:cNvSpPr>
            <a:spLocks noGrp="1"/>
          </p:cNvSpPr>
          <p:nvPr>
            <p:ph sz="quarter" idx="10"/>
          </p:nvPr>
        </p:nvSpPr>
        <p:spPr/>
        <p:txBody>
          <a:bodyPr/>
          <a:lstStyle/>
          <a:p>
            <a:r>
              <a:rPr lang="en-US" altLang="en-US" dirty="0">
                <a:solidFill>
                  <a:srgbClr val="C00000"/>
                </a:solidFill>
                <a:latin typeface="Comic Sans MS" panose="030F0702030302020204" pitchFamily="66" charset="0"/>
              </a:rPr>
              <a:t>Reliability Analysis</a:t>
            </a:r>
            <a:endParaRPr lang="en-US" dirty="0">
              <a:solidFill>
                <a:srgbClr val="C00000"/>
              </a:solidFill>
              <a:latin typeface="Comic Sans MS" panose="030F0702030302020204" pitchFamily="66" charset="0"/>
            </a:endParaRPr>
          </a:p>
        </p:txBody>
      </p:sp>
      <p:grpSp>
        <p:nvGrpSpPr>
          <p:cNvPr id="4" name="Group 3"/>
          <p:cNvGrpSpPr/>
          <p:nvPr/>
        </p:nvGrpSpPr>
        <p:grpSpPr>
          <a:xfrm>
            <a:off x="768350" y="2780928"/>
            <a:ext cx="6318250" cy="3429000"/>
            <a:chOff x="768350" y="3024336"/>
            <a:chExt cx="6318250" cy="3429000"/>
          </a:xfrm>
        </p:grpSpPr>
        <p:sp>
          <p:nvSpPr>
            <p:cNvPr id="5" name="Line 5"/>
            <p:cNvSpPr>
              <a:spLocks noChangeShapeType="1"/>
            </p:cNvSpPr>
            <p:nvPr/>
          </p:nvSpPr>
          <p:spPr bwMode="auto">
            <a:xfrm flipV="1">
              <a:off x="2286000" y="3024336"/>
              <a:ext cx="0" cy="3429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 name="Line 6"/>
            <p:cNvSpPr>
              <a:spLocks noChangeShapeType="1"/>
            </p:cNvSpPr>
            <p:nvPr/>
          </p:nvSpPr>
          <p:spPr bwMode="auto">
            <a:xfrm>
              <a:off x="1600200" y="5843736"/>
              <a:ext cx="5486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 name="Freeform 9"/>
            <p:cNvSpPr>
              <a:spLocks/>
            </p:cNvSpPr>
            <p:nvPr/>
          </p:nvSpPr>
          <p:spPr bwMode="auto">
            <a:xfrm>
              <a:off x="2630488" y="3221186"/>
              <a:ext cx="4137025" cy="2392363"/>
            </a:xfrm>
            <a:custGeom>
              <a:avLst/>
              <a:gdLst>
                <a:gd name="T0" fmla="*/ 0 w 2606"/>
                <a:gd name="T1" fmla="*/ 0 h 1507"/>
                <a:gd name="T2" fmla="*/ 132 w 2606"/>
                <a:gd name="T3" fmla="*/ 226 h 1507"/>
                <a:gd name="T4" fmla="*/ 198 w 2606"/>
                <a:gd name="T5" fmla="*/ 368 h 1507"/>
                <a:gd name="T6" fmla="*/ 255 w 2606"/>
                <a:gd name="T7" fmla="*/ 424 h 1507"/>
                <a:gd name="T8" fmla="*/ 387 w 2606"/>
                <a:gd name="T9" fmla="*/ 585 h 1507"/>
                <a:gd name="T10" fmla="*/ 595 w 2606"/>
                <a:gd name="T11" fmla="*/ 774 h 1507"/>
                <a:gd name="T12" fmla="*/ 708 w 2606"/>
                <a:gd name="T13" fmla="*/ 849 h 1507"/>
                <a:gd name="T14" fmla="*/ 756 w 2606"/>
                <a:gd name="T15" fmla="*/ 887 h 1507"/>
                <a:gd name="T16" fmla="*/ 774 w 2606"/>
                <a:gd name="T17" fmla="*/ 915 h 1507"/>
                <a:gd name="T18" fmla="*/ 850 w 2606"/>
                <a:gd name="T19" fmla="*/ 944 h 1507"/>
                <a:gd name="T20" fmla="*/ 954 w 2606"/>
                <a:gd name="T21" fmla="*/ 1029 h 1507"/>
                <a:gd name="T22" fmla="*/ 982 w 2606"/>
                <a:gd name="T23" fmla="*/ 1057 h 1507"/>
                <a:gd name="T24" fmla="*/ 1011 w 2606"/>
                <a:gd name="T25" fmla="*/ 1076 h 1507"/>
                <a:gd name="T26" fmla="*/ 1096 w 2606"/>
                <a:gd name="T27" fmla="*/ 1142 h 1507"/>
                <a:gd name="T28" fmla="*/ 1332 w 2606"/>
                <a:gd name="T29" fmla="*/ 1274 h 1507"/>
                <a:gd name="T30" fmla="*/ 1502 w 2606"/>
                <a:gd name="T31" fmla="*/ 1340 h 1507"/>
                <a:gd name="T32" fmla="*/ 1738 w 2606"/>
                <a:gd name="T33" fmla="*/ 1406 h 1507"/>
                <a:gd name="T34" fmla="*/ 2011 w 2606"/>
                <a:gd name="T35" fmla="*/ 1444 h 1507"/>
                <a:gd name="T36" fmla="*/ 2606 w 2606"/>
                <a:gd name="T37" fmla="*/ 1491 h 1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06" h="1507">
                  <a:moveTo>
                    <a:pt x="0" y="0"/>
                  </a:moveTo>
                  <a:cubicBezTo>
                    <a:pt x="34" y="95"/>
                    <a:pt x="59" y="153"/>
                    <a:pt x="132" y="226"/>
                  </a:cubicBezTo>
                  <a:cubicBezTo>
                    <a:pt x="151" y="280"/>
                    <a:pt x="166" y="318"/>
                    <a:pt x="198" y="368"/>
                  </a:cubicBezTo>
                  <a:cubicBezTo>
                    <a:pt x="213" y="390"/>
                    <a:pt x="255" y="424"/>
                    <a:pt x="255" y="424"/>
                  </a:cubicBezTo>
                  <a:cubicBezTo>
                    <a:pt x="272" y="472"/>
                    <a:pt x="344" y="556"/>
                    <a:pt x="387" y="585"/>
                  </a:cubicBezTo>
                  <a:cubicBezTo>
                    <a:pt x="440" y="663"/>
                    <a:pt x="516" y="722"/>
                    <a:pt x="595" y="774"/>
                  </a:cubicBezTo>
                  <a:cubicBezTo>
                    <a:pt x="634" y="800"/>
                    <a:pt x="661" y="834"/>
                    <a:pt x="708" y="849"/>
                  </a:cubicBezTo>
                  <a:cubicBezTo>
                    <a:pt x="762" y="931"/>
                    <a:pt x="690" y="835"/>
                    <a:pt x="756" y="887"/>
                  </a:cubicBezTo>
                  <a:cubicBezTo>
                    <a:pt x="765" y="894"/>
                    <a:pt x="766" y="908"/>
                    <a:pt x="774" y="915"/>
                  </a:cubicBezTo>
                  <a:cubicBezTo>
                    <a:pt x="794" y="932"/>
                    <a:pt x="825" y="938"/>
                    <a:pt x="850" y="944"/>
                  </a:cubicBezTo>
                  <a:cubicBezTo>
                    <a:pt x="887" y="981"/>
                    <a:pt x="904" y="1011"/>
                    <a:pt x="954" y="1029"/>
                  </a:cubicBezTo>
                  <a:cubicBezTo>
                    <a:pt x="963" y="1038"/>
                    <a:pt x="972" y="1049"/>
                    <a:pt x="982" y="1057"/>
                  </a:cubicBezTo>
                  <a:cubicBezTo>
                    <a:pt x="991" y="1064"/>
                    <a:pt x="1002" y="1068"/>
                    <a:pt x="1011" y="1076"/>
                  </a:cubicBezTo>
                  <a:cubicBezTo>
                    <a:pt x="1087" y="1144"/>
                    <a:pt x="1036" y="1124"/>
                    <a:pt x="1096" y="1142"/>
                  </a:cubicBezTo>
                  <a:cubicBezTo>
                    <a:pt x="1174" y="1195"/>
                    <a:pt x="1242" y="1246"/>
                    <a:pt x="1332" y="1274"/>
                  </a:cubicBezTo>
                  <a:cubicBezTo>
                    <a:pt x="1383" y="1308"/>
                    <a:pt x="1444" y="1320"/>
                    <a:pt x="1502" y="1340"/>
                  </a:cubicBezTo>
                  <a:cubicBezTo>
                    <a:pt x="1581" y="1367"/>
                    <a:pt x="1655" y="1393"/>
                    <a:pt x="1738" y="1406"/>
                  </a:cubicBezTo>
                  <a:cubicBezTo>
                    <a:pt x="1805" y="1452"/>
                    <a:pt x="1938" y="1440"/>
                    <a:pt x="2011" y="1444"/>
                  </a:cubicBezTo>
                  <a:cubicBezTo>
                    <a:pt x="2201" y="1507"/>
                    <a:pt x="2409" y="1491"/>
                    <a:pt x="2606" y="1491"/>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 name="Text Box 10"/>
            <p:cNvSpPr txBox="1">
              <a:spLocks noChangeArrowheads="1"/>
            </p:cNvSpPr>
            <p:nvPr/>
          </p:nvSpPr>
          <p:spPr bwMode="auto">
            <a:xfrm>
              <a:off x="4870450" y="5996136"/>
              <a:ext cx="1377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Test Cycles</a:t>
              </a:r>
            </a:p>
          </p:txBody>
        </p:sp>
        <p:sp>
          <p:nvSpPr>
            <p:cNvPr id="9" name="Text Box 11"/>
            <p:cNvSpPr txBox="1">
              <a:spLocks noChangeArrowheads="1"/>
            </p:cNvSpPr>
            <p:nvPr/>
          </p:nvSpPr>
          <p:spPr bwMode="auto">
            <a:xfrm>
              <a:off x="768350" y="3822849"/>
              <a:ext cx="1365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 of defects</a:t>
              </a:r>
            </a:p>
          </p:txBody>
        </p:sp>
      </p:grpSp>
    </p:spTree>
    <p:extLst>
      <p:ext uri="{BB962C8B-B14F-4D97-AF65-F5344CB8AC3E}">
        <p14:creationId xmlns:p14="http://schemas.microsoft.com/office/powerpoint/2010/main" val="2183463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04800" y="1493837"/>
                <a:ext cx="8458200" cy="4906963"/>
              </a:xfrm>
            </p:spPr>
            <p:txBody>
              <a:bodyPr>
                <a:noAutofit/>
              </a:bodyPr>
              <a:lstStyle/>
              <a:p>
                <a:pPr>
                  <a:buFont typeface="Arial" panose="020B0604020202020204" pitchFamily="34" charset="0"/>
                  <a:buChar char="•"/>
                </a:pPr>
                <a:r>
                  <a:rPr lang="en-US" altLang="en-US" sz="2000" dirty="0"/>
                  <a:t>Mean Time to Failure (MTTF) = Total Testing time/# of defects</a:t>
                </a:r>
              </a:p>
              <a:p>
                <a:pPr marL="0" indent="0"/>
                <a14:m>
                  <m:oMathPara xmlns:m="http://schemas.openxmlformats.org/officeDocument/2006/math">
                    <m:oMathParaPr>
                      <m:jc m:val="centerGroup"/>
                    </m:oMathParaPr>
                    <m:oMath xmlns:m="http://schemas.openxmlformats.org/officeDocument/2006/math">
                      <m:r>
                        <a:rPr lang="en-IN" altLang="en-US" i="1">
                          <a:latin typeface="Cambria Math"/>
                        </a:rPr>
                        <m:t>𝑀𝑇𝑇𝐹</m:t>
                      </m:r>
                      <m:r>
                        <a:rPr lang="en-IN" altLang="en-US" i="1">
                          <a:latin typeface="Cambria Math"/>
                        </a:rPr>
                        <m:t>=</m:t>
                      </m:r>
                      <m:f>
                        <m:fPr>
                          <m:type m:val="lin"/>
                          <m:ctrlPr>
                            <a:rPr lang="en-IN" altLang="en-US" i="1">
                              <a:latin typeface="Cambria Math" panose="02040503050406030204" pitchFamily="18" charset="0"/>
                            </a:rPr>
                          </m:ctrlPr>
                        </m:fPr>
                        <m:num>
                          <m:r>
                            <a:rPr lang="en-IN" altLang="en-US" i="1">
                              <a:latin typeface="Cambria Math"/>
                            </a:rPr>
                            <m:t>𝑇</m:t>
                          </m:r>
                        </m:num>
                        <m:den>
                          <m:r>
                            <a:rPr lang="en-IN" altLang="en-US" i="1">
                              <a:latin typeface="Cambria Math"/>
                            </a:rPr>
                            <m:t>𝑑</m:t>
                          </m:r>
                        </m:den>
                      </m:f>
                    </m:oMath>
                  </m:oMathPara>
                </a14:m>
                <a:endParaRPr lang="en-US" altLang="en-US" dirty="0"/>
              </a:p>
              <a:p>
                <a:pPr>
                  <a:buFont typeface="Arial" panose="020B0604020202020204" pitchFamily="34" charset="0"/>
                  <a:buChar char="•"/>
                </a:pPr>
                <a:r>
                  <a:rPr lang="en-US" altLang="en-US" sz="2000" dirty="0"/>
                  <a:t>Failure Rate</a:t>
                </a:r>
                <a14:m>
                  <m:oMath xmlns:m="http://schemas.openxmlformats.org/officeDocument/2006/math">
                    <m:r>
                      <a:rPr lang="en-US" altLang="en-US" b="0" i="0" smtClean="0">
                        <a:latin typeface="Cambria Math" panose="02040503050406030204" pitchFamily="18" charset="0"/>
                      </a:rPr>
                      <m:t>                      </m:t>
                    </m:r>
                    <m:sSub>
                      <m:sSubPr>
                        <m:ctrlPr>
                          <a:rPr lang="en-US" altLang="en-US" i="1">
                            <a:latin typeface="Cambria Math" panose="02040503050406030204" pitchFamily="18" charset="0"/>
                          </a:rPr>
                        </m:ctrlPr>
                      </m:sSubPr>
                      <m:e>
                        <m:r>
                          <a:rPr lang="en-IN" altLang="en-US" i="1">
                            <a:latin typeface="Cambria Math"/>
                          </a:rPr>
                          <m:t>𝐹</m:t>
                        </m:r>
                      </m:e>
                      <m:sub>
                        <m:r>
                          <a:rPr lang="en-IN" altLang="en-US" i="1">
                            <a:latin typeface="Cambria Math"/>
                          </a:rPr>
                          <m:t>𝑎</m:t>
                        </m:r>
                      </m:sub>
                    </m:sSub>
                    <m:r>
                      <a:rPr lang="en-IN" altLang="en-US" i="1">
                        <a:latin typeface="Cambria Math"/>
                      </a:rPr>
                      <m:t>=</m:t>
                    </m:r>
                    <m:f>
                      <m:fPr>
                        <m:ctrlPr>
                          <a:rPr lang="en-IN" altLang="en-US" i="1">
                            <a:latin typeface="Cambria Math" panose="02040503050406030204" pitchFamily="18" charset="0"/>
                          </a:rPr>
                        </m:ctrlPr>
                      </m:fPr>
                      <m:num>
                        <m:r>
                          <a:rPr lang="en-IN" altLang="en-US" i="1">
                            <a:latin typeface="Cambria Math"/>
                          </a:rPr>
                          <m:t>1</m:t>
                        </m:r>
                      </m:num>
                      <m:den>
                        <m:r>
                          <a:rPr lang="en-IN" altLang="en-US" i="1">
                            <a:latin typeface="Cambria Math"/>
                          </a:rPr>
                          <m:t>𝑀𝑇𝑇𝐹</m:t>
                        </m:r>
                      </m:den>
                    </m:f>
                  </m:oMath>
                </a14:m>
                <a:endParaRPr lang="en-IN" altLang="en-US" dirty="0"/>
              </a:p>
              <a:p>
                <a:pPr marL="0" indent="0"/>
                <a:endParaRPr lang="en-US" altLang="en-US" dirty="0"/>
              </a:p>
              <a:p>
                <a:pPr>
                  <a:buFont typeface="Arial" panose="020B0604020202020204" pitchFamily="34" charset="0"/>
                  <a:buChar char="•"/>
                </a:pPr>
                <a:r>
                  <a:rPr lang="en-US" altLang="en-US" sz="2000" dirty="0"/>
                  <a:t>Mean Time to Repair (MTTR) = Sum(|Time of detection of fault – time of closure|)/Total # of defects</a:t>
                </a:r>
              </a:p>
              <a:p>
                <a:pPr marL="0" indent="0"/>
                <a14:m>
                  <m:oMathPara xmlns:m="http://schemas.openxmlformats.org/officeDocument/2006/math">
                    <m:oMathParaPr>
                      <m:jc m:val="centerGroup"/>
                    </m:oMathParaPr>
                    <m:oMath xmlns:m="http://schemas.openxmlformats.org/officeDocument/2006/math">
                      <m:r>
                        <a:rPr lang="en-IN" altLang="en-US" i="1">
                          <a:latin typeface="Cambria Math"/>
                        </a:rPr>
                        <m:t>𝑀𝑇𝑇𝑅</m:t>
                      </m:r>
                      <m:r>
                        <a:rPr lang="en-IN" altLang="en-US" i="1">
                          <a:latin typeface="Cambria Math"/>
                        </a:rPr>
                        <m:t>=</m:t>
                      </m:r>
                      <m:nary>
                        <m:naryPr>
                          <m:chr m:val="∑"/>
                          <m:subHide m:val="on"/>
                          <m:supHide m:val="on"/>
                          <m:ctrlPr>
                            <a:rPr lang="en-IN" altLang="en-US" i="1">
                              <a:latin typeface="Cambria Math" panose="02040503050406030204" pitchFamily="18" charset="0"/>
                            </a:rPr>
                          </m:ctrlPr>
                        </m:naryPr>
                        <m:sub/>
                        <m:sup/>
                        <m:e>
                          <m:r>
                            <a:rPr lang="en-IN" altLang="en-US" i="1">
                              <a:latin typeface="Cambria Math"/>
                            </a:rPr>
                            <m:t>(</m:t>
                          </m:r>
                          <m:sSub>
                            <m:sSubPr>
                              <m:ctrlPr>
                                <a:rPr lang="en-IN" altLang="en-US" i="1">
                                  <a:latin typeface="Cambria Math" panose="02040503050406030204" pitchFamily="18" charset="0"/>
                                </a:rPr>
                              </m:ctrlPr>
                            </m:sSubPr>
                            <m:e>
                              <m:r>
                                <a:rPr lang="en-IN" altLang="en-US" i="1">
                                  <a:latin typeface="Cambria Math"/>
                                </a:rPr>
                                <m:t>𝑇</m:t>
                              </m:r>
                            </m:e>
                            <m:sub>
                              <m:r>
                                <a:rPr lang="en-IN" altLang="en-US" i="1">
                                  <a:latin typeface="Cambria Math"/>
                                </a:rPr>
                                <m:t>𝑑</m:t>
                              </m:r>
                            </m:sub>
                          </m:sSub>
                          <m:r>
                            <a:rPr lang="en-IN" altLang="en-US" i="1">
                              <a:latin typeface="Cambria Math"/>
                            </a:rPr>
                            <m:t>−</m:t>
                          </m:r>
                          <m:sSub>
                            <m:sSubPr>
                              <m:ctrlPr>
                                <a:rPr lang="en-IN" altLang="en-US" i="1">
                                  <a:latin typeface="Cambria Math" panose="02040503050406030204" pitchFamily="18" charset="0"/>
                                </a:rPr>
                              </m:ctrlPr>
                            </m:sSubPr>
                            <m:e>
                              <m:r>
                                <a:rPr lang="en-IN" altLang="en-US" i="1">
                                  <a:latin typeface="Cambria Math"/>
                                </a:rPr>
                                <m:t>𝑇</m:t>
                              </m:r>
                            </m:e>
                            <m:sub>
                              <m:r>
                                <a:rPr lang="en-IN" altLang="en-US" i="1">
                                  <a:latin typeface="Cambria Math"/>
                                </a:rPr>
                                <m:t>𝑐</m:t>
                              </m:r>
                            </m:sub>
                          </m:sSub>
                          <m:r>
                            <a:rPr lang="en-IN" altLang="en-US" i="1">
                              <a:latin typeface="Cambria Math"/>
                            </a:rPr>
                            <m:t>)/</m:t>
                          </m:r>
                          <m:r>
                            <a:rPr lang="en-IN" altLang="en-US" i="1">
                              <a:latin typeface="Cambria Math"/>
                            </a:rPr>
                            <m:t>𝑑</m:t>
                          </m:r>
                        </m:e>
                      </m:nary>
                    </m:oMath>
                  </m:oMathPara>
                </a14:m>
                <a:endParaRPr lang="en-US" altLang="en-US" dirty="0"/>
              </a:p>
              <a:p>
                <a:pPr>
                  <a:buFont typeface="Arial" panose="020B0604020202020204" pitchFamily="34" charset="0"/>
                  <a:buChar char="•"/>
                </a:pPr>
                <a:r>
                  <a:rPr lang="en-US" altLang="en-US" sz="2000" dirty="0"/>
                  <a:t>Availability</a:t>
                </a:r>
                <a14:m>
                  <m:oMath xmlns:m="http://schemas.openxmlformats.org/officeDocument/2006/math">
                    <m:r>
                      <a:rPr lang="en-US" altLang="en-US" b="0" i="0" smtClean="0">
                        <a:latin typeface="Cambria Math" panose="02040503050406030204" pitchFamily="18" charset="0"/>
                      </a:rPr>
                      <m:t>               </m:t>
                    </m:r>
                    <m:r>
                      <a:rPr lang="en-IN" altLang="en-US" i="1">
                        <a:latin typeface="Cambria Math"/>
                      </a:rPr>
                      <m:t>𝐴</m:t>
                    </m:r>
                    <m:r>
                      <a:rPr lang="en-IN" altLang="en-US" i="1">
                        <a:latin typeface="Cambria Math"/>
                      </a:rPr>
                      <m:t>=</m:t>
                    </m:r>
                    <m:r>
                      <a:rPr lang="en-IN" altLang="en-US" i="1">
                        <a:latin typeface="Cambria Math"/>
                      </a:rPr>
                      <m:t>𝑀𝑇𝑇𝐹</m:t>
                    </m:r>
                    <m:r>
                      <a:rPr lang="en-IN" altLang="en-US" i="1">
                        <a:latin typeface="Cambria Math"/>
                      </a:rPr>
                      <m:t>/(</m:t>
                    </m:r>
                    <m:r>
                      <a:rPr lang="en-IN" altLang="en-US" i="1">
                        <a:latin typeface="Cambria Math"/>
                      </a:rPr>
                      <m:t>𝑀𝑇𝑇𝑅</m:t>
                    </m:r>
                    <m:r>
                      <a:rPr lang="en-IN" altLang="en-US" i="1">
                        <a:latin typeface="Cambria Math"/>
                      </a:rPr>
                      <m:t>+</m:t>
                    </m:r>
                    <m:r>
                      <a:rPr lang="en-IN" altLang="en-US" i="1">
                        <a:latin typeface="Cambria Math"/>
                      </a:rPr>
                      <m:t>𝑀𝑇𝑇𝐹</m:t>
                    </m:r>
                    <m:r>
                      <a:rPr lang="en-IN" altLang="en-US" i="1">
                        <a:latin typeface="Cambria Math"/>
                      </a:rPr>
                      <m:t>)</m:t>
                    </m:r>
                  </m:oMath>
                </a14:m>
                <a:endParaRPr lang="en-US" altLang="en-US" dirty="0"/>
              </a:p>
              <a:p>
                <a:pPr>
                  <a:buFont typeface="Arial" panose="020B0604020202020204" pitchFamily="34" charset="0"/>
                  <a:buChar char="•"/>
                </a:pPr>
                <a:endParaRPr lang="en-US" altLang="en-US" sz="2000" dirty="0"/>
              </a:p>
              <a:p>
                <a:pPr>
                  <a:buFont typeface="Arial" panose="020B0604020202020204" pitchFamily="34" charset="0"/>
                  <a:buChar char="•"/>
                </a:pPr>
                <a:r>
                  <a:rPr lang="en-US" altLang="en-US" sz="2000" dirty="0"/>
                  <a:t>Mean </a:t>
                </a:r>
                <a:r>
                  <a:rPr lang="en-US" altLang="en-US" sz="2000"/>
                  <a:t>Time between </a:t>
                </a:r>
                <a:r>
                  <a:rPr lang="en-US" altLang="en-US" sz="2000" dirty="0"/>
                  <a:t>Failure          </a:t>
                </a:r>
                <a:r>
                  <a:rPr lang="en-IN" i="1" dirty="0">
                    <a:latin typeface="Cambria Math"/>
                  </a:rPr>
                  <a:t>MTBF=MTTF+MTTR</a:t>
                </a:r>
              </a:p>
              <a:p>
                <a:pPr marL="0" indent="0"/>
                <a:endParaRPr lang="en-US" altLang="en-US" dirty="0"/>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04800" y="1493837"/>
                <a:ext cx="8458200" cy="4906963"/>
              </a:xfrm>
              <a:blipFill>
                <a:blip r:embed="rId2"/>
                <a:stretch>
                  <a:fillRect l="-648" t="-5342"/>
                </a:stretch>
              </a:blipFill>
            </p:spPr>
            <p:txBody>
              <a:bodyPr/>
              <a:lstStyle/>
              <a:p>
                <a:r>
                  <a:rPr lang="en-IN">
                    <a:noFill/>
                  </a:rPr>
                  <a:t> </a:t>
                </a:r>
              </a:p>
            </p:txBody>
          </p:sp>
        </mc:Fallback>
      </mc:AlternateContent>
      <p:sp>
        <p:nvSpPr>
          <p:cNvPr id="3" name="Content Placeholder 2"/>
          <p:cNvSpPr>
            <a:spLocks noGrp="1"/>
          </p:cNvSpPr>
          <p:nvPr>
            <p:ph sz="quarter" idx="10"/>
          </p:nvPr>
        </p:nvSpPr>
        <p:spPr/>
        <p:txBody>
          <a:bodyPr/>
          <a:lstStyle/>
          <a:p>
            <a:r>
              <a:rPr lang="en-US" altLang="en-US" dirty="0">
                <a:solidFill>
                  <a:srgbClr val="C00000"/>
                </a:solidFill>
                <a:latin typeface="Comic Sans MS" panose="030F0702030302020204" pitchFamily="66" charset="0"/>
              </a:rPr>
              <a:t>Reliability Analysis</a:t>
            </a:r>
            <a:endParaRPr lang="en-US" dirty="0">
              <a:solidFill>
                <a:srgbClr val="C00000"/>
              </a:solidFill>
              <a:latin typeface="Comic Sans MS" panose="030F0702030302020204" pitchFamily="66" charset="0"/>
            </a:endParaRPr>
          </a:p>
        </p:txBody>
      </p:sp>
    </p:spTree>
    <p:extLst>
      <p:ext uri="{BB962C8B-B14F-4D97-AF65-F5344CB8AC3E}">
        <p14:creationId xmlns:p14="http://schemas.microsoft.com/office/powerpoint/2010/main" val="4293324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a:buFont typeface="Arial" panose="020B0604020202020204" pitchFamily="34" charset="0"/>
                  <a:buChar char="•"/>
                </a:pPr>
                <a:r>
                  <a:rPr lang="en-US" altLang="en-US" u="sng" dirty="0"/>
                  <a:t>Problem:</a:t>
                </a:r>
                <a:r>
                  <a:rPr lang="en-US" altLang="en-US" dirty="0"/>
                  <a:t> A SW component was tested for a period of 3 months. The total number of defects found were 300. On an average the time required to fix the defect was 2.5 days. Find the availability of the system</a:t>
                </a:r>
              </a:p>
              <a:p>
                <a:pPr>
                  <a:buFont typeface="Arial" panose="020B0604020202020204" pitchFamily="34" charset="0"/>
                  <a:buChar char="•"/>
                </a:pPr>
                <a:endParaRPr lang="en-US" altLang="en-US" dirty="0"/>
              </a:p>
              <a:p>
                <a:pPr>
                  <a:buFont typeface="Arial" panose="020B0604020202020204" pitchFamily="34" charset="0"/>
                  <a:buChar char="•"/>
                </a:pPr>
                <a:r>
                  <a:rPr lang="en-US" altLang="en-US" u="sng" dirty="0"/>
                  <a:t>Solution:</a:t>
                </a:r>
                <a:endParaRPr lang="en-US" altLang="en-US" i="1" dirty="0">
                  <a:latin typeface="Cambria Math"/>
                </a:endParaRPr>
              </a:p>
              <a:p>
                <a:pPr marL="914400" lvl="2" indent="0">
                  <a:buNone/>
                </a:pPr>
                <a14:m>
                  <m:oMathPara xmlns:m="http://schemas.openxmlformats.org/officeDocument/2006/math">
                    <m:oMathParaPr>
                      <m:jc m:val="centerGroup"/>
                    </m:oMathParaPr>
                    <m:oMath xmlns:m="http://schemas.openxmlformats.org/officeDocument/2006/math">
                      <m:r>
                        <a:rPr lang="en-US" altLang="en-US" i="1" dirty="0">
                          <a:latin typeface="Cambria Math"/>
                        </a:rPr>
                        <m:t>𝑀𝑇𝑇𝐹</m:t>
                      </m:r>
                      <m:r>
                        <a:rPr lang="en-US" altLang="en-US" i="1" dirty="0">
                          <a:latin typeface="Cambria Math"/>
                        </a:rPr>
                        <m:t> = (3∗30∗8)/300= 2.4</m:t>
                      </m:r>
                    </m:oMath>
                  </m:oMathPara>
                </a14:m>
                <a:endParaRPr lang="en-US" altLang="en-US" dirty="0"/>
              </a:p>
              <a:p>
                <a:pPr marL="914400" lvl="2" indent="0">
                  <a:buNone/>
                </a:pPr>
                <a14:m>
                  <m:oMathPara xmlns:m="http://schemas.openxmlformats.org/officeDocument/2006/math">
                    <m:oMathParaPr>
                      <m:jc m:val="centerGroup"/>
                    </m:oMathParaPr>
                    <m:oMath xmlns:m="http://schemas.openxmlformats.org/officeDocument/2006/math">
                      <m:sSub>
                        <m:sSubPr>
                          <m:ctrlPr>
                            <a:rPr lang="en-US" altLang="en-US" i="1" dirty="0">
                              <a:latin typeface="Cambria Math" panose="02040503050406030204" pitchFamily="18" charset="0"/>
                            </a:rPr>
                          </m:ctrlPr>
                        </m:sSubPr>
                        <m:e>
                          <m:r>
                            <a:rPr lang="en-IN" altLang="en-US" i="1" dirty="0">
                              <a:latin typeface="Cambria Math"/>
                            </a:rPr>
                            <m:t>𝐹</m:t>
                          </m:r>
                        </m:e>
                        <m:sub>
                          <m:r>
                            <a:rPr lang="en-IN" altLang="en-US" i="1" dirty="0">
                              <a:latin typeface="Cambria Math"/>
                            </a:rPr>
                            <m:t>𝑎</m:t>
                          </m:r>
                        </m:sub>
                      </m:sSub>
                      <m:r>
                        <a:rPr lang="en-US" altLang="en-US" i="1" dirty="0">
                          <a:latin typeface="Cambria Math"/>
                        </a:rPr>
                        <m:t>=1/2.4 = 0.4166</m:t>
                      </m:r>
                    </m:oMath>
                  </m:oMathPara>
                </a14:m>
                <a:endParaRPr lang="en-US" altLang="en-US" dirty="0"/>
              </a:p>
              <a:p>
                <a:pPr marL="914400" lvl="2" indent="0">
                  <a:buNone/>
                </a:pPr>
                <a14:m>
                  <m:oMathPara xmlns:m="http://schemas.openxmlformats.org/officeDocument/2006/math">
                    <m:oMathParaPr>
                      <m:jc m:val="centerGroup"/>
                    </m:oMathParaPr>
                    <m:oMath xmlns:m="http://schemas.openxmlformats.org/officeDocument/2006/math">
                      <m:r>
                        <a:rPr lang="en-US" altLang="en-US" i="1" dirty="0">
                          <a:latin typeface="Cambria Math"/>
                        </a:rPr>
                        <m:t>𝑀𝑇𝑇𝑅</m:t>
                      </m:r>
                      <m:r>
                        <a:rPr lang="en-US" altLang="en-US" i="1" dirty="0">
                          <a:latin typeface="Cambria Math"/>
                        </a:rPr>
                        <m:t>=(2.5∗8)=20</m:t>
                      </m:r>
                    </m:oMath>
                  </m:oMathPara>
                </a14:m>
                <a:endParaRPr lang="en-US" altLang="en-US" dirty="0"/>
              </a:p>
              <a:p>
                <a:pPr marL="914400" lvl="2" indent="0">
                  <a:buNone/>
                </a:pPr>
                <a:r>
                  <a:rPr lang="en-US" altLang="en-US" dirty="0"/>
                  <a:t>Availability </a:t>
                </a:r>
                <a14:m>
                  <m:oMath xmlns:m="http://schemas.openxmlformats.org/officeDocument/2006/math">
                    <m:r>
                      <a:rPr lang="en-US" altLang="en-US" i="1" dirty="0">
                        <a:latin typeface="Cambria Math"/>
                      </a:rPr>
                      <m:t>𝐴</m:t>
                    </m:r>
                    <m:r>
                      <a:rPr lang="en-US" altLang="en-US" i="1" dirty="0">
                        <a:latin typeface="Cambria Math"/>
                      </a:rPr>
                      <m:t> = </m:t>
                    </m:r>
                    <m:r>
                      <a:rPr lang="en-US" altLang="en-US" i="1" dirty="0">
                        <a:latin typeface="Cambria Math"/>
                      </a:rPr>
                      <m:t>𝑀𝑇𝑇𝐹</m:t>
                    </m:r>
                    <m:r>
                      <a:rPr lang="en-US" altLang="en-US" i="1" dirty="0">
                        <a:latin typeface="Cambria Math"/>
                      </a:rPr>
                      <m:t>/(</m:t>
                    </m:r>
                    <m:r>
                      <a:rPr lang="en-US" altLang="en-US" i="1" dirty="0">
                        <a:latin typeface="Cambria Math"/>
                      </a:rPr>
                      <m:t>𝑀𝑇𝑇𝐹</m:t>
                    </m:r>
                    <m:r>
                      <a:rPr lang="en-US" altLang="en-US" i="1" dirty="0">
                        <a:latin typeface="Cambria Math"/>
                      </a:rPr>
                      <m:t>+</m:t>
                    </m:r>
                    <m:r>
                      <a:rPr lang="en-US" altLang="en-US" i="1" dirty="0">
                        <a:latin typeface="Cambria Math"/>
                      </a:rPr>
                      <m:t>𝑀𝑇𝑇𝑅</m:t>
                    </m:r>
                    <m:r>
                      <a:rPr lang="en-US" altLang="en-US" i="1" dirty="0">
                        <a:latin typeface="Cambria Math"/>
                      </a:rPr>
                      <m:t>) = 0.107 ~ 10.7 %</m:t>
                    </m:r>
                  </m:oMath>
                </a14:m>
                <a:endParaRPr lang="en-US" altLang="en-US" dirty="0"/>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963" t="-942" r="-1259"/>
                </a:stretch>
              </a:blipFill>
            </p:spPr>
            <p:txBody>
              <a:bodyPr/>
              <a:lstStyle/>
              <a:p>
                <a:r>
                  <a:rPr lang="en-IN">
                    <a:noFill/>
                  </a:rPr>
                  <a:t> </a:t>
                </a:r>
              </a:p>
            </p:txBody>
          </p:sp>
        </mc:Fallback>
      </mc:AlternateContent>
      <p:sp>
        <p:nvSpPr>
          <p:cNvPr id="3" name="Content Placeholder 2"/>
          <p:cNvSpPr>
            <a:spLocks noGrp="1"/>
          </p:cNvSpPr>
          <p:nvPr>
            <p:ph sz="quarter" idx="10"/>
          </p:nvPr>
        </p:nvSpPr>
        <p:spPr/>
        <p:txBody>
          <a:bodyPr/>
          <a:lstStyle/>
          <a:p>
            <a:r>
              <a:rPr lang="en-US" altLang="en-US" dirty="0">
                <a:solidFill>
                  <a:srgbClr val="C00000"/>
                </a:solidFill>
                <a:latin typeface="Comic Sans MS" panose="030F0702030302020204" pitchFamily="66" charset="0"/>
              </a:rPr>
              <a:t>Reliability Analysis</a:t>
            </a:r>
            <a:endParaRPr lang="en-US" dirty="0">
              <a:solidFill>
                <a:srgbClr val="C00000"/>
              </a:solidFill>
              <a:latin typeface="Comic Sans MS" panose="030F0702030302020204" pitchFamily="66" charset="0"/>
            </a:endParaRPr>
          </a:p>
        </p:txBody>
      </p:sp>
    </p:spTree>
    <p:extLst>
      <p:ext uri="{BB962C8B-B14F-4D97-AF65-F5344CB8AC3E}">
        <p14:creationId xmlns:p14="http://schemas.microsoft.com/office/powerpoint/2010/main" val="3301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8E0A83-206F-7305-CC8D-C13E6795643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5347C1-41E9-07D4-DD2D-7D7BE0EA21EF}"/>
              </a:ext>
            </a:extLst>
          </p:cNvPr>
          <p:cNvSpPr>
            <a:spLocks noGrp="1"/>
          </p:cNvSpPr>
          <p:nvPr>
            <p:ph sz="quarter" idx="10"/>
          </p:nvPr>
        </p:nvSpPr>
        <p:spPr/>
        <p:txBody>
          <a:bodyPr/>
          <a:lstStyle/>
          <a:p>
            <a:pPr>
              <a:defRPr/>
            </a:pPr>
            <a:r>
              <a:rPr lang="en-US" dirty="0">
                <a:solidFill>
                  <a:srgbClr val="C00000"/>
                </a:solidFill>
                <a:latin typeface="Comic Sans MS" panose="030F0702030302020204" pitchFamily="66" charset="0"/>
              </a:rPr>
              <a:t>Re-Cap</a:t>
            </a:r>
          </a:p>
        </p:txBody>
      </p:sp>
      <p:sp>
        <p:nvSpPr>
          <p:cNvPr id="2" name="Content Placeholder 1">
            <a:extLst>
              <a:ext uri="{FF2B5EF4-FFF2-40B4-BE49-F238E27FC236}">
                <a16:creationId xmlns:a16="http://schemas.microsoft.com/office/drawing/2014/main" id="{E65C2402-3B78-9165-7BB0-C8F973FBF7E8}"/>
              </a:ext>
            </a:extLst>
          </p:cNvPr>
          <p:cNvSpPr>
            <a:spLocks noGrp="1"/>
          </p:cNvSpPr>
          <p:nvPr>
            <p:ph idx="1"/>
          </p:nvPr>
        </p:nvSpPr>
        <p:spPr>
          <a:xfrm>
            <a:off x="114300" y="1524000"/>
            <a:ext cx="4305300" cy="4953000"/>
          </a:xfrm>
          <a:ln>
            <a:solidFill>
              <a:schemeClr val="tx1"/>
            </a:solidFill>
          </a:ln>
        </p:spPr>
        <p:txBody>
          <a:bodyPr/>
          <a:lstStyle/>
          <a:p>
            <a:pPr marL="0" lvl="1" indent="0" algn="just" fontAlgn="base">
              <a:spcAft>
                <a:spcPct val="0"/>
              </a:spcAft>
              <a:buClr>
                <a:srgbClr val="101141"/>
              </a:buClr>
              <a:buNone/>
            </a:pPr>
            <a:r>
              <a:rPr lang="en-US" sz="1400" b="1" dirty="0"/>
              <a:t>Lecture - 09</a:t>
            </a:r>
          </a:p>
          <a:p>
            <a:pPr marL="342900" lvl="1" indent="-342900" algn="just">
              <a:buClr>
                <a:srgbClr val="101141"/>
              </a:buClr>
              <a:buFont typeface="Arial" panose="020B0604020202020204" pitchFamily="34" charset="0"/>
              <a:buChar char="•"/>
            </a:pPr>
            <a:r>
              <a:rPr lang="en-US" sz="1400" dirty="0"/>
              <a:t>Reviews - Informal Reviews, Formal Reviews</a:t>
            </a:r>
          </a:p>
          <a:p>
            <a:pPr marL="342900" lvl="1" indent="-342900" algn="just">
              <a:buClr>
                <a:srgbClr val="101141"/>
              </a:buClr>
              <a:buFont typeface="Arial" panose="020B0604020202020204" pitchFamily="34" charset="0"/>
              <a:buChar char="•"/>
            </a:pPr>
            <a:r>
              <a:rPr lang="en-US" sz="1400" dirty="0"/>
              <a:t>Personal, Peer, Walkthrough, Inspection, Audits</a:t>
            </a:r>
          </a:p>
          <a:p>
            <a:pPr marL="342900" lvl="1" indent="-342900" algn="just">
              <a:buClr>
                <a:srgbClr val="101141"/>
              </a:buClr>
              <a:buFont typeface="Arial" panose="020B0604020202020204" pitchFamily="34" charset="0"/>
              <a:buChar char="•"/>
            </a:pPr>
            <a:r>
              <a:rPr lang="en-US" sz="1400" dirty="0"/>
              <a:t>Types of Audits (Internal, Third Party)</a:t>
            </a:r>
          </a:p>
          <a:p>
            <a:pPr marL="342900" lvl="1" indent="-342900" algn="just">
              <a:buClr>
                <a:srgbClr val="101141"/>
              </a:buClr>
              <a:buFont typeface="Arial" panose="020B0604020202020204" pitchFamily="34" charset="0"/>
              <a:buChar char="•"/>
            </a:pPr>
            <a:r>
              <a:rPr lang="en-US" sz="1400" dirty="0"/>
              <a:t>Project Assessment and Control Process</a:t>
            </a:r>
          </a:p>
          <a:p>
            <a:pPr marL="342900" lvl="1" indent="-342900" algn="just">
              <a:buClr>
                <a:srgbClr val="101141"/>
              </a:buClr>
              <a:buFont typeface="Arial" panose="020B0604020202020204" pitchFamily="34" charset="0"/>
              <a:buChar char="•"/>
            </a:pPr>
            <a:r>
              <a:rPr lang="en-US" sz="1400" dirty="0"/>
              <a:t>Corrective Actions</a:t>
            </a:r>
          </a:p>
          <a:p>
            <a:pPr marL="0" lvl="1" indent="0" algn="just" fontAlgn="base">
              <a:spcAft>
                <a:spcPct val="0"/>
              </a:spcAft>
              <a:buClr>
                <a:srgbClr val="101141"/>
              </a:buClr>
              <a:buNone/>
            </a:pPr>
            <a:r>
              <a:rPr lang="en-US" sz="1400" b="1" dirty="0"/>
              <a:t>Lecture - 10</a:t>
            </a:r>
          </a:p>
          <a:p>
            <a:pPr marL="342900" lvl="1" indent="-342900" algn="just">
              <a:buClr>
                <a:srgbClr val="101141"/>
              </a:buClr>
              <a:buFont typeface="Arial" panose="020B0604020202020204" pitchFamily="34" charset="0"/>
              <a:buChar char="•"/>
            </a:pPr>
            <a:r>
              <a:rPr lang="en-US" sz="1400" dirty="0"/>
              <a:t>Software configuration Management</a:t>
            </a:r>
          </a:p>
          <a:p>
            <a:pPr marL="742950" lvl="2" indent="-342900" algn="just">
              <a:buClr>
                <a:srgbClr val="101141"/>
              </a:buClr>
            </a:pPr>
            <a:r>
              <a:rPr lang="en-US" sz="1400" dirty="0"/>
              <a:t>Definitions, Benefits</a:t>
            </a:r>
          </a:p>
          <a:p>
            <a:pPr marL="342900" lvl="1" indent="-342900" algn="just">
              <a:buClr>
                <a:srgbClr val="101141"/>
              </a:buClr>
              <a:buFont typeface="Arial" panose="020B0604020202020204" pitchFamily="34" charset="0"/>
              <a:buChar char="•"/>
            </a:pPr>
            <a:r>
              <a:rPr lang="en-US" sz="1400" dirty="0"/>
              <a:t>SCM - IEEE 828, ISO 12207, </a:t>
            </a:r>
            <a:r>
              <a:rPr lang="en-US" sz="1400" dirty="0" err="1"/>
              <a:t>CMMi</a:t>
            </a:r>
            <a:r>
              <a:rPr lang="en-US" sz="1400" dirty="0"/>
              <a:t>-Dev</a:t>
            </a:r>
          </a:p>
          <a:p>
            <a:pPr marL="342900" lvl="1" indent="-342900" algn="just">
              <a:buClr>
                <a:srgbClr val="101141"/>
              </a:buClr>
              <a:buFont typeface="Arial" panose="020B0604020202020204" pitchFamily="34" charset="0"/>
              <a:buChar char="•"/>
            </a:pPr>
            <a:r>
              <a:rPr lang="en-US" sz="1400" dirty="0"/>
              <a:t>Baseline</a:t>
            </a:r>
          </a:p>
          <a:p>
            <a:pPr marL="342900" lvl="1" indent="-342900" algn="just">
              <a:buClr>
                <a:srgbClr val="101141"/>
              </a:buClr>
              <a:buFont typeface="Arial" panose="020B0604020202020204" pitchFamily="34" charset="0"/>
              <a:buChar char="•"/>
            </a:pPr>
            <a:r>
              <a:rPr lang="en-US" sz="1400" dirty="0"/>
              <a:t>Branching</a:t>
            </a:r>
          </a:p>
          <a:p>
            <a:pPr marL="342900" lvl="1" indent="-342900" algn="just">
              <a:buClr>
                <a:srgbClr val="101141"/>
              </a:buClr>
              <a:buFont typeface="Arial" panose="020B0604020202020204" pitchFamily="34" charset="0"/>
              <a:buChar char="•"/>
            </a:pPr>
            <a:r>
              <a:rPr lang="en-US" sz="1400" dirty="0"/>
              <a:t>Change Control</a:t>
            </a:r>
          </a:p>
          <a:p>
            <a:pPr marL="0" lvl="1" indent="0" algn="just" fontAlgn="base">
              <a:spcAft>
                <a:spcPct val="0"/>
              </a:spcAft>
              <a:buClr>
                <a:srgbClr val="101141"/>
              </a:buClr>
              <a:buNone/>
            </a:pPr>
            <a:r>
              <a:rPr lang="en-US" sz="1400" b="1" dirty="0"/>
              <a:t>Lecture - 11</a:t>
            </a:r>
          </a:p>
          <a:p>
            <a:pPr marL="342900" lvl="1" indent="-342900" algn="just">
              <a:buClr>
                <a:srgbClr val="101141"/>
              </a:buClr>
              <a:buFont typeface="Arial" panose="020B0604020202020204" pitchFamily="34" charset="0"/>
              <a:buChar char="•"/>
            </a:pPr>
            <a:r>
              <a:rPr lang="en-US" sz="1400" dirty="0"/>
              <a:t>Introduction to Test Process Improvement</a:t>
            </a:r>
          </a:p>
          <a:p>
            <a:pPr marL="342900" lvl="1" indent="-342900" algn="just">
              <a:buClr>
                <a:srgbClr val="101141"/>
              </a:buClr>
              <a:buFont typeface="Arial" panose="020B0604020202020204" pitchFamily="34" charset="0"/>
              <a:buChar char="•"/>
            </a:pPr>
            <a:r>
              <a:rPr lang="en-US" sz="1400" dirty="0"/>
              <a:t>Quality/Test Metrics</a:t>
            </a:r>
          </a:p>
          <a:p>
            <a:pPr marL="0" lvl="1" indent="0" algn="just" fontAlgn="base">
              <a:spcAft>
                <a:spcPct val="0"/>
              </a:spcAft>
              <a:buClr>
                <a:srgbClr val="101141"/>
              </a:buClr>
              <a:buNone/>
            </a:pPr>
            <a:r>
              <a:rPr lang="en-US" sz="1400" b="1" dirty="0"/>
              <a:t>Lecture - 12</a:t>
            </a:r>
          </a:p>
          <a:p>
            <a:pPr marL="342900" lvl="1" indent="-342900" algn="just">
              <a:buClr>
                <a:srgbClr val="101141"/>
              </a:buClr>
              <a:buFont typeface="Arial" panose="020B0604020202020204" pitchFamily="34" charset="0"/>
              <a:buChar char="•"/>
            </a:pPr>
            <a:r>
              <a:rPr lang="en-US" sz="1400" dirty="0"/>
              <a:t>Test Organization</a:t>
            </a:r>
          </a:p>
          <a:p>
            <a:pPr marL="342900" lvl="1" indent="-342900" algn="just">
              <a:buClr>
                <a:srgbClr val="101141"/>
              </a:buClr>
              <a:buFont typeface="Arial" panose="020B0604020202020204" pitchFamily="34" charset="0"/>
              <a:buChar char="•"/>
            </a:pPr>
            <a:r>
              <a:rPr lang="en-US" sz="1400" dirty="0"/>
              <a:t>Roles in Test</a:t>
            </a:r>
          </a:p>
          <a:p>
            <a:pPr marL="342900" lvl="1" indent="-342900" algn="just">
              <a:buClr>
                <a:srgbClr val="101141"/>
              </a:buClr>
              <a:buFont typeface="Arial" panose="020B0604020202020204" pitchFamily="34" charset="0"/>
              <a:buChar char="•"/>
            </a:pPr>
            <a:endParaRPr lang="en-US" sz="1400" dirty="0"/>
          </a:p>
          <a:p>
            <a:pPr marL="342900" lvl="1" indent="-342900" algn="just">
              <a:buClr>
                <a:srgbClr val="101141"/>
              </a:buClr>
              <a:buFont typeface="Arial" panose="020B0604020202020204" pitchFamily="34" charset="0"/>
              <a:buChar char="•"/>
            </a:pPr>
            <a:endParaRPr lang="en-US" sz="1400" dirty="0"/>
          </a:p>
          <a:p>
            <a:pPr marL="342900" lvl="1" indent="-342900" algn="just">
              <a:buClr>
                <a:srgbClr val="101141"/>
              </a:buClr>
              <a:buFont typeface="Arial" panose="020B0604020202020204" pitchFamily="34" charset="0"/>
              <a:buChar char="•"/>
            </a:pPr>
            <a:endParaRPr lang="en-US" sz="1400" dirty="0"/>
          </a:p>
        </p:txBody>
      </p:sp>
      <p:sp>
        <p:nvSpPr>
          <p:cNvPr id="4" name="Content Placeholder 1">
            <a:extLst>
              <a:ext uri="{FF2B5EF4-FFF2-40B4-BE49-F238E27FC236}">
                <a16:creationId xmlns:a16="http://schemas.microsoft.com/office/drawing/2014/main" id="{5A6590EE-678F-48C6-4C65-8250D8E49036}"/>
              </a:ext>
            </a:extLst>
          </p:cNvPr>
          <p:cNvSpPr txBox="1">
            <a:spLocks/>
          </p:cNvSpPr>
          <p:nvPr/>
        </p:nvSpPr>
        <p:spPr bwMode="auto">
          <a:xfrm>
            <a:off x="4419600" y="1524000"/>
            <a:ext cx="4343400" cy="4953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just" fontAlgn="base">
              <a:spcAft>
                <a:spcPct val="0"/>
              </a:spcAft>
              <a:buClr>
                <a:srgbClr val="101141"/>
              </a:buClr>
              <a:buNone/>
            </a:pPr>
            <a:r>
              <a:rPr lang="en-US" sz="1400" b="1" dirty="0"/>
              <a:t>Lecture - 13</a:t>
            </a:r>
          </a:p>
          <a:p>
            <a:pPr marL="342900" lvl="1" indent="-342900" algn="just">
              <a:buClr>
                <a:srgbClr val="101141"/>
              </a:buClr>
              <a:buFont typeface="Arial" panose="020B0604020202020204" pitchFamily="34" charset="0"/>
              <a:buChar char="•"/>
            </a:pPr>
            <a:r>
              <a:rPr lang="en-US" sz="1400" dirty="0"/>
              <a:t>Agile Test Planning and Execution</a:t>
            </a:r>
          </a:p>
          <a:p>
            <a:pPr marL="342900" lvl="1" indent="-342900" algn="just">
              <a:buClr>
                <a:srgbClr val="101141"/>
              </a:buClr>
              <a:buFont typeface="Arial" panose="020B0604020202020204" pitchFamily="34" charset="0"/>
              <a:buChar char="•"/>
            </a:pPr>
            <a:r>
              <a:rPr lang="en-US" sz="1400" dirty="0"/>
              <a:t>Six Sigma in S/W Testing</a:t>
            </a:r>
          </a:p>
          <a:p>
            <a:pPr marL="342900" lvl="1" indent="-342900" algn="just">
              <a:buClr>
                <a:srgbClr val="101141"/>
              </a:buClr>
              <a:buFont typeface="Arial" panose="020B0604020202020204" pitchFamily="34" charset="0"/>
              <a:buChar char="•"/>
            </a:pPr>
            <a:r>
              <a:rPr lang="en-US" sz="1400" dirty="0"/>
              <a:t>Continuous Testing in DevOps</a:t>
            </a:r>
          </a:p>
        </p:txBody>
      </p:sp>
    </p:spTree>
    <p:extLst>
      <p:ext uri="{BB962C8B-B14F-4D97-AF65-F5344CB8AC3E}">
        <p14:creationId xmlns:p14="http://schemas.microsoft.com/office/powerpoint/2010/main" val="1328680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Agenda</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493838"/>
            <a:ext cx="8229600" cy="4754562"/>
          </a:xfrm>
        </p:spPr>
        <p:txBody>
          <a:bodyPr/>
          <a:lstStyle/>
          <a:p>
            <a:pPr fontAlgn="base">
              <a:spcAft>
                <a:spcPct val="0"/>
              </a:spcAft>
              <a:buFont typeface="Arial" panose="020B0604020202020204" pitchFamily="34" charset="0"/>
              <a:buChar char="•"/>
            </a:pPr>
            <a:r>
              <a:rPr lang="en-US" altLang="en-US" dirty="0"/>
              <a:t>Measurements</a:t>
            </a:r>
          </a:p>
          <a:p>
            <a:pPr lvl="1" fontAlgn="base">
              <a:spcAft>
                <a:spcPct val="0"/>
              </a:spcAft>
              <a:buFont typeface="Arial" panose="020B0604020202020204" pitchFamily="34" charset="0"/>
              <a:buChar char="•"/>
            </a:pPr>
            <a:r>
              <a:rPr lang="en-US" altLang="en-US" dirty="0"/>
              <a:t>As per ISO 12207</a:t>
            </a:r>
          </a:p>
          <a:p>
            <a:pPr lvl="1" fontAlgn="base">
              <a:spcAft>
                <a:spcPct val="0"/>
              </a:spcAft>
              <a:buFont typeface="Arial" panose="020B0604020202020204" pitchFamily="34" charset="0"/>
              <a:buChar char="•"/>
            </a:pPr>
            <a:r>
              <a:rPr lang="en-US" altLang="en-US" dirty="0"/>
              <a:t>As per PSM</a:t>
            </a:r>
          </a:p>
          <a:p>
            <a:pPr lvl="1" fontAlgn="base">
              <a:spcAft>
                <a:spcPct val="0"/>
              </a:spcAft>
              <a:buFont typeface="Arial" panose="020B0604020202020204" pitchFamily="34" charset="0"/>
              <a:buChar char="•"/>
            </a:pPr>
            <a:r>
              <a:rPr lang="en-US" altLang="en-US" dirty="0"/>
              <a:t>As per ISO/IEC/IEEE 15939 </a:t>
            </a:r>
          </a:p>
          <a:p>
            <a:pPr lvl="1" fontAlgn="base">
              <a:spcAft>
                <a:spcPct val="0"/>
              </a:spcAft>
              <a:buFont typeface="Arial" panose="020B0604020202020204" pitchFamily="34" charset="0"/>
              <a:buChar char="•"/>
            </a:pPr>
            <a:r>
              <a:rPr lang="en-US" altLang="en-US" dirty="0"/>
              <a:t>As per CMMI Dev</a:t>
            </a:r>
          </a:p>
          <a:p>
            <a:pPr lvl="1" fontAlgn="base">
              <a:spcAft>
                <a:spcPct val="0"/>
              </a:spcAft>
              <a:buFont typeface="Arial" panose="020B0604020202020204" pitchFamily="34" charset="0"/>
              <a:buChar char="•"/>
            </a:pPr>
            <a:r>
              <a:rPr lang="en-US" altLang="en-US" dirty="0"/>
              <a:t>As per IEEE 730</a:t>
            </a:r>
          </a:p>
          <a:p>
            <a:pPr lvl="1" fontAlgn="base">
              <a:spcAft>
                <a:spcPct val="0"/>
              </a:spcAft>
              <a:buFont typeface="Arial" panose="020B0604020202020204" pitchFamily="34" charset="0"/>
              <a:buChar char="•"/>
            </a:pPr>
            <a:endParaRPr lang="en-US" altLang="en-US" dirty="0"/>
          </a:p>
          <a:p>
            <a:pPr fontAlgn="base">
              <a:spcAft>
                <a:spcPct val="0"/>
              </a:spcAft>
              <a:buFont typeface="Arial" panose="020B0604020202020204" pitchFamily="34" charset="0"/>
              <a:buChar char="•"/>
            </a:pPr>
            <a:r>
              <a:rPr lang="en-US" altLang="en-US" dirty="0"/>
              <a:t>Reliability Analysis</a:t>
            </a:r>
          </a:p>
          <a:p>
            <a:pPr fontAlgn="base">
              <a:spcAft>
                <a:spcPct val="0"/>
              </a:spcAft>
              <a:buFont typeface="Arial" panose="020B0604020202020204" pitchFamily="34" charset="0"/>
              <a:buChar char="•"/>
            </a:pPr>
            <a:endParaRPr lang="en-I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534400" cy="4906963"/>
          </a:xfrm>
        </p:spPr>
        <p:txBody>
          <a:bodyPr>
            <a:normAutofit/>
          </a:bodyPr>
          <a:lstStyle/>
          <a:p>
            <a:pPr marL="0" indent="0" algn="ctr"/>
            <a:r>
              <a:rPr lang="en-US" altLang="en-US" sz="2800" b="1" i="1" dirty="0">
                <a:solidFill>
                  <a:srgbClr val="FF0000"/>
                </a:solidFill>
              </a:rPr>
              <a:t>What is not measured, cannot be improved</a:t>
            </a:r>
          </a:p>
          <a:p>
            <a:pPr marL="0" indent="0" algn="ctr"/>
            <a:endParaRPr lang="en-US" altLang="en-US" sz="2800" b="1" i="1" dirty="0">
              <a:solidFill>
                <a:srgbClr val="FF0000"/>
              </a:solidFill>
            </a:endParaRPr>
          </a:p>
          <a:p>
            <a:pPr marL="0" indent="0" algn="just"/>
            <a:r>
              <a:rPr lang="en-US" altLang="en-US" b="1" dirty="0"/>
              <a:t>Key Roles related to Software Measurement</a:t>
            </a:r>
          </a:p>
          <a:p>
            <a:pPr algn="just">
              <a:buFont typeface="Arial" panose="020B0604020202020204" pitchFamily="34" charset="0"/>
              <a:buChar char="•"/>
            </a:pPr>
            <a:r>
              <a:rPr lang="en-US" altLang="en-US" b="1" dirty="0"/>
              <a:t>Understand and characterize</a:t>
            </a:r>
            <a:r>
              <a:rPr lang="en-US" altLang="en-US" dirty="0"/>
              <a:t>: </a:t>
            </a:r>
          </a:p>
          <a:p>
            <a:pPr lvl="1" algn="just">
              <a:buFont typeface="Arial" panose="020B0604020202020204" pitchFamily="34" charset="0"/>
              <a:buChar char="•"/>
            </a:pPr>
            <a:r>
              <a:rPr lang="en-US" altLang="en-US" sz="2100" dirty="0"/>
              <a:t>Measures allow us to learn about software processes, products, and services. </a:t>
            </a:r>
          </a:p>
          <a:p>
            <a:pPr lvl="1" algn="just">
              <a:buFont typeface="Arial" panose="020B0604020202020204" pitchFamily="34" charset="0"/>
              <a:buChar char="•"/>
            </a:pPr>
            <a:r>
              <a:rPr lang="en-US" altLang="en-US" sz="2100" dirty="0"/>
              <a:t>Establish baselines, standards, and business and technical objectives</a:t>
            </a:r>
          </a:p>
          <a:p>
            <a:pPr lvl="1" algn="just">
              <a:buFont typeface="Arial" panose="020B0604020202020204" pitchFamily="34" charset="0"/>
              <a:buChar char="•"/>
            </a:pPr>
            <a:r>
              <a:rPr lang="en-US" altLang="en-US" sz="2100" dirty="0"/>
              <a:t>Document the software process models used</a:t>
            </a:r>
          </a:p>
          <a:p>
            <a:pPr lvl="1" algn="just">
              <a:buFont typeface="Arial" panose="020B0604020202020204" pitchFamily="34" charset="0"/>
              <a:buChar char="•"/>
            </a:pPr>
            <a:r>
              <a:rPr lang="en-US" altLang="en-US" sz="2100" dirty="0"/>
              <a:t>Set improvement objectives for software processes, products, and services</a:t>
            </a:r>
          </a:p>
          <a:p>
            <a:pPr lvl="1" algn="just">
              <a:buFont typeface="Arial" panose="020B0604020202020204" pitchFamily="34" charset="0"/>
              <a:buChar char="•"/>
            </a:pPr>
            <a:r>
              <a:rPr lang="en-US" altLang="en-US" sz="2100" dirty="0"/>
              <a:t>Better estimate effort and schedule costs for a specific project</a:t>
            </a:r>
          </a:p>
          <a:p>
            <a:pPr lvl="1" algn="just">
              <a:buFont typeface="Arial" panose="020B0604020202020204" pitchFamily="34" charset="0"/>
              <a:buChar char="•"/>
            </a:pPr>
            <a:endParaRPr lang="en-US" altLang="en-US" sz="2100" dirty="0"/>
          </a:p>
          <a:p>
            <a:pPr algn="just">
              <a:buFont typeface="Arial" panose="020B0604020202020204" pitchFamily="34" charset="0"/>
              <a:buChar char="•"/>
            </a:pPr>
            <a:endParaRPr lang="en-US" altLang="en-US" sz="2000" dirty="0"/>
          </a:p>
        </p:txBody>
      </p:sp>
      <p:sp>
        <p:nvSpPr>
          <p:cNvPr id="3" name="Content Placeholder 2"/>
          <p:cNvSpPr>
            <a:spLocks noGrp="1"/>
          </p:cNvSpPr>
          <p:nvPr>
            <p:ph sz="quarter" idx="10"/>
          </p:nvPr>
        </p:nvSpPr>
        <p:spPr/>
        <p:txBody>
          <a:bodyPr/>
          <a:lstStyle/>
          <a:p>
            <a:r>
              <a:rPr lang="en-US" dirty="0">
                <a:solidFill>
                  <a:srgbClr val="C00000"/>
                </a:solidFill>
                <a:latin typeface="Comic Sans MS" panose="030F0702030302020204" pitchFamily="66" charset="0"/>
              </a:rPr>
              <a:t>Measurement</a:t>
            </a:r>
          </a:p>
        </p:txBody>
      </p:sp>
    </p:spTree>
    <p:extLst>
      <p:ext uri="{BB962C8B-B14F-4D97-AF65-F5344CB8AC3E}">
        <p14:creationId xmlns:p14="http://schemas.microsoft.com/office/powerpoint/2010/main" val="3994535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534400" cy="4906963"/>
          </a:xfrm>
        </p:spPr>
        <p:txBody>
          <a:bodyPr>
            <a:normAutofit/>
          </a:bodyPr>
          <a:lstStyle/>
          <a:p>
            <a:pPr algn="just">
              <a:buFont typeface="Arial" panose="020B0604020202020204" pitchFamily="34" charset="0"/>
              <a:buChar char="•"/>
            </a:pPr>
            <a:r>
              <a:rPr lang="en-US" altLang="en-US" sz="2100" b="1" dirty="0"/>
              <a:t>Evaluate</a:t>
            </a:r>
            <a:r>
              <a:rPr lang="en-US" altLang="en-US" sz="2100" dirty="0"/>
              <a:t>: Conduct cost/benefit analysis and determine if the objectives have been met</a:t>
            </a:r>
          </a:p>
          <a:p>
            <a:pPr algn="just">
              <a:buFont typeface="Arial" panose="020B0604020202020204" pitchFamily="34" charset="0"/>
              <a:buChar char="•"/>
            </a:pPr>
            <a:endParaRPr lang="en-US" altLang="en-US" sz="2100" dirty="0"/>
          </a:p>
          <a:p>
            <a:pPr marL="342900" lvl="1" indent="-342900" algn="just">
              <a:buClr>
                <a:srgbClr val="101141"/>
              </a:buClr>
              <a:buFont typeface="Arial" panose="020B0604020202020204" pitchFamily="34" charset="0"/>
              <a:buChar char="•"/>
            </a:pPr>
            <a:r>
              <a:rPr lang="en-US" altLang="en-US" sz="2100" b="1" dirty="0"/>
              <a:t>Control</a:t>
            </a:r>
            <a:r>
              <a:rPr lang="en-US" altLang="en-US" sz="2100" dirty="0"/>
              <a:t>: Control of resources, processes, products, and services by sounding alarms when control limits are surpassed, performance criteria are not met and standards are not followed</a:t>
            </a:r>
          </a:p>
          <a:p>
            <a:pPr marL="342900" lvl="1" indent="-342900" algn="just">
              <a:buClr>
                <a:srgbClr val="101141"/>
              </a:buClr>
              <a:buFont typeface="Arial" panose="020B0604020202020204" pitchFamily="34" charset="0"/>
              <a:buChar char="•"/>
            </a:pPr>
            <a:endParaRPr lang="en-US" altLang="en-US" sz="2100" dirty="0"/>
          </a:p>
          <a:p>
            <a:pPr marL="342900" lvl="1" indent="-342900" algn="just">
              <a:buClr>
                <a:srgbClr val="101141"/>
              </a:buClr>
              <a:buFont typeface="Arial" panose="020B0604020202020204" pitchFamily="34" charset="0"/>
              <a:buChar char="•"/>
            </a:pPr>
            <a:r>
              <a:rPr lang="en-US" altLang="en-US" sz="2100" b="1" dirty="0"/>
              <a:t>Predict</a:t>
            </a:r>
            <a:r>
              <a:rPr lang="en-US" altLang="en-US" sz="2100" dirty="0"/>
              <a:t>: when software processes are stable and under control, measures can be used to predict budgets, schedules, resources needed, risks, and even quality issues</a:t>
            </a:r>
          </a:p>
          <a:p>
            <a:pPr marL="342900" lvl="1" indent="-342900" algn="just">
              <a:buClr>
                <a:srgbClr val="101141"/>
              </a:buClr>
              <a:buFont typeface="Arial" panose="020B0604020202020204" pitchFamily="34" charset="0"/>
              <a:buChar char="•"/>
            </a:pPr>
            <a:endParaRPr lang="en-US" altLang="en-US" sz="2100" dirty="0"/>
          </a:p>
          <a:p>
            <a:pPr marL="342900" lvl="1" indent="-342900" algn="just">
              <a:buClr>
                <a:srgbClr val="101141"/>
              </a:buClr>
              <a:buFont typeface="Arial" panose="020B0604020202020204" pitchFamily="34" charset="0"/>
              <a:buChar char="•"/>
            </a:pPr>
            <a:r>
              <a:rPr lang="en-US" altLang="en-US" sz="2100" b="1" dirty="0"/>
              <a:t>Improve</a:t>
            </a:r>
            <a:r>
              <a:rPr lang="en-US" altLang="en-US" sz="2100" dirty="0"/>
              <a:t>: measures allow us to identify the root causes of defects and other inefficiencies where improvements can be proposed.</a:t>
            </a:r>
          </a:p>
          <a:p>
            <a:pPr algn="just">
              <a:buFont typeface="Arial" panose="020B0604020202020204" pitchFamily="34" charset="0"/>
              <a:buChar char="•"/>
            </a:pPr>
            <a:endParaRPr lang="en-US" altLang="en-US" sz="2000" dirty="0"/>
          </a:p>
        </p:txBody>
      </p:sp>
      <p:sp>
        <p:nvSpPr>
          <p:cNvPr id="3" name="Content Placeholder 2"/>
          <p:cNvSpPr>
            <a:spLocks noGrp="1"/>
          </p:cNvSpPr>
          <p:nvPr>
            <p:ph sz="quarter" idx="10"/>
          </p:nvPr>
        </p:nvSpPr>
        <p:spPr/>
        <p:txBody>
          <a:bodyPr/>
          <a:lstStyle/>
          <a:p>
            <a:r>
              <a:rPr lang="en-US" dirty="0">
                <a:solidFill>
                  <a:srgbClr val="C00000"/>
                </a:solidFill>
                <a:latin typeface="Comic Sans MS" panose="030F0702030302020204" pitchFamily="66" charset="0"/>
              </a:rPr>
              <a:t>Measurement</a:t>
            </a:r>
          </a:p>
        </p:txBody>
      </p:sp>
    </p:spTree>
    <p:extLst>
      <p:ext uri="{BB962C8B-B14F-4D97-AF65-F5344CB8AC3E}">
        <p14:creationId xmlns:p14="http://schemas.microsoft.com/office/powerpoint/2010/main" val="274217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534400" cy="4906963"/>
          </a:xfrm>
        </p:spPr>
        <p:txBody>
          <a:bodyPr>
            <a:normAutofit/>
          </a:bodyPr>
          <a:lstStyle/>
          <a:p>
            <a:pPr algn="just">
              <a:buFont typeface="Arial" panose="020B0604020202020204" pitchFamily="34" charset="0"/>
              <a:buChar char="•"/>
            </a:pPr>
            <a:r>
              <a:rPr lang="en-US" altLang="en-US" sz="2100" dirty="0"/>
              <a:t>Measurement process as described in ISO 12207</a:t>
            </a:r>
          </a:p>
          <a:p>
            <a:pPr algn="just">
              <a:buFont typeface="Arial" panose="020B0604020202020204" pitchFamily="34" charset="0"/>
              <a:buChar char="•"/>
            </a:pPr>
            <a:endParaRPr lang="en-US" altLang="en-US" sz="2100" dirty="0"/>
          </a:p>
          <a:p>
            <a:pPr algn="just">
              <a:buFont typeface="Arial" panose="020B0604020202020204" pitchFamily="34" charset="0"/>
              <a:buChar char="•"/>
            </a:pPr>
            <a:r>
              <a:rPr lang="en-US" altLang="en-US" sz="2100" dirty="0"/>
              <a:t>Practical software and systems measurement (PSM)</a:t>
            </a:r>
          </a:p>
          <a:p>
            <a:pPr lvl="1" algn="just">
              <a:buFont typeface="Arial" panose="020B0604020202020204" pitchFamily="34" charset="0"/>
              <a:buChar char="•"/>
            </a:pPr>
            <a:r>
              <a:rPr lang="en-US" altLang="en-US" sz="2000" dirty="0"/>
              <a:t>Initially developed to guide American Defense software projects</a:t>
            </a:r>
          </a:p>
          <a:p>
            <a:pPr marL="342900" lvl="1" indent="-342900" algn="just">
              <a:buClr>
                <a:srgbClr val="101141"/>
              </a:buClr>
              <a:buFont typeface="Arial" panose="020B0604020202020204" pitchFamily="34" charset="0"/>
              <a:buChar char="•"/>
            </a:pPr>
            <a:endParaRPr lang="en-US" altLang="en-US" sz="2100" dirty="0"/>
          </a:p>
          <a:p>
            <a:pPr marL="342900" lvl="1" indent="-342900" algn="just">
              <a:buClr>
                <a:srgbClr val="101141"/>
              </a:buClr>
              <a:buFont typeface="Arial" panose="020B0604020202020204" pitchFamily="34" charset="0"/>
              <a:buChar char="•"/>
            </a:pPr>
            <a:r>
              <a:rPr lang="en-US" altLang="en-US" sz="2100" dirty="0"/>
              <a:t>ISO/IEC/IEEE 15939 standard on software measurement</a:t>
            </a:r>
          </a:p>
          <a:p>
            <a:pPr lvl="1" algn="just">
              <a:buFont typeface="Arial" panose="020B0604020202020204" pitchFamily="34" charset="0"/>
              <a:buChar char="•"/>
            </a:pPr>
            <a:r>
              <a:rPr lang="en-US" altLang="en-US" sz="2000" dirty="0"/>
              <a:t>Systems and Software Engineering - Measurement Process. </a:t>
            </a:r>
          </a:p>
          <a:p>
            <a:pPr marL="342900" lvl="1" indent="-342900" algn="just">
              <a:buClr>
                <a:srgbClr val="101141"/>
              </a:buClr>
              <a:buFont typeface="Arial" panose="020B0604020202020204" pitchFamily="34" charset="0"/>
              <a:buChar char="•"/>
            </a:pPr>
            <a:endParaRPr lang="en-US" altLang="en-US" sz="2100" dirty="0"/>
          </a:p>
          <a:p>
            <a:pPr marL="342900" lvl="1" indent="-342900" algn="just">
              <a:buClr>
                <a:srgbClr val="101141"/>
              </a:buClr>
              <a:buFont typeface="Arial" panose="020B0604020202020204" pitchFamily="34" charset="0"/>
              <a:buChar char="•"/>
            </a:pPr>
            <a:r>
              <a:rPr lang="en-US" altLang="en-US" sz="2100" dirty="0"/>
              <a:t>Measurement as per CMMI point of view.</a:t>
            </a:r>
          </a:p>
          <a:p>
            <a:pPr marL="342900" lvl="1" indent="-342900" algn="just">
              <a:buClr>
                <a:srgbClr val="101141"/>
              </a:buClr>
              <a:buFont typeface="Arial" panose="020B0604020202020204" pitchFamily="34" charset="0"/>
              <a:buChar char="•"/>
            </a:pPr>
            <a:endParaRPr lang="en-US" altLang="en-US" sz="2100" dirty="0"/>
          </a:p>
          <a:p>
            <a:pPr marL="342900" lvl="1" indent="-342900" algn="just">
              <a:buClr>
                <a:srgbClr val="101141"/>
              </a:buClr>
              <a:buFont typeface="Arial" panose="020B0604020202020204" pitchFamily="34" charset="0"/>
              <a:buChar char="•"/>
            </a:pPr>
            <a:r>
              <a:rPr lang="en-US" altLang="en-US" sz="2100" dirty="0"/>
              <a:t>Measurement as per IEEE 730.</a:t>
            </a:r>
          </a:p>
          <a:p>
            <a:pPr algn="just">
              <a:buFont typeface="Arial" panose="020B0604020202020204" pitchFamily="34" charset="0"/>
              <a:buChar char="•"/>
            </a:pPr>
            <a:endParaRPr lang="en-US" altLang="en-US" sz="2100" dirty="0"/>
          </a:p>
          <a:p>
            <a:pPr algn="just">
              <a:buFont typeface="Arial" panose="020B0604020202020204" pitchFamily="34" charset="0"/>
              <a:buChar char="•"/>
            </a:pPr>
            <a:endParaRPr lang="en-US" altLang="en-US" sz="2000" dirty="0"/>
          </a:p>
        </p:txBody>
      </p:sp>
      <p:sp>
        <p:nvSpPr>
          <p:cNvPr id="3" name="Content Placeholder 2"/>
          <p:cNvSpPr>
            <a:spLocks noGrp="1"/>
          </p:cNvSpPr>
          <p:nvPr>
            <p:ph sz="quarter" idx="10"/>
          </p:nvPr>
        </p:nvSpPr>
        <p:spPr/>
        <p:txBody>
          <a:bodyPr/>
          <a:lstStyle/>
          <a:p>
            <a:r>
              <a:rPr lang="en-US" dirty="0">
                <a:solidFill>
                  <a:srgbClr val="C00000"/>
                </a:solidFill>
                <a:latin typeface="Comic Sans MS" panose="030F0702030302020204" pitchFamily="66" charset="0"/>
              </a:rPr>
              <a:t>Measurement Process</a:t>
            </a:r>
          </a:p>
        </p:txBody>
      </p:sp>
    </p:spTree>
    <p:extLst>
      <p:ext uri="{BB962C8B-B14F-4D97-AF65-F5344CB8AC3E}">
        <p14:creationId xmlns:p14="http://schemas.microsoft.com/office/powerpoint/2010/main" val="3059867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normAutofit fontScale="92500"/>
          </a:bodyPr>
          <a:lstStyle/>
          <a:p>
            <a:pPr>
              <a:defRPr/>
            </a:pPr>
            <a:r>
              <a:rPr lang="en-US" dirty="0">
                <a:solidFill>
                  <a:srgbClr val="C00000"/>
                </a:solidFill>
                <a:latin typeface="Comic Sans MS" panose="030F0702030302020204" pitchFamily="66" charset="0"/>
              </a:rPr>
              <a:t>ISO/IEC/IEEE 12207</a:t>
            </a:r>
          </a:p>
          <a:p>
            <a:pPr>
              <a:defRPr/>
            </a:pPr>
            <a:r>
              <a:rPr lang="en-US" dirty="0">
                <a:solidFill>
                  <a:srgbClr val="C00000"/>
                </a:solidFill>
                <a:latin typeface="Comic Sans MS" panose="030F0702030302020204" pitchFamily="66" charset="0"/>
              </a:rPr>
              <a:t>Software Life Cycle Processes</a:t>
            </a:r>
          </a:p>
        </p:txBody>
      </p:sp>
      <p:sp>
        <p:nvSpPr>
          <p:cNvPr id="2" name="Content Placeholder 1">
            <a:extLst>
              <a:ext uri="{FF2B5EF4-FFF2-40B4-BE49-F238E27FC236}">
                <a16:creationId xmlns:a16="http://schemas.microsoft.com/office/drawing/2014/main" id="{2C619849-15DB-0340-8085-9ABFFFBE0414}"/>
              </a:ext>
            </a:extLst>
          </p:cNvPr>
          <p:cNvSpPr>
            <a:spLocks noGrp="1"/>
          </p:cNvSpPr>
          <p:nvPr>
            <p:ph idx="1"/>
          </p:nvPr>
        </p:nvSpPr>
        <p:spPr>
          <a:xfrm>
            <a:off x="114300" y="1524000"/>
            <a:ext cx="3467100" cy="4912674"/>
          </a:xfrm>
          <a:ln>
            <a:solidFill>
              <a:schemeClr val="tx1"/>
            </a:solidFill>
          </a:ln>
        </p:spPr>
        <p:txBody>
          <a:bodyPr/>
          <a:lstStyle/>
          <a:p>
            <a:pPr algn="just" fontAlgn="base">
              <a:spcAft>
                <a:spcPct val="0"/>
              </a:spcAft>
              <a:buFont typeface="Arial" panose="020B0604020202020204" pitchFamily="34" charset="0"/>
              <a:buChar char="•"/>
            </a:pPr>
            <a:r>
              <a:rPr lang="en-US" sz="1800" dirty="0"/>
              <a:t>Establishes a common framework for software life cycle processes.</a:t>
            </a:r>
          </a:p>
          <a:p>
            <a:pPr marL="0" indent="0" algn="just" fontAlgn="base">
              <a:spcAft>
                <a:spcPct val="0"/>
              </a:spcAft>
            </a:pPr>
            <a:endParaRPr lang="en-US" sz="1800" dirty="0"/>
          </a:p>
          <a:p>
            <a:pPr marL="0" indent="0" algn="just" fontAlgn="base">
              <a:spcAft>
                <a:spcPct val="0"/>
              </a:spcAft>
            </a:pPr>
            <a:r>
              <a:rPr lang="en-US" sz="1800" dirty="0"/>
              <a:t>Each process has –</a:t>
            </a:r>
          </a:p>
          <a:p>
            <a:pPr algn="just" fontAlgn="base">
              <a:spcAft>
                <a:spcPct val="0"/>
              </a:spcAft>
              <a:buFont typeface="Arial" panose="020B0604020202020204" pitchFamily="34" charset="0"/>
              <a:buChar char="•"/>
            </a:pPr>
            <a:r>
              <a:rPr lang="en-US" sz="1800" dirty="0"/>
              <a:t>Title</a:t>
            </a:r>
          </a:p>
          <a:p>
            <a:pPr algn="just" fontAlgn="base">
              <a:spcAft>
                <a:spcPct val="0"/>
              </a:spcAft>
              <a:buFont typeface="Arial" panose="020B0604020202020204" pitchFamily="34" charset="0"/>
              <a:buChar char="•"/>
            </a:pPr>
            <a:r>
              <a:rPr lang="en-US" sz="1800" dirty="0"/>
              <a:t>Purpose</a:t>
            </a:r>
          </a:p>
          <a:p>
            <a:pPr algn="just" fontAlgn="base">
              <a:spcAft>
                <a:spcPct val="0"/>
              </a:spcAft>
              <a:buFont typeface="Arial" panose="020B0604020202020204" pitchFamily="34" charset="0"/>
              <a:buChar char="•"/>
            </a:pPr>
            <a:r>
              <a:rPr lang="en-US" sz="1800" dirty="0"/>
              <a:t>Outcome</a:t>
            </a:r>
          </a:p>
          <a:p>
            <a:pPr algn="just" fontAlgn="base">
              <a:spcAft>
                <a:spcPct val="0"/>
              </a:spcAft>
              <a:buFont typeface="Arial" panose="020B0604020202020204" pitchFamily="34" charset="0"/>
              <a:buChar char="•"/>
            </a:pPr>
            <a:r>
              <a:rPr lang="en-US" sz="1800" dirty="0"/>
              <a:t>Activities</a:t>
            </a:r>
          </a:p>
          <a:p>
            <a:pPr algn="just" fontAlgn="base">
              <a:spcAft>
                <a:spcPct val="0"/>
              </a:spcAft>
              <a:buFont typeface="Arial" panose="020B0604020202020204" pitchFamily="34" charset="0"/>
              <a:buChar char="•"/>
            </a:pPr>
            <a:r>
              <a:rPr lang="en-US" sz="1800" dirty="0"/>
              <a:t>Task</a:t>
            </a:r>
          </a:p>
          <a:p>
            <a:pPr algn="just" fontAlgn="base">
              <a:spcAft>
                <a:spcPct val="0"/>
              </a:spcAft>
              <a:buFont typeface="Arial" panose="020B0604020202020204" pitchFamily="34" charset="0"/>
              <a:buChar char="•"/>
            </a:pPr>
            <a:endParaRPr lang="en-US" sz="1800" dirty="0"/>
          </a:p>
        </p:txBody>
      </p:sp>
      <p:pic>
        <p:nvPicPr>
          <p:cNvPr id="6" name="Picture 5">
            <a:extLst>
              <a:ext uri="{FF2B5EF4-FFF2-40B4-BE49-F238E27FC236}">
                <a16:creationId xmlns:a16="http://schemas.microsoft.com/office/drawing/2014/main" id="{E6C79F1A-BC42-43D6-DBD5-95706D849326}"/>
              </a:ext>
            </a:extLst>
          </p:cNvPr>
          <p:cNvPicPr>
            <a:picLocks noChangeAspect="1"/>
          </p:cNvPicPr>
          <p:nvPr/>
        </p:nvPicPr>
        <p:blipFill>
          <a:blip r:embed="rId3"/>
          <a:stretch>
            <a:fillRect/>
          </a:stretch>
        </p:blipFill>
        <p:spPr>
          <a:xfrm>
            <a:off x="3733800" y="1521028"/>
            <a:ext cx="5295900" cy="4915646"/>
          </a:xfrm>
          <a:prstGeom prst="rect">
            <a:avLst/>
          </a:prstGeom>
          <a:ln>
            <a:solidFill>
              <a:schemeClr val="tx1"/>
            </a:solidFill>
          </a:ln>
        </p:spPr>
      </p:pic>
      <p:sp>
        <p:nvSpPr>
          <p:cNvPr id="4" name="Rectangle: Rounded Corners 3">
            <a:extLst>
              <a:ext uri="{FF2B5EF4-FFF2-40B4-BE49-F238E27FC236}">
                <a16:creationId xmlns:a16="http://schemas.microsoft.com/office/drawing/2014/main" id="{113EE80C-92F2-360E-9953-B437DE810B17}"/>
              </a:ext>
            </a:extLst>
          </p:cNvPr>
          <p:cNvSpPr/>
          <p:nvPr/>
        </p:nvSpPr>
        <p:spPr>
          <a:xfrm>
            <a:off x="5619750" y="4002297"/>
            <a:ext cx="1524000" cy="381000"/>
          </a:xfrm>
          <a:prstGeom prst="roundRect">
            <a:avLst/>
          </a:prstGeom>
          <a:solidFill>
            <a:srgbClr val="00B050">
              <a:alpha val="45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42349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534400" cy="4906963"/>
          </a:xfrm>
        </p:spPr>
        <p:txBody>
          <a:bodyPr>
            <a:normAutofit fontScale="85000" lnSpcReduction="20000"/>
          </a:bodyPr>
          <a:lstStyle/>
          <a:p>
            <a:pPr marL="0" indent="0" algn="just"/>
            <a:r>
              <a:rPr lang="en-US" altLang="en-US" sz="2100" dirty="0"/>
              <a:t>Measurement Process</a:t>
            </a:r>
          </a:p>
          <a:p>
            <a:pPr marL="0" indent="0" algn="just"/>
            <a:r>
              <a:rPr lang="en-US" altLang="en-US" sz="2100" b="1" dirty="0"/>
              <a:t>Purpose</a:t>
            </a:r>
          </a:p>
          <a:p>
            <a:pPr algn="just">
              <a:buFont typeface="Arial" panose="020B0604020202020204" pitchFamily="34" charset="0"/>
              <a:buChar char="•"/>
            </a:pPr>
            <a:r>
              <a:rPr lang="en-US" altLang="en-US" sz="2100" dirty="0"/>
              <a:t>The purpose of the Measurement Process is to collect, analyze, and report data relating to the products developed and processes implemented within the organizational unit, to support effective management of the processes, and to objectively demonstrate the quality of the products.</a:t>
            </a:r>
          </a:p>
          <a:p>
            <a:pPr algn="just">
              <a:buFont typeface="Arial" panose="020B0604020202020204" pitchFamily="34" charset="0"/>
              <a:buChar char="•"/>
            </a:pPr>
            <a:endParaRPr lang="en-US" altLang="en-US" sz="2100" dirty="0"/>
          </a:p>
          <a:p>
            <a:pPr marL="0" indent="0" algn="just"/>
            <a:r>
              <a:rPr lang="en-US" altLang="en-US" sz="2100" b="1" dirty="0"/>
              <a:t>Outcomes</a:t>
            </a:r>
          </a:p>
          <a:p>
            <a:pPr marL="0" indent="0" algn="just"/>
            <a:r>
              <a:rPr lang="en-US" altLang="en-US" sz="2100" dirty="0"/>
              <a:t>As a result of successful implementation of the Measurement Process:</a:t>
            </a:r>
          </a:p>
          <a:p>
            <a:pPr marL="457200" indent="-457200" algn="just">
              <a:buFont typeface="+mj-lt"/>
              <a:buAutoNum type="alphaLcParenR"/>
            </a:pPr>
            <a:r>
              <a:rPr lang="en-US" altLang="en-US" sz="2100" dirty="0"/>
              <a:t>The information needs of technical and management processes are identified;</a:t>
            </a:r>
          </a:p>
          <a:p>
            <a:pPr marL="457200" indent="-457200" algn="just">
              <a:buFont typeface="+mj-lt"/>
              <a:buAutoNum type="alphaLcParenR"/>
            </a:pPr>
            <a:r>
              <a:rPr lang="en-US" altLang="en-US" sz="2100" dirty="0"/>
              <a:t>An appropriate set of measures, driven by the information needs are identified and/or developed;</a:t>
            </a:r>
          </a:p>
          <a:p>
            <a:pPr marL="457200" indent="-457200" algn="just">
              <a:buFont typeface="+mj-lt"/>
              <a:buAutoNum type="alphaLcParenR"/>
            </a:pPr>
            <a:r>
              <a:rPr lang="en-US" altLang="en-US" sz="2100" dirty="0"/>
              <a:t>Measurement activities are identified and planned;</a:t>
            </a:r>
          </a:p>
          <a:p>
            <a:pPr marL="457200" indent="-457200" algn="just">
              <a:buFont typeface="+mj-lt"/>
              <a:buAutoNum type="alphaLcParenR"/>
            </a:pPr>
            <a:r>
              <a:rPr lang="en-US" altLang="en-US" sz="2100" dirty="0"/>
              <a:t>The required data are collected, stored, analyzed, and the results interpreted;</a:t>
            </a:r>
          </a:p>
          <a:p>
            <a:pPr marL="457200" indent="-457200" algn="just">
              <a:buFont typeface="+mj-lt"/>
              <a:buAutoNum type="alphaLcParenR"/>
            </a:pPr>
            <a:r>
              <a:rPr lang="en-US" altLang="en-US" sz="2100" dirty="0"/>
              <a:t>Information products are used to support decisions and provide an objective basis for communication;</a:t>
            </a:r>
          </a:p>
          <a:p>
            <a:pPr marL="457200" indent="-457200" algn="just">
              <a:buFont typeface="+mj-lt"/>
              <a:buAutoNum type="alphaLcParenR"/>
            </a:pPr>
            <a:r>
              <a:rPr lang="en-US" altLang="en-US" sz="2100" dirty="0"/>
              <a:t>The Measurement Process and measures are evaluated; and</a:t>
            </a:r>
          </a:p>
          <a:p>
            <a:pPr marL="457200" indent="-457200" algn="just">
              <a:buFont typeface="+mj-lt"/>
              <a:buAutoNum type="alphaLcParenR"/>
            </a:pPr>
            <a:r>
              <a:rPr lang="en-US" altLang="en-US" sz="2100" dirty="0"/>
              <a:t>Improvements are communicated to the Measurement Process owner.</a:t>
            </a:r>
          </a:p>
          <a:p>
            <a:pPr algn="just">
              <a:buFont typeface="Arial" panose="020B0604020202020204" pitchFamily="34" charset="0"/>
              <a:buChar char="•"/>
            </a:pPr>
            <a:endParaRPr lang="en-US" altLang="en-US" sz="2100" dirty="0"/>
          </a:p>
        </p:txBody>
      </p:sp>
      <p:sp>
        <p:nvSpPr>
          <p:cNvPr id="3" name="Content Placeholder 2"/>
          <p:cNvSpPr>
            <a:spLocks noGrp="1"/>
          </p:cNvSpPr>
          <p:nvPr>
            <p:ph sz="quarter" idx="10"/>
          </p:nvPr>
        </p:nvSpPr>
        <p:spPr/>
        <p:txBody>
          <a:bodyPr/>
          <a:lstStyle/>
          <a:p>
            <a:r>
              <a:rPr lang="en-US" dirty="0">
                <a:solidFill>
                  <a:srgbClr val="C00000"/>
                </a:solidFill>
                <a:latin typeface="Comic Sans MS" panose="030F0702030302020204" pitchFamily="66" charset="0"/>
              </a:rPr>
              <a:t>Measurement Process</a:t>
            </a:r>
          </a:p>
          <a:p>
            <a:r>
              <a:rPr lang="en-US" dirty="0">
                <a:solidFill>
                  <a:srgbClr val="C00000"/>
                </a:solidFill>
                <a:latin typeface="Comic Sans MS" panose="030F0702030302020204" pitchFamily="66" charset="0"/>
              </a:rPr>
              <a:t>ISO 12207</a:t>
            </a:r>
          </a:p>
        </p:txBody>
      </p:sp>
    </p:spTree>
    <p:extLst>
      <p:ext uri="{BB962C8B-B14F-4D97-AF65-F5344CB8AC3E}">
        <p14:creationId xmlns:p14="http://schemas.microsoft.com/office/powerpoint/2010/main" val="4247595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12355</TotalTime>
  <Words>2565</Words>
  <Application>Microsoft Office PowerPoint</Application>
  <PresentationFormat>On-screen Show (4:3)</PresentationFormat>
  <Paragraphs>356</Paragraphs>
  <Slides>26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Cambria Math</vt:lpstr>
      <vt:lpstr>Comic Sans MS</vt:lpstr>
      <vt:lpstr>Office Theme</vt:lpstr>
      <vt:lpstr>Software Quality Assurance and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Maruthamuthu, Vadivelan</cp:lastModifiedBy>
  <cp:revision>462</cp:revision>
  <dcterms:created xsi:type="dcterms:W3CDTF">2011-09-14T09:42:05Z</dcterms:created>
  <dcterms:modified xsi:type="dcterms:W3CDTF">2024-05-09T11:51:42Z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ad3be33-4108-4738-9e07-d8656a181486_Enabled">
    <vt:lpwstr>true</vt:lpwstr>
  </property>
  <property fmtid="{D5CDD505-2E9C-101B-9397-08002B2CF9AE}" pid="3" name="MSIP_Label_dad3be33-4108-4738-9e07-d8656a181486_SetDate">
    <vt:lpwstr>2024-05-09T11:48:10Z</vt:lpwstr>
  </property>
  <property fmtid="{D5CDD505-2E9C-101B-9397-08002B2CF9AE}" pid="4" name="MSIP_Label_dad3be33-4108-4738-9e07-d8656a181486_Method">
    <vt:lpwstr>Privileged</vt:lpwstr>
  </property>
  <property fmtid="{D5CDD505-2E9C-101B-9397-08002B2CF9AE}" pid="5" name="MSIP_Label_dad3be33-4108-4738-9e07-d8656a181486_Name">
    <vt:lpwstr>Public No Visual Label</vt:lpwstr>
  </property>
  <property fmtid="{D5CDD505-2E9C-101B-9397-08002B2CF9AE}" pid="6" name="MSIP_Label_dad3be33-4108-4738-9e07-d8656a181486_SiteId">
    <vt:lpwstr>945c199a-83a2-4e80-9f8c-5a91be5752dd</vt:lpwstr>
  </property>
  <property fmtid="{D5CDD505-2E9C-101B-9397-08002B2CF9AE}" pid="7" name="MSIP_Label_dad3be33-4108-4738-9e07-d8656a181486_ActionId">
    <vt:lpwstr>b1954104-4cfe-4417-a4fc-96831397cb97</vt:lpwstr>
  </property>
  <property fmtid="{D5CDD505-2E9C-101B-9397-08002B2CF9AE}" pid="8" name="MSIP_Label_dad3be33-4108-4738-9e07-d8656a181486_ContentBits">
    <vt:lpwstr>0</vt:lpwstr>
  </property>
</Properties>
</file>