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8" r:id="rId2"/>
    <p:sldId id="597" r:id="rId3"/>
    <p:sldId id="601" r:id="rId4"/>
    <p:sldId id="455" r:id="rId5"/>
    <p:sldId id="464" r:id="rId6"/>
    <p:sldId id="465" r:id="rId7"/>
    <p:sldId id="466" r:id="rId8"/>
    <p:sldId id="467" r:id="rId9"/>
    <p:sldId id="599" r:id="rId10"/>
    <p:sldId id="600" r:id="rId11"/>
    <p:sldId id="474" r:id="rId12"/>
    <p:sldId id="475" r:id="rId13"/>
    <p:sldId id="476" r:id="rId14"/>
    <p:sldId id="477" r:id="rId15"/>
    <p:sldId id="468" r:id="rId16"/>
    <p:sldId id="469" r:id="rId17"/>
    <p:sldId id="470" r:id="rId18"/>
    <p:sldId id="471" r:id="rId19"/>
    <p:sldId id="472" r:id="rId20"/>
    <p:sldId id="473"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194" autoAdjust="0"/>
  </p:normalViewPr>
  <p:slideViewPr>
    <p:cSldViewPr>
      <p:cViewPr varScale="1">
        <p:scale>
          <a:sx n="121" d="100"/>
          <a:sy n="121" d="100"/>
        </p:scale>
        <p:origin x="10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5/31/2024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29985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738827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339555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102483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244396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1529302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2779995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356005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472479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745256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255328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AF7B-C6DA-05F4-2BF9-DFAE30B2D28B}"/>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4E762-8F6F-AF4D-E201-F8355A0D40C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21E713A-B751-DB04-F074-EB1F332B8F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1901EBD-CAF7-F798-EE86-5BDFB1EA4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70783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19447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416313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878905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103296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1529302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5/31/2024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5/31/2024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5/31/2024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5/31/2024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dirty="0"/>
              <a:t>Lecture -15</a:t>
            </a:r>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Block Chain - </a:t>
            </a:r>
          </a:p>
          <a:p>
            <a:pPr>
              <a:defRPr/>
            </a:pPr>
            <a:r>
              <a:rPr lang="en-IN" dirty="0">
                <a:solidFill>
                  <a:srgbClr val="C00000"/>
                </a:solidFill>
                <a:latin typeface="Comic Sans MS" panose="030F0702030302020204" pitchFamily="66" charset="0"/>
              </a:rPr>
              <a:t>Applications</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t>Blockchain has a wide range of applications across industries, including:</a:t>
            </a:r>
          </a:p>
          <a:p>
            <a:pPr fontAlgn="base">
              <a:spcAft>
                <a:spcPct val="0"/>
              </a:spcAft>
              <a:buFont typeface="Arial" pitchFamily="34" charset="0"/>
              <a:buChar char="•"/>
            </a:pPr>
            <a:r>
              <a:rPr lang="en-US" sz="1600" b="1" dirty="0"/>
              <a:t>Cryptocurrencies</a:t>
            </a:r>
            <a:r>
              <a:rPr lang="en-US" sz="1600" dirty="0"/>
              <a:t>: Cryptocurrencies like Bitcoin, Ethereum, and others. These digital currencies utilize blockchain technology to facilitate secure and decentralized peer-to-peer transactions.</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Supply Chain Management</a:t>
            </a:r>
            <a:r>
              <a:rPr lang="en-US" sz="1600" dirty="0"/>
              <a:t>: Blockchain can be used to track and trace the movement of goods and raw materials across the supply chain, improving transparency, accountability, and efficiency.</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Financial Services</a:t>
            </a:r>
            <a:r>
              <a:rPr lang="en-US" sz="1600" dirty="0"/>
              <a:t>: Can be applied to financial services by enabling faster, cheaper, and more secure transactions, as well as facilitating services such as cross-border payments, remittances, and peer-to-peer lending.</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Identity Management</a:t>
            </a:r>
            <a:r>
              <a:rPr lang="en-US" sz="1600" dirty="0"/>
              <a:t>: Blockchain-based identity solutions offer a secure and tamper-proof way to manage digital identities, reducing the risk of identity theft and fraud.</a:t>
            </a:r>
          </a:p>
        </p:txBody>
      </p:sp>
    </p:spTree>
    <p:extLst>
      <p:ext uri="{BB962C8B-B14F-4D97-AF65-F5344CB8AC3E}">
        <p14:creationId xmlns:p14="http://schemas.microsoft.com/office/powerpoint/2010/main" val="24843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Block Chain - </a:t>
            </a:r>
          </a:p>
          <a:p>
            <a:pPr>
              <a:defRPr/>
            </a:pPr>
            <a:r>
              <a:rPr lang="en-IN" dirty="0">
                <a:solidFill>
                  <a:srgbClr val="C00000"/>
                </a:solidFill>
                <a:latin typeface="Comic Sans MS" panose="030F0702030302020204" pitchFamily="66" charset="0"/>
              </a:rPr>
              <a:t>Applications</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pitchFamily="34" charset="0"/>
              <a:buChar char="•"/>
            </a:pPr>
            <a:r>
              <a:rPr lang="en-US" sz="1600" b="1" dirty="0"/>
              <a:t>Healthcare</a:t>
            </a:r>
            <a:r>
              <a:rPr lang="en-US" sz="1600" dirty="0"/>
              <a:t>: Blockchain can be used to securely store and share medical records, enable interoperability between healthcare systems, and track the provenance (Origin) of pharmaceuticals and medical devices.</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Real Estate</a:t>
            </a:r>
            <a:r>
              <a:rPr lang="en-US" sz="1600" dirty="0"/>
              <a:t>: Blockchain can streamline real estate transactions by providing a transparent and secure record of property ownership, title transfers, and land registry information.</a:t>
            </a:r>
          </a:p>
          <a:p>
            <a:pPr fontAlgn="base">
              <a:spcAft>
                <a:spcPct val="0"/>
              </a:spcAft>
              <a:buFont typeface="Arial" pitchFamily="34" charset="0"/>
              <a:buChar char="•"/>
            </a:pPr>
            <a:endParaRPr lang="en-US" sz="1600" dirty="0"/>
          </a:p>
          <a:p>
            <a:pPr marL="0" indent="0" fontAlgn="base">
              <a:spcAft>
                <a:spcPct val="0"/>
              </a:spcAft>
            </a:pPr>
            <a:r>
              <a:rPr lang="en-US" sz="1600" dirty="0"/>
              <a:t>Overall, blockchain technology has the potential to revolutionize various aspects of our economy and society by enhancing security, transparency, and efficiency in transactions and data management.</a:t>
            </a:r>
          </a:p>
          <a:p>
            <a:pPr fontAlgn="base">
              <a:spcAft>
                <a:spcPct val="0"/>
              </a:spcAft>
              <a:buFont typeface="Arial"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285953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Block Chain - </a:t>
            </a:r>
          </a:p>
          <a:p>
            <a:pPr>
              <a:defRPr/>
            </a:pPr>
            <a:r>
              <a:rPr lang="en-IN" dirty="0">
                <a:solidFill>
                  <a:srgbClr val="C00000"/>
                </a:solidFill>
                <a:latin typeface="Comic Sans MS" panose="030F0702030302020204" pitchFamily="66" charset="0"/>
              </a:rPr>
              <a:t>Testing</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t>Testing blockchain systems should cover various aspects of functionality, security, performance, and scalability. </a:t>
            </a:r>
          </a:p>
          <a:p>
            <a:pPr marL="0" indent="0" fontAlgn="base">
              <a:spcAft>
                <a:spcPct val="0"/>
              </a:spcAft>
            </a:pPr>
            <a:endParaRPr lang="en-US" sz="1600" dirty="0"/>
          </a:p>
          <a:p>
            <a:pPr marL="0" indent="0" fontAlgn="base">
              <a:spcAft>
                <a:spcPct val="0"/>
              </a:spcAft>
            </a:pPr>
            <a:r>
              <a:rPr lang="en-US" sz="1600" dirty="0"/>
              <a:t>Types of testing on Block chain System:</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Unit Testing</a:t>
            </a:r>
            <a:r>
              <a:rPr lang="en-US" sz="1600" dirty="0"/>
              <a:t>: To verify the correctness of individual components, such as smart contracts, cryptographic functions, and consensus algorithms.</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Integration Testing</a:t>
            </a:r>
            <a:r>
              <a:rPr lang="en-US" sz="1600" dirty="0"/>
              <a:t>: To verify the interaction between different components of the blockchain system, such as the blockchain protocol, smart contracts, and user interfaces. </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Functional Testing</a:t>
            </a:r>
            <a:r>
              <a:rPr lang="en-US" sz="1600" dirty="0"/>
              <a:t>: To validate the functional requirements of the blockchain system, such as transaction processing, asset transfers, and data storage. </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Security Testing</a:t>
            </a:r>
            <a:r>
              <a:rPr lang="en-US" sz="1600" dirty="0"/>
              <a:t>: Security testing is crucial for identifying vulnerabilities and weaknesses in the blockchain system. To test system's resistance to common security threats, such as double spending and smart contract vulnerabilities.</a:t>
            </a:r>
          </a:p>
        </p:txBody>
      </p:sp>
    </p:spTree>
    <p:extLst>
      <p:ext uri="{BB962C8B-B14F-4D97-AF65-F5344CB8AC3E}">
        <p14:creationId xmlns:p14="http://schemas.microsoft.com/office/powerpoint/2010/main" val="179325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Block Chain - </a:t>
            </a:r>
          </a:p>
          <a:p>
            <a:pPr>
              <a:defRPr/>
            </a:pPr>
            <a:r>
              <a:rPr lang="en-IN" dirty="0">
                <a:solidFill>
                  <a:srgbClr val="C00000"/>
                </a:solidFill>
                <a:latin typeface="Comic Sans MS" panose="030F0702030302020204" pitchFamily="66" charset="0"/>
              </a:rPr>
              <a:t>Testing</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pitchFamily="34" charset="0"/>
              <a:buChar char="•"/>
            </a:pPr>
            <a:r>
              <a:rPr lang="en-US" sz="1600" b="1" dirty="0"/>
              <a:t>Performance Testing</a:t>
            </a:r>
            <a:r>
              <a:rPr lang="en-US" sz="1600" dirty="0"/>
              <a:t>: Test under normal and peak load conditions. Measure key performance metrics, such as transaction throughput, latency, and scalability, to ensure that the system can handle the expected workload efficiently.</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Scalability Testing</a:t>
            </a:r>
            <a:r>
              <a:rPr lang="en-US" sz="1600" dirty="0"/>
              <a:t>: To test how system handle increasing transaction volumes and user activity over time. Measure how the system scales in terms of capacity, throughput, and resource utilization.</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Consensus Mechanism Testing</a:t>
            </a:r>
            <a:r>
              <a:rPr lang="en-US" sz="1600" dirty="0"/>
              <a:t>: Test consensus mechanisms that is used to agree on the validity of transactions and maintain the integrity of the ledger. </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Fault Tolerance Testing</a:t>
            </a:r>
            <a:r>
              <a:rPr lang="en-US" sz="1600" dirty="0"/>
              <a:t>: Fault tolerance testing assesses the system's resilience to failures and disruptions, such as node failures, network partitions, and malicious attacks. Test that the system can recover gracefully from failures and maintain data consistency and availability.</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Regression Testing</a:t>
            </a:r>
            <a:r>
              <a:rPr lang="en-US" sz="1600" dirty="0"/>
              <a:t>: Regression testing to ensures that new changes or updates to the blockchain system do not introduce regressions or unintended side effects.</a:t>
            </a:r>
          </a:p>
        </p:txBody>
      </p:sp>
    </p:spTree>
    <p:extLst>
      <p:ext uri="{BB962C8B-B14F-4D97-AF65-F5344CB8AC3E}">
        <p14:creationId xmlns:p14="http://schemas.microsoft.com/office/powerpoint/2010/main" val="162066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Block Chain - </a:t>
            </a:r>
          </a:p>
          <a:p>
            <a:pPr>
              <a:defRPr/>
            </a:pPr>
            <a:r>
              <a:rPr lang="en-IN" dirty="0">
                <a:solidFill>
                  <a:srgbClr val="C00000"/>
                </a:solidFill>
                <a:latin typeface="Comic Sans MS" panose="030F0702030302020204" pitchFamily="66" charset="0"/>
              </a:rPr>
              <a:t>Testing</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pitchFamily="34" charset="0"/>
              <a:buChar char="•"/>
            </a:pPr>
            <a:r>
              <a:rPr lang="en-US" sz="1600" b="1" dirty="0"/>
              <a:t>User Acceptance Testing (UAT)</a:t>
            </a:r>
            <a:r>
              <a:rPr lang="en-US" sz="1600" dirty="0"/>
              <a:t>: UAT involves testing the blockchain system with end users to validate that it meets their requirements and expectations. </a:t>
            </a:r>
          </a:p>
          <a:p>
            <a:pPr fontAlgn="base">
              <a:spcAft>
                <a:spcPct val="0"/>
              </a:spcAft>
              <a:buFont typeface="Arial" pitchFamily="34" charset="0"/>
              <a:buChar char="•"/>
            </a:pPr>
            <a:endParaRPr lang="en-US" sz="1600" dirty="0"/>
          </a:p>
          <a:p>
            <a:pPr fontAlgn="base">
              <a:spcAft>
                <a:spcPct val="0"/>
              </a:spcAft>
              <a:buFont typeface="Arial" pitchFamily="34" charset="0"/>
              <a:buChar char="•"/>
            </a:pPr>
            <a:r>
              <a:rPr lang="en-US" sz="1600" b="1" dirty="0"/>
              <a:t>Compliance Testing</a:t>
            </a:r>
            <a:r>
              <a:rPr lang="en-US" sz="1600" dirty="0"/>
              <a:t>: To ensure that the blockchain system complies with relevant laws, regulations, and standards, such as GDPR ((General Data Protection Regulation), HIPAA (Health Insurance Portability and Accountability Act), or financial regulations.</a:t>
            </a:r>
          </a:p>
          <a:p>
            <a:pPr fontAlgn="base">
              <a:spcAft>
                <a:spcPct val="0"/>
              </a:spcAft>
              <a:buFont typeface="Arial" pitchFamily="34" charset="0"/>
              <a:buChar char="•"/>
            </a:pPr>
            <a:endParaRPr lang="en-US" sz="1600" dirty="0"/>
          </a:p>
          <a:p>
            <a:pPr marL="0" indent="0" fontAlgn="base">
              <a:spcAft>
                <a:spcPct val="0"/>
              </a:spcAft>
            </a:pPr>
            <a:r>
              <a:rPr lang="en-US" sz="1600" dirty="0"/>
              <a:t>Overall, testing blockchain systems requires a combination of techniques and methodologies to address the unique challenges and requirements of decentralized, distributed ledger technology. </a:t>
            </a:r>
          </a:p>
          <a:p>
            <a:pPr marL="0" indent="0" fontAlgn="base">
              <a:spcAft>
                <a:spcPct val="0"/>
              </a:spcAft>
            </a:pPr>
            <a:endParaRPr lang="en-US" sz="1600" dirty="0"/>
          </a:p>
          <a:p>
            <a:pPr marL="0" indent="0" fontAlgn="base">
              <a:spcAft>
                <a:spcPct val="0"/>
              </a:spcAft>
            </a:pPr>
            <a:r>
              <a:rPr lang="en-US" sz="1600" dirty="0"/>
              <a:t>Testing approaches should ensure the reliability, security, and performance of the blockchain system.</a:t>
            </a:r>
          </a:p>
        </p:txBody>
      </p:sp>
    </p:spTree>
    <p:extLst>
      <p:ext uri="{BB962C8B-B14F-4D97-AF65-F5344CB8AC3E}">
        <p14:creationId xmlns:p14="http://schemas.microsoft.com/office/powerpoint/2010/main" val="119500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AI/ML in S/W Testing</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ea typeface="Calibri" panose="020F0502020204030204" pitchFamily="34" charset="0"/>
              </a:rPr>
              <a:t>AI/ML can be used in S/W Testing in following ways</a:t>
            </a:r>
          </a:p>
          <a:p>
            <a:pPr fontAlgn="base">
              <a:spcAft>
                <a:spcPct val="0"/>
              </a:spcAft>
              <a:buFont typeface="Arial" pitchFamily="34" charset="0"/>
              <a:buChar char="•"/>
            </a:pPr>
            <a:endParaRPr lang="en-US" sz="1600" dirty="0">
              <a:ea typeface="Calibri" panose="020F0502020204030204" pitchFamily="34" charset="0"/>
            </a:endParaRPr>
          </a:p>
          <a:p>
            <a:pPr fontAlgn="base">
              <a:spcAft>
                <a:spcPct val="0"/>
              </a:spcAft>
              <a:buFont typeface="Arial" pitchFamily="34" charset="0"/>
              <a:buChar char="•"/>
            </a:pPr>
            <a:r>
              <a:rPr lang="en-US" sz="1600" dirty="0">
                <a:ea typeface="Calibri" panose="020F0502020204030204" pitchFamily="34" charset="0"/>
              </a:rPr>
              <a:t>Automated Smart Test Case Generation.</a:t>
            </a:r>
          </a:p>
          <a:p>
            <a:pPr lvl="1" fontAlgn="base">
              <a:spcAft>
                <a:spcPct val="0"/>
              </a:spcAft>
              <a:buFont typeface="Arial" pitchFamily="34" charset="0"/>
              <a:buChar char="•"/>
            </a:pPr>
            <a:r>
              <a:rPr lang="en-US" dirty="0">
                <a:ea typeface="Calibri" panose="020F0502020204030204" pitchFamily="34" charset="0"/>
              </a:rPr>
              <a:t>Test scripts, code can be generated using ChatGPT or other AI/ML Tools.</a:t>
            </a:r>
          </a:p>
          <a:p>
            <a:pPr lvl="1" fontAlgn="base">
              <a:spcAft>
                <a:spcPct val="0"/>
              </a:spcAft>
              <a:buFont typeface="Arial" pitchFamily="34" charset="0"/>
              <a:buChar char="•"/>
            </a:pPr>
            <a:r>
              <a:rPr lang="en-US" dirty="0">
                <a:ea typeface="Calibri" panose="020F0502020204030204" pitchFamily="34" charset="0"/>
              </a:rPr>
              <a:t>Basic code can be generated and then pruned to meet our needs</a:t>
            </a:r>
          </a:p>
          <a:p>
            <a:pPr lvl="1" fontAlgn="base">
              <a:spcAft>
                <a:spcPct val="0"/>
              </a:spcAft>
              <a:buFont typeface="Arial" pitchFamily="34" charset="0"/>
              <a:buChar char="•"/>
            </a:pPr>
            <a:endParaRPr lang="en-US" dirty="0">
              <a:ea typeface="Calibri" panose="020F0502020204030204" pitchFamily="34" charset="0"/>
            </a:endParaRPr>
          </a:p>
          <a:p>
            <a:pPr fontAlgn="base">
              <a:spcAft>
                <a:spcPct val="0"/>
              </a:spcAft>
              <a:buFont typeface="Arial" pitchFamily="34" charset="0"/>
              <a:buChar char="•"/>
            </a:pPr>
            <a:r>
              <a:rPr lang="en-US" sz="1600" dirty="0">
                <a:ea typeface="Calibri" panose="020F0502020204030204" pitchFamily="34" charset="0"/>
              </a:rPr>
              <a:t>Test Case Recommendation</a:t>
            </a:r>
          </a:p>
          <a:p>
            <a:pPr lvl="1" fontAlgn="base">
              <a:spcAft>
                <a:spcPct val="0"/>
              </a:spcAft>
              <a:buFont typeface="Arial" pitchFamily="34" charset="0"/>
              <a:buChar char="•"/>
            </a:pPr>
            <a:r>
              <a:rPr lang="en-US" dirty="0">
                <a:ea typeface="Calibri" panose="020F0502020204030204" pitchFamily="34" charset="0"/>
              </a:rPr>
              <a:t>AI/ML can learn data patterns and help in Test case generation with different inputs</a:t>
            </a:r>
          </a:p>
          <a:p>
            <a:pPr lvl="1" fontAlgn="base">
              <a:spcAft>
                <a:spcPct val="0"/>
              </a:spcAft>
              <a:buFont typeface="Arial" pitchFamily="34" charset="0"/>
              <a:buChar char="•"/>
            </a:pPr>
            <a:endParaRPr lang="en-US" sz="800" dirty="0">
              <a:ea typeface="Calibri" panose="020F0502020204030204" pitchFamily="34" charset="0"/>
            </a:endParaRPr>
          </a:p>
          <a:p>
            <a:pPr fontAlgn="base">
              <a:spcAft>
                <a:spcPct val="0"/>
              </a:spcAft>
              <a:buFont typeface="Arial" pitchFamily="34" charset="0"/>
              <a:buChar char="•"/>
            </a:pPr>
            <a:r>
              <a:rPr lang="en-US" sz="1600" dirty="0">
                <a:ea typeface="Calibri" panose="020F0502020204030204" pitchFamily="34" charset="0"/>
              </a:rPr>
              <a:t>Test Data Generation</a:t>
            </a:r>
          </a:p>
          <a:p>
            <a:pPr lvl="1" fontAlgn="base">
              <a:spcAft>
                <a:spcPct val="0"/>
              </a:spcAft>
              <a:buFont typeface="Arial" pitchFamily="34" charset="0"/>
              <a:buChar char="•"/>
            </a:pPr>
            <a:r>
              <a:rPr lang="en-US" dirty="0">
                <a:ea typeface="Calibri" panose="020F0502020204030204" pitchFamily="34" charset="0"/>
              </a:rPr>
              <a:t>Large set of Test Data can be generated using AI/ML</a:t>
            </a:r>
          </a:p>
          <a:p>
            <a:pPr lvl="1" fontAlgn="base">
              <a:spcAft>
                <a:spcPct val="0"/>
              </a:spcAft>
              <a:buFont typeface="Arial" pitchFamily="34" charset="0"/>
              <a:buChar char="•"/>
            </a:pPr>
            <a:r>
              <a:rPr lang="en-US" dirty="0">
                <a:ea typeface="Calibri" panose="020F0502020204030204" pitchFamily="34" charset="0"/>
              </a:rPr>
              <a:t>Can take care of time zones, measurement units, Currency units,  etc.</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dirty="0"/>
              <a:t>Test Maintenance For Regression Testing</a:t>
            </a:r>
          </a:p>
          <a:p>
            <a:pPr lvl="1" fontAlgn="base">
              <a:spcAft>
                <a:spcPct val="0"/>
              </a:spcAft>
              <a:buFont typeface="Arial" pitchFamily="34" charset="0"/>
              <a:buChar char="•"/>
            </a:pPr>
            <a:r>
              <a:rPr lang="en-US" dirty="0"/>
              <a:t>AI can automatically adjust the test scripts whenever there's a code change</a:t>
            </a:r>
          </a:p>
        </p:txBody>
      </p:sp>
    </p:spTree>
    <p:extLst>
      <p:ext uri="{BB962C8B-B14F-4D97-AF65-F5344CB8AC3E}">
        <p14:creationId xmlns:p14="http://schemas.microsoft.com/office/powerpoint/2010/main" val="35774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AI/ML in S/W Testing</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ea typeface="Calibri" panose="020F0502020204030204" pitchFamily="34" charset="0"/>
              </a:rPr>
              <a:t>AI/ML can be used in S/W Testing in following ways</a:t>
            </a:r>
          </a:p>
          <a:p>
            <a:pPr fontAlgn="base">
              <a:spcAft>
                <a:spcPct val="0"/>
              </a:spcAft>
              <a:buFont typeface="Arial" pitchFamily="34" charset="0"/>
              <a:buChar char="•"/>
            </a:pPr>
            <a:endParaRPr lang="en-US" sz="1600" dirty="0">
              <a:ea typeface="Calibri" panose="020F0502020204030204" pitchFamily="34" charset="0"/>
            </a:endParaRPr>
          </a:p>
          <a:p>
            <a:pPr marL="342900" lvl="1" indent="-342900" fontAlgn="base">
              <a:spcAft>
                <a:spcPct val="0"/>
              </a:spcAft>
              <a:buClr>
                <a:srgbClr val="101141"/>
              </a:buClr>
              <a:buFont typeface="Arial" pitchFamily="34" charset="0"/>
              <a:buChar char="•"/>
            </a:pPr>
            <a:r>
              <a:rPr lang="en-IN" dirty="0"/>
              <a:t>Visual Testing</a:t>
            </a:r>
          </a:p>
          <a:p>
            <a:pPr lvl="1" fontAlgn="base">
              <a:spcAft>
                <a:spcPct val="0"/>
              </a:spcAft>
              <a:buFont typeface="Arial" pitchFamily="34" charset="0"/>
              <a:buChar char="•"/>
            </a:pPr>
            <a:r>
              <a:rPr lang="en-US" dirty="0"/>
              <a:t>The computer can recognize extremely minor, pixel-level visual inconsistencies between screenshots as visual bugs.</a:t>
            </a:r>
          </a:p>
          <a:p>
            <a:pPr lvl="1" fontAlgn="base">
              <a:spcAft>
                <a:spcPct val="0"/>
              </a:spcAft>
              <a:buFont typeface="Arial" pitchFamily="34" charset="0"/>
              <a:buChar char="•"/>
            </a:pPr>
            <a:r>
              <a:rPr lang="en-US" dirty="0"/>
              <a:t>Different computers render images differently, so the images in comparison may technically be different but not visually noticeable.</a:t>
            </a:r>
          </a:p>
          <a:p>
            <a:pPr lvl="1" fontAlgn="base">
              <a:spcAft>
                <a:spcPct val="0"/>
              </a:spcAft>
              <a:buFont typeface="Arial" pitchFamily="34" charset="0"/>
              <a:buChar char="•"/>
            </a:pPr>
            <a:r>
              <a:rPr lang="en-US" dirty="0"/>
              <a:t>Certain UI elements change all the time, and test scripts don’t understand that those changes happen for a good reason. They only understand that visual differences mean visual bugs. </a:t>
            </a:r>
          </a:p>
        </p:txBody>
      </p:sp>
    </p:spTree>
    <p:extLst>
      <p:ext uri="{BB962C8B-B14F-4D97-AF65-F5344CB8AC3E}">
        <p14:creationId xmlns:p14="http://schemas.microsoft.com/office/powerpoint/2010/main" val="2697414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AI/ML in S/W Testing</a:t>
            </a:r>
          </a:p>
          <a:p>
            <a:pPr>
              <a:defRPr/>
            </a:pPr>
            <a:r>
              <a:rPr lang="en-IN" dirty="0">
                <a:solidFill>
                  <a:srgbClr val="C00000"/>
                </a:solidFill>
                <a:latin typeface="Comic Sans MS" panose="030F0702030302020204" pitchFamily="66" charset="0"/>
              </a:rPr>
              <a:t>Benefits</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ea typeface="Calibri" panose="020F0502020204030204" pitchFamily="34" charset="0"/>
              </a:rPr>
              <a:t>Benefits of AI/ML in S/W Testing</a:t>
            </a:r>
          </a:p>
          <a:p>
            <a:pPr fontAlgn="base">
              <a:spcAft>
                <a:spcPct val="0"/>
              </a:spcAft>
              <a:buFont typeface="Arial" pitchFamily="34" charset="0"/>
              <a:buChar char="•"/>
            </a:pPr>
            <a:endParaRPr lang="en-US" sz="1600" dirty="0">
              <a:ea typeface="Calibri" panose="020F0502020204030204" pitchFamily="34" charset="0"/>
            </a:endParaRPr>
          </a:p>
          <a:p>
            <a:pPr marL="342900" lvl="1" indent="-342900" fontAlgn="base">
              <a:spcAft>
                <a:spcPct val="0"/>
              </a:spcAft>
              <a:buClr>
                <a:srgbClr val="101141"/>
              </a:buClr>
              <a:buFont typeface="Arial" pitchFamily="34" charset="0"/>
              <a:buChar char="•"/>
            </a:pPr>
            <a:r>
              <a:rPr lang="en-US" dirty="0"/>
              <a:t>With AI evolving, productivity of developers increases, leading to more code at more speed, and of course, more quality issues. Testers need AI too so that they can boost productivity and move at a corresponding speed.</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dirty="0"/>
              <a:t>AI-based testing can totally help them resolve new challenges. </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dirty="0"/>
              <a:t>Accelerates test creation and brings better test maintenance.</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dirty="0"/>
              <a:t>More informed decisions thanks to recommendations from AI.</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dirty="0"/>
              <a:t>Streamlined testing process helps everything run more smoothly and efficiently.</a:t>
            </a:r>
          </a:p>
          <a:p>
            <a:pPr marL="342900" lvl="1" indent="-342900" fontAlgn="base">
              <a:spcAft>
                <a:spcPct val="0"/>
              </a:spcAft>
              <a:buClr>
                <a:srgbClr val="101141"/>
              </a:buClr>
              <a:buFont typeface="Arial" pitchFamily="34" charset="0"/>
              <a:buChar char="•"/>
            </a:pPr>
            <a:endParaRPr lang="en-US" dirty="0"/>
          </a:p>
        </p:txBody>
      </p:sp>
    </p:spTree>
    <p:extLst>
      <p:ext uri="{BB962C8B-B14F-4D97-AF65-F5344CB8AC3E}">
        <p14:creationId xmlns:p14="http://schemas.microsoft.com/office/powerpoint/2010/main" val="362340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AI/ML in S/W Testing</a:t>
            </a:r>
          </a:p>
          <a:p>
            <a:pPr>
              <a:defRPr/>
            </a:pPr>
            <a:r>
              <a:rPr lang="en-IN" dirty="0">
                <a:solidFill>
                  <a:srgbClr val="C00000"/>
                </a:solidFill>
                <a:latin typeface="Comic Sans MS" panose="030F0702030302020204" pitchFamily="66" charset="0"/>
              </a:rPr>
              <a:t>Challenges</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fontAlgn="base">
              <a:spcAft>
                <a:spcPct val="0"/>
              </a:spcAft>
              <a:buClr>
                <a:srgbClr val="101141"/>
              </a:buClr>
              <a:buNone/>
            </a:pPr>
            <a:r>
              <a:rPr lang="en-US" dirty="0"/>
              <a:t>Challenges of AI/ML in Software Testing</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Training Data Quality</a:t>
            </a:r>
            <a:r>
              <a:rPr lang="en-US" dirty="0"/>
              <a:t>: AI/ML models require a large and diverse datasets. Not viable in early days.</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Unforeseen Test Cases</a:t>
            </a:r>
            <a:r>
              <a:rPr lang="en-US" dirty="0"/>
              <a:t>: AI/ML models might miss certain scenarios if they have not been adequately trained.</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Overfitting and Underfitting</a:t>
            </a:r>
            <a:r>
              <a:rPr lang="en-US" dirty="0"/>
              <a:t>: Overfitting occurs when a model is too specific to the training data and doesn't generalize well, while underfitting occurs when the model is too simple to capture patterns. Ensure to balance these two extremes when working with AI. </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Model Drift</a:t>
            </a:r>
            <a:r>
              <a:rPr lang="en-US" dirty="0"/>
              <a:t>: Model becomes less effective due to changes in the software usage, known as model drift. This requires continuous data monitoring to combat.</a:t>
            </a:r>
          </a:p>
          <a:p>
            <a:pPr marL="342900" lvl="1" indent="-342900" fontAlgn="base">
              <a:spcAft>
                <a:spcPct val="0"/>
              </a:spcAft>
              <a:buClr>
                <a:srgbClr val="101141"/>
              </a:buClr>
              <a:buFont typeface="Arial" pitchFamily="34" charset="0"/>
              <a:buChar char="•"/>
            </a:pPr>
            <a:endParaRPr lang="en-US" dirty="0"/>
          </a:p>
        </p:txBody>
      </p:sp>
    </p:spTree>
    <p:extLst>
      <p:ext uri="{BB962C8B-B14F-4D97-AF65-F5344CB8AC3E}">
        <p14:creationId xmlns:p14="http://schemas.microsoft.com/office/powerpoint/2010/main" val="8567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AI/ML in S/W Testing</a:t>
            </a:r>
          </a:p>
          <a:p>
            <a:pPr>
              <a:defRPr/>
            </a:pPr>
            <a:r>
              <a:rPr lang="en-IN" dirty="0">
                <a:solidFill>
                  <a:srgbClr val="C00000"/>
                </a:solidFill>
                <a:latin typeface="Comic Sans MS" panose="030F0702030302020204" pitchFamily="66" charset="0"/>
              </a:rPr>
              <a:t>Best Practices</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fontAlgn="base">
              <a:spcAft>
                <a:spcPct val="0"/>
              </a:spcAft>
              <a:buClr>
                <a:srgbClr val="101141"/>
              </a:buClr>
              <a:buNone/>
            </a:pPr>
            <a:r>
              <a:rPr lang="en-US" dirty="0"/>
              <a:t>Best Practices When Using AI/ML in Software Testing</a:t>
            </a:r>
          </a:p>
          <a:p>
            <a:pPr marL="342900" lvl="1" indent="-342900" fontAlgn="base">
              <a:spcAft>
                <a:spcPct val="0"/>
              </a:spcAft>
              <a:buClr>
                <a:srgbClr val="101141"/>
              </a:buClr>
              <a:buFont typeface="Arial" pitchFamily="34" charset="0"/>
              <a:buChar char="•"/>
            </a:pPr>
            <a:endParaRPr lang="en-US" b="1" dirty="0"/>
          </a:p>
          <a:p>
            <a:pPr marL="342900" lvl="1" indent="-342900" fontAlgn="base">
              <a:spcAft>
                <a:spcPct val="0"/>
              </a:spcAft>
              <a:buClr>
                <a:srgbClr val="101141"/>
              </a:buClr>
              <a:buFont typeface="Arial" pitchFamily="34" charset="0"/>
              <a:buChar char="•"/>
            </a:pPr>
            <a:r>
              <a:rPr lang="en-US" b="1" dirty="0"/>
              <a:t>Gain a foundational understanding of AI/ML systems as well as your workflows</a:t>
            </a:r>
            <a:r>
              <a:rPr lang="en-US" dirty="0"/>
              <a:t>: Understand your own workflows, then find out ways that you can integrate two of them with each other. </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Be patient</a:t>
            </a:r>
            <a:r>
              <a:rPr lang="en-US" dirty="0"/>
              <a:t>: AIs take time to develop and learn.</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Learn prompt engineering</a:t>
            </a:r>
            <a:r>
              <a:rPr lang="en-US" dirty="0"/>
              <a:t>: Provide well-structured and precise input prompts to generate accurate and relevant outputs from the models. Prompt engineering is all about bringing context, specifications, and boundaries to the table.</a:t>
            </a:r>
          </a:p>
          <a:p>
            <a:pPr marL="342900" lvl="1" indent="-342900" fontAlgn="base">
              <a:spcAft>
                <a:spcPct val="0"/>
              </a:spcAft>
              <a:buClr>
                <a:srgbClr val="101141"/>
              </a:buClr>
              <a:buFont typeface="Arial" pitchFamily="34" charset="0"/>
              <a:buChar char="•"/>
            </a:pPr>
            <a:endParaRPr lang="en-US" dirty="0"/>
          </a:p>
          <a:p>
            <a:pPr marL="342900" lvl="1" indent="-342900" fontAlgn="base">
              <a:spcAft>
                <a:spcPct val="0"/>
              </a:spcAft>
              <a:buClr>
                <a:srgbClr val="101141"/>
              </a:buClr>
              <a:buFont typeface="Arial" pitchFamily="34" charset="0"/>
              <a:buChar char="•"/>
            </a:pPr>
            <a:r>
              <a:rPr lang="en-US" b="1" dirty="0"/>
              <a:t>Remember that it is just a tool</a:t>
            </a:r>
            <a:r>
              <a:rPr lang="en-US" dirty="0"/>
              <a:t>: No matter what, AI is only a tool. Testers will not be replaced by AI, but rather, they will be empowered by the technology. Skills, experience,  and creativity of the tester can extract best out of these tools.. </a:t>
            </a:r>
          </a:p>
        </p:txBody>
      </p:sp>
    </p:spTree>
    <p:extLst>
      <p:ext uri="{BB962C8B-B14F-4D97-AF65-F5344CB8AC3E}">
        <p14:creationId xmlns:p14="http://schemas.microsoft.com/office/powerpoint/2010/main" val="36538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100" b="1" dirty="0"/>
              <a:t>Lecture - 01</a:t>
            </a:r>
          </a:p>
          <a:p>
            <a:pPr marL="342900" lvl="1" indent="-342900" algn="just">
              <a:buClr>
                <a:srgbClr val="101141"/>
              </a:buClr>
              <a:buFont typeface="Arial" panose="020B0604020202020204" pitchFamily="34" charset="0"/>
              <a:buChar char="•"/>
            </a:pPr>
            <a:r>
              <a:rPr lang="en-US" sz="1100" dirty="0"/>
              <a:t>Definitions – S/W Quality, S/W Quality Assurance</a:t>
            </a:r>
          </a:p>
          <a:p>
            <a:pPr marL="342900" lvl="1" indent="-342900" algn="just">
              <a:buClr>
                <a:srgbClr val="101141"/>
              </a:buClr>
              <a:buFont typeface="Arial" panose="020B0604020202020204" pitchFamily="34" charset="0"/>
              <a:buChar char="•"/>
            </a:pPr>
            <a:r>
              <a:rPr lang="en-US" sz="1100" dirty="0"/>
              <a:t>Importance of QA</a:t>
            </a:r>
          </a:p>
          <a:p>
            <a:pPr marL="342900" lvl="1" indent="-342900" algn="just">
              <a:buClr>
                <a:srgbClr val="101141"/>
              </a:buClr>
              <a:buFont typeface="Arial" panose="020B0604020202020204" pitchFamily="34" charset="0"/>
              <a:buChar char="•"/>
            </a:pPr>
            <a:r>
              <a:rPr lang="en-US" sz="1100" dirty="0"/>
              <a:t>Causes of Defects</a:t>
            </a:r>
          </a:p>
          <a:p>
            <a:pPr marL="342900" lvl="1" indent="-342900" algn="just">
              <a:buClr>
                <a:srgbClr val="101141"/>
              </a:buClr>
              <a:buFont typeface="Arial" panose="020B0604020202020204" pitchFamily="34" charset="0"/>
              <a:buChar char="•"/>
            </a:pPr>
            <a:r>
              <a:rPr lang="en-US" sz="1100" dirty="0"/>
              <a:t>Business Models in S/W</a:t>
            </a:r>
          </a:p>
          <a:p>
            <a:pPr marL="342900" lvl="1" indent="-342900" algn="just">
              <a:buClr>
                <a:srgbClr val="101141"/>
              </a:buClr>
              <a:buFont typeface="Arial" panose="020B0604020202020204" pitchFamily="34" charset="0"/>
              <a:buChar char="•"/>
            </a:pPr>
            <a:r>
              <a:rPr lang="en-US" sz="1100" dirty="0"/>
              <a:t>S/W Cost, Quality Cost</a:t>
            </a:r>
          </a:p>
          <a:p>
            <a:pPr marL="342900" lvl="1" indent="-342900" algn="just">
              <a:buClr>
                <a:srgbClr val="101141"/>
              </a:buClr>
              <a:buFont typeface="Arial" panose="020B0604020202020204" pitchFamily="34" charset="0"/>
              <a:buChar char="•"/>
            </a:pPr>
            <a:r>
              <a:rPr lang="en-US" sz="1100" dirty="0"/>
              <a:t>Quality culture</a:t>
            </a:r>
          </a:p>
          <a:p>
            <a:pPr marL="0" lvl="1" indent="0" algn="just" fontAlgn="base">
              <a:spcAft>
                <a:spcPct val="0"/>
              </a:spcAft>
              <a:buClr>
                <a:srgbClr val="101141"/>
              </a:buClr>
              <a:buNone/>
            </a:pPr>
            <a:r>
              <a:rPr lang="en-US" sz="1100" b="1" dirty="0"/>
              <a:t>Lecture - 02</a:t>
            </a:r>
          </a:p>
          <a:p>
            <a:pPr marL="342900" lvl="1" indent="-342900" algn="just">
              <a:buClr>
                <a:srgbClr val="101141"/>
              </a:buClr>
              <a:buFont typeface="Arial" panose="020B0604020202020204" pitchFamily="34" charset="0"/>
              <a:buChar char="•"/>
            </a:pPr>
            <a:r>
              <a:rPr lang="en-US" sz="1100" dirty="0"/>
              <a:t>Software Quality Models</a:t>
            </a:r>
          </a:p>
          <a:p>
            <a:pPr marL="742950" lvl="2" indent="-342900" algn="just">
              <a:buClr>
                <a:srgbClr val="101141"/>
              </a:buClr>
            </a:pPr>
            <a:r>
              <a:rPr lang="en-US" sz="1100" dirty="0"/>
              <a:t>McCall, IEEE 1061, ISO 25000 Series</a:t>
            </a:r>
          </a:p>
          <a:p>
            <a:pPr marL="342900" lvl="1" indent="-342900" algn="just">
              <a:buClr>
                <a:srgbClr val="101141"/>
              </a:buClr>
              <a:buFont typeface="Arial" panose="020B0604020202020204" pitchFamily="34" charset="0"/>
              <a:buChar char="•"/>
            </a:pPr>
            <a:r>
              <a:rPr lang="en-US" sz="1100" dirty="0"/>
              <a:t>Quality Requirements</a:t>
            </a:r>
          </a:p>
          <a:p>
            <a:pPr marL="342900" lvl="1" indent="-342900" algn="just">
              <a:buClr>
                <a:srgbClr val="101141"/>
              </a:buClr>
              <a:buFont typeface="Arial" panose="020B0604020202020204" pitchFamily="34" charset="0"/>
              <a:buChar char="•"/>
            </a:pPr>
            <a:r>
              <a:rPr lang="en-US" sz="1100" dirty="0"/>
              <a:t>Quality of Requirements</a:t>
            </a:r>
          </a:p>
          <a:p>
            <a:pPr marL="342900" lvl="1" indent="-342900" algn="just">
              <a:buClr>
                <a:srgbClr val="101141"/>
              </a:buClr>
              <a:buFont typeface="Arial" panose="020B0604020202020204" pitchFamily="34" charset="0"/>
              <a:buChar char="•"/>
            </a:pPr>
            <a:r>
              <a:rPr lang="en-US" sz="1100" dirty="0"/>
              <a:t>Frameworks</a:t>
            </a:r>
          </a:p>
          <a:p>
            <a:pPr marL="742950" lvl="2" indent="-342900" algn="just">
              <a:buClr>
                <a:srgbClr val="101141"/>
              </a:buClr>
              <a:defRPr/>
            </a:pPr>
            <a:r>
              <a:rPr lang="en-US" sz="1100" dirty="0"/>
              <a:t>ISO/IEC/IEEE 12207 - Software Life Cycle Processes</a:t>
            </a:r>
          </a:p>
          <a:p>
            <a:pPr marL="0" indent="0" algn="just" fontAlgn="base">
              <a:spcAft>
                <a:spcPct val="0"/>
              </a:spcAft>
            </a:pPr>
            <a:r>
              <a:rPr lang="en-US" sz="1100" b="1" dirty="0"/>
              <a:t>Lecture - 03</a:t>
            </a:r>
          </a:p>
          <a:p>
            <a:pPr marL="342900" lvl="1" indent="-342900" algn="just">
              <a:buClr>
                <a:srgbClr val="101141"/>
              </a:buClr>
              <a:buFont typeface="Arial" panose="020B0604020202020204" pitchFamily="34" charset="0"/>
              <a:buChar char="•"/>
            </a:pPr>
            <a:r>
              <a:rPr lang="en-US" sz="1050" dirty="0"/>
              <a:t>Frameworks</a:t>
            </a:r>
          </a:p>
          <a:p>
            <a:pPr marL="742950" lvl="2" indent="-342900" algn="just">
              <a:buClr>
                <a:srgbClr val="101141"/>
              </a:buClr>
            </a:pPr>
            <a:r>
              <a:rPr lang="en-US" sz="1050" dirty="0"/>
              <a:t>CMMI-Development</a:t>
            </a:r>
          </a:p>
          <a:p>
            <a:pPr marL="742950" lvl="2" indent="-342900" algn="just">
              <a:buClr>
                <a:srgbClr val="101141"/>
              </a:buClr>
            </a:pPr>
            <a:r>
              <a:rPr lang="en-US" sz="1050" dirty="0"/>
              <a:t>ITIL Framework</a:t>
            </a:r>
          </a:p>
          <a:p>
            <a:pPr marL="342900" lvl="1" indent="-342900" algn="just">
              <a:buClr>
                <a:srgbClr val="101141"/>
              </a:buClr>
              <a:buFont typeface="Arial" panose="020B0604020202020204" pitchFamily="34" charset="0"/>
              <a:buChar char="•"/>
            </a:pPr>
            <a:r>
              <a:rPr lang="en-US" sz="1050" dirty="0"/>
              <a:t>Other Frameworks</a:t>
            </a:r>
          </a:p>
          <a:p>
            <a:pPr marL="0" indent="0" algn="just" fontAlgn="base">
              <a:spcAft>
                <a:spcPct val="0"/>
              </a:spcAft>
            </a:pPr>
            <a:r>
              <a:rPr lang="en-US" sz="1100" b="1" dirty="0"/>
              <a:t>Lecture - 04</a:t>
            </a:r>
          </a:p>
          <a:p>
            <a:pPr marL="342900" lvl="1" indent="-342900" algn="just">
              <a:buClr>
                <a:srgbClr val="101141"/>
              </a:buClr>
              <a:buFont typeface="Arial" panose="020B0604020202020204" pitchFamily="34" charset="0"/>
              <a:buChar char="•"/>
            </a:pPr>
            <a:r>
              <a:rPr lang="en-US" sz="1050" dirty="0"/>
              <a:t>ISO 25010 – Quality Attributes</a:t>
            </a:r>
          </a:p>
          <a:p>
            <a:pPr marL="342900" lvl="1" indent="-342900" algn="just">
              <a:buClr>
                <a:srgbClr val="101141"/>
              </a:buClr>
              <a:buFont typeface="Arial" panose="020B0604020202020204" pitchFamily="34" charset="0"/>
              <a:buChar char="•"/>
            </a:pPr>
            <a:r>
              <a:rPr lang="en-US" sz="105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050" dirty="0"/>
          </a:p>
          <a:p>
            <a:pPr marL="742950" lvl="2" indent="-342900" algn="just">
              <a:buClr>
                <a:srgbClr val="101141"/>
              </a:buClr>
              <a:defRPr/>
            </a:pPr>
            <a:endParaRPr lang="en-US" sz="12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100" b="1" dirty="0"/>
              <a:t>Lecture - 05</a:t>
            </a:r>
          </a:p>
          <a:p>
            <a:pPr marL="342900" lvl="1" indent="-342900" algn="just">
              <a:buClr>
                <a:srgbClr val="101141"/>
              </a:buClr>
              <a:buFont typeface="Arial" panose="020B0604020202020204" pitchFamily="34" charset="0"/>
              <a:buChar char="•"/>
            </a:pPr>
            <a:r>
              <a:rPr lang="en-US" sz="1100" dirty="0"/>
              <a:t>Software Testing Fundamentals</a:t>
            </a:r>
          </a:p>
          <a:p>
            <a:pPr marL="342900" lvl="1" indent="-342900" algn="just">
              <a:buClr>
                <a:srgbClr val="101141"/>
              </a:buClr>
              <a:buFont typeface="Arial" panose="020B0604020202020204" pitchFamily="34" charset="0"/>
              <a:buChar char="•"/>
            </a:pPr>
            <a:r>
              <a:rPr lang="en-US" sz="1100" dirty="0"/>
              <a:t>Software Verification and Validation</a:t>
            </a:r>
          </a:p>
          <a:p>
            <a:pPr marL="342900" lvl="1" indent="-342900" algn="just">
              <a:buClr>
                <a:srgbClr val="101141"/>
              </a:buClr>
              <a:buFont typeface="Arial" panose="020B0604020202020204" pitchFamily="34" charset="0"/>
              <a:buChar char="•"/>
            </a:pPr>
            <a:r>
              <a:rPr lang="en-US" sz="1100" dirty="0"/>
              <a:t>Types of Testing - Black Box, White Box Testing</a:t>
            </a:r>
          </a:p>
          <a:p>
            <a:pPr marL="342900" lvl="1" indent="-342900" algn="just">
              <a:buClr>
                <a:srgbClr val="101141"/>
              </a:buClr>
              <a:buFont typeface="Arial" panose="020B0604020202020204" pitchFamily="34" charset="0"/>
              <a:buChar char="•"/>
            </a:pPr>
            <a:r>
              <a:rPr lang="en-US" sz="1100" dirty="0"/>
              <a:t>Test Levels and Types – </a:t>
            </a:r>
          </a:p>
          <a:p>
            <a:pPr marL="742950" lvl="2" indent="-342900" algn="just">
              <a:buClr>
                <a:srgbClr val="101141"/>
              </a:buClr>
            </a:pPr>
            <a:r>
              <a:rPr lang="en-US" sz="1100" dirty="0"/>
              <a:t>Unit, Integration, System Testing</a:t>
            </a:r>
          </a:p>
          <a:p>
            <a:pPr marL="0" indent="0" algn="just" fontAlgn="base">
              <a:spcAft>
                <a:spcPct val="0"/>
              </a:spcAft>
            </a:pPr>
            <a:r>
              <a:rPr lang="en-US" sz="1100" b="1" dirty="0"/>
              <a:t>Lecture - 06</a:t>
            </a:r>
          </a:p>
          <a:p>
            <a:pPr marL="342900" lvl="1" indent="-342900" algn="just">
              <a:buClr>
                <a:srgbClr val="101141"/>
              </a:buClr>
              <a:buFont typeface="Arial" panose="020B0604020202020204" pitchFamily="34" charset="0"/>
              <a:buChar char="•"/>
            </a:pPr>
            <a:r>
              <a:rPr lang="en-US" sz="1100" dirty="0"/>
              <a:t>Test Design Techniques</a:t>
            </a:r>
          </a:p>
          <a:p>
            <a:pPr marL="742950" lvl="2" indent="-342900" algn="just">
              <a:buClr>
                <a:srgbClr val="101141"/>
              </a:buClr>
            </a:pPr>
            <a:r>
              <a:rPr lang="en-US" sz="1100" dirty="0"/>
              <a:t>Combinatorial Testing</a:t>
            </a:r>
          </a:p>
          <a:p>
            <a:pPr marL="742950" lvl="2" indent="-342900" algn="just">
              <a:buClr>
                <a:srgbClr val="101141"/>
              </a:buClr>
            </a:pPr>
            <a:r>
              <a:rPr lang="en-US" sz="1100" dirty="0"/>
              <a:t>Boundary Value Analysis</a:t>
            </a:r>
          </a:p>
          <a:p>
            <a:pPr marL="742950" lvl="2" indent="-342900" algn="just">
              <a:buClr>
                <a:srgbClr val="101141"/>
              </a:buClr>
            </a:pPr>
            <a:r>
              <a:rPr lang="en-US" sz="1100" dirty="0"/>
              <a:t>Equivalence Class Partitioning</a:t>
            </a:r>
          </a:p>
          <a:p>
            <a:pPr marL="0" indent="0" algn="just" fontAlgn="base">
              <a:spcAft>
                <a:spcPct val="0"/>
              </a:spcAft>
            </a:pPr>
            <a:r>
              <a:rPr lang="en-US" sz="1100" b="1" dirty="0"/>
              <a:t>Lecture - 07</a:t>
            </a:r>
          </a:p>
          <a:p>
            <a:pPr marL="342900" lvl="1" indent="-342900" algn="just">
              <a:buClr>
                <a:srgbClr val="101141"/>
              </a:buClr>
              <a:buFont typeface="Arial" panose="020B0604020202020204" pitchFamily="34" charset="0"/>
              <a:buChar char="•"/>
            </a:pPr>
            <a:r>
              <a:rPr lang="en-US" sz="1100" dirty="0"/>
              <a:t>Test Methodology – </a:t>
            </a:r>
          </a:p>
          <a:p>
            <a:pPr marL="742950" lvl="2" indent="-342900" algn="just">
              <a:buClr>
                <a:srgbClr val="101141"/>
              </a:buClr>
            </a:pPr>
            <a:r>
              <a:rPr lang="en-US" sz="1100" dirty="0"/>
              <a:t>Decision Table Testing</a:t>
            </a:r>
          </a:p>
          <a:p>
            <a:pPr marL="342900" lvl="1" indent="-342900" algn="just">
              <a:buClr>
                <a:srgbClr val="101141"/>
              </a:buClr>
              <a:buFont typeface="Arial" panose="020B0604020202020204" pitchFamily="34" charset="0"/>
              <a:buChar char="•"/>
            </a:pPr>
            <a:r>
              <a:rPr lang="en-US" sz="1100" dirty="0"/>
              <a:t>Test Execution Process</a:t>
            </a:r>
          </a:p>
          <a:p>
            <a:pPr marL="342900" lvl="1" indent="-342900" algn="just">
              <a:buClr>
                <a:srgbClr val="101141"/>
              </a:buClr>
              <a:buFont typeface="Arial" panose="020B0604020202020204" pitchFamily="34" charset="0"/>
              <a:buChar char="•"/>
            </a:pPr>
            <a:r>
              <a:rPr lang="en-US" sz="1100" dirty="0"/>
              <a:t>Test Case Design</a:t>
            </a:r>
          </a:p>
          <a:p>
            <a:pPr marL="342900" lvl="1" indent="-342900" algn="just">
              <a:buClr>
                <a:srgbClr val="101141"/>
              </a:buClr>
              <a:buFont typeface="Arial" panose="020B0604020202020204" pitchFamily="34" charset="0"/>
              <a:buChar char="•"/>
            </a:pPr>
            <a:r>
              <a:rPr lang="en-US" sz="1100" dirty="0"/>
              <a:t>Automated Testing</a:t>
            </a:r>
          </a:p>
          <a:p>
            <a:pPr marL="342900" lvl="1" indent="-342900" algn="just">
              <a:buClr>
                <a:srgbClr val="101141"/>
              </a:buClr>
              <a:buFont typeface="Arial" panose="020B0604020202020204" pitchFamily="34" charset="0"/>
              <a:buChar char="•"/>
            </a:pPr>
            <a:r>
              <a:rPr lang="en-US" sz="1100" dirty="0"/>
              <a:t>Alpha and Beta Site Testing</a:t>
            </a:r>
          </a:p>
          <a:p>
            <a:pPr marL="342900" lvl="1" indent="-342900" algn="just">
              <a:buClr>
                <a:srgbClr val="101141"/>
              </a:buClr>
              <a:buFont typeface="Arial" panose="020B0604020202020204" pitchFamily="34" charset="0"/>
              <a:buChar char="•"/>
            </a:pPr>
            <a:r>
              <a:rPr lang="en-US" sz="1100" dirty="0"/>
              <a:t>Regression Testing Strategies</a:t>
            </a:r>
          </a:p>
          <a:p>
            <a:pPr marL="0" indent="0" algn="just" fontAlgn="base">
              <a:spcAft>
                <a:spcPct val="0"/>
              </a:spcAft>
            </a:pPr>
            <a:r>
              <a:rPr lang="en-US" sz="1100" b="1" dirty="0"/>
              <a:t>Lecture - 08</a:t>
            </a:r>
          </a:p>
          <a:p>
            <a:pPr marL="342900" lvl="1" indent="-342900" algn="just">
              <a:buClr>
                <a:srgbClr val="101141"/>
              </a:buClr>
              <a:buFont typeface="Arial" panose="020B0604020202020204" pitchFamily="34" charset="0"/>
              <a:buChar char="•"/>
            </a:pPr>
            <a:r>
              <a:rPr lang="en-US" sz="1100" dirty="0"/>
              <a:t>Revision</a:t>
            </a:r>
          </a:p>
          <a:p>
            <a:pPr marL="342900" lvl="1" indent="-342900" algn="just">
              <a:buClr>
                <a:srgbClr val="101141"/>
              </a:buClr>
              <a:buFont typeface="Arial" panose="020B0604020202020204" pitchFamily="34" charset="0"/>
              <a:buChar char="•"/>
            </a:pPr>
            <a:endParaRPr lang="en-US" sz="1100" dirty="0"/>
          </a:p>
          <a:p>
            <a:pPr marL="742950" lvl="2" indent="-342900" algn="just">
              <a:buClr>
                <a:srgbClr val="101141"/>
              </a:buClr>
            </a:pPr>
            <a:endParaRPr lang="en-US" sz="1050" dirty="0"/>
          </a:p>
        </p:txBody>
      </p:sp>
    </p:spTree>
    <p:extLst>
      <p:ext uri="{BB962C8B-B14F-4D97-AF65-F5344CB8AC3E}">
        <p14:creationId xmlns:p14="http://schemas.microsoft.com/office/powerpoint/2010/main" val="226869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Career Roles in QA/Testing</a:t>
            </a:r>
          </a:p>
        </p:txBody>
      </p:sp>
      <p:sp>
        <p:nvSpPr>
          <p:cNvPr id="2" name="Content Placeholder 1">
            <a:extLst>
              <a:ext uri="{FF2B5EF4-FFF2-40B4-BE49-F238E27FC236}">
                <a16:creationId xmlns:a16="http://schemas.microsoft.com/office/drawing/2014/main" id="{46D304D4-7728-AE81-8EC6-009293CD2CDB}"/>
              </a:ext>
            </a:extLst>
          </p:cNvPr>
          <p:cNvSpPr txBox="1">
            <a:spLocks/>
          </p:cNvSpPr>
          <p:nvPr/>
        </p:nvSpPr>
        <p:spPr bwMode="auto">
          <a:xfrm>
            <a:off x="342900" y="4191000"/>
            <a:ext cx="8458200" cy="233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pitchFamily="34" charset="0"/>
              <a:buChar char="•"/>
            </a:pPr>
            <a:r>
              <a:rPr lang="en-US" sz="1400" dirty="0">
                <a:ea typeface="Calibri" panose="020F0502020204030204" pitchFamily="34" charset="0"/>
              </a:rPr>
              <a:t>Roles in Testing</a:t>
            </a:r>
          </a:p>
          <a:p>
            <a:pPr lvl="1" fontAlgn="base">
              <a:spcAft>
                <a:spcPct val="0"/>
              </a:spcAft>
              <a:buFont typeface="Arial" pitchFamily="34" charset="0"/>
              <a:buChar char="•"/>
            </a:pPr>
            <a:r>
              <a:rPr lang="en-US" sz="1400" dirty="0">
                <a:ea typeface="Calibri" panose="020F0502020204030204" pitchFamily="34" charset="0"/>
              </a:rPr>
              <a:t>Software Tester/Test Engineer</a:t>
            </a:r>
          </a:p>
          <a:p>
            <a:pPr lvl="1" fontAlgn="base">
              <a:spcAft>
                <a:spcPct val="0"/>
              </a:spcAft>
              <a:buFont typeface="Arial" pitchFamily="34" charset="0"/>
              <a:buChar char="•"/>
            </a:pPr>
            <a:r>
              <a:rPr lang="en-US" sz="1400" dirty="0">
                <a:ea typeface="Calibri" panose="020F0502020204030204" pitchFamily="34" charset="0"/>
              </a:rPr>
              <a:t>SDET (Software Developer in Test)</a:t>
            </a:r>
          </a:p>
          <a:p>
            <a:pPr lvl="1" fontAlgn="base">
              <a:spcAft>
                <a:spcPct val="0"/>
              </a:spcAft>
              <a:buFont typeface="Arial" pitchFamily="34" charset="0"/>
              <a:buChar char="•"/>
            </a:pPr>
            <a:r>
              <a:rPr lang="en-US" sz="1400" dirty="0">
                <a:ea typeface="Calibri" panose="020F0502020204030204" pitchFamily="34" charset="0"/>
              </a:rPr>
              <a:t>Test Lead</a:t>
            </a:r>
          </a:p>
          <a:p>
            <a:pPr lvl="1" fontAlgn="base">
              <a:spcAft>
                <a:spcPct val="0"/>
              </a:spcAft>
              <a:buFont typeface="Arial" pitchFamily="34" charset="0"/>
              <a:buChar char="•"/>
            </a:pPr>
            <a:r>
              <a:rPr lang="en-US" sz="1400" dirty="0">
                <a:ea typeface="Calibri" panose="020F0502020204030204" pitchFamily="34" charset="0"/>
              </a:rPr>
              <a:t>Test Manager</a:t>
            </a:r>
          </a:p>
          <a:p>
            <a:pPr lvl="1" fontAlgn="base">
              <a:spcAft>
                <a:spcPct val="0"/>
              </a:spcAft>
              <a:buFont typeface="Arial" pitchFamily="34" charset="0"/>
              <a:buChar char="•"/>
            </a:pPr>
            <a:r>
              <a:rPr lang="en-US" sz="1400" dirty="0">
                <a:ea typeface="Calibri" panose="020F0502020204030204" pitchFamily="34" charset="0"/>
              </a:rPr>
              <a:t>Test Architect</a:t>
            </a:r>
          </a:p>
          <a:p>
            <a:pPr lvl="1" fontAlgn="base">
              <a:spcAft>
                <a:spcPct val="0"/>
              </a:spcAft>
              <a:buFont typeface="Arial" pitchFamily="34" charset="0"/>
              <a:buChar char="•"/>
            </a:pPr>
            <a:r>
              <a:rPr lang="en-US" sz="1400" dirty="0">
                <a:ea typeface="Calibri" panose="020F0502020204030204" pitchFamily="34" charset="0"/>
              </a:rPr>
              <a:t>Test Director</a:t>
            </a:r>
          </a:p>
          <a:p>
            <a:pPr lvl="1" fontAlgn="base">
              <a:spcAft>
                <a:spcPct val="0"/>
              </a:spcAft>
              <a:buFont typeface="Arial" pitchFamily="34" charset="0"/>
              <a:buChar char="•"/>
            </a:pPr>
            <a:r>
              <a:rPr lang="en-US" sz="1400" dirty="0">
                <a:ea typeface="Calibri" panose="020F0502020204030204" pitchFamily="34" charset="0"/>
              </a:rPr>
              <a:t>Delivery Head</a:t>
            </a:r>
          </a:p>
          <a:p>
            <a:pPr lvl="1" fontAlgn="base">
              <a:spcAft>
                <a:spcPct val="0"/>
              </a:spcAft>
              <a:buFont typeface="Arial" pitchFamily="34" charset="0"/>
              <a:buChar char="•"/>
            </a:pPr>
            <a:endParaRPr lang="en-US" sz="1400" dirty="0">
              <a:ea typeface="Calibri" panose="020F0502020204030204" pitchFamily="34" charset="0"/>
            </a:endParaRPr>
          </a:p>
          <a:p>
            <a:pPr fontAlgn="base">
              <a:spcAft>
                <a:spcPct val="0"/>
              </a:spcAft>
              <a:buFont typeface="Arial" pitchFamily="34" charset="0"/>
              <a:buChar char="•"/>
            </a:pPr>
            <a:r>
              <a:rPr lang="en-US" sz="1400" dirty="0">
                <a:ea typeface="Calibri" panose="020F0502020204030204" pitchFamily="34" charset="0"/>
              </a:rPr>
              <a:t>Roles </a:t>
            </a:r>
            <a:r>
              <a:rPr lang="en-US" sz="1400">
                <a:ea typeface="Calibri" panose="020F0502020204030204" pitchFamily="34" charset="0"/>
              </a:rPr>
              <a:t>in QA</a:t>
            </a:r>
            <a:endParaRPr lang="en-US" sz="1400" dirty="0">
              <a:ea typeface="Calibri" panose="020F0502020204030204" pitchFamily="34" charset="0"/>
            </a:endParaRPr>
          </a:p>
          <a:p>
            <a:pPr lvl="1" fontAlgn="base">
              <a:spcAft>
                <a:spcPct val="0"/>
              </a:spcAft>
              <a:buFont typeface="Arial" pitchFamily="34" charset="0"/>
              <a:buChar char="•"/>
            </a:pPr>
            <a:r>
              <a:rPr lang="en-US" sz="1400" dirty="0">
                <a:ea typeface="Calibri" panose="020F0502020204030204" pitchFamily="34" charset="0"/>
              </a:rPr>
              <a:t>QA Engineer</a:t>
            </a:r>
          </a:p>
          <a:p>
            <a:pPr lvl="1" fontAlgn="base">
              <a:spcAft>
                <a:spcPct val="0"/>
              </a:spcAft>
              <a:buFont typeface="Arial" pitchFamily="34" charset="0"/>
              <a:buChar char="•"/>
            </a:pPr>
            <a:r>
              <a:rPr lang="en-US" sz="1400" dirty="0">
                <a:ea typeface="Calibri" panose="020F0502020204030204" pitchFamily="34" charset="0"/>
              </a:rPr>
              <a:t>QA Analyst</a:t>
            </a:r>
          </a:p>
          <a:p>
            <a:pPr lvl="1" fontAlgn="base">
              <a:spcAft>
                <a:spcPct val="0"/>
              </a:spcAft>
              <a:buFont typeface="Arial" pitchFamily="34" charset="0"/>
              <a:buChar char="•"/>
            </a:pPr>
            <a:r>
              <a:rPr lang="en-US" sz="1400" dirty="0">
                <a:ea typeface="Calibri" panose="020F0502020204030204" pitchFamily="34" charset="0"/>
              </a:rPr>
              <a:t>Auditor</a:t>
            </a:r>
          </a:p>
          <a:p>
            <a:pPr lvl="1" fontAlgn="base">
              <a:spcAft>
                <a:spcPct val="0"/>
              </a:spcAft>
              <a:buFont typeface="Arial" pitchFamily="34" charset="0"/>
              <a:buChar char="•"/>
            </a:pPr>
            <a:r>
              <a:rPr lang="en-US" sz="1400" dirty="0">
                <a:ea typeface="Calibri" panose="020F0502020204030204" pitchFamily="34" charset="0"/>
              </a:rPr>
              <a:t>Compliance Officer</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9"/>
            <a:ext cx="8458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pitchFamily="34" charset="0"/>
              <a:buChar char="•"/>
            </a:pPr>
            <a:r>
              <a:rPr lang="en-US" sz="1400" dirty="0">
                <a:ea typeface="Calibri" panose="020F0502020204030204" pitchFamily="34" charset="0"/>
              </a:rPr>
              <a:t>The choice between software testing vs quality assurance should be based on the unique requirements of each project or company. </a:t>
            </a:r>
          </a:p>
          <a:p>
            <a:pPr fontAlgn="base">
              <a:spcAft>
                <a:spcPct val="0"/>
              </a:spcAft>
              <a:buFont typeface="Arial" pitchFamily="34" charset="0"/>
              <a:buChar char="•"/>
            </a:pPr>
            <a:endParaRPr lang="en-US" sz="1400" dirty="0">
              <a:ea typeface="Calibri" panose="020F0502020204030204" pitchFamily="34" charset="0"/>
            </a:endParaRPr>
          </a:p>
          <a:p>
            <a:pPr fontAlgn="base">
              <a:spcAft>
                <a:spcPct val="0"/>
              </a:spcAft>
              <a:buFont typeface="Arial" pitchFamily="34" charset="0"/>
              <a:buChar char="•"/>
            </a:pPr>
            <a:r>
              <a:rPr lang="en-US" sz="1400" dirty="0">
                <a:ea typeface="Calibri" panose="020F0502020204030204" pitchFamily="34" charset="0"/>
              </a:rPr>
              <a:t>Quality assurance vs testing are two separate yet interdependent processes. </a:t>
            </a:r>
          </a:p>
          <a:p>
            <a:pPr fontAlgn="base">
              <a:spcAft>
                <a:spcPct val="0"/>
              </a:spcAft>
              <a:buFont typeface="Arial" pitchFamily="34" charset="0"/>
              <a:buChar char="•"/>
            </a:pPr>
            <a:endParaRPr lang="en-US" sz="1400" dirty="0">
              <a:ea typeface="Calibri" panose="020F0502020204030204" pitchFamily="34" charset="0"/>
            </a:endParaRPr>
          </a:p>
          <a:p>
            <a:pPr fontAlgn="base">
              <a:spcAft>
                <a:spcPct val="0"/>
              </a:spcAft>
              <a:buFont typeface="Arial" pitchFamily="34" charset="0"/>
              <a:buChar char="•"/>
            </a:pPr>
            <a:r>
              <a:rPr lang="en-US" sz="1400" dirty="0">
                <a:ea typeface="Calibri" panose="020F0502020204030204" pitchFamily="34" charset="0"/>
              </a:rPr>
              <a:t>Here are what you need to think about before committing:</a:t>
            </a:r>
          </a:p>
          <a:p>
            <a:pPr lvl="1" fontAlgn="base">
              <a:spcAft>
                <a:spcPct val="0"/>
              </a:spcAft>
              <a:buFont typeface="Arial" pitchFamily="34" charset="0"/>
              <a:buChar char="•"/>
            </a:pPr>
            <a:r>
              <a:rPr lang="en-US" sz="1400" dirty="0">
                <a:ea typeface="Calibri" panose="020F0502020204030204" pitchFamily="34" charset="0"/>
              </a:rPr>
              <a:t>Quality assurance encompasses a wider range of tasks, quality planning, process enhancement, &amp; audits. </a:t>
            </a:r>
          </a:p>
          <a:p>
            <a:pPr lvl="1" fontAlgn="base">
              <a:spcAft>
                <a:spcPct val="0"/>
              </a:spcAft>
              <a:buFont typeface="Arial" pitchFamily="34" charset="0"/>
              <a:buChar char="•"/>
            </a:pPr>
            <a:r>
              <a:rPr lang="en-US" sz="1400" dirty="0">
                <a:ea typeface="Calibri" panose="020F0502020204030204" pitchFamily="34" charset="0"/>
              </a:rPr>
              <a:t>Software testing generally focuses on discovering defects &amp; issues in the software through conducting tests. </a:t>
            </a:r>
          </a:p>
          <a:p>
            <a:pPr lvl="1" fontAlgn="base">
              <a:spcAft>
                <a:spcPct val="0"/>
              </a:spcAft>
              <a:buFont typeface="Arial" pitchFamily="34" charset="0"/>
              <a:buChar char="•"/>
            </a:pPr>
            <a:endParaRPr lang="en-US" sz="1400" dirty="0">
              <a:ea typeface="Calibri" panose="020F0502020204030204" pitchFamily="34" charset="0"/>
            </a:endParaRPr>
          </a:p>
        </p:txBody>
      </p:sp>
    </p:spTree>
    <p:extLst>
      <p:ext uri="{BB962C8B-B14F-4D97-AF65-F5344CB8AC3E}">
        <p14:creationId xmlns:p14="http://schemas.microsoft.com/office/powerpoint/2010/main" val="155871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0A83-206F-7305-CC8D-C13E67956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47C1-41E9-07D4-DD2D-7D7BE0EA21EF}"/>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E65C2402-3B78-9165-7BB0-C8F973FBF7E8}"/>
              </a:ext>
            </a:extLst>
          </p:cNvPr>
          <p:cNvSpPr>
            <a:spLocks noGrp="1"/>
          </p:cNvSpPr>
          <p:nvPr>
            <p:ph idx="1"/>
          </p:nvPr>
        </p:nvSpPr>
        <p:spPr>
          <a:xfrm>
            <a:off x="114300" y="1524000"/>
            <a:ext cx="4305300" cy="4953000"/>
          </a:xfrm>
          <a:ln>
            <a:solidFill>
              <a:schemeClr val="tx1"/>
            </a:solidFill>
          </a:ln>
        </p:spPr>
        <p:txBody>
          <a:bodyPr/>
          <a:lstStyle/>
          <a:p>
            <a:pPr marL="0" lvl="1" indent="0" algn="just" fontAlgn="base">
              <a:spcAft>
                <a:spcPct val="0"/>
              </a:spcAft>
              <a:buClr>
                <a:srgbClr val="101141"/>
              </a:buClr>
              <a:buNone/>
            </a:pPr>
            <a:r>
              <a:rPr lang="en-US" sz="1400" b="1" dirty="0"/>
              <a:t>Lecture - 09</a:t>
            </a:r>
          </a:p>
          <a:p>
            <a:pPr marL="342900" lvl="1" indent="-342900" algn="just">
              <a:buClr>
                <a:srgbClr val="101141"/>
              </a:buClr>
              <a:buFont typeface="Arial" panose="020B0604020202020204" pitchFamily="34" charset="0"/>
              <a:buChar char="•"/>
            </a:pPr>
            <a:r>
              <a:rPr lang="en-US" sz="1400" dirty="0"/>
              <a:t>Reviews - Informal Reviews, Formal Reviews</a:t>
            </a:r>
          </a:p>
          <a:p>
            <a:pPr marL="342900" lvl="1" indent="-342900" algn="just">
              <a:buClr>
                <a:srgbClr val="101141"/>
              </a:buClr>
              <a:buFont typeface="Arial" panose="020B0604020202020204" pitchFamily="34" charset="0"/>
              <a:buChar char="•"/>
            </a:pPr>
            <a:r>
              <a:rPr lang="en-US" sz="1400" dirty="0"/>
              <a:t>Personal, Peer, Walkthrough, Inspection, Audits</a:t>
            </a:r>
          </a:p>
          <a:p>
            <a:pPr marL="342900" lvl="1" indent="-342900" algn="just">
              <a:buClr>
                <a:srgbClr val="101141"/>
              </a:buClr>
              <a:buFont typeface="Arial" panose="020B0604020202020204" pitchFamily="34" charset="0"/>
              <a:buChar char="•"/>
            </a:pPr>
            <a:r>
              <a:rPr lang="en-US" sz="1400" dirty="0"/>
              <a:t>Types of Audits (Internal, Third Party)</a:t>
            </a:r>
          </a:p>
          <a:p>
            <a:pPr marL="342900" lvl="1" indent="-342900" algn="just">
              <a:buClr>
                <a:srgbClr val="101141"/>
              </a:buClr>
              <a:buFont typeface="Arial" panose="020B0604020202020204" pitchFamily="34" charset="0"/>
              <a:buChar char="•"/>
            </a:pPr>
            <a:r>
              <a:rPr lang="en-US" sz="1400" dirty="0"/>
              <a:t>Project Assessment and Control Process</a:t>
            </a:r>
          </a:p>
          <a:p>
            <a:pPr marL="342900" lvl="1" indent="-342900" algn="just">
              <a:buClr>
                <a:srgbClr val="101141"/>
              </a:buClr>
              <a:buFont typeface="Arial" panose="020B0604020202020204" pitchFamily="34" charset="0"/>
              <a:buChar char="•"/>
            </a:pPr>
            <a:r>
              <a:rPr lang="en-US" sz="1400" dirty="0"/>
              <a:t>Corrective Actions</a:t>
            </a:r>
          </a:p>
          <a:p>
            <a:pPr marL="0" lvl="1" indent="0" algn="just" fontAlgn="base">
              <a:spcAft>
                <a:spcPct val="0"/>
              </a:spcAft>
              <a:buClr>
                <a:srgbClr val="101141"/>
              </a:buClr>
              <a:buNone/>
            </a:pPr>
            <a:r>
              <a:rPr lang="en-US" sz="1400" b="1" dirty="0"/>
              <a:t>Lecture - 10</a:t>
            </a:r>
          </a:p>
          <a:p>
            <a:pPr marL="342900" lvl="1" indent="-342900" algn="just">
              <a:buClr>
                <a:srgbClr val="101141"/>
              </a:buClr>
              <a:buFont typeface="Arial" panose="020B0604020202020204" pitchFamily="34" charset="0"/>
              <a:buChar char="•"/>
            </a:pPr>
            <a:r>
              <a:rPr lang="en-US" sz="1400" dirty="0"/>
              <a:t>Software configuration Management</a:t>
            </a:r>
          </a:p>
          <a:p>
            <a:pPr marL="742950" lvl="2" indent="-342900" algn="just">
              <a:buClr>
                <a:srgbClr val="101141"/>
              </a:buClr>
            </a:pPr>
            <a:r>
              <a:rPr lang="en-US" sz="1400" dirty="0"/>
              <a:t>Definitions, Benefits</a:t>
            </a:r>
          </a:p>
          <a:p>
            <a:pPr marL="342900" lvl="1" indent="-342900" algn="just">
              <a:buClr>
                <a:srgbClr val="101141"/>
              </a:buClr>
              <a:buFont typeface="Arial" panose="020B0604020202020204" pitchFamily="34" charset="0"/>
              <a:buChar char="•"/>
            </a:pPr>
            <a:r>
              <a:rPr lang="en-US" sz="1400" dirty="0"/>
              <a:t>SCM - IEEE 828, ISO 12207, </a:t>
            </a:r>
            <a:r>
              <a:rPr lang="en-US" sz="1400" dirty="0" err="1"/>
              <a:t>CMMi</a:t>
            </a:r>
            <a:r>
              <a:rPr lang="en-US" sz="1400" dirty="0"/>
              <a:t>-Dev</a:t>
            </a:r>
          </a:p>
          <a:p>
            <a:pPr marL="342900" lvl="1" indent="-342900" algn="just">
              <a:buClr>
                <a:srgbClr val="101141"/>
              </a:buClr>
              <a:buFont typeface="Arial" panose="020B0604020202020204" pitchFamily="34" charset="0"/>
              <a:buChar char="•"/>
            </a:pPr>
            <a:r>
              <a:rPr lang="en-US" sz="1400" dirty="0"/>
              <a:t>Baseline</a:t>
            </a:r>
          </a:p>
          <a:p>
            <a:pPr marL="342900" lvl="1" indent="-342900" algn="just">
              <a:buClr>
                <a:srgbClr val="101141"/>
              </a:buClr>
              <a:buFont typeface="Arial" panose="020B0604020202020204" pitchFamily="34" charset="0"/>
              <a:buChar char="•"/>
            </a:pPr>
            <a:r>
              <a:rPr lang="en-US" sz="1400" dirty="0"/>
              <a:t>Branching</a:t>
            </a:r>
          </a:p>
          <a:p>
            <a:pPr marL="342900" lvl="1" indent="-342900" algn="just">
              <a:buClr>
                <a:srgbClr val="101141"/>
              </a:buClr>
              <a:buFont typeface="Arial" panose="020B0604020202020204" pitchFamily="34" charset="0"/>
              <a:buChar char="•"/>
            </a:pPr>
            <a:r>
              <a:rPr lang="en-US" sz="1400" dirty="0"/>
              <a:t>Change Control</a:t>
            </a:r>
          </a:p>
          <a:p>
            <a:pPr marL="0" lvl="1" indent="0" algn="just" fontAlgn="base">
              <a:spcAft>
                <a:spcPct val="0"/>
              </a:spcAft>
              <a:buClr>
                <a:srgbClr val="101141"/>
              </a:buClr>
              <a:buNone/>
            </a:pPr>
            <a:r>
              <a:rPr lang="en-US" sz="1400" b="1" dirty="0"/>
              <a:t>Lecture - 11</a:t>
            </a:r>
          </a:p>
          <a:p>
            <a:pPr marL="342900" lvl="1" indent="-342900" algn="just">
              <a:buClr>
                <a:srgbClr val="101141"/>
              </a:buClr>
              <a:buFont typeface="Arial" panose="020B0604020202020204" pitchFamily="34" charset="0"/>
              <a:buChar char="•"/>
            </a:pPr>
            <a:r>
              <a:rPr lang="en-US" sz="1400" dirty="0"/>
              <a:t>Introduction to Test Process Improvement</a:t>
            </a:r>
          </a:p>
          <a:p>
            <a:pPr marL="342900" lvl="1" indent="-342900" algn="just">
              <a:buClr>
                <a:srgbClr val="101141"/>
              </a:buClr>
              <a:buFont typeface="Arial" panose="020B0604020202020204" pitchFamily="34" charset="0"/>
              <a:buChar char="•"/>
            </a:pPr>
            <a:r>
              <a:rPr lang="en-US" sz="1400" dirty="0"/>
              <a:t>Quality/Test Metrics</a:t>
            </a:r>
          </a:p>
          <a:p>
            <a:pPr marL="0" lvl="1" indent="0" algn="just" fontAlgn="base">
              <a:spcAft>
                <a:spcPct val="0"/>
              </a:spcAft>
              <a:buClr>
                <a:srgbClr val="101141"/>
              </a:buClr>
              <a:buNone/>
            </a:pPr>
            <a:r>
              <a:rPr lang="en-US" sz="1400" b="1" dirty="0"/>
              <a:t>Lecture - 12</a:t>
            </a:r>
          </a:p>
          <a:p>
            <a:pPr marL="342900" lvl="1" indent="-342900" algn="just">
              <a:buClr>
                <a:srgbClr val="101141"/>
              </a:buClr>
              <a:buFont typeface="Arial" panose="020B0604020202020204" pitchFamily="34" charset="0"/>
              <a:buChar char="•"/>
            </a:pPr>
            <a:r>
              <a:rPr lang="en-US" sz="1400" dirty="0"/>
              <a:t>Test Organization</a:t>
            </a:r>
          </a:p>
          <a:p>
            <a:pPr marL="342900" lvl="1" indent="-342900" algn="just">
              <a:buClr>
                <a:srgbClr val="101141"/>
              </a:buClr>
              <a:buFont typeface="Arial" panose="020B0604020202020204" pitchFamily="34" charset="0"/>
              <a:buChar char="•"/>
            </a:pPr>
            <a:r>
              <a:rPr lang="en-US" sz="1400" dirty="0"/>
              <a:t>Roles in Test</a:t>
            </a:r>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p:txBody>
      </p:sp>
      <p:sp>
        <p:nvSpPr>
          <p:cNvPr id="4" name="Content Placeholder 1">
            <a:extLst>
              <a:ext uri="{FF2B5EF4-FFF2-40B4-BE49-F238E27FC236}">
                <a16:creationId xmlns:a16="http://schemas.microsoft.com/office/drawing/2014/main" id="{5A6590EE-678F-48C6-4C65-8250D8E49036}"/>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fontAlgn="base">
              <a:spcAft>
                <a:spcPct val="0"/>
              </a:spcAft>
              <a:buClr>
                <a:srgbClr val="101141"/>
              </a:buClr>
              <a:buNone/>
            </a:pPr>
            <a:r>
              <a:rPr lang="en-US" sz="1400" b="1" dirty="0"/>
              <a:t>Lecture - 13</a:t>
            </a:r>
          </a:p>
          <a:p>
            <a:pPr marL="342900" lvl="1" indent="-342900" algn="just">
              <a:buClr>
                <a:srgbClr val="101141"/>
              </a:buClr>
              <a:buFont typeface="Arial" panose="020B0604020202020204" pitchFamily="34" charset="0"/>
              <a:buChar char="•"/>
            </a:pPr>
            <a:r>
              <a:rPr lang="en-US" sz="1400" dirty="0"/>
              <a:t>Agile Test Planning and Execution</a:t>
            </a:r>
          </a:p>
          <a:p>
            <a:pPr marL="342900" lvl="1" indent="-342900" algn="just">
              <a:buClr>
                <a:srgbClr val="101141"/>
              </a:buClr>
              <a:buFont typeface="Arial" panose="020B0604020202020204" pitchFamily="34" charset="0"/>
              <a:buChar char="•"/>
            </a:pPr>
            <a:r>
              <a:rPr lang="en-US" sz="1400" dirty="0"/>
              <a:t>Six Sigma in S/W Testing</a:t>
            </a:r>
          </a:p>
          <a:p>
            <a:pPr marL="342900" lvl="1" indent="-342900" algn="just">
              <a:buClr>
                <a:srgbClr val="101141"/>
              </a:buClr>
              <a:buFont typeface="Arial" panose="020B0604020202020204" pitchFamily="34" charset="0"/>
              <a:buChar char="•"/>
            </a:pPr>
            <a:r>
              <a:rPr lang="en-US" sz="1400" dirty="0"/>
              <a:t>Continuous Testing in DevOps</a:t>
            </a:r>
          </a:p>
          <a:p>
            <a:pPr marL="342900" lvl="1" indent="-342900" algn="just">
              <a:buClr>
                <a:srgbClr val="101141"/>
              </a:buClr>
              <a:buFont typeface="Arial" panose="020B0604020202020204" pitchFamily="34" charset="0"/>
              <a:buChar char="•"/>
            </a:pPr>
            <a:endParaRPr lang="en-US" sz="1400" dirty="0"/>
          </a:p>
          <a:p>
            <a:pPr marL="0" lvl="1" indent="0" algn="just">
              <a:buClr>
                <a:srgbClr val="101141"/>
              </a:buClr>
              <a:buNone/>
            </a:pPr>
            <a:r>
              <a:rPr lang="en-US" sz="1400" b="1" dirty="0"/>
              <a:t>Lecture - 14</a:t>
            </a:r>
          </a:p>
          <a:p>
            <a:pPr marL="342900" lvl="1" indent="-342900" algn="just">
              <a:buClr>
                <a:srgbClr val="101141"/>
              </a:buClr>
              <a:buFont typeface="Arial" panose="020B0604020202020204" pitchFamily="34" charset="0"/>
              <a:buChar char="•"/>
            </a:pPr>
            <a:r>
              <a:rPr lang="en-US" altLang="en-US" sz="1400" dirty="0"/>
              <a:t>Measurements</a:t>
            </a:r>
          </a:p>
          <a:p>
            <a:pPr marL="342900" lvl="1" indent="-342900" algn="just">
              <a:buClr>
                <a:srgbClr val="101141"/>
              </a:buClr>
              <a:buFont typeface="Arial" panose="020B0604020202020204" pitchFamily="34" charset="0"/>
              <a:buChar char="•"/>
            </a:pPr>
            <a:r>
              <a:rPr lang="en-US" altLang="en-US" sz="1400" dirty="0"/>
              <a:t>Reliability Analysis</a:t>
            </a:r>
            <a:endParaRPr lang="en-IN" sz="1400" dirty="0"/>
          </a:p>
          <a:p>
            <a:pPr marL="342900" lvl="1" indent="-342900" algn="just">
              <a:buClr>
                <a:srgbClr val="101141"/>
              </a:buClr>
              <a:buFont typeface="Arial" panose="020B0604020202020204" pitchFamily="34" charset="0"/>
              <a:buChar char="•"/>
            </a:pPr>
            <a:endParaRPr lang="en-US" sz="1400" dirty="0"/>
          </a:p>
        </p:txBody>
      </p:sp>
    </p:spTree>
    <p:extLst>
      <p:ext uri="{BB962C8B-B14F-4D97-AF65-F5344CB8AC3E}">
        <p14:creationId xmlns:p14="http://schemas.microsoft.com/office/powerpoint/2010/main" val="100309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Future of SQA</a:t>
            </a:r>
          </a:p>
          <a:p>
            <a:pPr fontAlgn="base">
              <a:spcAft>
                <a:spcPct val="0"/>
              </a:spcAft>
              <a:buFont typeface="Arial" panose="020B0604020202020204" pitchFamily="34" charset="0"/>
              <a:buChar char="•"/>
            </a:pPr>
            <a:r>
              <a:rPr lang="en-US" altLang="en-US" dirty="0"/>
              <a:t>Testing in Block Chain</a:t>
            </a:r>
          </a:p>
          <a:p>
            <a:pPr fontAlgn="base">
              <a:spcAft>
                <a:spcPct val="0"/>
              </a:spcAft>
              <a:buFont typeface="Arial" panose="020B0604020202020204" pitchFamily="34" charset="0"/>
              <a:buChar char="•"/>
            </a:pPr>
            <a:r>
              <a:rPr lang="en-US" altLang="en-US" dirty="0"/>
              <a:t>AI/ML in Software Testing</a:t>
            </a:r>
          </a:p>
          <a:p>
            <a:pPr fontAlgn="base">
              <a:spcAft>
                <a:spcPct val="0"/>
              </a:spcAft>
              <a:buFont typeface="Arial" panose="020B0604020202020204" pitchFamily="34" charset="0"/>
              <a:buChar char="•"/>
            </a:pPr>
            <a:r>
              <a:rPr lang="en-IN" dirty="0"/>
              <a:t>Career Roles in QA/Testing</a:t>
            </a:r>
          </a:p>
          <a:p>
            <a:pPr fontAlgn="base">
              <a:spcAft>
                <a:spcPct val="0"/>
              </a:spcAft>
              <a:buFont typeface="Arial" panose="020B0604020202020204" pitchFamily="34" charset="0"/>
              <a:buChar char="•"/>
            </a:pPr>
            <a:endParaRPr lang="en-US" altLang="en-US" dirty="0"/>
          </a:p>
          <a:p>
            <a:pPr fontAlgn="base">
              <a:spcAft>
                <a:spcPct val="0"/>
              </a:spcAft>
              <a:buFont typeface="Arial" panose="020B0604020202020204" pitchFamily="34" charset="0"/>
              <a:buChar char="•"/>
            </a:pPr>
            <a:endParaRPr lang="en-US" altLang="en-US" dirty="0"/>
          </a:p>
          <a:p>
            <a:pPr marL="0" indent="0" fontAlgn="base">
              <a:spcAft>
                <a:spcPct val="0"/>
              </a:spcAft>
            </a:pPr>
            <a:endParaRPr lang="en-US" altLang="en-US" dirty="0"/>
          </a:p>
          <a:p>
            <a:pPr fontAlgn="base">
              <a:spcAft>
                <a:spcPct val="0"/>
              </a:spcAft>
              <a:buFont typeface="Arial" panose="020B0604020202020204" pitchFamily="34" charset="0"/>
              <a:buChar char="•"/>
            </a:pP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Future of SQA</a:t>
            </a:r>
          </a:p>
          <a:p>
            <a:pPr>
              <a:defRPr/>
            </a:pPr>
            <a:r>
              <a:rPr lang="en-IN" dirty="0">
                <a:solidFill>
                  <a:srgbClr val="C00000"/>
                </a:solidFill>
                <a:latin typeface="Comic Sans MS" panose="030F0702030302020204" pitchFamily="66" charset="0"/>
              </a:rPr>
              <a:t>Challenges</a:t>
            </a:r>
          </a:p>
        </p:txBody>
      </p:sp>
      <p:sp>
        <p:nvSpPr>
          <p:cNvPr id="2" name="Content Placeholder 1">
            <a:extLst>
              <a:ext uri="{FF2B5EF4-FFF2-40B4-BE49-F238E27FC236}">
                <a16:creationId xmlns:a16="http://schemas.microsoft.com/office/drawing/2014/main" id="{46D304D4-7728-AE81-8EC6-009293CD2CDB}"/>
              </a:ext>
            </a:extLst>
          </p:cNvPr>
          <p:cNvSpPr txBox="1">
            <a:spLocks/>
          </p:cNvSpPr>
          <p:nvPr/>
        </p:nvSpPr>
        <p:spPr bwMode="auto">
          <a:xfrm>
            <a:off x="304800" y="1524000"/>
            <a:ext cx="845820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t>The challenges SQA will face in the future –</a:t>
            </a:r>
          </a:p>
          <a:p>
            <a:pPr marL="0" indent="0" fontAlgn="base">
              <a:spcAft>
                <a:spcPct val="0"/>
              </a:spcAft>
            </a:pPr>
            <a:endParaRPr lang="en-US" sz="1600" dirty="0"/>
          </a:p>
          <a:p>
            <a:pPr fontAlgn="base">
              <a:spcAft>
                <a:spcPct val="0"/>
              </a:spcAft>
              <a:buFont typeface="Arial" pitchFamily="34" charset="0"/>
              <a:buChar char="•"/>
            </a:pPr>
            <a:r>
              <a:rPr lang="en-US" sz="1600" dirty="0"/>
              <a:t>Growing complexity and size of software packages</a:t>
            </a:r>
          </a:p>
          <a:p>
            <a:pPr lvl="1" fontAlgn="base">
              <a:spcAft>
                <a:spcPct val="0"/>
              </a:spcAft>
              <a:buFont typeface="Arial" pitchFamily="34" charset="0"/>
              <a:buChar char="•"/>
            </a:pPr>
            <a:r>
              <a:rPr lang="en-US" dirty="0"/>
              <a:t>Increasingly complex algorithms</a:t>
            </a:r>
          </a:p>
          <a:p>
            <a:pPr lvl="1" fontAlgn="base">
              <a:spcAft>
                <a:spcPct val="0"/>
              </a:spcAft>
              <a:buFont typeface="Arial" pitchFamily="34" charset="0"/>
              <a:buChar char="•"/>
            </a:pPr>
            <a:r>
              <a:rPr lang="en-US" dirty="0"/>
              <a:t>Increasing number of source of inputs and outputs.</a:t>
            </a:r>
          </a:p>
          <a:p>
            <a:pPr lvl="1" fontAlgn="base">
              <a:spcAft>
                <a:spcPct val="0"/>
              </a:spcAft>
              <a:buFont typeface="Arial" pitchFamily="34" charset="0"/>
              <a:buChar char="•"/>
            </a:pPr>
            <a:r>
              <a:rPr lang="en-US" dirty="0"/>
              <a:t>Demands for greater accuracy, more complete information and shorter reaction times.</a:t>
            </a:r>
          </a:p>
          <a:p>
            <a:pPr lvl="1" fontAlgn="base">
              <a:spcAft>
                <a:spcPct val="0"/>
              </a:spcAft>
              <a:buFont typeface="Arial" pitchFamily="34" charset="0"/>
              <a:buChar char="•"/>
            </a:pPr>
            <a:endParaRPr lang="en-US" sz="1400" dirty="0"/>
          </a:p>
          <a:p>
            <a:pPr fontAlgn="base">
              <a:spcAft>
                <a:spcPct val="0"/>
              </a:spcAft>
              <a:buFont typeface="Arial" pitchFamily="34" charset="0"/>
              <a:buChar char="•"/>
            </a:pPr>
            <a:r>
              <a:rPr lang="en-US" sz="1600" dirty="0"/>
              <a:t>Growing integration and interface requirements</a:t>
            </a:r>
          </a:p>
          <a:p>
            <a:pPr lvl="1" fontAlgn="base">
              <a:spcAft>
                <a:spcPct val="0"/>
              </a:spcAft>
              <a:buFont typeface="Arial" pitchFamily="34" charset="0"/>
              <a:buChar char="•"/>
            </a:pPr>
            <a:r>
              <a:rPr lang="en-US" dirty="0"/>
              <a:t>ERP (Enterprises Resource Planning) System for production planning and control, sales, inventory management and financial systems in one program. </a:t>
            </a:r>
          </a:p>
          <a:p>
            <a:pPr lvl="1" fontAlgn="base">
              <a:spcAft>
                <a:spcPct val="0"/>
              </a:spcAft>
              <a:buFont typeface="Arial" pitchFamily="34" charset="0"/>
              <a:buChar char="•"/>
            </a:pPr>
            <a:r>
              <a:rPr lang="en-US" dirty="0"/>
              <a:t>CRM (Customer Relations Management) systems that deal with all customer related systems: purchase records, payments, complaints, services provided, consumer socio-economic characteristics, etc.</a:t>
            </a:r>
          </a:p>
          <a:p>
            <a:pPr lvl="1" fontAlgn="base">
              <a:spcAft>
                <a:spcPct val="0"/>
              </a:spcAft>
              <a:buFont typeface="Arial" pitchFamily="34" charset="0"/>
              <a:buChar char="•"/>
            </a:pPr>
            <a:r>
              <a:rPr lang="en-US" dirty="0"/>
              <a:t>External interfaces, namely software–software, software–firmware and firmware–firmware interfaces. </a:t>
            </a:r>
          </a:p>
          <a:p>
            <a:pPr fontAlgn="base">
              <a:spcAft>
                <a:spcPct val="0"/>
              </a:spcAft>
              <a:buFont typeface="Arial" pitchFamily="34" charset="0"/>
              <a:buChar char="•"/>
            </a:pPr>
            <a:endParaRPr lang="en-IN" sz="1600" dirty="0">
              <a:latin typeface="Times New Roman" panose="02020603050405020304" pitchFamily="18" charset="0"/>
            </a:endParaRPr>
          </a:p>
        </p:txBody>
      </p:sp>
    </p:spTree>
    <p:extLst>
      <p:ext uri="{BB962C8B-B14F-4D97-AF65-F5344CB8AC3E}">
        <p14:creationId xmlns:p14="http://schemas.microsoft.com/office/powerpoint/2010/main" val="414487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Future of SQA – </a:t>
            </a:r>
          </a:p>
          <a:p>
            <a:pPr>
              <a:defRPr/>
            </a:pPr>
            <a:r>
              <a:rPr lang="en-IN" dirty="0">
                <a:solidFill>
                  <a:srgbClr val="C00000"/>
                </a:solidFill>
                <a:latin typeface="Comic Sans MS" panose="030F0702030302020204" pitchFamily="66" charset="0"/>
              </a:rPr>
              <a:t>Challenges</a:t>
            </a:r>
          </a:p>
        </p:txBody>
      </p:sp>
      <p:sp>
        <p:nvSpPr>
          <p:cNvPr id="2" name="Content Placeholder 1">
            <a:extLst>
              <a:ext uri="{FF2B5EF4-FFF2-40B4-BE49-F238E27FC236}">
                <a16:creationId xmlns:a16="http://schemas.microsoft.com/office/drawing/2014/main" id="{46D304D4-7728-AE81-8EC6-009293CD2CDB}"/>
              </a:ext>
            </a:extLst>
          </p:cNvPr>
          <p:cNvSpPr txBox="1">
            <a:spLocks/>
          </p:cNvSpPr>
          <p:nvPr/>
        </p:nvSpPr>
        <p:spPr bwMode="auto">
          <a:xfrm>
            <a:off x="304800" y="1524000"/>
            <a:ext cx="845820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pitchFamily="34" charset="0"/>
              <a:buChar char="•"/>
            </a:pPr>
            <a:r>
              <a:rPr lang="en-US" sz="1600" dirty="0"/>
              <a:t>Shorter project schedules</a:t>
            </a:r>
          </a:p>
          <a:p>
            <a:pPr lvl="1" fontAlgn="base">
              <a:spcAft>
                <a:spcPct val="0"/>
              </a:spcAft>
              <a:buFont typeface="Arial" pitchFamily="34" charset="0"/>
              <a:buChar char="•"/>
            </a:pPr>
            <a:r>
              <a:rPr lang="en-US" dirty="0"/>
              <a:t>Employment of larger development teams. Requires greater coordination and cooperation.</a:t>
            </a:r>
          </a:p>
          <a:p>
            <a:pPr lvl="1" fontAlgn="base">
              <a:spcAft>
                <a:spcPct val="0"/>
              </a:spcAft>
              <a:buFont typeface="Arial" pitchFamily="34" charset="0"/>
              <a:buChar char="•"/>
            </a:pPr>
            <a:r>
              <a:rPr lang="en-US" dirty="0"/>
              <a:t>Much less time available for review and testing activities leading to quality issues.</a:t>
            </a:r>
          </a:p>
          <a:p>
            <a:pPr lvl="1" fontAlgn="base">
              <a:spcAft>
                <a:spcPct val="0"/>
              </a:spcAft>
              <a:buFont typeface="Arial" pitchFamily="34" charset="0"/>
              <a:buChar char="•"/>
            </a:pPr>
            <a:endParaRPr lang="en-US" dirty="0"/>
          </a:p>
          <a:p>
            <a:pPr fontAlgn="base">
              <a:spcAft>
                <a:spcPct val="0"/>
              </a:spcAft>
              <a:buFont typeface="Arial" pitchFamily="34" charset="0"/>
              <a:buChar char="•"/>
            </a:pPr>
            <a:r>
              <a:rPr lang="en-US" sz="1600" dirty="0"/>
              <a:t>Growing intolerance of defective software products.</a:t>
            </a:r>
          </a:p>
          <a:p>
            <a:pPr lvl="1" fontAlgn="base">
              <a:spcAft>
                <a:spcPct val="0"/>
              </a:spcAft>
              <a:buFont typeface="Arial" pitchFamily="34" charset="0"/>
              <a:buChar char="•"/>
            </a:pPr>
            <a:r>
              <a:rPr lang="en-US" dirty="0"/>
              <a:t>Increasingly dependency on software products, hence the intolerance.</a:t>
            </a:r>
          </a:p>
          <a:p>
            <a:pPr lvl="1" fontAlgn="base">
              <a:spcAft>
                <a:spcPct val="0"/>
              </a:spcAft>
              <a:buFont typeface="Arial" pitchFamily="34" charset="0"/>
              <a:buChar char="•"/>
            </a:pPr>
            <a:r>
              <a:rPr lang="en-US" dirty="0"/>
              <a:t>Software for critical areas – Health, Financial,  Airlines, etc</a:t>
            </a:r>
          </a:p>
          <a:p>
            <a:pPr lvl="1" fontAlgn="base">
              <a:spcAft>
                <a:spcPct val="0"/>
              </a:spcAft>
              <a:buFont typeface="Arial" pitchFamily="34" charset="0"/>
              <a:buChar char="•"/>
            </a:pPr>
            <a:endParaRPr lang="en-US" dirty="0"/>
          </a:p>
          <a:p>
            <a:pPr fontAlgn="base">
              <a:spcAft>
                <a:spcPct val="0"/>
              </a:spcAft>
              <a:buFont typeface="Arial" pitchFamily="34" charset="0"/>
              <a:buChar char="•"/>
            </a:pPr>
            <a:r>
              <a:rPr lang="en-US" sz="1600" dirty="0"/>
              <a:t>Software products developed and used across regions.</a:t>
            </a:r>
          </a:p>
          <a:p>
            <a:pPr lvl="1" fontAlgn="base">
              <a:spcAft>
                <a:spcPct val="0"/>
              </a:spcAft>
              <a:buFont typeface="Arial" pitchFamily="34" charset="0"/>
              <a:buChar char="•"/>
            </a:pPr>
            <a:r>
              <a:rPr lang="en-US" dirty="0"/>
              <a:t>Development, Product, Test Teams working at different locations.</a:t>
            </a:r>
          </a:p>
          <a:p>
            <a:pPr lvl="1" fontAlgn="base">
              <a:spcAft>
                <a:spcPct val="0"/>
              </a:spcAft>
              <a:buFont typeface="Arial" pitchFamily="34" charset="0"/>
              <a:buChar char="•"/>
            </a:pPr>
            <a:r>
              <a:rPr lang="en-US" dirty="0"/>
              <a:t>Product developed for different locations – Language, </a:t>
            </a:r>
            <a:r>
              <a:rPr lang="en-US" dirty="0" err="1"/>
              <a:t>TimeZone</a:t>
            </a:r>
            <a:r>
              <a:rPr lang="en-US" dirty="0"/>
              <a:t>, Currency, etc</a:t>
            </a:r>
          </a:p>
          <a:p>
            <a:pPr lvl="1" fontAlgn="base">
              <a:spcAft>
                <a:spcPct val="0"/>
              </a:spcAft>
              <a:buFont typeface="Arial" pitchFamily="34" charset="0"/>
              <a:buChar char="•"/>
            </a:pPr>
            <a:endParaRPr lang="en-US" dirty="0"/>
          </a:p>
          <a:p>
            <a:pPr fontAlgn="base">
              <a:spcAft>
                <a:spcPct val="0"/>
              </a:spcAft>
              <a:buFont typeface="Arial" pitchFamily="34" charset="0"/>
              <a:buChar char="•"/>
            </a:pPr>
            <a:endParaRPr lang="en-IN" sz="1400" dirty="0">
              <a:latin typeface="Times New Roman" panose="02020603050405020304" pitchFamily="18" charset="0"/>
              <a:ea typeface="Calibri" panose="020F0502020204030204" pitchFamily="34" charset="0"/>
            </a:endParaRPr>
          </a:p>
          <a:p>
            <a:pPr fontAlgn="base">
              <a:spcAft>
                <a:spcPct val="0"/>
              </a:spcAft>
              <a:buFont typeface="Arial" pitchFamily="34" charset="0"/>
              <a:buChar char="•"/>
            </a:pPr>
            <a:endParaRPr lang="en-IN" sz="1400" dirty="0">
              <a:latin typeface="Times New Roman" panose="02020603050405020304" pitchFamily="18" charset="0"/>
              <a:ea typeface="Calibri" panose="020F0502020204030204" pitchFamily="34" charset="0"/>
            </a:endParaRPr>
          </a:p>
          <a:p>
            <a:pPr fontAlgn="base">
              <a:spcAft>
                <a:spcPct val="0"/>
              </a:spcAft>
              <a:buFont typeface="Arial" pitchFamily="34" charset="0"/>
              <a:buChar char="•"/>
            </a:pPr>
            <a:endParaRPr lang="en-IN" sz="1400" dirty="0">
              <a:latin typeface="Times New Roman" panose="02020603050405020304" pitchFamily="18" charset="0"/>
              <a:ea typeface="Calibri" panose="020F0502020204030204" pitchFamily="34" charset="0"/>
            </a:endParaRPr>
          </a:p>
          <a:p>
            <a:pPr fontAlgn="base">
              <a:spcAft>
                <a:spcPct val="0"/>
              </a:spcAft>
              <a:buFont typeface="Arial" pitchFamily="34" charset="0"/>
              <a:buChar char="•"/>
            </a:pPr>
            <a:endParaRPr lang="en-IN" sz="1600" dirty="0">
              <a:latin typeface="Times New Roman" panose="02020603050405020304" pitchFamily="18" charset="0"/>
              <a:ea typeface="Calibri" panose="020F0502020204030204" pitchFamily="34" charset="0"/>
            </a:endParaRPr>
          </a:p>
          <a:p>
            <a:pPr fontAlgn="base">
              <a:spcAft>
                <a:spcPct val="0"/>
              </a:spcAft>
              <a:buFont typeface="Arial" pitchFamily="34" charset="0"/>
              <a:buChar char="•"/>
            </a:pPr>
            <a:endParaRPr lang="en-IN" sz="1600" dirty="0">
              <a:latin typeface="Times New Roman" panose="02020603050405020304" pitchFamily="18" charset="0"/>
              <a:ea typeface="Calibri" panose="020F0502020204030204" pitchFamily="34" charset="0"/>
            </a:endParaRPr>
          </a:p>
          <a:p>
            <a:pPr fontAlgn="base">
              <a:spcAft>
                <a:spcPct val="0"/>
              </a:spcAft>
              <a:buFont typeface="Arial" pitchFamily="34" charset="0"/>
              <a:buChar char="•"/>
            </a:pPr>
            <a:endParaRPr lang="en-IN" sz="1600" dirty="0">
              <a:latin typeface="Times New Roman" panose="02020603050405020304" pitchFamily="18" charset="0"/>
            </a:endParaRPr>
          </a:p>
        </p:txBody>
      </p:sp>
    </p:spTree>
    <p:extLst>
      <p:ext uri="{BB962C8B-B14F-4D97-AF65-F5344CB8AC3E}">
        <p14:creationId xmlns:p14="http://schemas.microsoft.com/office/powerpoint/2010/main" val="17052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Future of SQA – </a:t>
            </a:r>
          </a:p>
          <a:p>
            <a:pPr>
              <a:defRPr/>
            </a:pPr>
            <a:r>
              <a:rPr lang="en-IN" dirty="0">
                <a:solidFill>
                  <a:srgbClr val="C00000"/>
                </a:solidFill>
                <a:latin typeface="Comic Sans MS" panose="030F0702030302020204" pitchFamily="66" charset="0"/>
              </a:rPr>
              <a:t>Solution to Challenges</a:t>
            </a:r>
          </a:p>
        </p:txBody>
      </p:sp>
      <p:sp>
        <p:nvSpPr>
          <p:cNvPr id="2" name="Content Placeholder 1">
            <a:extLst>
              <a:ext uri="{FF2B5EF4-FFF2-40B4-BE49-F238E27FC236}">
                <a16:creationId xmlns:a16="http://schemas.microsoft.com/office/drawing/2014/main" id="{46D304D4-7728-AE81-8EC6-009293CD2CDB}"/>
              </a:ext>
            </a:extLst>
          </p:cNvPr>
          <p:cNvSpPr txBox="1">
            <a:spLocks/>
          </p:cNvSpPr>
          <p:nvPr/>
        </p:nvSpPr>
        <p:spPr bwMode="auto">
          <a:xfrm>
            <a:off x="304800" y="1524000"/>
            <a:ext cx="845820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t>Ways to overcome challenges –</a:t>
            </a:r>
          </a:p>
          <a:p>
            <a:pPr marL="0" indent="0" fontAlgn="base">
              <a:spcAft>
                <a:spcPct val="0"/>
              </a:spcAft>
            </a:pPr>
            <a:endParaRPr lang="en-US" sz="1600" dirty="0"/>
          </a:p>
          <a:p>
            <a:pPr fontAlgn="base">
              <a:spcAft>
                <a:spcPct val="0"/>
              </a:spcAft>
              <a:buFont typeface="Arial" pitchFamily="34" charset="0"/>
              <a:buChar char="•"/>
            </a:pPr>
            <a:r>
              <a:rPr lang="en-US" sz="1600" dirty="0"/>
              <a:t>Extended use of CASE (Computer Aided Software Engineering) tools. These tools</a:t>
            </a:r>
          </a:p>
          <a:p>
            <a:pPr lvl="1" fontAlgn="base">
              <a:spcAft>
                <a:spcPct val="0"/>
              </a:spcAft>
              <a:buFont typeface="Arial" pitchFamily="34" charset="0"/>
              <a:buChar char="•"/>
            </a:pPr>
            <a:r>
              <a:rPr lang="en-US" dirty="0"/>
              <a:t>Provide updated accurate documentation to support development of S/W. </a:t>
            </a:r>
          </a:p>
          <a:p>
            <a:pPr lvl="1" fontAlgn="base">
              <a:spcAft>
                <a:spcPct val="0"/>
              </a:spcAft>
              <a:buFont typeface="Arial" pitchFamily="34" charset="0"/>
              <a:buChar char="•"/>
            </a:pPr>
            <a:r>
              <a:rPr lang="en-US" dirty="0"/>
              <a:t>Support coordination of large teams by providing documentation of design and code.</a:t>
            </a:r>
          </a:p>
          <a:p>
            <a:pPr lvl="1" fontAlgn="base">
              <a:spcAft>
                <a:spcPct val="0"/>
              </a:spcAft>
              <a:buFont typeface="Arial" pitchFamily="34" charset="0"/>
              <a:buChar char="•"/>
            </a:pPr>
            <a:r>
              <a:rPr lang="en-US" dirty="0"/>
              <a:t>Enable automation of segments of the development process.</a:t>
            </a:r>
          </a:p>
          <a:p>
            <a:pPr lvl="1" fontAlgn="base">
              <a:spcAft>
                <a:spcPct val="0"/>
              </a:spcAft>
              <a:buFont typeface="Arial" pitchFamily="34" charset="0"/>
              <a:buChar char="•"/>
            </a:pPr>
            <a:r>
              <a:rPr lang="en-US" dirty="0"/>
              <a:t>Support maintenance by updating documentation and automating activities.</a:t>
            </a:r>
          </a:p>
          <a:p>
            <a:pPr lvl="1" fontAlgn="base">
              <a:spcAft>
                <a:spcPct val="0"/>
              </a:spcAft>
              <a:buFont typeface="Arial" pitchFamily="34" charset="0"/>
              <a:buChar char="•"/>
            </a:pPr>
            <a:endParaRPr lang="en-US" dirty="0"/>
          </a:p>
          <a:p>
            <a:pPr fontAlgn="base">
              <a:spcAft>
                <a:spcPct val="0"/>
              </a:spcAft>
              <a:buFont typeface="Arial" pitchFamily="34" charset="0"/>
              <a:buChar char="•"/>
            </a:pPr>
            <a:r>
              <a:rPr lang="en-US" sz="1600" dirty="0"/>
              <a:t>Expanded use of professional standards</a:t>
            </a:r>
          </a:p>
          <a:p>
            <a:pPr lvl="1" fontAlgn="base">
              <a:spcAft>
                <a:spcPct val="0"/>
              </a:spcAft>
              <a:buFont typeface="Arial" pitchFamily="34" charset="0"/>
              <a:buChar char="•"/>
            </a:pPr>
            <a:r>
              <a:rPr lang="en-US" dirty="0"/>
              <a:t>Standard terminology helps in communication and coordination between teams.</a:t>
            </a:r>
          </a:p>
          <a:p>
            <a:pPr lvl="1" fontAlgn="base">
              <a:spcAft>
                <a:spcPct val="0"/>
              </a:spcAft>
              <a:buFont typeface="Arial" pitchFamily="34" charset="0"/>
              <a:buChar char="•"/>
            </a:pPr>
            <a:r>
              <a:rPr lang="en-US" dirty="0"/>
              <a:t>Facilitating mobility and absorption of software professionals between teams. </a:t>
            </a:r>
          </a:p>
          <a:p>
            <a:pPr lvl="1" fontAlgn="base">
              <a:spcAft>
                <a:spcPct val="0"/>
              </a:spcAft>
              <a:buFont typeface="Arial" pitchFamily="34" charset="0"/>
              <a:buChar char="•"/>
            </a:pPr>
            <a:r>
              <a:rPr lang="en-US" dirty="0"/>
              <a:t>Simplify reuse of code.</a:t>
            </a:r>
          </a:p>
        </p:txBody>
      </p:sp>
    </p:spTree>
    <p:extLst>
      <p:ext uri="{BB962C8B-B14F-4D97-AF65-F5344CB8AC3E}">
        <p14:creationId xmlns:p14="http://schemas.microsoft.com/office/powerpoint/2010/main" val="159582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Future of SQA – </a:t>
            </a:r>
          </a:p>
          <a:p>
            <a:pPr>
              <a:defRPr/>
            </a:pPr>
            <a:r>
              <a:rPr lang="en-IN" dirty="0">
                <a:solidFill>
                  <a:srgbClr val="C00000"/>
                </a:solidFill>
                <a:latin typeface="Comic Sans MS" panose="030F0702030302020204" pitchFamily="66" charset="0"/>
              </a:rPr>
              <a:t>Solution to Challenges</a:t>
            </a:r>
          </a:p>
        </p:txBody>
      </p:sp>
      <p:sp>
        <p:nvSpPr>
          <p:cNvPr id="2" name="Content Placeholder 1">
            <a:extLst>
              <a:ext uri="{FF2B5EF4-FFF2-40B4-BE49-F238E27FC236}">
                <a16:creationId xmlns:a16="http://schemas.microsoft.com/office/drawing/2014/main" id="{46D304D4-7728-AE81-8EC6-009293CD2CDB}"/>
              </a:ext>
            </a:extLst>
          </p:cNvPr>
          <p:cNvSpPr txBox="1">
            <a:spLocks/>
          </p:cNvSpPr>
          <p:nvPr/>
        </p:nvSpPr>
        <p:spPr bwMode="auto">
          <a:xfrm>
            <a:off x="304800" y="1524000"/>
            <a:ext cx="845820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600" dirty="0"/>
              <a:t>Ways to overcome challenges –</a:t>
            </a:r>
          </a:p>
          <a:p>
            <a:pPr marL="0" indent="0" fontAlgn="base">
              <a:spcAft>
                <a:spcPct val="0"/>
              </a:spcAft>
            </a:pPr>
            <a:endParaRPr lang="en-US" sz="1600" dirty="0"/>
          </a:p>
          <a:p>
            <a:pPr fontAlgn="base">
              <a:spcAft>
                <a:spcPct val="0"/>
              </a:spcAft>
              <a:buFont typeface="Arial" pitchFamily="34" charset="0"/>
              <a:buChar char="•"/>
            </a:pPr>
            <a:r>
              <a:rPr lang="en-US" sz="1600" dirty="0"/>
              <a:t>Extended use of automated testing</a:t>
            </a:r>
          </a:p>
          <a:p>
            <a:pPr lvl="1" fontAlgn="base">
              <a:spcAft>
                <a:spcPct val="0"/>
              </a:spcAft>
              <a:buFont typeface="Arial" pitchFamily="34" charset="0"/>
              <a:buChar char="•"/>
            </a:pPr>
            <a:r>
              <a:rPr lang="en-US" dirty="0"/>
              <a:t>Effective and efficient tools for regression testing, test records and summaries.</a:t>
            </a:r>
          </a:p>
          <a:p>
            <a:pPr lvl="1" fontAlgn="base">
              <a:spcAft>
                <a:spcPct val="0"/>
              </a:spcAft>
              <a:buFont typeface="Arial" pitchFamily="34" charset="0"/>
              <a:buChar char="•"/>
            </a:pPr>
            <a:r>
              <a:rPr lang="en-US" dirty="0"/>
              <a:t>Helps in comply with shorter schedules</a:t>
            </a:r>
          </a:p>
          <a:p>
            <a:pPr lvl="1" fontAlgn="base">
              <a:spcAft>
                <a:spcPct val="0"/>
              </a:spcAft>
              <a:buFont typeface="Arial" pitchFamily="34" charset="0"/>
              <a:buChar char="•"/>
            </a:pPr>
            <a:endParaRPr lang="en-US" dirty="0"/>
          </a:p>
          <a:p>
            <a:pPr fontAlgn="base">
              <a:spcAft>
                <a:spcPct val="0"/>
              </a:spcAft>
              <a:buFont typeface="Arial" pitchFamily="34" charset="0"/>
              <a:buChar char="•"/>
            </a:pPr>
            <a:r>
              <a:rPr lang="en-US" sz="1600" dirty="0"/>
              <a:t>Expanded software reuse.</a:t>
            </a:r>
          </a:p>
          <a:p>
            <a:pPr lvl="1" fontAlgn="base">
              <a:spcAft>
                <a:spcPct val="0"/>
              </a:spcAft>
              <a:buFont typeface="Arial" pitchFamily="34" charset="0"/>
              <a:buChar char="•"/>
            </a:pPr>
            <a:r>
              <a:rPr lang="en-US" dirty="0"/>
              <a:t>Reduced Testing effort. Hence shorter project schedules.</a:t>
            </a:r>
          </a:p>
          <a:p>
            <a:pPr lvl="1" fontAlgn="base">
              <a:spcAft>
                <a:spcPct val="0"/>
              </a:spcAft>
              <a:buFont typeface="Arial" pitchFamily="34" charset="0"/>
              <a:buChar char="•"/>
            </a:pPr>
            <a:r>
              <a:rPr lang="en-US" dirty="0"/>
              <a:t>Software reuse increases standardization, resulting in smoother interface development and system integration.</a:t>
            </a:r>
          </a:p>
        </p:txBody>
      </p:sp>
    </p:spTree>
    <p:extLst>
      <p:ext uri="{BB962C8B-B14F-4D97-AF65-F5344CB8AC3E}">
        <p14:creationId xmlns:p14="http://schemas.microsoft.com/office/powerpoint/2010/main" val="68214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Block Chain – </a:t>
            </a:r>
          </a:p>
          <a:p>
            <a:pPr>
              <a:defRPr/>
            </a:pPr>
            <a:r>
              <a:rPr lang="en-IN" dirty="0">
                <a:solidFill>
                  <a:srgbClr val="C00000"/>
                </a:solidFill>
                <a:latin typeface="Comic Sans MS" panose="030F0702030302020204" pitchFamily="66" charset="0"/>
              </a:rPr>
              <a:t>Overview</a:t>
            </a:r>
          </a:p>
        </p:txBody>
      </p:sp>
      <p:sp>
        <p:nvSpPr>
          <p:cNvPr id="4" name="Content Placeholder 1">
            <a:extLst>
              <a:ext uri="{FF2B5EF4-FFF2-40B4-BE49-F238E27FC236}">
                <a16:creationId xmlns:a16="http://schemas.microsoft.com/office/drawing/2014/main" id="{9BA0F54A-424D-79FD-7721-216ACD7C205B}"/>
              </a:ext>
            </a:extLst>
          </p:cNvPr>
          <p:cNvSpPr txBox="1">
            <a:spLocks/>
          </p:cNvSpPr>
          <p:nvPr/>
        </p:nvSpPr>
        <p:spPr bwMode="auto">
          <a:xfrm>
            <a:off x="342900" y="1394618"/>
            <a:ext cx="84582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pPr>
            <a:r>
              <a:rPr lang="en-US" sz="1400" dirty="0">
                <a:ea typeface="Calibri" panose="020F0502020204030204" pitchFamily="34" charset="0"/>
              </a:rPr>
              <a:t>What is Blockchain - Blockchain is a decentralized, distributed ledger technology that enables secure and transparent recording of transactions across a network of computers. </a:t>
            </a:r>
          </a:p>
          <a:p>
            <a:pPr marL="0" indent="0" fontAlgn="base">
              <a:spcAft>
                <a:spcPct val="0"/>
              </a:spcAft>
            </a:pPr>
            <a:endParaRPr lang="en-US" sz="1400" dirty="0">
              <a:ea typeface="Calibri" panose="020F0502020204030204" pitchFamily="34" charset="0"/>
            </a:endParaRPr>
          </a:p>
          <a:p>
            <a:pPr marL="0" indent="0" fontAlgn="base">
              <a:spcAft>
                <a:spcPct val="0"/>
              </a:spcAft>
            </a:pPr>
            <a:r>
              <a:rPr lang="en-US" sz="1400" dirty="0">
                <a:ea typeface="Calibri" panose="020F0502020204030204" pitchFamily="34" charset="0"/>
              </a:rPr>
              <a:t>Here's how blockchain works:</a:t>
            </a:r>
          </a:p>
          <a:p>
            <a:pPr marL="0" indent="0" fontAlgn="base">
              <a:spcAft>
                <a:spcPct val="0"/>
              </a:spcAft>
            </a:pPr>
            <a:endParaRPr lang="en-US" sz="1400" dirty="0">
              <a:ea typeface="Calibri" panose="020F0502020204030204" pitchFamily="34" charset="0"/>
            </a:endParaRPr>
          </a:p>
          <a:p>
            <a:pPr fontAlgn="base">
              <a:spcAft>
                <a:spcPct val="0"/>
              </a:spcAft>
              <a:buFont typeface="Arial" pitchFamily="34" charset="0"/>
              <a:buChar char="•"/>
            </a:pPr>
            <a:r>
              <a:rPr lang="en-US" sz="1400" b="1" dirty="0"/>
              <a:t>Decentralization</a:t>
            </a:r>
            <a:r>
              <a:rPr lang="en-US" sz="1400" dirty="0"/>
              <a:t>: Each node (Machine/Server) in the network maintains a copy of the entire blockchain, creating redundancy and enhancing security.</a:t>
            </a:r>
          </a:p>
          <a:p>
            <a:pPr fontAlgn="base">
              <a:spcAft>
                <a:spcPct val="0"/>
              </a:spcAft>
              <a:buFont typeface="Arial" pitchFamily="34" charset="0"/>
              <a:buChar char="•"/>
            </a:pPr>
            <a:endParaRPr lang="en-US" sz="1400" dirty="0"/>
          </a:p>
          <a:p>
            <a:pPr fontAlgn="base">
              <a:spcAft>
                <a:spcPct val="0"/>
              </a:spcAft>
              <a:buFont typeface="Arial" pitchFamily="34" charset="0"/>
              <a:buChar char="•"/>
            </a:pPr>
            <a:r>
              <a:rPr lang="en-US" sz="1400" b="1" dirty="0"/>
              <a:t>Distributed Ledger</a:t>
            </a:r>
            <a:r>
              <a:rPr lang="en-US" sz="1400" dirty="0"/>
              <a:t>: Transactions are encrypted and stored in Blocks. Each block is linked to previous block, using cryptographic hash, thus creating a blockchain.</a:t>
            </a:r>
          </a:p>
          <a:p>
            <a:pPr fontAlgn="base">
              <a:spcAft>
                <a:spcPct val="0"/>
              </a:spcAft>
              <a:buFont typeface="Arial" pitchFamily="34" charset="0"/>
              <a:buChar char="•"/>
            </a:pPr>
            <a:endParaRPr lang="en-US" sz="1400" dirty="0"/>
          </a:p>
          <a:p>
            <a:pPr fontAlgn="base">
              <a:spcAft>
                <a:spcPct val="0"/>
              </a:spcAft>
              <a:buFont typeface="Arial" pitchFamily="34" charset="0"/>
              <a:buChar char="•"/>
            </a:pPr>
            <a:r>
              <a:rPr lang="en-US" sz="1400" b="1" dirty="0"/>
              <a:t>Consensus Mechanisms</a:t>
            </a:r>
            <a:r>
              <a:rPr lang="en-US" sz="1400" dirty="0"/>
              <a:t>: Blockchain networks use consensus mechanisms to validate and agree on the validity of transactions before they are added to the blockchain. </a:t>
            </a:r>
          </a:p>
          <a:p>
            <a:pPr fontAlgn="base">
              <a:spcAft>
                <a:spcPct val="0"/>
              </a:spcAft>
              <a:buFont typeface="Arial" pitchFamily="34" charset="0"/>
              <a:buChar char="•"/>
            </a:pPr>
            <a:endParaRPr lang="en-US" sz="1400" dirty="0"/>
          </a:p>
          <a:p>
            <a:pPr fontAlgn="base">
              <a:spcAft>
                <a:spcPct val="0"/>
              </a:spcAft>
              <a:buFont typeface="Arial" pitchFamily="34" charset="0"/>
              <a:buChar char="•"/>
            </a:pPr>
            <a:r>
              <a:rPr lang="en-US" sz="1400" b="1" dirty="0"/>
              <a:t>Cryptographic Security</a:t>
            </a:r>
            <a:r>
              <a:rPr lang="en-US" sz="1400" dirty="0"/>
              <a:t>: Blockchain uses cryptographic techniques such as digital signatures and hash functions to ensure the security and authenticity of transactions</a:t>
            </a:r>
          </a:p>
          <a:p>
            <a:pPr fontAlgn="base">
              <a:spcAft>
                <a:spcPct val="0"/>
              </a:spcAft>
              <a:buFont typeface="Arial" pitchFamily="34" charset="0"/>
              <a:buChar char="•"/>
            </a:pPr>
            <a:endParaRPr lang="en-US" sz="1400" b="1" dirty="0"/>
          </a:p>
          <a:p>
            <a:pPr fontAlgn="base">
              <a:spcAft>
                <a:spcPct val="0"/>
              </a:spcAft>
              <a:buFont typeface="Arial" pitchFamily="34" charset="0"/>
              <a:buChar char="•"/>
            </a:pPr>
            <a:r>
              <a:rPr lang="en-US" sz="1400" b="1" dirty="0"/>
              <a:t>Smart Contracts</a:t>
            </a:r>
            <a:r>
              <a:rPr lang="en-US" sz="1400" dirty="0"/>
              <a:t>: Smart contracts automate and enforce the execution of transactions. Automatically execute predefined actions when certain conditions are met.</a:t>
            </a:r>
            <a:endParaRPr lang="en-US" sz="1600" dirty="0"/>
          </a:p>
        </p:txBody>
      </p:sp>
    </p:spTree>
    <p:extLst>
      <p:ext uri="{BB962C8B-B14F-4D97-AF65-F5344CB8AC3E}">
        <p14:creationId xmlns:p14="http://schemas.microsoft.com/office/powerpoint/2010/main" val="119776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12092</TotalTime>
  <Words>2237</Words>
  <Application>Microsoft Office PowerPoint</Application>
  <PresentationFormat>On-screen Show (4:3)</PresentationFormat>
  <Paragraphs>305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Comic Sans MS</vt:lpstr>
      <vt:lpstr>Times New Roman</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Maruthamuthu, Vadivelan</cp:lastModifiedBy>
  <cp:revision>466</cp:revision>
  <dcterms:created xsi:type="dcterms:W3CDTF">2011-09-14T09:42:05Z</dcterms:created>
  <dcterms:modified xsi:type="dcterms:W3CDTF">2024-05-31T17:46:34Z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2024-05-09T11:47:41Z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589bfe53-fd74-417e-a68b-0a339bf23301</vt:lpwstr>
  </property>
  <property fmtid="{D5CDD505-2E9C-101B-9397-08002B2CF9AE}" pid="8" name="MSIP_Label_dad3be33-4108-4738-9e07-d8656a181486_ContentBits">
    <vt:lpwstr>0</vt:lpwstr>
  </property>
</Properties>
</file>