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8" r:id="rId2"/>
    <p:sldId id="257" r:id="rId3"/>
    <p:sldId id="597" r:id="rId4"/>
    <p:sldId id="569" r:id="rId5"/>
    <p:sldId id="560" r:id="rId6"/>
    <p:sldId id="598" r:id="rId7"/>
    <p:sldId id="600" r:id="rId8"/>
    <p:sldId id="599" r:id="rId9"/>
    <p:sldId id="601" r:id="rId10"/>
    <p:sldId id="577" r:id="rId11"/>
    <p:sldId id="579" r:id="rId12"/>
    <p:sldId id="602" r:id="rId13"/>
    <p:sldId id="580" r:id="rId14"/>
    <p:sldId id="581" r:id="rId15"/>
    <p:sldId id="582" r:id="rId16"/>
    <p:sldId id="603" r:id="rId17"/>
    <p:sldId id="583" r:id="rId18"/>
    <p:sldId id="605" r:id="rId19"/>
    <p:sldId id="604" r:id="rId20"/>
    <p:sldId id="606" r:id="rId21"/>
    <p:sldId id="584" r:id="rId22"/>
    <p:sldId id="514" r:id="rId23"/>
    <p:sldId id="51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194" autoAdjust="0"/>
  </p:normalViewPr>
  <p:slideViewPr>
    <p:cSldViewPr>
      <p:cViewPr varScale="1">
        <p:scale>
          <a:sx n="109" d="100"/>
          <a:sy n="109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16B540-29E0-D3D1-1729-88D5E78EF6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0E8ED68-3891-56BB-7747-ECDA16B14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BE083B3-512E-4E3B-9A2B-19241EF2A96D}" type="datetimeFigureOut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223690B-81F4-F8F3-A101-2C11CBB0E9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05F517E-159E-4491-8607-CEE54BE573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EDF4764A-756E-6451-E607-6DE8D8715A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E8B92A4-40F1-07B3-1C62-4423F079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3CE53F7-9AC6-4B0A-B8AF-16EF14F11E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5374F2A-76C3-A8BA-240D-AE14BBD2B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510EF2B-BF3C-F705-BBF8-40464529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AD5233E-C936-72AE-24E2-7A1C4A5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37D46B-F561-4A19-B982-EF5404381CB0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8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3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23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91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92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77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93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07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54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8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6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91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88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0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4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1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2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3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C409C-8DE3-FBA4-C17C-041B4964E43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F15E-7B64-5B5E-A901-9FFCA5A2E13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F74A0-39C0-DD3D-A912-A4EDC31BB7D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FA67A-BC61-10A8-F1AE-FD400E58346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8FF2F500-05D4-6B37-927D-6D2C22AE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3F50F-D8D3-1C4B-5FD9-6E46377099A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EA46C-0564-CC0D-FB7F-C4AF8DFC2E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B08F86B-02C4-A518-C404-5B2EEF77B819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5D6DF5-7FE9-B9A5-654F-1A8D229A2C8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E3F42-DC58-D61E-3894-F487E698C7F3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47DEE0-D154-6AEA-9ACF-AEDAD75CAA7A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28329DB2-AB5A-E031-4DF0-A2678AF98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ABEFB-E40B-977D-1D5C-C85F4129B3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9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B9B076-6A17-FED6-15F7-6E108EAC8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SS ZGXX –System Programming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D1C59C-6E66-49CF-AA4E-90246FB2D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</p:spPr>
        <p:txBody>
          <a:bodyPr/>
          <a:lstStyle>
            <a:lvl1pPr>
              <a:defRPr sz="1600" b="1"/>
            </a:lvl1pPr>
          </a:lstStyle>
          <a:p>
            <a:fld id="{ACB3EA96-C05C-4F2D-8970-B696731E9F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16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2AF5E5-1A01-DFBA-B95E-E7617151F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FF7F-F0C9-4128-A099-DF9FCB481216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50CA6-5259-B406-4A02-AFAF83E46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7C0CBF-4B52-6DC2-84A6-FD84853D3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2B393-71A7-465E-B673-75440ADF3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6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84CD3C-64F2-37EC-7C01-EB956D1B6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9D56-5B2D-40BC-A7F0-4EE9A726B989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09B28-1F02-E916-7137-5439604FCF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B1843C-388A-3873-1A5C-8DD2CFA6F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9E160-1DE0-4784-9CD1-F487B1F04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6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C0E700-ED7C-3CB2-6A84-979883CE5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EADB-CC56-40AF-9802-2F74D64F9A41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E5FBAD-ACBC-937E-A572-E18E506F0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317CE-BAA4-E91F-5F22-57EA3018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4636F-CF22-4AB3-9267-0DFB79240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E1EC-0AA4-5F10-29C9-E92A0DAAD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8E84-2C55-C853-49FA-CD7D80FEF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653F-4D28-7074-26B3-51EBC6C0E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04EB-D4B5-4D1A-8A66-3D97E70A5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03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3C29D160-931F-B45E-BBB1-EB6797EB3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DB16E7-E360-A548-DB8E-66124F79145A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FDB7914C-ACB4-7EBB-0FF8-83095C1947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6862D4-71C3-B32F-2A6C-9ED6EFAABFE7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774EC-F00A-F754-EF4A-940D510AA9AD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C3CDA-8D93-12FF-F892-58BFB9A8D7A0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30E8B-D293-9A0C-F50C-BEDDDB2859D6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589E7-80A6-CFFC-A6DB-D429C34FB4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348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F764F7-59C6-8B6F-1C84-FC30A05E477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C3AE8-787B-420E-5DA2-F9EAC402A1B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E57D5-2644-2B46-A640-5F81EA98B56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7A9B6-0AC1-CB6A-68B7-443DB35EB69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362ED9A5-8A38-FDC8-7457-62543D4DE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D2161-9958-D1BD-0D17-2DC1815AF91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D9321-591B-D05F-DF92-FADFB024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0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AF91983F-9C8A-9DA2-0B69-7A535A423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38CCB2F4-E57A-2439-042A-C847E1C9F8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59883-EEBC-9054-D37B-5B97D08FCA9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33CA9-05E8-6B6B-BDA8-BB37787252C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619175-B909-861A-3296-6FD5C811F1C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A9699ACC-E384-B255-542E-5223243968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35891F-B3DC-23CE-876C-46905720B14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F94D3-2534-17B0-D988-BF75DF7A14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94222-E346-3E6D-D39F-026289716A4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D6FC3D-DD66-83E7-8F90-FD44BF5D0C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3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310EFEEB-2F53-1689-166E-0120B47D481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5BA39-4047-CBE8-087F-99AFF96555E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5D2886-A87F-7A99-7072-95E52928BAD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3D5140-61CA-E1B3-CB2F-F2426CC5BA4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0CB53F9A-9FFF-2BC9-A81F-B5FD544EA9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233ECE-8C38-DFF4-0A98-D3234E67BB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441C72-EB41-3FB2-A163-DE19CAC0C01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25AE29-6C3F-3F95-9613-3ADA07BFF63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:a16="http://schemas.microsoft.com/office/drawing/2014/main" id="{3BF611DB-7860-4E4A-FBFC-FF0B88618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1C83D-E204-891B-F48D-CD2ECBD64A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2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178DC4B3-70D0-93FD-DB62-6640E3C8BA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8B26D0-DD3E-4040-B710-BE233ADC19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F5184-B789-D9D6-DD4F-0332215061A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64CA81-6A8F-5E06-8B15-DFBED33A05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5B324A78-CFF8-5F4B-793C-42B85F157C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21A1F-6752-F344-4B2A-92F481D517C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30615-655D-8109-AEA4-718E23420E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AB19-7B02-468E-EAC0-AD1C7F37D1A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98E2D491-AFB8-D9DC-5D7A-9E7B7B238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1175-840E-8439-95E4-ABB4AE67C0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47DD0712-4508-7C16-6FC7-788BD071DB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F43F6-F9B0-0E72-162E-FE073A01143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E7484E-818E-19E6-70DE-08CA1952586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F2860A-22E6-E0BB-4D0C-63B3E03254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BF7401F4-DBE7-CA53-F8EA-D9017E4EDD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77AC30-DCC7-8DD4-92ED-2167B9D2807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8F36DD-28AC-01BF-3939-105E0FCC1C6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D853BB-F0D6-040B-35B9-6F571AF8124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C37D6615-719D-DC72-D551-C5CEC19A0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1EC16-3466-02B5-53D6-1F5AE0808B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7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F210C1C4-C7D1-DD6C-C419-7D6BFE421F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07FCB5-49D1-8249-5B37-F79A704C74C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C42A8-4265-A403-E443-2F175D04B86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97332B-DC9A-1F12-5911-3F7F5BC069F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EF91E88-131F-80A2-0ECD-2BE454A1DE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26DB7E-903B-B7D2-BD56-7CFC21E8B0D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85B569-F76F-E757-44F6-E38BEA425F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216955-6DCE-7404-6521-96C0DF8D08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B3F8E6B-34A3-C60D-7B27-61B3EBD05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4E8FE-0EEE-CB18-8EF8-34A8597783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9510D435-9633-6454-AB11-C1E2193D8D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730680-01D8-4F1F-7411-DF0E799C3F0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ECC68-4A65-666F-F3B6-4434E0FF7D7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7EB83-8BB2-9DF9-7E71-6CFB66BCD82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88191896-78BD-2170-F95C-D5919BFDAC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DD7D8F-1802-FD92-0B36-F7D3D619709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92666C-8459-48B9-05F5-079FD392EA0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A7F5F-B3A4-71D7-9148-7CC0DB7FCD3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75AEB1EF-05C6-9CB7-93EC-C55736E3A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D9EC8-8677-476D-FE58-1FD832E462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7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DF3D-EFEE-1430-D88F-2B8592C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D20DDA-EB7F-8848-432F-C7EABD377D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B8D2-7558-8EE5-DF63-2C81CD5FD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71AB5E-1AEE-4F81-9A33-A731B1098E5F}" type="datetimeFigureOut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8130-B5F0-A421-28C2-76FA2801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2498-14F4-90AA-DD92-97CE2897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445FF0A-0CD1-440B-838C-CAD09368F3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standard/63712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ndards.ieee.org/ieee/730/5284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.org/education/bodies-of-knowledge/software-engineer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1ABA44-3A24-1798-39AE-4F481CC7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000"/>
            <a:ext cx="6858000" cy="1295400"/>
          </a:xfrm>
        </p:spPr>
        <p:txBody>
          <a:bodyPr/>
          <a:lstStyle/>
          <a:p>
            <a:pPr algn="ctr">
              <a:defRPr/>
            </a:pPr>
            <a:r>
              <a:rPr lang="en-US" cap="small" dirty="0"/>
              <a:t>Software Quality Assurance and Testing</a:t>
            </a:r>
            <a:endParaRPr lang="en-US" sz="4000" cap="small" dirty="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2F0E6BE1-B26D-5871-4A6F-14226CC0D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6400" y="5181600"/>
            <a:ext cx="6858000" cy="785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/>
              <a:t>Lecture -03</a:t>
            </a:r>
          </a:p>
          <a:p>
            <a:pPr>
              <a:spcBef>
                <a:spcPts val="1200"/>
              </a:spcBef>
            </a:pPr>
            <a:endParaRPr lang="en-US" altLang="en-US" sz="2400" dirty="0"/>
          </a:p>
          <a:p>
            <a:pPr>
              <a:spcBef>
                <a:spcPts val="1200"/>
              </a:spcBef>
            </a:pPr>
            <a:r>
              <a:rPr lang="en-US" altLang="en-US" sz="4000" dirty="0"/>
              <a:t>Harish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 for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CC175-BAD1-1D08-F766-53153358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00200"/>
            <a:ext cx="7010400" cy="46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CMMI-Dev Model L-1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Maturity Level 1: Initial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Processes are usually ad hoc and chaotic. 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Success in these organizations depends on the competence and heroics of the people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Abandon their processes in a time of crisis, and be unable to repeat their successes.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252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CMMI-Dev Model L-2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7249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Maturity Level 2: Managed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Processes are planned and executed in accordance with policy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Able to produce controlled outputs. Practices are retained during times of stress. 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Process areas:</a:t>
            </a:r>
          </a:p>
          <a:p>
            <a:pPr marL="685800" lvl="1" algn="just"/>
            <a:r>
              <a:rPr lang="en-US" dirty="0"/>
              <a:t>Requirements management - manage requirements of the project’s products and product components.</a:t>
            </a:r>
          </a:p>
          <a:p>
            <a:pPr marL="685800" lvl="1" algn="just"/>
            <a:r>
              <a:rPr lang="en-US" dirty="0"/>
              <a:t>Project planning - Establish and maintain plans that define project activities</a:t>
            </a:r>
          </a:p>
          <a:p>
            <a:pPr marL="685800" lvl="1" algn="just"/>
            <a:r>
              <a:rPr lang="en-US" dirty="0"/>
              <a:t>Project monitoring and control - Provide an understanding of the project’s progress</a:t>
            </a:r>
          </a:p>
          <a:p>
            <a:pPr marL="685800" lvl="1" algn="just"/>
            <a:r>
              <a:rPr lang="en-US" dirty="0"/>
              <a:t>Supplier agreement management - Manage the acquisition of products and services from suppliers</a:t>
            </a:r>
          </a:p>
          <a:p>
            <a:pPr marL="685800" lvl="1" algn="just"/>
            <a:r>
              <a:rPr lang="en-US" dirty="0"/>
              <a:t>Measurement and analysis - Develop and sustain a measurement capability used to support management information needs.</a:t>
            </a:r>
          </a:p>
          <a:p>
            <a:pPr marL="685800" lvl="1" algn="just"/>
            <a:r>
              <a:rPr lang="en-US" dirty="0"/>
              <a:t>Process and product quality assurance - Provide staff and management with objective insight into processes and associated work products. Identify non-compliance.</a:t>
            </a:r>
          </a:p>
          <a:p>
            <a:pPr marL="685800" lvl="1" algn="just"/>
            <a:r>
              <a:rPr lang="en-US" dirty="0"/>
              <a:t>Configuration management – Maintaining Baselines and controlling changes.</a:t>
            </a:r>
          </a:p>
        </p:txBody>
      </p:sp>
    </p:spTree>
    <p:extLst>
      <p:ext uri="{BB962C8B-B14F-4D97-AF65-F5344CB8AC3E}">
        <p14:creationId xmlns:p14="http://schemas.microsoft.com/office/powerpoint/2010/main" val="273650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CMMI-Dev Model L-3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801100" cy="50292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dirty="0"/>
              <a:t>Maturity Level 3: Defined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Processes are well characterized and understood, and are described in standards, procedures, tools, and methods. 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Processes are improved over time. 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Processes are used to establish consistency across the organization. 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 areas include :</a:t>
            </a:r>
          </a:p>
          <a:p>
            <a:pPr marL="685800" lvl="1" algn="just"/>
            <a:r>
              <a:rPr lang="en-US" sz="1400" dirty="0"/>
              <a:t>Requirements development - Elicit, analyze, and establish customer, product, and product component requirements</a:t>
            </a:r>
          </a:p>
          <a:p>
            <a:pPr marL="685800" lvl="1" algn="just"/>
            <a:r>
              <a:rPr lang="en-US" sz="1400" dirty="0"/>
              <a:t>Technical solution - Select, design, and implement solutions to requirements</a:t>
            </a:r>
          </a:p>
          <a:p>
            <a:pPr marL="685800" lvl="1" algn="just"/>
            <a:r>
              <a:rPr lang="en-US" sz="1400" dirty="0"/>
              <a:t>Product integration - Assemble the product from the product components</a:t>
            </a:r>
          </a:p>
          <a:p>
            <a:pPr marL="685800" lvl="1" algn="just"/>
            <a:r>
              <a:rPr lang="en-US" sz="1400" dirty="0"/>
              <a:t>Verification - Ensure that selected work products meet their specified requirements</a:t>
            </a:r>
          </a:p>
          <a:p>
            <a:pPr marL="685800" lvl="1" algn="just"/>
            <a:r>
              <a:rPr lang="en-US" sz="1400" dirty="0"/>
              <a:t>Validation - Demonstrate that a product or product component fulfills its intended use. </a:t>
            </a:r>
          </a:p>
          <a:p>
            <a:pPr marL="685800" lvl="1" algn="just"/>
            <a:r>
              <a:rPr lang="en-US" sz="1400" dirty="0"/>
              <a:t>Organizational process focus - Plan, implement, and deploy organizational process improvements.</a:t>
            </a:r>
          </a:p>
          <a:p>
            <a:pPr marL="685800" lvl="1" algn="just"/>
            <a:r>
              <a:rPr lang="en-US" sz="1400" dirty="0"/>
              <a:t>Organizational process definition - Establish and maintain organizational process, standards, rules and guidelines for teams.</a:t>
            </a:r>
          </a:p>
          <a:p>
            <a:pPr marL="685800" lvl="1" algn="just"/>
            <a:r>
              <a:rPr lang="en-US" sz="1400" dirty="0"/>
              <a:t>Organizational training - Develop skills and knowledge of people. </a:t>
            </a:r>
          </a:p>
          <a:p>
            <a:pPr marL="685800" lvl="1" algn="just"/>
            <a:r>
              <a:rPr lang="en-US" sz="1400" dirty="0"/>
              <a:t>Integrated project management – Manage Project, Include stakeholders.</a:t>
            </a:r>
          </a:p>
          <a:p>
            <a:pPr marL="685800" lvl="1" algn="just"/>
            <a:r>
              <a:rPr lang="en-US" sz="1400" dirty="0"/>
              <a:t>Risk management - Identify potential problems before they occur.</a:t>
            </a:r>
          </a:p>
          <a:p>
            <a:pPr marL="685800" lvl="1" algn="just"/>
            <a:r>
              <a:rPr lang="en-US" sz="1400" dirty="0"/>
              <a:t>Decision analysis and resolution - Analyze possible decisions using a formal evaluation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2784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CMMI-Dev Model L- 4 &amp; 5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801100" cy="49530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dirty="0"/>
              <a:t>Maturity Level 4: Quantitatively managed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organization and projects establish quantitative objectives for quality and process performance and use them as criteria in managing projects.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Quality and process performance is understood in statistical terms and is managed throughout the life of projects. 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 areas include:</a:t>
            </a:r>
          </a:p>
          <a:p>
            <a:pPr marL="685800" lvl="1" algn="just"/>
            <a:r>
              <a:rPr lang="en-US" sz="1400" dirty="0"/>
              <a:t>Organizational process performance - Establish and maintain a quantitative understanding of the performance of selected processes.</a:t>
            </a:r>
          </a:p>
          <a:p>
            <a:pPr marL="685800" lvl="1" algn="just"/>
            <a:r>
              <a:rPr lang="en-US" sz="1400" dirty="0"/>
              <a:t>Quantitative project management - Quantitatively manage the project to achieve the project’s established quality and process performance objectives.</a:t>
            </a:r>
          </a:p>
          <a:p>
            <a:pPr marL="1085850" lvl="2" algn="just"/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400" dirty="0"/>
              <a:t>Maturity Level 5: Optimizing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 organization continually improves its processes based on a quantitative understanding of its business objectives and performance needs. Process areas -</a:t>
            </a:r>
          </a:p>
          <a:p>
            <a:pPr marL="685800" lvl="1" algn="just"/>
            <a:r>
              <a:rPr lang="en-US" sz="1400" dirty="0"/>
              <a:t>Organizational performance management - Proactively manage the organization’s performance to meet its business objectives.</a:t>
            </a:r>
          </a:p>
          <a:p>
            <a:pPr marL="685800" lvl="1" algn="just"/>
            <a:r>
              <a:rPr lang="en-US" sz="1400" dirty="0"/>
              <a:t>Causal analysis and resolution - Identify causes of selected outcomes and take action to improve process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340426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ITIL Framework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724900" cy="5029200"/>
          </a:xfrm>
        </p:spPr>
        <p:txBody>
          <a:bodyPr/>
          <a:lstStyle/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ITIL stands for Information Technology Infrastructure Library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A set of best practices </a:t>
            </a:r>
            <a:r>
              <a:rPr lang="en-US" sz="1600" dirty="0"/>
              <a:t>for IT service management (ITSM)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Created in Great Britain based on good management practices for computer services 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IT services - Backup copies, Recovery, Computer Administration, Telecommunications, Production data, etc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Service operation processes focus more on longer term management than support processes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main objective is to ensure that the IT infrastructure meets the business requirements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69719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ITIL – Key 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915400" cy="50292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Key Components (Phases)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Service Strategy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Focuses on understanding and aligning IT services with the business strategy.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Defines the overall vision, mission, and goals for IT services.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Service Design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Design of new or changed services, including processes, architectures, and documentation.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Ensures that IT services are designed to meet business requirements and expectations.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Service Transition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Focuses on transitioning new or changed services into the live environment.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Involves change management, release and deployment management, and knowledge management.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Service Operation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Concerned with the day-to-day operation of IT services.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Includes incident management, problem management, event management, request fulfillment, access management.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Continual Service Improvement (CSI)</a:t>
            </a:r>
            <a:endParaRPr lang="en-US" sz="1600" dirty="0"/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core principle throughout the ITIL lifecycle.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Involves measuring, monitoring, and improving IT services and processes over time.</a:t>
            </a:r>
          </a:p>
        </p:txBody>
      </p:sp>
    </p:spTree>
    <p:extLst>
      <p:ext uri="{BB962C8B-B14F-4D97-AF65-F5344CB8AC3E}">
        <p14:creationId xmlns:p14="http://schemas.microsoft.com/office/powerpoint/2010/main" val="253963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ITIL Processes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915400" cy="50292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ITIL describes the </a:t>
            </a:r>
            <a:r>
              <a:rPr lang="en-US" sz="1600" b="1" dirty="0"/>
              <a:t>Service Support</a:t>
            </a:r>
            <a:r>
              <a:rPr lang="en-US" sz="1600" dirty="0"/>
              <a:t> center function and the following five processes: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Incident management</a:t>
            </a:r>
            <a:r>
              <a:rPr lang="en-US" sz="1600" dirty="0"/>
              <a:t> - Ensures all IT issues (“incidents”) are logged, and tracked to resolution without being lost, ignored, or forgotten about.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Problem management </a:t>
            </a:r>
            <a:r>
              <a:rPr lang="en-US" sz="1600" dirty="0"/>
              <a:t>- To reduce the likelihood and impact of incidents by identifying actual and potential causes of incidents and managing workarounds and known errors.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Configuration management </a:t>
            </a:r>
            <a:r>
              <a:rPr lang="en-US" sz="1600" dirty="0"/>
              <a:t>- Manage and control assets that make up an IT service.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Change management </a:t>
            </a:r>
            <a:r>
              <a:rPr lang="en-US" sz="1600" dirty="0"/>
              <a:t>- To ensure that changes are recorded, evaluated, authorized, prioritized, planned, tested, implemented, documented, and reviewed in a controlled manner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Commissioning/Release management -  </a:t>
            </a:r>
            <a:r>
              <a:rPr lang="en-US" sz="1600" dirty="0"/>
              <a:t>Plan, schedule, and control releases from end to end</a:t>
            </a:r>
          </a:p>
        </p:txBody>
      </p:sp>
    </p:spTree>
    <p:extLst>
      <p:ext uri="{BB962C8B-B14F-4D97-AF65-F5344CB8AC3E}">
        <p14:creationId xmlns:p14="http://schemas.microsoft.com/office/powerpoint/2010/main" val="176662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ITIL Processes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915400" cy="50292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ITIL describes the following five processes for </a:t>
            </a:r>
            <a:r>
              <a:rPr lang="en-US" sz="1600" b="1" dirty="0"/>
              <a:t>Service Operation</a:t>
            </a:r>
            <a:r>
              <a:rPr lang="en-US" sz="1600" dirty="0"/>
              <a:t>: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Service level management </a:t>
            </a:r>
            <a:r>
              <a:rPr lang="en-US" sz="1600" dirty="0"/>
              <a:t>- Maintaining Service Catalogue. Agreement and maintaining  of Service Level Agreements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Financial management of IT services - </a:t>
            </a:r>
            <a:r>
              <a:rPr lang="en-US" sz="1600" dirty="0"/>
              <a:t>Accounting, budgeting, and charging services so that the organization covers costs and generates profits for those services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Capacity management </a:t>
            </a:r>
            <a:r>
              <a:rPr lang="en-US" sz="1600" dirty="0"/>
              <a:t>– Planning capacity (Software, Hardware, Human Resources) to provide optimum and cost effective provision of IT Services based on current and future demand.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IT service continuity management </a:t>
            </a:r>
            <a:r>
              <a:rPr lang="en-US" sz="1600" dirty="0"/>
              <a:t>- Defines and plans all measures and processes for unpredicted events of disaster based on regular analysis of vulnerabilities, threats and risks.</a:t>
            </a:r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74320" indent="-27432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Availability management </a:t>
            </a:r>
            <a:r>
              <a:rPr lang="en-US" sz="1600" dirty="0"/>
              <a:t>- Sustained availability of the IT infrastructure as per agreed SLA.</a:t>
            </a:r>
          </a:p>
        </p:txBody>
      </p:sp>
    </p:spTree>
    <p:extLst>
      <p:ext uri="{BB962C8B-B14F-4D97-AF65-F5344CB8AC3E}">
        <p14:creationId xmlns:p14="http://schemas.microsoft.com/office/powerpoint/2010/main" val="277711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ITIL History and evolution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915400" cy="5029200"/>
          </a:xfrm>
        </p:spPr>
        <p:txBody>
          <a:bodyPr/>
          <a:lstStyle/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History and evolution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ITIL – 1980’s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ITIL V2 – 2000/2001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ITIL v3 – 2007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ITIL V4 – 2019</a:t>
            </a:r>
          </a:p>
          <a:p>
            <a:pPr marL="400050" lvl="1" indent="0" algn="just" fontAlgn="base">
              <a:spcAft>
                <a:spcPct val="0"/>
              </a:spcAft>
              <a:buNone/>
            </a:pPr>
            <a:endParaRPr lang="en-US" dirty="0"/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The ISO/IEC 20000 standard is the first ISO standard dedicated to managing IT services and is based on ITIL Framework</a:t>
            </a:r>
          </a:p>
        </p:txBody>
      </p:sp>
    </p:spTree>
    <p:extLst>
      <p:ext uri="{BB962C8B-B14F-4D97-AF65-F5344CB8AC3E}">
        <p14:creationId xmlns:p14="http://schemas.microsoft.com/office/powerpoint/2010/main" val="12237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E4316-66F2-DDE9-29E1-4E5427640F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solidFill>
              <a:schemeClr val="tx1"/>
            </a:solidFill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CMMI, ITIL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ITIL Certifications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915400" cy="5029200"/>
          </a:xfrm>
        </p:spPr>
        <p:txBody>
          <a:bodyPr/>
          <a:lstStyle/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ITIL Foundation: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Entry-level certification providing an understanding of ITIL concepts and terminology.</a:t>
            </a:r>
          </a:p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	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ITIL Practitioner: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Focuses on applying ITIL principles in a practical context.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ITIL Intermediate: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Offers two paths (Service Lifecycle and Service Capability) with multiple modules covering specific areas of ITIL.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ITIL Expert: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Achieved by accumulating credits from both Foundation and Intermediate levels.</a:t>
            </a:r>
          </a:p>
          <a:p>
            <a:pPr marL="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ITIL Master: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highest level of ITIL certification, demonstrating the ability to apply ITIL principles in real-world situations.</a:t>
            </a:r>
          </a:p>
        </p:txBody>
      </p:sp>
    </p:spTree>
    <p:extLst>
      <p:ext uri="{BB962C8B-B14F-4D97-AF65-F5344CB8AC3E}">
        <p14:creationId xmlns:p14="http://schemas.microsoft.com/office/powerpoint/2010/main" val="71740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Other Standards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47800"/>
            <a:ext cx="8877300" cy="5029200"/>
          </a:xfrm>
        </p:spPr>
        <p:txBody>
          <a:bodyPr/>
          <a:lstStyle/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ISO/IEC 20000 Standard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ISO/IEC 20000 standard is the first ISO standard dedicated to managing IT services and is based on ITIL Framework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CobiT</a:t>
            </a:r>
            <a:r>
              <a:rPr lang="en-US" sz="1600" dirty="0"/>
              <a:t> Process (Control Objectives for Information and Related Technology)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Repository of best practices for IT governance established by ISACA (IT auditors)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Harmonized with the ITIL reference, the PMBOK® Guide from the Project Management Institute [PMI 13] as well as the ISO 27001 and ISO 27002 standards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ISO/IEC 27000 Family of Standards for Information Security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Preservation of confidentiality, integrity and availability </a:t>
            </a:r>
            <a:r>
              <a:rPr lang="en-IN" dirty="0"/>
              <a:t>of information</a:t>
            </a:r>
            <a:endParaRPr lang="en-US" dirty="0"/>
          </a:p>
          <a:p>
            <a:pPr marL="285750" lvl="1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ISO/IEC 29110 Standards and Guides for Very </a:t>
            </a:r>
            <a:r>
              <a:rPr lang="en-IN" dirty="0"/>
              <a:t>Small Entities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VSEs, namely enterprises, organizations, departments or projects with up to 25 people.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563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SQ</a:t>
            </a: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A – Standards and Resources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4582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ISO/IEC/IEEE 12207:2017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ISO/IEC – </a:t>
            </a:r>
          </a:p>
          <a:p>
            <a:pPr lvl="2" algn="just"/>
            <a:r>
              <a:rPr lang="en-IN" sz="1400" dirty="0"/>
              <a:t>International Organization for Standards/International Electrotechnical Commission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Software life cycle processes standards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https://www.iso.org/standard/63712.html</a:t>
            </a:r>
            <a:endParaRPr lang="en-US" altLang="en-US" sz="1800" dirty="0"/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Earlier ISO/IEC 12207:2008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IEEE 730-2014 (Institute of Electrical and Electronics Engineers (IEEE))</a:t>
            </a:r>
            <a:endParaRPr lang="en-US" altLang="en-US" dirty="0"/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IEEE Standard for Software Quality Assurance Processes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4"/>
              </a:rPr>
              <a:t>https://standards.ieee.org/ieee/730/5284/</a:t>
            </a:r>
            <a:endParaRPr lang="en-US" altLang="en-US" sz="1800" dirty="0"/>
          </a:p>
          <a:p>
            <a:pPr marL="457200" lvl="1" indent="0" algn="just" fontAlgn="base">
              <a:spcAft>
                <a:spcPct val="0"/>
              </a:spcAft>
              <a:buNone/>
            </a:pPr>
            <a:r>
              <a:rPr lang="en-US" altLang="en-US" sz="1800" dirty="0"/>
              <a:t> </a:t>
            </a:r>
          </a:p>
          <a:p>
            <a:pPr marL="457200" lvl="1" indent="0" algn="just" fontAlgn="base">
              <a:spcAft>
                <a:spcPct val="0"/>
              </a:spcAft>
              <a:buNone/>
            </a:pPr>
            <a:endParaRPr lang="en-US" altLang="en-US" sz="1800" dirty="0"/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13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SQ</a:t>
            </a: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A – Standards and Resources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8"/>
            <a:ext cx="89154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CMMI Development (Capability Maturity Model Integration)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https://cmmiinstitute.com/cmmi/dev</a:t>
            </a:r>
          </a:p>
          <a:p>
            <a:pPr marL="457200" lvl="1" indent="0" algn="just" fontAlgn="base">
              <a:spcAft>
                <a:spcPct val="0"/>
              </a:spcAft>
              <a:buNone/>
            </a:pPr>
            <a:r>
              <a:rPr lang="en-US" altLang="en-US" sz="1800" dirty="0"/>
              <a:t> </a:t>
            </a:r>
          </a:p>
          <a:p>
            <a:pPr marL="457200" lvl="1" indent="0" algn="just" fontAlgn="base">
              <a:spcAft>
                <a:spcPct val="0"/>
              </a:spcAft>
              <a:buNone/>
            </a:pPr>
            <a:endParaRPr lang="en-US" altLang="en-US" sz="1800" dirty="0"/>
          </a:p>
          <a:p>
            <a:pPr marL="457200" lvl="1" indent="0" algn="just" fontAlgn="base">
              <a:spcAft>
                <a:spcPct val="0"/>
              </a:spcAft>
              <a:buNone/>
            </a:pPr>
            <a:endParaRPr lang="en-US" altLang="en-US" sz="1800" dirty="0"/>
          </a:p>
          <a:p>
            <a:pPr marL="457200" lvl="1" indent="0" algn="just" fontAlgn="base">
              <a:spcAft>
                <a:spcPct val="0"/>
              </a:spcAft>
              <a:buNone/>
            </a:pPr>
            <a:endParaRPr lang="en-US" altLang="en-US" sz="1800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ISO Guide to the Software Engineering Body of Knowledge (SWEBOK)</a:t>
            </a:r>
          </a:p>
          <a:p>
            <a:pPr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3"/>
              </a:rPr>
              <a:t>https://www.computer.org/education/bodies-of-knowledge/software-engineering</a:t>
            </a:r>
            <a:endParaRPr lang="en-US" altLang="en-US" sz="1800" dirty="0"/>
          </a:p>
          <a:p>
            <a:pPr marL="457200" lvl="1" indent="0" algn="just" fontAlgn="base">
              <a:spcAft>
                <a:spcPct val="0"/>
              </a:spcAft>
              <a:buNone/>
            </a:pP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68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877300" cy="49530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Lecture - 01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Definitions – S/W Quality, S/W Quality Assurance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Importance of QA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Causes of Defects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Business Models in S/W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S/W Cost, Quality Cost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Quality culture</a:t>
            </a:r>
          </a:p>
          <a:p>
            <a:pPr marL="342900" lvl="1" indent="-342900" algn="just">
              <a:buClr>
                <a:srgbClr val="101141"/>
              </a:buClr>
            </a:pPr>
            <a:endParaRPr lang="en-US" sz="1000" dirty="0"/>
          </a:p>
          <a:p>
            <a:pPr marL="342900" lvl="1" indent="-342900" algn="just">
              <a:buClr>
                <a:srgbClr val="101141"/>
              </a:buClr>
            </a:pPr>
            <a:endParaRPr lang="en-US" sz="1000" dirty="0"/>
          </a:p>
          <a:p>
            <a:pPr marL="342900" lvl="1" indent="-342900" algn="just" fontAlgn="base">
              <a:spcAft>
                <a:spcPct val="0"/>
              </a:spcAft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dirty="0"/>
              <a:t>Lecture - 02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Software Quality Models</a:t>
            </a:r>
          </a:p>
          <a:p>
            <a:pPr marL="1200150" lvl="3" indent="-342900" algn="just">
              <a:buClr>
                <a:srgbClr val="101141"/>
              </a:buClr>
            </a:pPr>
            <a:r>
              <a:rPr lang="en-US" sz="1400" dirty="0"/>
              <a:t>McCall, IEEE 1061, ISO 25000 Series</a:t>
            </a:r>
            <a:endParaRPr lang="en-US" sz="1200" dirty="0"/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Quality Requirements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Quality of Requirements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600" dirty="0"/>
              <a:t>Frameworks</a:t>
            </a:r>
          </a:p>
          <a:p>
            <a:pPr marL="1200150" lvl="3" indent="-342900" algn="just">
              <a:buClr>
                <a:srgbClr val="101141"/>
              </a:buClr>
              <a:defRPr/>
            </a:pPr>
            <a:r>
              <a:rPr lang="en-US" sz="1400" dirty="0"/>
              <a:t>ISO/IEC/IEEE 12207 - Software Life Cycle Processes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86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9530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Frameworks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CMMI-Development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ITIL Framework</a:t>
            </a:r>
          </a:p>
          <a:p>
            <a:pPr marL="342900" lvl="1" indent="-342900" algn="just">
              <a:buClr>
                <a:srgbClr val="101141"/>
              </a:buClr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Other Frameworks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ISO/IEC 20000 Standard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 err="1"/>
              <a:t>CobiT</a:t>
            </a:r>
            <a:r>
              <a:rPr lang="en-US" sz="1800" dirty="0"/>
              <a:t> Process - Best practices for IT governance. 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ISO/IEC 27000 Family of Standards for Information Security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800" dirty="0"/>
              <a:t>ISO/IEC 29110 Standards and Guides for Very Small Entities</a:t>
            </a:r>
          </a:p>
          <a:p>
            <a:pPr marL="342900" lvl="1" indent="-342900" algn="just">
              <a:buClr>
                <a:srgbClr val="101141"/>
              </a:buClr>
            </a:pPr>
            <a:endParaRPr lang="en-US" sz="10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32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Capability Maturity Model (CMM®). 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Developed at the request of the American DoD, by the Software Engineering Institute (SEI) at Carnegie Mellon University. 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Primarily focused on software engineering practices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Provides a road map of engineering practices to improve the performance of the development, maintenance and service provisioning processes.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Capability Maturity Model Integration (CMMI)</a:t>
            </a:r>
            <a:r>
              <a:rPr lang="en-US" sz="1600" dirty="0"/>
              <a:t>: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CMMI is an evolved version of CMM and is a framework that encompasses not only software engineering but also various other domains, including systems engineering, project management, and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29166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 – Key Aspects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Key aspects of CMMI include: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Continuous and Staged Representations</a:t>
            </a:r>
            <a:r>
              <a:rPr lang="en-US" sz="1600" dirty="0"/>
              <a:t>: CMMI supports two representations – 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Continuous</a:t>
            </a:r>
            <a:r>
              <a:rPr lang="en-US" sz="1400" dirty="0"/>
              <a:t> - Allows to select and implement individual process areas based on their specific needs.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Staged</a:t>
            </a:r>
            <a:r>
              <a:rPr lang="en-US" sz="1400" dirty="0"/>
              <a:t> - Requires organizations to follow a predefined sequence of maturity levels.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Process Areas</a:t>
            </a:r>
            <a:r>
              <a:rPr lang="en-US" sz="1600" dirty="0"/>
              <a:t>: Defines specific process areas at each maturity level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Examples include Requirements Management, Project Planning, and Configuration Management.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Appraisals</a:t>
            </a:r>
            <a:r>
              <a:rPr lang="en-US" sz="1600" dirty="0"/>
              <a:t>: CMMI certification such as SCAMPI (Standard CMMI Appraisal Method for Process Improvement).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 maturity and 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Adherence to CMMI practices.</a:t>
            </a:r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Evolution</a:t>
            </a:r>
            <a:r>
              <a:rPr lang="en-US" sz="1600" dirty="0"/>
              <a:t>: CMMI has evolved beyond its initial focus on software engineering to cover various disciplines. 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CMMI for Development, 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CMMI for Services, and </a:t>
            </a:r>
          </a:p>
          <a:p>
            <a:pPr marL="685800" lvl="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CMMI for Acquisition</a:t>
            </a:r>
          </a:p>
        </p:txBody>
      </p:sp>
    </p:spTree>
    <p:extLst>
      <p:ext uri="{BB962C8B-B14F-4D97-AF65-F5344CB8AC3E}">
        <p14:creationId xmlns:p14="http://schemas.microsoft.com/office/powerpoint/2010/main" val="16689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 – Appraisal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CMMI Institute authorizes and oversees organizations to provide official CMMI training and appraisal services.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CMMI Institute is a subsidiary of ISACA - International professional association focused on IT (information technology) governance or (Information Systems Audit and Control Association)</a:t>
            </a:r>
          </a:p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 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Appraisal Sponsor Organizations (ASOs)</a:t>
            </a:r>
            <a:r>
              <a:rPr lang="en-US" sz="1600" dirty="0"/>
              <a:t>: Organizations authorized by the CMMI Institute. They have certified lead appraisers and are responsible for ensuring the quality and integrity of the appraisal process.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CMMI Institute Partner Organizations</a:t>
            </a:r>
            <a:r>
              <a:rPr lang="en-US" sz="1600" dirty="0"/>
              <a:t>: These organizations collaborate with the CMMI Institute to deliver official CMMI training and appraisal services. 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Certified Lead Appraisers (CLAs)</a:t>
            </a:r>
            <a:r>
              <a:rPr lang="en-US" sz="1600" dirty="0"/>
              <a:t>: Individuals who have undergone CMMI Institute-approved training and certification processes to become certified lead appraisers.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39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The </a:t>
            </a:r>
            <a:r>
              <a:rPr lang="en-US" sz="1600" b="1" dirty="0"/>
              <a:t>five maturity levels</a:t>
            </a:r>
            <a:r>
              <a:rPr lang="en-US" sz="1600" dirty="0"/>
              <a:t> of CMM were: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Level 1 - Initial: 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Processes are ad-hoc and chaotic.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Processes are unpredictable, poorly controlled, and reactive.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is no standardization, and success depends on individual heroics and efforts.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Organizations at this level often experience high variation in process performance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Frequent crisis management.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dirty="0"/>
              <a:t>Level 2 - Repeatable: Basic project management processes are established.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Processes are defined at the project level, and there is consistency in project execution.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Processes are documented and communicated.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Project performance is monitored, and corrective actions are taken.</a:t>
            </a:r>
          </a:p>
          <a:p>
            <a:pPr marL="0" indent="0" algn="just" fontAlgn="base">
              <a:spcAft>
                <a:spcPct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515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CMMI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8915400" cy="4876800"/>
          </a:xfrm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dirty="0"/>
              <a:t>Level 3 - Defined: Processes are well-defined, documented, and standardized across the organization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Standardized and documented processes at the organizational level.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Emphasis on proactive management.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 metrics are collected and used for process improvement.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Implement a culture of continuous improvement.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400" dirty="0"/>
              <a:t>Level 4 - Managed: Detailed measurements of processes and their effectiveness are collected.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Quantitative objectives are set for process performance.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 performance is measured and controlled quantitatively.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Variability in process performance is reduced.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Identify and address the root causes of process variation.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400" dirty="0"/>
              <a:t>Level 5 - Optimizing: Continuous process improvement is institutionalized.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Focus on innovation, optimization, and process improvement at both the organizational and project levels.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Continuous improvement is part of the organizational culture.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Process improvements are based on quantitative feedback.</a:t>
            </a:r>
          </a:p>
          <a:p>
            <a:pPr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Best practices are identified and shared across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1032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11353</TotalTime>
  <Words>2133</Words>
  <Application>Microsoft Office PowerPoint</Application>
  <PresentationFormat>On-screen Show (4:3)</PresentationFormat>
  <Paragraphs>288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Comic Sans MS</vt:lpstr>
      <vt:lpstr>Office Theme</vt:lpstr>
      <vt:lpstr>Software Quality Assurance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452</cp:revision>
  <dcterms:created xsi:type="dcterms:W3CDTF">2011-09-14T09:42:05Z</dcterms:created>
  <dcterms:modified xsi:type="dcterms:W3CDTF">2024-01-30T11:21:48Z</dcterms:modified>
</cp:coreProperties>
</file>