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38" r:id="rId2"/>
    <p:sldId id="597" r:id="rId3"/>
    <p:sldId id="569" r:id="rId4"/>
    <p:sldId id="599" r:id="rId5"/>
    <p:sldId id="600" r:id="rId6"/>
    <p:sldId id="598" r:id="rId7"/>
    <p:sldId id="601" r:id="rId8"/>
    <p:sldId id="591" r:id="rId9"/>
    <p:sldId id="602" r:id="rId10"/>
    <p:sldId id="603" r:id="rId11"/>
    <p:sldId id="604" r:id="rId12"/>
    <p:sldId id="595" r:id="rId13"/>
    <p:sldId id="585" r:id="rId14"/>
    <p:sldId id="605" r:id="rId15"/>
    <p:sldId id="606" r:id="rId16"/>
    <p:sldId id="590" r:id="rId17"/>
    <p:sldId id="607" r:id="rId18"/>
    <p:sldId id="587" r:id="rId19"/>
    <p:sldId id="596" r:id="rId20"/>
    <p:sldId id="586" r:id="rId21"/>
    <p:sldId id="588" r:id="rId22"/>
    <p:sldId id="608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8" autoAdjust="0"/>
    <p:restoredTop sz="94194" autoAdjust="0"/>
  </p:normalViewPr>
  <p:slideViewPr>
    <p:cSldViewPr>
      <p:cViewPr varScale="1">
        <p:scale>
          <a:sx n="109" d="100"/>
          <a:sy n="109" d="100"/>
        </p:scale>
        <p:origin x="142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E916B540-29E0-D3D1-1729-88D5E78EF6F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00E8ED68-3891-56BB-7747-ECDA16B140E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1BE083B3-512E-4E3B-9A2B-19241EF2A96D}" type="datetimeFigureOut">
              <a:rPr lang="en-US"/>
              <a:pPr>
                <a:defRPr/>
              </a:pPr>
              <a:t>2/4/2024</a:t>
            </a:fld>
            <a:endParaRPr lang="en-US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4223690B-81F4-F8F3-A101-2C11CBB0E98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D05F517E-159E-4491-8607-CEE54BE5734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1750" name="Rectangle 6">
            <a:extLst>
              <a:ext uri="{FF2B5EF4-FFF2-40B4-BE49-F238E27FC236}">
                <a16:creationId xmlns:a16="http://schemas.microsoft.com/office/drawing/2014/main" id="{EDF4764A-756E-6451-E607-6DE8D8715A5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>
            <a:extLst>
              <a:ext uri="{FF2B5EF4-FFF2-40B4-BE49-F238E27FC236}">
                <a16:creationId xmlns:a16="http://schemas.microsoft.com/office/drawing/2014/main" id="{8E8B92A4-40F1-07B3-1C62-4423F07984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D3CE53F7-9AC6-4B0A-B8AF-16EF14F11E2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25374F2A-76C3-A8BA-240D-AE14BBD2B27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1510EF2B-BF3C-F705-BBF8-404645294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1AD5233E-C936-72AE-24E2-7A1C4A53D8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237D46B-F561-4A19-B982-EF5404381CB0}" type="slidenum">
              <a:rPr lang="en-IN" altLang="en-US">
                <a:latin typeface="Calibri" panose="020F0502020204030204" pitchFamily="34" charset="0"/>
              </a:rPr>
              <a:pPr/>
              <a:t>1</a:t>
            </a:fld>
            <a:endParaRPr lang="en-I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1719B-7A71-55C6-4C22-06E1799D0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677BDCB4-58F0-1EB3-58BF-AE21EA631D7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F33B0B52-21E3-6FFE-A27C-E19049A9C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FD377401-58CB-EBB6-5812-E99D23829F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25E360-A0AA-4542-8DAB-72C0F5FED2A3}" type="slidenum">
              <a:rPr lang="en-US" altLang="en-US">
                <a:latin typeface="Calibri" panose="020F0502020204030204" pitchFamily="34" charset="0"/>
              </a:rPr>
              <a:pPr/>
              <a:t>10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660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91A16E-A659-33EC-8EB3-2F794D507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A42AFBE0-05CB-F864-67AD-5B3E0C52D63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FA0293A1-1CB9-70FD-16DF-4836BC8D9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D6A3C213-86E5-31E5-E89A-FA5F062044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25E360-A0AA-4542-8DAB-72C0F5FED2A3}" type="slidenum">
              <a:rPr lang="en-US" altLang="en-US">
                <a:latin typeface="Calibri" panose="020F0502020204030204" pitchFamily="34" charset="0"/>
              </a:rPr>
              <a:pPr/>
              <a:t>11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263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DD15F578-361D-03CA-70B9-71525551F2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B77ACF26-AD9C-E765-FFDA-7CDFF7D0D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DA8AFB38-4703-D03A-867E-5A12870CC3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25E360-A0AA-4542-8DAB-72C0F5FED2A3}" type="slidenum">
              <a:rPr lang="en-US" altLang="en-US">
                <a:latin typeface="Calibri" panose="020F0502020204030204" pitchFamily="34" charset="0"/>
              </a:rPr>
              <a:pPr/>
              <a:t>12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325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DD15F578-361D-03CA-70B9-71525551F2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B77ACF26-AD9C-E765-FFDA-7CDFF7D0D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DA8AFB38-4703-D03A-867E-5A12870CC3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25E360-A0AA-4542-8DAB-72C0F5FED2A3}" type="slidenum">
              <a:rPr lang="en-US" altLang="en-US">
                <a:latin typeface="Calibri" panose="020F0502020204030204" pitchFamily="34" charset="0"/>
              </a:rPr>
              <a:pPr/>
              <a:t>13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426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5F8ACB-ADC3-3C07-791A-13B78535B8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8FEF6F9F-3376-6F7A-6350-55E3CA0D23F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C6C75FC3-838E-C483-8F0B-52C6474E1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86434E0A-4D2C-A7AF-E329-B72AD5C3BB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25E360-A0AA-4542-8DAB-72C0F5FED2A3}" type="slidenum">
              <a:rPr lang="en-US" altLang="en-US">
                <a:latin typeface="Calibri" panose="020F0502020204030204" pitchFamily="34" charset="0"/>
              </a:rPr>
              <a:pPr/>
              <a:t>14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2171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670DE-D5ED-5AE2-BBC9-032861E5D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D22A44A9-0EB7-06F2-9E8F-5E47D60B649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91CE1168-EA04-DB6A-9D5F-4DACA09C7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3BAF3BB8-B0C1-33AE-BC56-2F25C81148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25E360-A0AA-4542-8DAB-72C0F5FED2A3}" type="slidenum">
              <a:rPr lang="en-US" altLang="en-US">
                <a:latin typeface="Calibri" panose="020F0502020204030204" pitchFamily="34" charset="0"/>
              </a:rPr>
              <a:pPr/>
              <a:t>15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1021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DD15F578-361D-03CA-70B9-71525551F2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B77ACF26-AD9C-E765-FFDA-7CDFF7D0D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DA8AFB38-4703-D03A-867E-5A12870CC3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25E360-A0AA-4542-8DAB-72C0F5FED2A3}" type="slidenum">
              <a:rPr lang="en-US" altLang="en-US">
                <a:latin typeface="Calibri" panose="020F0502020204030204" pitchFamily="34" charset="0"/>
              </a:rPr>
              <a:pPr/>
              <a:t>16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0108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B3B9E-15DE-5460-4A13-1584070F1C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31C63E00-47DC-45DD-479D-FE3CFB4E57E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0AFEA580-20B2-8DD4-20B3-1341F550E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8448D27F-A6C3-4817-BEB4-E2FB7069EB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25E360-A0AA-4542-8DAB-72C0F5FED2A3}" type="slidenum">
              <a:rPr lang="en-US" altLang="en-US">
                <a:latin typeface="Calibri" panose="020F0502020204030204" pitchFamily="34" charset="0"/>
              </a:rPr>
              <a:pPr/>
              <a:t>17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7758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DD15F578-361D-03CA-70B9-71525551F2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B77ACF26-AD9C-E765-FFDA-7CDFF7D0D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DA8AFB38-4703-D03A-867E-5A12870CC3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25E360-A0AA-4542-8DAB-72C0F5FED2A3}" type="slidenum">
              <a:rPr lang="en-US" altLang="en-US">
                <a:latin typeface="Calibri" panose="020F0502020204030204" pitchFamily="34" charset="0"/>
              </a:rPr>
              <a:pPr/>
              <a:t>18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6165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DD15F578-361D-03CA-70B9-71525551F2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B77ACF26-AD9C-E765-FFDA-7CDFF7D0D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DA8AFB38-4703-D03A-867E-5A12870CC3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25E360-A0AA-4542-8DAB-72C0F5FED2A3}" type="slidenum">
              <a:rPr lang="en-US" altLang="en-US">
                <a:latin typeface="Calibri" panose="020F0502020204030204" pitchFamily="34" charset="0"/>
              </a:rPr>
              <a:pPr/>
              <a:t>19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365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DD15F578-361D-03CA-70B9-71525551F2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B77ACF26-AD9C-E765-FFDA-7CDFF7D0D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DA8AFB38-4703-D03A-867E-5A12870CC3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25E360-A0AA-4542-8DAB-72C0F5FED2A3}" type="slidenum">
              <a:rPr lang="en-US" altLang="en-US">
                <a:latin typeface="Calibri" panose="020F0502020204030204" pitchFamily="34" charset="0"/>
              </a:rPr>
              <a:pPr/>
              <a:t>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9668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DD15F578-361D-03CA-70B9-71525551F2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B77ACF26-AD9C-E765-FFDA-7CDFF7D0D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DA8AFB38-4703-D03A-867E-5A12870CC3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25E360-A0AA-4542-8DAB-72C0F5FED2A3}" type="slidenum">
              <a:rPr lang="en-US" altLang="en-US">
                <a:latin typeface="Calibri" panose="020F0502020204030204" pitchFamily="34" charset="0"/>
              </a:rPr>
              <a:pPr/>
              <a:t>20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7405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DD15F578-361D-03CA-70B9-71525551F2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B77ACF26-AD9C-E765-FFDA-7CDFF7D0D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DA8AFB38-4703-D03A-867E-5A12870CC3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25E360-A0AA-4542-8DAB-72C0F5FED2A3}" type="slidenum">
              <a:rPr lang="en-US" altLang="en-US">
                <a:latin typeface="Calibri" panose="020F0502020204030204" pitchFamily="34" charset="0"/>
              </a:rPr>
              <a:pPr/>
              <a:t>21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3199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A88CEA-A0F1-7B5E-C1AF-D7F758349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3A2525E3-4A9F-D8E7-F6EE-AA19CEBEC1B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B5B2F90D-3B6C-60DC-893F-6CEE8E3EC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52C1524B-A1E8-2469-ACE5-86E3172760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25E360-A0AA-4542-8DAB-72C0F5FED2A3}" type="slidenum">
              <a:rPr lang="en-US" altLang="en-US">
                <a:latin typeface="Calibri" panose="020F0502020204030204" pitchFamily="34" charset="0"/>
              </a:rPr>
              <a:pPr/>
              <a:t>22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660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DD15F578-361D-03CA-70B9-71525551F2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B77ACF26-AD9C-E765-FFDA-7CDFF7D0D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DA8AFB38-4703-D03A-867E-5A12870CC3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25E360-A0AA-4542-8DAB-72C0F5FED2A3}" type="slidenum">
              <a:rPr lang="en-US" altLang="en-US">
                <a:latin typeface="Calibri" panose="020F0502020204030204" pitchFamily="34" charset="0"/>
              </a:rPr>
              <a:pPr/>
              <a:t>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966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DD15F578-361D-03CA-70B9-71525551F2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B77ACF26-AD9C-E765-FFDA-7CDFF7D0D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DA8AFB38-4703-D03A-867E-5A12870CC3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25E360-A0AA-4542-8DAB-72C0F5FED2A3}" type="slidenum">
              <a:rPr lang="en-US" altLang="en-US">
                <a:latin typeface="Calibri" panose="020F0502020204030204" pitchFamily="34" charset="0"/>
              </a:rPr>
              <a:pPr/>
              <a:t>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74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DD15F578-361D-03CA-70B9-71525551F2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B77ACF26-AD9C-E765-FFDA-7CDFF7D0D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DA8AFB38-4703-D03A-867E-5A12870CC3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25E360-A0AA-4542-8DAB-72C0F5FED2A3}" type="slidenum">
              <a:rPr lang="en-US" altLang="en-US">
                <a:latin typeface="Calibri" panose="020F0502020204030204" pitchFamily="34" charset="0"/>
              </a:rPr>
              <a:pPr/>
              <a:t>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270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DD15F578-361D-03CA-70B9-71525551F2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B77ACF26-AD9C-E765-FFDA-7CDFF7D0D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DA8AFB38-4703-D03A-867E-5A12870CC3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25E360-A0AA-4542-8DAB-72C0F5FED2A3}" type="slidenum">
              <a:rPr lang="en-US" altLang="en-US">
                <a:latin typeface="Calibri" panose="020F0502020204030204" pitchFamily="34" charset="0"/>
              </a:rPr>
              <a:pPr/>
              <a:t>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852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4BA55F-85E9-7739-9630-07803A92A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CD9EE114-BB72-0FE1-1953-5D0C3B85EAF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3B8D2BB1-8D18-BEEF-51D8-686A04020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01C69A13-F93A-440D-1FA2-FD72CF206E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25E360-A0AA-4542-8DAB-72C0F5FED2A3}" type="slidenum">
              <a:rPr lang="en-US" altLang="en-US">
                <a:latin typeface="Calibri" panose="020F0502020204030204" pitchFamily="34" charset="0"/>
              </a:rPr>
              <a:pPr/>
              <a:t>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107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DD15F578-361D-03CA-70B9-71525551F2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B77ACF26-AD9C-E765-FFDA-7CDFF7D0D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DA8AFB38-4703-D03A-867E-5A12870CC3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25E360-A0AA-4542-8DAB-72C0F5FED2A3}" type="slidenum">
              <a:rPr lang="en-US" altLang="en-US">
                <a:latin typeface="Calibri" panose="020F0502020204030204" pitchFamily="34" charset="0"/>
              </a:rPr>
              <a:pPr/>
              <a:t>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836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9695EA-080C-C1B3-DC61-EC0CDF649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4137279B-968F-7F45-AB90-9EF0EE2C23D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E56AF215-557A-1982-5BA3-435111E11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0637F1EE-2FC8-F19F-71E5-34E870BECC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25E360-A0AA-4542-8DAB-72C0F5FED2A3}" type="slidenum">
              <a:rPr lang="en-US" altLang="en-US">
                <a:latin typeface="Calibri" panose="020F0502020204030204" pitchFamily="34" charset="0"/>
              </a:rPr>
              <a:pPr/>
              <a:t>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05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3C409C-8DE3-FBA4-C17C-041B4964E43A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CEF15E-7B64-5B5E-A901-9FFCA5A2E139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2F74A0-39C0-DD3D-A912-A4EDC31BB7D3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EFA67A-BC61-10A8-F1AE-FD400E583462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10" descr="BITS_university_logo_whitevert.png">
            <a:extLst>
              <a:ext uri="{FF2B5EF4-FFF2-40B4-BE49-F238E27FC236}">
                <a16:creationId xmlns:a16="http://schemas.microsoft.com/office/drawing/2014/main" id="{8FF2F500-05D4-6B37-927D-6D2C22AEA2A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D3F50F-D8D3-1C4B-5FD9-6E46377099A1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6EA46C-0564-CC0D-FB7F-C4AF8DFC2E9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2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>
            <a:extLst>
              <a:ext uri="{FF2B5EF4-FFF2-40B4-BE49-F238E27FC236}">
                <a16:creationId xmlns:a16="http://schemas.microsoft.com/office/drawing/2014/main" id="{3B08F86B-02C4-A518-C404-5B2EEF77B819}"/>
              </a:ext>
            </a:extLst>
          </p:cNvPr>
          <p:cNvGrpSpPr>
            <a:grpSpLocks/>
          </p:cNvGrpSpPr>
          <p:nvPr userDrawn="1"/>
        </p:nvGrpSpPr>
        <p:grpSpPr bwMode="auto"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C5D6DF5-7FE9-B9A5-654F-1A8D229A2C8C}"/>
                </a:ext>
              </a:extLst>
            </p:cNvPr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60E3F42-DC58-D61E-3894-F487E698C7F3}"/>
                </a:ext>
              </a:extLst>
            </p:cNvPr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47DEE0-D154-6AEA-9ACF-AEDAD75CAA7A}"/>
                </a:ext>
              </a:extLst>
            </p:cNvPr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8" name="Picture 10" descr="Picture 7.png">
            <a:extLst>
              <a:ext uri="{FF2B5EF4-FFF2-40B4-BE49-F238E27FC236}">
                <a16:creationId xmlns:a16="http://schemas.microsoft.com/office/drawing/2014/main" id="{28329DB2-AB5A-E031-4DF0-A2678AF985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6" t="1923"/>
          <a:stretch>
            <a:fillRect/>
          </a:stretch>
        </p:blipFill>
        <p:spPr bwMode="auto">
          <a:xfrm>
            <a:off x="-7938" y="381000"/>
            <a:ext cx="692151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DABEFB-E40B-977D-1D5C-C85F4129B317}"/>
              </a:ext>
            </a:extLst>
          </p:cNvPr>
          <p:cNvSpPr txBox="1">
            <a:spLocks noChangeArrowheads="1"/>
          </p:cNvSpPr>
          <p:nvPr userDrawn="1"/>
        </p:nvSpPr>
        <p:spPr bwMode="auto">
          <a:xfrm rot="5400000">
            <a:off x="-2794793" y="3809206"/>
            <a:ext cx="58674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900" b="1">
                <a:solidFill>
                  <a:srgbClr val="101141"/>
                </a:solidFill>
              </a:rPr>
              <a:t>BITS </a:t>
            </a:r>
            <a:r>
              <a:rPr lang="en-US" altLang="en-US" sz="9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790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1B9B076-6A17-FED6-15F7-6E108EAC87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195513" y="6237288"/>
            <a:ext cx="4392612" cy="365125"/>
          </a:xfrm>
        </p:spPr>
        <p:txBody>
          <a:bodyPr/>
          <a:lstStyle>
            <a:lvl1pPr>
              <a:defRPr sz="1200" b="1"/>
            </a:lvl1pPr>
          </a:lstStyle>
          <a:p>
            <a:pPr>
              <a:defRPr/>
            </a:pPr>
            <a:r>
              <a:rPr lang="en-US"/>
              <a:t>SS ZGXX –System Programming</a:t>
            </a:r>
            <a:endParaRPr lang="en-IN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5D1C59C-6E66-49CF-AA4E-90246FB2DE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611187" cy="293687"/>
          </a:xfrm>
        </p:spPr>
        <p:txBody>
          <a:bodyPr/>
          <a:lstStyle>
            <a:lvl1pPr>
              <a:defRPr sz="1600" b="1"/>
            </a:lvl1pPr>
          </a:lstStyle>
          <a:p>
            <a:fld id="{ACB3EA96-C05C-4F2D-8970-B696731E9F02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641626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2AF5E5-1A01-DFBA-B95E-E7617151F5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16FF7F-F0C9-4128-A099-DF9FCB481216}" type="datetime1">
              <a:rPr lang="en-US"/>
              <a:pPr>
                <a:defRPr/>
              </a:pPr>
              <a:t>2/4/2024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A450CA6-5259-B406-4A02-AFAF83E463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1(Lucy J. Gudino)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27C0CBF-4B52-6DC2-84A6-FD84853D3D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E2B393-71A7-465E-B673-75440ADF37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4607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284CD3C-64F2-37EC-7C01-EB956D1B66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E9D56-5B2D-40BC-A7F0-4EE9A726B989}" type="datetime1">
              <a:rPr lang="en-US"/>
              <a:pPr>
                <a:defRPr/>
              </a:pPr>
              <a:t>2/4/2024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5309B28-1F02-E916-7137-5439604FCF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1(Lucy J. Gudino)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3B1843C-388A-3873-1A5C-8DD2CFA6FA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09E160-1DE0-4784-9CD1-F487B1F048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066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EC0E700-ED7C-3CB2-6A84-979883CE5F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D2EADB-CC56-40AF-9802-2F74D64F9A41}" type="datetime1">
              <a:rPr lang="en-US"/>
              <a:pPr>
                <a:defRPr/>
              </a:pPr>
              <a:t>2/4/2024</a:t>
            </a:fld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5E5FBAD-ACBC-937E-A572-E18E506F05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1(Lucy J. Gudino)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6C317CE-BAA4-E91F-5F22-57EA3018B6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A4636F-CF22-4AB3-9267-0DFB792404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5079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0E1EC-0AA4-5F10-29C9-E92A0DAAD7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18E84-2C55-C853-49FA-CD7D80FEF0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8653F-4D28-7074-26B3-51EBC6C0EE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6504EB-D4B5-4D1A-8A66-3D97E70A56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6038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F764F7-59C6-8B6F-1C84-FC30A05E4775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3C3AE8-787B-420E-5DA2-F9EAC402A1B7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8E57D5-2644-2B46-A640-5F81EA98B565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97A9B6-0AC1-CB6A-68B7-443DB35EB69B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8" name="Picture 10" descr="BITS_university_logo_whitevert.png">
            <a:extLst>
              <a:ext uri="{FF2B5EF4-FFF2-40B4-BE49-F238E27FC236}">
                <a16:creationId xmlns:a16="http://schemas.microsoft.com/office/drawing/2014/main" id="{362ED9A5-8A38-FDC8-7457-62543D4DEF2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5D2161-9958-D1BD-0D17-2DC1815AF911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FD9321-591B-D05F-DF92-FADFB024DBB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771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47BF2F-3E3E-B0D5-4B3A-8375A88C39B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grpSp>
        <p:nvGrpSpPr>
          <p:cNvPr id="4" name="Group 11">
            <a:extLst>
              <a:ext uri="{FF2B5EF4-FFF2-40B4-BE49-F238E27FC236}">
                <a16:creationId xmlns:a16="http://schemas.microsoft.com/office/drawing/2014/main" id="{64B062A6-EB34-1C65-F17F-9FB70BAEDEB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50DF83D-985F-8EB8-58A7-1D36AD915B79}"/>
                </a:ext>
              </a:extLst>
            </p:cNvPr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7E595A9-1AB2-6C23-4BC6-BEBD4F3879F3}"/>
                </a:ext>
              </a:extLst>
            </p:cNvPr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09CAFE-94F2-8DFF-210B-1CD28107471F}"/>
                </a:ext>
              </a:extLst>
            </p:cNvPr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8" name="Picture 11" descr="Picture 7.png">
            <a:extLst>
              <a:ext uri="{FF2B5EF4-FFF2-40B4-BE49-F238E27FC236}">
                <a16:creationId xmlns:a16="http://schemas.microsoft.com/office/drawing/2014/main" id="{3C8EDBB0-92AB-63AB-FE70-079EA86882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8">
            <a:extLst>
              <a:ext uri="{FF2B5EF4-FFF2-40B4-BE49-F238E27FC236}">
                <a16:creationId xmlns:a16="http://schemas.microsoft.com/office/drawing/2014/main" id="{2E80F65F-28C3-F1B3-4055-F0B28966EDC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C67DE93-49E6-CF48-D17A-A7B67AA69893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A60ADF-E106-21DD-3AAC-155EE4E01DC3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7C5CD86-EC62-083E-801B-10783073F982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3" name="Group 22">
            <a:extLst>
              <a:ext uri="{FF2B5EF4-FFF2-40B4-BE49-F238E27FC236}">
                <a16:creationId xmlns:a16="http://schemas.microsoft.com/office/drawing/2014/main" id="{C2F6B567-6A14-B70F-1AC5-E310C0757C6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68FACDA-48DB-751D-A187-C9A5176C8181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1E10E7-4180-17F4-34A8-0506D18154DF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1D8D7B9-E837-E0CE-18B0-84D66974729A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7061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Picture 7.png">
            <a:extLst>
              <a:ext uri="{FF2B5EF4-FFF2-40B4-BE49-F238E27FC236}">
                <a16:creationId xmlns:a16="http://schemas.microsoft.com/office/drawing/2014/main" id="{AF91983F-9C8A-9DA2-0B69-7A535A4237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9">
            <a:extLst>
              <a:ext uri="{FF2B5EF4-FFF2-40B4-BE49-F238E27FC236}">
                <a16:creationId xmlns:a16="http://schemas.microsoft.com/office/drawing/2014/main" id="{38CCB2F4-E57A-2439-042A-C847E1C9F88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7B59883-EEBC-9054-D37B-5B97D08FCA92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B933CA9-05E8-6B6B-BDA8-BB37787252C8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6619175-B909-861A-3296-6FD5C811F1C6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9" name="Group 28">
            <a:extLst>
              <a:ext uri="{FF2B5EF4-FFF2-40B4-BE49-F238E27FC236}">
                <a16:creationId xmlns:a16="http://schemas.microsoft.com/office/drawing/2014/main" id="{A9699ACC-E384-B255-542E-52232439680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935891F-B3DC-23CE-876C-46905720B14B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E6F94D3-2534-17B0-D988-BF75DF7A1462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694222-E346-3E6D-D39F-026289716A4E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0D6FC3D-DD66-83E7-8F90-FD44BF5D0C0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5397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>
            <a:extLst>
              <a:ext uri="{FF2B5EF4-FFF2-40B4-BE49-F238E27FC236}">
                <a16:creationId xmlns:a16="http://schemas.microsoft.com/office/drawing/2014/main" id="{310EFEEB-2F53-1689-166E-0120B47D481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125BA39-4047-CBE8-087F-99AFF96555E1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15D2886-A87F-7A99-7072-95E52928BAD6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E3D5140-61CA-E1B3-CB2F-F2426CC5BA43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1" name="Group 15">
            <a:extLst>
              <a:ext uri="{FF2B5EF4-FFF2-40B4-BE49-F238E27FC236}">
                <a16:creationId xmlns:a16="http://schemas.microsoft.com/office/drawing/2014/main" id="{0CB53F9A-9FFF-2BC9-A81F-B5FD544EA94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9233ECE-8C38-DFF4-0A98-D3234E67BBC2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2441C72-EB41-3FB2-A163-DE19CAC0C01D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125AE29-6C3F-3F95-9613-3ADA07BFF639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5" name="Picture 14" descr="Picture 7.png">
            <a:extLst>
              <a:ext uri="{FF2B5EF4-FFF2-40B4-BE49-F238E27FC236}">
                <a16:creationId xmlns:a16="http://schemas.microsoft.com/office/drawing/2014/main" id="{3BF611DB-7860-4E4A-FBFC-FF0B88618F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111C83D-E204-891B-F48D-CD2ECBD64AE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421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>
            <a:extLst>
              <a:ext uri="{FF2B5EF4-FFF2-40B4-BE49-F238E27FC236}">
                <a16:creationId xmlns:a16="http://schemas.microsoft.com/office/drawing/2014/main" id="{178DC4B3-70D0-93FD-DB62-6640E3C8BA4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68B26D0-DD3E-4040-B710-BE233ADC1976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5EF5184-B789-D9D6-DD4F-0332215061A5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F64CA81-6A8F-5E06-8B15-DFBED33A05FD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7" name="Group 10">
            <a:extLst>
              <a:ext uri="{FF2B5EF4-FFF2-40B4-BE49-F238E27FC236}">
                <a16:creationId xmlns:a16="http://schemas.microsoft.com/office/drawing/2014/main" id="{5B324A78-CFF8-5F4B-793C-42B85F157CE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421A1F-6752-F344-4B2A-92F481D517CA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8130615-655D-8109-AEA4-718E23420E7F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394AB19-7B02-468E-EAC0-AD1C7F37D1A9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1" name="Picture 14" descr="Picture 7.png">
            <a:extLst>
              <a:ext uri="{FF2B5EF4-FFF2-40B4-BE49-F238E27FC236}">
                <a16:creationId xmlns:a16="http://schemas.microsoft.com/office/drawing/2014/main" id="{98E2D491-AFB8-D9DC-5D7A-9E7B7B2386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2051175-840E-8439-95E4-ABB4AE67C09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4996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>
            <a:extLst>
              <a:ext uri="{FF2B5EF4-FFF2-40B4-BE49-F238E27FC236}">
                <a16:creationId xmlns:a16="http://schemas.microsoft.com/office/drawing/2014/main" id="{47DD0712-4508-7C16-6FC7-788BD071DBC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3AF43F6-F9B0-0E72-162E-FE073A011432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AE7484E-818E-19E6-70DE-08CA19525861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2F2860A-22E6-E0BB-4D0C-63B3E03254DF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9" name="Group 13">
            <a:extLst>
              <a:ext uri="{FF2B5EF4-FFF2-40B4-BE49-F238E27FC236}">
                <a16:creationId xmlns:a16="http://schemas.microsoft.com/office/drawing/2014/main" id="{BF7401F4-DBE7-CA53-F8EA-D9017E4EDD6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77AC30-DCC7-8DD4-92ED-2167B9D28072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D8F36DD-28AC-01BF-3939-105E0FCC1C66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D853BB-F0D6-040B-35B9-6F571AF8124B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3" name="Picture 14" descr="Picture 7.png">
            <a:extLst>
              <a:ext uri="{FF2B5EF4-FFF2-40B4-BE49-F238E27FC236}">
                <a16:creationId xmlns:a16="http://schemas.microsoft.com/office/drawing/2014/main" id="{C37D6615-719D-DC72-D551-C5CEC19A04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951EC16-3466-02B5-53D6-1F5AE0808B9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8793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>
            <a:extLst>
              <a:ext uri="{FF2B5EF4-FFF2-40B4-BE49-F238E27FC236}">
                <a16:creationId xmlns:a16="http://schemas.microsoft.com/office/drawing/2014/main" id="{F210C1C4-C7D1-DD6C-C419-7D6BFE421F2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E07FCB5-49D1-8249-5B37-F79A704C74C7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95C42A8-4265-A403-E443-2F175D04B86E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E97332B-DC9A-1F12-5911-3F7F5BC069F3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4EF91E88-131F-80A2-0ECD-2BE454A1DEF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E26DB7E-903B-B7D2-BD56-7CFC21E8B0DF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E85B569-F76F-E757-44F6-E38BEA425FD0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216955-6DCE-7404-6521-96C0DF8D0832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>
            <a:extLst>
              <a:ext uri="{FF2B5EF4-FFF2-40B4-BE49-F238E27FC236}">
                <a16:creationId xmlns:a16="http://schemas.microsoft.com/office/drawing/2014/main" id="{EB3F8E6B-34A3-C60D-7B27-61B3EBD05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DC4E8FE-0EEE-CB18-8EF8-34A85977837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985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>
            <a:extLst>
              <a:ext uri="{FF2B5EF4-FFF2-40B4-BE49-F238E27FC236}">
                <a16:creationId xmlns:a16="http://schemas.microsoft.com/office/drawing/2014/main" id="{9510D435-9633-6454-AB11-C1E2193D8DA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B730680-01D8-4F1F-7411-DF0E799C3F0A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B8ECC68-4A65-666F-F3B6-4434E0FF7D71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157EB83-8BB2-9DF9-7E71-6CFB66BCD825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7" name="Group 24">
            <a:extLst>
              <a:ext uri="{FF2B5EF4-FFF2-40B4-BE49-F238E27FC236}">
                <a16:creationId xmlns:a16="http://schemas.microsoft.com/office/drawing/2014/main" id="{88191896-78BD-2170-F95C-D5919BFDAC2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9DD7D8F-1802-FD92-0B36-F7D3D619709C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392666C-8459-48B9-05F5-079FD392EA09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D4A7F5F-B3A4-71D7-9148-7CC0DB7FCD3B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1" name="Picture 14" descr="Picture 7.png">
            <a:extLst>
              <a:ext uri="{FF2B5EF4-FFF2-40B4-BE49-F238E27FC236}">
                <a16:creationId xmlns:a16="http://schemas.microsoft.com/office/drawing/2014/main" id="{75AEB1EF-05C6-9CB7-93EC-C55736E3A9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E3D9EC8-8677-476D-FE58-1FD832E462B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8706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BFDF3D-EFEE-1430-D88F-2B8592C1E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BFD20DDA-EB7F-8848-432F-C7EABD377D6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BB8D2-7558-8EE5-DF63-2C81CD5FDE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871AB5E-1AEE-4F81-9A33-A731B1098E5F}" type="datetimeFigureOut">
              <a:rPr lang="en-US"/>
              <a:pPr>
                <a:defRPr/>
              </a:pPr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98130-B5F0-A421-28C2-76FA28019B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2498-14F4-90AA-DD92-97CE28978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1445FF0A-0CD1-440B-838C-CAD09368F39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A1ABA44-3A24-1798-39AE-4F481CC7B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3429000"/>
            <a:ext cx="6858000" cy="1295400"/>
          </a:xfrm>
        </p:spPr>
        <p:txBody>
          <a:bodyPr/>
          <a:lstStyle/>
          <a:p>
            <a:pPr algn="ctr">
              <a:defRPr/>
            </a:pPr>
            <a:r>
              <a:rPr lang="en-US" cap="small" dirty="0"/>
              <a:t>Software Quality Assurance and Testing</a:t>
            </a:r>
            <a:endParaRPr lang="en-US" sz="4000" cap="small" dirty="0"/>
          </a:p>
        </p:txBody>
      </p:sp>
      <p:sp>
        <p:nvSpPr>
          <p:cNvPr id="18435" name="Content Placeholder 5">
            <a:extLst>
              <a:ext uri="{FF2B5EF4-FFF2-40B4-BE49-F238E27FC236}">
                <a16:creationId xmlns:a16="http://schemas.microsoft.com/office/drawing/2014/main" id="{2F0E6BE1-B26D-5871-4A6F-14226CC0D60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676400" y="5181600"/>
            <a:ext cx="6858000" cy="78581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en-US" sz="2400" dirty="0"/>
              <a:t>Lecture -04</a:t>
            </a:r>
          </a:p>
          <a:p>
            <a:pPr>
              <a:spcBef>
                <a:spcPts val="1200"/>
              </a:spcBef>
            </a:pPr>
            <a:endParaRPr lang="en-US" altLang="en-US" sz="2400" dirty="0"/>
          </a:p>
          <a:p>
            <a:pPr>
              <a:spcBef>
                <a:spcPts val="1200"/>
              </a:spcBef>
            </a:pPr>
            <a:r>
              <a:rPr lang="en-US" altLang="en-US" sz="4000" dirty="0"/>
              <a:t>Harish Aggarwal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E0ECD5-4543-59FD-7AAD-C74A99EF6D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938B9-0BCB-FD11-F315-64B881FAA80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Performance Efficiency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940E98-2F13-5588-9A1B-A434CAAF2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1524000"/>
            <a:ext cx="8915400" cy="4876800"/>
          </a:xfrm>
        </p:spPr>
        <p:txBody>
          <a:bodyPr/>
          <a:lstStyle/>
          <a:p>
            <a:pPr marL="342900" lvl="1" indent="-342900" algn="just" fontAlgn="base">
              <a:spcAft>
                <a:spcPct val="0"/>
              </a:spcAft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1800" b="1" dirty="0"/>
              <a:t>Resource Utilization</a:t>
            </a:r>
            <a:r>
              <a:rPr lang="en-US" sz="1800" dirty="0"/>
              <a:t> - Capability of a product to use no more than the specified amount of resources to perform its function under specified conditions.</a:t>
            </a:r>
          </a:p>
          <a:p>
            <a:pPr marL="742950" lvl="2" indent="-342900" algn="just">
              <a:buClr>
                <a:srgbClr val="101141"/>
              </a:buClr>
            </a:pPr>
            <a:r>
              <a:rPr lang="en-US" sz="1600" dirty="0"/>
              <a:t>Memory usage</a:t>
            </a:r>
          </a:p>
          <a:p>
            <a:pPr marL="742950" lvl="2" indent="-342900" algn="just">
              <a:buClr>
                <a:srgbClr val="101141"/>
              </a:buClr>
            </a:pPr>
            <a:r>
              <a:rPr lang="en-US" sz="1600" dirty="0"/>
              <a:t>Disk usage</a:t>
            </a:r>
          </a:p>
          <a:p>
            <a:pPr marL="742950" lvl="2" indent="-342900" algn="just">
              <a:buClr>
                <a:srgbClr val="101141"/>
              </a:buClr>
            </a:pPr>
            <a:r>
              <a:rPr lang="en-US" sz="1600" dirty="0"/>
              <a:t>Network Bandwidth usage</a:t>
            </a:r>
          </a:p>
          <a:p>
            <a:pPr marL="742950" lvl="2" indent="-342900" algn="just">
              <a:buClr>
                <a:srgbClr val="101141"/>
              </a:buClr>
            </a:pPr>
            <a:r>
              <a:rPr lang="en-US" sz="1600" dirty="0"/>
              <a:t>In a multi user environment, one single application should not consume all the resources</a:t>
            </a:r>
          </a:p>
          <a:p>
            <a:pPr marL="342900" lvl="1" indent="-342900" algn="just" fontAlgn="base">
              <a:spcAft>
                <a:spcPct val="0"/>
              </a:spcAft>
              <a:buClr>
                <a:srgbClr val="101141"/>
              </a:buClr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lvl="1" indent="-342900" algn="just" fontAlgn="base">
              <a:spcAft>
                <a:spcPct val="0"/>
              </a:spcAft>
              <a:buClr>
                <a:srgbClr val="101141"/>
              </a:buClr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lvl="1" indent="-342900" algn="just" fontAlgn="base">
              <a:spcAft>
                <a:spcPct val="0"/>
              </a:spcAft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1800" b="1" dirty="0"/>
              <a:t>Capacity</a:t>
            </a:r>
            <a:r>
              <a:rPr lang="en-US" sz="1800" dirty="0"/>
              <a:t> - Capability of a product to meet requirements for the maximum limits of a product parameter</a:t>
            </a:r>
          </a:p>
          <a:p>
            <a:pPr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Parameters can include the number of items that can be stored, the number of concurrent users, the communication bandwidth, the throughput of transactions, and the size of a database.</a:t>
            </a:r>
          </a:p>
          <a:p>
            <a:pPr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000" dirty="0"/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0" indent="0" algn="just" fontAlgn="base">
              <a:spcAft>
                <a:spcPct val="0"/>
              </a:spcAft>
            </a:pPr>
            <a:endParaRPr lang="en-US" sz="1800" dirty="0"/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18562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65B0F-2B5F-7BF3-32B9-4409B8CA0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5D688-2F5A-490D-AA4E-0C999233F1A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3. Compatibility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DE17C09-D49C-AC08-1114-2E8419821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1524000"/>
            <a:ext cx="8915400" cy="4876800"/>
          </a:xfrm>
        </p:spPr>
        <p:txBody>
          <a:bodyPr/>
          <a:lstStyle/>
          <a:p>
            <a:pPr marL="0" indent="0" algn="just" fontAlgn="base">
              <a:spcAft>
                <a:spcPct val="0"/>
              </a:spcAft>
            </a:pPr>
            <a:r>
              <a:rPr lang="en-US" sz="1800" b="1" dirty="0"/>
              <a:t>Compatibility </a:t>
            </a:r>
            <a:r>
              <a:rPr lang="en-US" sz="1800" dirty="0"/>
              <a:t>- Capability of a product to exchange information with other products, and/or to perform its required functions while sharing the same common environment and resources.</a:t>
            </a:r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b="1" dirty="0"/>
              <a:t>Co-existence - </a:t>
            </a:r>
            <a:r>
              <a:rPr lang="en-US" sz="1800" dirty="0"/>
              <a:t>Capability of a product to perform its required functions efficiently while sharing a common environment and resources with other products, without detrimental impact on any other product.</a:t>
            </a:r>
          </a:p>
          <a:p>
            <a:pPr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Multiple apps working simultaneously on the same operating system</a:t>
            </a:r>
          </a:p>
          <a:p>
            <a:pPr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Sharing same Memory, Disk, etc</a:t>
            </a:r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b="1" dirty="0"/>
              <a:t>Interoperability -</a:t>
            </a:r>
            <a:r>
              <a:rPr lang="en-US" sz="1800" dirty="0"/>
              <a:t> Capability of a product to exchange information with other products and mutually use the information that has been exchanged</a:t>
            </a:r>
          </a:p>
          <a:p>
            <a:pPr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Information is meaningful data; and information exchange includes transformation of data for exchange.</a:t>
            </a:r>
          </a:p>
          <a:p>
            <a:pPr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There can be protocols for data conversion.</a:t>
            </a:r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42316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1C918-73F7-7CB3-C86D-FB4F48A8402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4. Usability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619849-15DB-0340-8085-9ABFFFBE0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1524000"/>
            <a:ext cx="8915400" cy="4876800"/>
          </a:xfrm>
        </p:spPr>
        <p:txBody>
          <a:bodyPr/>
          <a:lstStyle/>
          <a:p>
            <a:pPr marL="0" indent="0" algn="just" fontAlgn="base">
              <a:spcAft>
                <a:spcPct val="0"/>
              </a:spcAft>
            </a:pPr>
            <a:r>
              <a:rPr lang="en-US" sz="1800" b="1" dirty="0"/>
              <a:t>Usability </a:t>
            </a:r>
            <a:r>
              <a:rPr lang="en-US" sz="1800" dirty="0"/>
              <a:t>- Degree to which a product or system can be used by specified users to achieve specified goals with effectiveness, efficiency and satisfaction in a specified context of use. </a:t>
            </a:r>
          </a:p>
          <a:p>
            <a:pPr marL="0" indent="0" algn="just" fontAlgn="base">
              <a:spcAft>
                <a:spcPct val="0"/>
              </a:spcAft>
            </a:pPr>
            <a:endParaRPr lang="en-US" sz="1800" dirty="0"/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b="1" dirty="0"/>
              <a:t>Appropriateness recognizability</a:t>
            </a:r>
            <a:r>
              <a:rPr lang="en-US" sz="1800" dirty="0"/>
              <a:t> - Degree to which users can recognize whether a product or system is appropriate for their needs.</a:t>
            </a:r>
          </a:p>
          <a:p>
            <a:pPr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Time needed to understand the software functionality.</a:t>
            </a:r>
          </a:p>
          <a:p>
            <a:pPr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Finding an Excel formula and understanding its usage for a particular task.</a:t>
            </a:r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b="1" dirty="0"/>
              <a:t>Learnability</a:t>
            </a:r>
            <a:r>
              <a:rPr lang="en-US" sz="1800" dirty="0"/>
              <a:t> - Degree to which a product or system can be used by specified users to achieve specified goals of learning to use the product or system with effectiveness, efficiency, freedom from risk and satisfaction in a specified context of use.</a:t>
            </a:r>
          </a:p>
          <a:p>
            <a:pPr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Time needed to learn to use</a:t>
            </a:r>
          </a:p>
          <a:p>
            <a:pPr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Similar operation under same menu.</a:t>
            </a:r>
          </a:p>
          <a:p>
            <a:pPr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49435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1C918-73F7-7CB3-C86D-FB4F48A8402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4. Usability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619849-15DB-0340-8085-9ABFFFBE0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1524000"/>
            <a:ext cx="8915400" cy="4876800"/>
          </a:xfrm>
        </p:spPr>
        <p:txBody>
          <a:bodyPr/>
          <a:lstStyle/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b="1" dirty="0"/>
              <a:t>Operability</a:t>
            </a:r>
            <a:r>
              <a:rPr lang="en-US" sz="1800" dirty="0"/>
              <a:t> - Attributes that make it easy to operate and control.</a:t>
            </a:r>
          </a:p>
          <a:p>
            <a:pPr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Number of steps needed to achieve a certain functionality.</a:t>
            </a:r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b="1" dirty="0"/>
              <a:t>User error protection - </a:t>
            </a:r>
            <a:r>
              <a:rPr lang="en-US" sz="1800" dirty="0"/>
              <a:t>Protects users against making errors.</a:t>
            </a:r>
          </a:p>
          <a:p>
            <a:pPr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Error messages and warnings for wrong usage (Warning message before deleting any file)</a:t>
            </a:r>
          </a:p>
          <a:p>
            <a:pPr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Completely stop users to perform certain functions which can send system into unusable state. (Cannot delete system files - Only view them)</a:t>
            </a:r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42314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E260FA-31E1-64FA-1F0C-233076798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04A20-5036-DCC7-4FE2-6D38CC010D7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4. Usability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BCB9B1-CB9F-0D5B-A18E-65A130F3F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1524000"/>
            <a:ext cx="8915400" cy="4876800"/>
          </a:xfrm>
        </p:spPr>
        <p:txBody>
          <a:bodyPr/>
          <a:lstStyle/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b="1" dirty="0"/>
              <a:t>User interface aesthetics</a:t>
            </a:r>
            <a:r>
              <a:rPr lang="en-US" sz="1800" dirty="0"/>
              <a:t> - User interface enables pleasing and satisfying interaction for the user.</a:t>
            </a:r>
          </a:p>
          <a:p>
            <a:pPr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Configurable Color themes</a:t>
            </a:r>
          </a:p>
          <a:p>
            <a:pPr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Rounded button Vs Square buttons Vs Square buttons with rounded corners</a:t>
            </a:r>
          </a:p>
          <a:p>
            <a:pPr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000" dirty="0"/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b="1" dirty="0"/>
              <a:t>Accessibility </a:t>
            </a:r>
            <a:r>
              <a:rPr lang="en-US" sz="1800" dirty="0"/>
              <a:t>- Degree to which a product or system can be used by people with the widest range of characteristics and capabilities to achieve a specified goal in a specified context of use.</a:t>
            </a:r>
          </a:p>
          <a:p>
            <a:pPr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System can be used by, “Specially Abled” people</a:t>
            </a:r>
          </a:p>
          <a:p>
            <a:pPr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Big font size for old age people</a:t>
            </a:r>
          </a:p>
          <a:p>
            <a:pPr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Voice conversion for written text.</a:t>
            </a:r>
          </a:p>
          <a:p>
            <a:pPr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46882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C0B96-9D29-B777-753D-F051D2BDB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7EA16-F119-549F-BB94-3A6905E5930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5. Reliability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A81BD6-EA9E-5BFD-BA1F-AC332427C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1524000"/>
            <a:ext cx="8915400" cy="4876800"/>
          </a:xfrm>
        </p:spPr>
        <p:txBody>
          <a:bodyPr/>
          <a:lstStyle/>
          <a:p>
            <a:pPr marL="0" indent="0" algn="just" fontAlgn="base">
              <a:spcAft>
                <a:spcPct val="0"/>
              </a:spcAft>
            </a:pPr>
            <a:r>
              <a:rPr lang="en-US" sz="1800" b="1" dirty="0"/>
              <a:t>Reliability - </a:t>
            </a:r>
            <a:r>
              <a:rPr lang="en-US" sz="1800" dirty="0"/>
              <a:t>Degree to which a system, product or component performs specified functions under specified conditions for a specified period of time. </a:t>
            </a:r>
          </a:p>
          <a:p>
            <a:pPr marL="685800"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Deals with failure to provide service.</a:t>
            </a:r>
          </a:p>
          <a:p>
            <a:pPr marL="685800"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Failure rate could refer to a component or system as a whole.</a:t>
            </a:r>
          </a:p>
          <a:p>
            <a:pPr marL="285750" indent="-28575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b="1" dirty="0"/>
              <a:t>Maturity </a:t>
            </a:r>
            <a:r>
              <a:rPr lang="en-US" sz="1800" dirty="0"/>
              <a:t>- Degree to which a system meets needs for reliability under normal operation.</a:t>
            </a:r>
          </a:p>
          <a:p>
            <a:pPr marL="685800"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MS Teams meeting - Voice clarity under normal circumstance.</a:t>
            </a:r>
          </a:p>
          <a:p>
            <a:pPr marL="685800"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685800"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b="1" dirty="0"/>
              <a:t>Availability - </a:t>
            </a:r>
            <a:r>
              <a:rPr lang="en-US" sz="1800" dirty="0"/>
              <a:t>Degree to which a system, product or component is operational and accessible when required for use.</a:t>
            </a:r>
          </a:p>
          <a:p>
            <a:pPr marL="685800"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Controlling downtime caused due to maintenance, breakdown, etc</a:t>
            </a:r>
          </a:p>
          <a:p>
            <a:pPr marL="285750" indent="-28575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0" indent="0" algn="just" fontAlgn="base">
              <a:spcAft>
                <a:spcPct val="0"/>
              </a:spcAft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74564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1C918-73F7-7CB3-C86D-FB4F48A8402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5. Reliability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619849-15DB-0340-8085-9ABFFFBE0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1524000"/>
            <a:ext cx="8915400" cy="4876800"/>
          </a:xfrm>
        </p:spPr>
        <p:txBody>
          <a:bodyPr/>
          <a:lstStyle/>
          <a:p>
            <a:pPr marL="285750" indent="-28575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b="1" dirty="0"/>
              <a:t>Fault tolerance</a:t>
            </a:r>
            <a:r>
              <a:rPr lang="en-US" sz="1800" dirty="0"/>
              <a:t> - Degree to which a system, product, or component operates as intended despite the presence of hardware or software Faults.</a:t>
            </a:r>
          </a:p>
          <a:p>
            <a:pPr marL="685800"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RAID configurations  - Read and write across multiple disks. Mirroring data sets across multiple disks, which makes RAID systems more fault tolerant by creating built-in data redundancy. </a:t>
            </a:r>
          </a:p>
          <a:p>
            <a:pPr marL="285750" indent="-28575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285750" indent="-28575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b="1" dirty="0"/>
              <a:t>Recoverability </a:t>
            </a:r>
            <a:r>
              <a:rPr lang="en-US" sz="1800" dirty="0"/>
              <a:t>- Degree to which, in the event of an interruption or a failure, a product or system can recover the data directly affected and re-establish the desired state of the system.</a:t>
            </a:r>
          </a:p>
          <a:p>
            <a:pPr marL="685800"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Power goes off in the meeting and is back in a minute. Meeting is restarted automatically. All the people do not have to join the meeting again.</a:t>
            </a:r>
          </a:p>
          <a:p>
            <a:pPr marL="685800"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Slight disruption in Wi-Fi. Status of meeting does not changes</a:t>
            </a:r>
          </a:p>
          <a:p>
            <a:pPr marL="0" indent="0" algn="just" fontAlgn="base">
              <a:spcAft>
                <a:spcPct val="0"/>
              </a:spcAft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82101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40520-106A-E146-25BD-90E4BAC18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1E4EA-E221-11D1-1B9D-A4AA1362E63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6. Security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57B223-035A-702D-E405-AA8F8626B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1524000"/>
            <a:ext cx="8915400" cy="4876800"/>
          </a:xfrm>
        </p:spPr>
        <p:txBody>
          <a:bodyPr/>
          <a:lstStyle/>
          <a:p>
            <a:pPr marL="0" indent="0" algn="just" fontAlgn="base">
              <a:spcAft>
                <a:spcPct val="0"/>
              </a:spcAft>
            </a:pPr>
            <a:r>
              <a:rPr lang="en-US" sz="1800" b="1" dirty="0"/>
              <a:t>Security - </a:t>
            </a:r>
            <a:r>
              <a:rPr lang="en-US" sz="1800" dirty="0"/>
              <a:t>Degree to which a product or system protects information and data so that persons or other products or systems have the degree of data access appropriate to their types and levels of authorization. </a:t>
            </a:r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b="1" dirty="0"/>
              <a:t>Confidentiality </a:t>
            </a:r>
            <a:r>
              <a:rPr lang="en-US" sz="1800" dirty="0"/>
              <a:t>- Degree to which a product or system ensures that data are accessible only to those authorized to have access.</a:t>
            </a:r>
          </a:p>
          <a:p>
            <a:pPr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Only authorized users can access the data</a:t>
            </a:r>
          </a:p>
          <a:p>
            <a:pPr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Login/</a:t>
            </a:r>
            <a:r>
              <a:rPr lang="en-US" dirty="0" err="1"/>
              <a:t>Pwd</a:t>
            </a:r>
            <a:r>
              <a:rPr lang="en-US" dirty="0"/>
              <a:t> for users.</a:t>
            </a:r>
          </a:p>
          <a:p>
            <a:pPr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E.g. People not in this course cannot access any material related to this course</a:t>
            </a:r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b="1" dirty="0"/>
              <a:t>Integrity </a:t>
            </a:r>
            <a:r>
              <a:rPr lang="en-US" sz="1800" dirty="0"/>
              <a:t>- Degree to which a system, product or component prevents unauthorized access to, or modification of, computer programs or data.</a:t>
            </a:r>
          </a:p>
          <a:p>
            <a:pPr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Only authorized users do certain operations on the data.</a:t>
            </a:r>
          </a:p>
          <a:p>
            <a:pPr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E.g. Only instructor can add/delete in Files section</a:t>
            </a:r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79392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1C918-73F7-7CB3-C86D-FB4F48A8402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6. Security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619849-15DB-0340-8085-9ABFFFBE0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1524000"/>
            <a:ext cx="8915400" cy="4876800"/>
          </a:xfrm>
        </p:spPr>
        <p:txBody>
          <a:bodyPr/>
          <a:lstStyle/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b="1" dirty="0"/>
              <a:t>Non-repudiation </a:t>
            </a:r>
            <a:r>
              <a:rPr lang="en-US" sz="1800" dirty="0"/>
              <a:t>- Degree to which actions or events can be proven to have taken place so that the events or actions cannot be repudiated later.</a:t>
            </a:r>
          </a:p>
          <a:p>
            <a:pPr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E.g. If files gets deleted in the system, it can be proven that the file did get deleted. </a:t>
            </a:r>
          </a:p>
          <a:p>
            <a:pPr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Versioning in files maintain all the changes happening in the file.</a:t>
            </a:r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b="1" dirty="0"/>
              <a:t>Accountability </a:t>
            </a:r>
            <a:r>
              <a:rPr lang="en-US" sz="1800" dirty="0"/>
              <a:t>- Degree to which the actions of an entity can be traced uniquely to the entity.</a:t>
            </a:r>
          </a:p>
          <a:p>
            <a:pPr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Logs and traces in the system to track as to who performed any action</a:t>
            </a:r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b="1" dirty="0"/>
              <a:t>Authenticity </a:t>
            </a:r>
            <a:r>
              <a:rPr lang="en-US" sz="1800" dirty="0"/>
              <a:t>- Degree to which the identity of a subject or resource can be proved to be the one claimed.</a:t>
            </a:r>
          </a:p>
          <a:p>
            <a:pPr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Can be done using certifications, encryption.</a:t>
            </a:r>
          </a:p>
          <a:p>
            <a:pPr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 change can be done to document and also it can be proved as to who did it.  </a:t>
            </a:r>
          </a:p>
          <a:p>
            <a:pPr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000" dirty="0"/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79267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1C918-73F7-7CB3-C86D-FB4F48A8402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7. Maintainability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619849-15DB-0340-8085-9ABFFFBE0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1524000"/>
            <a:ext cx="8915400" cy="4876800"/>
          </a:xfrm>
        </p:spPr>
        <p:txBody>
          <a:bodyPr/>
          <a:lstStyle/>
          <a:p>
            <a:pPr marL="0" indent="0" algn="just" fontAlgn="base">
              <a:spcAft>
                <a:spcPct val="0"/>
              </a:spcAft>
            </a:pPr>
            <a:r>
              <a:rPr lang="en-US" sz="1800" b="1" dirty="0"/>
              <a:t>Maintainability - </a:t>
            </a:r>
            <a:r>
              <a:rPr lang="en-US" sz="1800" dirty="0"/>
              <a:t>This characteristic represents the degree of effectiveness and efficiency with which a product or system can be modified to improve it, correct it or adapt it to changes in environment, and in requirements.</a:t>
            </a:r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b="1" dirty="0"/>
              <a:t>Modularity - </a:t>
            </a:r>
            <a:r>
              <a:rPr lang="en-US" sz="1800" dirty="0"/>
              <a:t>Degree to which a system or computer program is composed of discrete components such that a change to one component has minimal impact on other components.</a:t>
            </a:r>
          </a:p>
          <a:p>
            <a:pPr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Easy to do change management.</a:t>
            </a:r>
          </a:p>
          <a:p>
            <a:pPr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Object oriented programing.</a:t>
            </a:r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b="1" dirty="0"/>
              <a:t>Reusability - </a:t>
            </a:r>
            <a:r>
              <a:rPr lang="en-US" sz="1800" dirty="0"/>
              <a:t>Degree to which an asset can be used in more than one system, or in building other assets.</a:t>
            </a:r>
          </a:p>
          <a:p>
            <a:pPr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Libraries, DLLs</a:t>
            </a:r>
          </a:p>
          <a:p>
            <a:pPr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000" dirty="0"/>
          </a:p>
          <a:p>
            <a:pPr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000" dirty="0"/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39087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1C918-73F7-7CB3-C86D-FB4F48A8402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Re-Cap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619849-15DB-0340-8085-9ABFFFBE0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1524000"/>
            <a:ext cx="4305300" cy="4953000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 algn="just" fontAlgn="base">
              <a:spcAft>
                <a:spcPct val="0"/>
              </a:spcAft>
            </a:pPr>
            <a:r>
              <a:rPr lang="en-US" sz="1400" b="1" dirty="0"/>
              <a:t>Lecture - 01</a:t>
            </a:r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Definitions – S/W Quality, S/W Quality Assurance</a:t>
            </a:r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Importance of QA</a:t>
            </a:r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Causes of Defects</a:t>
            </a:r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Business Models in S/W</a:t>
            </a:r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S/W Cost, Quality Cost</a:t>
            </a:r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Quality culture</a:t>
            </a:r>
          </a:p>
          <a:p>
            <a:pPr marL="342900" lvl="1" indent="-342900" algn="just">
              <a:buClr>
                <a:srgbClr val="101141"/>
              </a:buClr>
            </a:pPr>
            <a:endParaRPr lang="en-US" sz="900" dirty="0"/>
          </a:p>
          <a:p>
            <a:pPr marL="342900" lvl="1" indent="-342900" algn="just">
              <a:buClr>
                <a:srgbClr val="101141"/>
              </a:buClr>
            </a:pPr>
            <a:endParaRPr lang="en-US" sz="900" dirty="0"/>
          </a:p>
          <a:p>
            <a:pPr marL="0" lvl="1" indent="0" algn="just" fontAlgn="base">
              <a:spcAft>
                <a:spcPct val="0"/>
              </a:spcAft>
              <a:buClr>
                <a:srgbClr val="101141"/>
              </a:buClr>
              <a:buNone/>
            </a:pPr>
            <a:r>
              <a:rPr lang="en-US" sz="1400" b="1" dirty="0"/>
              <a:t>Lecture - 02</a:t>
            </a:r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Software Quality Models</a:t>
            </a:r>
          </a:p>
          <a:p>
            <a:pPr marL="742950" lvl="2" indent="-342900" algn="just">
              <a:buClr>
                <a:srgbClr val="101141"/>
              </a:buClr>
            </a:pPr>
            <a:r>
              <a:rPr lang="en-US" sz="1400" dirty="0"/>
              <a:t>McCall, IEEE 1061, ISO 25000 Series</a:t>
            </a:r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Quality Requirements</a:t>
            </a:r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Quality of Requirements</a:t>
            </a:r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Frameworks</a:t>
            </a:r>
          </a:p>
          <a:p>
            <a:pPr marL="742950" lvl="2" indent="-342900" algn="just">
              <a:buClr>
                <a:srgbClr val="101141"/>
              </a:buClr>
              <a:defRPr/>
            </a:pPr>
            <a:r>
              <a:rPr lang="en-US" sz="1400" dirty="0"/>
              <a:t>ISO/IEC/IEEE 12207 - Software Life Cycle Processes</a:t>
            </a:r>
            <a:endParaRPr lang="en-US" sz="1600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88131F89-72AF-9C79-8D16-644276DC2068}"/>
              </a:ext>
            </a:extLst>
          </p:cNvPr>
          <p:cNvSpPr txBox="1">
            <a:spLocks/>
          </p:cNvSpPr>
          <p:nvPr/>
        </p:nvSpPr>
        <p:spPr bwMode="auto">
          <a:xfrm>
            <a:off x="4419600" y="1524000"/>
            <a:ext cx="4343400" cy="4953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spcAft>
                <a:spcPct val="0"/>
              </a:spcAft>
            </a:pPr>
            <a:r>
              <a:rPr lang="en-US" sz="1600" b="1" dirty="0"/>
              <a:t>Lecture - 03</a:t>
            </a:r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Frameworks</a:t>
            </a:r>
          </a:p>
          <a:p>
            <a:pPr marL="742950" lvl="2" indent="-342900" algn="just">
              <a:buClr>
                <a:srgbClr val="101141"/>
              </a:buClr>
            </a:pPr>
            <a:r>
              <a:rPr lang="en-US" sz="1400" dirty="0"/>
              <a:t>CMMI-Development</a:t>
            </a:r>
          </a:p>
          <a:p>
            <a:pPr marL="742950" lvl="2" indent="-342900" algn="just">
              <a:buClr>
                <a:srgbClr val="101141"/>
              </a:buClr>
            </a:pPr>
            <a:r>
              <a:rPr lang="en-US" sz="1400" dirty="0"/>
              <a:t>ITIL Framework</a:t>
            </a:r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Other Frameworks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68690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1C918-73F7-7CB3-C86D-FB4F48A8402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7. Maintainability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619849-15DB-0340-8085-9ABFFFBE0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1524000"/>
            <a:ext cx="8915400" cy="4876800"/>
          </a:xfrm>
        </p:spPr>
        <p:txBody>
          <a:bodyPr/>
          <a:lstStyle/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b="1" dirty="0"/>
              <a:t>Analyzability - </a:t>
            </a:r>
            <a:r>
              <a:rPr lang="en-US" sz="1800" dirty="0"/>
              <a:t>Degree of effectiveness and efficiency with which it is possible to assess the impact on a product or system of an intended change to one or more of its parts, or to diagnose a product for deficiencies or causes of failures, or to identify parts to be modified.</a:t>
            </a:r>
          </a:p>
          <a:p>
            <a:pPr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Helps in bug fixing, new feature development</a:t>
            </a:r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b="1" dirty="0"/>
              <a:t>Modifiability - </a:t>
            </a:r>
            <a:r>
              <a:rPr lang="en-US" sz="1800" dirty="0"/>
              <a:t>Degree to which a product or system can be effectively and efficiently modified without introducing defects or degrading existing product quality.</a:t>
            </a:r>
          </a:p>
          <a:p>
            <a:pPr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Able to get confidence in quality with minimal regression testing</a:t>
            </a:r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b="1" dirty="0"/>
              <a:t>Testability - </a:t>
            </a:r>
            <a:r>
              <a:rPr lang="en-US" sz="1800" dirty="0"/>
              <a:t>Degree of effectiveness and efficiency with which test criteria can be established for a system, product or component and tests can be performed to determine whether those criteria have been met.</a:t>
            </a:r>
          </a:p>
          <a:p>
            <a:pPr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Design test cases corresponding to requirements and able to test the system using those Test Cases</a:t>
            </a:r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71418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1C918-73F7-7CB3-C86D-FB4F48A8402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C00000"/>
                </a:solidFill>
                <a:latin typeface="Comic Sans MS" panose="030F0702030302020204" pitchFamily="66" charset="0"/>
              </a:rPr>
              <a:t>8. Portability</a:t>
            </a:r>
            <a:endParaRPr lang="en-US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619849-15DB-0340-8085-9ABFFFBE0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1524000"/>
            <a:ext cx="8915400" cy="4876800"/>
          </a:xfrm>
        </p:spPr>
        <p:txBody>
          <a:bodyPr/>
          <a:lstStyle/>
          <a:p>
            <a:pPr marL="0" indent="0" algn="just" fontAlgn="base">
              <a:spcAft>
                <a:spcPct val="0"/>
              </a:spcAft>
            </a:pPr>
            <a:r>
              <a:rPr lang="en-US" sz="1800" b="1" dirty="0"/>
              <a:t>Portability </a:t>
            </a:r>
            <a:r>
              <a:rPr lang="en-US" sz="1800" dirty="0"/>
              <a:t>- Degree of effectiveness and efficiency with which a system, product or component can be transferred from one hardware, software or other operational or usage environment to another. This characteristic is composed of the following sub-characteristics:</a:t>
            </a:r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b="1" dirty="0"/>
              <a:t>Adaptability - </a:t>
            </a:r>
            <a:r>
              <a:rPr lang="en-US" sz="1800" dirty="0"/>
              <a:t>Degree to which a product or system can effectively and efficiently be adapted for different or evolving hardware, software or other operational or usage environments.</a:t>
            </a:r>
          </a:p>
          <a:p>
            <a:pPr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New Driver for newer Printer, Audio device, etc</a:t>
            </a:r>
          </a:p>
          <a:p>
            <a:pPr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Newer version of Apps corresponding to newer operating system</a:t>
            </a:r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88953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9A607D-056F-1D62-50B8-6E8D104E5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BCDF2-7D6F-B0A9-E8B6-6E5A691A32A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C00000"/>
                </a:solidFill>
                <a:latin typeface="Comic Sans MS" panose="030F0702030302020204" pitchFamily="66" charset="0"/>
              </a:rPr>
              <a:t>8. Portability</a:t>
            </a:r>
            <a:endParaRPr lang="en-US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7ACA60-9937-D196-E773-206A80770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1524000"/>
            <a:ext cx="8915400" cy="4876800"/>
          </a:xfrm>
        </p:spPr>
        <p:txBody>
          <a:bodyPr/>
          <a:lstStyle/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b="1" dirty="0" err="1"/>
              <a:t>Installability</a:t>
            </a:r>
            <a:r>
              <a:rPr lang="en-US" sz="1800" b="1" dirty="0"/>
              <a:t> - </a:t>
            </a:r>
            <a:r>
              <a:rPr lang="en-US" sz="1800" dirty="0"/>
              <a:t>Degree of effectiveness and efficiency with which a product or system can be successfully installed and/or uninstalled in a specified environment.</a:t>
            </a:r>
          </a:p>
          <a:p>
            <a:pPr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New software</a:t>
            </a:r>
          </a:p>
          <a:p>
            <a:pPr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Patches, New Features</a:t>
            </a:r>
          </a:p>
          <a:p>
            <a:pPr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Service Packs</a:t>
            </a:r>
          </a:p>
          <a:p>
            <a:pPr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Newer versions.</a:t>
            </a:r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b="1" dirty="0"/>
              <a:t>Replaceability - </a:t>
            </a:r>
            <a:r>
              <a:rPr lang="en-US" sz="1800" dirty="0"/>
              <a:t>Degree to which a product can replace another specified software product for the same purpose in the same environment.</a:t>
            </a:r>
          </a:p>
          <a:p>
            <a:pPr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IE, Chrome, Firefox</a:t>
            </a:r>
          </a:p>
          <a:p>
            <a:pPr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Mail clients</a:t>
            </a:r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11822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1C918-73F7-7CB3-C86D-FB4F48A8402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Agenda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619849-15DB-0340-8085-9ABFFFBE0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1524000"/>
            <a:ext cx="8915400" cy="4953000"/>
          </a:xfrm>
        </p:spPr>
        <p:txBody>
          <a:bodyPr/>
          <a:lstStyle/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Software Quality Factors</a:t>
            </a:r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Quality Attributes</a:t>
            </a:r>
          </a:p>
          <a:p>
            <a:pPr marL="800100" lvl="1" indent="-342900" algn="just" fontAlgn="base">
              <a:spcAft>
                <a:spcPct val="0"/>
              </a:spcAft>
              <a:buFont typeface="+mj-lt"/>
              <a:buAutoNum type="arabicPeriod"/>
            </a:pPr>
            <a:r>
              <a:rPr lang="en-US" sz="1800" dirty="0"/>
              <a:t>Functional Suitability</a:t>
            </a:r>
          </a:p>
          <a:p>
            <a:pPr marL="800100" lvl="1" indent="-342900" algn="just" fontAlgn="base">
              <a:spcAft>
                <a:spcPct val="0"/>
              </a:spcAft>
              <a:buFont typeface="+mj-lt"/>
              <a:buAutoNum type="arabicPeriod"/>
            </a:pPr>
            <a:r>
              <a:rPr lang="en-US" sz="1800" dirty="0"/>
              <a:t>Performance Efficiency</a:t>
            </a:r>
          </a:p>
          <a:p>
            <a:pPr marL="800100" lvl="1" indent="-342900" algn="just" fontAlgn="base">
              <a:spcAft>
                <a:spcPct val="0"/>
              </a:spcAft>
              <a:buFont typeface="+mj-lt"/>
              <a:buAutoNum type="arabicPeriod"/>
            </a:pPr>
            <a:r>
              <a:rPr lang="en-US" sz="1800" dirty="0"/>
              <a:t>Compatibility</a:t>
            </a:r>
          </a:p>
          <a:p>
            <a:pPr marL="800100" lvl="1" indent="-342900" algn="just" fontAlgn="base">
              <a:spcAft>
                <a:spcPct val="0"/>
              </a:spcAft>
              <a:buFont typeface="+mj-lt"/>
              <a:buAutoNum type="arabicPeriod"/>
            </a:pPr>
            <a:r>
              <a:rPr lang="en-US" sz="1800" dirty="0"/>
              <a:t>Usability</a:t>
            </a:r>
          </a:p>
          <a:p>
            <a:pPr marL="800100" lvl="1" indent="-342900" algn="just" fontAlgn="base">
              <a:spcAft>
                <a:spcPct val="0"/>
              </a:spcAft>
              <a:buFont typeface="+mj-lt"/>
              <a:buAutoNum type="arabicPeriod"/>
            </a:pPr>
            <a:r>
              <a:rPr lang="en-US" sz="1800" dirty="0"/>
              <a:t>Reliability</a:t>
            </a:r>
          </a:p>
          <a:p>
            <a:pPr marL="800100" lvl="1" indent="-342900" algn="just" fontAlgn="base">
              <a:spcAft>
                <a:spcPct val="0"/>
              </a:spcAft>
              <a:buFont typeface="+mj-lt"/>
              <a:buAutoNum type="arabicPeriod"/>
            </a:pPr>
            <a:r>
              <a:rPr lang="en-US" sz="1800" dirty="0"/>
              <a:t>Security</a:t>
            </a:r>
          </a:p>
          <a:p>
            <a:pPr marL="800100" lvl="1" indent="-342900" algn="just" fontAlgn="base">
              <a:spcAft>
                <a:spcPct val="0"/>
              </a:spcAft>
              <a:buFont typeface="+mj-lt"/>
              <a:buAutoNum type="arabicPeriod"/>
            </a:pPr>
            <a:r>
              <a:rPr lang="en-US" sz="1800" dirty="0"/>
              <a:t>Maintainability</a:t>
            </a:r>
          </a:p>
          <a:p>
            <a:pPr marL="800100" lvl="1" indent="-342900" algn="just" fontAlgn="base">
              <a:spcAft>
                <a:spcPct val="0"/>
              </a:spcAft>
              <a:buFont typeface="+mj-lt"/>
              <a:buAutoNum type="arabicPeriod"/>
            </a:pPr>
            <a:r>
              <a:rPr lang="en-US" sz="1800" dirty="0"/>
              <a:t>Portability</a:t>
            </a:r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73326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1C918-73F7-7CB3-C86D-FB4F48A8402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Quality Models – 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McCall [MCC 77]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619849-15DB-0340-8085-9ABFFFBE0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1447800"/>
            <a:ext cx="8915400" cy="1676400"/>
          </a:xfrm>
        </p:spPr>
        <p:txBody>
          <a:bodyPr/>
          <a:lstStyle/>
          <a:p>
            <a:pPr marL="285750" indent="-28575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McCall </a:t>
            </a:r>
            <a:r>
              <a:rPr lang="en-IN" sz="1600" dirty="0"/>
              <a:t>[MCC 77] Quality Model</a:t>
            </a:r>
          </a:p>
          <a:p>
            <a:pPr marL="285750" indent="-28575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Perspective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/>
              <a:t> Into Quality Factor </a:t>
            </a:r>
            <a:r>
              <a:rPr lang="en-US" sz="1600" dirty="0">
                <a:sym typeface="Wingdings" panose="05000000000000000000" pitchFamily="2" charset="2"/>
              </a:rPr>
              <a:t> Quality criteria (Measurable)</a:t>
            </a:r>
            <a:r>
              <a:rPr lang="en-US" sz="1600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1C0E57-95C4-FB48-4B3F-1277AB49F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827259"/>
            <a:ext cx="5091113" cy="25829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59450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1C918-73F7-7CB3-C86D-FB4F48A8402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Quality Models – 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McCall [MCC 77]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338154-8BC8-C49B-674E-CFA21857A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524000"/>
            <a:ext cx="2743200" cy="4876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282B6D-E2CE-24F8-661C-D45AB60074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1485900"/>
            <a:ext cx="3281363" cy="4953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08537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1C918-73F7-7CB3-C86D-FB4F48A8402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ISO 25010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CE13B6-B3C4-A1D7-9866-8BD365963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752600"/>
            <a:ext cx="8763000" cy="44945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60152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654DB9-2008-6DE8-A9F2-C35907D63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09076-4299-397C-EE80-49EB827FF31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1. Functional Suitability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C356C1-55E9-5B3E-7579-56A3A79D8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1524000"/>
            <a:ext cx="8915400" cy="4876800"/>
          </a:xfrm>
        </p:spPr>
        <p:txBody>
          <a:bodyPr/>
          <a:lstStyle/>
          <a:p>
            <a:pPr marL="0" indent="0" algn="just" fontAlgn="base">
              <a:spcAft>
                <a:spcPct val="0"/>
              </a:spcAft>
            </a:pPr>
            <a:r>
              <a:rPr lang="en-US" sz="1800" b="1" dirty="0"/>
              <a:t>Functional Suitability - </a:t>
            </a:r>
            <a:r>
              <a:rPr lang="en-US" sz="1800" dirty="0"/>
              <a:t>Capability of a product to provide functions that meet stated and implied needs of intended users when it is used under specified conditions </a:t>
            </a:r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b="1" dirty="0"/>
              <a:t>Functional completeness</a:t>
            </a:r>
            <a:r>
              <a:rPr lang="en-US" sz="1800" dirty="0"/>
              <a:t> - Capability of a product to provide a set of functions that covers all the specified tasks and intended users’ objectives.</a:t>
            </a:r>
          </a:p>
          <a:p>
            <a:pPr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All functionality implemented as per requirements. No requirements should be left out.</a:t>
            </a:r>
          </a:p>
          <a:p>
            <a:pPr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 verify that each functionality is present in the system, every requirement should be traceable through Testing.</a:t>
            </a:r>
          </a:p>
          <a:p>
            <a:pPr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Data should not be missing. Example in reports, etc</a:t>
            </a:r>
          </a:p>
          <a:p>
            <a:pPr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000" dirty="0"/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68143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1C918-73F7-7CB3-C86D-FB4F48A8402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Functional Suitability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619849-15DB-0340-8085-9ABFFFBE0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1524000"/>
            <a:ext cx="8915400" cy="4876800"/>
          </a:xfrm>
        </p:spPr>
        <p:txBody>
          <a:bodyPr/>
          <a:lstStyle/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b="1" dirty="0"/>
              <a:t>Functional Correctness</a:t>
            </a:r>
            <a:r>
              <a:rPr lang="en-US" sz="1800" dirty="0"/>
              <a:t> - Capability of a product to provide accurate results when used by intended users.</a:t>
            </a:r>
          </a:p>
          <a:p>
            <a:pPr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Inaccuracy in calculations. Rounding off errors</a:t>
            </a:r>
          </a:p>
          <a:p>
            <a:pPr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Data should be up-to-date. No stale data. Duration of data should be accurate.</a:t>
            </a:r>
          </a:p>
          <a:p>
            <a:pPr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Standards for coding and documenting the software system.</a:t>
            </a:r>
          </a:p>
          <a:p>
            <a:pPr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000" dirty="0"/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b="1" dirty="0"/>
              <a:t>Functional Appropriateness</a:t>
            </a:r>
            <a:r>
              <a:rPr lang="en-US" sz="1800" dirty="0"/>
              <a:t> - Capability of a product to provide functions that facilitate the accomplishment of specified tasks and objectives.</a:t>
            </a:r>
          </a:p>
          <a:p>
            <a:pPr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user is only presented with the necessary steps to complete a task, excluding any unnecessary steps.</a:t>
            </a:r>
          </a:p>
          <a:p>
            <a:pPr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000" dirty="0"/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0" indent="0" algn="just" fontAlgn="base">
              <a:spcAft>
                <a:spcPct val="0"/>
              </a:spcAft>
            </a:pPr>
            <a:endParaRPr lang="en-US" sz="1800" dirty="0"/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23605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694E1-A8EB-23F4-8280-86F0E7500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4859A-7605-FAC6-919C-0A1CD4AE958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2. Performance Efficiency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4194C66-6B85-E638-A51F-0CA9198CE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1524000"/>
            <a:ext cx="8915400" cy="4876800"/>
          </a:xfrm>
        </p:spPr>
        <p:txBody>
          <a:bodyPr/>
          <a:lstStyle/>
          <a:p>
            <a:pPr marL="0" indent="0" algn="just" fontAlgn="base">
              <a:spcAft>
                <a:spcPct val="0"/>
              </a:spcAft>
            </a:pPr>
            <a:r>
              <a:rPr lang="en-US" sz="1800" b="1" dirty="0"/>
              <a:t>Performance Efficiency</a:t>
            </a:r>
            <a:r>
              <a:rPr lang="en-US" sz="1800" dirty="0"/>
              <a:t> - Capability of a product to perform its functions within specified time and throughput parameters and be efficient in the use of resources under specified conditions.</a:t>
            </a:r>
          </a:p>
          <a:p>
            <a:pPr lvl="1" algn="just" fontAlgn="base">
              <a:spcAft>
                <a:spcPct val="0"/>
              </a:spcAft>
            </a:pPr>
            <a:r>
              <a:rPr lang="en-US" dirty="0"/>
              <a:t>Resources can be CPU, memory, storage, and network devices.</a:t>
            </a:r>
          </a:p>
          <a:p>
            <a:pPr lvl="1" algn="just" fontAlgn="base">
              <a:spcAft>
                <a:spcPct val="0"/>
              </a:spcAft>
            </a:pPr>
            <a:r>
              <a:rPr lang="en-US" dirty="0"/>
              <a:t>Resources can include other software products, the software and hardware configuration of the system, energy, and materials (e.g. print paper, storage media).</a:t>
            </a:r>
          </a:p>
          <a:p>
            <a:pPr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1" indent="-342900" algn="just" fontAlgn="base">
              <a:spcAft>
                <a:spcPct val="0"/>
              </a:spcAft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1800" b="1" dirty="0"/>
              <a:t>Time </a:t>
            </a:r>
            <a:r>
              <a:rPr lang="en-US" sz="1800" b="1" dirty="0" err="1"/>
              <a:t>Behaviour</a:t>
            </a:r>
            <a:r>
              <a:rPr lang="en-US" sz="1800" dirty="0"/>
              <a:t> -</a:t>
            </a:r>
            <a:r>
              <a:rPr lang="en-US" sz="1800" b="1" dirty="0"/>
              <a:t> </a:t>
            </a:r>
            <a:r>
              <a:rPr lang="en-US" sz="1800" dirty="0"/>
              <a:t>Capability of a product to perform its specified function under specified conditions so that the response time and throughput rates meet the requirements.</a:t>
            </a:r>
          </a:p>
          <a:p>
            <a:pPr marL="742950" lvl="2" indent="-342900" algn="just">
              <a:buClr>
                <a:srgbClr val="101141"/>
              </a:buClr>
            </a:pPr>
            <a:r>
              <a:rPr lang="en-US" sz="1800" dirty="0"/>
              <a:t>Time it takes to perform an operation. </a:t>
            </a:r>
          </a:p>
          <a:p>
            <a:pPr marL="742950" lvl="2" indent="-342900" algn="just">
              <a:buClr>
                <a:srgbClr val="101141"/>
              </a:buClr>
            </a:pPr>
            <a:r>
              <a:rPr lang="en-US" sz="1800" dirty="0"/>
              <a:t>Refresh rate of screen.</a:t>
            </a:r>
          </a:p>
          <a:p>
            <a:pPr marL="742950" lvl="2" indent="-342900" algn="just">
              <a:buClr>
                <a:srgbClr val="101141"/>
              </a:buClr>
            </a:pPr>
            <a:r>
              <a:rPr lang="en-US" sz="1800" dirty="0"/>
              <a:t>Time taken for background operations.</a:t>
            </a:r>
          </a:p>
          <a:p>
            <a:pPr marL="742950" lvl="2" indent="-342900" algn="just">
              <a:buClr>
                <a:srgbClr val="101141"/>
              </a:buClr>
            </a:pPr>
            <a:endParaRPr lang="en-US" sz="2600" dirty="0"/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98458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10894</TotalTime>
  <Words>1928</Words>
  <Application>Microsoft Office PowerPoint</Application>
  <PresentationFormat>On-screen Show (4:3)</PresentationFormat>
  <Paragraphs>228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Comic Sans MS</vt:lpstr>
      <vt:lpstr>Wingdings</vt:lpstr>
      <vt:lpstr>Office Theme</vt:lpstr>
      <vt:lpstr>Software Quality Assurance and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Harish Aggarwal</cp:lastModifiedBy>
  <cp:revision>452</cp:revision>
  <dcterms:created xsi:type="dcterms:W3CDTF">2011-09-14T09:42:05Z</dcterms:created>
  <dcterms:modified xsi:type="dcterms:W3CDTF">2024-02-04T04:59:02Z</dcterms:modified>
</cp:coreProperties>
</file>