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38" r:id="rId2"/>
    <p:sldId id="257" r:id="rId3"/>
    <p:sldId id="597" r:id="rId4"/>
    <p:sldId id="455" r:id="rId5"/>
    <p:sldId id="518" r:id="rId6"/>
    <p:sldId id="520" r:id="rId7"/>
    <p:sldId id="521" r:id="rId8"/>
    <p:sldId id="527" r:id="rId9"/>
    <p:sldId id="528" r:id="rId10"/>
    <p:sldId id="529" r:id="rId11"/>
    <p:sldId id="554" r:id="rId12"/>
    <p:sldId id="530" r:id="rId13"/>
    <p:sldId id="531" r:id="rId14"/>
    <p:sldId id="532" r:id="rId15"/>
    <p:sldId id="525" r:id="rId16"/>
    <p:sldId id="534" r:id="rId17"/>
    <p:sldId id="535" r:id="rId18"/>
    <p:sldId id="536" r:id="rId19"/>
    <p:sldId id="537" r:id="rId20"/>
    <p:sldId id="556" r:id="rId21"/>
    <p:sldId id="538" r:id="rId22"/>
    <p:sldId id="539" r:id="rId23"/>
    <p:sldId id="553" r:id="rId24"/>
    <p:sldId id="555" r:id="rId25"/>
    <p:sldId id="540" r:id="rId26"/>
    <p:sldId id="557" r:id="rId27"/>
    <p:sldId id="522" r:id="rId28"/>
    <p:sldId id="541" r:id="rId29"/>
    <p:sldId id="552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94194" autoAdjust="0"/>
  </p:normalViewPr>
  <p:slideViewPr>
    <p:cSldViewPr>
      <p:cViewPr varScale="1">
        <p:scale>
          <a:sx n="121" d="100"/>
          <a:sy n="121" d="100"/>
        </p:scale>
        <p:origin x="10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916B540-29E0-D3D1-1729-88D5E78EF6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0E8ED68-3891-56BB-7747-ECDA16B140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BE083B3-512E-4E3B-9A2B-19241EF2A96D}" type="datetimeFigureOut">
              <a:rPr lang="en-US"/>
              <a:pPr>
                <a:defRPr/>
              </a:pPr>
              <a:t>3/9/2024</a:t>
            </a:fld>
            <a:endParaRPr 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4223690B-81F4-F8F3-A101-2C11CBB0E98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D05F517E-159E-4491-8607-CEE54BE5734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EDF4764A-756E-6451-E607-6DE8D8715A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8E8B92A4-40F1-07B3-1C62-4423F07984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D3CE53F7-9AC6-4B0A-B8AF-16EF14F11E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25374F2A-76C3-A8BA-240D-AE14BBD2B2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1510EF2B-BF3C-F705-BBF8-404645294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1AD5233E-C936-72AE-24E2-7A1C4A53D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237D46B-F561-4A19-B982-EF5404381CB0}" type="slidenum">
              <a:rPr lang="en-IN" altLang="en-US">
                <a:latin typeface="Calibri" panose="020F0502020204030204" pitchFamily="34" charset="0"/>
              </a:rPr>
              <a:pPr/>
              <a:t>1</a:t>
            </a:fld>
            <a:endParaRPr lang="en-I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D3BA5-3147-E556-6FF1-E0AEB17F7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895DC42E-0A54-6457-4699-CB6F55B493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EE6FBF6D-BC36-0BAE-4413-4CB5B1AA5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CC50D184-0672-998D-5E73-8D2AE61648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502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582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183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925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288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434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788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185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363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82AEA-2AFF-4C3B-15DC-0C443FD1A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E72F0F47-0ECF-FE70-B2CC-31994A1AA4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30D7EBB7-D461-CA56-9BF6-A448E7A92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617E5608-5E90-919F-3AC1-D078C09E2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2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966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214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930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0ECCA-393C-7691-300A-18F9B997B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B62F162F-44D8-7F4A-A8D1-387759E498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903F1AE8-BAEA-47CA-AF74-195F5FC2F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16D06C6F-F00D-8185-E55F-934CBAE6CA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639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50054-BC46-CD1C-CB7D-AF84B5F0B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3BB11E9B-BB1D-8333-0F46-06C3730E4E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AD32249-D84E-6C50-D768-3D0DACE65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AA93E0D0-A0CE-AA00-97A4-229867A735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8749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852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EC054-896F-A72D-0B1F-5B2DC6336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368C69BA-0C3C-272F-8B70-B7897F5914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5D9156AA-D7C9-3FD6-A88A-BED6921AB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07853A42-AF75-F29F-B285-FB6685843C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26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823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27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6101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28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936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54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62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899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992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02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087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55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C409C-8DE3-FBA4-C17C-041B4964E43A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CEF15E-7B64-5B5E-A901-9FFCA5A2E139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2F74A0-39C0-DD3D-A912-A4EDC31BB7D3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FA67A-BC61-10A8-F1AE-FD400E583462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10" descr="BITS_university_logo_whitevert.png">
            <a:extLst>
              <a:ext uri="{FF2B5EF4-FFF2-40B4-BE49-F238E27FC236}">
                <a16:creationId xmlns:a16="http://schemas.microsoft.com/office/drawing/2014/main" id="{8FF2F500-05D4-6B37-927D-6D2C22AEA2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D3F50F-D8D3-1C4B-5FD9-6E46377099A1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EA46C-0564-CC0D-FB7F-C4AF8DFC2E9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3B08F86B-02C4-A518-C404-5B2EEF77B819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C5D6DF5-7FE9-B9A5-654F-1A8D229A2C8C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0E3F42-DC58-D61E-3894-F487E698C7F3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47DEE0-D154-6AEA-9ACF-AEDAD75CAA7A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8" name="Picture 10" descr="Picture 7.png">
            <a:extLst>
              <a:ext uri="{FF2B5EF4-FFF2-40B4-BE49-F238E27FC236}">
                <a16:creationId xmlns:a16="http://schemas.microsoft.com/office/drawing/2014/main" id="{28329DB2-AB5A-E031-4DF0-A2678AF985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DABEFB-E40B-977D-1D5C-C85F4129B3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790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1B9B076-6A17-FED6-15F7-6E108EAC87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95513" y="6237288"/>
            <a:ext cx="4392612" cy="365125"/>
          </a:xfr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/>
              <a:t>SS ZGXX –System Programming</a:t>
            </a:r>
            <a:endParaRPr lang="en-I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D1C59C-6E66-49CF-AA4E-90246FB2DE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611187" cy="293687"/>
          </a:xfrm>
        </p:spPr>
        <p:txBody>
          <a:bodyPr/>
          <a:lstStyle>
            <a:lvl1pPr>
              <a:defRPr sz="1600" b="1"/>
            </a:lvl1pPr>
          </a:lstStyle>
          <a:p>
            <a:fld id="{ACB3EA96-C05C-4F2D-8970-B696731E9F0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41626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2AF5E5-1A01-DFBA-B95E-E7617151F5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6FF7F-F0C9-4128-A099-DF9FCB481216}" type="datetime1">
              <a:rPr lang="en-US"/>
              <a:pPr>
                <a:defRPr/>
              </a:pPr>
              <a:t>3/9/2024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450CA6-5259-B406-4A02-AFAF83E463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1(Lucy J. Gudino)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7C0CBF-4B52-6DC2-84A6-FD84853D3D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E2B393-71A7-465E-B673-75440ADF3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60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84CD3C-64F2-37EC-7C01-EB956D1B66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E9D56-5B2D-40BC-A7F0-4EE9A726B989}" type="datetime1">
              <a:rPr lang="en-US"/>
              <a:pPr>
                <a:defRPr/>
              </a:pPr>
              <a:t>3/9/2024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309B28-1F02-E916-7137-5439604FCF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1(Lucy J. Gudino)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B1843C-388A-3873-1A5C-8DD2CFA6FA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9E160-1DE0-4784-9CD1-F487B1F048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66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EC0E700-ED7C-3CB2-6A84-979883CE5F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2EADB-CC56-40AF-9802-2F74D64F9A41}" type="datetime1">
              <a:rPr lang="en-US"/>
              <a:pPr>
                <a:defRPr/>
              </a:pPr>
              <a:t>3/9/2024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5E5FBAD-ACBC-937E-A572-E18E506F05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1(Lucy J. Gudino)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C317CE-BAA4-E91F-5F22-57EA3018B6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4636F-CF22-4AB3-9267-0DFB792404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079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0E1EC-0AA4-5F10-29C9-E92A0DAAD7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18E84-2C55-C853-49FA-CD7D80FEF0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8653F-4D28-7074-26B3-51EBC6C0EE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504EB-D4B5-4D1A-8A66-3D97E70A56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038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BCFFDE8D-8DFF-7EC7-D7F6-8BFFA86804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F6BBAF-AFAB-73BD-9026-8F784DA3E379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8" descr="Picture 7.png">
            <a:extLst>
              <a:ext uri="{FF2B5EF4-FFF2-40B4-BE49-F238E27FC236}">
                <a16:creationId xmlns:a16="http://schemas.microsoft.com/office/drawing/2014/main" id="{1E14DF82-0871-E758-B94B-61F216CB95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2203FB-6B72-3240-41AC-7FF96388483D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38C0F1-244B-D0B2-4394-F14CB72A4378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81086-697B-D593-DEE5-7C8497EE5DAB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D2E93-5BD9-C292-325A-AC23CDE883BA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A3ACD-D0BE-EC2F-DBF5-77BA4CFF6BB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1306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F764F7-59C6-8B6F-1C84-FC30A05E4775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3C3AE8-787B-420E-5DA2-F9EAC402A1B7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8E57D5-2644-2B46-A640-5F81EA98B565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97A9B6-0AC1-CB6A-68B7-443DB35EB69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362ED9A5-8A38-FDC8-7457-62543D4DEF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5D2161-9958-D1BD-0D17-2DC1815AF911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FD9321-591B-D05F-DF92-FADFB024DB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7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47BF2F-3E3E-B0D5-4B3A-8375A88C39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64B062A6-EB34-1C65-F17F-9FB70BAEDEB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0DF83D-985F-8EB8-58A7-1D36AD915B79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595A9-1AB2-6C23-4BC6-BEBD4F3879F3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09CAFE-94F2-8DFF-210B-1CD28107471F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3C8EDBB0-92AB-63AB-FE70-079EA86882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2E80F65F-28C3-F1B3-4055-F0B28966EDC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67DE93-49E6-CF48-D17A-A7B67AA6989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A60ADF-E106-21DD-3AAC-155EE4E01DC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C5CD86-EC62-083E-801B-10783073F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C2F6B567-6A14-B70F-1AC5-E310C0757C6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68FACDA-48DB-751D-A187-C9A5176C818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1E10E7-4180-17F4-34A8-0506D18154D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D8D7B9-E837-E0CE-18B0-84D66974729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706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7.png">
            <a:extLst>
              <a:ext uri="{FF2B5EF4-FFF2-40B4-BE49-F238E27FC236}">
                <a16:creationId xmlns:a16="http://schemas.microsoft.com/office/drawing/2014/main" id="{AF91983F-9C8A-9DA2-0B69-7A535A4237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9">
            <a:extLst>
              <a:ext uri="{FF2B5EF4-FFF2-40B4-BE49-F238E27FC236}">
                <a16:creationId xmlns:a16="http://schemas.microsoft.com/office/drawing/2014/main" id="{38CCB2F4-E57A-2439-042A-C847E1C9F88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B59883-EEBC-9054-D37B-5B97D08FCA9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933CA9-05E8-6B6B-BDA8-BB37787252C8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619175-B909-861A-3296-6FD5C811F1C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" name="Group 28">
            <a:extLst>
              <a:ext uri="{FF2B5EF4-FFF2-40B4-BE49-F238E27FC236}">
                <a16:creationId xmlns:a16="http://schemas.microsoft.com/office/drawing/2014/main" id="{A9699ACC-E384-B255-542E-52232439680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35891F-B3DC-23CE-876C-46905720B14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6F94D3-2534-17B0-D988-BF75DF7A146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694222-E346-3E6D-D39F-026289716A4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0D6FC3D-DD66-83E7-8F90-FD44BF5D0C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539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>
            <a:extLst>
              <a:ext uri="{FF2B5EF4-FFF2-40B4-BE49-F238E27FC236}">
                <a16:creationId xmlns:a16="http://schemas.microsoft.com/office/drawing/2014/main" id="{310EFEEB-2F53-1689-166E-0120B47D481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25BA39-4047-CBE8-087F-99AFF96555E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5D2886-A87F-7A99-7072-95E52928BAD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3D5140-61CA-E1B3-CB2F-F2426CC5BA4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1" name="Group 15">
            <a:extLst>
              <a:ext uri="{FF2B5EF4-FFF2-40B4-BE49-F238E27FC236}">
                <a16:creationId xmlns:a16="http://schemas.microsoft.com/office/drawing/2014/main" id="{0CB53F9A-9FFF-2BC9-A81F-B5FD544EA94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233ECE-8C38-DFF4-0A98-D3234E67BBC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441C72-EB41-3FB2-A163-DE19CAC0C01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25AE29-6C3F-3F95-9613-3ADA07BFF63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5" name="Picture 14" descr="Picture 7.png">
            <a:extLst>
              <a:ext uri="{FF2B5EF4-FFF2-40B4-BE49-F238E27FC236}">
                <a16:creationId xmlns:a16="http://schemas.microsoft.com/office/drawing/2014/main" id="{3BF611DB-7860-4E4A-FBFC-FF0B88618F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11C83D-E204-891B-F48D-CD2ECBD64A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421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id="{178DC4B3-70D0-93FD-DB62-6640E3C8BA4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68B26D0-DD3E-4040-B710-BE233ADC197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5EF5184-B789-D9D6-DD4F-0332215061A5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64CA81-6A8F-5E06-8B15-DFBED33A05F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5B324A78-CFF8-5F4B-793C-42B85F157CE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421A1F-6752-F344-4B2A-92F481D517C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130615-655D-8109-AEA4-718E23420E7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394AB19-7B02-468E-EAC0-AD1C7F37D1A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1" name="Picture 14" descr="Picture 7.png">
            <a:extLst>
              <a:ext uri="{FF2B5EF4-FFF2-40B4-BE49-F238E27FC236}">
                <a16:creationId xmlns:a16="http://schemas.microsoft.com/office/drawing/2014/main" id="{98E2D491-AFB8-D9DC-5D7A-9E7B7B2386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051175-840E-8439-95E4-ABB4AE67C09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499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47DD0712-4508-7C16-6FC7-788BD071DBC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F43F6-F9B0-0E72-162E-FE073A01143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E7484E-818E-19E6-70DE-08CA1952586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F2860A-22E6-E0BB-4D0C-63B3E03254D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" name="Group 13">
            <a:extLst>
              <a:ext uri="{FF2B5EF4-FFF2-40B4-BE49-F238E27FC236}">
                <a16:creationId xmlns:a16="http://schemas.microsoft.com/office/drawing/2014/main" id="{BF7401F4-DBE7-CA53-F8EA-D9017E4EDD6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77AC30-DCC7-8DD4-92ED-2167B9D2807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8F36DD-28AC-01BF-3939-105E0FCC1C6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D853BB-F0D6-040B-35B9-6F571AF8124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3" name="Picture 14" descr="Picture 7.png">
            <a:extLst>
              <a:ext uri="{FF2B5EF4-FFF2-40B4-BE49-F238E27FC236}">
                <a16:creationId xmlns:a16="http://schemas.microsoft.com/office/drawing/2014/main" id="{C37D6615-719D-DC72-D551-C5CEC19A04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51EC16-3466-02B5-53D6-1F5AE0808B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879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F210C1C4-C7D1-DD6C-C419-7D6BFE421F2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07FCB5-49D1-8249-5B37-F79A704C74C7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5C42A8-4265-A403-E443-2F175D04B86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97332B-DC9A-1F12-5911-3F7F5BC069F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4EF91E88-131F-80A2-0ECD-2BE454A1DEF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E26DB7E-903B-B7D2-BD56-7CFC21E8B0D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85B569-F76F-E757-44F6-E38BEA425FD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216955-6DCE-7404-6521-96C0DF8D083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EB3F8E6B-34A3-C60D-7B27-61B3EBD05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C4E8FE-0EEE-CB18-8EF8-34A85977837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98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>
            <a:extLst>
              <a:ext uri="{FF2B5EF4-FFF2-40B4-BE49-F238E27FC236}">
                <a16:creationId xmlns:a16="http://schemas.microsoft.com/office/drawing/2014/main" id="{9510D435-9633-6454-AB11-C1E2193D8DA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B730680-01D8-4F1F-7411-DF0E799C3F0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8ECC68-4A65-666F-F3B6-4434E0FF7D7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57EB83-8BB2-9DF9-7E71-6CFB66BCD82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" name="Group 24">
            <a:extLst>
              <a:ext uri="{FF2B5EF4-FFF2-40B4-BE49-F238E27FC236}">
                <a16:creationId xmlns:a16="http://schemas.microsoft.com/office/drawing/2014/main" id="{88191896-78BD-2170-F95C-D5919BFDAC2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DD7D8F-1802-FD92-0B36-F7D3D619709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92666C-8459-48B9-05F5-079FD392EA0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4A7F5F-B3A4-71D7-9148-7CC0DB7FCD3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1" name="Picture 14" descr="Picture 7.png">
            <a:extLst>
              <a:ext uri="{FF2B5EF4-FFF2-40B4-BE49-F238E27FC236}">
                <a16:creationId xmlns:a16="http://schemas.microsoft.com/office/drawing/2014/main" id="{75AEB1EF-05C6-9CB7-93EC-C55736E3A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3D9EC8-8677-476D-FE58-1FD832E462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870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FDF3D-EFEE-1430-D88F-2B8592C1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FD20DDA-EB7F-8848-432F-C7EABD377D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BB8D2-7558-8EE5-DF63-2C81CD5FD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871AB5E-1AEE-4F81-9A33-A731B1098E5F}" type="datetimeFigureOut">
              <a:rPr lang="en-US"/>
              <a:pPr>
                <a:defRPr/>
              </a:pPr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98130-B5F0-A421-28C2-76FA28019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2498-14F4-90AA-DD92-97CE28978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445FF0A-0CD1-440B-838C-CAD09368F3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1ABA44-3A24-1798-39AE-4F481CC7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429000"/>
            <a:ext cx="6858000" cy="1295400"/>
          </a:xfrm>
        </p:spPr>
        <p:txBody>
          <a:bodyPr/>
          <a:lstStyle/>
          <a:p>
            <a:pPr algn="ctr">
              <a:defRPr/>
            </a:pPr>
            <a:r>
              <a:rPr lang="en-US" cap="small" dirty="0"/>
              <a:t>Software Quality Assurance and Testing</a:t>
            </a:r>
            <a:endParaRPr lang="en-US" sz="4000" cap="small" dirty="0"/>
          </a:p>
        </p:txBody>
      </p:sp>
      <p:sp>
        <p:nvSpPr>
          <p:cNvPr id="18435" name="Content Placeholder 5">
            <a:extLst>
              <a:ext uri="{FF2B5EF4-FFF2-40B4-BE49-F238E27FC236}">
                <a16:creationId xmlns:a16="http://schemas.microsoft.com/office/drawing/2014/main" id="{2F0E6BE1-B26D-5871-4A6F-14226CC0D6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76400" y="5181600"/>
            <a:ext cx="6858000" cy="7858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400"/>
              <a:t>Lecture </a:t>
            </a:r>
            <a:r>
              <a:rPr lang="en-US" altLang="en-US" sz="2400" dirty="0"/>
              <a:t>-05</a:t>
            </a:r>
          </a:p>
          <a:p>
            <a:pPr>
              <a:spcBef>
                <a:spcPts val="1200"/>
              </a:spcBef>
            </a:pPr>
            <a:endParaRPr lang="en-US" altLang="en-US" sz="2400" dirty="0"/>
          </a:p>
          <a:p>
            <a:pPr>
              <a:spcBef>
                <a:spcPts val="1200"/>
              </a:spcBef>
            </a:pPr>
            <a:r>
              <a:rPr lang="en-US" altLang="en-US" sz="4000" dirty="0"/>
              <a:t>Harish Aggarwal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Software Testing – </a:t>
            </a:r>
          </a:p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Error, Defect, Failure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9C824531-333C-9D49-089D-B2208F1E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800600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b="1" dirty="0"/>
              <a:t>Error </a:t>
            </a:r>
            <a:r>
              <a:rPr lang="en-US" altLang="en-US" sz="1800" dirty="0"/>
              <a:t>– It is a human mistake which can be caused in any phase of SDLC (Requirements, Design, Coding, Testing)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b="1" dirty="0"/>
              <a:t>Defect </a:t>
            </a:r>
            <a:r>
              <a:rPr lang="en-US" altLang="en-US" sz="1800" dirty="0"/>
              <a:t>– Once the error is caused, its representation or manifestation is called as Defect. Defect is also called as Fault or Bug. A Defect is a variance between expected and actual Result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b="1" dirty="0"/>
              <a:t>Failure</a:t>
            </a:r>
            <a:r>
              <a:rPr lang="en-US" altLang="en-US" sz="1800" dirty="0"/>
              <a:t> – Execution of Bug is called failure.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marL="0" indent="0" fontAlgn="base">
              <a:spcAft>
                <a:spcPct val="0"/>
              </a:spcAft>
            </a:pPr>
            <a:endParaRPr lang="en-US" altLang="en-US" sz="1800" dirty="0"/>
          </a:p>
          <a:p>
            <a:pPr marL="0" indent="0" fontAlgn="base">
              <a:spcAft>
                <a:spcPct val="0"/>
              </a:spcAft>
            </a:pPr>
            <a:r>
              <a:rPr lang="en-US" altLang="en-US" sz="1800" dirty="0">
                <a:sym typeface="Wingdings" panose="05000000000000000000" pitchFamily="2" charset="2"/>
              </a:rPr>
              <a:t>                                                        </a:t>
            </a:r>
            <a:endParaRPr lang="en-US" altLang="en-US" sz="1800" dirty="0"/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marL="0" indent="0" fontAlgn="base">
              <a:spcAft>
                <a:spcPct val="0"/>
              </a:spcAft>
            </a:pPr>
            <a:endParaRPr lang="en-US" altLang="en-US" sz="1800" dirty="0"/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marL="0" indent="0" fontAlgn="base">
              <a:spcAft>
                <a:spcPct val="0"/>
              </a:spcAft>
            </a:pPr>
            <a:endParaRPr lang="en-US" alt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5043D3-C63C-FAC4-1C75-0D70A4E73FE0}"/>
              </a:ext>
            </a:extLst>
          </p:cNvPr>
          <p:cNvSpPr/>
          <p:nvPr/>
        </p:nvSpPr>
        <p:spPr>
          <a:xfrm>
            <a:off x="5029202" y="4568890"/>
            <a:ext cx="1295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35F93A-DA2D-10A6-E42E-7A6FC473A9E9}"/>
              </a:ext>
            </a:extLst>
          </p:cNvPr>
          <p:cNvSpPr/>
          <p:nvPr/>
        </p:nvSpPr>
        <p:spPr>
          <a:xfrm>
            <a:off x="696685" y="4568890"/>
            <a:ext cx="1295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Error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2B2530-F14F-F540-00A6-AA8120AF107A}"/>
              </a:ext>
            </a:extLst>
          </p:cNvPr>
          <p:cNvSpPr/>
          <p:nvPr/>
        </p:nvSpPr>
        <p:spPr>
          <a:xfrm>
            <a:off x="2845060" y="4568890"/>
            <a:ext cx="1295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Defect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72268-CA35-65F3-ED8E-8B8891534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38D6-628C-A6AC-909B-835B1440563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Software Testing – </a:t>
            </a:r>
          </a:p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Error, Defect, Failure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BA706EB4-2D88-F1ED-F779-CA1C53936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800600"/>
          </a:xfrm>
        </p:spPr>
        <p:txBody>
          <a:bodyPr/>
          <a:lstStyle/>
          <a:p>
            <a:pPr marL="0" indent="0" fontAlgn="base">
              <a:spcAft>
                <a:spcPct val="0"/>
              </a:spcAft>
            </a:pPr>
            <a:r>
              <a:rPr lang="en-US" altLang="en-US" sz="1800" b="1" dirty="0"/>
              <a:t>Error </a:t>
            </a:r>
            <a:r>
              <a:rPr lang="en-US" altLang="en-US" sz="1800" dirty="0"/>
              <a:t>– Its main causes are :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Negligence: Carelessness often leads to errors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Miscommunication: An unclear feature specification or its improper interpretation.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Inexperience: Inexperienced developers often miss out on essential details.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Complexity: Intricate algorithms can cause mistakes in coding logic.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marL="0" indent="0" fontAlgn="base">
              <a:spcAft>
                <a:spcPct val="0"/>
              </a:spcAft>
            </a:pPr>
            <a:r>
              <a:rPr lang="en-US" altLang="en-US" sz="1800" b="1" dirty="0"/>
              <a:t>Defect </a:t>
            </a:r>
            <a:r>
              <a:rPr lang="en-US" altLang="en-US" sz="1800" dirty="0"/>
              <a:t>– Its main causes are :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Missing test cases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Test cases not executed by the tester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Improper execution of test cases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Code changed after testing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0" indent="0" fontAlgn="base">
              <a:spcAft>
                <a:spcPct val="0"/>
              </a:spcAft>
            </a:pPr>
            <a:r>
              <a:rPr lang="en-US" altLang="en-US" sz="1600" b="1" dirty="0"/>
              <a:t>Example</a:t>
            </a:r>
            <a:r>
              <a:rPr lang="en-US" altLang="en-US" sz="1600" dirty="0"/>
              <a:t> – Transfer of funds from one account to another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Error - Developer Codes transfer of funds without checking Minimum Balance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Bug/Defect – Fund can be transferred even if there is no fund in the Account.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Failure – Transfer of funds even without Minimum Balance</a:t>
            </a:r>
          </a:p>
          <a:p>
            <a:pPr marL="0" indent="0" fontAlgn="base">
              <a:spcAft>
                <a:spcPct val="0"/>
              </a:spcAft>
            </a:pPr>
            <a:endParaRPr lang="en-US" altLang="en-US" sz="1800" dirty="0"/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marL="0" indent="0" fontAlgn="base">
              <a:spcAft>
                <a:spcPct val="0"/>
              </a:spcAft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144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Software Testing – </a:t>
            </a:r>
          </a:p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Test Case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9C824531-333C-9D49-089D-B2208F1E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534400" cy="8683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b="1" dirty="0"/>
              <a:t>Test Case </a:t>
            </a:r>
            <a:r>
              <a:rPr lang="en-US" altLang="en-US" sz="1800" dirty="0"/>
              <a:t>– A test case is a set of actions performed on a system to determine if it satisfies software requirements and functions correctly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982A763-E4FD-09EE-DE73-09DD285E2AF5}"/>
              </a:ext>
            </a:extLst>
          </p:cNvPr>
          <p:cNvSpPr txBox="1">
            <a:spLocks/>
          </p:cNvSpPr>
          <p:nvPr/>
        </p:nvSpPr>
        <p:spPr bwMode="auto">
          <a:xfrm>
            <a:off x="304800" y="2362200"/>
            <a:ext cx="6324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800" dirty="0"/>
              <a:t>Test Case ID 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800" dirty="0"/>
              <a:t>Purpose 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800" dirty="0"/>
              <a:t>Preconditions 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800" b="1" dirty="0">
                <a:highlight>
                  <a:srgbClr val="FFFF00"/>
                </a:highlight>
              </a:rPr>
              <a:t>Inputs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800" dirty="0"/>
              <a:t>Expected Outputs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800" dirty="0"/>
              <a:t>Postconditions 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800" dirty="0"/>
              <a:t>Execution History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800" dirty="0"/>
              <a:t>Date 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800" dirty="0"/>
              <a:t>Result 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800" dirty="0"/>
              <a:t>Version 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800" dirty="0"/>
              <a:t>Run By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9965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Software Testing – </a:t>
            </a:r>
          </a:p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Terms and Definitions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9C824531-333C-9D49-089D-B2208F1E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534400" cy="47545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b="1" dirty="0"/>
              <a:t>Test Suit</a:t>
            </a:r>
            <a:r>
              <a:rPr lang="en-US" altLang="en-US" sz="1800" dirty="0"/>
              <a:t> – A collection of test scripts or test cases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b="1" dirty="0"/>
              <a:t>Test Script</a:t>
            </a:r>
            <a:r>
              <a:rPr lang="en-US" altLang="en-US" sz="1800" dirty="0"/>
              <a:t> - The step-by-step instructions that describe how a test case is to be executed.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b="1" dirty="0"/>
              <a:t>Test ware</a:t>
            </a:r>
            <a:r>
              <a:rPr lang="en-US" altLang="en-US" sz="1800" dirty="0"/>
              <a:t>: Includes all of testing documentation. For example, test specification, test scripts, test cases, test data, the environment specification.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b="1" dirty="0"/>
              <a:t>Test log</a:t>
            </a:r>
            <a:r>
              <a:rPr lang="en-US" altLang="en-US" sz="1800" dirty="0"/>
              <a:t>: A chronological record of all relevant details about the execution of a test.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b="1" dirty="0"/>
              <a:t>Test report</a:t>
            </a:r>
            <a:r>
              <a:rPr lang="en-US" altLang="en-US" sz="1800" dirty="0"/>
              <a:t>: A document describing the conduct and results of testing carried out for a system.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64946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Principles of Testing – 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9C824531-333C-9D49-089D-B2208F1E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534400" cy="4754562"/>
          </a:xfrm>
        </p:spPr>
        <p:txBody>
          <a:bodyPr/>
          <a:lstStyle/>
          <a:p>
            <a:pPr fontAlgn="base">
              <a:spcBef>
                <a:spcPts val="12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/>
              <a:t>Testing time and resources are limited: Avoid redundant tests.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/>
              <a:t>Exhaustive testing is impossible. Find a middle path. Make a decision.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/>
              <a:t>Use effective resources to test : Use most suitable tools, procedures, and individuals to conduct the tests. 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/>
              <a:t>Separate testing Team. Avoid programmers/Development team. 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/>
              <a:t>Begin “in small” and progress toward testing “in large”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/>
              <a:t>All customer requirements should have Test Cases and Test Scenarios.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/>
              <a:t>Prepare test reports including test cases and test results to summarize the results of testing.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/>
              <a:t>Advance test planning is a must and should be updated in a timely manner. Start as early as requirement gathering phase.</a:t>
            </a:r>
          </a:p>
          <a:p>
            <a:pPr fontAlgn="base">
              <a:spcAft>
                <a:spcPct val="0"/>
              </a:spcAft>
              <a:buFont typeface="+mj-lt"/>
              <a:buAutoNum type="arabicPeriod"/>
            </a:pPr>
            <a:endParaRPr lang="en-US" altLang="en-US" sz="1800" dirty="0"/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70175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Software Testing </a:t>
            </a:r>
          </a:p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Verification Vs Validation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9C824531-333C-9D49-089D-B2208F1E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534400" cy="4754562"/>
          </a:xfrm>
        </p:spPr>
        <p:txBody>
          <a:bodyPr/>
          <a:lstStyle/>
          <a:p>
            <a:pPr marL="0" indent="0" fontAlgn="base">
              <a:spcAft>
                <a:spcPct val="0"/>
              </a:spcAft>
            </a:pPr>
            <a:r>
              <a:rPr lang="en-US" altLang="en-US" sz="1800" dirty="0"/>
              <a:t>As per IEEE definition(s):</a:t>
            </a:r>
          </a:p>
          <a:p>
            <a:pPr marL="0" indent="0" fontAlgn="base">
              <a:spcAft>
                <a:spcPct val="0"/>
              </a:spcAft>
            </a:pPr>
            <a:r>
              <a:rPr lang="en-US" altLang="en-US" sz="1800" b="1" dirty="0"/>
              <a:t>Software verification: 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“It is the process of evaluating a system or component to determine whether the products of a given development phase satisfy the conditions imposed at the start of that phase.” OR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“It is the process of evaluating, reviewing, inspecting and doing desk checks of work products such as requirement specifications, design specifications and code.” OR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“It is a human testing activity as it involves looking at the documents on paper.”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marL="0" indent="0" fontAlgn="base">
              <a:spcAft>
                <a:spcPct val="0"/>
              </a:spcAft>
            </a:pPr>
            <a:r>
              <a:rPr lang="en-US" altLang="en-US" sz="1800" b="1" dirty="0"/>
              <a:t>Software validation: 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“It is defined as the process of evaluating a system or component during or at the end of development process to determine whether it satisfies the specified requirements. It involves executing the actual software. It is a computer based testing process.”</a:t>
            </a:r>
          </a:p>
        </p:txBody>
      </p:sp>
    </p:spTree>
    <p:extLst>
      <p:ext uri="{BB962C8B-B14F-4D97-AF65-F5344CB8AC3E}">
        <p14:creationId xmlns:p14="http://schemas.microsoft.com/office/powerpoint/2010/main" val="253756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Software Testing </a:t>
            </a:r>
          </a:p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Verification Vs Validation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1B40AA-EDEE-B629-A5B4-60E4358D6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624947"/>
              </p:ext>
            </p:extLst>
          </p:nvPr>
        </p:nvGraphicFramePr>
        <p:xfrm>
          <a:off x="571500" y="1676400"/>
          <a:ext cx="8343900" cy="4648202"/>
        </p:xfrm>
        <a:graphic>
          <a:graphicData uri="http://schemas.openxmlformats.org/drawingml/2006/table">
            <a:tbl>
              <a:tblPr/>
              <a:tblGrid>
                <a:gridCol w="595993">
                  <a:extLst>
                    <a:ext uri="{9D8B030D-6E8A-4147-A177-3AD203B41FA5}">
                      <a16:colId xmlns:a16="http://schemas.microsoft.com/office/drawing/2014/main" val="993394205"/>
                    </a:ext>
                  </a:extLst>
                </a:gridCol>
                <a:gridCol w="3937907">
                  <a:extLst>
                    <a:ext uri="{9D8B030D-6E8A-4147-A177-3AD203B41FA5}">
                      <a16:colId xmlns:a16="http://schemas.microsoft.com/office/drawing/2014/main" val="1053941052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97178039"/>
                    </a:ext>
                  </a:extLst>
                </a:gridCol>
              </a:tblGrid>
              <a:tr h="27342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No.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479181"/>
                  </a:ext>
                </a:extLst>
              </a:tr>
              <a:tr h="5468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a static process of verifying documents, design, and code.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a dynamic process of validating/testing the actual product.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250602"/>
                  </a:ext>
                </a:extLst>
              </a:tr>
              <a:tr h="27342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does not involve executing the code.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involves executing the code.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225356"/>
                  </a:ext>
                </a:extLst>
              </a:tr>
              <a:tr h="5468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human based checking of documents/files.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the computer-based execution of program.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527051"/>
                  </a:ext>
                </a:extLst>
              </a:tr>
              <a:tr h="82027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 is requirements specification, application architecture, high level and detailed design, and database design.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 is actual product—a unit, a module, a set of integrated modules, and the final product.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118852"/>
                  </a:ext>
                </a:extLst>
              </a:tr>
              <a:tr h="5468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uses methods like inspections, walk throughs, desk-checking, etc.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uses methods like black-box, gray-box, and white-box testing.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848357"/>
                  </a:ext>
                </a:extLst>
              </a:tr>
              <a:tr h="5468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It, generally, comes first—before validation.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generally follows verification.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817696"/>
                  </a:ext>
                </a:extLst>
              </a:tr>
              <a:tr h="5468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answers the question—Are we building the product right?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answers the question— Are we building 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right product?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650202"/>
                  </a:ext>
                </a:extLst>
              </a:tr>
              <a:tr h="5468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can catch errors that validation cannot catch.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6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can catch errors that verification cannot catch.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551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890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Software Testing </a:t>
            </a:r>
          </a:p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QA Vs QC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0E4C9C-420F-A23C-32CC-86EFB3660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668673"/>
              </p:ext>
            </p:extLst>
          </p:nvPr>
        </p:nvGraphicFramePr>
        <p:xfrm>
          <a:off x="685800" y="1828800"/>
          <a:ext cx="7391400" cy="2683933"/>
        </p:xfrm>
        <a:graphic>
          <a:graphicData uri="http://schemas.openxmlformats.org/drawingml/2006/table">
            <a:tbl>
              <a:tblPr/>
              <a:tblGrid>
                <a:gridCol w="712066">
                  <a:extLst>
                    <a:ext uri="{9D8B030D-6E8A-4147-A177-3AD203B41FA5}">
                      <a16:colId xmlns:a16="http://schemas.microsoft.com/office/drawing/2014/main" val="4000156566"/>
                    </a:ext>
                  </a:extLst>
                </a:gridCol>
                <a:gridCol w="2996614">
                  <a:extLst>
                    <a:ext uri="{9D8B030D-6E8A-4147-A177-3AD203B41FA5}">
                      <a16:colId xmlns:a16="http://schemas.microsoft.com/office/drawing/2014/main" val="136648618"/>
                    </a:ext>
                  </a:extLst>
                </a:gridCol>
                <a:gridCol w="3682720">
                  <a:extLst>
                    <a:ext uri="{9D8B030D-6E8A-4147-A177-3AD203B41FA5}">
                      <a16:colId xmlns:a16="http://schemas.microsoft.com/office/drawing/2014/main" val="2750193961"/>
                    </a:ext>
                  </a:extLst>
                </a:gridCol>
              </a:tblGrid>
              <a:tr h="3471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No.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 Assurance (QA)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Quality Control (QC)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150200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process related.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product related.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212659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focuses on the process used to develop a product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focuses on testing of a product developed or a product under development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243198"/>
                  </a:ext>
                </a:extLst>
              </a:tr>
              <a:tr h="6942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involves the quality of the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involves the quality of the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products.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753546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a preventive control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a detective control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073116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Allegiance is to development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Allegiance is not to development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658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56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Software Testing </a:t>
            </a:r>
          </a:p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V&amp;V Techniques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2F239-9FBC-8E34-B09D-E4A9F129D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981200"/>
            <a:ext cx="6629400" cy="44903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5404B4D-7536-7CB5-8AD4-7DEB7A3AB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534400" cy="411162"/>
          </a:xfrm>
        </p:spPr>
        <p:txBody>
          <a:bodyPr/>
          <a:lstStyle/>
          <a:p>
            <a:pPr marL="0" indent="0" fontAlgn="base">
              <a:spcAft>
                <a:spcPct val="0"/>
              </a:spcAft>
            </a:pPr>
            <a:r>
              <a:rPr lang="en-US" altLang="en-US" sz="1800" dirty="0"/>
              <a:t>Together Verification and Validation forms the complete Testing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2601DB-85A2-80DA-8162-2DD8493A5E4F}"/>
              </a:ext>
            </a:extLst>
          </p:cNvPr>
          <p:cNvSpPr/>
          <p:nvPr/>
        </p:nvSpPr>
        <p:spPr>
          <a:xfrm>
            <a:off x="2362200" y="5257800"/>
            <a:ext cx="2590800" cy="1213794"/>
          </a:xfrm>
          <a:prstGeom prst="rect">
            <a:avLst/>
          </a:prstGeom>
          <a:solidFill>
            <a:srgbClr val="00B050">
              <a:alpha val="4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4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Software Testing </a:t>
            </a:r>
          </a:p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V&amp;V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9C824531-333C-9D49-089D-B2208F1E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3352800" cy="2468562"/>
          </a:xfrm>
          <a:ln>
            <a:solidFill>
              <a:schemeClr val="tx1"/>
            </a:solidFill>
          </a:ln>
        </p:spPr>
        <p:txBody>
          <a:bodyPr numCol="1"/>
          <a:lstStyle/>
          <a:p>
            <a:pPr marL="0" indent="0" fontAlgn="base">
              <a:spcAft>
                <a:spcPct val="0"/>
              </a:spcAft>
            </a:pPr>
            <a:r>
              <a:rPr lang="en-US" altLang="en-US" sz="1600" dirty="0"/>
              <a:t>V&amp;V is to be done on –</a:t>
            </a:r>
          </a:p>
          <a:p>
            <a:pPr marL="233363" indent="-233363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Requirements</a:t>
            </a:r>
          </a:p>
          <a:p>
            <a:pPr marL="233363" indent="-233363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Design</a:t>
            </a:r>
          </a:p>
          <a:p>
            <a:pPr marL="233363" indent="-233363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Implementation (Code)</a:t>
            </a:r>
          </a:p>
          <a:p>
            <a:pPr marL="233363" indent="-233363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Testing Infra (Test Cases, etc)</a:t>
            </a:r>
          </a:p>
          <a:p>
            <a:pPr marL="233363" indent="-233363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Maintenance (Change Request)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BC00DE-6947-DAA9-B775-4BABC11F7B25}"/>
              </a:ext>
            </a:extLst>
          </p:cNvPr>
          <p:cNvSpPr txBox="1">
            <a:spLocks/>
          </p:cNvSpPr>
          <p:nvPr/>
        </p:nvSpPr>
        <p:spPr bwMode="auto">
          <a:xfrm>
            <a:off x="3657600" y="1493838"/>
            <a:ext cx="2819400" cy="2468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</a:pPr>
            <a:r>
              <a:rPr lang="en-US" altLang="en-US" sz="1600" dirty="0"/>
              <a:t>V&amp;V Activities –</a:t>
            </a:r>
          </a:p>
          <a:p>
            <a:pPr marL="233363" indent="-233363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600" dirty="0"/>
              <a:t>Traceability Analysis</a:t>
            </a:r>
          </a:p>
          <a:p>
            <a:pPr marL="233363" indent="-233363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600" dirty="0"/>
              <a:t>Interface Analysis</a:t>
            </a:r>
          </a:p>
          <a:p>
            <a:pPr marL="233363" indent="-233363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600" dirty="0"/>
              <a:t>Risk Analysis</a:t>
            </a:r>
          </a:p>
          <a:p>
            <a:pPr marL="233363" indent="-233363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600" dirty="0"/>
              <a:t>Walkthrough</a:t>
            </a:r>
          </a:p>
          <a:p>
            <a:pPr marL="233363" indent="-233363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600" dirty="0"/>
              <a:t>Inspection</a:t>
            </a:r>
          </a:p>
          <a:p>
            <a:pPr marL="233363" indent="-233363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600" dirty="0"/>
              <a:t>Test Plan Generation</a:t>
            </a:r>
          </a:p>
          <a:p>
            <a:pPr marL="233363" indent="-233363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600" dirty="0"/>
              <a:t>Test Execution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1CAAC6A-9017-89C1-D27B-1720FE79BE5E}"/>
              </a:ext>
            </a:extLst>
          </p:cNvPr>
          <p:cNvSpPr txBox="1">
            <a:spLocks/>
          </p:cNvSpPr>
          <p:nvPr/>
        </p:nvSpPr>
        <p:spPr bwMode="auto">
          <a:xfrm>
            <a:off x="6477000" y="1491668"/>
            <a:ext cx="2362200" cy="2468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</a:pPr>
            <a:r>
              <a:rPr lang="en-US" altLang="en-US" sz="1600" dirty="0"/>
              <a:t>Goals – To Ensure</a:t>
            </a:r>
          </a:p>
          <a:p>
            <a:pPr marL="233363" indent="-233363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600" dirty="0"/>
              <a:t>Correctness</a:t>
            </a:r>
          </a:p>
          <a:p>
            <a:pPr marL="233363" indent="-233363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600" dirty="0"/>
              <a:t>Completeness</a:t>
            </a:r>
          </a:p>
          <a:p>
            <a:pPr marL="233363" indent="-233363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600" dirty="0"/>
              <a:t>Accuracy</a:t>
            </a:r>
          </a:p>
          <a:p>
            <a:pPr marL="233363" indent="-233363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600" dirty="0"/>
              <a:t>Consistency</a:t>
            </a:r>
          </a:p>
          <a:p>
            <a:pPr marL="233363" indent="-233363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600" dirty="0"/>
              <a:t>Testability</a:t>
            </a:r>
          </a:p>
          <a:p>
            <a:pPr marL="233363" indent="-233363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600" dirty="0"/>
              <a:t>Readability</a:t>
            </a:r>
          </a:p>
        </p:txBody>
      </p:sp>
    </p:spTree>
    <p:extLst>
      <p:ext uri="{BB962C8B-B14F-4D97-AF65-F5344CB8AC3E}">
        <p14:creationId xmlns:p14="http://schemas.microsoft.com/office/powerpoint/2010/main" val="380594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C431A6-6102-65B1-B0BD-2043C1A444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ctr"/>
          <a:lstStyle/>
          <a:p>
            <a:pPr algn="ctr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3600" dirty="0">
                <a:latin typeface="Arial" charset="0"/>
                <a:cs typeface="Arial" charset="0"/>
              </a:rPr>
              <a:t>Software Testing Fundamentals</a:t>
            </a:r>
          </a:p>
          <a:p>
            <a:pPr algn="ctr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3600" dirty="0">
                <a:latin typeface="Arial" charset="0"/>
                <a:cs typeface="Arial" charset="0"/>
              </a:rPr>
              <a:t>Verification and Validation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9B4F3-4B1B-3388-BEAA-BF6CDA94E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60BC6-0A91-E565-AD9D-882F58DFDCE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Software Testing </a:t>
            </a:r>
          </a:p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V&amp;V Planning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F223C315-FFC8-E7C1-CDDC-F7BDC747B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534400" cy="4754562"/>
          </a:xfrm>
        </p:spPr>
        <p:txBody>
          <a:bodyPr/>
          <a:lstStyle/>
          <a:p>
            <a:pPr marL="0" indent="0" fontAlgn="base">
              <a:spcAft>
                <a:spcPct val="0"/>
              </a:spcAft>
            </a:pPr>
            <a:r>
              <a:rPr lang="en-US" altLang="en-US" sz="1800" dirty="0"/>
              <a:t>V&amp;V Plan or simply Test Plan. IEEE83b documents the guidelines for the contents of system, software, build, and module test plans 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/>
              <a:t>Identification of Goals </a:t>
            </a:r>
          </a:p>
          <a:p>
            <a:pPr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/>
              <a:t>Selection of V&amp;V Techniques – 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Requirement Phase - Technical Reviews, Prototyping, and Simulations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Specifications Phase - Technical reviews, requirements tracing, prototyping, and simulations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Design Phase - Technical reviews, Requirements tracing, Prototyping, Simulation, HLD Review, LLD Reviews.  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Implementation Phase - Technical reviews, requirements tracing, testing, and proof of correctness.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Maintenance Phase – As in Design Phase, Regression Testing   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Technical Reviews Include - Walk Throughs and Inspections.</a:t>
            </a:r>
          </a:p>
          <a:p>
            <a:pPr fontAlgn="base">
              <a:spcAft>
                <a:spcPct val="0"/>
              </a:spcAft>
              <a:buFont typeface="+mj-lt"/>
              <a:buAutoNum type="arabicPeriod"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69813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Software Testing </a:t>
            </a:r>
          </a:p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V&amp;V Planning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9C824531-333C-9D49-089D-B2208F1E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534400" cy="47545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+mj-lt"/>
              <a:buAutoNum type="arabicPeriod" startAt="3"/>
            </a:pPr>
            <a:r>
              <a:rPr lang="en-US" altLang="en-US" sz="1800" dirty="0"/>
              <a:t>Organizational Roles and Responsibilities – Dev, Test, SQA, Contractors.</a:t>
            </a:r>
          </a:p>
          <a:p>
            <a:pPr fontAlgn="base">
              <a:spcAft>
                <a:spcPct val="0"/>
              </a:spcAft>
              <a:buFont typeface="+mj-lt"/>
              <a:buAutoNum type="arabicPeriod" startAt="3"/>
            </a:pPr>
            <a:r>
              <a:rPr lang="en-US" altLang="en-US" sz="1800" dirty="0"/>
              <a:t>Integrating V&amp;V Approaches</a:t>
            </a:r>
          </a:p>
          <a:p>
            <a:pPr fontAlgn="base">
              <a:spcAft>
                <a:spcPct val="0"/>
              </a:spcAft>
              <a:buFont typeface="+mj-lt"/>
              <a:buAutoNum type="arabicPeriod" startAt="3"/>
            </a:pPr>
            <a:r>
              <a:rPr lang="en-US" altLang="en-US" sz="1800" dirty="0"/>
              <a:t>Problem/Bug Tracking/Management</a:t>
            </a:r>
          </a:p>
          <a:p>
            <a:pPr fontAlgn="base">
              <a:spcAft>
                <a:spcPct val="0"/>
              </a:spcAft>
              <a:buFont typeface="+mj-lt"/>
              <a:buAutoNum type="arabicPeriod" startAt="3"/>
            </a:pPr>
            <a:r>
              <a:rPr lang="en-US" altLang="en-US" sz="1800" dirty="0"/>
              <a:t>Test Execution Tracking – Test Runs, Resources Used, Time Taken, Bugs Found, etc</a:t>
            </a:r>
          </a:p>
          <a:p>
            <a:pPr fontAlgn="base">
              <a:spcAft>
                <a:spcPct val="0"/>
              </a:spcAft>
              <a:buFont typeface="+mj-lt"/>
              <a:buAutoNum type="arabicPeriod" startAt="3"/>
            </a:pPr>
            <a:r>
              <a:rPr lang="en-US" altLang="en-US" sz="1800" dirty="0"/>
              <a:t>Asses – Quality of Product, Processes, Techniques.</a:t>
            </a:r>
          </a:p>
          <a:p>
            <a:pPr fontAlgn="base">
              <a:spcAft>
                <a:spcPct val="0"/>
              </a:spcAft>
              <a:buFont typeface="+mj-lt"/>
              <a:buAutoNum type="arabicPeriod" startAt="3"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00135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Software Technical Reviews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9C824531-333C-9D49-089D-B2208F1E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534400" cy="1524000"/>
          </a:xfrm>
        </p:spPr>
        <p:txBody>
          <a:bodyPr/>
          <a:lstStyle/>
          <a:p>
            <a:pPr marL="0" indent="0" fontAlgn="base">
              <a:spcAft>
                <a:spcPct val="0"/>
              </a:spcAft>
            </a:pPr>
            <a:r>
              <a:rPr lang="en-US" altLang="en-US" sz="1800" dirty="0"/>
              <a:t>Review Methodologies include – </a:t>
            </a:r>
          </a:p>
          <a:p>
            <a:pPr fontAlgn="base">
              <a:spcAft>
                <a:spcPct val="0"/>
              </a:spcAft>
              <a:buAutoNum type="arabicPeriod"/>
            </a:pPr>
            <a:r>
              <a:rPr lang="en-US" altLang="en-US" sz="1800" dirty="0"/>
              <a:t>Walkthroughs</a:t>
            </a:r>
          </a:p>
          <a:p>
            <a:pPr fontAlgn="base">
              <a:spcAft>
                <a:spcPct val="0"/>
              </a:spcAft>
              <a:buAutoNum type="arabicPeriod"/>
            </a:pPr>
            <a:r>
              <a:rPr lang="en-US" altLang="en-US" sz="1800" dirty="0"/>
              <a:t>Inspections</a:t>
            </a:r>
          </a:p>
          <a:p>
            <a:pPr fontAlgn="base">
              <a:spcAft>
                <a:spcPct val="0"/>
              </a:spcAft>
              <a:buAutoNum type="arabicPeriod"/>
            </a:pPr>
            <a:r>
              <a:rPr lang="en-US" altLang="en-US" sz="1800" dirty="0"/>
              <a:t>Audit – Review process by external authority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fontAlgn="base">
              <a:spcAft>
                <a:spcPct val="0"/>
              </a:spcAft>
              <a:buFont typeface="+mj-lt"/>
              <a:buAutoNum type="arabicPeriod"/>
            </a:pPr>
            <a:endParaRPr lang="en-US" alt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287CA2-3E88-CBA8-6A88-75E66FA7D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099231"/>
              </p:ext>
            </p:extLst>
          </p:nvPr>
        </p:nvGraphicFramePr>
        <p:xfrm>
          <a:off x="491412" y="3276600"/>
          <a:ext cx="8195388" cy="2895599"/>
        </p:xfrm>
        <a:graphic>
          <a:graphicData uri="http://schemas.openxmlformats.org/drawingml/2006/table">
            <a:tbl>
              <a:tblPr/>
              <a:tblGrid>
                <a:gridCol w="789520">
                  <a:extLst>
                    <a:ext uri="{9D8B030D-6E8A-4147-A177-3AD203B41FA5}">
                      <a16:colId xmlns:a16="http://schemas.microsoft.com/office/drawing/2014/main" val="3688325949"/>
                    </a:ext>
                  </a:extLst>
                </a:gridCol>
                <a:gridCol w="3322566">
                  <a:extLst>
                    <a:ext uri="{9D8B030D-6E8A-4147-A177-3AD203B41FA5}">
                      <a16:colId xmlns:a16="http://schemas.microsoft.com/office/drawing/2014/main" val="3685753801"/>
                    </a:ext>
                  </a:extLst>
                </a:gridCol>
                <a:gridCol w="4083302">
                  <a:extLst>
                    <a:ext uri="{9D8B030D-6E8A-4147-A177-3AD203B41FA5}">
                      <a16:colId xmlns:a16="http://schemas.microsoft.com/office/drawing/2014/main" val="366760782"/>
                    </a:ext>
                  </a:extLst>
                </a:gridCol>
              </a:tblGrid>
              <a:tr h="40957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No.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Informal reviews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Formal reviews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678609"/>
                  </a:ext>
                </a:extLst>
              </a:tr>
              <a:tr h="8639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a type of review that typically occurs spontaneously among peers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a planned meeting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944224"/>
                  </a:ext>
                </a:extLst>
              </a:tr>
              <a:tr h="81104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Reviewers have no responsibility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Reviewers are held accountable for their participation in the review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875786"/>
                  </a:ext>
                </a:extLst>
              </a:tr>
              <a:tr h="81104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review reports are generated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 reports containing action items are generated and acted upon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056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711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5210D-047B-212E-5F7A-4D20140BA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5B4DB-CA0D-BC30-F00C-FD92CA561F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Software Technical Reviews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C1D416-0D5D-8778-66EF-58D2172D4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246887"/>
              </p:ext>
            </p:extLst>
          </p:nvPr>
        </p:nvGraphicFramePr>
        <p:xfrm>
          <a:off x="228600" y="1899138"/>
          <a:ext cx="8382000" cy="328246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096354196"/>
                    </a:ext>
                  </a:extLst>
                </a:gridCol>
                <a:gridCol w="3519920">
                  <a:extLst>
                    <a:ext uri="{9D8B030D-6E8A-4147-A177-3AD203B41FA5}">
                      <a16:colId xmlns:a16="http://schemas.microsoft.com/office/drawing/2014/main" val="988157742"/>
                    </a:ext>
                  </a:extLst>
                </a:gridCol>
                <a:gridCol w="4176280">
                  <a:extLst>
                    <a:ext uri="{9D8B030D-6E8A-4147-A177-3AD203B41FA5}">
                      <a16:colId xmlns:a16="http://schemas.microsoft.com/office/drawing/2014/main" val="3270085604"/>
                    </a:ext>
                  </a:extLst>
                </a:gridCol>
              </a:tblGrid>
              <a:tr h="41030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No.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Inspections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Walkthroughs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746823"/>
                  </a:ext>
                </a:extLst>
              </a:tr>
              <a:tr h="8206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a five-step process that is well formalized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has fewer steps than inspections and is a less formal process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846235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uses checklists for locating errors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does not use a checklist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892104"/>
                  </a:ext>
                </a:extLst>
              </a:tr>
              <a:tr h="8206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used to analyze the quality of the Process.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used to improve the quality of the product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003589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process takes a longer time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a shorter process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77086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focuses on training of junior staff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focuses on finding defects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300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301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22A1E-DD66-AB1E-4223-ECCB1EA4C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D1875-B46B-B0C5-8B6D-26F5E1208D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Inspection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779E5E-996F-B466-CB3C-023FB67CC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534400" cy="4525962"/>
          </a:xfrm>
        </p:spPr>
        <p:txBody>
          <a:bodyPr/>
          <a:lstStyle/>
          <a:p>
            <a:pPr marL="0" indent="0" fontAlgn="base">
              <a:spcAft>
                <a:spcPct val="0"/>
              </a:spcAft>
            </a:pPr>
            <a:r>
              <a:rPr lang="en-US" altLang="en-US" sz="1800" b="1" dirty="0"/>
              <a:t>Inspection</a:t>
            </a:r>
            <a:r>
              <a:rPr lang="en-US" altLang="en-US" sz="1800" dirty="0"/>
              <a:t> – 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b="1" dirty="0"/>
              <a:t>Planning</a:t>
            </a:r>
            <a:r>
              <a:rPr lang="en-US" altLang="en-US" sz="1800" dirty="0"/>
              <a:t> — The moderator plans the inspection. The inspection team is given relevant materials, and after that, the team schedules the inspection meeting and works together.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b="1" dirty="0"/>
              <a:t>Overview meeting</a:t>
            </a:r>
            <a:r>
              <a:rPr lang="en-US" altLang="en-US" sz="1800" dirty="0"/>
              <a:t> - Brief summary of the project and its code.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b="1" dirty="0"/>
              <a:t>Preparation</a:t>
            </a:r>
            <a:r>
              <a:rPr lang="en-US" altLang="en-US" sz="1800" dirty="0"/>
              <a:t> — Each inspection team conducts </a:t>
            </a:r>
            <a:r>
              <a:rPr lang="en-US" altLang="en-US" sz="1800"/>
              <a:t>inspection checklists</a:t>
            </a:r>
            <a:r>
              <a:rPr lang="en-US" altLang="en-US" sz="1800" dirty="0"/>
              <a:t>.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b="1" dirty="0"/>
              <a:t>Inspection meeting</a:t>
            </a:r>
            <a:r>
              <a:rPr lang="en-US" altLang="en-US" sz="1800" dirty="0"/>
              <a:t> — Inspectors point out flaws section by Section.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b="1" dirty="0"/>
              <a:t>Rework</a:t>
            </a:r>
            <a:r>
              <a:rPr lang="en-US" altLang="en-US" sz="1800" dirty="0"/>
              <a:t> — Fixing of issues found.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b="1" dirty="0"/>
              <a:t>Follow-up</a:t>
            </a:r>
            <a:r>
              <a:rPr lang="en-US" altLang="en-US" sz="1800" dirty="0"/>
              <a:t> — Meeting with the team to discuss the reviewed and fixed code.</a:t>
            </a:r>
          </a:p>
          <a:p>
            <a:pPr fontAlgn="base">
              <a:spcAft>
                <a:spcPct val="0"/>
              </a:spcAft>
              <a:buFont typeface="+mj-lt"/>
              <a:buAutoNum type="arabicPeriod"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04180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STANDARD FOR SOFTWARE TEST DOCUMENTATION (IEEE829)</a:t>
            </a:r>
            <a:endParaRPr lang="en-IN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9C824531-333C-9D49-089D-B2208F1E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8534400" cy="4602162"/>
          </a:xfrm>
        </p:spPr>
        <p:txBody>
          <a:bodyPr/>
          <a:lstStyle/>
          <a:p>
            <a:pPr fontAlgn="base">
              <a:spcAft>
                <a:spcPct val="0"/>
              </a:spcAft>
              <a:buAutoNum type="arabicPeriod"/>
            </a:pPr>
            <a:r>
              <a:rPr lang="en-US" altLang="en-US" sz="1800" dirty="0"/>
              <a:t>Test Plan</a:t>
            </a:r>
          </a:p>
          <a:p>
            <a:pPr marL="742950" lvl="2" indent="-342900">
              <a:buClr>
                <a:srgbClr val="101141"/>
              </a:buClr>
            </a:pPr>
            <a:r>
              <a:rPr lang="en-US" altLang="en-US" sz="1400" dirty="0"/>
              <a:t>Test-plan Identifier </a:t>
            </a:r>
          </a:p>
          <a:p>
            <a:pPr marL="742950" lvl="2" indent="-342900">
              <a:buClr>
                <a:srgbClr val="101141"/>
              </a:buClr>
            </a:pPr>
            <a:r>
              <a:rPr lang="en-US" altLang="en-US" sz="1400" dirty="0"/>
              <a:t>Introduction - Features to be tested, Reference to other documents</a:t>
            </a:r>
          </a:p>
          <a:p>
            <a:pPr marL="742950" lvl="2" indent="-342900">
              <a:buClr>
                <a:srgbClr val="101141"/>
              </a:buClr>
            </a:pPr>
            <a:r>
              <a:rPr lang="en-US" altLang="en-US" sz="1400" dirty="0"/>
              <a:t>Test Items</a:t>
            </a:r>
          </a:p>
          <a:p>
            <a:pPr marL="742950" lvl="2" indent="-342900">
              <a:buClr>
                <a:srgbClr val="101141"/>
              </a:buClr>
            </a:pPr>
            <a:r>
              <a:rPr lang="en-US" altLang="en-US" sz="1400" dirty="0"/>
              <a:t>Features to be Tested</a:t>
            </a:r>
          </a:p>
          <a:p>
            <a:pPr marL="742950" lvl="2" indent="-342900">
              <a:buClr>
                <a:srgbClr val="101141"/>
              </a:buClr>
            </a:pPr>
            <a:r>
              <a:rPr lang="en-US" altLang="en-US" sz="1400" dirty="0"/>
              <a:t>Approach</a:t>
            </a:r>
          </a:p>
          <a:p>
            <a:pPr marL="742950" lvl="2" indent="-342900">
              <a:buClr>
                <a:srgbClr val="101141"/>
              </a:buClr>
            </a:pPr>
            <a:r>
              <a:rPr lang="en-US" altLang="en-US" sz="1400" dirty="0"/>
              <a:t>Item Pass/Fail Criteria</a:t>
            </a:r>
          </a:p>
          <a:p>
            <a:pPr marL="742950" lvl="2" indent="-342900">
              <a:buClr>
                <a:srgbClr val="101141"/>
              </a:buClr>
            </a:pPr>
            <a:r>
              <a:rPr lang="en-US" altLang="en-US" sz="1400" dirty="0"/>
              <a:t>Suspension Criteria and Resumption</a:t>
            </a:r>
          </a:p>
          <a:p>
            <a:pPr marL="742950" lvl="2" indent="-342900">
              <a:buClr>
                <a:srgbClr val="101141"/>
              </a:buClr>
            </a:pPr>
            <a:r>
              <a:rPr lang="en-US" altLang="en-US" sz="1400" dirty="0"/>
              <a:t>Test Deliverables</a:t>
            </a:r>
          </a:p>
          <a:p>
            <a:pPr marL="742950" lvl="2" indent="-342900">
              <a:buClr>
                <a:srgbClr val="101141"/>
              </a:buClr>
            </a:pPr>
            <a:r>
              <a:rPr lang="en-US" altLang="en-US" sz="1400" dirty="0"/>
              <a:t>Testing Tasks</a:t>
            </a:r>
          </a:p>
          <a:p>
            <a:pPr marL="742950" lvl="2" indent="-342900">
              <a:buClr>
                <a:srgbClr val="101141"/>
              </a:buClr>
            </a:pPr>
            <a:r>
              <a:rPr lang="en-US" altLang="en-US" sz="1400" dirty="0"/>
              <a:t>Environmental Needs</a:t>
            </a:r>
          </a:p>
          <a:p>
            <a:pPr marL="742950" lvl="2" indent="-342900">
              <a:buClr>
                <a:srgbClr val="101141"/>
              </a:buClr>
            </a:pPr>
            <a:r>
              <a:rPr lang="en-US" altLang="en-US" sz="1400" dirty="0"/>
              <a:t>Responsibilities</a:t>
            </a:r>
          </a:p>
          <a:p>
            <a:pPr marL="742950" lvl="2" indent="-342900">
              <a:buClr>
                <a:srgbClr val="101141"/>
              </a:buClr>
            </a:pPr>
            <a:r>
              <a:rPr lang="en-US" altLang="en-US" sz="1400" dirty="0"/>
              <a:t>Staffing and Training Needs</a:t>
            </a:r>
          </a:p>
          <a:p>
            <a:pPr marL="742950" lvl="2" indent="-342900">
              <a:buClr>
                <a:srgbClr val="101141"/>
              </a:buClr>
            </a:pPr>
            <a:r>
              <a:rPr lang="en-US" altLang="en-US" sz="1400" dirty="0"/>
              <a:t>Schedule</a:t>
            </a:r>
          </a:p>
          <a:p>
            <a:pPr marL="742950" lvl="2" indent="-342900">
              <a:buClr>
                <a:srgbClr val="101141"/>
              </a:buClr>
            </a:pPr>
            <a:r>
              <a:rPr lang="en-US" altLang="en-US" sz="1400" dirty="0"/>
              <a:t>Risks and Contingencies</a:t>
            </a:r>
          </a:p>
          <a:p>
            <a:pPr marL="742950" lvl="2" indent="-342900">
              <a:buClr>
                <a:srgbClr val="101141"/>
              </a:buClr>
            </a:pPr>
            <a:r>
              <a:rPr lang="en-US" altLang="en-US" sz="1400" dirty="0"/>
              <a:t>Approvals: Specifies the persons who must approve this plan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47696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ADF5-537D-E297-6158-9347C7AA4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A59E-4AE8-9814-D41F-008ABA34A9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STANDARD FOR SOFTWARE TEST DOCUMENTATION (IEEE829)</a:t>
            </a:r>
            <a:endParaRPr lang="en-IN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37E4FB63-0836-B453-9525-B5C18350D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8534400" cy="46021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+mj-lt"/>
              <a:buAutoNum type="arabicPeriod" startAt="2"/>
            </a:pPr>
            <a:r>
              <a:rPr lang="en-US" altLang="en-US" sz="1800" dirty="0"/>
              <a:t>Test Case Specification</a:t>
            </a:r>
          </a:p>
          <a:p>
            <a:pPr marL="742950" lvl="2" indent="-342900">
              <a:buClr>
                <a:srgbClr val="101141"/>
              </a:buClr>
            </a:pPr>
            <a:r>
              <a:rPr lang="en-US" altLang="en-US" sz="1400" dirty="0"/>
              <a:t>Test-case Specification Identifier</a:t>
            </a:r>
          </a:p>
          <a:p>
            <a:pPr marL="742950" lvl="2" indent="-342900">
              <a:buClr>
                <a:srgbClr val="101141"/>
              </a:buClr>
            </a:pPr>
            <a:r>
              <a:rPr lang="en-US" altLang="en-US" sz="1400" dirty="0"/>
              <a:t>Test Items</a:t>
            </a:r>
          </a:p>
          <a:p>
            <a:pPr marL="742950" lvl="2" indent="-342900">
              <a:buClr>
                <a:srgbClr val="101141"/>
              </a:buClr>
            </a:pPr>
            <a:r>
              <a:rPr lang="en-US" altLang="en-US" sz="1400" dirty="0"/>
              <a:t>Input Specifications</a:t>
            </a:r>
          </a:p>
          <a:p>
            <a:pPr marL="742950" lvl="2" indent="-342900">
              <a:buClr>
                <a:srgbClr val="101141"/>
              </a:buClr>
            </a:pPr>
            <a:r>
              <a:rPr lang="en-US" altLang="en-US" sz="1400" dirty="0"/>
              <a:t>Output Specifications</a:t>
            </a:r>
          </a:p>
          <a:p>
            <a:pPr marL="742950" lvl="2" indent="-342900">
              <a:buClr>
                <a:srgbClr val="101141"/>
              </a:buClr>
            </a:pPr>
            <a:r>
              <a:rPr lang="en-US" altLang="en-US" sz="1400" dirty="0"/>
              <a:t>Environmental Needs</a:t>
            </a:r>
          </a:p>
          <a:p>
            <a:pPr fontAlgn="base">
              <a:spcAft>
                <a:spcPct val="0"/>
              </a:spcAft>
              <a:buFont typeface="+mj-lt"/>
              <a:buAutoNum type="arabicPeriod" startAt="2"/>
            </a:pPr>
            <a:r>
              <a:rPr lang="en-US" altLang="en-US" sz="1800" dirty="0"/>
              <a:t>Test-Incident Report (Bug Report)</a:t>
            </a:r>
          </a:p>
          <a:p>
            <a:pPr marL="742950" lvl="2" indent="-342900">
              <a:buClr>
                <a:srgbClr val="101141"/>
              </a:buClr>
            </a:pPr>
            <a:r>
              <a:rPr lang="en-US" altLang="en-US" sz="1400" dirty="0"/>
              <a:t>Bug-Report Identifier</a:t>
            </a:r>
          </a:p>
          <a:p>
            <a:pPr marL="742950" lvl="2" indent="-342900">
              <a:buClr>
                <a:srgbClr val="101141"/>
              </a:buClr>
            </a:pPr>
            <a:r>
              <a:rPr lang="en-US" altLang="en-US" sz="1400" dirty="0"/>
              <a:t>Summary</a:t>
            </a:r>
          </a:p>
          <a:p>
            <a:pPr marL="742950" lvl="2" indent="-342900">
              <a:buClr>
                <a:srgbClr val="101141"/>
              </a:buClr>
            </a:pPr>
            <a:r>
              <a:rPr lang="en-US" altLang="en-US" sz="1400" dirty="0"/>
              <a:t>Bug Description</a:t>
            </a:r>
          </a:p>
          <a:p>
            <a:pPr marL="742950" lvl="2" indent="-342900">
              <a:buClr>
                <a:srgbClr val="101141"/>
              </a:buClr>
            </a:pPr>
            <a:r>
              <a:rPr lang="en-US" altLang="en-US" sz="1400" dirty="0"/>
              <a:t>Impact: Priority, Severity (urgent, high, medium, low).</a:t>
            </a:r>
          </a:p>
          <a:p>
            <a:pPr fontAlgn="base">
              <a:spcAft>
                <a:spcPct val="0"/>
              </a:spcAft>
              <a:buAutoNum type="arabicPeriod" startAt="2"/>
            </a:pPr>
            <a:r>
              <a:rPr lang="en-US" altLang="en-US" sz="1800" dirty="0"/>
              <a:t>Test-Summary Report</a:t>
            </a:r>
          </a:p>
          <a:p>
            <a:pPr fontAlgn="base">
              <a:spcAft>
                <a:spcPct val="0"/>
              </a:spcAft>
              <a:buAutoNum type="arabicPeriod" startAt="2"/>
            </a:pPr>
            <a:r>
              <a:rPr lang="en-US" altLang="en-US" sz="1800" dirty="0"/>
              <a:t>Inspection Checklist for Test Plans</a:t>
            </a:r>
          </a:p>
          <a:p>
            <a:pPr fontAlgn="base">
              <a:spcAft>
                <a:spcPct val="0"/>
              </a:spcAft>
              <a:buAutoNum type="arabicPeriod" startAt="2"/>
            </a:pPr>
            <a:r>
              <a:rPr lang="en-US" altLang="en-US" sz="1800" dirty="0"/>
              <a:t>Inspection Checklist for Test Cases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fontAlgn="base">
              <a:spcAft>
                <a:spcPct val="0"/>
              </a:spcAft>
              <a:buFont typeface="+mj-lt"/>
              <a:buAutoNum type="arabicPeriod"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46919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Software Testing </a:t>
            </a:r>
          </a:p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White-Box Testing and Black-Box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9C824531-333C-9D49-089D-B2208F1E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5029200"/>
          </a:xfrm>
        </p:spPr>
        <p:txBody>
          <a:bodyPr/>
          <a:lstStyle/>
          <a:p>
            <a:pPr marL="0" indent="0" fontAlgn="base">
              <a:spcAft>
                <a:spcPct val="0"/>
              </a:spcAft>
            </a:pPr>
            <a:r>
              <a:rPr lang="en-US" altLang="en-US" sz="1800" dirty="0"/>
              <a:t>Software Test Classification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/>
              <a:t>White box (structural) testing</a:t>
            </a:r>
            <a:r>
              <a:rPr lang="en-US" altLang="en-US" sz="1600" dirty="0"/>
              <a:t>. Examines internal calculation paths in order to identify bugs. Also called as structural testing or clear-box or Glass-Box or Open-box testing.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0" indent="0" algn="just" fontAlgn="base">
              <a:spcAft>
                <a:spcPct val="0"/>
              </a:spcAft>
            </a:pPr>
            <a:r>
              <a:rPr lang="en-US" altLang="en-US" sz="1600" dirty="0"/>
              <a:t>IEEE definition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Testing that takes into account the internal mechanism of a system or component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/>
              <a:t>Black box (functionality) testing</a:t>
            </a:r>
            <a:r>
              <a:rPr lang="en-US" altLang="en-US" sz="1600" dirty="0"/>
              <a:t>. Identifies bugs only according to software malfunctioning as they are  revealed in its erroneous outputs. Does not care about internal path of calculations and processing performed.</a:t>
            </a:r>
          </a:p>
          <a:p>
            <a:pPr marL="0" indent="0" algn="just" fontAlgn="base">
              <a:spcAft>
                <a:spcPct val="0"/>
              </a:spcAft>
            </a:pPr>
            <a:endParaRPr lang="en-US" altLang="en-US" sz="1600" dirty="0"/>
          </a:p>
          <a:p>
            <a:pPr marL="0" indent="0" algn="just" fontAlgn="base">
              <a:spcAft>
                <a:spcPct val="0"/>
              </a:spcAft>
            </a:pPr>
            <a:r>
              <a:rPr lang="en-US" altLang="en-US" sz="1600" dirty="0"/>
              <a:t>IEEE definitions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(1) Testing that ignores the internal mechanism of a system or component and focuses solely on the outputs generated in response to selected inputs and execution conditions.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(2) Testing conducted to evaluate the compliance of a system or component with specified functional requirements.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1598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Software Testing Strategies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9C824531-333C-9D49-089D-B2208F1E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7545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Software Testing Strategies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Positive Testing – Test with legal Test Data to observe Normal behavior 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Negative Testing – Test with illegal or abnormal data and observe the behavior.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Big Bang Testing (Entire System)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Unit testing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Integration Testing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System Testing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Top-Down ;  Bottom-Up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Stubs Testing (Unavailable Lower Level Module) (Top Down Methodology)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Driver Testing (Unavailable Upper Level Module) (Bottom Up Methodology)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Static Testing</a:t>
            </a:r>
          </a:p>
          <a:p>
            <a:pPr lvl="2"/>
            <a:r>
              <a:rPr lang="en-US" altLang="en-US" sz="1800" dirty="0"/>
              <a:t>Code Reviews, Code Inspections, Walkthroughs, and software technical reviews (STRs)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3193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Unit, Integration, System Testing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9C824531-333C-9D49-089D-B2208F1E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7545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Unit Testing</a:t>
            </a:r>
            <a:endParaRPr lang="en-US" altLang="en-US" dirty="0"/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Individual module is tested in isolation from the Rest of the Software.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Integration Testing</a:t>
            </a:r>
            <a:endParaRPr lang="en-US" altLang="en-US" dirty="0"/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One or more modules are tested together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Interactions between the modules is tested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Top-Down, Bottom-Up, Sandwich (Bi-Directional Integration), Big-Bang.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600" dirty="0"/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System Testing</a:t>
            </a:r>
            <a:endParaRPr lang="en-US" altLang="en-US" dirty="0"/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Testing on complete integrated product including H/W and S/W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Includes functional and Non-functional tests.</a:t>
            </a:r>
          </a:p>
        </p:txBody>
      </p:sp>
    </p:spTree>
    <p:extLst>
      <p:ext uri="{BB962C8B-B14F-4D97-AF65-F5344CB8AC3E}">
        <p14:creationId xmlns:p14="http://schemas.microsoft.com/office/powerpoint/2010/main" val="422991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Re-Cap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19849-15DB-0340-8085-9ABFFFB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4305300" cy="49530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just" fontAlgn="base">
              <a:spcAft>
                <a:spcPct val="0"/>
              </a:spcAft>
            </a:pPr>
            <a:r>
              <a:rPr lang="en-US" sz="1400" b="1" dirty="0"/>
              <a:t>Lecture - 01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Definitions – S/W Quality, S/W Quality Assurance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Importance of QA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Causes of Defects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Business Models in S/W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S/W Cost, Quality Cost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Quality culture</a:t>
            </a:r>
          </a:p>
          <a:p>
            <a:pPr marL="342900" lvl="1" indent="-342900" algn="just">
              <a:buClr>
                <a:srgbClr val="101141"/>
              </a:buClr>
            </a:pPr>
            <a:endParaRPr lang="en-US" sz="900" dirty="0"/>
          </a:p>
          <a:p>
            <a:pPr marL="342900" lvl="1" indent="-342900" algn="just">
              <a:buClr>
                <a:srgbClr val="101141"/>
              </a:buClr>
            </a:pPr>
            <a:endParaRPr lang="en-US" sz="900" dirty="0"/>
          </a:p>
          <a:p>
            <a:pPr marL="0" lvl="1" indent="0" algn="just" fontAlgn="base">
              <a:spcAft>
                <a:spcPct val="0"/>
              </a:spcAft>
              <a:buClr>
                <a:srgbClr val="101141"/>
              </a:buClr>
              <a:buNone/>
            </a:pPr>
            <a:r>
              <a:rPr lang="en-US" sz="1400" b="1" dirty="0"/>
              <a:t>Lecture - 02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Software Quality Models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400" dirty="0"/>
              <a:t>McCall, IEEE 1061, ISO 25000 Series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Quality Requirements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Quality of Requirements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Frameworks</a:t>
            </a:r>
          </a:p>
          <a:p>
            <a:pPr marL="742950" lvl="2" indent="-342900" algn="just">
              <a:buClr>
                <a:srgbClr val="101141"/>
              </a:buClr>
              <a:defRPr/>
            </a:pPr>
            <a:r>
              <a:rPr lang="en-US" sz="1400" dirty="0"/>
              <a:t>ISO/IEC/IEEE 12207 - Software Life Cycle Processes</a:t>
            </a:r>
            <a:endParaRPr lang="en-US" sz="1600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8131F89-72AF-9C79-8D16-644276DC2068}"/>
              </a:ext>
            </a:extLst>
          </p:cNvPr>
          <p:cNvSpPr txBox="1">
            <a:spLocks/>
          </p:cNvSpPr>
          <p:nvPr/>
        </p:nvSpPr>
        <p:spPr bwMode="auto">
          <a:xfrm>
            <a:off x="4419600" y="1524000"/>
            <a:ext cx="4343400" cy="495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spcAft>
                <a:spcPct val="0"/>
              </a:spcAft>
            </a:pPr>
            <a:r>
              <a:rPr lang="en-US" sz="1600" b="1" dirty="0"/>
              <a:t>Lecture - 03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Frameworks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400" dirty="0"/>
              <a:t>CMMI-Development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400" dirty="0"/>
              <a:t>ITIL Framework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Other Frameworks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 algn="just" fontAlgn="base">
              <a:spcAft>
                <a:spcPct val="0"/>
              </a:spcAft>
            </a:pPr>
            <a:r>
              <a:rPr lang="en-US" sz="1600" b="1" dirty="0"/>
              <a:t>Lecture - 04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ISO 25010 – Quality Attributes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Functional Suitability, Performance </a:t>
            </a:r>
            <a:r>
              <a:rPr lang="en-US" sz="1400"/>
              <a:t>Efficiency, Compatibility</a:t>
            </a:r>
            <a:r>
              <a:rPr lang="en-US" sz="1400" dirty="0"/>
              <a:t>, Usability, Reliability</a:t>
            </a:r>
            <a:r>
              <a:rPr lang="en-US" sz="1400"/>
              <a:t>, Security, Maintainability</a:t>
            </a:r>
            <a:r>
              <a:rPr lang="en-US" sz="1400" dirty="0"/>
              <a:t>, Portability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6869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Agenda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9C824531-333C-9D49-089D-B2208F1E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7545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Software Testing Fundamentals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Software Verification and Validation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Types of Testing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Black Box Testing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White Box Testing</a:t>
            </a:r>
          </a:p>
          <a:p>
            <a:pPr marL="342900" lvl="1" indent="-342900" fontAlgn="base">
              <a:spcAft>
                <a:spcPct val="0"/>
              </a:spcAft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Test Levels and Types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Unit Testing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Integration Testing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System Testing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I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Software Testing Fundamentals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9C824531-333C-9D49-089D-B2208F1E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876800"/>
          </a:xfrm>
        </p:spPr>
        <p:txBody>
          <a:bodyPr/>
          <a:lstStyle/>
          <a:p>
            <a:pPr marL="0" indent="0" fontAlgn="base">
              <a:spcAft>
                <a:spcPct val="0"/>
              </a:spcAft>
            </a:pPr>
            <a:r>
              <a:rPr lang="en-US" altLang="en-US" dirty="0"/>
              <a:t>Definition – 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Testing is the process of executing a program with intention of finding errors                                                         [Myers]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Testing is the process of exercising or evaluating a system or system component by manual or automated means to verify that it satisfies specified requirements.                           [IEEE 83a]</a:t>
            </a:r>
          </a:p>
          <a:p>
            <a:pPr marL="0" indent="0" fontAlgn="base">
              <a:spcAft>
                <a:spcPct val="0"/>
              </a:spcAft>
            </a:pPr>
            <a:endParaRPr lang="en-US" altLang="en-US" dirty="0"/>
          </a:p>
          <a:p>
            <a:pPr marL="0" indent="0" fontAlgn="base">
              <a:spcAft>
                <a:spcPct val="0"/>
              </a:spcAft>
            </a:pPr>
            <a:r>
              <a:rPr lang="nl-NL" altLang="en-US" sz="2000" dirty="0"/>
              <a:t>[IEEE Std 610.12 (IEEE, 1990)]  -</a:t>
            </a:r>
            <a:endParaRPr lang="en-US" altLang="en-US" sz="20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The process of operating a system or component under specified conditions, observing or recording the results, and making an evaluation of some aspect of the system or component. 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The process of analyzing a software item to detect the differences between existing and required conditions (that is, bugs) and to evaluate the features of the software item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010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Software Testing Fundamentals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9C824531-333C-9D49-089D-B2208F1E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7545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Software testing is a </a:t>
            </a:r>
            <a:r>
              <a:rPr lang="en-US" altLang="en-US" sz="2000" b="1" dirty="0">
                <a:highlight>
                  <a:srgbClr val="FFFF00"/>
                </a:highlight>
              </a:rPr>
              <a:t>formal</a:t>
            </a:r>
            <a:r>
              <a:rPr lang="en-US" altLang="en-US" sz="2000" dirty="0"/>
              <a:t> process carried out by a </a:t>
            </a:r>
            <a:r>
              <a:rPr lang="en-US" altLang="en-US" sz="2000" b="1" dirty="0">
                <a:highlight>
                  <a:srgbClr val="FFFF00"/>
                </a:highlight>
              </a:rPr>
              <a:t>specialized testing team </a:t>
            </a:r>
            <a:r>
              <a:rPr lang="en-US" altLang="en-US" sz="2000" dirty="0"/>
              <a:t>in which a software unit, several integrated software units or an entire software package are examined by </a:t>
            </a:r>
            <a:r>
              <a:rPr lang="en-US" altLang="en-US" sz="2000" b="1" dirty="0">
                <a:highlight>
                  <a:srgbClr val="FFFF00"/>
                </a:highlight>
              </a:rPr>
              <a:t>running the programs</a:t>
            </a:r>
            <a:r>
              <a:rPr lang="en-US" altLang="en-US" sz="2000" dirty="0"/>
              <a:t> on a computer. All the associated tests are performed according to </a:t>
            </a:r>
            <a:r>
              <a:rPr lang="en-US" altLang="en-US" sz="2000" b="1" dirty="0">
                <a:highlight>
                  <a:srgbClr val="FFFF00"/>
                </a:highlight>
              </a:rPr>
              <a:t>approved test procedures</a:t>
            </a:r>
            <a:r>
              <a:rPr lang="en-US" altLang="en-US" sz="2000" dirty="0"/>
              <a:t> on </a:t>
            </a:r>
            <a:r>
              <a:rPr lang="en-US" altLang="en-US" sz="2000" b="1" dirty="0">
                <a:highlight>
                  <a:srgbClr val="FFFF00"/>
                </a:highlight>
              </a:rPr>
              <a:t>approved test cases.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089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Software Testing - Why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9C824531-333C-9D49-089D-B2208F1E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534400" cy="4754562"/>
          </a:xfrm>
        </p:spPr>
        <p:txBody>
          <a:bodyPr/>
          <a:lstStyle/>
          <a:p>
            <a:pPr marL="0" indent="0" fontAlgn="base">
              <a:spcAft>
                <a:spcPct val="0"/>
              </a:spcAft>
            </a:pPr>
            <a:r>
              <a:rPr lang="en-US" altLang="en-US" sz="1800" b="1" dirty="0"/>
              <a:t>The Technical Case: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Competent developers are not infallible.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The implications of requirements are not always foreseeable.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The behavior of a system is not necessarily predictable from its components.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Languages, databases, user interfaces, and operating systems have bugs that can cause application failures.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Reusable classes and objects may have underlying issues.</a:t>
            </a:r>
          </a:p>
          <a:p>
            <a:pPr marL="0" indent="0" fontAlgn="base">
              <a:spcAft>
                <a:spcPct val="0"/>
              </a:spcAft>
            </a:pPr>
            <a:endParaRPr lang="en-US" altLang="en-US" sz="1800" b="1" dirty="0"/>
          </a:p>
          <a:p>
            <a:pPr marL="0" indent="0" fontAlgn="base">
              <a:spcAft>
                <a:spcPct val="0"/>
              </a:spcAft>
            </a:pPr>
            <a:r>
              <a:rPr lang="en-US" altLang="en-US" sz="1800" b="1" dirty="0"/>
              <a:t>The Business Case: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If you don’t find bugs your customers or users will.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Post-release debugging is the most expensive form of development.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Buggy software hurts operations, sales, and reputation.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Buggy software can be hazardous to life and property.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Cost of fixing is higher if bugs are found later in the cycle.</a:t>
            </a:r>
          </a:p>
        </p:txBody>
      </p:sp>
    </p:spTree>
    <p:extLst>
      <p:ext uri="{BB962C8B-B14F-4D97-AF65-F5344CB8AC3E}">
        <p14:creationId xmlns:p14="http://schemas.microsoft.com/office/powerpoint/2010/main" val="3845606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Software Testing - Who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9C824531-333C-9D49-089D-B2208F1E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534400" cy="4754562"/>
          </a:xfrm>
        </p:spPr>
        <p:txBody>
          <a:bodyPr/>
          <a:lstStyle/>
          <a:p>
            <a:pPr marL="0" indent="0" fontAlgn="base">
              <a:spcAft>
                <a:spcPct val="0"/>
              </a:spcAft>
            </a:pPr>
            <a:r>
              <a:rPr lang="en-US" altLang="en-US" sz="1800" dirty="0"/>
              <a:t>Who should be doing the Testing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Development Team.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Product Management Team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Project Management Team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Dedicated Test Team.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Leadership (Alpha Testing, Beta Testing)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Customers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Effectively – It is Team Effort and ongoing process throughout lifecycle of Product Development</a:t>
            </a:r>
          </a:p>
        </p:txBody>
      </p:sp>
    </p:spTree>
    <p:extLst>
      <p:ext uri="{BB962C8B-B14F-4D97-AF65-F5344CB8AC3E}">
        <p14:creationId xmlns:p14="http://schemas.microsoft.com/office/powerpoint/2010/main" val="3770004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Software Testing – </a:t>
            </a:r>
          </a:p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How much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9C824531-333C-9D49-089D-B2208F1E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534400" cy="4754562"/>
          </a:xfrm>
        </p:spPr>
        <p:txBody>
          <a:bodyPr/>
          <a:lstStyle/>
          <a:p>
            <a:pPr marL="0" indent="0" fontAlgn="base">
              <a:spcAft>
                <a:spcPct val="0"/>
              </a:spcAft>
            </a:pPr>
            <a:r>
              <a:rPr lang="en-US" altLang="en-US" sz="1800" dirty="0"/>
              <a:t>How much Testing should be done.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Studies show that software testing constitutes 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About 40% of overall effort and 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25% of the overall software budget</a:t>
            </a:r>
            <a:endParaRPr lang="en-US" altLang="en-US" sz="1000" dirty="0"/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Testing is never 100% exhaustive.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Bug Free product is Myth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Reach Acceptable Quality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There is no standard way to measure testing process. 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Metrics can be computed at the organizational, process, project, and product levels. 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Each set of measurements has its value in monitoring, planning, and control.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Testing is a trade-off between budget, time, and quality.</a:t>
            </a:r>
          </a:p>
          <a:p>
            <a:pPr marL="0" indent="0" fontAlgn="base">
              <a:spcAft>
                <a:spcPct val="0"/>
              </a:spcAft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8886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11182</TotalTime>
  <Words>2461</Words>
  <Application>Microsoft Office PowerPoint</Application>
  <PresentationFormat>On-screen Show (4:3)</PresentationFormat>
  <Paragraphs>407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Comic Sans MS</vt:lpstr>
      <vt:lpstr>Office Theme</vt:lpstr>
      <vt:lpstr>Software Quality Assurance and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Maruthamuthu, Vadivelan</cp:lastModifiedBy>
  <cp:revision>462</cp:revision>
  <dcterms:created xsi:type="dcterms:W3CDTF">2011-09-14T09:42:05Z</dcterms:created>
  <dcterms:modified xsi:type="dcterms:W3CDTF">2024-03-08T18:46:08Z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ad3be33-4108-4738-9e07-d8656a181486_Enabled">
    <vt:lpwstr>true</vt:lpwstr>
  </property>
  <property fmtid="{D5CDD505-2E9C-101B-9397-08002B2CF9AE}" pid="3" name="MSIP_Label_dad3be33-4108-4738-9e07-d8656a181486_SetDate">
    <vt:lpwstr>2024-03-08T15:25:20Z</vt:lpwstr>
  </property>
  <property fmtid="{D5CDD505-2E9C-101B-9397-08002B2CF9AE}" pid="4" name="MSIP_Label_dad3be33-4108-4738-9e07-d8656a181486_Method">
    <vt:lpwstr>Privileged</vt:lpwstr>
  </property>
  <property fmtid="{D5CDD505-2E9C-101B-9397-08002B2CF9AE}" pid="5" name="MSIP_Label_dad3be33-4108-4738-9e07-d8656a181486_Name">
    <vt:lpwstr>Public No Visual Label</vt:lpwstr>
  </property>
  <property fmtid="{D5CDD505-2E9C-101B-9397-08002B2CF9AE}" pid="6" name="MSIP_Label_dad3be33-4108-4738-9e07-d8656a181486_SiteId">
    <vt:lpwstr>945c199a-83a2-4e80-9f8c-5a91be5752dd</vt:lpwstr>
  </property>
  <property fmtid="{D5CDD505-2E9C-101B-9397-08002B2CF9AE}" pid="7" name="MSIP_Label_dad3be33-4108-4738-9e07-d8656a181486_ActionId">
    <vt:lpwstr>c50b11b1-eccc-43e7-889c-452e803733bb</vt:lpwstr>
  </property>
  <property fmtid="{D5CDD505-2E9C-101B-9397-08002B2CF9AE}" pid="8" name="MSIP_Label_dad3be33-4108-4738-9e07-d8656a181486_ContentBits">
    <vt:lpwstr>0</vt:lpwstr>
  </property>
</Properties>
</file>