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38" r:id="rId2"/>
    <p:sldId id="257" r:id="rId3"/>
    <p:sldId id="597" r:id="rId4"/>
    <p:sldId id="455" r:id="rId5"/>
    <p:sldId id="536" r:id="rId6"/>
    <p:sldId id="487" r:id="rId7"/>
    <p:sldId id="511" r:id="rId8"/>
    <p:sldId id="489" r:id="rId9"/>
    <p:sldId id="512" r:id="rId10"/>
    <p:sldId id="513" r:id="rId11"/>
    <p:sldId id="514" r:id="rId12"/>
    <p:sldId id="515" r:id="rId13"/>
    <p:sldId id="516" r:id="rId14"/>
    <p:sldId id="517" r:id="rId15"/>
    <p:sldId id="305" r:id="rId16"/>
    <p:sldId id="306" r:id="rId17"/>
    <p:sldId id="502" r:id="rId18"/>
    <p:sldId id="309" r:id="rId19"/>
    <p:sldId id="310" r:id="rId20"/>
    <p:sldId id="312" r:id="rId21"/>
    <p:sldId id="598" r:id="rId22"/>
    <p:sldId id="599" r:id="rId23"/>
    <p:sldId id="542" r:id="rId24"/>
    <p:sldId id="553" r:id="rId25"/>
    <p:sldId id="459" r:id="rId26"/>
    <p:sldId id="533" r:id="rId27"/>
    <p:sldId id="543" r:id="rId28"/>
    <p:sldId id="544" r:id="rId29"/>
    <p:sldId id="444" r:id="rId30"/>
    <p:sldId id="446" r:id="rId31"/>
    <p:sldId id="448" r:id="rId32"/>
    <p:sldId id="450" r:id="rId33"/>
    <p:sldId id="545" r:id="rId34"/>
    <p:sldId id="546" r:id="rId35"/>
    <p:sldId id="547" r:id="rId36"/>
    <p:sldId id="471"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94194" autoAdjust="0"/>
  </p:normalViewPr>
  <p:slideViewPr>
    <p:cSldViewPr>
      <p:cViewPr varScale="1">
        <p:scale>
          <a:sx n="119" d="100"/>
          <a:sy n="119" d="100"/>
        </p:scale>
        <p:origin x="112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916B540-29E0-D3D1-1729-88D5E78EF6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47" name="Rectangle 3">
            <a:extLst>
              <a:ext uri="{FF2B5EF4-FFF2-40B4-BE49-F238E27FC236}">
                <a16:creationId xmlns:a16="http://schemas.microsoft.com/office/drawing/2014/main" id="{00E8ED68-3891-56BB-7747-ECDA16B140E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1BE083B3-512E-4E3B-9A2B-19241EF2A96D}" type="datetimeFigureOut">
              <a:rPr lang="en-US"/>
              <a:pPr>
                <a:defRPr/>
              </a:pPr>
              <a:t>3/16/2024</a:t>
            </a:fld>
            <a:endParaRPr lang="en-US"/>
          </a:p>
        </p:txBody>
      </p:sp>
      <p:sp>
        <p:nvSpPr>
          <p:cNvPr id="17412" name="Rectangle 4">
            <a:extLst>
              <a:ext uri="{FF2B5EF4-FFF2-40B4-BE49-F238E27FC236}">
                <a16:creationId xmlns:a16="http://schemas.microsoft.com/office/drawing/2014/main" id="{4223690B-81F4-F8F3-A101-2C11CBB0E98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a:extLst>
              <a:ext uri="{FF2B5EF4-FFF2-40B4-BE49-F238E27FC236}">
                <a16:creationId xmlns:a16="http://schemas.microsoft.com/office/drawing/2014/main" id="{D05F517E-159E-4491-8607-CEE54BE5734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a:extLst>
              <a:ext uri="{FF2B5EF4-FFF2-40B4-BE49-F238E27FC236}">
                <a16:creationId xmlns:a16="http://schemas.microsoft.com/office/drawing/2014/main" id="{EDF4764A-756E-6451-E607-6DE8D8715A5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51" name="Rectangle 7">
            <a:extLst>
              <a:ext uri="{FF2B5EF4-FFF2-40B4-BE49-F238E27FC236}">
                <a16:creationId xmlns:a16="http://schemas.microsoft.com/office/drawing/2014/main" id="{8E8B92A4-40F1-07B3-1C62-4423F079844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3CE53F7-9AC6-4B0A-B8AF-16EF14F11E2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5374F2A-76C3-A8BA-240D-AE14BBD2B27B}"/>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1510EF2B-BF3C-F705-BBF8-4046452944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a:extLst>
              <a:ext uri="{FF2B5EF4-FFF2-40B4-BE49-F238E27FC236}">
                <a16:creationId xmlns:a16="http://schemas.microsoft.com/office/drawing/2014/main" id="{1AD5233E-C936-72AE-24E2-7A1C4A53D8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237D46B-F561-4A19-B982-EF5404381CB0}"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34</a:t>
            </a:fld>
            <a:endParaRPr lang="en-US" altLang="en-US">
              <a:latin typeface="Calibri" panose="020F0502020204030204" pitchFamily="34" charset="0"/>
            </a:endParaRPr>
          </a:p>
        </p:txBody>
      </p:sp>
    </p:spTree>
    <p:extLst>
      <p:ext uri="{BB962C8B-B14F-4D97-AF65-F5344CB8AC3E}">
        <p14:creationId xmlns:p14="http://schemas.microsoft.com/office/powerpoint/2010/main" val="1194498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35</a:t>
            </a:fld>
            <a:endParaRPr lang="en-US" altLang="en-US">
              <a:latin typeface="Calibri" panose="020F0502020204030204" pitchFamily="34" charset="0"/>
            </a:endParaRPr>
          </a:p>
        </p:txBody>
      </p:sp>
    </p:spTree>
    <p:extLst>
      <p:ext uri="{BB962C8B-B14F-4D97-AF65-F5344CB8AC3E}">
        <p14:creationId xmlns:p14="http://schemas.microsoft.com/office/powerpoint/2010/main" val="112943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69196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4</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1994185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23</a:t>
            </a:fld>
            <a:endParaRPr lang="en-US" altLang="en-US">
              <a:latin typeface="Calibri" panose="020F0502020204030204" pitchFamily="34" charset="0"/>
            </a:endParaRPr>
          </a:p>
        </p:txBody>
      </p:sp>
    </p:spTree>
    <p:extLst>
      <p:ext uri="{BB962C8B-B14F-4D97-AF65-F5344CB8AC3E}">
        <p14:creationId xmlns:p14="http://schemas.microsoft.com/office/powerpoint/2010/main" val="181395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26</a:t>
            </a:fld>
            <a:endParaRPr lang="en-US" altLang="en-US">
              <a:latin typeface="Calibri" panose="020F0502020204030204" pitchFamily="34" charset="0"/>
            </a:endParaRPr>
          </a:p>
        </p:txBody>
      </p:sp>
    </p:spTree>
    <p:extLst>
      <p:ext uri="{BB962C8B-B14F-4D97-AF65-F5344CB8AC3E}">
        <p14:creationId xmlns:p14="http://schemas.microsoft.com/office/powerpoint/2010/main" val="1752661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27</a:t>
            </a:fld>
            <a:endParaRPr lang="en-US" altLang="en-US">
              <a:latin typeface="Calibri" panose="020F0502020204030204" pitchFamily="34" charset="0"/>
            </a:endParaRPr>
          </a:p>
        </p:txBody>
      </p:sp>
    </p:spTree>
    <p:extLst>
      <p:ext uri="{BB962C8B-B14F-4D97-AF65-F5344CB8AC3E}">
        <p14:creationId xmlns:p14="http://schemas.microsoft.com/office/powerpoint/2010/main" val="1061861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28</a:t>
            </a:fld>
            <a:endParaRPr lang="en-US" altLang="en-US">
              <a:latin typeface="Calibri" panose="020F0502020204030204" pitchFamily="34" charset="0"/>
            </a:endParaRPr>
          </a:p>
        </p:txBody>
      </p:sp>
    </p:spTree>
    <p:extLst>
      <p:ext uri="{BB962C8B-B14F-4D97-AF65-F5344CB8AC3E}">
        <p14:creationId xmlns:p14="http://schemas.microsoft.com/office/powerpoint/2010/main" val="3816235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33</a:t>
            </a:fld>
            <a:endParaRPr lang="en-US" altLang="en-US">
              <a:latin typeface="Calibri" panose="020F0502020204030204" pitchFamily="34" charset="0"/>
            </a:endParaRPr>
          </a:p>
        </p:txBody>
      </p:sp>
    </p:spTree>
    <p:extLst>
      <p:ext uri="{BB962C8B-B14F-4D97-AF65-F5344CB8AC3E}">
        <p14:creationId xmlns:p14="http://schemas.microsoft.com/office/powerpoint/2010/main" val="198802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3C409C-8DE3-FBA4-C17C-041B4964E43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3" name="Rectangle 2">
            <a:extLst>
              <a:ext uri="{FF2B5EF4-FFF2-40B4-BE49-F238E27FC236}">
                <a16:creationId xmlns:a16="http://schemas.microsoft.com/office/drawing/2014/main" id="{4BCEF15E-7B64-5B5E-A901-9FFCA5A2E13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132F74A0-39C0-DD3D-A912-A4EDC31BB7D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EEFA67A-BC61-10A8-F1AE-FD400E583462}"/>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8FF2F500-05D4-6B37-927D-6D2C22AEA2A0}"/>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DD3F50F-D8D3-1C4B-5FD9-6E46377099A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A16EA46C-0564-CC0D-FB7F-C4AF8DFC2E92}"/>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2432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B08F86B-02C4-A518-C404-5B2EEF77B819}"/>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3C5D6DF5-7FE9-B9A5-654F-1A8D229A2C8C}"/>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60E3F42-DC58-D61E-3894-F487E698C7F3}"/>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647DEE0-D154-6AEA-9ACF-AEDAD75CAA7A}"/>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28329DB2-AB5A-E031-4DF0-A2678AF985D9}"/>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4DABEFB-E40B-977D-1D5C-C85F4129B317}"/>
              </a:ext>
            </a:extLst>
          </p:cNvPr>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1790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a:extLst>
              <a:ext uri="{FF2B5EF4-FFF2-40B4-BE49-F238E27FC236}">
                <a16:creationId xmlns:a16="http://schemas.microsoft.com/office/drawing/2014/main" id="{B1B9B076-6A17-FED6-15F7-6E108EAC87DF}"/>
              </a:ext>
            </a:extLst>
          </p:cNvPr>
          <p:cNvSpPr>
            <a:spLocks noGrp="1"/>
          </p:cNvSpPr>
          <p:nvPr>
            <p:ph type="ftr" sz="quarter" idx="10"/>
          </p:nvPr>
        </p:nvSpPr>
        <p:spPr>
          <a:xfrm>
            <a:off x="2195513" y="6237288"/>
            <a:ext cx="4392612" cy="365125"/>
          </a:xfrm>
        </p:spPr>
        <p:txBody>
          <a:bodyPr/>
          <a:lstStyle>
            <a:lvl1pPr>
              <a:defRPr sz="1200" b="1"/>
            </a:lvl1pPr>
          </a:lstStyle>
          <a:p>
            <a:pPr>
              <a:defRPr/>
            </a:pPr>
            <a:r>
              <a:rPr lang="en-US"/>
              <a:t>SS ZGXX –System Programming</a:t>
            </a:r>
            <a:endParaRPr lang="en-IN" dirty="0"/>
          </a:p>
        </p:txBody>
      </p:sp>
      <p:sp>
        <p:nvSpPr>
          <p:cNvPr id="5" name="Slide Number Placeholder 5">
            <a:extLst>
              <a:ext uri="{FF2B5EF4-FFF2-40B4-BE49-F238E27FC236}">
                <a16:creationId xmlns:a16="http://schemas.microsoft.com/office/drawing/2014/main" id="{D5D1C59C-6E66-49CF-AA4E-90246FB2DE3A}"/>
              </a:ext>
            </a:extLst>
          </p:cNvPr>
          <p:cNvSpPr>
            <a:spLocks noGrp="1"/>
          </p:cNvSpPr>
          <p:nvPr>
            <p:ph type="sldNum" sz="quarter" idx="11"/>
          </p:nvPr>
        </p:nvSpPr>
        <p:spPr>
          <a:xfrm>
            <a:off x="8532813" y="6237288"/>
            <a:ext cx="611187" cy="293687"/>
          </a:xfrm>
        </p:spPr>
        <p:txBody>
          <a:bodyPr/>
          <a:lstStyle>
            <a:lvl1pPr>
              <a:defRPr sz="1600" b="1"/>
            </a:lvl1pPr>
          </a:lstStyle>
          <a:p>
            <a:fld id="{ACB3EA96-C05C-4F2D-8970-B696731E9F02}" type="slidenum">
              <a:rPr lang="en-IN" altLang="en-US"/>
              <a:pPr/>
              <a:t>‹#›</a:t>
            </a:fld>
            <a:endParaRPr lang="en-IN" altLang="en-US"/>
          </a:p>
        </p:txBody>
      </p:sp>
    </p:spTree>
    <p:extLst>
      <p:ext uri="{BB962C8B-B14F-4D97-AF65-F5344CB8AC3E}">
        <p14:creationId xmlns:p14="http://schemas.microsoft.com/office/powerpoint/2010/main" val="264162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F2AF5E5-1A01-DFBA-B95E-E7617151F5DC}"/>
              </a:ext>
            </a:extLst>
          </p:cNvPr>
          <p:cNvSpPr>
            <a:spLocks noGrp="1" noChangeArrowheads="1"/>
          </p:cNvSpPr>
          <p:nvPr>
            <p:ph type="dt" sz="half" idx="10"/>
          </p:nvPr>
        </p:nvSpPr>
        <p:spPr/>
        <p:txBody>
          <a:bodyPr/>
          <a:lstStyle>
            <a:lvl1pPr>
              <a:defRPr/>
            </a:lvl1pPr>
          </a:lstStyle>
          <a:p>
            <a:pPr>
              <a:defRPr/>
            </a:pPr>
            <a:fld id="{3E16FF7F-F0C9-4128-A099-DF9FCB481216}" type="datetime1">
              <a:rPr lang="en-US"/>
              <a:pPr>
                <a:defRPr/>
              </a:pPr>
              <a:t>3/16/2024</a:t>
            </a:fld>
            <a:endParaRPr lang="en-US"/>
          </a:p>
        </p:txBody>
      </p:sp>
      <p:sp>
        <p:nvSpPr>
          <p:cNvPr id="5" name="Rectangle 5">
            <a:extLst>
              <a:ext uri="{FF2B5EF4-FFF2-40B4-BE49-F238E27FC236}">
                <a16:creationId xmlns:a16="http://schemas.microsoft.com/office/drawing/2014/main" id="{EA450CA6-5259-B406-4A02-AFAF83E463F7}"/>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627C0CBF-4B52-6DC2-84A6-FD84853D3DEE}"/>
              </a:ext>
            </a:extLst>
          </p:cNvPr>
          <p:cNvSpPr>
            <a:spLocks noGrp="1" noChangeArrowheads="1"/>
          </p:cNvSpPr>
          <p:nvPr>
            <p:ph type="sldNum" sz="quarter" idx="12"/>
          </p:nvPr>
        </p:nvSpPr>
        <p:spPr/>
        <p:txBody>
          <a:bodyPr/>
          <a:lstStyle>
            <a:lvl1pPr>
              <a:defRPr/>
            </a:lvl1pPr>
          </a:lstStyle>
          <a:p>
            <a:fld id="{56E2B393-71A7-465E-B673-75440ADF37B0}" type="slidenum">
              <a:rPr lang="en-US" altLang="en-US"/>
              <a:pPr/>
              <a:t>‹#›</a:t>
            </a:fld>
            <a:endParaRPr lang="en-US" altLang="en-US"/>
          </a:p>
        </p:txBody>
      </p:sp>
    </p:spTree>
    <p:extLst>
      <p:ext uri="{BB962C8B-B14F-4D97-AF65-F5344CB8AC3E}">
        <p14:creationId xmlns:p14="http://schemas.microsoft.com/office/powerpoint/2010/main" val="38246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7284CD3C-64F2-37EC-7C01-EB956D1B669B}"/>
              </a:ext>
            </a:extLst>
          </p:cNvPr>
          <p:cNvSpPr>
            <a:spLocks noGrp="1" noChangeArrowheads="1"/>
          </p:cNvSpPr>
          <p:nvPr>
            <p:ph type="dt" sz="half" idx="10"/>
          </p:nvPr>
        </p:nvSpPr>
        <p:spPr/>
        <p:txBody>
          <a:bodyPr/>
          <a:lstStyle>
            <a:lvl1pPr>
              <a:defRPr/>
            </a:lvl1pPr>
          </a:lstStyle>
          <a:p>
            <a:pPr>
              <a:defRPr/>
            </a:pPr>
            <a:fld id="{F2BE9D56-5B2D-40BC-A7F0-4EE9A726B989}" type="datetime1">
              <a:rPr lang="en-US"/>
              <a:pPr>
                <a:defRPr/>
              </a:pPr>
              <a:t>3/16/2024</a:t>
            </a:fld>
            <a:endParaRPr lang="en-US"/>
          </a:p>
        </p:txBody>
      </p:sp>
      <p:sp>
        <p:nvSpPr>
          <p:cNvPr id="5" name="Rectangle 5">
            <a:extLst>
              <a:ext uri="{FF2B5EF4-FFF2-40B4-BE49-F238E27FC236}">
                <a16:creationId xmlns:a16="http://schemas.microsoft.com/office/drawing/2014/main" id="{E5309B28-1F02-E916-7137-5439604FCFFE}"/>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C3B1843C-388A-3873-1A5C-8DD2CFA6FA6A}"/>
              </a:ext>
            </a:extLst>
          </p:cNvPr>
          <p:cNvSpPr>
            <a:spLocks noGrp="1" noChangeArrowheads="1"/>
          </p:cNvSpPr>
          <p:nvPr>
            <p:ph type="sldNum" sz="quarter" idx="12"/>
          </p:nvPr>
        </p:nvSpPr>
        <p:spPr/>
        <p:txBody>
          <a:bodyPr/>
          <a:lstStyle>
            <a:lvl1pPr>
              <a:defRPr/>
            </a:lvl1pPr>
          </a:lstStyle>
          <a:p>
            <a:fld id="{2F09E160-1DE0-4784-9CD1-F487B1F04816}" type="slidenum">
              <a:rPr lang="en-US" altLang="en-US"/>
              <a:pPr/>
              <a:t>‹#›</a:t>
            </a:fld>
            <a:endParaRPr lang="en-US" altLang="en-US"/>
          </a:p>
        </p:txBody>
      </p:sp>
    </p:spTree>
    <p:extLst>
      <p:ext uri="{BB962C8B-B14F-4D97-AF65-F5344CB8AC3E}">
        <p14:creationId xmlns:p14="http://schemas.microsoft.com/office/powerpoint/2010/main" val="39006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EC0E700-ED7C-3CB2-6A84-979883CE5FF0}"/>
              </a:ext>
            </a:extLst>
          </p:cNvPr>
          <p:cNvSpPr>
            <a:spLocks noGrp="1" noChangeArrowheads="1"/>
          </p:cNvSpPr>
          <p:nvPr>
            <p:ph type="dt" sz="half" idx="10"/>
          </p:nvPr>
        </p:nvSpPr>
        <p:spPr/>
        <p:txBody>
          <a:bodyPr/>
          <a:lstStyle>
            <a:lvl1pPr>
              <a:defRPr/>
            </a:lvl1pPr>
          </a:lstStyle>
          <a:p>
            <a:pPr>
              <a:defRPr/>
            </a:pPr>
            <a:fld id="{54D2EADB-CC56-40AF-9802-2F74D64F9A41}" type="datetime1">
              <a:rPr lang="en-US"/>
              <a:pPr>
                <a:defRPr/>
              </a:pPr>
              <a:t>3/16/2024</a:t>
            </a:fld>
            <a:endParaRPr lang="en-US"/>
          </a:p>
        </p:txBody>
      </p:sp>
      <p:sp>
        <p:nvSpPr>
          <p:cNvPr id="4" name="Rectangle 5">
            <a:extLst>
              <a:ext uri="{FF2B5EF4-FFF2-40B4-BE49-F238E27FC236}">
                <a16:creationId xmlns:a16="http://schemas.microsoft.com/office/drawing/2014/main" id="{45E5FBAD-ACBC-937E-A572-E18E506F050C}"/>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5" name="Rectangle 6">
            <a:extLst>
              <a:ext uri="{FF2B5EF4-FFF2-40B4-BE49-F238E27FC236}">
                <a16:creationId xmlns:a16="http://schemas.microsoft.com/office/drawing/2014/main" id="{46C317CE-BAA4-E91F-5F22-57EA3018B601}"/>
              </a:ext>
            </a:extLst>
          </p:cNvPr>
          <p:cNvSpPr>
            <a:spLocks noGrp="1" noChangeArrowheads="1"/>
          </p:cNvSpPr>
          <p:nvPr>
            <p:ph type="sldNum" sz="quarter" idx="12"/>
          </p:nvPr>
        </p:nvSpPr>
        <p:spPr/>
        <p:txBody>
          <a:bodyPr/>
          <a:lstStyle>
            <a:lvl1pPr>
              <a:defRPr/>
            </a:lvl1pPr>
          </a:lstStyle>
          <a:p>
            <a:fld id="{C8A4636F-CF22-4AB3-9267-0DFB792404B5}" type="slidenum">
              <a:rPr lang="en-US" altLang="en-US"/>
              <a:pPr/>
              <a:t>‹#›</a:t>
            </a:fld>
            <a:endParaRPr lang="en-US" altLang="en-US"/>
          </a:p>
        </p:txBody>
      </p:sp>
    </p:spTree>
    <p:extLst>
      <p:ext uri="{BB962C8B-B14F-4D97-AF65-F5344CB8AC3E}">
        <p14:creationId xmlns:p14="http://schemas.microsoft.com/office/powerpoint/2010/main" val="386507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20E1EC-0AA4-5F10-29C9-E92A0DAAD773}"/>
              </a:ext>
            </a:extLst>
          </p:cNvPr>
          <p:cNvSpPr>
            <a:spLocks noGrp="1" noChangeArrowheads="1"/>
          </p:cNvSpPr>
          <p:nvPr>
            <p:ph type="dt" sz="half" idx="10"/>
          </p:nvPr>
        </p:nvSpPr>
        <p:spPr/>
        <p:txBody>
          <a:bodyPr/>
          <a:lstStyle>
            <a:lvl1pPr eaLnBrk="1" hangingPunct="1">
              <a:defRPr/>
            </a:lvl1pPr>
          </a:lstStyle>
          <a:p>
            <a:pPr>
              <a:defRPr/>
            </a:pPr>
            <a:endParaRPr lang="en-US"/>
          </a:p>
        </p:txBody>
      </p:sp>
      <p:sp>
        <p:nvSpPr>
          <p:cNvPr id="6" name="Footer Placeholder 5">
            <a:extLst>
              <a:ext uri="{FF2B5EF4-FFF2-40B4-BE49-F238E27FC236}">
                <a16:creationId xmlns:a16="http://schemas.microsoft.com/office/drawing/2014/main" id="{2E318E84-2C55-C853-49FA-CD7D80FEF054}"/>
              </a:ext>
            </a:extLst>
          </p:cNvPr>
          <p:cNvSpPr>
            <a:spLocks noGrp="1" noChangeArrowheads="1"/>
          </p:cNvSpPr>
          <p:nvPr>
            <p:ph type="ftr" sz="quarter" idx="11"/>
          </p:nvPr>
        </p:nvSpPr>
        <p:spPr/>
        <p:txBody>
          <a:bodyPr/>
          <a:lstStyle>
            <a:lvl1pPr eaLnBrk="1" hangingPunct="1">
              <a:defRPr/>
            </a:lvl1pPr>
          </a:lstStyle>
          <a:p>
            <a:pPr>
              <a:defRPr/>
            </a:pPr>
            <a:endParaRPr lang="en-US"/>
          </a:p>
        </p:txBody>
      </p:sp>
      <p:sp>
        <p:nvSpPr>
          <p:cNvPr id="7" name="Slide Number Placeholder 6">
            <a:extLst>
              <a:ext uri="{FF2B5EF4-FFF2-40B4-BE49-F238E27FC236}">
                <a16:creationId xmlns:a16="http://schemas.microsoft.com/office/drawing/2014/main" id="{1188653F-4D28-7074-26B3-51EBC6C0EEF5}"/>
              </a:ext>
            </a:extLst>
          </p:cNvPr>
          <p:cNvSpPr>
            <a:spLocks noGrp="1" noChangeArrowheads="1"/>
          </p:cNvSpPr>
          <p:nvPr>
            <p:ph type="sldNum" sz="quarter" idx="12"/>
          </p:nvPr>
        </p:nvSpPr>
        <p:spPr/>
        <p:txBody>
          <a:bodyPr/>
          <a:lstStyle>
            <a:lvl1pPr>
              <a:defRPr/>
            </a:lvl1pPr>
          </a:lstStyle>
          <a:p>
            <a:fld id="{2C6504EB-D4B5-4D1A-8A66-3D97E70A5685}" type="slidenum">
              <a:rPr lang="en-US" altLang="en-US"/>
              <a:pPr/>
              <a:t>‹#›</a:t>
            </a:fld>
            <a:endParaRPr lang="en-US" altLang="en-US"/>
          </a:p>
        </p:txBody>
      </p:sp>
    </p:spTree>
    <p:extLst>
      <p:ext uri="{BB962C8B-B14F-4D97-AF65-F5344CB8AC3E}">
        <p14:creationId xmlns:p14="http://schemas.microsoft.com/office/powerpoint/2010/main" val="2016038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BCFFDE8D-8DFF-7EC7-D7F6-8BFFA868044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5FF6BBAF-AFAB-73BD-9026-8F784DA3E379}"/>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Picture 8" descr="Picture 7.png">
            <a:extLst>
              <a:ext uri="{FF2B5EF4-FFF2-40B4-BE49-F238E27FC236}">
                <a16:creationId xmlns:a16="http://schemas.microsoft.com/office/drawing/2014/main" id="{1E14DF82-0871-E758-B94B-61F216CB9583}"/>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42203FB-6B72-3240-41AC-7FF96388483D}"/>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B138C0F1-244B-D0B2-4394-F14CB72A4378}"/>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17F81086-697B-D593-DEE5-7C8497EE5DAB}"/>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extBox 7">
            <a:extLst>
              <a:ext uri="{FF2B5EF4-FFF2-40B4-BE49-F238E27FC236}">
                <a16:creationId xmlns:a16="http://schemas.microsoft.com/office/drawing/2014/main" id="{D85D2E93-5BD9-C292-325A-AC23CDE883BA}"/>
              </a:ext>
            </a:extLst>
          </p:cNvPr>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DBBA3ACD-D0BE-EC2F-DBF5-77BA4CFF6BB8}"/>
              </a:ext>
            </a:extLst>
          </p:cNvPr>
          <p:cNvSpPr txBox="1">
            <a:spLocks noChangeArrowheads="1"/>
          </p:cNvSpPr>
          <p:nvPr userDrawn="1"/>
        </p:nvSpPr>
        <p:spPr bwMode="auto">
          <a:xfrm>
            <a:off x="7086600" y="1171575"/>
            <a:ext cx="1905000" cy="276225"/>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5558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F764F7-59C6-8B6F-1C84-FC30A05E4775}"/>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873C3AE8-787B-420E-5DA2-F9EAC402A1B7}"/>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E58E57D5-2644-2B46-A640-5F81EA98B565}"/>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597A9B6-0AC1-CB6A-68B7-443DB35EB69B}"/>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362ED9A5-8A38-FDC8-7457-62543D4DEF2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25D2161-9958-D1BD-0D17-2DC1815AF91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92FD9321-591B-D05F-DF92-FADFB024DBB5}"/>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9077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7BF2F-3E3E-B0D5-4B3A-8375A88C39B5}"/>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grpSp>
        <p:nvGrpSpPr>
          <p:cNvPr id="4" name="Group 11">
            <a:extLst>
              <a:ext uri="{FF2B5EF4-FFF2-40B4-BE49-F238E27FC236}">
                <a16:creationId xmlns:a16="http://schemas.microsoft.com/office/drawing/2014/main" id="{64B062A6-EB34-1C65-F17F-9FB70BAEDEB5}"/>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C50DF83D-985F-8EB8-58A7-1D36AD915B79}"/>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7E595A9-1AB2-6C23-4BC6-BEBD4F3879F3}"/>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909CAFE-94F2-8DFF-210B-1CD28107471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3C8EDBB0-92AB-63AB-FE70-079EA868820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2E80F65F-28C3-F1B3-4055-F0B28966EDCF}"/>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4C67DE93-49E6-CF48-D17A-A7B67AA6989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CA60ADF-E106-21DD-3AAC-155EE4E01D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A7C5CD86-EC62-083E-801B-10783073F98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3" name="Group 22">
            <a:extLst>
              <a:ext uri="{FF2B5EF4-FFF2-40B4-BE49-F238E27FC236}">
                <a16:creationId xmlns:a16="http://schemas.microsoft.com/office/drawing/2014/main" id="{C2F6B567-6A14-B70F-1AC5-E310C0757C6F}"/>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E68FACDA-48DB-751D-A187-C9A5176C818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B91E10E7-4180-17F4-34A8-0506D18154D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C1D8D7B9-E837-E0CE-18B0-84D66974729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1706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AF91983F-9C8A-9DA2-0B69-7A535A423775}"/>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38CCB2F4-E57A-2439-042A-C847E1C9F884}"/>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37B59883-EEBC-9054-D37B-5B97D08FCA9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B933CA9-05E8-6B6B-BDA8-BB37787252C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16619175-B909-861A-3296-6FD5C811F1C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28">
            <a:extLst>
              <a:ext uri="{FF2B5EF4-FFF2-40B4-BE49-F238E27FC236}">
                <a16:creationId xmlns:a16="http://schemas.microsoft.com/office/drawing/2014/main" id="{A9699ACC-E384-B255-542E-52232439680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A935891F-B3DC-23CE-876C-46905720B14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7E6F94D3-2534-17B0-D988-BF75DF7A146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4F694222-E346-3E6D-D39F-026289716A4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TextBox 12">
            <a:extLst>
              <a:ext uri="{FF2B5EF4-FFF2-40B4-BE49-F238E27FC236}">
                <a16:creationId xmlns:a16="http://schemas.microsoft.com/office/drawing/2014/main" id="{D0D6FC3D-DD66-83E7-8F90-FD44BF5D0C0D}"/>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6539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310EFEEB-2F53-1689-166E-0120B47D4818}"/>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1125BA39-4047-CBE8-087F-99AFF96555E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E15D2886-A87F-7A99-7072-95E52928BAD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E3D5140-61CA-E1B3-CB2F-F2426CC5BA4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1" name="Group 15">
            <a:extLst>
              <a:ext uri="{FF2B5EF4-FFF2-40B4-BE49-F238E27FC236}">
                <a16:creationId xmlns:a16="http://schemas.microsoft.com/office/drawing/2014/main" id="{0CB53F9A-9FFF-2BC9-A81F-B5FD544EA94F}"/>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09233ECE-8C38-DFF4-0A98-D3234E67BBC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E2441C72-EB41-3FB2-A163-DE19CAC0C01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4125AE29-6C3F-3F95-9613-3ADA07BFF63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5" name="Picture 14" descr="Picture 7.png">
            <a:extLst>
              <a:ext uri="{FF2B5EF4-FFF2-40B4-BE49-F238E27FC236}">
                <a16:creationId xmlns:a16="http://schemas.microsoft.com/office/drawing/2014/main" id="{3BF611DB-7860-4E4A-FBFC-FF0B88618FB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B111C83D-E204-891B-F48D-CD2ECBD64AE6}"/>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87421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178DC4B3-70D0-93FD-DB62-6640E3C8BA41}"/>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A68B26D0-DD3E-4040-B710-BE233ADC19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05EF5184-B789-D9D6-DD4F-0332215061A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5F64CA81-6A8F-5E06-8B15-DFBED33A05F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10">
            <a:extLst>
              <a:ext uri="{FF2B5EF4-FFF2-40B4-BE49-F238E27FC236}">
                <a16:creationId xmlns:a16="http://schemas.microsoft.com/office/drawing/2014/main" id="{5B324A78-CFF8-5F4B-793C-42B85F157CEC}"/>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DF421A1F-6752-F344-4B2A-92F481D517C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8130615-655D-8109-AEA4-718E23420E7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3394AB19-7B02-468E-EAC0-AD1C7F37D1A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98E2D491-AFB8-D9DC-5D7A-9E7B7B23865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C2051175-840E-8439-95E4-ABB4AE67C094}"/>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894996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47DD0712-4508-7C16-6FC7-788BD071DBCF}"/>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B3AF43F6-F9B0-0E72-162E-FE073A01143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AE7484E-818E-19E6-70DE-08CA1952586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82F2860A-22E6-E0BB-4D0C-63B3E03254D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13">
            <a:extLst>
              <a:ext uri="{FF2B5EF4-FFF2-40B4-BE49-F238E27FC236}">
                <a16:creationId xmlns:a16="http://schemas.microsoft.com/office/drawing/2014/main" id="{BF7401F4-DBE7-CA53-F8EA-D9017E4EDD6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5777AC30-DCC7-8DD4-92ED-2167B9D2807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DD8F36DD-28AC-01BF-3939-105E0FCC1C6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D5D853BB-F0D6-040B-35B9-6F571AF8124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C37D6615-719D-DC72-D551-C5CEC19A04C4}"/>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9951EC16-3466-02B5-53D6-1F5AE0808B9B}"/>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1879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F210C1C4-C7D1-DD6C-C419-7D6BFE421F21}"/>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CE07FCB5-49D1-8249-5B37-F79A704C74C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95C42A8-4265-A403-E443-2F175D04B86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2E97332B-DC9A-1F12-5911-3F7F5BC069F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4EF91E88-131F-80A2-0ECD-2BE454A1DEF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FE26DB7E-903B-B7D2-BD56-7CFC21E8B0D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5E85B569-F76F-E757-44F6-E38BEA425FD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61216955-6DCE-7404-6521-96C0DF8D08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EB3F8E6B-34A3-C60D-7B27-61B3EBD056B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9DC4E8FE-0EEE-CB18-8EF8-34A85977837E}"/>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998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9510D435-9633-6454-AB11-C1E2193D8DA7}"/>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9B730680-01D8-4F1F-7411-DF0E799C3F0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BB8ECC68-4A65-666F-F3B6-4434E0FF7D7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C157EB83-8BB2-9DF9-7E71-6CFB66BCD82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24">
            <a:extLst>
              <a:ext uri="{FF2B5EF4-FFF2-40B4-BE49-F238E27FC236}">
                <a16:creationId xmlns:a16="http://schemas.microsoft.com/office/drawing/2014/main" id="{88191896-78BD-2170-F95C-D5919BFDAC27}"/>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A9DD7D8F-1802-FD92-0B36-F7D3D619709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392666C-8459-48B9-05F5-079FD392EA0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DD4A7F5F-B3A4-71D7-9148-7CC0DB7FCD3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75AEB1EF-05C6-9CB7-93EC-C55736E3A9F6}"/>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E3D9EC8-8677-476D-FE58-1FD832E462BC}"/>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32870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FDF3D-EFEE-1430-D88F-2B8592C1EB8C}"/>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BFD20DDA-EB7F-8848-432F-C7EABD377D6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61BB8D2-7558-8EE5-DF63-2C81CD5FDE2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871AB5E-1AEE-4F81-9A33-A731B1098E5F}" type="datetimeFigureOut">
              <a:rPr lang="en-US"/>
              <a:pPr>
                <a:defRPr/>
              </a:pPr>
              <a:t>3/16/2024</a:t>
            </a:fld>
            <a:endParaRPr lang="en-US"/>
          </a:p>
        </p:txBody>
      </p:sp>
      <p:sp>
        <p:nvSpPr>
          <p:cNvPr id="5" name="Footer Placeholder 4">
            <a:extLst>
              <a:ext uri="{FF2B5EF4-FFF2-40B4-BE49-F238E27FC236}">
                <a16:creationId xmlns:a16="http://schemas.microsoft.com/office/drawing/2014/main" id="{64498130-B5F0-A421-28C2-76FA28019BB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834C2498-14F4-90AA-DD92-97CE289787E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445FF0A-0CD1-440B-838C-CAD09368F39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1ABA44-3A24-1798-39AE-4F481CC7B22F}"/>
              </a:ext>
            </a:extLst>
          </p:cNvPr>
          <p:cNvSpPr>
            <a:spLocks noGrp="1"/>
          </p:cNvSpPr>
          <p:nvPr>
            <p:ph type="title"/>
          </p:nvPr>
        </p:nvSpPr>
        <p:spPr>
          <a:xfrm>
            <a:off x="1676400" y="3429000"/>
            <a:ext cx="6858000" cy="1295400"/>
          </a:xfrm>
        </p:spPr>
        <p:txBody>
          <a:bodyPr/>
          <a:lstStyle/>
          <a:p>
            <a:pPr algn="ctr">
              <a:defRPr/>
            </a:pPr>
            <a:r>
              <a:rPr lang="en-US" cap="small" dirty="0"/>
              <a:t>Software Quality Assurance and Testing</a:t>
            </a:r>
            <a:endParaRPr lang="en-US" sz="4000" cap="small" dirty="0"/>
          </a:p>
        </p:txBody>
      </p:sp>
      <p:sp>
        <p:nvSpPr>
          <p:cNvPr id="18435" name="Content Placeholder 5">
            <a:extLst>
              <a:ext uri="{FF2B5EF4-FFF2-40B4-BE49-F238E27FC236}">
                <a16:creationId xmlns:a16="http://schemas.microsoft.com/office/drawing/2014/main" id="{2F0E6BE1-B26D-5871-4A6F-14226CC0D606}"/>
              </a:ext>
            </a:extLst>
          </p:cNvPr>
          <p:cNvSpPr>
            <a:spLocks noGrp="1"/>
          </p:cNvSpPr>
          <p:nvPr>
            <p:ph sz="quarter" idx="13"/>
          </p:nvPr>
        </p:nvSpPr>
        <p:spPr>
          <a:xfrm>
            <a:off x="1676400" y="5181600"/>
            <a:ext cx="6858000" cy="785813"/>
          </a:xfrm>
        </p:spPr>
        <p:txBody>
          <a:bodyPr/>
          <a:lstStyle/>
          <a:p>
            <a:pPr>
              <a:spcBef>
                <a:spcPts val="1200"/>
              </a:spcBef>
            </a:pPr>
            <a:r>
              <a:rPr lang="en-US" altLang="en-US" sz="2400" dirty="0"/>
              <a:t>Lecture - 06</a:t>
            </a:r>
          </a:p>
          <a:p>
            <a:pPr>
              <a:spcBef>
                <a:spcPts val="1200"/>
              </a:spcBef>
            </a:pPr>
            <a:endParaRPr lang="en-US" altLang="en-US" sz="2400" dirty="0"/>
          </a:p>
          <a:p>
            <a:pPr>
              <a:spcBef>
                <a:spcPts val="1200"/>
              </a:spcBef>
            </a:pPr>
            <a:r>
              <a:rPr lang="en-US" altLang="en-US" sz="4000" dirty="0"/>
              <a:t>Harish Aggarwal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26389-00FF-4934-827B-DB544B4FBF1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A9CB79-F8CE-B4CF-81B6-8C9DEDE82A7C}"/>
              </a:ext>
            </a:extLst>
          </p:cNvPr>
          <p:cNvSpPr>
            <a:spLocks noGrp="1"/>
          </p:cNvSpPr>
          <p:nvPr>
            <p:ph idx="1"/>
          </p:nvPr>
        </p:nvSpPr>
        <p:spPr>
          <a:xfrm>
            <a:off x="304800" y="1493837"/>
            <a:ext cx="8001000" cy="2239963"/>
          </a:xfrm>
        </p:spPr>
        <p:txBody>
          <a:bodyPr>
            <a:normAutofit fontScale="62500" lnSpcReduction="20000"/>
          </a:bodyPr>
          <a:lstStyle/>
          <a:p>
            <a:pPr>
              <a:buFont typeface="Arial" panose="020B0604020202020204" pitchFamily="34" charset="0"/>
              <a:buChar char="•"/>
            </a:pPr>
            <a:r>
              <a:rPr lang="en-IN" dirty="0"/>
              <a:t>P1 = (A,B)</a:t>
            </a:r>
          </a:p>
          <a:p>
            <a:pPr>
              <a:buFont typeface="Arial" panose="020B0604020202020204" pitchFamily="34" charset="0"/>
              <a:buChar char="•"/>
            </a:pPr>
            <a:r>
              <a:rPr lang="en-IN" dirty="0"/>
              <a:t>P2 = (1,2,3)</a:t>
            </a:r>
          </a:p>
          <a:p>
            <a:pPr>
              <a:buFont typeface="Arial" panose="020B0604020202020204" pitchFamily="34" charset="0"/>
              <a:buChar char="•"/>
            </a:pPr>
            <a:r>
              <a:rPr lang="en-IN" dirty="0"/>
              <a:t>P3 = (X, Y)</a:t>
            </a:r>
          </a:p>
          <a:p>
            <a:pPr>
              <a:buFont typeface="Arial" panose="020B0604020202020204" pitchFamily="34" charset="0"/>
              <a:buChar char="•"/>
            </a:pPr>
            <a:endParaRPr lang="en-IN" dirty="0"/>
          </a:p>
          <a:p>
            <a:pPr>
              <a:buFont typeface="Arial" panose="020B0604020202020204" pitchFamily="34" charset="0"/>
              <a:buChar char="•"/>
            </a:pPr>
            <a:r>
              <a:rPr lang="en-IN" dirty="0"/>
              <a:t>Total Test Cases – 12</a:t>
            </a:r>
          </a:p>
          <a:p>
            <a:pPr>
              <a:buFont typeface="Arial" panose="020B0604020202020204" pitchFamily="34" charset="0"/>
              <a:buChar char="•"/>
            </a:pPr>
            <a:endParaRPr lang="en-IN" dirty="0"/>
          </a:p>
          <a:p>
            <a:pPr>
              <a:buFont typeface="Arial" panose="020B0604020202020204" pitchFamily="34" charset="0"/>
              <a:buChar char="•"/>
            </a:pPr>
            <a:r>
              <a:rPr lang="en-IN" dirty="0"/>
              <a:t>2-Way Fault - E</a:t>
            </a:r>
            <a:r>
              <a:rPr lang="en-US" dirty="0"/>
              <a:t>very combination of values of two parameters are covered in at least one test case.</a:t>
            </a:r>
          </a:p>
          <a:p>
            <a:pPr>
              <a:buFont typeface="Arial" panose="020B0604020202020204" pitchFamily="34" charset="0"/>
              <a:buChar char="•"/>
            </a:pPr>
            <a:r>
              <a:rPr lang="en-US" dirty="0"/>
              <a:t>Also called as Pairwise coverage</a:t>
            </a:r>
            <a:endParaRPr lang="en-IN" dirty="0"/>
          </a:p>
          <a:p>
            <a:pPr>
              <a:buFont typeface="Arial" panose="020B0604020202020204" pitchFamily="34" charset="0"/>
              <a:buChar char="•"/>
            </a:pPr>
            <a:endParaRPr lang="en-IN" dirty="0"/>
          </a:p>
          <a:p>
            <a:pPr marL="0" indent="0"/>
            <a:endParaRPr lang="en-IN" dirty="0"/>
          </a:p>
        </p:txBody>
      </p:sp>
      <p:sp>
        <p:nvSpPr>
          <p:cNvPr id="3" name="Content Placeholder 2">
            <a:extLst>
              <a:ext uri="{FF2B5EF4-FFF2-40B4-BE49-F238E27FC236}">
                <a16:creationId xmlns:a16="http://schemas.microsoft.com/office/drawing/2014/main" id="{A09A7966-5AEF-C14A-5682-29B2AE52B590}"/>
              </a:ext>
            </a:extLst>
          </p:cNvPr>
          <p:cNvSpPr>
            <a:spLocks noGrp="1"/>
          </p:cNvSpPr>
          <p:nvPr>
            <p:ph sz="quarter" idx="10"/>
          </p:nvPr>
        </p:nvSpPr>
        <p:spPr/>
        <p:txBody>
          <a:bodyPr/>
          <a:lstStyle/>
          <a:p>
            <a:r>
              <a:rPr lang="en-IN" dirty="0"/>
              <a:t>Model the input</a:t>
            </a:r>
          </a:p>
        </p:txBody>
      </p:sp>
      <p:pic>
        <p:nvPicPr>
          <p:cNvPr id="5" name="Picture 4">
            <a:extLst>
              <a:ext uri="{FF2B5EF4-FFF2-40B4-BE49-F238E27FC236}">
                <a16:creationId xmlns:a16="http://schemas.microsoft.com/office/drawing/2014/main" id="{D0F69D2E-78E3-DA13-3173-C6338861862C}"/>
              </a:ext>
            </a:extLst>
          </p:cNvPr>
          <p:cNvPicPr>
            <a:picLocks noChangeAspect="1"/>
          </p:cNvPicPr>
          <p:nvPr/>
        </p:nvPicPr>
        <p:blipFill>
          <a:blip r:embed="rId2"/>
          <a:stretch>
            <a:fillRect/>
          </a:stretch>
        </p:blipFill>
        <p:spPr>
          <a:xfrm>
            <a:off x="2133600" y="3962400"/>
            <a:ext cx="1847850" cy="2495550"/>
          </a:xfrm>
          <a:prstGeom prst="rect">
            <a:avLst/>
          </a:prstGeom>
        </p:spPr>
      </p:pic>
      <p:pic>
        <p:nvPicPr>
          <p:cNvPr id="6" name="Picture 5">
            <a:extLst>
              <a:ext uri="{FF2B5EF4-FFF2-40B4-BE49-F238E27FC236}">
                <a16:creationId xmlns:a16="http://schemas.microsoft.com/office/drawing/2014/main" id="{FD10682A-38CB-4F75-7E7E-6A5EC7A723E6}"/>
              </a:ext>
            </a:extLst>
          </p:cNvPr>
          <p:cNvPicPr>
            <a:picLocks noChangeAspect="1"/>
          </p:cNvPicPr>
          <p:nvPr/>
        </p:nvPicPr>
        <p:blipFill>
          <a:blip r:embed="rId3"/>
          <a:stretch>
            <a:fillRect/>
          </a:stretch>
        </p:blipFill>
        <p:spPr>
          <a:xfrm>
            <a:off x="4306765" y="3962400"/>
            <a:ext cx="1847850" cy="2495550"/>
          </a:xfrm>
          <a:prstGeom prst="rect">
            <a:avLst/>
          </a:prstGeom>
        </p:spPr>
      </p:pic>
    </p:spTree>
    <p:extLst>
      <p:ext uri="{BB962C8B-B14F-4D97-AF65-F5344CB8AC3E}">
        <p14:creationId xmlns:p14="http://schemas.microsoft.com/office/powerpoint/2010/main" val="337779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60BEA-EE80-D928-E930-C2FF97B9126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CC9088-5C89-9AD6-E5D4-A47DB0638D1C}"/>
              </a:ext>
            </a:extLst>
          </p:cNvPr>
          <p:cNvSpPr>
            <a:spLocks noGrp="1"/>
          </p:cNvSpPr>
          <p:nvPr>
            <p:ph idx="1"/>
          </p:nvPr>
        </p:nvSpPr>
        <p:spPr>
          <a:xfrm>
            <a:off x="304800" y="1493837"/>
            <a:ext cx="8001000" cy="2392363"/>
          </a:xfrm>
        </p:spPr>
        <p:txBody>
          <a:bodyPr>
            <a:normAutofit fontScale="55000" lnSpcReduction="20000"/>
          </a:bodyPr>
          <a:lstStyle/>
          <a:p>
            <a:pPr>
              <a:buFont typeface="Arial" panose="020B0604020202020204" pitchFamily="34" charset="0"/>
              <a:buChar char="•"/>
            </a:pPr>
            <a:r>
              <a:rPr lang="en-IN" dirty="0"/>
              <a:t>P1 = (A,B)</a:t>
            </a:r>
          </a:p>
          <a:p>
            <a:pPr>
              <a:buFont typeface="Arial" panose="020B0604020202020204" pitchFamily="34" charset="0"/>
              <a:buChar char="•"/>
            </a:pPr>
            <a:r>
              <a:rPr lang="en-IN" dirty="0"/>
              <a:t>P2 = (1,2,3)</a:t>
            </a:r>
          </a:p>
          <a:p>
            <a:pPr>
              <a:buFont typeface="Arial" panose="020B0604020202020204" pitchFamily="34" charset="0"/>
              <a:buChar char="•"/>
            </a:pPr>
            <a:r>
              <a:rPr lang="en-IN" dirty="0"/>
              <a:t>P3 = (X, Y)</a:t>
            </a:r>
          </a:p>
          <a:p>
            <a:pPr>
              <a:buFont typeface="Arial" panose="020B0604020202020204" pitchFamily="34" charset="0"/>
              <a:buChar char="•"/>
            </a:pPr>
            <a:r>
              <a:rPr lang="en-IN" dirty="0"/>
              <a:t>Total Test Cases – 12</a:t>
            </a:r>
          </a:p>
          <a:p>
            <a:pPr>
              <a:buFont typeface="Arial" panose="020B0604020202020204" pitchFamily="34" charset="0"/>
              <a:buChar char="•"/>
            </a:pPr>
            <a:endParaRPr lang="en-IN" dirty="0"/>
          </a:p>
          <a:p>
            <a:pPr marL="0" indent="0"/>
            <a:r>
              <a:rPr lang="en-IN" dirty="0"/>
              <a:t>Base choice coverage – </a:t>
            </a:r>
          </a:p>
          <a:p>
            <a:pPr>
              <a:buFont typeface="Arial" panose="020B0604020202020204" pitchFamily="34" charset="0"/>
              <a:buChar char="•"/>
            </a:pPr>
            <a:r>
              <a:rPr lang="en-US" dirty="0"/>
              <a:t>For each parameter, one of the possible values is designated as a base choice of the parameter</a:t>
            </a:r>
          </a:p>
          <a:p>
            <a:pPr>
              <a:buFont typeface="Arial" panose="020B0604020202020204" pitchFamily="34" charset="0"/>
              <a:buChar char="•"/>
            </a:pPr>
            <a:r>
              <a:rPr lang="en-US" dirty="0"/>
              <a:t>A base test is formed by using the base choice for each parameter</a:t>
            </a:r>
          </a:p>
          <a:p>
            <a:pPr>
              <a:buFont typeface="Arial" panose="020B0604020202020204" pitchFamily="34" charset="0"/>
              <a:buChar char="•"/>
            </a:pPr>
            <a:r>
              <a:rPr lang="en-US" dirty="0"/>
              <a:t>Subsequent tests are chosen by holding all base choices constant, except for one, which is replaced using a non-base choice of the corresponding parameter:</a:t>
            </a:r>
          </a:p>
          <a:p>
            <a:pPr marL="0" indent="0"/>
            <a:endParaRPr lang="en-IN" dirty="0"/>
          </a:p>
        </p:txBody>
      </p:sp>
      <p:sp>
        <p:nvSpPr>
          <p:cNvPr id="3" name="Content Placeholder 2">
            <a:extLst>
              <a:ext uri="{FF2B5EF4-FFF2-40B4-BE49-F238E27FC236}">
                <a16:creationId xmlns:a16="http://schemas.microsoft.com/office/drawing/2014/main" id="{23FC37B5-8C0D-21A8-E2C5-3A1C5BEEB7FE}"/>
              </a:ext>
            </a:extLst>
          </p:cNvPr>
          <p:cNvSpPr>
            <a:spLocks noGrp="1"/>
          </p:cNvSpPr>
          <p:nvPr>
            <p:ph sz="quarter" idx="10"/>
          </p:nvPr>
        </p:nvSpPr>
        <p:spPr/>
        <p:txBody>
          <a:bodyPr/>
          <a:lstStyle/>
          <a:p>
            <a:r>
              <a:rPr lang="en-IN" dirty="0"/>
              <a:t>Model the input</a:t>
            </a:r>
          </a:p>
        </p:txBody>
      </p:sp>
      <p:pic>
        <p:nvPicPr>
          <p:cNvPr id="5" name="Picture 4">
            <a:extLst>
              <a:ext uri="{FF2B5EF4-FFF2-40B4-BE49-F238E27FC236}">
                <a16:creationId xmlns:a16="http://schemas.microsoft.com/office/drawing/2014/main" id="{131CEEFE-5DC6-0386-2760-D5F7961148DD}"/>
              </a:ext>
            </a:extLst>
          </p:cNvPr>
          <p:cNvPicPr>
            <a:picLocks noChangeAspect="1"/>
          </p:cNvPicPr>
          <p:nvPr/>
        </p:nvPicPr>
        <p:blipFill>
          <a:blip r:embed="rId2"/>
          <a:stretch>
            <a:fillRect/>
          </a:stretch>
        </p:blipFill>
        <p:spPr>
          <a:xfrm>
            <a:off x="2057400" y="3962400"/>
            <a:ext cx="1847850" cy="2495550"/>
          </a:xfrm>
          <a:prstGeom prst="rect">
            <a:avLst/>
          </a:prstGeom>
        </p:spPr>
      </p:pic>
      <p:pic>
        <p:nvPicPr>
          <p:cNvPr id="7" name="Picture 6">
            <a:extLst>
              <a:ext uri="{FF2B5EF4-FFF2-40B4-BE49-F238E27FC236}">
                <a16:creationId xmlns:a16="http://schemas.microsoft.com/office/drawing/2014/main" id="{E625F9A0-F16E-3795-FCEF-4BD7A7595B36}"/>
              </a:ext>
            </a:extLst>
          </p:cNvPr>
          <p:cNvPicPr>
            <a:picLocks noChangeAspect="1"/>
          </p:cNvPicPr>
          <p:nvPr/>
        </p:nvPicPr>
        <p:blipFill>
          <a:blip r:embed="rId3"/>
          <a:stretch>
            <a:fillRect/>
          </a:stretch>
        </p:blipFill>
        <p:spPr>
          <a:xfrm>
            <a:off x="4154365" y="3962400"/>
            <a:ext cx="1847850" cy="2495550"/>
          </a:xfrm>
          <a:prstGeom prst="rect">
            <a:avLst/>
          </a:prstGeom>
        </p:spPr>
      </p:pic>
    </p:spTree>
    <p:extLst>
      <p:ext uri="{BB962C8B-B14F-4D97-AF65-F5344CB8AC3E}">
        <p14:creationId xmlns:p14="http://schemas.microsoft.com/office/powerpoint/2010/main" val="2454727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FDBCE-1EB8-7FD6-5ADC-FD4737A885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9020DA-9084-C74C-9B48-E9984488A071}"/>
              </a:ext>
            </a:extLst>
          </p:cNvPr>
          <p:cNvSpPr>
            <a:spLocks noGrp="1"/>
          </p:cNvSpPr>
          <p:nvPr>
            <p:ph sz="quarter" idx="10"/>
          </p:nvPr>
        </p:nvSpPr>
        <p:spPr/>
        <p:txBody>
          <a:bodyPr/>
          <a:lstStyle/>
          <a:p>
            <a:r>
              <a:rPr lang="en-IN" dirty="0"/>
              <a:t>3-Way coverage</a:t>
            </a:r>
          </a:p>
        </p:txBody>
      </p:sp>
      <p:pic>
        <p:nvPicPr>
          <p:cNvPr id="6" name="Picture 5">
            <a:extLst>
              <a:ext uri="{FF2B5EF4-FFF2-40B4-BE49-F238E27FC236}">
                <a16:creationId xmlns:a16="http://schemas.microsoft.com/office/drawing/2014/main" id="{33B8BEE1-F9C6-18F5-0E61-626D8105B275}"/>
              </a:ext>
            </a:extLst>
          </p:cNvPr>
          <p:cNvPicPr>
            <a:picLocks noChangeAspect="1"/>
          </p:cNvPicPr>
          <p:nvPr/>
        </p:nvPicPr>
        <p:blipFill>
          <a:blip r:embed="rId2"/>
          <a:stretch>
            <a:fillRect/>
          </a:stretch>
        </p:blipFill>
        <p:spPr>
          <a:xfrm>
            <a:off x="4114800" y="1447800"/>
            <a:ext cx="4881146" cy="4702946"/>
          </a:xfrm>
          <a:prstGeom prst="rect">
            <a:avLst/>
          </a:prstGeom>
        </p:spPr>
      </p:pic>
      <p:sp>
        <p:nvSpPr>
          <p:cNvPr id="7" name="Content Placeholder 1">
            <a:extLst>
              <a:ext uri="{FF2B5EF4-FFF2-40B4-BE49-F238E27FC236}">
                <a16:creationId xmlns:a16="http://schemas.microsoft.com/office/drawing/2014/main" id="{F06F622E-8C4D-3387-8EE2-06C09C1BB69F}"/>
              </a:ext>
            </a:extLst>
          </p:cNvPr>
          <p:cNvSpPr>
            <a:spLocks noGrp="1"/>
          </p:cNvSpPr>
          <p:nvPr>
            <p:ph idx="1"/>
          </p:nvPr>
        </p:nvSpPr>
        <p:spPr>
          <a:xfrm>
            <a:off x="269631" y="1600200"/>
            <a:ext cx="3997569" cy="4419600"/>
          </a:xfrm>
        </p:spPr>
        <p:txBody>
          <a:bodyPr>
            <a:normAutofit/>
          </a:bodyPr>
          <a:lstStyle/>
          <a:p>
            <a:pPr marL="0" indent="0"/>
            <a:r>
              <a:rPr lang="en-IN" b="1" dirty="0"/>
              <a:t>3-way coverage - </a:t>
            </a:r>
          </a:p>
          <a:p>
            <a:pPr>
              <a:buFont typeface="Arial" panose="020B0604020202020204" pitchFamily="34" charset="0"/>
              <a:buChar char="•"/>
            </a:pPr>
            <a:r>
              <a:rPr lang="en-IN" sz="1800" dirty="0"/>
              <a:t>10C3 = 120</a:t>
            </a:r>
          </a:p>
          <a:p>
            <a:pPr>
              <a:buFont typeface="Arial" panose="020B0604020202020204" pitchFamily="34" charset="0"/>
              <a:buChar char="•"/>
            </a:pPr>
            <a:r>
              <a:rPr lang="en-IN" sz="1800" dirty="0"/>
              <a:t>Thus, there would be 120*2</a:t>
            </a:r>
            <a:r>
              <a:rPr lang="en-IN" sz="1800" baseline="30000" dirty="0"/>
              <a:t>3 </a:t>
            </a:r>
            <a:r>
              <a:rPr lang="en-IN" sz="1800" dirty="0"/>
              <a:t>= 960 Test case</a:t>
            </a:r>
          </a:p>
          <a:p>
            <a:pPr>
              <a:buFont typeface="Arial" panose="020B0604020202020204" pitchFamily="34" charset="0"/>
              <a:buChar char="•"/>
            </a:pPr>
            <a:r>
              <a:rPr lang="en-IN" sz="1800" dirty="0"/>
              <a:t>Since 3 Triples can be packed in each Test case, we need 320 TC</a:t>
            </a:r>
          </a:p>
          <a:p>
            <a:pPr marL="0" indent="0"/>
            <a:r>
              <a:rPr lang="en-IN" dirty="0"/>
              <a:t> </a:t>
            </a:r>
          </a:p>
          <a:p>
            <a:pPr marL="0" indent="0"/>
            <a:endParaRPr lang="en-IN" sz="1800" dirty="0"/>
          </a:p>
        </p:txBody>
      </p:sp>
      <p:pic>
        <p:nvPicPr>
          <p:cNvPr id="4" name="Picture 3">
            <a:extLst>
              <a:ext uri="{FF2B5EF4-FFF2-40B4-BE49-F238E27FC236}">
                <a16:creationId xmlns:a16="http://schemas.microsoft.com/office/drawing/2014/main" id="{15DD40CD-F76F-8250-1D53-1A1B6923DE12}"/>
              </a:ext>
            </a:extLst>
          </p:cNvPr>
          <p:cNvPicPr>
            <a:picLocks noChangeAspect="1"/>
          </p:cNvPicPr>
          <p:nvPr/>
        </p:nvPicPr>
        <p:blipFill>
          <a:blip r:embed="rId3"/>
          <a:stretch>
            <a:fillRect/>
          </a:stretch>
        </p:blipFill>
        <p:spPr>
          <a:xfrm>
            <a:off x="685800" y="3657600"/>
            <a:ext cx="2886075" cy="893309"/>
          </a:xfrm>
          <a:prstGeom prst="rect">
            <a:avLst/>
          </a:prstGeom>
        </p:spPr>
      </p:pic>
    </p:spTree>
    <p:extLst>
      <p:ext uri="{BB962C8B-B14F-4D97-AF65-F5344CB8AC3E}">
        <p14:creationId xmlns:p14="http://schemas.microsoft.com/office/powerpoint/2010/main" val="3991871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57D5D-F62D-F725-D13C-A6DFA009861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132AF9-4FB6-0CBF-4419-51CBDAEC3CC0}"/>
              </a:ext>
            </a:extLst>
          </p:cNvPr>
          <p:cNvSpPr>
            <a:spLocks noGrp="1"/>
          </p:cNvSpPr>
          <p:nvPr>
            <p:ph sz="quarter" idx="10"/>
          </p:nvPr>
        </p:nvSpPr>
        <p:spPr/>
        <p:txBody>
          <a:bodyPr/>
          <a:lstStyle/>
          <a:p>
            <a:r>
              <a:rPr lang="en-IN" dirty="0"/>
              <a:t>3-Way coverage</a:t>
            </a:r>
          </a:p>
        </p:txBody>
      </p:sp>
      <p:sp>
        <p:nvSpPr>
          <p:cNvPr id="7" name="Content Placeholder 1">
            <a:extLst>
              <a:ext uri="{FF2B5EF4-FFF2-40B4-BE49-F238E27FC236}">
                <a16:creationId xmlns:a16="http://schemas.microsoft.com/office/drawing/2014/main" id="{1B7904B7-C469-0238-2D44-74B9C4766072}"/>
              </a:ext>
            </a:extLst>
          </p:cNvPr>
          <p:cNvSpPr>
            <a:spLocks noGrp="1"/>
          </p:cNvSpPr>
          <p:nvPr>
            <p:ph idx="1"/>
          </p:nvPr>
        </p:nvSpPr>
        <p:spPr>
          <a:xfrm>
            <a:off x="269631" y="1600200"/>
            <a:ext cx="3997569" cy="1676400"/>
          </a:xfrm>
        </p:spPr>
        <p:txBody>
          <a:bodyPr>
            <a:normAutofit/>
          </a:bodyPr>
          <a:lstStyle/>
          <a:p>
            <a:pPr marL="0" indent="0"/>
            <a:r>
              <a:rPr lang="en-IN" b="1" dirty="0"/>
              <a:t>3-way coverage - </a:t>
            </a:r>
          </a:p>
          <a:p>
            <a:pPr>
              <a:buFont typeface="Arial" panose="020B0604020202020204" pitchFamily="34" charset="0"/>
              <a:buChar char="•"/>
            </a:pPr>
            <a:r>
              <a:rPr lang="en-IN" sz="1800" dirty="0"/>
              <a:t>Actually, </a:t>
            </a:r>
            <a:r>
              <a:rPr lang="en-US" sz="1800" dirty="0"/>
              <a:t>only 13 tests cases are needed to cover 960 TC</a:t>
            </a:r>
          </a:p>
          <a:p>
            <a:pPr>
              <a:buFont typeface="Arial" panose="020B0604020202020204" pitchFamily="34" charset="0"/>
              <a:buChar char="•"/>
            </a:pPr>
            <a:r>
              <a:rPr lang="en-US" sz="1800" dirty="0"/>
              <a:t>Finding covering arrays is NP hard.</a:t>
            </a:r>
            <a:endParaRPr lang="en-IN" sz="1800" dirty="0"/>
          </a:p>
          <a:p>
            <a:pPr marL="0" indent="0"/>
            <a:endParaRPr lang="en-IN" sz="1800" dirty="0"/>
          </a:p>
        </p:txBody>
      </p:sp>
      <p:pic>
        <p:nvPicPr>
          <p:cNvPr id="5" name="Picture 4">
            <a:extLst>
              <a:ext uri="{FF2B5EF4-FFF2-40B4-BE49-F238E27FC236}">
                <a16:creationId xmlns:a16="http://schemas.microsoft.com/office/drawing/2014/main" id="{DFA1E7A6-3242-BFA1-B285-A2D42882228F}"/>
              </a:ext>
            </a:extLst>
          </p:cNvPr>
          <p:cNvPicPr>
            <a:picLocks noChangeAspect="1"/>
          </p:cNvPicPr>
          <p:nvPr/>
        </p:nvPicPr>
        <p:blipFill>
          <a:blip r:embed="rId2"/>
          <a:stretch>
            <a:fillRect/>
          </a:stretch>
        </p:blipFill>
        <p:spPr>
          <a:xfrm>
            <a:off x="4369777" y="1357312"/>
            <a:ext cx="4495800" cy="4143375"/>
          </a:xfrm>
          <a:prstGeom prst="rect">
            <a:avLst/>
          </a:prstGeom>
        </p:spPr>
      </p:pic>
    </p:spTree>
    <p:extLst>
      <p:ext uri="{BB962C8B-B14F-4D97-AF65-F5344CB8AC3E}">
        <p14:creationId xmlns:p14="http://schemas.microsoft.com/office/powerpoint/2010/main" val="2985236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EF264-7604-7908-1273-FE3A35795C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C8593-78E0-411F-AA24-875773C242E4}"/>
              </a:ext>
            </a:extLst>
          </p:cNvPr>
          <p:cNvSpPr>
            <a:spLocks noGrp="1"/>
          </p:cNvSpPr>
          <p:nvPr>
            <p:ph sz="quarter" idx="10"/>
          </p:nvPr>
        </p:nvSpPr>
        <p:spPr/>
        <p:txBody>
          <a:bodyPr/>
          <a:lstStyle/>
          <a:p>
            <a:r>
              <a:rPr lang="en-IN" dirty="0"/>
              <a:t>Need of Combinatorial</a:t>
            </a:r>
          </a:p>
        </p:txBody>
      </p:sp>
      <p:sp>
        <p:nvSpPr>
          <p:cNvPr id="7" name="Content Placeholder 1">
            <a:extLst>
              <a:ext uri="{FF2B5EF4-FFF2-40B4-BE49-F238E27FC236}">
                <a16:creationId xmlns:a16="http://schemas.microsoft.com/office/drawing/2014/main" id="{076818AC-6694-A1DB-F626-2826B35CA6C5}"/>
              </a:ext>
            </a:extLst>
          </p:cNvPr>
          <p:cNvSpPr>
            <a:spLocks noGrp="1"/>
          </p:cNvSpPr>
          <p:nvPr>
            <p:ph idx="1"/>
          </p:nvPr>
        </p:nvSpPr>
        <p:spPr>
          <a:xfrm>
            <a:off x="269631" y="1600200"/>
            <a:ext cx="7502769" cy="1981200"/>
          </a:xfrm>
        </p:spPr>
        <p:txBody>
          <a:bodyPr>
            <a:normAutofit fontScale="62500" lnSpcReduction="20000"/>
          </a:bodyPr>
          <a:lstStyle/>
          <a:p>
            <a:pPr marL="0" indent="0"/>
            <a:r>
              <a:rPr lang="en-IN" sz="2800" dirty="0"/>
              <a:t>OS          - XP, OS X, RHL (3)</a:t>
            </a:r>
          </a:p>
          <a:p>
            <a:pPr marL="0" indent="0"/>
            <a:r>
              <a:rPr lang="en-IN" sz="2800" dirty="0"/>
              <a:t>Browser  - IE, Firefox (2)</a:t>
            </a:r>
          </a:p>
          <a:p>
            <a:pPr marL="0" indent="0"/>
            <a:r>
              <a:rPr lang="en-IN" sz="2800" dirty="0"/>
              <a:t>Protocol  -  IPV4, IPV6 (2)</a:t>
            </a:r>
          </a:p>
          <a:p>
            <a:pPr marL="0" indent="0"/>
            <a:r>
              <a:rPr lang="en-IN" sz="2800" dirty="0"/>
              <a:t>CPU        - Intel, AMD (2)</a:t>
            </a:r>
          </a:p>
          <a:p>
            <a:pPr marL="0" indent="0"/>
            <a:r>
              <a:rPr lang="en-IN" sz="2800" dirty="0"/>
              <a:t>DBMS     - Sybase, Oracle, MySQL (3)</a:t>
            </a:r>
          </a:p>
          <a:p>
            <a:pPr marL="0" indent="0"/>
            <a:endParaRPr lang="en-IN" sz="2800" dirty="0"/>
          </a:p>
          <a:p>
            <a:pPr marL="0" indent="0"/>
            <a:r>
              <a:rPr lang="en-IN" sz="2600" dirty="0"/>
              <a:t>Total Possible Test case 3*2*2*2*3 = 72</a:t>
            </a:r>
          </a:p>
        </p:txBody>
      </p:sp>
      <p:pic>
        <p:nvPicPr>
          <p:cNvPr id="4" name="Picture 3">
            <a:extLst>
              <a:ext uri="{FF2B5EF4-FFF2-40B4-BE49-F238E27FC236}">
                <a16:creationId xmlns:a16="http://schemas.microsoft.com/office/drawing/2014/main" id="{4B98AD15-DA37-2AC2-B002-902611B3F656}"/>
              </a:ext>
            </a:extLst>
          </p:cNvPr>
          <p:cNvPicPr>
            <a:picLocks noChangeAspect="1"/>
          </p:cNvPicPr>
          <p:nvPr/>
        </p:nvPicPr>
        <p:blipFill>
          <a:blip r:embed="rId2"/>
          <a:stretch>
            <a:fillRect/>
          </a:stretch>
        </p:blipFill>
        <p:spPr>
          <a:xfrm>
            <a:off x="269631" y="3657600"/>
            <a:ext cx="5505823" cy="2871787"/>
          </a:xfrm>
          <a:prstGeom prst="rect">
            <a:avLst/>
          </a:prstGeom>
        </p:spPr>
      </p:pic>
      <p:pic>
        <p:nvPicPr>
          <p:cNvPr id="2" name="Picture 1">
            <a:extLst>
              <a:ext uri="{FF2B5EF4-FFF2-40B4-BE49-F238E27FC236}">
                <a16:creationId xmlns:a16="http://schemas.microsoft.com/office/drawing/2014/main" id="{DCF53F30-D394-7323-2C96-82C14C84A760}"/>
              </a:ext>
            </a:extLst>
          </p:cNvPr>
          <p:cNvPicPr>
            <a:picLocks noChangeAspect="1"/>
          </p:cNvPicPr>
          <p:nvPr/>
        </p:nvPicPr>
        <p:blipFill>
          <a:blip r:embed="rId3"/>
          <a:stretch>
            <a:fillRect/>
          </a:stretch>
        </p:blipFill>
        <p:spPr>
          <a:xfrm>
            <a:off x="6400800" y="4191000"/>
            <a:ext cx="1847850" cy="971550"/>
          </a:xfrm>
          <a:prstGeom prst="rect">
            <a:avLst/>
          </a:prstGeom>
        </p:spPr>
      </p:pic>
    </p:spTree>
    <p:extLst>
      <p:ext uri="{BB962C8B-B14F-4D97-AF65-F5344CB8AC3E}">
        <p14:creationId xmlns:p14="http://schemas.microsoft.com/office/powerpoint/2010/main" val="334805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9809"/>
            <a:ext cx="7973695" cy="4534575"/>
          </a:xfrm>
          <a:prstGeom prst="rect">
            <a:avLst/>
          </a:prstGeom>
        </p:spPr>
        <p:txBody>
          <a:bodyPr vert="horz" wrap="square" lIns="0" tIns="12700" rIns="0" bIns="0" rtlCol="0">
            <a:spAutoFit/>
          </a:bodyPr>
          <a:lstStyle/>
          <a:p>
            <a:pPr marL="355600" marR="91440" indent="-342900" algn="just">
              <a:lnSpc>
                <a:spcPct val="100000"/>
              </a:lnSpc>
              <a:spcBef>
                <a:spcPts val="100"/>
              </a:spcBef>
              <a:buFont typeface="Arial" panose="020B0604020202020204" pitchFamily="34" charset="0"/>
              <a:buChar char="•"/>
            </a:pPr>
            <a:r>
              <a:rPr sz="2400" b="1" dirty="0">
                <a:latin typeface="Arial"/>
                <a:cs typeface="Arial"/>
              </a:rPr>
              <a:t>Pairwise</a:t>
            </a:r>
            <a:r>
              <a:rPr sz="2400" b="1" spc="-85" dirty="0">
                <a:latin typeface="Arial"/>
                <a:cs typeface="Arial"/>
              </a:rPr>
              <a:t> </a:t>
            </a:r>
            <a:r>
              <a:rPr sz="2400" b="1" spc="-10" dirty="0">
                <a:latin typeface="Arial"/>
                <a:cs typeface="Arial"/>
              </a:rPr>
              <a:t>Testing</a:t>
            </a:r>
            <a:r>
              <a:rPr sz="2400" b="1" spc="-65" dirty="0">
                <a:latin typeface="Arial"/>
                <a:cs typeface="Arial"/>
              </a:rPr>
              <a:t> </a:t>
            </a:r>
            <a:r>
              <a:rPr sz="2400" dirty="0">
                <a:latin typeface="Arial"/>
                <a:cs typeface="Arial"/>
              </a:rPr>
              <a:t>is</a:t>
            </a:r>
            <a:r>
              <a:rPr sz="2400" spc="-55" dirty="0">
                <a:latin typeface="Arial"/>
                <a:cs typeface="Arial"/>
              </a:rPr>
              <a:t> </a:t>
            </a:r>
            <a:r>
              <a:rPr sz="2400" dirty="0">
                <a:latin typeface="Arial"/>
                <a:cs typeface="Arial"/>
              </a:rPr>
              <a:t>a</a:t>
            </a:r>
            <a:r>
              <a:rPr sz="2400" spc="-50" dirty="0">
                <a:latin typeface="Arial"/>
                <a:cs typeface="Arial"/>
              </a:rPr>
              <a:t> </a:t>
            </a:r>
            <a:r>
              <a:rPr sz="2400" dirty="0">
                <a:latin typeface="Arial"/>
                <a:cs typeface="Arial"/>
              </a:rPr>
              <a:t>type</a:t>
            </a:r>
            <a:r>
              <a:rPr sz="2400" spc="-65" dirty="0">
                <a:latin typeface="Arial"/>
                <a:cs typeface="Arial"/>
              </a:rPr>
              <a:t> </a:t>
            </a:r>
            <a:r>
              <a:rPr sz="2400" dirty="0">
                <a:latin typeface="Arial"/>
                <a:cs typeface="Arial"/>
              </a:rPr>
              <a:t>of</a:t>
            </a:r>
            <a:r>
              <a:rPr sz="2400" spc="-55" dirty="0">
                <a:latin typeface="Arial"/>
                <a:cs typeface="Arial"/>
              </a:rPr>
              <a:t> </a:t>
            </a:r>
            <a:r>
              <a:rPr sz="2400" dirty="0">
                <a:latin typeface="Arial"/>
                <a:cs typeface="Arial"/>
              </a:rPr>
              <a:t>software</a:t>
            </a:r>
            <a:r>
              <a:rPr sz="2400" spc="-50" dirty="0">
                <a:latin typeface="Arial"/>
                <a:cs typeface="Arial"/>
              </a:rPr>
              <a:t> </a:t>
            </a:r>
            <a:r>
              <a:rPr sz="2400" dirty="0">
                <a:latin typeface="Arial"/>
                <a:cs typeface="Arial"/>
              </a:rPr>
              <a:t>testing</a:t>
            </a:r>
            <a:r>
              <a:rPr sz="2400" spc="-55" dirty="0">
                <a:latin typeface="Arial"/>
                <a:cs typeface="Arial"/>
              </a:rPr>
              <a:t> </a:t>
            </a:r>
            <a:r>
              <a:rPr sz="2400" dirty="0">
                <a:latin typeface="Arial"/>
                <a:cs typeface="Arial"/>
              </a:rPr>
              <a:t>in</a:t>
            </a:r>
            <a:r>
              <a:rPr sz="2400" spc="-50" dirty="0">
                <a:latin typeface="Arial"/>
                <a:cs typeface="Arial"/>
              </a:rPr>
              <a:t> </a:t>
            </a:r>
            <a:r>
              <a:rPr sz="2400" spc="-10" dirty="0">
                <a:latin typeface="Arial"/>
                <a:cs typeface="Arial"/>
              </a:rPr>
              <a:t>which </a:t>
            </a:r>
            <a:r>
              <a:rPr sz="2400" dirty="0">
                <a:latin typeface="Arial"/>
                <a:cs typeface="Arial"/>
              </a:rPr>
              <a:t>permutation</a:t>
            </a:r>
            <a:r>
              <a:rPr sz="2400" spc="-70" dirty="0">
                <a:latin typeface="Arial"/>
                <a:cs typeface="Arial"/>
              </a:rPr>
              <a:t> </a:t>
            </a:r>
            <a:r>
              <a:rPr sz="2400" dirty="0">
                <a:latin typeface="Arial"/>
                <a:cs typeface="Arial"/>
              </a:rPr>
              <a:t>and</a:t>
            </a:r>
            <a:r>
              <a:rPr sz="2400" spc="-80" dirty="0">
                <a:latin typeface="Arial"/>
                <a:cs typeface="Arial"/>
              </a:rPr>
              <a:t> </a:t>
            </a:r>
            <a:r>
              <a:rPr sz="2400" dirty="0">
                <a:latin typeface="Arial"/>
                <a:cs typeface="Arial"/>
              </a:rPr>
              <a:t>combination</a:t>
            </a:r>
            <a:r>
              <a:rPr sz="2400" spc="-40" dirty="0">
                <a:latin typeface="Arial"/>
                <a:cs typeface="Arial"/>
              </a:rPr>
              <a:t> </a:t>
            </a:r>
            <a:r>
              <a:rPr sz="2400" dirty="0">
                <a:latin typeface="Arial"/>
                <a:cs typeface="Arial"/>
              </a:rPr>
              <a:t>method</a:t>
            </a:r>
            <a:r>
              <a:rPr sz="2400" spc="-80" dirty="0">
                <a:latin typeface="Arial"/>
                <a:cs typeface="Arial"/>
              </a:rPr>
              <a:t> </a:t>
            </a:r>
            <a:r>
              <a:rPr sz="2400" dirty="0">
                <a:latin typeface="Arial"/>
                <a:cs typeface="Arial"/>
              </a:rPr>
              <a:t>is</a:t>
            </a:r>
            <a:r>
              <a:rPr sz="2400" spc="-75" dirty="0">
                <a:latin typeface="Arial"/>
                <a:cs typeface="Arial"/>
              </a:rPr>
              <a:t> </a:t>
            </a:r>
            <a:r>
              <a:rPr sz="2400" dirty="0">
                <a:latin typeface="Arial"/>
                <a:cs typeface="Arial"/>
              </a:rPr>
              <a:t>used</a:t>
            </a:r>
            <a:r>
              <a:rPr sz="2400" spc="-65" dirty="0">
                <a:latin typeface="Arial"/>
                <a:cs typeface="Arial"/>
              </a:rPr>
              <a:t> </a:t>
            </a:r>
            <a:r>
              <a:rPr sz="2400" dirty="0">
                <a:latin typeface="Arial"/>
                <a:cs typeface="Arial"/>
              </a:rPr>
              <a:t>to</a:t>
            </a:r>
            <a:r>
              <a:rPr sz="2400" spc="-70" dirty="0">
                <a:latin typeface="Arial"/>
                <a:cs typeface="Arial"/>
              </a:rPr>
              <a:t> </a:t>
            </a:r>
            <a:r>
              <a:rPr sz="2400" dirty="0">
                <a:latin typeface="Arial"/>
                <a:cs typeface="Arial"/>
              </a:rPr>
              <a:t>test</a:t>
            </a:r>
            <a:r>
              <a:rPr sz="2400" spc="-90" dirty="0">
                <a:latin typeface="Arial"/>
                <a:cs typeface="Arial"/>
              </a:rPr>
              <a:t> </a:t>
            </a:r>
            <a:r>
              <a:rPr sz="2400" spc="-25" dirty="0">
                <a:latin typeface="Arial"/>
                <a:cs typeface="Arial"/>
              </a:rPr>
              <a:t>the </a:t>
            </a:r>
            <a:r>
              <a:rPr sz="2400" dirty="0">
                <a:latin typeface="Arial"/>
                <a:cs typeface="Arial"/>
              </a:rPr>
              <a:t>software.</a:t>
            </a:r>
            <a:r>
              <a:rPr sz="2400" spc="-45" dirty="0">
                <a:latin typeface="Arial"/>
                <a:cs typeface="Arial"/>
              </a:rPr>
              <a:t> </a:t>
            </a:r>
            <a:r>
              <a:rPr sz="2400" dirty="0">
                <a:latin typeface="Arial"/>
                <a:cs typeface="Arial"/>
              </a:rPr>
              <a:t>Pairwise</a:t>
            </a:r>
            <a:r>
              <a:rPr sz="2400" spc="-25" dirty="0">
                <a:latin typeface="Arial"/>
                <a:cs typeface="Arial"/>
              </a:rPr>
              <a:t> </a:t>
            </a:r>
            <a:r>
              <a:rPr sz="2400" dirty="0">
                <a:latin typeface="Arial"/>
                <a:cs typeface="Arial"/>
              </a:rPr>
              <a:t>testing</a:t>
            </a:r>
            <a:r>
              <a:rPr sz="2400" spc="-45" dirty="0">
                <a:latin typeface="Arial"/>
                <a:cs typeface="Arial"/>
              </a:rPr>
              <a:t> </a:t>
            </a:r>
            <a:r>
              <a:rPr sz="2400" dirty="0">
                <a:latin typeface="Arial"/>
                <a:cs typeface="Arial"/>
              </a:rPr>
              <a:t>is</a:t>
            </a:r>
            <a:r>
              <a:rPr sz="2400" spc="-40" dirty="0">
                <a:latin typeface="Arial"/>
                <a:cs typeface="Arial"/>
              </a:rPr>
              <a:t> </a:t>
            </a:r>
            <a:r>
              <a:rPr sz="2400" dirty="0">
                <a:latin typeface="Arial"/>
                <a:cs typeface="Arial"/>
              </a:rPr>
              <a:t>used</a:t>
            </a:r>
            <a:r>
              <a:rPr sz="2400" spc="-40" dirty="0">
                <a:latin typeface="Arial"/>
                <a:cs typeface="Arial"/>
              </a:rPr>
              <a:t> </a:t>
            </a:r>
            <a:r>
              <a:rPr sz="2400" dirty="0">
                <a:latin typeface="Arial"/>
                <a:cs typeface="Arial"/>
              </a:rPr>
              <a:t>to</a:t>
            </a:r>
            <a:r>
              <a:rPr sz="2400" spc="-65" dirty="0">
                <a:latin typeface="Arial"/>
                <a:cs typeface="Arial"/>
              </a:rPr>
              <a:t> </a:t>
            </a:r>
            <a:r>
              <a:rPr sz="2400" dirty="0">
                <a:latin typeface="Arial"/>
                <a:cs typeface="Arial"/>
              </a:rPr>
              <a:t>test</a:t>
            </a:r>
            <a:r>
              <a:rPr sz="2400" spc="-35" dirty="0">
                <a:latin typeface="Arial"/>
                <a:cs typeface="Arial"/>
              </a:rPr>
              <a:t> </a:t>
            </a:r>
            <a:r>
              <a:rPr sz="2400" dirty="0">
                <a:latin typeface="Arial"/>
                <a:cs typeface="Arial"/>
              </a:rPr>
              <a:t>all</a:t>
            </a:r>
            <a:r>
              <a:rPr sz="2400" spc="-45" dirty="0">
                <a:latin typeface="Arial"/>
                <a:cs typeface="Arial"/>
              </a:rPr>
              <a:t> </a:t>
            </a:r>
            <a:r>
              <a:rPr sz="2400" dirty="0">
                <a:latin typeface="Arial"/>
                <a:cs typeface="Arial"/>
              </a:rPr>
              <a:t>the</a:t>
            </a:r>
            <a:r>
              <a:rPr sz="2400" spc="-45" dirty="0">
                <a:latin typeface="Arial"/>
                <a:cs typeface="Arial"/>
              </a:rPr>
              <a:t> </a:t>
            </a:r>
            <a:r>
              <a:rPr sz="2400" spc="-10" dirty="0">
                <a:latin typeface="Arial"/>
                <a:cs typeface="Arial"/>
              </a:rPr>
              <a:t>possible </a:t>
            </a:r>
            <a:r>
              <a:rPr sz="2400" dirty="0">
                <a:latin typeface="Arial"/>
                <a:cs typeface="Arial"/>
              </a:rPr>
              <a:t>discrete</a:t>
            </a:r>
            <a:r>
              <a:rPr sz="2400" spc="-40" dirty="0">
                <a:latin typeface="Arial"/>
                <a:cs typeface="Arial"/>
              </a:rPr>
              <a:t> </a:t>
            </a:r>
            <a:r>
              <a:rPr sz="2400" spc="-10" dirty="0">
                <a:latin typeface="Arial"/>
                <a:cs typeface="Arial"/>
              </a:rPr>
              <a:t>combinations</a:t>
            </a:r>
            <a:r>
              <a:rPr sz="2400" spc="-20" dirty="0">
                <a:latin typeface="Arial"/>
                <a:cs typeface="Arial"/>
              </a:rPr>
              <a:t> </a:t>
            </a:r>
            <a:r>
              <a:rPr sz="2400" dirty="0">
                <a:latin typeface="Arial"/>
                <a:cs typeface="Arial"/>
              </a:rPr>
              <a:t>of</a:t>
            </a:r>
            <a:r>
              <a:rPr sz="2400" spc="-45" dirty="0">
                <a:latin typeface="Arial"/>
                <a:cs typeface="Arial"/>
              </a:rPr>
              <a:t> </a:t>
            </a:r>
            <a:r>
              <a:rPr sz="2400" dirty="0">
                <a:latin typeface="Arial"/>
                <a:cs typeface="Arial"/>
              </a:rPr>
              <a:t>the</a:t>
            </a:r>
            <a:r>
              <a:rPr sz="2400" spc="-55" dirty="0">
                <a:latin typeface="Arial"/>
                <a:cs typeface="Arial"/>
              </a:rPr>
              <a:t> </a:t>
            </a:r>
            <a:r>
              <a:rPr sz="2400" dirty="0">
                <a:latin typeface="Arial"/>
                <a:cs typeface="Arial"/>
              </a:rPr>
              <a:t>parameters</a:t>
            </a:r>
            <a:r>
              <a:rPr sz="2400" spc="-30" dirty="0">
                <a:latin typeface="Arial"/>
                <a:cs typeface="Arial"/>
              </a:rPr>
              <a:t> </a:t>
            </a:r>
            <a:r>
              <a:rPr sz="2400" spc="-10" dirty="0">
                <a:latin typeface="Arial"/>
                <a:cs typeface="Arial"/>
              </a:rPr>
              <a:t>involved.</a:t>
            </a:r>
            <a:endParaRPr lang="en-US" sz="2400" spc="-10" dirty="0">
              <a:latin typeface="Arial"/>
              <a:cs typeface="Arial"/>
            </a:endParaRPr>
          </a:p>
          <a:p>
            <a:pPr marL="355600" marR="91440" indent="-342900" algn="just">
              <a:lnSpc>
                <a:spcPct val="100000"/>
              </a:lnSpc>
              <a:spcBef>
                <a:spcPts val="100"/>
              </a:spcBef>
              <a:buFont typeface="Arial" panose="020B0604020202020204" pitchFamily="34" charset="0"/>
              <a:buChar char="•"/>
            </a:pPr>
            <a:endParaRPr sz="2400" dirty="0">
              <a:latin typeface="Arial"/>
              <a:cs typeface="Arial"/>
            </a:endParaRPr>
          </a:p>
          <a:p>
            <a:pPr marL="355600" marR="5080" indent="-342900" algn="just">
              <a:lnSpc>
                <a:spcPct val="100000"/>
              </a:lnSpc>
              <a:spcBef>
                <a:spcPts val="575"/>
              </a:spcBef>
              <a:buFont typeface="Arial" panose="020B0604020202020204" pitchFamily="34" charset="0"/>
              <a:buChar char="•"/>
            </a:pPr>
            <a:r>
              <a:rPr sz="2400" dirty="0">
                <a:latin typeface="Arial"/>
                <a:cs typeface="Arial"/>
              </a:rPr>
              <a:t>Pairwise</a:t>
            </a:r>
            <a:r>
              <a:rPr sz="2400" spc="-30" dirty="0">
                <a:latin typeface="Arial"/>
                <a:cs typeface="Arial"/>
              </a:rPr>
              <a:t> </a:t>
            </a:r>
            <a:r>
              <a:rPr sz="2400" dirty="0">
                <a:latin typeface="Arial"/>
                <a:cs typeface="Arial"/>
              </a:rPr>
              <a:t>testing</a:t>
            </a:r>
            <a:r>
              <a:rPr sz="2400" spc="-50" dirty="0">
                <a:latin typeface="Arial"/>
                <a:cs typeface="Arial"/>
              </a:rPr>
              <a:t> </a:t>
            </a:r>
            <a:r>
              <a:rPr sz="2400" dirty="0">
                <a:latin typeface="Arial"/>
                <a:cs typeface="Arial"/>
              </a:rPr>
              <a:t>is</a:t>
            </a:r>
            <a:r>
              <a:rPr sz="2400" spc="-45" dirty="0">
                <a:latin typeface="Arial"/>
                <a:cs typeface="Arial"/>
              </a:rPr>
              <a:t> </a:t>
            </a:r>
            <a:r>
              <a:rPr sz="2400" dirty="0">
                <a:latin typeface="Arial"/>
                <a:cs typeface="Arial"/>
              </a:rPr>
              <a:t>a</a:t>
            </a:r>
            <a:r>
              <a:rPr sz="2400" spc="-50" dirty="0">
                <a:latin typeface="Arial"/>
                <a:cs typeface="Arial"/>
              </a:rPr>
              <a:t> </a:t>
            </a:r>
            <a:r>
              <a:rPr sz="2400" dirty="0">
                <a:latin typeface="Arial"/>
                <a:cs typeface="Arial"/>
              </a:rPr>
              <a:t>P&amp;C</a:t>
            </a:r>
            <a:r>
              <a:rPr sz="2400" spc="-40" dirty="0">
                <a:latin typeface="Arial"/>
                <a:cs typeface="Arial"/>
              </a:rPr>
              <a:t> </a:t>
            </a:r>
            <a:r>
              <a:rPr sz="2400" dirty="0">
                <a:latin typeface="Arial"/>
                <a:cs typeface="Arial"/>
              </a:rPr>
              <a:t>based</a:t>
            </a:r>
            <a:r>
              <a:rPr sz="2400" spc="-40" dirty="0">
                <a:latin typeface="Arial"/>
                <a:cs typeface="Arial"/>
              </a:rPr>
              <a:t> </a:t>
            </a:r>
            <a:r>
              <a:rPr sz="2400" dirty="0">
                <a:latin typeface="Arial"/>
                <a:cs typeface="Arial"/>
              </a:rPr>
              <a:t>method,</a:t>
            </a:r>
            <a:r>
              <a:rPr sz="2400" spc="-45" dirty="0">
                <a:latin typeface="Arial"/>
                <a:cs typeface="Arial"/>
              </a:rPr>
              <a:t> </a:t>
            </a:r>
            <a:r>
              <a:rPr sz="2400" dirty="0">
                <a:latin typeface="Arial"/>
                <a:cs typeface="Arial"/>
              </a:rPr>
              <a:t>in</a:t>
            </a:r>
            <a:r>
              <a:rPr sz="2400" spc="-50" dirty="0">
                <a:latin typeface="Arial"/>
                <a:cs typeface="Arial"/>
              </a:rPr>
              <a:t> </a:t>
            </a:r>
            <a:r>
              <a:rPr sz="2400" dirty="0">
                <a:latin typeface="Arial"/>
                <a:cs typeface="Arial"/>
              </a:rPr>
              <a:t>which</a:t>
            </a:r>
            <a:r>
              <a:rPr sz="2400" spc="-30" dirty="0">
                <a:latin typeface="Arial"/>
                <a:cs typeface="Arial"/>
              </a:rPr>
              <a:t> </a:t>
            </a:r>
            <a:r>
              <a:rPr sz="2400" dirty="0">
                <a:latin typeface="Arial"/>
                <a:cs typeface="Arial"/>
              </a:rPr>
              <a:t>to</a:t>
            </a:r>
            <a:r>
              <a:rPr sz="2400" spc="-45" dirty="0">
                <a:latin typeface="Arial"/>
                <a:cs typeface="Arial"/>
              </a:rPr>
              <a:t> </a:t>
            </a:r>
            <a:r>
              <a:rPr sz="2400" dirty="0">
                <a:latin typeface="Arial"/>
                <a:cs typeface="Arial"/>
              </a:rPr>
              <a:t>test</a:t>
            </a:r>
            <a:r>
              <a:rPr sz="2400" spc="-65" dirty="0">
                <a:latin typeface="Arial"/>
                <a:cs typeface="Arial"/>
              </a:rPr>
              <a:t> </a:t>
            </a:r>
            <a:r>
              <a:rPr sz="2400" spc="-50" dirty="0">
                <a:latin typeface="Arial"/>
                <a:cs typeface="Arial"/>
              </a:rPr>
              <a:t>a </a:t>
            </a:r>
            <a:r>
              <a:rPr sz="2400" dirty="0">
                <a:latin typeface="Arial"/>
                <a:cs typeface="Arial"/>
              </a:rPr>
              <a:t>system</a:t>
            </a:r>
            <a:r>
              <a:rPr sz="2400" spc="-40" dirty="0">
                <a:latin typeface="Arial"/>
                <a:cs typeface="Arial"/>
              </a:rPr>
              <a:t> </a:t>
            </a:r>
            <a:r>
              <a:rPr sz="2400" dirty="0">
                <a:latin typeface="Arial"/>
                <a:cs typeface="Arial"/>
              </a:rPr>
              <a:t>or</a:t>
            </a:r>
            <a:r>
              <a:rPr sz="2400" spc="-45" dirty="0">
                <a:latin typeface="Arial"/>
                <a:cs typeface="Arial"/>
              </a:rPr>
              <a:t> </a:t>
            </a:r>
            <a:r>
              <a:rPr sz="2400" dirty="0">
                <a:latin typeface="Arial"/>
                <a:cs typeface="Arial"/>
              </a:rPr>
              <a:t>an</a:t>
            </a:r>
            <a:r>
              <a:rPr sz="2400" spc="-50" dirty="0">
                <a:latin typeface="Arial"/>
                <a:cs typeface="Arial"/>
              </a:rPr>
              <a:t> </a:t>
            </a:r>
            <a:r>
              <a:rPr sz="2400" dirty="0">
                <a:latin typeface="Arial"/>
                <a:cs typeface="Arial"/>
              </a:rPr>
              <a:t>application,</a:t>
            </a:r>
            <a:r>
              <a:rPr sz="2400" spc="-10" dirty="0">
                <a:latin typeface="Arial"/>
                <a:cs typeface="Arial"/>
              </a:rPr>
              <a:t> </a:t>
            </a:r>
            <a:r>
              <a:rPr sz="2400" dirty="0">
                <a:latin typeface="Arial"/>
                <a:cs typeface="Arial"/>
              </a:rPr>
              <a:t>for</a:t>
            </a:r>
            <a:r>
              <a:rPr sz="2400" spc="-60" dirty="0">
                <a:latin typeface="Arial"/>
                <a:cs typeface="Arial"/>
              </a:rPr>
              <a:t> </a:t>
            </a:r>
            <a:r>
              <a:rPr sz="2400" dirty="0">
                <a:latin typeface="Arial"/>
                <a:cs typeface="Arial"/>
              </a:rPr>
              <a:t>each</a:t>
            </a:r>
            <a:r>
              <a:rPr sz="2400" spc="-40" dirty="0">
                <a:latin typeface="Arial"/>
                <a:cs typeface="Arial"/>
              </a:rPr>
              <a:t> </a:t>
            </a:r>
            <a:r>
              <a:rPr sz="2400" dirty="0">
                <a:latin typeface="Arial"/>
                <a:cs typeface="Arial"/>
              </a:rPr>
              <a:t>pair</a:t>
            </a:r>
            <a:r>
              <a:rPr sz="2400" spc="-35" dirty="0">
                <a:latin typeface="Arial"/>
                <a:cs typeface="Arial"/>
              </a:rPr>
              <a:t> </a:t>
            </a:r>
            <a:r>
              <a:rPr sz="2400" dirty="0">
                <a:latin typeface="Arial"/>
                <a:cs typeface="Arial"/>
              </a:rPr>
              <a:t>of</a:t>
            </a:r>
            <a:r>
              <a:rPr sz="2400" spc="-45" dirty="0">
                <a:latin typeface="Arial"/>
                <a:cs typeface="Arial"/>
              </a:rPr>
              <a:t> </a:t>
            </a:r>
            <a:r>
              <a:rPr sz="2400" spc="-10" dirty="0">
                <a:latin typeface="Arial"/>
                <a:cs typeface="Arial"/>
              </a:rPr>
              <a:t>input </a:t>
            </a:r>
            <a:r>
              <a:rPr sz="2400" dirty="0">
                <a:latin typeface="Arial"/>
                <a:cs typeface="Arial"/>
              </a:rPr>
              <a:t>parameters</a:t>
            </a:r>
            <a:r>
              <a:rPr sz="2400" spc="-35" dirty="0">
                <a:latin typeface="Arial"/>
                <a:cs typeface="Arial"/>
              </a:rPr>
              <a:t> </a:t>
            </a:r>
            <a:r>
              <a:rPr sz="2400" dirty="0">
                <a:latin typeface="Arial"/>
                <a:cs typeface="Arial"/>
              </a:rPr>
              <a:t>of</a:t>
            </a:r>
            <a:r>
              <a:rPr sz="2400" spc="-50" dirty="0">
                <a:latin typeface="Arial"/>
                <a:cs typeface="Arial"/>
              </a:rPr>
              <a:t> </a:t>
            </a:r>
            <a:r>
              <a:rPr sz="2400" dirty="0">
                <a:latin typeface="Arial"/>
                <a:cs typeface="Arial"/>
              </a:rPr>
              <a:t>a</a:t>
            </a:r>
            <a:r>
              <a:rPr sz="2400" spc="-55" dirty="0">
                <a:latin typeface="Arial"/>
                <a:cs typeface="Arial"/>
              </a:rPr>
              <a:t> </a:t>
            </a:r>
            <a:r>
              <a:rPr sz="2400" dirty="0">
                <a:latin typeface="Arial"/>
                <a:cs typeface="Arial"/>
              </a:rPr>
              <a:t>system,</a:t>
            </a:r>
            <a:r>
              <a:rPr sz="2400" spc="-50" dirty="0">
                <a:latin typeface="Arial"/>
                <a:cs typeface="Arial"/>
              </a:rPr>
              <a:t> </a:t>
            </a:r>
            <a:r>
              <a:rPr sz="2400" dirty="0">
                <a:latin typeface="Arial"/>
                <a:cs typeface="Arial"/>
              </a:rPr>
              <a:t>all</a:t>
            </a:r>
            <a:r>
              <a:rPr sz="2400" spc="-35" dirty="0">
                <a:latin typeface="Arial"/>
                <a:cs typeface="Arial"/>
              </a:rPr>
              <a:t> </a:t>
            </a:r>
            <a:r>
              <a:rPr sz="2400" dirty="0">
                <a:latin typeface="Arial"/>
                <a:cs typeface="Arial"/>
              </a:rPr>
              <a:t>possible</a:t>
            </a:r>
            <a:r>
              <a:rPr sz="2400" spc="-10" dirty="0">
                <a:latin typeface="Arial"/>
                <a:cs typeface="Arial"/>
              </a:rPr>
              <a:t> discrete combinations</a:t>
            </a:r>
            <a:r>
              <a:rPr sz="2400" spc="-25" dirty="0">
                <a:latin typeface="Arial"/>
                <a:cs typeface="Arial"/>
              </a:rPr>
              <a:t> </a:t>
            </a:r>
            <a:r>
              <a:rPr sz="2400" dirty="0">
                <a:latin typeface="Arial"/>
                <a:cs typeface="Arial"/>
              </a:rPr>
              <a:t>of</a:t>
            </a:r>
            <a:r>
              <a:rPr sz="2400" spc="-45" dirty="0">
                <a:latin typeface="Arial"/>
                <a:cs typeface="Arial"/>
              </a:rPr>
              <a:t> </a:t>
            </a:r>
            <a:r>
              <a:rPr sz="2400" dirty="0">
                <a:latin typeface="Arial"/>
                <a:cs typeface="Arial"/>
              </a:rPr>
              <a:t>the</a:t>
            </a:r>
            <a:r>
              <a:rPr sz="2400" spc="-45" dirty="0">
                <a:latin typeface="Arial"/>
                <a:cs typeface="Arial"/>
              </a:rPr>
              <a:t> </a:t>
            </a:r>
            <a:r>
              <a:rPr sz="2400" dirty="0">
                <a:latin typeface="Arial"/>
                <a:cs typeface="Arial"/>
              </a:rPr>
              <a:t>parameters</a:t>
            </a:r>
            <a:r>
              <a:rPr sz="2400" spc="-50" dirty="0">
                <a:latin typeface="Arial"/>
                <a:cs typeface="Arial"/>
              </a:rPr>
              <a:t> </a:t>
            </a:r>
            <a:r>
              <a:rPr sz="2400" dirty="0">
                <a:latin typeface="Arial"/>
                <a:cs typeface="Arial"/>
              </a:rPr>
              <a:t>are</a:t>
            </a:r>
            <a:r>
              <a:rPr sz="2400" spc="-45" dirty="0">
                <a:latin typeface="Arial"/>
                <a:cs typeface="Arial"/>
              </a:rPr>
              <a:t> </a:t>
            </a:r>
            <a:r>
              <a:rPr sz="2400" dirty="0">
                <a:latin typeface="Arial"/>
                <a:cs typeface="Arial"/>
              </a:rPr>
              <a:t>tested.</a:t>
            </a:r>
            <a:r>
              <a:rPr sz="2400" spc="-60" dirty="0">
                <a:latin typeface="Arial"/>
                <a:cs typeface="Arial"/>
              </a:rPr>
              <a:t> </a:t>
            </a:r>
            <a:r>
              <a:rPr sz="2400" dirty="0">
                <a:latin typeface="Arial"/>
                <a:cs typeface="Arial"/>
              </a:rPr>
              <a:t>By</a:t>
            </a:r>
            <a:r>
              <a:rPr sz="2400" spc="-45" dirty="0">
                <a:latin typeface="Arial"/>
                <a:cs typeface="Arial"/>
              </a:rPr>
              <a:t> </a:t>
            </a:r>
            <a:r>
              <a:rPr sz="2400" dirty="0">
                <a:latin typeface="Arial"/>
                <a:cs typeface="Arial"/>
              </a:rPr>
              <a:t>using</a:t>
            </a:r>
            <a:r>
              <a:rPr sz="2400" spc="-40" dirty="0">
                <a:latin typeface="Arial"/>
                <a:cs typeface="Arial"/>
              </a:rPr>
              <a:t> </a:t>
            </a:r>
            <a:r>
              <a:rPr sz="2400" spc="-25" dirty="0">
                <a:latin typeface="Arial"/>
                <a:cs typeface="Arial"/>
              </a:rPr>
              <a:t>the </a:t>
            </a:r>
            <a:r>
              <a:rPr sz="2400" spc="-10" dirty="0">
                <a:latin typeface="Arial"/>
                <a:cs typeface="Arial"/>
              </a:rPr>
              <a:t>conventional</a:t>
            </a:r>
            <a:r>
              <a:rPr sz="2400" spc="-50" dirty="0">
                <a:latin typeface="Arial"/>
                <a:cs typeface="Arial"/>
              </a:rPr>
              <a:t> </a:t>
            </a:r>
            <a:r>
              <a:rPr sz="2400" dirty="0">
                <a:latin typeface="Arial"/>
                <a:cs typeface="Arial"/>
              </a:rPr>
              <a:t>or</a:t>
            </a:r>
            <a:r>
              <a:rPr sz="2400" spc="-65" dirty="0">
                <a:latin typeface="Arial"/>
                <a:cs typeface="Arial"/>
              </a:rPr>
              <a:t> </a:t>
            </a:r>
            <a:r>
              <a:rPr sz="2400" dirty="0">
                <a:latin typeface="Arial"/>
                <a:cs typeface="Arial"/>
              </a:rPr>
              <a:t>exhaustive</a:t>
            </a:r>
            <a:r>
              <a:rPr sz="2400" spc="-50" dirty="0">
                <a:latin typeface="Arial"/>
                <a:cs typeface="Arial"/>
              </a:rPr>
              <a:t> </a:t>
            </a:r>
            <a:r>
              <a:rPr sz="2400" dirty="0">
                <a:latin typeface="Arial"/>
                <a:cs typeface="Arial"/>
              </a:rPr>
              <a:t>testing</a:t>
            </a:r>
            <a:r>
              <a:rPr sz="2400" spc="-70" dirty="0">
                <a:latin typeface="Arial"/>
                <a:cs typeface="Arial"/>
              </a:rPr>
              <a:t> </a:t>
            </a:r>
            <a:r>
              <a:rPr sz="2400" dirty="0">
                <a:latin typeface="Arial"/>
                <a:cs typeface="Arial"/>
              </a:rPr>
              <a:t>approach</a:t>
            </a:r>
            <a:r>
              <a:rPr sz="2400" spc="-60" dirty="0">
                <a:latin typeface="Arial"/>
                <a:cs typeface="Arial"/>
              </a:rPr>
              <a:t> </a:t>
            </a:r>
            <a:r>
              <a:rPr sz="2400" dirty="0">
                <a:latin typeface="Arial"/>
                <a:cs typeface="Arial"/>
              </a:rPr>
              <a:t>it</a:t>
            </a:r>
            <a:r>
              <a:rPr sz="2400" spc="-70" dirty="0">
                <a:latin typeface="Arial"/>
                <a:cs typeface="Arial"/>
              </a:rPr>
              <a:t> </a:t>
            </a:r>
            <a:r>
              <a:rPr sz="2400" dirty="0">
                <a:latin typeface="Arial"/>
                <a:cs typeface="Arial"/>
              </a:rPr>
              <a:t>may</a:t>
            </a:r>
            <a:r>
              <a:rPr sz="2400" spc="-75" dirty="0">
                <a:latin typeface="Arial"/>
                <a:cs typeface="Arial"/>
              </a:rPr>
              <a:t> </a:t>
            </a:r>
            <a:r>
              <a:rPr sz="2400" spc="-25" dirty="0">
                <a:latin typeface="Arial"/>
                <a:cs typeface="Arial"/>
              </a:rPr>
              <a:t>be </a:t>
            </a:r>
            <a:r>
              <a:rPr sz="2400" dirty="0">
                <a:latin typeface="Arial"/>
                <a:cs typeface="Arial"/>
              </a:rPr>
              <a:t>hard</a:t>
            </a:r>
            <a:r>
              <a:rPr sz="2400" spc="-50" dirty="0">
                <a:latin typeface="Arial"/>
                <a:cs typeface="Arial"/>
              </a:rPr>
              <a:t> </a:t>
            </a:r>
            <a:r>
              <a:rPr sz="2400" dirty="0">
                <a:latin typeface="Arial"/>
                <a:cs typeface="Arial"/>
              </a:rPr>
              <a:t>to</a:t>
            </a:r>
            <a:r>
              <a:rPr sz="2400" spc="-55" dirty="0">
                <a:latin typeface="Arial"/>
                <a:cs typeface="Arial"/>
              </a:rPr>
              <a:t> </a:t>
            </a:r>
            <a:r>
              <a:rPr sz="2400" dirty="0">
                <a:latin typeface="Arial"/>
                <a:cs typeface="Arial"/>
              </a:rPr>
              <a:t>test</a:t>
            </a:r>
            <a:r>
              <a:rPr sz="2400" spc="-65" dirty="0">
                <a:latin typeface="Arial"/>
                <a:cs typeface="Arial"/>
              </a:rPr>
              <a:t> </a:t>
            </a:r>
            <a:r>
              <a:rPr sz="2400" dirty="0">
                <a:latin typeface="Arial"/>
                <a:cs typeface="Arial"/>
              </a:rPr>
              <a:t>the</a:t>
            </a:r>
            <a:r>
              <a:rPr sz="2400" spc="-45" dirty="0">
                <a:latin typeface="Arial"/>
                <a:cs typeface="Arial"/>
              </a:rPr>
              <a:t> </a:t>
            </a:r>
            <a:r>
              <a:rPr sz="2400" dirty="0">
                <a:latin typeface="Arial"/>
                <a:cs typeface="Arial"/>
              </a:rPr>
              <a:t>system</a:t>
            </a:r>
            <a:r>
              <a:rPr sz="2400" spc="-65" dirty="0">
                <a:latin typeface="Arial"/>
                <a:cs typeface="Arial"/>
              </a:rPr>
              <a:t> </a:t>
            </a:r>
            <a:r>
              <a:rPr sz="2400" dirty="0">
                <a:latin typeface="Arial"/>
                <a:cs typeface="Arial"/>
              </a:rPr>
              <a:t>but</a:t>
            </a:r>
            <a:r>
              <a:rPr sz="2400" spc="-55" dirty="0">
                <a:latin typeface="Arial"/>
                <a:cs typeface="Arial"/>
              </a:rPr>
              <a:t> </a:t>
            </a:r>
            <a:r>
              <a:rPr sz="2400" dirty="0">
                <a:latin typeface="Arial"/>
                <a:cs typeface="Arial"/>
              </a:rPr>
              <a:t>by</a:t>
            </a:r>
            <a:r>
              <a:rPr sz="2400" spc="-50" dirty="0">
                <a:latin typeface="Arial"/>
                <a:cs typeface="Arial"/>
              </a:rPr>
              <a:t> </a:t>
            </a:r>
            <a:r>
              <a:rPr sz="2400" dirty="0">
                <a:latin typeface="Arial"/>
                <a:cs typeface="Arial"/>
              </a:rPr>
              <a:t>using</a:t>
            </a:r>
            <a:r>
              <a:rPr sz="2400" spc="-45" dirty="0">
                <a:latin typeface="Arial"/>
                <a:cs typeface="Arial"/>
              </a:rPr>
              <a:t> </a:t>
            </a:r>
            <a:r>
              <a:rPr sz="2400" dirty="0">
                <a:latin typeface="Arial"/>
                <a:cs typeface="Arial"/>
              </a:rPr>
              <a:t>the</a:t>
            </a:r>
            <a:r>
              <a:rPr sz="2400" spc="-50" dirty="0">
                <a:latin typeface="Arial"/>
                <a:cs typeface="Arial"/>
              </a:rPr>
              <a:t> </a:t>
            </a:r>
            <a:r>
              <a:rPr sz="2400" dirty="0">
                <a:latin typeface="Arial"/>
                <a:cs typeface="Arial"/>
              </a:rPr>
              <a:t>permutation</a:t>
            </a:r>
            <a:r>
              <a:rPr sz="2400" spc="-45" dirty="0">
                <a:latin typeface="Arial"/>
                <a:cs typeface="Arial"/>
              </a:rPr>
              <a:t> </a:t>
            </a:r>
            <a:r>
              <a:rPr sz="2400" spc="-25" dirty="0">
                <a:latin typeface="Arial"/>
                <a:cs typeface="Arial"/>
              </a:rPr>
              <a:t>and </a:t>
            </a:r>
            <a:r>
              <a:rPr sz="2400" dirty="0">
                <a:latin typeface="Arial"/>
                <a:cs typeface="Arial"/>
              </a:rPr>
              <a:t>combination</a:t>
            </a:r>
            <a:r>
              <a:rPr sz="2400" spc="-60" dirty="0">
                <a:latin typeface="Arial"/>
                <a:cs typeface="Arial"/>
              </a:rPr>
              <a:t> </a:t>
            </a:r>
            <a:r>
              <a:rPr sz="2400" dirty="0">
                <a:latin typeface="Arial"/>
                <a:cs typeface="Arial"/>
              </a:rPr>
              <a:t>method</a:t>
            </a:r>
            <a:r>
              <a:rPr sz="2400" spc="-70" dirty="0">
                <a:latin typeface="Arial"/>
                <a:cs typeface="Arial"/>
              </a:rPr>
              <a:t> </a:t>
            </a:r>
            <a:r>
              <a:rPr sz="2400" dirty="0">
                <a:latin typeface="Arial"/>
                <a:cs typeface="Arial"/>
              </a:rPr>
              <a:t>it</a:t>
            </a:r>
            <a:r>
              <a:rPr sz="2400" spc="-75" dirty="0">
                <a:latin typeface="Arial"/>
                <a:cs typeface="Arial"/>
              </a:rPr>
              <a:t> </a:t>
            </a:r>
            <a:r>
              <a:rPr sz="2400" dirty="0">
                <a:latin typeface="Arial"/>
                <a:cs typeface="Arial"/>
              </a:rPr>
              <a:t>can</a:t>
            </a:r>
            <a:r>
              <a:rPr sz="2400" spc="-75" dirty="0">
                <a:latin typeface="Arial"/>
                <a:cs typeface="Arial"/>
              </a:rPr>
              <a:t> </a:t>
            </a:r>
            <a:r>
              <a:rPr sz="2400" dirty="0">
                <a:latin typeface="Arial"/>
                <a:cs typeface="Arial"/>
              </a:rPr>
              <a:t>be</a:t>
            </a:r>
            <a:r>
              <a:rPr sz="2400" spc="-70" dirty="0">
                <a:latin typeface="Arial"/>
                <a:cs typeface="Arial"/>
              </a:rPr>
              <a:t> </a:t>
            </a:r>
            <a:r>
              <a:rPr sz="2400" dirty="0">
                <a:latin typeface="Arial"/>
                <a:cs typeface="Arial"/>
              </a:rPr>
              <a:t>easily</a:t>
            </a:r>
            <a:r>
              <a:rPr sz="2400" spc="-50" dirty="0">
                <a:latin typeface="Arial"/>
                <a:cs typeface="Arial"/>
              </a:rPr>
              <a:t> </a:t>
            </a:r>
            <a:r>
              <a:rPr sz="2400" spc="-10" dirty="0">
                <a:latin typeface="Arial"/>
                <a:cs typeface="Arial"/>
              </a:rPr>
              <a:t>done.</a:t>
            </a:r>
            <a:endParaRPr sz="2400" dirty="0">
              <a:latin typeface="Arial"/>
              <a:cs typeface="Arial"/>
            </a:endParaRPr>
          </a:p>
        </p:txBody>
      </p:sp>
      <p:sp>
        <p:nvSpPr>
          <p:cNvPr id="7" name="Content Placeholder 6">
            <a:extLst>
              <a:ext uri="{FF2B5EF4-FFF2-40B4-BE49-F238E27FC236}">
                <a16:creationId xmlns:a16="http://schemas.microsoft.com/office/drawing/2014/main" id="{468C4502-821B-36BB-3643-7DFE905DDC27}"/>
              </a:ext>
            </a:extLst>
          </p:cNvPr>
          <p:cNvSpPr>
            <a:spLocks noGrp="1"/>
          </p:cNvSpPr>
          <p:nvPr>
            <p:ph sz="quarter" idx="10"/>
          </p:nvPr>
        </p:nvSpPr>
        <p:spPr/>
        <p:txBody>
          <a:bodyPr/>
          <a:lstStyle/>
          <a:p>
            <a:r>
              <a:rPr lang="en-IN" spc="-150" dirty="0"/>
              <a:t>Pairwise</a:t>
            </a:r>
            <a:r>
              <a:rPr lang="en-IN" spc="-190" dirty="0"/>
              <a:t> </a:t>
            </a:r>
            <a:r>
              <a:rPr lang="en-IN" spc="-165" dirty="0"/>
              <a:t>Testing</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8055" y="1629155"/>
            <a:ext cx="8011193" cy="4213860"/>
          </a:xfrm>
          <a:prstGeom prst="rect">
            <a:avLst/>
          </a:prstGeom>
        </p:spPr>
      </p:pic>
      <p:sp>
        <p:nvSpPr>
          <p:cNvPr id="7" name="Content Placeholder 6">
            <a:extLst>
              <a:ext uri="{FF2B5EF4-FFF2-40B4-BE49-F238E27FC236}">
                <a16:creationId xmlns:a16="http://schemas.microsoft.com/office/drawing/2014/main" id="{F055C36B-4706-248A-5AE9-19C03FBF69E8}"/>
              </a:ext>
            </a:extLst>
          </p:cNvPr>
          <p:cNvSpPr>
            <a:spLocks noGrp="1"/>
          </p:cNvSpPr>
          <p:nvPr>
            <p:ph sz="quarter" idx="10"/>
          </p:nvPr>
        </p:nvSpPr>
        <p:spPr/>
        <p:txBody>
          <a:bodyPr/>
          <a:lstStyle/>
          <a:p>
            <a:r>
              <a:rPr lang="en-IN" spc="-150" dirty="0"/>
              <a:t>Pairwise</a:t>
            </a:r>
            <a:r>
              <a:rPr lang="en-IN" spc="-195" dirty="0"/>
              <a:t> Testing</a:t>
            </a:r>
            <a:r>
              <a:rPr lang="en-IN" spc="-204" dirty="0"/>
              <a:t> </a:t>
            </a:r>
            <a:r>
              <a:rPr lang="en-IN" spc="-125" dirty="0"/>
              <a:t>(Example)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60347" y="1917192"/>
            <a:ext cx="6195802" cy="4032504"/>
          </a:xfrm>
          <a:prstGeom prst="rect">
            <a:avLst/>
          </a:prstGeom>
        </p:spPr>
      </p:pic>
      <p:sp>
        <p:nvSpPr>
          <p:cNvPr id="7" name="Content Placeholder 6">
            <a:extLst>
              <a:ext uri="{FF2B5EF4-FFF2-40B4-BE49-F238E27FC236}">
                <a16:creationId xmlns:a16="http://schemas.microsoft.com/office/drawing/2014/main" id="{C22AB443-2C05-3277-133C-4D23E3F2CEBD}"/>
              </a:ext>
            </a:extLst>
          </p:cNvPr>
          <p:cNvSpPr>
            <a:spLocks noGrp="1"/>
          </p:cNvSpPr>
          <p:nvPr>
            <p:ph sz="quarter" idx="10"/>
          </p:nvPr>
        </p:nvSpPr>
        <p:spPr/>
        <p:txBody>
          <a:bodyPr/>
          <a:lstStyle/>
          <a:p>
            <a:r>
              <a:rPr lang="en-IN" spc="-150" dirty="0"/>
              <a:t>Pairwise</a:t>
            </a:r>
            <a:r>
              <a:rPr lang="en-IN" spc="-195" dirty="0"/>
              <a:t> Testing</a:t>
            </a:r>
            <a:r>
              <a:rPr lang="en-IN" spc="-204" dirty="0"/>
              <a:t> </a:t>
            </a:r>
            <a:r>
              <a:rPr lang="en-IN" spc="-125" dirty="0"/>
              <a:t>(Example)</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72679E8-4629-D12E-8E90-5A077F3237E7}"/>
              </a:ext>
            </a:extLst>
          </p:cNvPr>
          <p:cNvSpPr>
            <a:spLocks noGrp="1"/>
          </p:cNvSpPr>
          <p:nvPr>
            <p:ph sz="quarter" idx="10"/>
          </p:nvPr>
        </p:nvSpPr>
        <p:spPr/>
        <p:txBody>
          <a:bodyPr/>
          <a:lstStyle/>
          <a:p>
            <a:r>
              <a:rPr lang="en-IN" spc="-150" dirty="0"/>
              <a:t>Pairwise</a:t>
            </a:r>
            <a:r>
              <a:rPr lang="en-IN" spc="-190" dirty="0"/>
              <a:t> </a:t>
            </a:r>
            <a:r>
              <a:rPr lang="en-IN" spc="-165" dirty="0"/>
              <a:t>Testing</a:t>
            </a:r>
            <a:endParaRPr lang="en-IN" dirty="0"/>
          </a:p>
        </p:txBody>
      </p:sp>
      <p:pic>
        <p:nvPicPr>
          <p:cNvPr id="3" name="object 3"/>
          <p:cNvPicPr/>
          <p:nvPr/>
        </p:nvPicPr>
        <p:blipFill>
          <a:blip r:embed="rId2" cstate="print"/>
          <a:stretch>
            <a:fillRect/>
          </a:stretch>
        </p:blipFill>
        <p:spPr>
          <a:xfrm>
            <a:off x="413935" y="2148026"/>
            <a:ext cx="7938572" cy="334660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492" y="1524000"/>
            <a:ext cx="8487508" cy="4876800"/>
          </a:xfrm>
          <a:prstGeom prst="rect">
            <a:avLst/>
          </a:prstGeom>
        </p:spPr>
        <p:txBody>
          <a:bodyPr vert="horz" wrap="square" lIns="0" tIns="12700" rIns="0" bIns="0" rtlCol="0">
            <a:noAutofit/>
          </a:bodyPr>
          <a:lstStyle/>
          <a:p>
            <a:pPr marL="355600" marR="121920" indent="-342900">
              <a:lnSpc>
                <a:spcPct val="100000"/>
              </a:lnSpc>
              <a:spcBef>
                <a:spcPts val="1800"/>
              </a:spcBef>
              <a:buClr>
                <a:srgbClr val="0F1141"/>
              </a:buClr>
              <a:buFont typeface="Arial" panose="020B0604020202020204" pitchFamily="34" charset="0"/>
              <a:buChar char="•"/>
              <a:tabLst>
                <a:tab pos="355600" algn="l"/>
              </a:tabLst>
            </a:pPr>
            <a:endParaRPr sz="2400" dirty="0">
              <a:latin typeface="Arial"/>
              <a:cs typeface="Arial"/>
            </a:endParaRPr>
          </a:p>
        </p:txBody>
      </p:sp>
      <p:sp>
        <p:nvSpPr>
          <p:cNvPr id="7" name="Content Placeholder 6">
            <a:extLst>
              <a:ext uri="{FF2B5EF4-FFF2-40B4-BE49-F238E27FC236}">
                <a16:creationId xmlns:a16="http://schemas.microsoft.com/office/drawing/2014/main" id="{5E664398-F5AB-BC75-D2C7-0A784F4EEC6B}"/>
              </a:ext>
            </a:extLst>
          </p:cNvPr>
          <p:cNvSpPr>
            <a:spLocks noGrp="1"/>
          </p:cNvSpPr>
          <p:nvPr>
            <p:ph sz="quarter" idx="10"/>
          </p:nvPr>
        </p:nvSpPr>
        <p:spPr/>
        <p:txBody>
          <a:bodyPr/>
          <a:lstStyle/>
          <a:p>
            <a:r>
              <a:rPr lang="en-IN" spc="-160" dirty="0"/>
              <a:t>Advantages</a:t>
            </a:r>
            <a:r>
              <a:rPr lang="en-IN" spc="-220" dirty="0"/>
              <a:t> </a:t>
            </a:r>
            <a:r>
              <a:rPr lang="en-IN" spc="-105" dirty="0"/>
              <a:t>of</a:t>
            </a:r>
            <a:r>
              <a:rPr lang="en-IN" spc="-254" dirty="0"/>
              <a:t> </a:t>
            </a:r>
            <a:r>
              <a:rPr lang="en-IN" spc="-125" dirty="0"/>
              <a:t>Pairwise </a:t>
            </a:r>
            <a:r>
              <a:rPr lang="en-IN" spc="-45" dirty="0"/>
              <a:t>Testing</a:t>
            </a:r>
            <a:endParaRPr lang="en-IN" dirty="0"/>
          </a:p>
        </p:txBody>
      </p:sp>
      <p:sp>
        <p:nvSpPr>
          <p:cNvPr id="3" name="object 2">
            <a:extLst>
              <a:ext uri="{FF2B5EF4-FFF2-40B4-BE49-F238E27FC236}">
                <a16:creationId xmlns:a16="http://schemas.microsoft.com/office/drawing/2014/main" id="{728EBB86-5E0C-1BE6-0762-6F1531595A20}"/>
              </a:ext>
            </a:extLst>
          </p:cNvPr>
          <p:cNvSpPr txBox="1"/>
          <p:nvPr/>
        </p:nvSpPr>
        <p:spPr>
          <a:xfrm>
            <a:off x="243254" y="1524000"/>
            <a:ext cx="8519746" cy="4724400"/>
          </a:xfrm>
          <a:prstGeom prst="rect">
            <a:avLst/>
          </a:prstGeom>
        </p:spPr>
        <p:txBody>
          <a:bodyPr vert="horz" wrap="square" lIns="0" tIns="12700" rIns="0" bIns="0" rtlCol="0">
            <a:noAutofit/>
          </a:bodyPr>
          <a:lstStyle/>
          <a:p>
            <a:pPr marL="355600" marR="91440" indent="-342900" algn="just">
              <a:lnSpc>
                <a:spcPct val="100000"/>
              </a:lnSpc>
              <a:spcBef>
                <a:spcPts val="1800"/>
              </a:spcBef>
              <a:buFont typeface="Arial" panose="020B0604020202020204" pitchFamily="34" charset="0"/>
              <a:buChar char="•"/>
            </a:pPr>
            <a:r>
              <a:rPr lang="en-US" sz="2400" dirty="0">
                <a:latin typeface="Arial"/>
                <a:cs typeface="Arial"/>
              </a:rPr>
              <a:t>Reduces the number of execution of test cases.</a:t>
            </a:r>
          </a:p>
          <a:p>
            <a:pPr marL="355600" marR="91440" indent="-342900" algn="just">
              <a:lnSpc>
                <a:spcPct val="100000"/>
              </a:lnSpc>
              <a:spcBef>
                <a:spcPts val="1800"/>
              </a:spcBef>
              <a:buFont typeface="Arial" panose="020B0604020202020204" pitchFamily="34" charset="0"/>
              <a:buChar char="•"/>
            </a:pPr>
            <a:r>
              <a:rPr lang="en-US" sz="2400" dirty="0">
                <a:latin typeface="Arial"/>
                <a:cs typeface="Arial"/>
              </a:rPr>
              <a:t>Increases the test coverage almost up to hundred percentage.</a:t>
            </a:r>
          </a:p>
          <a:p>
            <a:pPr marL="355600" marR="91440" indent="-342900" algn="just">
              <a:lnSpc>
                <a:spcPct val="100000"/>
              </a:lnSpc>
              <a:spcBef>
                <a:spcPts val="1800"/>
              </a:spcBef>
              <a:buFont typeface="Arial" panose="020B0604020202020204" pitchFamily="34" charset="0"/>
              <a:buChar char="•"/>
            </a:pPr>
            <a:r>
              <a:rPr lang="en-US" sz="2400" dirty="0">
                <a:latin typeface="Arial"/>
                <a:cs typeface="Arial"/>
              </a:rPr>
              <a:t>Increases the defect detection ratio.</a:t>
            </a:r>
          </a:p>
          <a:p>
            <a:pPr marL="355600" marR="91440" indent="-342900" algn="just">
              <a:lnSpc>
                <a:spcPct val="100000"/>
              </a:lnSpc>
              <a:spcBef>
                <a:spcPts val="1800"/>
              </a:spcBef>
              <a:buFont typeface="Arial" panose="020B0604020202020204" pitchFamily="34" charset="0"/>
              <a:buChar char="•"/>
            </a:pPr>
            <a:r>
              <a:rPr lang="en-US" sz="2400" dirty="0">
                <a:latin typeface="Arial"/>
                <a:cs typeface="Arial"/>
              </a:rPr>
              <a:t>Takes less time to complete the execution of the test suite</a:t>
            </a:r>
          </a:p>
          <a:p>
            <a:pPr marL="355600" marR="91440" indent="-342900" algn="just">
              <a:lnSpc>
                <a:spcPct val="100000"/>
              </a:lnSpc>
              <a:spcBef>
                <a:spcPts val="1800"/>
              </a:spcBef>
              <a:buFont typeface="Arial" panose="020B0604020202020204" pitchFamily="34" charset="0"/>
              <a:buChar char="•"/>
            </a:pPr>
            <a:r>
              <a:rPr lang="en-US" sz="2400" dirty="0">
                <a:latin typeface="Arial"/>
                <a:cs typeface="Arial"/>
              </a:rPr>
              <a:t>Reduces the overall testing budget for a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C431A6-6102-65B1-B0BD-2043C1A444B2}"/>
              </a:ext>
            </a:extLst>
          </p:cNvPr>
          <p:cNvSpPr>
            <a:spLocks noGrp="1"/>
          </p:cNvSpPr>
          <p:nvPr>
            <p:ph sz="quarter" idx="10"/>
          </p:nvPr>
        </p:nvSpPr>
        <p:spPr/>
        <p:txBody>
          <a:bodyPr anchor="ctr"/>
          <a:lstStyle/>
          <a:p>
            <a:pPr algn="ctr" eaLnBrk="1" hangingPunct="1">
              <a:spcBef>
                <a:spcPct val="0"/>
              </a:spcBef>
              <a:buFont typeface="Arial" charset="0"/>
              <a:buNone/>
              <a:defRPr/>
            </a:pPr>
            <a:r>
              <a:rPr lang="en-US" sz="3600" dirty="0">
                <a:latin typeface="Arial" charset="0"/>
                <a:cs typeface="Arial" charset="0"/>
              </a:rPr>
              <a:t>Black Box Testing</a:t>
            </a:r>
          </a:p>
          <a:p>
            <a:pPr algn="ctr" eaLnBrk="1" hangingPunct="1">
              <a:spcBef>
                <a:spcPct val="0"/>
              </a:spcBef>
              <a:buFont typeface="Arial" charset="0"/>
              <a:buNone/>
              <a:defRPr/>
            </a:pPr>
            <a:r>
              <a:rPr lang="en-US" sz="3600" dirty="0">
                <a:latin typeface="Arial" charset="0"/>
                <a:cs typeface="Arial" charset="0"/>
              </a:rPr>
              <a:t>Methodologies</a:t>
            </a:r>
          </a:p>
          <a:p>
            <a:pPr algn="ctr" eaLnBrk="1" hangingPunct="1">
              <a:spcBef>
                <a:spcPct val="0"/>
              </a:spcBef>
              <a:buFont typeface="Arial" charset="0"/>
              <a:buNone/>
              <a:defRPr/>
            </a:pPr>
            <a:endParaRPr lang="en-US" sz="3600" dirty="0">
              <a:latin typeface="Arial" charset="0"/>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278" y="1476375"/>
            <a:ext cx="8509522" cy="4848225"/>
          </a:xfrm>
          <a:prstGeom prst="rect">
            <a:avLst/>
          </a:prstGeom>
        </p:spPr>
        <p:txBody>
          <a:bodyPr vert="horz" wrap="square" lIns="0" tIns="12700" rIns="0" bIns="0" rtlCol="0">
            <a:noAutofit/>
          </a:bodyPr>
          <a:lstStyle>
            <a:defPPr>
              <a:defRPr lang="en-US"/>
            </a:defPPr>
            <a:lvl1pPr marL="355600" marR="91440" indent="-342900" algn="just">
              <a:lnSpc>
                <a:spcPct val="100000"/>
              </a:lnSpc>
              <a:spcBef>
                <a:spcPts val="1800"/>
              </a:spcBef>
              <a:buFont typeface="Arial" panose="020B0604020202020204" pitchFamily="34" charset="0"/>
              <a:buChar char="•"/>
              <a:defRPr sz="2400">
                <a:latin typeface="Arial"/>
                <a:cs typeface="Arial"/>
              </a:defRPr>
            </a:lvl1pPr>
          </a:lstStyle>
          <a:p>
            <a:r>
              <a:rPr lang="en-US" dirty="0"/>
              <a:t>N</a:t>
            </a:r>
            <a:r>
              <a:rPr dirty="0"/>
              <a:t>ot beneficial if the values of the variables are inappropriate.</a:t>
            </a:r>
          </a:p>
          <a:p>
            <a:r>
              <a:rPr lang="en-US" dirty="0"/>
              <a:t>I</a:t>
            </a:r>
            <a:r>
              <a:rPr dirty="0"/>
              <a:t>t is possible to miss the highly probable combination while selecting the test data.</a:t>
            </a:r>
          </a:p>
          <a:p>
            <a:r>
              <a:rPr lang="en-US" dirty="0"/>
              <a:t>D</a:t>
            </a:r>
            <a:r>
              <a:rPr dirty="0"/>
              <a:t>efect yield ratio may be reduced if a combination is missed.</a:t>
            </a:r>
          </a:p>
          <a:p>
            <a:r>
              <a:rPr lang="en-US" dirty="0"/>
              <a:t>N</a:t>
            </a:r>
            <a:r>
              <a:rPr dirty="0"/>
              <a:t>ot useful if combinations of variables</a:t>
            </a:r>
            <a:r>
              <a:rPr lang="en-US" dirty="0"/>
              <a:t> </a:t>
            </a:r>
            <a:r>
              <a:rPr dirty="0"/>
              <a:t>are not understood correctly.</a:t>
            </a:r>
          </a:p>
        </p:txBody>
      </p:sp>
      <p:sp>
        <p:nvSpPr>
          <p:cNvPr id="7" name="Content Placeholder 6">
            <a:extLst>
              <a:ext uri="{FF2B5EF4-FFF2-40B4-BE49-F238E27FC236}">
                <a16:creationId xmlns:a16="http://schemas.microsoft.com/office/drawing/2014/main" id="{9CB295E1-CB24-4EBC-22A4-A2FE8DD34240}"/>
              </a:ext>
            </a:extLst>
          </p:cNvPr>
          <p:cNvSpPr>
            <a:spLocks noGrp="1"/>
          </p:cNvSpPr>
          <p:nvPr>
            <p:ph sz="quarter" idx="10"/>
          </p:nvPr>
        </p:nvSpPr>
        <p:spPr/>
        <p:txBody>
          <a:bodyPr/>
          <a:lstStyle/>
          <a:p>
            <a:r>
              <a:rPr lang="en-IN" spc="-160" dirty="0"/>
              <a:t>Disadvantages</a:t>
            </a:r>
            <a:r>
              <a:rPr lang="en-IN" spc="-210" dirty="0"/>
              <a:t> </a:t>
            </a:r>
            <a:r>
              <a:rPr lang="en-IN" spc="-105" dirty="0"/>
              <a:t>of</a:t>
            </a:r>
            <a:r>
              <a:rPr lang="en-IN" spc="-254" dirty="0"/>
              <a:t> </a:t>
            </a:r>
            <a:r>
              <a:rPr lang="en-IN" spc="-125" dirty="0"/>
              <a:t>Pairwise </a:t>
            </a:r>
            <a:r>
              <a:rPr lang="en-IN" spc="-45" dirty="0"/>
              <a:t>Testing</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D2C23-7FF3-AAB1-2174-4556BAD89FC7}"/>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AB76B0E-4C90-FD50-AC0E-9708241EEC72}"/>
              </a:ext>
            </a:extLst>
          </p:cNvPr>
          <p:cNvSpPr>
            <a:spLocks noGrp="1"/>
          </p:cNvSpPr>
          <p:nvPr>
            <p:ph sz="quarter" idx="10"/>
          </p:nvPr>
        </p:nvSpPr>
        <p:spPr/>
        <p:txBody>
          <a:bodyPr/>
          <a:lstStyle/>
          <a:p>
            <a:r>
              <a:rPr lang="en-US" dirty="0"/>
              <a:t>Coverage</a:t>
            </a:r>
            <a:endParaRPr lang="en-IN" dirty="0"/>
          </a:p>
        </p:txBody>
      </p:sp>
      <p:sp>
        <p:nvSpPr>
          <p:cNvPr id="3" name="Content Placeholder 1">
            <a:extLst>
              <a:ext uri="{FF2B5EF4-FFF2-40B4-BE49-F238E27FC236}">
                <a16:creationId xmlns:a16="http://schemas.microsoft.com/office/drawing/2014/main" id="{C0EE1840-88F8-57A5-874A-28691AB44AB6}"/>
              </a:ext>
            </a:extLst>
          </p:cNvPr>
          <p:cNvSpPr>
            <a:spLocks noGrp="1"/>
          </p:cNvSpPr>
          <p:nvPr>
            <p:ph idx="1"/>
          </p:nvPr>
        </p:nvSpPr>
        <p:spPr>
          <a:xfrm>
            <a:off x="76200" y="1371600"/>
            <a:ext cx="8534400" cy="5105400"/>
          </a:xfrm>
        </p:spPr>
        <p:txBody>
          <a:bodyPr/>
          <a:lstStyle/>
          <a:p>
            <a:pPr algn="just" fontAlgn="base">
              <a:spcAft>
                <a:spcPct val="0"/>
              </a:spcAft>
              <a:buFont typeface="Arial" panose="020B0604020202020204" pitchFamily="34" charset="0"/>
              <a:buChar char="•"/>
            </a:pPr>
            <a:r>
              <a:rPr lang="en-US" altLang="en-US" sz="2000" dirty="0"/>
              <a:t>Studies such as “Estimating t-Way Fault Profile Evolution During Testing” and “Practical Combinatorial Testing” (presented by the National Institute of Standards and Technology in 2017 and 2010 respectively) indicate that the vast majority of defects (67%-93%) related to input values are due to a problem in either one parameter value (single-value fault) or a combination of two parameter values (2-way interaction fault).</a:t>
            </a:r>
          </a:p>
          <a:p>
            <a:pPr algn="just" fontAlgn="base">
              <a:spcAft>
                <a:spcPct val="0"/>
              </a:spcAft>
              <a:buFont typeface="Arial" panose="020B0604020202020204" pitchFamily="34" charset="0"/>
              <a:buChar char="•"/>
            </a:pPr>
            <a:endParaRPr lang="en-US" altLang="en-US" sz="2000" dirty="0"/>
          </a:p>
          <a:p>
            <a:pPr algn="just" fontAlgn="base">
              <a:spcAft>
                <a:spcPct val="0"/>
              </a:spcAft>
              <a:buFont typeface="Arial" panose="020B0604020202020204" pitchFamily="34" charset="0"/>
              <a:buChar char="•"/>
            </a:pPr>
            <a:r>
              <a:rPr lang="en-US" altLang="en-US" sz="2000" dirty="0"/>
              <a:t>NIST research showed that most software bugs and failures are caused by one or two parameters, with progressively fewer by three or more, which means that combinatorial testing can provide more efficient fault detection than conventional methods. Multiple studies have shown fault detection equal to exhaustive testing with a 20X to 700X reduction in test set size.  New algorithms compressing combinations into a small number of tests have made this method practical for industrial use, providing better testing at lower cost. (NIST)</a:t>
            </a:r>
          </a:p>
        </p:txBody>
      </p:sp>
    </p:spTree>
    <p:extLst>
      <p:ext uri="{BB962C8B-B14F-4D97-AF65-F5344CB8AC3E}">
        <p14:creationId xmlns:p14="http://schemas.microsoft.com/office/powerpoint/2010/main" val="3201910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2C18E-7C8D-9AA4-D5C7-CCF48D9BE37C}"/>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612F637-7B08-20D5-A669-D5AAA2588A46}"/>
              </a:ext>
            </a:extLst>
          </p:cNvPr>
          <p:cNvSpPr>
            <a:spLocks noGrp="1"/>
          </p:cNvSpPr>
          <p:nvPr>
            <p:ph sz="quarter" idx="10"/>
          </p:nvPr>
        </p:nvSpPr>
        <p:spPr/>
        <p:txBody>
          <a:bodyPr/>
          <a:lstStyle/>
          <a:p>
            <a:r>
              <a:rPr lang="en-US" dirty="0"/>
              <a:t>Coverage</a:t>
            </a:r>
            <a:endParaRPr lang="en-IN" dirty="0"/>
          </a:p>
        </p:txBody>
      </p:sp>
      <p:pic>
        <p:nvPicPr>
          <p:cNvPr id="5" name="Picture 4">
            <a:extLst>
              <a:ext uri="{FF2B5EF4-FFF2-40B4-BE49-F238E27FC236}">
                <a16:creationId xmlns:a16="http://schemas.microsoft.com/office/drawing/2014/main" id="{A0C23AAE-7493-EB5B-55CE-DDE4D2C33DB8}"/>
              </a:ext>
            </a:extLst>
          </p:cNvPr>
          <p:cNvPicPr>
            <a:picLocks noChangeAspect="1"/>
          </p:cNvPicPr>
          <p:nvPr/>
        </p:nvPicPr>
        <p:blipFill>
          <a:blip r:embed="rId2"/>
          <a:stretch>
            <a:fillRect/>
          </a:stretch>
        </p:blipFill>
        <p:spPr>
          <a:xfrm>
            <a:off x="2395537" y="1981200"/>
            <a:ext cx="4352925" cy="3829050"/>
          </a:xfrm>
          <a:prstGeom prst="rect">
            <a:avLst/>
          </a:prstGeom>
        </p:spPr>
      </p:pic>
    </p:spTree>
    <p:extLst>
      <p:ext uri="{BB962C8B-B14F-4D97-AF65-F5344CB8AC3E}">
        <p14:creationId xmlns:p14="http://schemas.microsoft.com/office/powerpoint/2010/main" val="442960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Black Box Testing</a:t>
            </a:r>
          </a:p>
          <a:p>
            <a:pPr>
              <a:defRPr/>
            </a:pPr>
            <a:r>
              <a:rPr lang="en-IN" dirty="0">
                <a:solidFill>
                  <a:srgbClr val="C00000"/>
                </a:solidFill>
                <a:latin typeface="Comic Sans MS" panose="030F0702030302020204" pitchFamily="66" charset="0"/>
              </a:rPr>
              <a:t>BVA</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229600" cy="4754562"/>
          </a:xfrm>
        </p:spPr>
        <p:txBody>
          <a:bodyPr/>
          <a:lstStyle/>
          <a:p>
            <a:pPr fontAlgn="base">
              <a:spcAft>
                <a:spcPct val="0"/>
              </a:spcAft>
              <a:buFont typeface="Arial" panose="020B0604020202020204" pitchFamily="34" charset="0"/>
              <a:buChar char="•"/>
            </a:pPr>
            <a:r>
              <a:rPr lang="en-US" altLang="en-US" dirty="0"/>
              <a:t>Boundary Value Analysis</a:t>
            </a:r>
          </a:p>
          <a:p>
            <a:pPr fontAlgn="base">
              <a:spcAft>
                <a:spcPct val="0"/>
              </a:spcAft>
              <a:buFont typeface="Arial" panose="020B0604020202020204" pitchFamily="34" charset="0"/>
              <a:buChar char="•"/>
            </a:pPr>
            <a:r>
              <a:rPr lang="en-US" altLang="en-US" dirty="0"/>
              <a:t>Software is treated as a Black Box.</a:t>
            </a:r>
          </a:p>
          <a:p>
            <a:pPr fontAlgn="base">
              <a:spcAft>
                <a:spcPct val="0"/>
              </a:spcAft>
              <a:buFont typeface="Arial" panose="020B0604020202020204" pitchFamily="34" charset="0"/>
              <a:buChar char="•"/>
            </a:pPr>
            <a:r>
              <a:rPr lang="en-US" altLang="en-US" dirty="0"/>
              <a:t>Combination of Input is decided. </a:t>
            </a:r>
          </a:p>
          <a:p>
            <a:pPr lvl="1" fontAlgn="base">
              <a:spcAft>
                <a:spcPct val="0"/>
              </a:spcAft>
              <a:buFont typeface="Arial" panose="020B0604020202020204" pitchFamily="34" charset="0"/>
              <a:buChar char="•"/>
            </a:pPr>
            <a:r>
              <a:rPr lang="en-US" altLang="en-US" sz="2000" dirty="0"/>
              <a:t>Actual o/p is matched with expected o/p</a:t>
            </a:r>
          </a:p>
          <a:p>
            <a:pPr fontAlgn="base">
              <a:spcAft>
                <a:spcPct val="0"/>
              </a:spcAft>
              <a:buFont typeface="Arial" panose="020B0604020202020204" pitchFamily="34" charset="0"/>
              <a:buChar char="•"/>
            </a:pPr>
            <a:r>
              <a:rPr lang="en-US" altLang="en-US" dirty="0"/>
              <a:t>Test case with {min, min+, nom, max–, max} values</a:t>
            </a:r>
          </a:p>
          <a:p>
            <a:pPr lvl="1" fontAlgn="base">
              <a:spcAft>
                <a:spcPct val="0"/>
              </a:spcAft>
              <a:buFont typeface="Arial" panose="020B0604020202020204" pitchFamily="34" charset="0"/>
              <a:buChar char="•"/>
            </a:pPr>
            <a:endParaRPr lang="en-US" altLang="en-US" sz="1800" dirty="0"/>
          </a:p>
          <a:p>
            <a:pPr lvl="1" fontAlgn="base">
              <a:spcAft>
                <a:spcPct val="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1718676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sz="2800" dirty="0"/>
              <a:t>Example</a:t>
            </a:r>
          </a:p>
          <a:p>
            <a:r>
              <a:rPr lang="en-US" altLang="en-US" sz="2000" dirty="0"/>
              <a:t>A program takes 2 inputs x1 and x2</a:t>
            </a:r>
          </a:p>
          <a:p>
            <a:pPr>
              <a:buFont typeface="Arial" panose="020B0604020202020204" pitchFamily="34" charset="0"/>
              <a:buChar char="•"/>
            </a:pPr>
            <a:r>
              <a:rPr lang="en-US" altLang="en-US" sz="2000" dirty="0"/>
              <a:t>a &lt;= x1 &lt;= b</a:t>
            </a:r>
          </a:p>
          <a:p>
            <a:pPr>
              <a:buFont typeface="Arial" panose="020B0604020202020204" pitchFamily="34" charset="0"/>
              <a:buChar char="•"/>
            </a:pPr>
            <a:r>
              <a:rPr lang="en-US" altLang="en-US" sz="2000" dirty="0"/>
              <a:t>c &lt;= x2 &lt;= d</a:t>
            </a:r>
          </a:p>
          <a:p>
            <a:r>
              <a:rPr lang="en-US" altLang="en-US" sz="2000" dirty="0"/>
              <a:t>We have the intervals</a:t>
            </a:r>
          </a:p>
          <a:p>
            <a:pPr marL="342900" lvl="1" indent="-342900">
              <a:buClr>
                <a:srgbClr val="101141"/>
              </a:buClr>
              <a:buFont typeface="Arial" panose="020B0604020202020204" pitchFamily="34" charset="0"/>
              <a:buChar char="•"/>
            </a:pPr>
            <a:r>
              <a:rPr lang="en-US" altLang="en-US" sz="2000" dirty="0"/>
              <a:t>[a, b] </a:t>
            </a:r>
            <a:r>
              <a:rPr lang="en-US" altLang="en-US" sz="2000" dirty="0">
                <a:sym typeface="Wingdings" pitchFamily="2" charset="2"/>
              </a:rPr>
              <a:t> x1</a:t>
            </a:r>
          </a:p>
          <a:p>
            <a:pPr marL="342900" lvl="1" indent="-342900">
              <a:buClr>
                <a:srgbClr val="101141"/>
              </a:buClr>
              <a:buFont typeface="Arial" panose="020B0604020202020204" pitchFamily="34" charset="0"/>
              <a:buChar char="•"/>
            </a:pPr>
            <a:r>
              <a:rPr lang="en-US" altLang="en-US" sz="2000" dirty="0">
                <a:sym typeface="Wingdings" pitchFamily="2" charset="2"/>
              </a:rPr>
              <a:t>[c, d]  x2</a:t>
            </a:r>
            <a:endParaRPr lang="en-US" altLang="en-US" sz="2000" dirty="0"/>
          </a:p>
          <a:p>
            <a:endParaRPr lang="en-IN" sz="2800" dirty="0"/>
          </a:p>
        </p:txBody>
      </p:sp>
      <p:sp>
        <p:nvSpPr>
          <p:cNvPr id="3" name="Content Placeholder 2"/>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BVA – Explore the types</a:t>
            </a:r>
          </a:p>
        </p:txBody>
      </p:sp>
      <p:grpSp>
        <p:nvGrpSpPr>
          <p:cNvPr id="27" name="Group 26">
            <a:extLst>
              <a:ext uri="{FF2B5EF4-FFF2-40B4-BE49-F238E27FC236}">
                <a16:creationId xmlns:a16="http://schemas.microsoft.com/office/drawing/2014/main" id="{848751BA-3166-58BC-3BC1-5B1C899790A1}"/>
              </a:ext>
            </a:extLst>
          </p:cNvPr>
          <p:cNvGrpSpPr/>
          <p:nvPr/>
        </p:nvGrpSpPr>
        <p:grpSpPr>
          <a:xfrm>
            <a:off x="3962400" y="2819400"/>
            <a:ext cx="4648200" cy="3036912"/>
            <a:chOff x="1749896" y="2557487"/>
            <a:chExt cx="5486400" cy="3679825"/>
          </a:xfrm>
        </p:grpSpPr>
        <p:grpSp>
          <p:nvGrpSpPr>
            <p:cNvPr id="16" name="Group 4"/>
            <p:cNvGrpSpPr>
              <a:grpSpLocks/>
            </p:cNvGrpSpPr>
            <p:nvPr/>
          </p:nvGrpSpPr>
          <p:grpSpPr bwMode="auto">
            <a:xfrm>
              <a:off x="1749896" y="2557487"/>
              <a:ext cx="5486400" cy="3679825"/>
              <a:chOff x="1008" y="1248"/>
              <a:chExt cx="3456" cy="2318"/>
            </a:xfrm>
          </p:grpSpPr>
          <p:sp>
            <p:nvSpPr>
              <p:cNvPr id="26" name="Rectangle 5"/>
              <p:cNvSpPr>
                <a:spLocks noChangeArrowheads="1"/>
              </p:cNvSpPr>
              <p:nvPr/>
            </p:nvSpPr>
            <p:spPr bwMode="auto">
              <a:xfrm>
                <a:off x="2112" y="1392"/>
                <a:ext cx="1728" cy="115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6"/>
              <p:cNvSpPr>
                <a:spLocks noChangeShapeType="1"/>
              </p:cNvSpPr>
              <p:nvPr/>
            </p:nvSpPr>
            <p:spPr bwMode="auto">
              <a:xfrm>
                <a:off x="1536" y="1248"/>
                <a:ext cx="0" cy="2064"/>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7"/>
              <p:cNvSpPr>
                <a:spLocks noChangeShapeType="1"/>
              </p:cNvSpPr>
              <p:nvPr/>
            </p:nvSpPr>
            <p:spPr bwMode="auto">
              <a:xfrm>
                <a:off x="1296" y="3120"/>
                <a:ext cx="316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8"/>
              <p:cNvSpPr>
                <a:spLocks noChangeShapeType="1"/>
              </p:cNvSpPr>
              <p:nvPr/>
            </p:nvSpPr>
            <p:spPr bwMode="auto">
              <a:xfrm>
                <a:off x="2112" y="1248"/>
                <a:ext cx="0" cy="206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Line 9"/>
              <p:cNvSpPr>
                <a:spLocks noChangeShapeType="1"/>
              </p:cNvSpPr>
              <p:nvPr/>
            </p:nvSpPr>
            <p:spPr bwMode="auto">
              <a:xfrm>
                <a:off x="3840" y="1248"/>
                <a:ext cx="0" cy="206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10"/>
              <p:cNvSpPr>
                <a:spLocks noChangeShapeType="1"/>
              </p:cNvSpPr>
              <p:nvPr/>
            </p:nvSpPr>
            <p:spPr bwMode="auto">
              <a:xfrm>
                <a:off x="1296" y="2544"/>
                <a:ext cx="316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11"/>
              <p:cNvSpPr>
                <a:spLocks noChangeShapeType="1"/>
              </p:cNvSpPr>
              <p:nvPr/>
            </p:nvSpPr>
            <p:spPr bwMode="auto">
              <a:xfrm>
                <a:off x="1296" y="1392"/>
                <a:ext cx="316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Text Box 12"/>
              <p:cNvSpPr txBox="1">
                <a:spLocks noChangeArrowheads="1"/>
              </p:cNvSpPr>
              <p:nvPr/>
            </p:nvSpPr>
            <p:spPr bwMode="auto">
              <a:xfrm>
                <a:off x="2006" y="3335"/>
                <a:ext cx="196" cy="2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a</a:t>
                </a:r>
              </a:p>
            </p:txBody>
          </p:sp>
          <p:sp>
            <p:nvSpPr>
              <p:cNvPr id="35" name="Text Box 13"/>
              <p:cNvSpPr txBox="1">
                <a:spLocks noChangeArrowheads="1"/>
              </p:cNvSpPr>
              <p:nvPr/>
            </p:nvSpPr>
            <p:spPr bwMode="auto">
              <a:xfrm>
                <a:off x="3744" y="3312"/>
                <a:ext cx="196" cy="2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b</a:t>
                </a:r>
              </a:p>
            </p:txBody>
          </p:sp>
          <p:sp>
            <p:nvSpPr>
              <p:cNvPr id="36" name="Text Box 14"/>
              <p:cNvSpPr txBox="1">
                <a:spLocks noChangeArrowheads="1"/>
              </p:cNvSpPr>
              <p:nvPr/>
            </p:nvSpPr>
            <p:spPr bwMode="auto">
              <a:xfrm>
                <a:off x="1008" y="2400"/>
                <a:ext cx="188" cy="2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c</a:t>
                </a:r>
              </a:p>
            </p:txBody>
          </p:sp>
          <p:sp>
            <p:nvSpPr>
              <p:cNvPr id="37" name="Text Box 15"/>
              <p:cNvSpPr txBox="1">
                <a:spLocks noChangeArrowheads="1"/>
              </p:cNvSpPr>
              <p:nvPr/>
            </p:nvSpPr>
            <p:spPr bwMode="auto">
              <a:xfrm>
                <a:off x="1056" y="1248"/>
                <a:ext cx="196" cy="2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d</a:t>
                </a:r>
              </a:p>
            </p:txBody>
          </p:sp>
        </p:grpSp>
        <p:sp>
          <p:nvSpPr>
            <p:cNvPr id="17" name="Oval 16"/>
            <p:cNvSpPr>
              <a:spLocks noChangeArrowheads="1"/>
            </p:cNvSpPr>
            <p:nvPr/>
          </p:nvSpPr>
          <p:spPr bwMode="auto">
            <a:xfrm>
              <a:off x="4493096" y="372271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Oval 17"/>
            <p:cNvSpPr>
              <a:spLocks noChangeArrowheads="1"/>
            </p:cNvSpPr>
            <p:nvPr/>
          </p:nvSpPr>
          <p:spPr bwMode="auto">
            <a:xfrm>
              <a:off x="4416896" y="273211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Oval 18"/>
            <p:cNvSpPr>
              <a:spLocks noChangeArrowheads="1"/>
            </p:cNvSpPr>
            <p:nvPr/>
          </p:nvSpPr>
          <p:spPr bwMode="auto">
            <a:xfrm>
              <a:off x="4416896" y="296071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Oval 19"/>
            <p:cNvSpPr>
              <a:spLocks noChangeArrowheads="1"/>
            </p:cNvSpPr>
            <p:nvPr/>
          </p:nvSpPr>
          <p:spPr bwMode="auto">
            <a:xfrm>
              <a:off x="3426296" y="402751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Oval 20"/>
            <p:cNvSpPr>
              <a:spLocks noChangeArrowheads="1"/>
            </p:cNvSpPr>
            <p:nvPr/>
          </p:nvSpPr>
          <p:spPr bwMode="auto">
            <a:xfrm>
              <a:off x="3654896" y="402751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Oval 21"/>
            <p:cNvSpPr>
              <a:spLocks noChangeArrowheads="1"/>
            </p:cNvSpPr>
            <p:nvPr/>
          </p:nvSpPr>
          <p:spPr bwMode="auto">
            <a:xfrm>
              <a:off x="5407496" y="456091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Oval 22"/>
            <p:cNvSpPr>
              <a:spLocks noChangeArrowheads="1"/>
            </p:cNvSpPr>
            <p:nvPr/>
          </p:nvSpPr>
          <p:spPr bwMode="auto">
            <a:xfrm>
              <a:off x="5407496" y="433231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Oval 23"/>
            <p:cNvSpPr>
              <a:spLocks noChangeArrowheads="1"/>
            </p:cNvSpPr>
            <p:nvPr/>
          </p:nvSpPr>
          <p:spPr bwMode="auto">
            <a:xfrm>
              <a:off x="5864696" y="410371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Oval 24"/>
            <p:cNvSpPr>
              <a:spLocks noChangeArrowheads="1"/>
            </p:cNvSpPr>
            <p:nvPr/>
          </p:nvSpPr>
          <p:spPr bwMode="auto">
            <a:xfrm>
              <a:off x="6169496" y="410371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8" name="Content Placeholder 1"/>
          <p:cNvSpPr txBox="1">
            <a:spLocks/>
          </p:cNvSpPr>
          <p:nvPr/>
        </p:nvSpPr>
        <p:spPr bwMode="auto">
          <a:xfrm>
            <a:off x="287215" y="4517346"/>
            <a:ext cx="3490384" cy="195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altLang="en-US" sz="1800" dirty="0"/>
              <a:t>BVA test cases for a function of two variables – single fault assumption</a:t>
            </a:r>
          </a:p>
          <a:p>
            <a:pPr>
              <a:buFont typeface="Arial" panose="020B0604020202020204" pitchFamily="34" charset="0"/>
              <a:buChar char="•"/>
            </a:pPr>
            <a:endParaRPr lang="en-US" altLang="en-US" sz="1800" dirty="0"/>
          </a:p>
          <a:p>
            <a:pPr>
              <a:buFont typeface="Arial" panose="020B0604020202020204" pitchFamily="34" charset="0"/>
              <a:buChar char="•"/>
            </a:pPr>
            <a:r>
              <a:rPr lang="en-US" altLang="en-US" sz="1800" dirty="0"/>
              <a:t>4n+1 test cases</a:t>
            </a:r>
          </a:p>
          <a:p>
            <a:pPr>
              <a:buFont typeface="Arial" panose="020B0604020202020204" pitchFamily="34" charset="0"/>
              <a:buChar char="•"/>
            </a:pPr>
            <a:endParaRPr lang="en-US" altLang="en-US" sz="1800" dirty="0"/>
          </a:p>
          <a:p>
            <a:endParaRPr lang="en-IN" sz="1800" dirty="0"/>
          </a:p>
        </p:txBody>
      </p:sp>
    </p:spTree>
    <p:extLst>
      <p:ext uri="{BB962C8B-B14F-4D97-AF65-F5344CB8AC3E}">
        <p14:creationId xmlns:p14="http://schemas.microsoft.com/office/powerpoint/2010/main" val="3340101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BVA – Worst Case Analysis</a:t>
            </a:r>
          </a:p>
        </p:txBody>
      </p:sp>
      <p:grpSp>
        <p:nvGrpSpPr>
          <p:cNvPr id="2" name="Group 1">
            <a:extLst>
              <a:ext uri="{FF2B5EF4-FFF2-40B4-BE49-F238E27FC236}">
                <a16:creationId xmlns:a16="http://schemas.microsoft.com/office/drawing/2014/main" id="{B4192844-3037-4DEC-F63F-DD771726300B}"/>
              </a:ext>
            </a:extLst>
          </p:cNvPr>
          <p:cNvGrpSpPr/>
          <p:nvPr/>
        </p:nvGrpSpPr>
        <p:grpSpPr>
          <a:xfrm>
            <a:off x="559353" y="2263287"/>
            <a:ext cx="3352800" cy="2259746"/>
            <a:chOff x="1143000" y="2111375"/>
            <a:chExt cx="5486400" cy="3679826"/>
          </a:xfrm>
        </p:grpSpPr>
        <p:sp>
          <p:nvSpPr>
            <p:cNvPr id="5" name="Rectangle 5"/>
            <p:cNvSpPr>
              <a:spLocks noChangeArrowheads="1"/>
            </p:cNvSpPr>
            <p:nvPr/>
          </p:nvSpPr>
          <p:spPr bwMode="auto">
            <a:xfrm>
              <a:off x="2895600" y="2339975"/>
              <a:ext cx="2743200" cy="1828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 name="Line 6"/>
            <p:cNvSpPr>
              <a:spLocks noChangeShapeType="1"/>
            </p:cNvSpPr>
            <p:nvPr/>
          </p:nvSpPr>
          <p:spPr bwMode="auto">
            <a:xfrm>
              <a:off x="1981200" y="2111375"/>
              <a:ext cx="0" cy="32766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Line 7"/>
            <p:cNvSpPr>
              <a:spLocks noChangeShapeType="1"/>
            </p:cNvSpPr>
            <p:nvPr/>
          </p:nvSpPr>
          <p:spPr bwMode="auto">
            <a:xfrm>
              <a:off x="1600200" y="5083175"/>
              <a:ext cx="5029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Line 8"/>
            <p:cNvSpPr>
              <a:spLocks noChangeShapeType="1"/>
            </p:cNvSpPr>
            <p:nvPr/>
          </p:nvSpPr>
          <p:spPr bwMode="auto">
            <a:xfrm>
              <a:off x="2895600" y="2111375"/>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9"/>
            <p:cNvSpPr>
              <a:spLocks noChangeShapeType="1"/>
            </p:cNvSpPr>
            <p:nvPr/>
          </p:nvSpPr>
          <p:spPr bwMode="auto">
            <a:xfrm>
              <a:off x="5638800" y="2111375"/>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0"/>
            <p:cNvSpPr>
              <a:spLocks noChangeShapeType="1"/>
            </p:cNvSpPr>
            <p:nvPr/>
          </p:nvSpPr>
          <p:spPr bwMode="auto">
            <a:xfrm>
              <a:off x="1600200" y="4168775"/>
              <a:ext cx="502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1"/>
            <p:cNvSpPr>
              <a:spLocks noChangeShapeType="1"/>
            </p:cNvSpPr>
            <p:nvPr/>
          </p:nvSpPr>
          <p:spPr bwMode="auto">
            <a:xfrm>
              <a:off x="1600200" y="2339975"/>
              <a:ext cx="502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Text Box 12"/>
            <p:cNvSpPr txBox="1">
              <a:spLocks noChangeArrowheads="1"/>
            </p:cNvSpPr>
            <p:nvPr/>
          </p:nvSpPr>
          <p:spPr bwMode="auto">
            <a:xfrm>
              <a:off x="2727325" y="5424488"/>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a</a:t>
              </a:r>
            </a:p>
          </p:txBody>
        </p:sp>
        <p:sp>
          <p:nvSpPr>
            <p:cNvPr id="13" name="Text Box 13"/>
            <p:cNvSpPr txBox="1">
              <a:spLocks noChangeArrowheads="1"/>
            </p:cNvSpPr>
            <p:nvPr/>
          </p:nvSpPr>
          <p:spPr bwMode="auto">
            <a:xfrm>
              <a:off x="5486400" y="53879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b</a:t>
              </a:r>
            </a:p>
          </p:txBody>
        </p:sp>
        <p:sp>
          <p:nvSpPr>
            <p:cNvPr id="14" name="Text Box 14"/>
            <p:cNvSpPr txBox="1">
              <a:spLocks noChangeArrowheads="1"/>
            </p:cNvSpPr>
            <p:nvPr/>
          </p:nvSpPr>
          <p:spPr bwMode="auto">
            <a:xfrm>
              <a:off x="1143000" y="39401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c</a:t>
              </a:r>
            </a:p>
          </p:txBody>
        </p:sp>
        <p:sp>
          <p:nvSpPr>
            <p:cNvPr id="15" name="Text Box 15"/>
            <p:cNvSpPr txBox="1">
              <a:spLocks noChangeArrowheads="1"/>
            </p:cNvSpPr>
            <p:nvPr/>
          </p:nvSpPr>
          <p:spPr bwMode="auto">
            <a:xfrm>
              <a:off x="1219200" y="21113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d</a:t>
              </a:r>
            </a:p>
          </p:txBody>
        </p:sp>
        <p:sp>
          <p:nvSpPr>
            <p:cNvPr id="16" name="Oval 16"/>
            <p:cNvSpPr>
              <a:spLocks noChangeArrowheads="1"/>
            </p:cNvSpPr>
            <p:nvPr/>
          </p:nvSpPr>
          <p:spPr bwMode="auto">
            <a:xfrm>
              <a:off x="3886200" y="3276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Oval 17"/>
            <p:cNvSpPr>
              <a:spLocks noChangeArrowheads="1"/>
            </p:cNvSpPr>
            <p:nvPr/>
          </p:nvSpPr>
          <p:spPr bwMode="auto">
            <a:xfrm>
              <a:off x="3886200" y="2286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p>
          </p:txBody>
        </p:sp>
        <p:sp>
          <p:nvSpPr>
            <p:cNvPr id="18" name="Oval 18"/>
            <p:cNvSpPr>
              <a:spLocks noChangeArrowheads="1"/>
            </p:cNvSpPr>
            <p:nvPr/>
          </p:nvSpPr>
          <p:spPr bwMode="auto">
            <a:xfrm>
              <a:off x="3886200" y="2514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Oval 19"/>
            <p:cNvSpPr>
              <a:spLocks noChangeArrowheads="1"/>
            </p:cNvSpPr>
            <p:nvPr/>
          </p:nvSpPr>
          <p:spPr bwMode="auto">
            <a:xfrm>
              <a:off x="2819400" y="3276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Oval 20"/>
            <p:cNvSpPr>
              <a:spLocks noChangeArrowheads="1"/>
            </p:cNvSpPr>
            <p:nvPr/>
          </p:nvSpPr>
          <p:spPr bwMode="auto">
            <a:xfrm>
              <a:off x="3048000" y="3276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Oval 21"/>
            <p:cNvSpPr>
              <a:spLocks noChangeArrowheads="1"/>
            </p:cNvSpPr>
            <p:nvPr/>
          </p:nvSpPr>
          <p:spPr bwMode="auto">
            <a:xfrm>
              <a:off x="3886200" y="4114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Oval 22"/>
            <p:cNvSpPr>
              <a:spLocks noChangeArrowheads="1"/>
            </p:cNvSpPr>
            <p:nvPr/>
          </p:nvSpPr>
          <p:spPr bwMode="auto">
            <a:xfrm>
              <a:off x="3886200" y="3886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Oval 23"/>
            <p:cNvSpPr>
              <a:spLocks noChangeArrowheads="1"/>
            </p:cNvSpPr>
            <p:nvPr/>
          </p:nvSpPr>
          <p:spPr bwMode="auto">
            <a:xfrm>
              <a:off x="5334000" y="3276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Oval 24"/>
            <p:cNvSpPr>
              <a:spLocks noChangeArrowheads="1"/>
            </p:cNvSpPr>
            <p:nvPr/>
          </p:nvSpPr>
          <p:spPr bwMode="auto">
            <a:xfrm>
              <a:off x="5562600" y="3276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Oval 25"/>
            <p:cNvSpPr>
              <a:spLocks noChangeArrowheads="1"/>
            </p:cNvSpPr>
            <p:nvPr/>
          </p:nvSpPr>
          <p:spPr bwMode="auto">
            <a:xfrm>
              <a:off x="2819400" y="2286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Oval 26"/>
            <p:cNvSpPr>
              <a:spLocks noChangeArrowheads="1"/>
            </p:cNvSpPr>
            <p:nvPr/>
          </p:nvSpPr>
          <p:spPr bwMode="auto">
            <a:xfrm>
              <a:off x="3048000" y="2286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Oval 27"/>
            <p:cNvSpPr>
              <a:spLocks noChangeArrowheads="1"/>
            </p:cNvSpPr>
            <p:nvPr/>
          </p:nvSpPr>
          <p:spPr bwMode="auto">
            <a:xfrm>
              <a:off x="2819400" y="2514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Oval 28"/>
            <p:cNvSpPr>
              <a:spLocks noChangeArrowheads="1"/>
            </p:cNvSpPr>
            <p:nvPr/>
          </p:nvSpPr>
          <p:spPr bwMode="auto">
            <a:xfrm>
              <a:off x="3048000" y="2514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Oval 29"/>
            <p:cNvSpPr>
              <a:spLocks noChangeArrowheads="1"/>
            </p:cNvSpPr>
            <p:nvPr/>
          </p:nvSpPr>
          <p:spPr bwMode="auto">
            <a:xfrm>
              <a:off x="2819400" y="3810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Oval 30"/>
            <p:cNvSpPr>
              <a:spLocks noChangeArrowheads="1"/>
            </p:cNvSpPr>
            <p:nvPr/>
          </p:nvSpPr>
          <p:spPr bwMode="auto">
            <a:xfrm>
              <a:off x="3048000" y="3810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Oval 31"/>
            <p:cNvSpPr>
              <a:spLocks noChangeArrowheads="1"/>
            </p:cNvSpPr>
            <p:nvPr/>
          </p:nvSpPr>
          <p:spPr bwMode="auto">
            <a:xfrm>
              <a:off x="2819400" y="4038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Oval 32"/>
            <p:cNvSpPr>
              <a:spLocks noChangeArrowheads="1"/>
            </p:cNvSpPr>
            <p:nvPr/>
          </p:nvSpPr>
          <p:spPr bwMode="auto">
            <a:xfrm>
              <a:off x="3048000" y="4038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Oval 33"/>
            <p:cNvSpPr>
              <a:spLocks noChangeArrowheads="1"/>
            </p:cNvSpPr>
            <p:nvPr/>
          </p:nvSpPr>
          <p:spPr bwMode="auto">
            <a:xfrm>
              <a:off x="5334000" y="3810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Oval 34"/>
            <p:cNvSpPr>
              <a:spLocks noChangeArrowheads="1"/>
            </p:cNvSpPr>
            <p:nvPr/>
          </p:nvSpPr>
          <p:spPr bwMode="auto">
            <a:xfrm>
              <a:off x="5562600" y="3810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Oval 35"/>
            <p:cNvSpPr>
              <a:spLocks noChangeArrowheads="1"/>
            </p:cNvSpPr>
            <p:nvPr/>
          </p:nvSpPr>
          <p:spPr bwMode="auto">
            <a:xfrm>
              <a:off x="5334000" y="4038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Oval 36"/>
            <p:cNvSpPr>
              <a:spLocks noChangeArrowheads="1"/>
            </p:cNvSpPr>
            <p:nvPr/>
          </p:nvSpPr>
          <p:spPr bwMode="auto">
            <a:xfrm>
              <a:off x="5562600" y="4038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Oval 37"/>
            <p:cNvSpPr>
              <a:spLocks noChangeArrowheads="1"/>
            </p:cNvSpPr>
            <p:nvPr/>
          </p:nvSpPr>
          <p:spPr bwMode="auto">
            <a:xfrm>
              <a:off x="5334000" y="2514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Oval 38"/>
            <p:cNvSpPr>
              <a:spLocks noChangeArrowheads="1"/>
            </p:cNvSpPr>
            <p:nvPr/>
          </p:nvSpPr>
          <p:spPr bwMode="auto">
            <a:xfrm>
              <a:off x="5562600" y="2514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Oval 39"/>
            <p:cNvSpPr>
              <a:spLocks noChangeArrowheads="1"/>
            </p:cNvSpPr>
            <p:nvPr/>
          </p:nvSpPr>
          <p:spPr bwMode="auto">
            <a:xfrm>
              <a:off x="5334000" y="2286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Oval 40"/>
            <p:cNvSpPr>
              <a:spLocks noChangeArrowheads="1"/>
            </p:cNvSpPr>
            <p:nvPr/>
          </p:nvSpPr>
          <p:spPr bwMode="auto">
            <a:xfrm>
              <a:off x="5562600" y="2286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1" name="Group 40">
            <a:extLst>
              <a:ext uri="{FF2B5EF4-FFF2-40B4-BE49-F238E27FC236}">
                <a16:creationId xmlns:a16="http://schemas.microsoft.com/office/drawing/2014/main" id="{3C4BADE7-D80A-673A-A038-42E3FC344D20}"/>
              </a:ext>
            </a:extLst>
          </p:cNvPr>
          <p:cNvGrpSpPr/>
          <p:nvPr/>
        </p:nvGrpSpPr>
        <p:grpSpPr>
          <a:xfrm>
            <a:off x="5282096" y="2235725"/>
            <a:ext cx="2696280" cy="2051507"/>
            <a:chOff x="1533872" y="1908448"/>
            <a:chExt cx="5486400" cy="3746377"/>
          </a:xfrm>
        </p:grpSpPr>
        <p:sp>
          <p:nvSpPr>
            <p:cNvPr id="42" name="Rectangle 5"/>
            <p:cNvSpPr>
              <a:spLocks noChangeArrowheads="1"/>
            </p:cNvSpPr>
            <p:nvPr/>
          </p:nvSpPr>
          <p:spPr bwMode="auto">
            <a:xfrm>
              <a:off x="3286472" y="2203599"/>
              <a:ext cx="2743200" cy="1828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6"/>
            <p:cNvSpPr>
              <a:spLocks noChangeShapeType="1"/>
            </p:cNvSpPr>
            <p:nvPr/>
          </p:nvSpPr>
          <p:spPr bwMode="auto">
            <a:xfrm>
              <a:off x="2372072" y="1974999"/>
              <a:ext cx="0" cy="32766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 name="Line 7"/>
            <p:cNvSpPr>
              <a:spLocks noChangeShapeType="1"/>
            </p:cNvSpPr>
            <p:nvPr/>
          </p:nvSpPr>
          <p:spPr bwMode="auto">
            <a:xfrm>
              <a:off x="1991072" y="4946799"/>
              <a:ext cx="5029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 name="Line 8"/>
            <p:cNvSpPr>
              <a:spLocks noChangeShapeType="1"/>
            </p:cNvSpPr>
            <p:nvPr/>
          </p:nvSpPr>
          <p:spPr bwMode="auto">
            <a:xfrm>
              <a:off x="3286472" y="1974999"/>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 name="Line 9"/>
            <p:cNvSpPr>
              <a:spLocks noChangeShapeType="1"/>
            </p:cNvSpPr>
            <p:nvPr/>
          </p:nvSpPr>
          <p:spPr bwMode="auto">
            <a:xfrm>
              <a:off x="6029672" y="1974999"/>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 name="Line 10"/>
            <p:cNvSpPr>
              <a:spLocks noChangeShapeType="1"/>
            </p:cNvSpPr>
            <p:nvPr/>
          </p:nvSpPr>
          <p:spPr bwMode="auto">
            <a:xfrm>
              <a:off x="1991072" y="4032399"/>
              <a:ext cx="502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 name="Line 11"/>
            <p:cNvSpPr>
              <a:spLocks noChangeShapeType="1"/>
            </p:cNvSpPr>
            <p:nvPr/>
          </p:nvSpPr>
          <p:spPr bwMode="auto">
            <a:xfrm>
              <a:off x="1991072" y="2203599"/>
              <a:ext cx="502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Text Box 12"/>
            <p:cNvSpPr txBox="1">
              <a:spLocks noChangeArrowheads="1"/>
            </p:cNvSpPr>
            <p:nvPr/>
          </p:nvSpPr>
          <p:spPr bwMode="auto">
            <a:xfrm>
              <a:off x="3118197" y="528811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a</a:t>
              </a:r>
            </a:p>
          </p:txBody>
        </p:sp>
        <p:sp>
          <p:nvSpPr>
            <p:cNvPr id="50" name="Text Box 13"/>
            <p:cNvSpPr txBox="1">
              <a:spLocks noChangeArrowheads="1"/>
            </p:cNvSpPr>
            <p:nvPr/>
          </p:nvSpPr>
          <p:spPr bwMode="auto">
            <a:xfrm>
              <a:off x="5877272" y="5251599"/>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b</a:t>
              </a:r>
            </a:p>
          </p:txBody>
        </p:sp>
        <p:sp>
          <p:nvSpPr>
            <p:cNvPr id="51" name="Text Box 14"/>
            <p:cNvSpPr txBox="1">
              <a:spLocks noChangeArrowheads="1"/>
            </p:cNvSpPr>
            <p:nvPr/>
          </p:nvSpPr>
          <p:spPr bwMode="auto">
            <a:xfrm>
              <a:off x="1533872" y="3803799"/>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c</a:t>
              </a:r>
            </a:p>
          </p:txBody>
        </p:sp>
        <p:sp>
          <p:nvSpPr>
            <p:cNvPr id="52" name="Text Box 15"/>
            <p:cNvSpPr txBox="1">
              <a:spLocks noChangeArrowheads="1"/>
            </p:cNvSpPr>
            <p:nvPr/>
          </p:nvSpPr>
          <p:spPr bwMode="auto">
            <a:xfrm>
              <a:off x="1610072" y="1974999"/>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d</a:t>
              </a:r>
            </a:p>
          </p:txBody>
        </p:sp>
        <p:sp>
          <p:nvSpPr>
            <p:cNvPr id="53" name="Oval 16"/>
            <p:cNvSpPr>
              <a:spLocks noChangeArrowheads="1"/>
            </p:cNvSpPr>
            <p:nvPr/>
          </p:nvSpPr>
          <p:spPr bwMode="auto">
            <a:xfrm>
              <a:off x="4277072" y="3140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Oval 17"/>
            <p:cNvSpPr>
              <a:spLocks noChangeArrowheads="1"/>
            </p:cNvSpPr>
            <p:nvPr/>
          </p:nvSpPr>
          <p:spPr bwMode="auto">
            <a:xfrm>
              <a:off x="4277072" y="21496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p>
          </p:txBody>
        </p:sp>
        <p:sp>
          <p:nvSpPr>
            <p:cNvPr id="55" name="Oval 18"/>
            <p:cNvSpPr>
              <a:spLocks noChangeArrowheads="1"/>
            </p:cNvSpPr>
            <p:nvPr/>
          </p:nvSpPr>
          <p:spPr bwMode="auto">
            <a:xfrm>
              <a:off x="4277072" y="2378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Oval 19"/>
            <p:cNvSpPr>
              <a:spLocks noChangeArrowheads="1"/>
            </p:cNvSpPr>
            <p:nvPr/>
          </p:nvSpPr>
          <p:spPr bwMode="auto">
            <a:xfrm>
              <a:off x="3210272" y="3140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Oval 20"/>
            <p:cNvSpPr>
              <a:spLocks noChangeArrowheads="1"/>
            </p:cNvSpPr>
            <p:nvPr/>
          </p:nvSpPr>
          <p:spPr bwMode="auto">
            <a:xfrm>
              <a:off x="3438872" y="3140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Oval 21"/>
            <p:cNvSpPr>
              <a:spLocks noChangeArrowheads="1"/>
            </p:cNvSpPr>
            <p:nvPr/>
          </p:nvSpPr>
          <p:spPr bwMode="auto">
            <a:xfrm>
              <a:off x="4277072" y="3902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Oval 22"/>
            <p:cNvSpPr>
              <a:spLocks noChangeArrowheads="1"/>
            </p:cNvSpPr>
            <p:nvPr/>
          </p:nvSpPr>
          <p:spPr bwMode="auto">
            <a:xfrm>
              <a:off x="4277072" y="36736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Oval 23"/>
            <p:cNvSpPr>
              <a:spLocks noChangeArrowheads="1"/>
            </p:cNvSpPr>
            <p:nvPr/>
          </p:nvSpPr>
          <p:spPr bwMode="auto">
            <a:xfrm>
              <a:off x="5724872" y="3140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Oval 24"/>
            <p:cNvSpPr>
              <a:spLocks noChangeArrowheads="1"/>
            </p:cNvSpPr>
            <p:nvPr/>
          </p:nvSpPr>
          <p:spPr bwMode="auto">
            <a:xfrm>
              <a:off x="5953472" y="3140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Oval 25"/>
            <p:cNvSpPr>
              <a:spLocks noChangeArrowheads="1"/>
            </p:cNvSpPr>
            <p:nvPr/>
          </p:nvSpPr>
          <p:spPr bwMode="auto">
            <a:xfrm>
              <a:off x="3210272" y="21496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Oval 26"/>
            <p:cNvSpPr>
              <a:spLocks noChangeArrowheads="1"/>
            </p:cNvSpPr>
            <p:nvPr/>
          </p:nvSpPr>
          <p:spPr bwMode="auto">
            <a:xfrm>
              <a:off x="3438872" y="21496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Oval 27"/>
            <p:cNvSpPr>
              <a:spLocks noChangeArrowheads="1"/>
            </p:cNvSpPr>
            <p:nvPr/>
          </p:nvSpPr>
          <p:spPr bwMode="auto">
            <a:xfrm>
              <a:off x="3210272" y="2378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Oval 28"/>
            <p:cNvSpPr>
              <a:spLocks noChangeArrowheads="1"/>
            </p:cNvSpPr>
            <p:nvPr/>
          </p:nvSpPr>
          <p:spPr bwMode="auto">
            <a:xfrm>
              <a:off x="3438872" y="2378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Oval 29"/>
            <p:cNvSpPr>
              <a:spLocks noChangeArrowheads="1"/>
            </p:cNvSpPr>
            <p:nvPr/>
          </p:nvSpPr>
          <p:spPr bwMode="auto">
            <a:xfrm>
              <a:off x="3210272" y="36736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Oval 30"/>
            <p:cNvSpPr>
              <a:spLocks noChangeArrowheads="1"/>
            </p:cNvSpPr>
            <p:nvPr/>
          </p:nvSpPr>
          <p:spPr bwMode="auto">
            <a:xfrm>
              <a:off x="3438872" y="36736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Oval 31"/>
            <p:cNvSpPr>
              <a:spLocks noChangeArrowheads="1"/>
            </p:cNvSpPr>
            <p:nvPr/>
          </p:nvSpPr>
          <p:spPr bwMode="auto">
            <a:xfrm>
              <a:off x="3210272" y="3902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Oval 32"/>
            <p:cNvSpPr>
              <a:spLocks noChangeArrowheads="1"/>
            </p:cNvSpPr>
            <p:nvPr/>
          </p:nvSpPr>
          <p:spPr bwMode="auto">
            <a:xfrm>
              <a:off x="3438872" y="3902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Oval 33"/>
            <p:cNvSpPr>
              <a:spLocks noChangeArrowheads="1"/>
            </p:cNvSpPr>
            <p:nvPr/>
          </p:nvSpPr>
          <p:spPr bwMode="auto">
            <a:xfrm>
              <a:off x="5724872" y="36736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Oval 34"/>
            <p:cNvSpPr>
              <a:spLocks noChangeArrowheads="1"/>
            </p:cNvSpPr>
            <p:nvPr/>
          </p:nvSpPr>
          <p:spPr bwMode="auto">
            <a:xfrm>
              <a:off x="5953472" y="36736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Oval 35"/>
            <p:cNvSpPr>
              <a:spLocks noChangeArrowheads="1"/>
            </p:cNvSpPr>
            <p:nvPr/>
          </p:nvSpPr>
          <p:spPr bwMode="auto">
            <a:xfrm>
              <a:off x="5724872" y="3902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Oval 36"/>
            <p:cNvSpPr>
              <a:spLocks noChangeArrowheads="1"/>
            </p:cNvSpPr>
            <p:nvPr/>
          </p:nvSpPr>
          <p:spPr bwMode="auto">
            <a:xfrm>
              <a:off x="5953472" y="3902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Oval 37"/>
            <p:cNvSpPr>
              <a:spLocks noChangeArrowheads="1"/>
            </p:cNvSpPr>
            <p:nvPr/>
          </p:nvSpPr>
          <p:spPr bwMode="auto">
            <a:xfrm>
              <a:off x="5724872" y="2378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Oval 38"/>
            <p:cNvSpPr>
              <a:spLocks noChangeArrowheads="1"/>
            </p:cNvSpPr>
            <p:nvPr/>
          </p:nvSpPr>
          <p:spPr bwMode="auto">
            <a:xfrm>
              <a:off x="5953472" y="2378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Oval 39"/>
            <p:cNvSpPr>
              <a:spLocks noChangeArrowheads="1"/>
            </p:cNvSpPr>
            <p:nvPr/>
          </p:nvSpPr>
          <p:spPr bwMode="auto">
            <a:xfrm>
              <a:off x="5724872" y="21496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Oval 40"/>
            <p:cNvSpPr>
              <a:spLocks noChangeArrowheads="1"/>
            </p:cNvSpPr>
            <p:nvPr/>
          </p:nvSpPr>
          <p:spPr bwMode="auto">
            <a:xfrm>
              <a:off x="5953472" y="21496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 name="Oval 41"/>
            <p:cNvSpPr>
              <a:spLocks noChangeArrowheads="1"/>
            </p:cNvSpPr>
            <p:nvPr/>
          </p:nvSpPr>
          <p:spPr bwMode="auto">
            <a:xfrm>
              <a:off x="4277072" y="1908448"/>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p>
          </p:txBody>
        </p:sp>
        <p:sp>
          <p:nvSpPr>
            <p:cNvPr id="79" name="Oval 42"/>
            <p:cNvSpPr>
              <a:spLocks noChangeArrowheads="1"/>
            </p:cNvSpPr>
            <p:nvPr/>
          </p:nvSpPr>
          <p:spPr bwMode="auto">
            <a:xfrm>
              <a:off x="3210272" y="1908448"/>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 name="Oval 43"/>
            <p:cNvSpPr>
              <a:spLocks noChangeArrowheads="1"/>
            </p:cNvSpPr>
            <p:nvPr/>
          </p:nvSpPr>
          <p:spPr bwMode="auto">
            <a:xfrm>
              <a:off x="3438872" y="1908448"/>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 name="Oval 44"/>
            <p:cNvSpPr>
              <a:spLocks noChangeArrowheads="1"/>
            </p:cNvSpPr>
            <p:nvPr/>
          </p:nvSpPr>
          <p:spPr bwMode="auto">
            <a:xfrm>
              <a:off x="5724872" y="1908448"/>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Oval 45"/>
            <p:cNvSpPr>
              <a:spLocks noChangeArrowheads="1"/>
            </p:cNvSpPr>
            <p:nvPr/>
          </p:nvSpPr>
          <p:spPr bwMode="auto">
            <a:xfrm>
              <a:off x="5953472" y="1908448"/>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Oval 46"/>
            <p:cNvSpPr>
              <a:spLocks noChangeArrowheads="1"/>
            </p:cNvSpPr>
            <p:nvPr/>
          </p:nvSpPr>
          <p:spPr bwMode="auto">
            <a:xfrm>
              <a:off x="4277072" y="41308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Oval 47"/>
            <p:cNvSpPr>
              <a:spLocks noChangeArrowheads="1"/>
            </p:cNvSpPr>
            <p:nvPr/>
          </p:nvSpPr>
          <p:spPr bwMode="auto">
            <a:xfrm>
              <a:off x="3210272" y="41308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Oval 48"/>
            <p:cNvSpPr>
              <a:spLocks noChangeArrowheads="1"/>
            </p:cNvSpPr>
            <p:nvPr/>
          </p:nvSpPr>
          <p:spPr bwMode="auto">
            <a:xfrm>
              <a:off x="3438872" y="41308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Oval 49"/>
            <p:cNvSpPr>
              <a:spLocks noChangeArrowheads="1"/>
            </p:cNvSpPr>
            <p:nvPr/>
          </p:nvSpPr>
          <p:spPr bwMode="auto">
            <a:xfrm>
              <a:off x="5724872" y="41308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Oval 50"/>
            <p:cNvSpPr>
              <a:spLocks noChangeArrowheads="1"/>
            </p:cNvSpPr>
            <p:nvPr/>
          </p:nvSpPr>
          <p:spPr bwMode="auto">
            <a:xfrm>
              <a:off x="5953472" y="41308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Oval 51"/>
            <p:cNvSpPr>
              <a:spLocks noChangeArrowheads="1"/>
            </p:cNvSpPr>
            <p:nvPr/>
          </p:nvSpPr>
          <p:spPr bwMode="auto">
            <a:xfrm>
              <a:off x="6182072" y="3140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Oval 52"/>
            <p:cNvSpPr>
              <a:spLocks noChangeArrowheads="1"/>
            </p:cNvSpPr>
            <p:nvPr/>
          </p:nvSpPr>
          <p:spPr bwMode="auto">
            <a:xfrm>
              <a:off x="6182072" y="36736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 name="Oval 53"/>
            <p:cNvSpPr>
              <a:spLocks noChangeArrowheads="1"/>
            </p:cNvSpPr>
            <p:nvPr/>
          </p:nvSpPr>
          <p:spPr bwMode="auto">
            <a:xfrm>
              <a:off x="6182072" y="3902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Oval 54"/>
            <p:cNvSpPr>
              <a:spLocks noChangeArrowheads="1"/>
            </p:cNvSpPr>
            <p:nvPr/>
          </p:nvSpPr>
          <p:spPr bwMode="auto">
            <a:xfrm>
              <a:off x="6182072" y="2378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Oval 55"/>
            <p:cNvSpPr>
              <a:spLocks noChangeArrowheads="1"/>
            </p:cNvSpPr>
            <p:nvPr/>
          </p:nvSpPr>
          <p:spPr bwMode="auto">
            <a:xfrm>
              <a:off x="6182072" y="21496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Oval 56"/>
            <p:cNvSpPr>
              <a:spLocks noChangeArrowheads="1"/>
            </p:cNvSpPr>
            <p:nvPr/>
          </p:nvSpPr>
          <p:spPr bwMode="auto">
            <a:xfrm>
              <a:off x="6182072" y="1908448"/>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Oval 57"/>
            <p:cNvSpPr>
              <a:spLocks noChangeArrowheads="1"/>
            </p:cNvSpPr>
            <p:nvPr/>
          </p:nvSpPr>
          <p:spPr bwMode="auto">
            <a:xfrm>
              <a:off x="6182072" y="41308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Oval 58"/>
            <p:cNvSpPr>
              <a:spLocks noChangeArrowheads="1"/>
            </p:cNvSpPr>
            <p:nvPr/>
          </p:nvSpPr>
          <p:spPr bwMode="auto">
            <a:xfrm>
              <a:off x="2981672" y="3140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Oval 59"/>
            <p:cNvSpPr>
              <a:spLocks noChangeArrowheads="1"/>
            </p:cNvSpPr>
            <p:nvPr/>
          </p:nvSpPr>
          <p:spPr bwMode="auto">
            <a:xfrm>
              <a:off x="2981672" y="36736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Oval 60"/>
            <p:cNvSpPr>
              <a:spLocks noChangeArrowheads="1"/>
            </p:cNvSpPr>
            <p:nvPr/>
          </p:nvSpPr>
          <p:spPr bwMode="auto">
            <a:xfrm>
              <a:off x="2981672" y="3902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Oval 61"/>
            <p:cNvSpPr>
              <a:spLocks noChangeArrowheads="1"/>
            </p:cNvSpPr>
            <p:nvPr/>
          </p:nvSpPr>
          <p:spPr bwMode="auto">
            <a:xfrm>
              <a:off x="2981672" y="23782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Oval 62"/>
            <p:cNvSpPr>
              <a:spLocks noChangeArrowheads="1"/>
            </p:cNvSpPr>
            <p:nvPr/>
          </p:nvSpPr>
          <p:spPr bwMode="auto">
            <a:xfrm>
              <a:off x="2981672" y="21496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 name="Oval 63"/>
            <p:cNvSpPr>
              <a:spLocks noChangeArrowheads="1"/>
            </p:cNvSpPr>
            <p:nvPr/>
          </p:nvSpPr>
          <p:spPr bwMode="auto">
            <a:xfrm>
              <a:off x="2981672" y="1908448"/>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Oval 64"/>
            <p:cNvSpPr>
              <a:spLocks noChangeArrowheads="1"/>
            </p:cNvSpPr>
            <p:nvPr/>
          </p:nvSpPr>
          <p:spPr bwMode="auto">
            <a:xfrm>
              <a:off x="2981672" y="4130824"/>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02" name="Content Placeholder 2">
            <a:extLst>
              <a:ext uri="{FF2B5EF4-FFF2-40B4-BE49-F238E27FC236}">
                <a16:creationId xmlns:a16="http://schemas.microsoft.com/office/drawing/2014/main" id="{B07CBBA0-6C0C-45D0-3A31-E21CF17E9345}"/>
              </a:ext>
            </a:extLst>
          </p:cNvPr>
          <p:cNvSpPr txBox="1">
            <a:spLocks/>
          </p:cNvSpPr>
          <p:nvPr/>
        </p:nvSpPr>
        <p:spPr bwMode="auto">
          <a:xfrm>
            <a:off x="936119" y="4920698"/>
            <a:ext cx="2976034" cy="5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IN" sz="2400" b="0" dirty="0"/>
              <a:t>Worst Case</a:t>
            </a:r>
          </a:p>
        </p:txBody>
      </p:sp>
      <p:sp>
        <p:nvSpPr>
          <p:cNvPr id="103" name="Content Placeholder 2">
            <a:extLst>
              <a:ext uri="{FF2B5EF4-FFF2-40B4-BE49-F238E27FC236}">
                <a16:creationId xmlns:a16="http://schemas.microsoft.com/office/drawing/2014/main" id="{11E5EBB1-44FD-FF51-8809-B58D4FB0CB9F}"/>
              </a:ext>
            </a:extLst>
          </p:cNvPr>
          <p:cNvSpPr txBox="1">
            <a:spLocks/>
          </p:cNvSpPr>
          <p:nvPr/>
        </p:nvSpPr>
        <p:spPr bwMode="auto">
          <a:xfrm>
            <a:off x="5506786" y="4888794"/>
            <a:ext cx="2976034" cy="5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IN" sz="2400" b="0" dirty="0"/>
              <a:t>Robust Worst Case</a:t>
            </a:r>
          </a:p>
        </p:txBody>
      </p:sp>
    </p:spTree>
    <p:extLst>
      <p:ext uri="{BB962C8B-B14F-4D97-AF65-F5344CB8AC3E}">
        <p14:creationId xmlns:p14="http://schemas.microsoft.com/office/powerpoint/2010/main" val="909865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fontScale="92500"/>
          </a:bodyPr>
          <a:lstStyle/>
          <a:p>
            <a:pPr>
              <a:defRPr/>
            </a:pPr>
            <a:r>
              <a:rPr lang="en-IN" dirty="0">
                <a:solidFill>
                  <a:srgbClr val="C00000"/>
                </a:solidFill>
                <a:latin typeface="Comic Sans MS" panose="030F0702030302020204" pitchFamily="66" charset="0"/>
              </a:rPr>
              <a:t>Black Box Testing</a:t>
            </a:r>
          </a:p>
          <a:p>
            <a:pPr>
              <a:defRPr/>
            </a:pPr>
            <a:r>
              <a:rPr lang="en-IN" dirty="0">
                <a:solidFill>
                  <a:srgbClr val="C00000"/>
                </a:solidFill>
                <a:latin typeface="Comic Sans MS" panose="030F0702030302020204" pitchFamily="66" charset="0"/>
              </a:rPr>
              <a:t>BVA (Boundary Value Analysis)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3962400" cy="3973901"/>
          </a:xfrm>
          <a:ln>
            <a:solidFill>
              <a:schemeClr val="tx1"/>
            </a:solidFill>
          </a:ln>
        </p:spPr>
        <p:txBody>
          <a:bodyPr/>
          <a:lstStyle/>
          <a:p>
            <a:pPr marL="0" indent="0" fontAlgn="base">
              <a:spcAft>
                <a:spcPct val="0"/>
              </a:spcAft>
            </a:pPr>
            <a:r>
              <a:rPr lang="en-US" altLang="en-US" sz="1400" dirty="0"/>
              <a:t>Example </a:t>
            </a:r>
          </a:p>
          <a:p>
            <a:pPr marL="0" indent="0" algn="just" fontAlgn="base">
              <a:spcAft>
                <a:spcPct val="0"/>
              </a:spcAft>
            </a:pPr>
            <a:r>
              <a:rPr lang="en-US" altLang="en-US" sz="1400" dirty="0"/>
              <a:t>The triangle program accepts three integers, a, b, and c, as input. These are taken to be the sides of a triangle. The integers a, b, and c must satisfy the following conditions:</a:t>
            </a:r>
          </a:p>
          <a:p>
            <a:pPr marL="0" indent="0" fontAlgn="base">
              <a:spcAft>
                <a:spcPct val="0"/>
              </a:spcAft>
            </a:pPr>
            <a:endParaRPr lang="en-US" altLang="en-US" sz="1400" dirty="0"/>
          </a:p>
          <a:p>
            <a:pPr marL="0" indent="0" fontAlgn="base">
              <a:spcAft>
                <a:spcPct val="0"/>
              </a:spcAft>
            </a:pPr>
            <a:r>
              <a:rPr lang="en-US" altLang="en-US" sz="1400" dirty="0"/>
              <a:t>C1: 1 ≤ a ≤ 200 C4: a &lt; b + c</a:t>
            </a:r>
          </a:p>
          <a:p>
            <a:pPr marL="0" indent="0" fontAlgn="base">
              <a:spcAft>
                <a:spcPct val="0"/>
              </a:spcAft>
            </a:pPr>
            <a:r>
              <a:rPr lang="en-US" altLang="en-US" sz="1400" dirty="0"/>
              <a:t>C2: 1 ≤ b ≤ 200 C5: b &lt; a + c</a:t>
            </a:r>
          </a:p>
          <a:p>
            <a:pPr marL="0" indent="0" fontAlgn="base">
              <a:spcAft>
                <a:spcPct val="0"/>
              </a:spcAft>
            </a:pPr>
            <a:r>
              <a:rPr lang="en-US" altLang="en-US" sz="1400" dirty="0"/>
              <a:t>C3: 1 ≤ c ≤ 200 C6: c &lt; a + b</a:t>
            </a:r>
          </a:p>
          <a:p>
            <a:pPr marL="0" indent="0" fontAlgn="base">
              <a:spcAft>
                <a:spcPct val="0"/>
              </a:spcAft>
            </a:pPr>
            <a:endParaRPr lang="en-US" altLang="en-US" sz="1400" dirty="0"/>
          </a:p>
          <a:p>
            <a:pPr marL="0" indent="0" fontAlgn="base">
              <a:spcAft>
                <a:spcPct val="0"/>
              </a:spcAft>
            </a:pPr>
            <a:r>
              <a:rPr lang="en-US" altLang="en-US" sz="1400" dirty="0"/>
              <a:t>The output of the program may be: </a:t>
            </a:r>
          </a:p>
          <a:p>
            <a:pPr marL="0" indent="0" fontAlgn="base">
              <a:spcAft>
                <a:spcPct val="0"/>
              </a:spcAft>
            </a:pPr>
            <a:r>
              <a:rPr lang="en-US" altLang="en-US" sz="1400" dirty="0"/>
              <a:t>Equilateral, Isosceles, Scalene, or</a:t>
            </a:r>
          </a:p>
          <a:p>
            <a:pPr marL="0" indent="0" fontAlgn="base">
              <a:spcAft>
                <a:spcPct val="0"/>
              </a:spcAft>
            </a:pPr>
            <a:r>
              <a:rPr lang="en-US" altLang="en-US" sz="1400" dirty="0"/>
              <a:t>“NOT-A-TRIANGLE.</a:t>
            </a:r>
          </a:p>
          <a:p>
            <a:pPr lvl="1" fontAlgn="base">
              <a:spcAft>
                <a:spcPct val="0"/>
              </a:spcAft>
              <a:buFont typeface="Arial" panose="020B0604020202020204" pitchFamily="34" charset="0"/>
              <a:buChar char="•"/>
            </a:pPr>
            <a:endParaRPr lang="en-US" altLang="en-US" sz="1100" dirty="0"/>
          </a:p>
          <a:p>
            <a:pPr lvl="1" fontAlgn="base">
              <a:spcAft>
                <a:spcPct val="0"/>
              </a:spcAft>
              <a:buFont typeface="Arial" panose="020B0604020202020204" pitchFamily="34" charset="0"/>
              <a:buChar char="•"/>
            </a:pPr>
            <a:endParaRPr lang="en-US" altLang="en-US" sz="1050" dirty="0"/>
          </a:p>
        </p:txBody>
      </p:sp>
      <p:pic>
        <p:nvPicPr>
          <p:cNvPr id="4" name="Picture 3">
            <a:extLst>
              <a:ext uri="{FF2B5EF4-FFF2-40B4-BE49-F238E27FC236}">
                <a16:creationId xmlns:a16="http://schemas.microsoft.com/office/drawing/2014/main" id="{93CD6AF9-1DF2-F3CC-8409-3693CD66412E}"/>
              </a:ext>
            </a:extLst>
          </p:cNvPr>
          <p:cNvPicPr>
            <a:picLocks noChangeAspect="1"/>
          </p:cNvPicPr>
          <p:nvPr/>
        </p:nvPicPr>
        <p:blipFill>
          <a:blip r:embed="rId3"/>
          <a:stretch>
            <a:fillRect/>
          </a:stretch>
        </p:blipFill>
        <p:spPr>
          <a:xfrm>
            <a:off x="4383400" y="1512499"/>
            <a:ext cx="4671699" cy="3973901"/>
          </a:xfrm>
          <a:prstGeom prst="rect">
            <a:avLst/>
          </a:prstGeom>
        </p:spPr>
      </p:pic>
      <p:sp>
        <p:nvSpPr>
          <p:cNvPr id="5" name="Content Placeholder 1">
            <a:extLst>
              <a:ext uri="{FF2B5EF4-FFF2-40B4-BE49-F238E27FC236}">
                <a16:creationId xmlns:a16="http://schemas.microsoft.com/office/drawing/2014/main" id="{935DADD1-9556-6F4D-58ED-83F404D3B7DA}"/>
              </a:ext>
            </a:extLst>
          </p:cNvPr>
          <p:cNvSpPr txBox="1">
            <a:spLocks/>
          </p:cNvSpPr>
          <p:nvPr/>
        </p:nvSpPr>
        <p:spPr bwMode="auto">
          <a:xfrm>
            <a:off x="279918" y="5562600"/>
            <a:ext cx="8775182" cy="685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spcAft>
                <a:spcPct val="0"/>
              </a:spcAft>
            </a:pPr>
            <a:r>
              <a:rPr lang="en-US" altLang="en-US" sz="1400" dirty="0"/>
              <a:t>Test Case 3, 8, 13 are same and hence 8, 13 are redundant and can be removed.</a:t>
            </a:r>
          </a:p>
          <a:p>
            <a:pPr marL="0" indent="0" algn="just" fontAlgn="base">
              <a:spcAft>
                <a:spcPct val="0"/>
              </a:spcAft>
            </a:pPr>
            <a:r>
              <a:rPr lang="en-US" altLang="en-US" sz="1400" dirty="0"/>
              <a:t>Total Test cases are 4n+1 = 4*3+1 = 13</a:t>
            </a:r>
            <a:endParaRPr lang="en-US" altLang="en-US" sz="1050" dirty="0"/>
          </a:p>
        </p:txBody>
      </p:sp>
      <p:sp>
        <p:nvSpPr>
          <p:cNvPr id="2" name="Content Placeholder 1">
            <a:extLst>
              <a:ext uri="{FF2B5EF4-FFF2-40B4-BE49-F238E27FC236}">
                <a16:creationId xmlns:a16="http://schemas.microsoft.com/office/drawing/2014/main" id="{5F37B4FE-A37F-A60D-D60B-D88159C429CD}"/>
              </a:ext>
            </a:extLst>
          </p:cNvPr>
          <p:cNvSpPr txBox="1">
            <a:spLocks/>
          </p:cNvSpPr>
          <p:nvPr/>
        </p:nvSpPr>
        <p:spPr bwMode="auto">
          <a:xfrm>
            <a:off x="279918" y="6333392"/>
            <a:ext cx="3301482" cy="2198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spcAft>
                <a:spcPct val="0"/>
              </a:spcAft>
            </a:pPr>
            <a:r>
              <a:rPr lang="en-US" altLang="en-US" sz="1100" dirty="0"/>
              <a:t>Ref : R2 - Software Testing By RAJIV CHOPRA.</a:t>
            </a:r>
          </a:p>
        </p:txBody>
      </p:sp>
    </p:spTree>
    <p:extLst>
      <p:ext uri="{BB962C8B-B14F-4D97-AF65-F5344CB8AC3E}">
        <p14:creationId xmlns:p14="http://schemas.microsoft.com/office/powerpoint/2010/main" val="3112499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fontScale="92500"/>
          </a:bodyPr>
          <a:lstStyle/>
          <a:p>
            <a:pPr>
              <a:defRPr/>
            </a:pPr>
            <a:r>
              <a:rPr lang="en-IN" dirty="0">
                <a:solidFill>
                  <a:srgbClr val="C00000"/>
                </a:solidFill>
                <a:latin typeface="Comic Sans MS" panose="030F0702030302020204" pitchFamily="66" charset="0"/>
              </a:rPr>
              <a:t>Black Box Testing</a:t>
            </a:r>
          </a:p>
          <a:p>
            <a:pPr>
              <a:defRPr/>
            </a:pPr>
            <a:r>
              <a:rPr lang="en-IN" dirty="0">
                <a:solidFill>
                  <a:srgbClr val="C00000"/>
                </a:solidFill>
                <a:latin typeface="Comic Sans MS" panose="030F0702030302020204" pitchFamily="66" charset="0"/>
              </a:rPr>
              <a:t>BVA (Boundary Value Analysis)</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799" y="1493838"/>
            <a:ext cx="3657601" cy="4037805"/>
          </a:xfrm>
          <a:ln>
            <a:solidFill>
              <a:schemeClr val="tx1"/>
            </a:solidFill>
          </a:ln>
        </p:spPr>
        <p:txBody>
          <a:bodyPr/>
          <a:lstStyle/>
          <a:p>
            <a:pPr marL="0" indent="0" fontAlgn="base">
              <a:spcAft>
                <a:spcPct val="0"/>
              </a:spcAft>
            </a:pPr>
            <a:r>
              <a:rPr lang="en-US" altLang="en-US" sz="1400" dirty="0"/>
              <a:t>Next Date is a function of three variables: month, date, and year. It returns the date of next day as output. It reads current date as</a:t>
            </a:r>
          </a:p>
          <a:p>
            <a:pPr marL="0" indent="0" fontAlgn="base">
              <a:spcAft>
                <a:spcPct val="0"/>
              </a:spcAft>
            </a:pPr>
            <a:r>
              <a:rPr lang="en-US" altLang="en-US" sz="1400" dirty="0"/>
              <a:t>input date. The conditions are:</a:t>
            </a:r>
          </a:p>
          <a:p>
            <a:pPr marL="0" indent="0" fontAlgn="base">
              <a:spcAft>
                <a:spcPct val="0"/>
              </a:spcAft>
            </a:pPr>
            <a:endParaRPr lang="en-US" altLang="en-US" sz="1400" dirty="0"/>
          </a:p>
          <a:p>
            <a:pPr marL="0" indent="0" fontAlgn="base">
              <a:spcAft>
                <a:spcPct val="0"/>
              </a:spcAft>
            </a:pPr>
            <a:r>
              <a:rPr lang="en-US" altLang="en-US" sz="1400" dirty="0"/>
              <a:t>C1: 1 ≤ month ≤ 12</a:t>
            </a:r>
          </a:p>
          <a:p>
            <a:pPr marL="0" indent="0" fontAlgn="base">
              <a:spcAft>
                <a:spcPct val="0"/>
              </a:spcAft>
            </a:pPr>
            <a:r>
              <a:rPr lang="en-US" altLang="en-US" sz="1400" dirty="0"/>
              <a:t>C2: 1 ≤ day ≤ 31</a:t>
            </a:r>
          </a:p>
          <a:p>
            <a:pPr marL="0" indent="0" fontAlgn="base">
              <a:spcAft>
                <a:spcPct val="0"/>
              </a:spcAft>
            </a:pPr>
            <a:r>
              <a:rPr lang="en-US" altLang="en-US" sz="1400" dirty="0"/>
              <a:t>C3: 1900 ≤ year ≤ 2025</a:t>
            </a:r>
          </a:p>
          <a:p>
            <a:pPr marL="0" indent="0" fontAlgn="base">
              <a:spcAft>
                <a:spcPct val="0"/>
              </a:spcAft>
            </a:pPr>
            <a:endParaRPr lang="en-US" altLang="en-US" sz="1400" dirty="0"/>
          </a:p>
          <a:p>
            <a:pPr marL="0" indent="0" fontAlgn="base">
              <a:spcAft>
                <a:spcPct val="0"/>
              </a:spcAft>
            </a:pPr>
            <a:r>
              <a:rPr lang="en-US" altLang="en-US" sz="1400" dirty="0"/>
              <a:t>If any of conditions C1, C2, or C3 fails, then this function produces an output “value of month not in the range 1...12.”</a:t>
            </a:r>
          </a:p>
          <a:p>
            <a:pPr marL="0" indent="0" fontAlgn="base">
              <a:spcAft>
                <a:spcPct val="0"/>
              </a:spcAft>
            </a:pPr>
            <a:endParaRPr lang="en-US" altLang="en-US" sz="1400" dirty="0"/>
          </a:p>
          <a:p>
            <a:pPr marL="0" indent="0" fontAlgn="base">
              <a:spcAft>
                <a:spcPct val="0"/>
              </a:spcAft>
            </a:pPr>
            <a:r>
              <a:rPr lang="en-US" altLang="en-US" sz="1400" dirty="0"/>
              <a:t>Because many combinations of dates exist this function just displays one message: </a:t>
            </a:r>
          </a:p>
          <a:p>
            <a:pPr marL="0" indent="0" fontAlgn="base">
              <a:spcAft>
                <a:spcPct val="0"/>
              </a:spcAft>
            </a:pPr>
            <a:r>
              <a:rPr lang="en-US" altLang="en-US" sz="1400" dirty="0"/>
              <a:t>“Invalid Input Date.”</a:t>
            </a:r>
            <a:endParaRPr lang="en-US" altLang="en-US" sz="1100" dirty="0"/>
          </a:p>
          <a:p>
            <a:pPr lvl="1" fontAlgn="base">
              <a:spcAft>
                <a:spcPct val="0"/>
              </a:spcAft>
              <a:buFont typeface="Arial" panose="020B0604020202020204" pitchFamily="34" charset="0"/>
              <a:buChar char="•"/>
            </a:pPr>
            <a:endParaRPr lang="en-US" altLang="en-US" sz="1050" dirty="0"/>
          </a:p>
        </p:txBody>
      </p:sp>
      <p:pic>
        <p:nvPicPr>
          <p:cNvPr id="6" name="Picture 5">
            <a:extLst>
              <a:ext uri="{FF2B5EF4-FFF2-40B4-BE49-F238E27FC236}">
                <a16:creationId xmlns:a16="http://schemas.microsoft.com/office/drawing/2014/main" id="{567FE78A-EC85-61DE-1659-DC55DD995DDD}"/>
              </a:ext>
            </a:extLst>
          </p:cNvPr>
          <p:cNvPicPr>
            <a:picLocks noChangeAspect="1"/>
          </p:cNvPicPr>
          <p:nvPr/>
        </p:nvPicPr>
        <p:blipFill>
          <a:blip r:embed="rId3"/>
          <a:stretch>
            <a:fillRect/>
          </a:stretch>
        </p:blipFill>
        <p:spPr>
          <a:xfrm>
            <a:off x="4038599" y="1493838"/>
            <a:ext cx="5052267" cy="4037805"/>
          </a:xfrm>
          <a:prstGeom prst="rect">
            <a:avLst/>
          </a:prstGeom>
        </p:spPr>
      </p:pic>
      <p:sp>
        <p:nvSpPr>
          <p:cNvPr id="7" name="Content Placeholder 1">
            <a:extLst>
              <a:ext uri="{FF2B5EF4-FFF2-40B4-BE49-F238E27FC236}">
                <a16:creationId xmlns:a16="http://schemas.microsoft.com/office/drawing/2014/main" id="{EBFB9B3F-851E-213C-6BAB-AD51EA7C7A08}"/>
              </a:ext>
            </a:extLst>
          </p:cNvPr>
          <p:cNvSpPr txBox="1">
            <a:spLocks/>
          </p:cNvSpPr>
          <p:nvPr/>
        </p:nvSpPr>
        <p:spPr bwMode="auto">
          <a:xfrm>
            <a:off x="279918" y="5562600"/>
            <a:ext cx="8775182"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spcAft>
                <a:spcPct val="0"/>
              </a:spcAft>
            </a:pPr>
            <a:r>
              <a:rPr lang="en-US" altLang="en-US" sz="1400" dirty="0"/>
              <a:t>Test cases have not covered Leap Year, 30 day months, etc</a:t>
            </a:r>
            <a:endParaRPr lang="en-US" altLang="en-US" sz="1050" dirty="0"/>
          </a:p>
        </p:txBody>
      </p:sp>
    </p:spTree>
    <p:extLst>
      <p:ext uri="{BB962C8B-B14F-4D97-AF65-F5344CB8AC3E}">
        <p14:creationId xmlns:p14="http://schemas.microsoft.com/office/powerpoint/2010/main" val="677086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Equivalence class Testing</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228600" y="1447800"/>
            <a:ext cx="8686800" cy="4953000"/>
          </a:xfrm>
        </p:spPr>
        <p:txBody>
          <a:bodyPr/>
          <a:lstStyle/>
          <a:p>
            <a:pPr fontAlgn="base">
              <a:spcAft>
                <a:spcPct val="0"/>
              </a:spcAft>
              <a:buFont typeface="Arial" panose="020B0604020202020204" pitchFamily="34" charset="0"/>
              <a:buChar char="•"/>
            </a:pPr>
            <a:r>
              <a:rPr lang="en-US" altLang="en-US" sz="2000" dirty="0"/>
              <a:t>The input and the output domain is divided into a finite number of equivalence classes. </a:t>
            </a:r>
          </a:p>
          <a:p>
            <a:pPr fontAlgn="base">
              <a:spcAft>
                <a:spcPct val="0"/>
              </a:spcAft>
              <a:buFont typeface="Arial" panose="020B0604020202020204" pitchFamily="34" charset="0"/>
              <a:buChar char="•"/>
            </a:pPr>
            <a:r>
              <a:rPr lang="en-US" altLang="en-US" sz="2000" dirty="0" err="1"/>
              <a:t>Eg</a:t>
            </a:r>
            <a:r>
              <a:rPr lang="en-US" altLang="en-US" sz="2000" dirty="0"/>
              <a:t> select one representative of each class and test our program against it.</a:t>
            </a:r>
          </a:p>
          <a:p>
            <a:pPr fontAlgn="base">
              <a:spcAft>
                <a:spcPct val="0"/>
              </a:spcAft>
              <a:buFont typeface="Arial" panose="020B0604020202020204" pitchFamily="34" charset="0"/>
              <a:buChar char="•"/>
            </a:pPr>
            <a:r>
              <a:rPr lang="en-US" altLang="en-US" sz="2000" dirty="0"/>
              <a:t>Four types of equivalence class testing are discussed :</a:t>
            </a:r>
          </a:p>
          <a:p>
            <a:pPr marL="857250" lvl="1" indent="-457200" fontAlgn="base">
              <a:spcAft>
                <a:spcPct val="0"/>
              </a:spcAft>
              <a:buFont typeface="+mj-lt"/>
              <a:buAutoNum type="arabicPeriod"/>
            </a:pPr>
            <a:r>
              <a:rPr lang="en-US" altLang="en-US" sz="1800" b="1" dirty="0"/>
              <a:t>Weak normal </a:t>
            </a:r>
            <a:r>
              <a:rPr lang="en-US" altLang="en-US" sz="1800" dirty="0"/>
              <a:t>equivalence class testing – All Valid inputs</a:t>
            </a:r>
          </a:p>
          <a:p>
            <a:pPr marL="857250" lvl="1" indent="-457200" fontAlgn="base">
              <a:spcAft>
                <a:spcPct val="0"/>
              </a:spcAft>
              <a:buFont typeface="+mj-lt"/>
              <a:buAutoNum type="arabicPeriod"/>
            </a:pPr>
            <a:r>
              <a:rPr lang="en-US" altLang="en-US" sz="1800" b="1" dirty="0"/>
              <a:t>Strong normal </a:t>
            </a:r>
            <a:r>
              <a:rPr lang="en-US" altLang="en-US" sz="1800" dirty="0"/>
              <a:t>equivalence class testing - All Valid inputs, one from each sub-interval equivalence class</a:t>
            </a:r>
          </a:p>
          <a:p>
            <a:pPr marL="857250" lvl="1" indent="-457200" fontAlgn="base">
              <a:spcAft>
                <a:spcPct val="0"/>
              </a:spcAft>
              <a:buFont typeface="+mj-lt"/>
              <a:buAutoNum type="arabicPeriod"/>
            </a:pPr>
            <a:r>
              <a:rPr lang="en-US" altLang="en-US" sz="1800" b="1" dirty="0"/>
              <a:t>Weak robust </a:t>
            </a:r>
            <a:r>
              <a:rPr lang="en-US" altLang="en-US" sz="1800" dirty="0"/>
              <a:t>equivalence class testing – One invalid input</a:t>
            </a:r>
          </a:p>
          <a:p>
            <a:pPr marL="857250" lvl="1" indent="-457200" fontAlgn="base">
              <a:spcAft>
                <a:spcPct val="0"/>
              </a:spcAft>
              <a:buFont typeface="+mj-lt"/>
              <a:buAutoNum type="arabicPeriod"/>
            </a:pPr>
            <a:r>
              <a:rPr lang="en-US" altLang="en-US" sz="1800" b="1" dirty="0"/>
              <a:t>Strong robust </a:t>
            </a:r>
            <a:r>
              <a:rPr lang="en-US" altLang="en-US" sz="1800" dirty="0"/>
              <a:t>equivalence class testing – More than one invalid input</a:t>
            </a:r>
          </a:p>
          <a:p>
            <a:pPr lvl="1" fontAlgn="base">
              <a:spcAft>
                <a:spcPct val="0"/>
              </a:spcAft>
              <a:buFont typeface="Arial" panose="020B0604020202020204" pitchFamily="34" charset="0"/>
              <a:buChar char="•"/>
            </a:pPr>
            <a:endParaRPr lang="en-US" altLang="en-US" sz="1800" dirty="0"/>
          </a:p>
          <a:p>
            <a:pPr lvl="1" fontAlgn="base">
              <a:spcAft>
                <a:spcPct val="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4249525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84784"/>
            <a:ext cx="4448529" cy="4992216"/>
          </a:xfrm>
          <a:solidFill>
            <a:schemeClr val="bg1"/>
          </a:solidFill>
          <a:ln>
            <a:solidFill>
              <a:schemeClr val="tx1"/>
            </a:solidFill>
          </a:ln>
        </p:spPr>
        <p:txBody>
          <a:bodyPr>
            <a:normAutofit/>
          </a:bodyPr>
          <a:lstStyle/>
          <a:p>
            <a:pPr>
              <a:buFont typeface="Arial" panose="020B0604020202020204" pitchFamily="34" charset="0"/>
              <a:buChar char="•"/>
            </a:pPr>
            <a:r>
              <a:rPr lang="en-US" altLang="en-US" sz="1800" dirty="0"/>
              <a:t>One variable from each EC</a:t>
            </a:r>
          </a:p>
          <a:p>
            <a:pPr>
              <a:buFont typeface="Arial" panose="020B0604020202020204" pitchFamily="34" charset="0"/>
              <a:buChar char="•"/>
            </a:pPr>
            <a:r>
              <a:rPr lang="en-US" altLang="en-US" sz="1800" dirty="0"/>
              <a:t>A systematic way of deriving the EC</a:t>
            </a:r>
          </a:p>
          <a:p>
            <a:pPr>
              <a:buFont typeface="Arial" panose="020B0604020202020204" pitchFamily="34" charset="0"/>
              <a:buChar char="•"/>
            </a:pPr>
            <a:r>
              <a:rPr lang="en-US" altLang="en-US" sz="1800" dirty="0"/>
              <a:t>Same number of weak EC test cases as classes in the partition with the largest number of subsets</a:t>
            </a:r>
          </a:p>
          <a:p>
            <a:pPr>
              <a:buFont typeface="Arial" panose="020B0604020202020204" pitchFamily="34" charset="0"/>
              <a:buChar char="•"/>
            </a:pPr>
            <a:r>
              <a:rPr lang="en-US" altLang="en-US" sz="1800" dirty="0"/>
              <a:t>Based on a single fault assumption</a:t>
            </a:r>
          </a:p>
          <a:p>
            <a:pPr>
              <a:buFont typeface="Arial" panose="020B0604020202020204" pitchFamily="34" charset="0"/>
              <a:buChar char="•"/>
            </a:pPr>
            <a:r>
              <a:rPr lang="en-US" altLang="en-US" sz="1800" dirty="0"/>
              <a:t>Testing valid subdomains</a:t>
            </a:r>
          </a:p>
          <a:p>
            <a:pPr>
              <a:buFont typeface="Arial" panose="020B0604020202020204" pitchFamily="34" charset="0"/>
              <a:buChar char="•"/>
            </a:pPr>
            <a:r>
              <a:rPr lang="en-US" altLang="en-US" sz="1800" dirty="0"/>
              <a:t>Assumption</a:t>
            </a:r>
          </a:p>
          <a:p>
            <a:pPr lvl="1">
              <a:buFont typeface="Arial" panose="020B0604020202020204" pitchFamily="34" charset="0"/>
              <a:buChar char="•"/>
            </a:pPr>
            <a:r>
              <a:rPr lang="en-US" altLang="en-US" dirty="0"/>
              <a:t>Input variables are independent</a:t>
            </a:r>
          </a:p>
          <a:p>
            <a:pPr lvl="1">
              <a:buFont typeface="Arial" panose="020B0604020202020204" pitchFamily="34" charset="0"/>
              <a:buChar char="•"/>
            </a:pPr>
            <a:r>
              <a:rPr lang="en-US" altLang="en-US" dirty="0"/>
              <a:t>One dimensional valid subdomains</a:t>
            </a:r>
          </a:p>
          <a:p>
            <a:pPr>
              <a:buFont typeface="Arial" panose="020B0604020202020204" pitchFamily="34" charset="0"/>
              <a:buChar char="•"/>
            </a:pPr>
            <a:r>
              <a:rPr lang="en-US" altLang="en-US" sz="1800" dirty="0"/>
              <a:t>Selects tests from one dimensional (one variable) subdomains</a:t>
            </a:r>
            <a:endParaRPr lang="en-US" altLang="en-US" sz="2000" dirty="0"/>
          </a:p>
        </p:txBody>
      </p:sp>
      <p:sp>
        <p:nvSpPr>
          <p:cNvPr id="3" name="Content Placeholder 2"/>
          <p:cNvSpPr>
            <a:spLocks noGrp="1"/>
          </p:cNvSpPr>
          <p:nvPr>
            <p:ph sz="quarter" idx="10"/>
          </p:nvPr>
        </p:nvSpPr>
        <p:spPr/>
        <p:txBody>
          <a:bodyPr/>
          <a:lstStyle/>
          <a:p>
            <a:r>
              <a:rPr lang="en-IN" dirty="0"/>
              <a:t>EC – Weak Normal</a:t>
            </a:r>
          </a:p>
        </p:txBody>
      </p:sp>
      <p:grpSp>
        <p:nvGrpSpPr>
          <p:cNvPr id="4" name="Group 3">
            <a:extLst>
              <a:ext uri="{FF2B5EF4-FFF2-40B4-BE49-F238E27FC236}">
                <a16:creationId xmlns:a16="http://schemas.microsoft.com/office/drawing/2014/main" id="{CE00390A-CE67-CF38-265D-7D6853B87E8B}"/>
              </a:ext>
            </a:extLst>
          </p:cNvPr>
          <p:cNvGrpSpPr/>
          <p:nvPr/>
        </p:nvGrpSpPr>
        <p:grpSpPr>
          <a:xfrm>
            <a:off x="5105400" y="2133600"/>
            <a:ext cx="3578696" cy="2777258"/>
            <a:chOff x="1749896" y="1916832"/>
            <a:chExt cx="5486400" cy="3679826"/>
          </a:xfrm>
        </p:grpSpPr>
        <p:sp>
          <p:nvSpPr>
            <p:cNvPr id="23" name="Rectangle 5"/>
            <p:cNvSpPr>
              <a:spLocks noChangeArrowheads="1"/>
            </p:cNvSpPr>
            <p:nvPr/>
          </p:nvSpPr>
          <p:spPr bwMode="auto">
            <a:xfrm>
              <a:off x="3502496" y="2145432"/>
              <a:ext cx="2743200" cy="1828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6"/>
            <p:cNvSpPr>
              <a:spLocks noChangeShapeType="1"/>
            </p:cNvSpPr>
            <p:nvPr/>
          </p:nvSpPr>
          <p:spPr bwMode="auto">
            <a:xfrm>
              <a:off x="2588096" y="1916832"/>
              <a:ext cx="0" cy="32766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7"/>
            <p:cNvSpPr>
              <a:spLocks noChangeShapeType="1"/>
            </p:cNvSpPr>
            <p:nvPr/>
          </p:nvSpPr>
          <p:spPr bwMode="auto">
            <a:xfrm>
              <a:off x="2207096" y="4888632"/>
              <a:ext cx="5029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Line 8"/>
            <p:cNvSpPr>
              <a:spLocks noChangeShapeType="1"/>
            </p:cNvSpPr>
            <p:nvPr/>
          </p:nvSpPr>
          <p:spPr bwMode="auto">
            <a:xfrm>
              <a:off x="3502496" y="1916832"/>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9"/>
            <p:cNvSpPr>
              <a:spLocks noChangeShapeType="1"/>
            </p:cNvSpPr>
            <p:nvPr/>
          </p:nvSpPr>
          <p:spPr bwMode="auto">
            <a:xfrm>
              <a:off x="4416896" y="1916832"/>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Line 10"/>
            <p:cNvSpPr>
              <a:spLocks noChangeShapeType="1"/>
            </p:cNvSpPr>
            <p:nvPr/>
          </p:nvSpPr>
          <p:spPr bwMode="auto">
            <a:xfrm>
              <a:off x="5331296" y="1916832"/>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11"/>
            <p:cNvSpPr>
              <a:spLocks noChangeShapeType="1"/>
            </p:cNvSpPr>
            <p:nvPr/>
          </p:nvSpPr>
          <p:spPr bwMode="auto">
            <a:xfrm>
              <a:off x="6245696" y="1916832"/>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12"/>
            <p:cNvSpPr>
              <a:spLocks noChangeShapeType="1"/>
            </p:cNvSpPr>
            <p:nvPr/>
          </p:nvSpPr>
          <p:spPr bwMode="auto">
            <a:xfrm>
              <a:off x="2207096" y="3974232"/>
              <a:ext cx="502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Line 13"/>
            <p:cNvSpPr>
              <a:spLocks noChangeShapeType="1"/>
            </p:cNvSpPr>
            <p:nvPr/>
          </p:nvSpPr>
          <p:spPr bwMode="auto">
            <a:xfrm>
              <a:off x="2207096" y="3059832"/>
              <a:ext cx="502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14"/>
            <p:cNvSpPr>
              <a:spLocks noChangeShapeType="1"/>
            </p:cNvSpPr>
            <p:nvPr/>
          </p:nvSpPr>
          <p:spPr bwMode="auto">
            <a:xfrm>
              <a:off x="2207096" y="2145432"/>
              <a:ext cx="502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Text Box 15"/>
            <p:cNvSpPr txBox="1">
              <a:spLocks noChangeArrowheads="1"/>
            </p:cNvSpPr>
            <p:nvPr/>
          </p:nvSpPr>
          <p:spPr bwMode="auto">
            <a:xfrm>
              <a:off x="3334221" y="52299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a</a:t>
              </a:r>
            </a:p>
          </p:txBody>
        </p:sp>
        <p:sp>
          <p:nvSpPr>
            <p:cNvPr id="34" name="Text Box 16"/>
            <p:cNvSpPr txBox="1">
              <a:spLocks noChangeArrowheads="1"/>
            </p:cNvSpPr>
            <p:nvPr/>
          </p:nvSpPr>
          <p:spPr bwMode="auto">
            <a:xfrm>
              <a:off x="4258146" y="519343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b</a:t>
              </a:r>
            </a:p>
          </p:txBody>
        </p:sp>
        <p:sp>
          <p:nvSpPr>
            <p:cNvPr id="35" name="Text Box 17"/>
            <p:cNvSpPr txBox="1">
              <a:spLocks noChangeArrowheads="1"/>
            </p:cNvSpPr>
            <p:nvPr/>
          </p:nvSpPr>
          <p:spPr bwMode="auto">
            <a:xfrm>
              <a:off x="5172546" y="5193432"/>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c</a:t>
              </a:r>
            </a:p>
          </p:txBody>
        </p:sp>
        <p:sp>
          <p:nvSpPr>
            <p:cNvPr id="36" name="Text Box 18"/>
            <p:cNvSpPr txBox="1">
              <a:spLocks noChangeArrowheads="1"/>
            </p:cNvSpPr>
            <p:nvPr/>
          </p:nvSpPr>
          <p:spPr bwMode="auto">
            <a:xfrm>
              <a:off x="6086946" y="519343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d</a:t>
              </a:r>
            </a:p>
          </p:txBody>
        </p:sp>
        <p:sp>
          <p:nvSpPr>
            <p:cNvPr id="37" name="Text Box 19"/>
            <p:cNvSpPr txBox="1">
              <a:spLocks noChangeArrowheads="1"/>
            </p:cNvSpPr>
            <p:nvPr/>
          </p:nvSpPr>
          <p:spPr bwMode="auto">
            <a:xfrm>
              <a:off x="1749896" y="374563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e</a:t>
              </a:r>
            </a:p>
          </p:txBody>
        </p:sp>
        <p:sp>
          <p:nvSpPr>
            <p:cNvPr id="38" name="Text Box 20"/>
            <p:cNvSpPr txBox="1">
              <a:spLocks noChangeArrowheads="1"/>
            </p:cNvSpPr>
            <p:nvPr/>
          </p:nvSpPr>
          <p:spPr bwMode="auto">
            <a:xfrm>
              <a:off x="1749896" y="2831232"/>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f</a:t>
              </a:r>
            </a:p>
          </p:txBody>
        </p:sp>
        <p:sp>
          <p:nvSpPr>
            <p:cNvPr id="39" name="Text Box 21"/>
            <p:cNvSpPr txBox="1">
              <a:spLocks noChangeArrowheads="1"/>
            </p:cNvSpPr>
            <p:nvPr/>
          </p:nvSpPr>
          <p:spPr bwMode="auto">
            <a:xfrm>
              <a:off x="1826096" y="191683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g</a:t>
              </a:r>
            </a:p>
          </p:txBody>
        </p:sp>
        <p:sp>
          <p:nvSpPr>
            <p:cNvPr id="40" name="Oval 22"/>
            <p:cNvSpPr>
              <a:spLocks noChangeArrowheads="1"/>
            </p:cNvSpPr>
            <p:nvPr/>
          </p:nvSpPr>
          <p:spPr bwMode="auto">
            <a:xfrm>
              <a:off x="3807296" y="344083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Oval 23"/>
            <p:cNvSpPr>
              <a:spLocks noChangeArrowheads="1"/>
            </p:cNvSpPr>
            <p:nvPr/>
          </p:nvSpPr>
          <p:spPr bwMode="auto">
            <a:xfrm>
              <a:off x="4797896" y="237403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Oval 24"/>
            <p:cNvSpPr>
              <a:spLocks noChangeArrowheads="1"/>
            </p:cNvSpPr>
            <p:nvPr/>
          </p:nvSpPr>
          <p:spPr bwMode="auto">
            <a:xfrm>
              <a:off x="5712296" y="344083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350234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Re-Cap</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4305300" cy="4953000"/>
          </a:xfrm>
          <a:ln>
            <a:solidFill>
              <a:schemeClr val="tx1"/>
            </a:solidFill>
          </a:ln>
        </p:spPr>
        <p:txBody>
          <a:bodyPr/>
          <a:lstStyle/>
          <a:p>
            <a:pPr marL="0" indent="0" algn="just" fontAlgn="base">
              <a:spcAft>
                <a:spcPct val="0"/>
              </a:spcAft>
            </a:pPr>
            <a:r>
              <a:rPr lang="en-US" sz="1400" b="1" dirty="0"/>
              <a:t>Lecture - 01</a:t>
            </a:r>
          </a:p>
          <a:p>
            <a:pPr marL="342900" lvl="1" indent="-342900" algn="just">
              <a:buClr>
                <a:srgbClr val="101141"/>
              </a:buClr>
              <a:buFont typeface="Arial" panose="020B0604020202020204" pitchFamily="34" charset="0"/>
              <a:buChar char="•"/>
            </a:pPr>
            <a:r>
              <a:rPr lang="en-US" sz="1400" dirty="0"/>
              <a:t>Definitions – S/W Quality, S/W Quality Assurance</a:t>
            </a:r>
          </a:p>
          <a:p>
            <a:pPr marL="342900" lvl="1" indent="-342900" algn="just">
              <a:buClr>
                <a:srgbClr val="101141"/>
              </a:buClr>
              <a:buFont typeface="Arial" panose="020B0604020202020204" pitchFamily="34" charset="0"/>
              <a:buChar char="•"/>
            </a:pPr>
            <a:r>
              <a:rPr lang="en-US" sz="1400" dirty="0"/>
              <a:t>Importance of QA</a:t>
            </a:r>
          </a:p>
          <a:p>
            <a:pPr marL="342900" lvl="1" indent="-342900" algn="just">
              <a:buClr>
                <a:srgbClr val="101141"/>
              </a:buClr>
              <a:buFont typeface="Arial" panose="020B0604020202020204" pitchFamily="34" charset="0"/>
              <a:buChar char="•"/>
            </a:pPr>
            <a:r>
              <a:rPr lang="en-US" sz="1400" dirty="0"/>
              <a:t>Causes of Defects</a:t>
            </a:r>
          </a:p>
          <a:p>
            <a:pPr marL="342900" lvl="1" indent="-342900" algn="just">
              <a:buClr>
                <a:srgbClr val="101141"/>
              </a:buClr>
              <a:buFont typeface="Arial" panose="020B0604020202020204" pitchFamily="34" charset="0"/>
              <a:buChar char="•"/>
            </a:pPr>
            <a:r>
              <a:rPr lang="en-US" sz="1400" dirty="0"/>
              <a:t>Business Models in S/W</a:t>
            </a:r>
          </a:p>
          <a:p>
            <a:pPr marL="342900" lvl="1" indent="-342900" algn="just">
              <a:buClr>
                <a:srgbClr val="101141"/>
              </a:buClr>
              <a:buFont typeface="Arial" panose="020B0604020202020204" pitchFamily="34" charset="0"/>
              <a:buChar char="•"/>
            </a:pPr>
            <a:r>
              <a:rPr lang="en-US" sz="1400" dirty="0"/>
              <a:t>S/W Cost, Quality Cost</a:t>
            </a:r>
          </a:p>
          <a:p>
            <a:pPr marL="342900" lvl="1" indent="-342900" algn="just">
              <a:buClr>
                <a:srgbClr val="101141"/>
              </a:buClr>
              <a:buFont typeface="Arial" panose="020B0604020202020204" pitchFamily="34" charset="0"/>
              <a:buChar char="•"/>
            </a:pPr>
            <a:r>
              <a:rPr lang="en-US" sz="1400" dirty="0"/>
              <a:t>Quality culture</a:t>
            </a:r>
          </a:p>
          <a:p>
            <a:pPr marL="342900" lvl="1" indent="-342900" algn="just">
              <a:buClr>
                <a:srgbClr val="101141"/>
              </a:buClr>
            </a:pPr>
            <a:endParaRPr lang="en-US" sz="900" dirty="0"/>
          </a:p>
          <a:p>
            <a:pPr marL="342900" lvl="1" indent="-342900" algn="just">
              <a:buClr>
                <a:srgbClr val="101141"/>
              </a:buClr>
            </a:pPr>
            <a:endParaRPr lang="en-US" sz="900" dirty="0"/>
          </a:p>
          <a:p>
            <a:pPr marL="0" lvl="1" indent="0" algn="just" fontAlgn="base">
              <a:spcAft>
                <a:spcPct val="0"/>
              </a:spcAft>
              <a:buClr>
                <a:srgbClr val="101141"/>
              </a:buClr>
              <a:buNone/>
            </a:pPr>
            <a:r>
              <a:rPr lang="en-US" sz="1400" b="1" dirty="0"/>
              <a:t>Lecture - 02</a:t>
            </a:r>
          </a:p>
          <a:p>
            <a:pPr marL="342900" lvl="1" indent="-342900" algn="just">
              <a:buClr>
                <a:srgbClr val="101141"/>
              </a:buClr>
              <a:buFont typeface="Arial" panose="020B0604020202020204" pitchFamily="34" charset="0"/>
              <a:buChar char="•"/>
            </a:pPr>
            <a:r>
              <a:rPr lang="en-US" sz="1400" dirty="0"/>
              <a:t>Software Quality Models</a:t>
            </a:r>
          </a:p>
          <a:p>
            <a:pPr marL="742950" lvl="2" indent="-342900" algn="just">
              <a:buClr>
                <a:srgbClr val="101141"/>
              </a:buClr>
            </a:pPr>
            <a:r>
              <a:rPr lang="en-US" sz="1400" dirty="0"/>
              <a:t>McCall, IEEE 1061, ISO 25000 Series</a:t>
            </a:r>
          </a:p>
          <a:p>
            <a:pPr marL="342900" lvl="1" indent="-342900" algn="just">
              <a:buClr>
                <a:srgbClr val="101141"/>
              </a:buClr>
              <a:buFont typeface="Arial" panose="020B0604020202020204" pitchFamily="34" charset="0"/>
              <a:buChar char="•"/>
            </a:pPr>
            <a:r>
              <a:rPr lang="en-US" sz="1400" dirty="0"/>
              <a:t>Quality Requirements</a:t>
            </a:r>
          </a:p>
          <a:p>
            <a:pPr marL="342900" lvl="1" indent="-342900" algn="just">
              <a:buClr>
                <a:srgbClr val="101141"/>
              </a:buClr>
              <a:buFont typeface="Arial" panose="020B0604020202020204" pitchFamily="34" charset="0"/>
              <a:buChar char="•"/>
            </a:pPr>
            <a:r>
              <a:rPr lang="en-US" sz="1400" dirty="0"/>
              <a:t>Quality of Requirements</a:t>
            </a:r>
          </a:p>
          <a:p>
            <a:pPr marL="342900" lvl="1" indent="-342900" algn="just">
              <a:buClr>
                <a:srgbClr val="101141"/>
              </a:buClr>
              <a:buFont typeface="Arial" panose="020B0604020202020204" pitchFamily="34" charset="0"/>
              <a:buChar char="•"/>
            </a:pPr>
            <a:r>
              <a:rPr lang="en-US" sz="1400" dirty="0"/>
              <a:t>Frameworks</a:t>
            </a:r>
          </a:p>
          <a:p>
            <a:pPr marL="742950" lvl="2" indent="-342900" algn="just">
              <a:buClr>
                <a:srgbClr val="101141"/>
              </a:buClr>
              <a:defRPr/>
            </a:pPr>
            <a:r>
              <a:rPr lang="en-US" sz="1400" dirty="0"/>
              <a:t>ISO/IEC/IEEE 12207 - Software Life Cycle Processes</a:t>
            </a:r>
            <a:endParaRPr lang="en-US" sz="1600" dirty="0"/>
          </a:p>
        </p:txBody>
      </p:sp>
      <p:sp>
        <p:nvSpPr>
          <p:cNvPr id="4" name="Content Placeholder 1">
            <a:extLst>
              <a:ext uri="{FF2B5EF4-FFF2-40B4-BE49-F238E27FC236}">
                <a16:creationId xmlns:a16="http://schemas.microsoft.com/office/drawing/2014/main" id="{88131F89-72AF-9C79-8D16-644276DC2068}"/>
              </a:ext>
            </a:extLst>
          </p:cNvPr>
          <p:cNvSpPr txBox="1">
            <a:spLocks/>
          </p:cNvSpPr>
          <p:nvPr/>
        </p:nvSpPr>
        <p:spPr bwMode="auto">
          <a:xfrm>
            <a:off x="4419600" y="1524000"/>
            <a:ext cx="4343400" cy="495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spcAft>
                <a:spcPct val="0"/>
              </a:spcAft>
            </a:pPr>
            <a:r>
              <a:rPr lang="en-US" sz="1600" b="1" dirty="0"/>
              <a:t>Lecture - 03</a:t>
            </a:r>
          </a:p>
          <a:p>
            <a:pPr marL="342900" lvl="1" indent="-342900" algn="just">
              <a:buClr>
                <a:srgbClr val="101141"/>
              </a:buClr>
              <a:buFont typeface="Arial" panose="020B0604020202020204" pitchFamily="34" charset="0"/>
              <a:buChar char="•"/>
            </a:pPr>
            <a:r>
              <a:rPr lang="en-US" sz="1400" dirty="0"/>
              <a:t>Frameworks</a:t>
            </a:r>
          </a:p>
          <a:p>
            <a:pPr marL="742950" lvl="2" indent="-342900" algn="just">
              <a:buClr>
                <a:srgbClr val="101141"/>
              </a:buClr>
            </a:pPr>
            <a:r>
              <a:rPr lang="en-US" sz="1400" dirty="0"/>
              <a:t>CMMI-Development</a:t>
            </a:r>
          </a:p>
          <a:p>
            <a:pPr marL="742950" lvl="2" indent="-342900" algn="just">
              <a:buClr>
                <a:srgbClr val="101141"/>
              </a:buClr>
            </a:pPr>
            <a:r>
              <a:rPr lang="en-US" sz="1400" dirty="0"/>
              <a:t>ITIL Framework</a:t>
            </a:r>
          </a:p>
          <a:p>
            <a:pPr marL="342900" lvl="1" indent="-342900" algn="just">
              <a:buClr>
                <a:srgbClr val="101141"/>
              </a:buClr>
              <a:buFont typeface="Arial" panose="020B0604020202020204" pitchFamily="34" charset="0"/>
              <a:buChar char="•"/>
            </a:pPr>
            <a:r>
              <a:rPr lang="en-US" sz="1400" dirty="0"/>
              <a:t>Other Frameworks</a:t>
            </a:r>
          </a:p>
          <a:p>
            <a:pPr marL="342900" lvl="1" indent="-342900" algn="just">
              <a:buClr>
                <a:srgbClr val="101141"/>
              </a:buClr>
              <a:buFont typeface="Arial" panose="020B0604020202020204" pitchFamily="34" charset="0"/>
              <a:buChar char="•"/>
            </a:pPr>
            <a:endParaRPr lang="en-US" sz="1400" dirty="0"/>
          </a:p>
          <a:p>
            <a:pPr marL="0" indent="0" algn="just" fontAlgn="base">
              <a:spcAft>
                <a:spcPct val="0"/>
              </a:spcAft>
            </a:pPr>
            <a:r>
              <a:rPr lang="en-US" sz="1600" b="1" dirty="0"/>
              <a:t>Lecture - 04</a:t>
            </a:r>
          </a:p>
          <a:p>
            <a:pPr marL="342900" lvl="1" indent="-342900" algn="just">
              <a:buClr>
                <a:srgbClr val="101141"/>
              </a:buClr>
              <a:buFont typeface="Arial" panose="020B0604020202020204" pitchFamily="34" charset="0"/>
              <a:buChar char="•"/>
            </a:pPr>
            <a:r>
              <a:rPr lang="en-US" sz="1400" dirty="0"/>
              <a:t>ISO 25010 – Quality Attributes</a:t>
            </a:r>
          </a:p>
          <a:p>
            <a:pPr marL="342900" lvl="1" indent="-342900" algn="just">
              <a:buClr>
                <a:srgbClr val="101141"/>
              </a:buClr>
              <a:buFont typeface="Arial" panose="020B0604020202020204" pitchFamily="34" charset="0"/>
              <a:buChar char="•"/>
            </a:pPr>
            <a:r>
              <a:rPr lang="en-US" sz="1400" dirty="0"/>
              <a:t>Functional Suitability, Performance Efficiency, Compatibility, Usability, Reliability, Security, Maintainability, Portability</a:t>
            </a:r>
          </a:p>
          <a:p>
            <a:pPr marL="342900" lvl="1" indent="-342900" algn="just">
              <a:buClr>
                <a:srgbClr val="101141"/>
              </a:buClr>
              <a:buFont typeface="Arial" panose="020B0604020202020204" pitchFamily="34" charset="0"/>
              <a:buChar char="•"/>
            </a:pPr>
            <a:endParaRPr lang="en-US" sz="1400" dirty="0"/>
          </a:p>
          <a:p>
            <a:pPr marL="0" indent="0" algn="just" fontAlgn="base">
              <a:spcAft>
                <a:spcPct val="0"/>
              </a:spcAft>
            </a:pPr>
            <a:r>
              <a:rPr lang="en-US" sz="1600" b="1" dirty="0"/>
              <a:t>Lecture - 05</a:t>
            </a:r>
          </a:p>
          <a:p>
            <a:pPr marL="342900" lvl="1" indent="-342900" algn="just">
              <a:buClr>
                <a:srgbClr val="101141"/>
              </a:buClr>
              <a:buFont typeface="Arial" panose="020B0604020202020204" pitchFamily="34" charset="0"/>
              <a:buChar char="•"/>
            </a:pPr>
            <a:r>
              <a:rPr lang="en-US" sz="1400" dirty="0"/>
              <a:t>Software Testing Fundamentals</a:t>
            </a:r>
          </a:p>
          <a:p>
            <a:pPr marL="342900" lvl="1" indent="-342900" algn="just">
              <a:buClr>
                <a:srgbClr val="101141"/>
              </a:buClr>
              <a:buFont typeface="Arial" panose="020B0604020202020204" pitchFamily="34" charset="0"/>
              <a:buChar char="•"/>
            </a:pPr>
            <a:r>
              <a:rPr lang="en-US" sz="1400" dirty="0"/>
              <a:t>Software Verification and Validation</a:t>
            </a:r>
          </a:p>
          <a:p>
            <a:pPr marL="342900" lvl="1" indent="-342900" algn="just">
              <a:buClr>
                <a:srgbClr val="101141"/>
              </a:buClr>
              <a:buFont typeface="Arial" panose="020B0604020202020204" pitchFamily="34" charset="0"/>
              <a:buChar char="•"/>
            </a:pPr>
            <a:r>
              <a:rPr lang="en-US" sz="1400" dirty="0"/>
              <a:t>Types of Testing - Black Box, White Box Testing</a:t>
            </a:r>
          </a:p>
          <a:p>
            <a:pPr marL="342900" lvl="1" indent="-342900" algn="just">
              <a:buClr>
                <a:srgbClr val="101141"/>
              </a:buClr>
              <a:buFont typeface="Arial" panose="020B0604020202020204" pitchFamily="34" charset="0"/>
              <a:buChar char="•"/>
            </a:pPr>
            <a:r>
              <a:rPr lang="en-US" sz="1400" dirty="0"/>
              <a:t>Test Levels and Types – </a:t>
            </a:r>
          </a:p>
          <a:p>
            <a:pPr marL="742950" lvl="2" indent="-342900" algn="just">
              <a:buClr>
                <a:srgbClr val="101141"/>
              </a:buClr>
            </a:pPr>
            <a:r>
              <a:rPr lang="en-US" sz="1400" dirty="0"/>
              <a:t>Unit, Integration, System Testing</a:t>
            </a:r>
          </a:p>
        </p:txBody>
      </p:sp>
    </p:spTree>
    <p:extLst>
      <p:ext uri="{BB962C8B-B14F-4D97-AF65-F5344CB8AC3E}">
        <p14:creationId xmlns:p14="http://schemas.microsoft.com/office/powerpoint/2010/main" val="2268690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799" y="1493837"/>
            <a:ext cx="4546787" cy="4983163"/>
          </a:xfrm>
          <a:ln>
            <a:solidFill>
              <a:schemeClr val="tx1"/>
            </a:solidFill>
          </a:ln>
        </p:spPr>
        <p:txBody>
          <a:bodyPr/>
          <a:lstStyle/>
          <a:p>
            <a:pPr>
              <a:buFont typeface="Arial" panose="020B0604020202020204" pitchFamily="34" charset="0"/>
              <a:buChar char="•"/>
            </a:pPr>
            <a:r>
              <a:rPr lang="en-US" altLang="en-US" sz="2000" dirty="0"/>
              <a:t>Based on a multiple fault assumption</a:t>
            </a:r>
          </a:p>
          <a:p>
            <a:pPr>
              <a:buFont typeface="Arial" panose="020B0604020202020204" pitchFamily="34" charset="0"/>
              <a:buChar char="•"/>
            </a:pPr>
            <a:r>
              <a:rPr lang="en-US" altLang="en-US" sz="2000" dirty="0"/>
              <a:t>We derive test cases out of the Cartesian product of equivalence classes</a:t>
            </a:r>
          </a:p>
          <a:p>
            <a:pPr>
              <a:buFont typeface="Arial" panose="020B0604020202020204" pitchFamily="34" charset="0"/>
              <a:buChar char="•"/>
            </a:pPr>
            <a:r>
              <a:rPr lang="en-US" altLang="en-US" sz="2000" dirty="0"/>
              <a:t>Notion of “completeness”</a:t>
            </a:r>
          </a:p>
          <a:p>
            <a:pPr>
              <a:buFont typeface="Arial" panose="020B0604020202020204" pitchFamily="34" charset="0"/>
              <a:buChar char="•"/>
            </a:pPr>
            <a:r>
              <a:rPr lang="en-US" altLang="en-US" sz="2000" dirty="0"/>
              <a:t>Testing valid subdomains</a:t>
            </a:r>
          </a:p>
          <a:p>
            <a:pPr>
              <a:buFont typeface="Arial" panose="020B0604020202020204" pitchFamily="34" charset="0"/>
              <a:buChar char="•"/>
            </a:pPr>
            <a:r>
              <a:rPr lang="en-US" altLang="en-US" sz="2000" dirty="0"/>
              <a:t>Assumption</a:t>
            </a:r>
          </a:p>
          <a:p>
            <a:pPr lvl="1">
              <a:buFont typeface="Arial" panose="020B0604020202020204" pitchFamily="34" charset="0"/>
              <a:buChar char="•"/>
            </a:pPr>
            <a:r>
              <a:rPr lang="en-US" altLang="en-US" dirty="0"/>
              <a:t>Input variables are related</a:t>
            </a:r>
          </a:p>
          <a:p>
            <a:pPr lvl="1">
              <a:buFont typeface="Arial" panose="020B0604020202020204" pitchFamily="34" charset="0"/>
              <a:buChar char="•"/>
            </a:pPr>
            <a:r>
              <a:rPr lang="en-US" altLang="en-US" dirty="0"/>
              <a:t>Multidimensional subdomains. (Example)</a:t>
            </a:r>
          </a:p>
          <a:p>
            <a:pPr>
              <a:buFont typeface="Arial" panose="020B0604020202020204" pitchFamily="34" charset="0"/>
              <a:buChar char="•"/>
            </a:pPr>
            <a:r>
              <a:rPr lang="en-US" altLang="en-US" sz="2000" dirty="0"/>
              <a:t>Test selection: Select at least one test from each of the multidimensional sub domain</a:t>
            </a:r>
          </a:p>
        </p:txBody>
      </p:sp>
      <p:sp>
        <p:nvSpPr>
          <p:cNvPr id="3" name="Content Placeholder 2"/>
          <p:cNvSpPr>
            <a:spLocks noGrp="1"/>
          </p:cNvSpPr>
          <p:nvPr>
            <p:ph sz="quarter" idx="10"/>
          </p:nvPr>
        </p:nvSpPr>
        <p:spPr/>
        <p:txBody>
          <a:bodyPr/>
          <a:lstStyle/>
          <a:p>
            <a:r>
              <a:rPr lang="en-IN" dirty="0"/>
              <a:t>EC – Strong Normal</a:t>
            </a:r>
          </a:p>
        </p:txBody>
      </p:sp>
      <p:grpSp>
        <p:nvGrpSpPr>
          <p:cNvPr id="4" name="Group 3">
            <a:extLst>
              <a:ext uri="{FF2B5EF4-FFF2-40B4-BE49-F238E27FC236}">
                <a16:creationId xmlns:a16="http://schemas.microsoft.com/office/drawing/2014/main" id="{819F8C3A-471A-7F1F-5BCB-14C8992CD17C}"/>
              </a:ext>
            </a:extLst>
          </p:cNvPr>
          <p:cNvGrpSpPr/>
          <p:nvPr/>
        </p:nvGrpSpPr>
        <p:grpSpPr>
          <a:xfrm>
            <a:off x="5105400" y="2971800"/>
            <a:ext cx="3654896" cy="2396258"/>
            <a:chOff x="1749896" y="1916832"/>
            <a:chExt cx="5486400" cy="3679826"/>
          </a:xfrm>
        </p:grpSpPr>
        <p:sp>
          <p:nvSpPr>
            <p:cNvPr id="5" name="Rectangle 5"/>
            <p:cNvSpPr>
              <a:spLocks noChangeArrowheads="1"/>
            </p:cNvSpPr>
            <p:nvPr/>
          </p:nvSpPr>
          <p:spPr bwMode="auto">
            <a:xfrm>
              <a:off x="3502496" y="2145432"/>
              <a:ext cx="2743200" cy="1828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 name="Line 6"/>
            <p:cNvSpPr>
              <a:spLocks noChangeShapeType="1"/>
            </p:cNvSpPr>
            <p:nvPr/>
          </p:nvSpPr>
          <p:spPr bwMode="auto">
            <a:xfrm>
              <a:off x="2588096" y="1916832"/>
              <a:ext cx="0" cy="32766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Line 7"/>
            <p:cNvSpPr>
              <a:spLocks noChangeShapeType="1"/>
            </p:cNvSpPr>
            <p:nvPr/>
          </p:nvSpPr>
          <p:spPr bwMode="auto">
            <a:xfrm>
              <a:off x="2207096" y="4888632"/>
              <a:ext cx="5029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Line 8"/>
            <p:cNvSpPr>
              <a:spLocks noChangeShapeType="1"/>
            </p:cNvSpPr>
            <p:nvPr/>
          </p:nvSpPr>
          <p:spPr bwMode="auto">
            <a:xfrm>
              <a:off x="3502496" y="1916832"/>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9"/>
            <p:cNvSpPr>
              <a:spLocks noChangeShapeType="1"/>
            </p:cNvSpPr>
            <p:nvPr/>
          </p:nvSpPr>
          <p:spPr bwMode="auto">
            <a:xfrm>
              <a:off x="4416896" y="1916832"/>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0"/>
            <p:cNvSpPr>
              <a:spLocks noChangeShapeType="1"/>
            </p:cNvSpPr>
            <p:nvPr/>
          </p:nvSpPr>
          <p:spPr bwMode="auto">
            <a:xfrm>
              <a:off x="5331296" y="1916832"/>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1"/>
            <p:cNvSpPr>
              <a:spLocks noChangeShapeType="1"/>
            </p:cNvSpPr>
            <p:nvPr/>
          </p:nvSpPr>
          <p:spPr bwMode="auto">
            <a:xfrm>
              <a:off x="6245696" y="1916832"/>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Line 12"/>
            <p:cNvSpPr>
              <a:spLocks noChangeShapeType="1"/>
            </p:cNvSpPr>
            <p:nvPr/>
          </p:nvSpPr>
          <p:spPr bwMode="auto">
            <a:xfrm>
              <a:off x="2207096" y="3974232"/>
              <a:ext cx="502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Line 13"/>
            <p:cNvSpPr>
              <a:spLocks noChangeShapeType="1"/>
            </p:cNvSpPr>
            <p:nvPr/>
          </p:nvSpPr>
          <p:spPr bwMode="auto">
            <a:xfrm>
              <a:off x="2207096" y="3059832"/>
              <a:ext cx="502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Line 14"/>
            <p:cNvSpPr>
              <a:spLocks noChangeShapeType="1"/>
            </p:cNvSpPr>
            <p:nvPr/>
          </p:nvSpPr>
          <p:spPr bwMode="auto">
            <a:xfrm>
              <a:off x="2207096" y="2145432"/>
              <a:ext cx="502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Text Box 15"/>
            <p:cNvSpPr txBox="1">
              <a:spLocks noChangeArrowheads="1"/>
            </p:cNvSpPr>
            <p:nvPr/>
          </p:nvSpPr>
          <p:spPr bwMode="auto">
            <a:xfrm>
              <a:off x="3334221" y="52299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a</a:t>
              </a:r>
            </a:p>
          </p:txBody>
        </p:sp>
        <p:sp>
          <p:nvSpPr>
            <p:cNvPr id="16" name="Text Box 16"/>
            <p:cNvSpPr txBox="1">
              <a:spLocks noChangeArrowheads="1"/>
            </p:cNvSpPr>
            <p:nvPr/>
          </p:nvSpPr>
          <p:spPr bwMode="auto">
            <a:xfrm>
              <a:off x="4258146" y="519343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b</a:t>
              </a:r>
            </a:p>
          </p:txBody>
        </p:sp>
        <p:sp>
          <p:nvSpPr>
            <p:cNvPr id="17" name="Text Box 17"/>
            <p:cNvSpPr txBox="1">
              <a:spLocks noChangeArrowheads="1"/>
            </p:cNvSpPr>
            <p:nvPr/>
          </p:nvSpPr>
          <p:spPr bwMode="auto">
            <a:xfrm>
              <a:off x="5172546" y="5193432"/>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c</a:t>
              </a:r>
            </a:p>
          </p:txBody>
        </p:sp>
        <p:sp>
          <p:nvSpPr>
            <p:cNvPr id="18" name="Text Box 18"/>
            <p:cNvSpPr txBox="1">
              <a:spLocks noChangeArrowheads="1"/>
            </p:cNvSpPr>
            <p:nvPr/>
          </p:nvSpPr>
          <p:spPr bwMode="auto">
            <a:xfrm>
              <a:off x="6086946" y="519343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d</a:t>
              </a:r>
            </a:p>
          </p:txBody>
        </p:sp>
        <p:sp>
          <p:nvSpPr>
            <p:cNvPr id="19" name="Text Box 19"/>
            <p:cNvSpPr txBox="1">
              <a:spLocks noChangeArrowheads="1"/>
            </p:cNvSpPr>
            <p:nvPr/>
          </p:nvSpPr>
          <p:spPr bwMode="auto">
            <a:xfrm>
              <a:off x="1749896" y="374563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e</a:t>
              </a:r>
            </a:p>
          </p:txBody>
        </p:sp>
        <p:sp>
          <p:nvSpPr>
            <p:cNvPr id="20" name="Text Box 20"/>
            <p:cNvSpPr txBox="1">
              <a:spLocks noChangeArrowheads="1"/>
            </p:cNvSpPr>
            <p:nvPr/>
          </p:nvSpPr>
          <p:spPr bwMode="auto">
            <a:xfrm>
              <a:off x="1749896" y="2831232"/>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f</a:t>
              </a:r>
            </a:p>
          </p:txBody>
        </p:sp>
        <p:sp>
          <p:nvSpPr>
            <p:cNvPr id="21" name="Text Box 21"/>
            <p:cNvSpPr txBox="1">
              <a:spLocks noChangeArrowheads="1"/>
            </p:cNvSpPr>
            <p:nvPr/>
          </p:nvSpPr>
          <p:spPr bwMode="auto">
            <a:xfrm>
              <a:off x="1826096" y="1916832"/>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g</a:t>
              </a:r>
            </a:p>
          </p:txBody>
        </p:sp>
        <p:sp>
          <p:nvSpPr>
            <p:cNvPr id="22" name="Oval 22"/>
            <p:cNvSpPr>
              <a:spLocks noChangeArrowheads="1"/>
            </p:cNvSpPr>
            <p:nvPr/>
          </p:nvSpPr>
          <p:spPr bwMode="auto">
            <a:xfrm>
              <a:off x="3807296" y="344083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Oval 23"/>
            <p:cNvSpPr>
              <a:spLocks noChangeArrowheads="1"/>
            </p:cNvSpPr>
            <p:nvPr/>
          </p:nvSpPr>
          <p:spPr bwMode="auto">
            <a:xfrm>
              <a:off x="4797896" y="237403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Oval 24"/>
            <p:cNvSpPr>
              <a:spLocks noChangeArrowheads="1"/>
            </p:cNvSpPr>
            <p:nvPr/>
          </p:nvSpPr>
          <p:spPr bwMode="auto">
            <a:xfrm>
              <a:off x="5712296" y="344083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Oval 25"/>
            <p:cNvSpPr>
              <a:spLocks noChangeArrowheads="1"/>
            </p:cNvSpPr>
            <p:nvPr/>
          </p:nvSpPr>
          <p:spPr bwMode="auto">
            <a:xfrm>
              <a:off x="3807296" y="2243857"/>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Oval 26"/>
            <p:cNvSpPr>
              <a:spLocks noChangeArrowheads="1"/>
            </p:cNvSpPr>
            <p:nvPr/>
          </p:nvSpPr>
          <p:spPr bwMode="auto">
            <a:xfrm>
              <a:off x="5102696" y="3615457"/>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Oval 27"/>
            <p:cNvSpPr>
              <a:spLocks noChangeArrowheads="1"/>
            </p:cNvSpPr>
            <p:nvPr/>
          </p:nvSpPr>
          <p:spPr bwMode="auto">
            <a:xfrm>
              <a:off x="5483696" y="2396257"/>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302812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4623862" cy="4906955"/>
          </a:xfrm>
        </p:spPr>
        <p:txBody>
          <a:bodyPr/>
          <a:lstStyle/>
          <a:p>
            <a:pPr>
              <a:spcBef>
                <a:spcPts val="1200"/>
              </a:spcBef>
              <a:buFont typeface="Arial" panose="020B0604020202020204" pitchFamily="34" charset="0"/>
              <a:buChar char="•"/>
            </a:pPr>
            <a:r>
              <a:rPr lang="en-US" altLang="en-US" sz="2000" dirty="0"/>
              <a:t>Weak Robust is counterintuitive.</a:t>
            </a:r>
          </a:p>
          <a:p>
            <a:pPr>
              <a:spcBef>
                <a:spcPts val="1200"/>
              </a:spcBef>
              <a:buFont typeface="Arial" panose="020B0604020202020204" pitchFamily="34" charset="0"/>
              <a:buChar char="•"/>
            </a:pPr>
            <a:r>
              <a:rPr lang="en-US" altLang="en-US" sz="2000" dirty="0"/>
              <a:t>Robust comes from the consideration of invalid values</a:t>
            </a:r>
          </a:p>
          <a:p>
            <a:pPr>
              <a:spcBef>
                <a:spcPts val="1200"/>
              </a:spcBef>
              <a:buFont typeface="Arial" panose="020B0604020202020204" pitchFamily="34" charset="0"/>
              <a:buChar char="•"/>
            </a:pPr>
            <a:r>
              <a:rPr lang="en-US" altLang="en-US" sz="2000" dirty="0"/>
              <a:t>Weak refers to the single fault assumption</a:t>
            </a:r>
          </a:p>
          <a:p>
            <a:pPr>
              <a:spcBef>
                <a:spcPts val="1200"/>
              </a:spcBef>
              <a:buFont typeface="Arial" panose="020B0604020202020204" pitchFamily="34" charset="0"/>
              <a:buChar char="•"/>
            </a:pPr>
            <a:r>
              <a:rPr lang="en-US" altLang="en-US" sz="2000" dirty="0"/>
              <a:t>A test case should have one invalid value and the remaining values should be valid</a:t>
            </a:r>
          </a:p>
          <a:p>
            <a:pPr>
              <a:spcBef>
                <a:spcPts val="1200"/>
              </a:spcBef>
              <a:buFont typeface="Arial" panose="020B0604020202020204" pitchFamily="34" charset="0"/>
              <a:buChar char="•"/>
            </a:pPr>
            <a:r>
              <a:rPr lang="en-US" altLang="en-US" sz="2000" dirty="0"/>
              <a:t>One dimensional invalid subdomains</a:t>
            </a:r>
          </a:p>
        </p:txBody>
      </p:sp>
      <p:sp>
        <p:nvSpPr>
          <p:cNvPr id="3" name="Content Placeholder 2"/>
          <p:cNvSpPr>
            <a:spLocks noGrp="1"/>
          </p:cNvSpPr>
          <p:nvPr>
            <p:ph sz="quarter" idx="10"/>
          </p:nvPr>
        </p:nvSpPr>
        <p:spPr/>
        <p:txBody>
          <a:bodyPr/>
          <a:lstStyle/>
          <a:p>
            <a:r>
              <a:rPr lang="en-IN" dirty="0"/>
              <a:t>EC – Weak Robust</a:t>
            </a:r>
          </a:p>
        </p:txBody>
      </p:sp>
      <p:grpSp>
        <p:nvGrpSpPr>
          <p:cNvPr id="4" name="Group 3">
            <a:extLst>
              <a:ext uri="{FF2B5EF4-FFF2-40B4-BE49-F238E27FC236}">
                <a16:creationId xmlns:a16="http://schemas.microsoft.com/office/drawing/2014/main" id="{4170F069-4E79-A70D-BF1D-69C5263235E6}"/>
              </a:ext>
            </a:extLst>
          </p:cNvPr>
          <p:cNvGrpSpPr/>
          <p:nvPr/>
        </p:nvGrpSpPr>
        <p:grpSpPr>
          <a:xfrm>
            <a:off x="5715000" y="2514600"/>
            <a:ext cx="2973288" cy="2145433"/>
            <a:chOff x="1677888" y="1916832"/>
            <a:chExt cx="5486400" cy="3733801"/>
          </a:xfrm>
        </p:grpSpPr>
        <p:sp>
          <p:nvSpPr>
            <p:cNvPr id="5" name="Rectangle 5"/>
            <p:cNvSpPr>
              <a:spLocks noChangeArrowheads="1"/>
            </p:cNvSpPr>
            <p:nvPr/>
          </p:nvSpPr>
          <p:spPr bwMode="auto">
            <a:xfrm>
              <a:off x="3430488" y="2199407"/>
              <a:ext cx="2743200" cy="1828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 name="Line 6"/>
            <p:cNvSpPr>
              <a:spLocks noChangeShapeType="1"/>
            </p:cNvSpPr>
            <p:nvPr/>
          </p:nvSpPr>
          <p:spPr bwMode="auto">
            <a:xfrm>
              <a:off x="2516088" y="1970807"/>
              <a:ext cx="0" cy="32766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Line 7"/>
            <p:cNvSpPr>
              <a:spLocks noChangeShapeType="1"/>
            </p:cNvSpPr>
            <p:nvPr/>
          </p:nvSpPr>
          <p:spPr bwMode="auto">
            <a:xfrm>
              <a:off x="2135088" y="4942607"/>
              <a:ext cx="5029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Line 8"/>
            <p:cNvSpPr>
              <a:spLocks noChangeShapeType="1"/>
            </p:cNvSpPr>
            <p:nvPr/>
          </p:nvSpPr>
          <p:spPr bwMode="auto">
            <a:xfrm>
              <a:off x="3430488" y="1970807"/>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9"/>
            <p:cNvSpPr>
              <a:spLocks noChangeShapeType="1"/>
            </p:cNvSpPr>
            <p:nvPr/>
          </p:nvSpPr>
          <p:spPr bwMode="auto">
            <a:xfrm>
              <a:off x="4344888" y="1970807"/>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0"/>
            <p:cNvSpPr>
              <a:spLocks noChangeShapeType="1"/>
            </p:cNvSpPr>
            <p:nvPr/>
          </p:nvSpPr>
          <p:spPr bwMode="auto">
            <a:xfrm>
              <a:off x="5259288" y="1970807"/>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1"/>
            <p:cNvSpPr>
              <a:spLocks noChangeShapeType="1"/>
            </p:cNvSpPr>
            <p:nvPr/>
          </p:nvSpPr>
          <p:spPr bwMode="auto">
            <a:xfrm>
              <a:off x="6173688" y="1970807"/>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Line 12"/>
            <p:cNvSpPr>
              <a:spLocks noChangeShapeType="1"/>
            </p:cNvSpPr>
            <p:nvPr/>
          </p:nvSpPr>
          <p:spPr bwMode="auto">
            <a:xfrm>
              <a:off x="2135088" y="4028207"/>
              <a:ext cx="502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Line 13"/>
            <p:cNvSpPr>
              <a:spLocks noChangeShapeType="1"/>
            </p:cNvSpPr>
            <p:nvPr/>
          </p:nvSpPr>
          <p:spPr bwMode="auto">
            <a:xfrm>
              <a:off x="2135088" y="3113807"/>
              <a:ext cx="502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Line 14"/>
            <p:cNvSpPr>
              <a:spLocks noChangeShapeType="1"/>
            </p:cNvSpPr>
            <p:nvPr/>
          </p:nvSpPr>
          <p:spPr bwMode="auto">
            <a:xfrm>
              <a:off x="2135088" y="2199407"/>
              <a:ext cx="502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Text Box 15"/>
            <p:cNvSpPr txBox="1">
              <a:spLocks noChangeArrowheads="1"/>
            </p:cNvSpPr>
            <p:nvPr/>
          </p:nvSpPr>
          <p:spPr bwMode="auto">
            <a:xfrm>
              <a:off x="3262213" y="528392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a</a:t>
              </a:r>
            </a:p>
          </p:txBody>
        </p:sp>
        <p:sp>
          <p:nvSpPr>
            <p:cNvPr id="16" name="Text Box 16"/>
            <p:cNvSpPr txBox="1">
              <a:spLocks noChangeArrowheads="1"/>
            </p:cNvSpPr>
            <p:nvPr/>
          </p:nvSpPr>
          <p:spPr bwMode="auto">
            <a:xfrm>
              <a:off x="4186138" y="5247407"/>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b</a:t>
              </a:r>
            </a:p>
          </p:txBody>
        </p:sp>
        <p:sp>
          <p:nvSpPr>
            <p:cNvPr id="17" name="Text Box 17"/>
            <p:cNvSpPr txBox="1">
              <a:spLocks noChangeArrowheads="1"/>
            </p:cNvSpPr>
            <p:nvPr/>
          </p:nvSpPr>
          <p:spPr bwMode="auto">
            <a:xfrm>
              <a:off x="5100538" y="5247407"/>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c</a:t>
              </a:r>
            </a:p>
          </p:txBody>
        </p:sp>
        <p:sp>
          <p:nvSpPr>
            <p:cNvPr id="18" name="Text Box 18"/>
            <p:cNvSpPr txBox="1">
              <a:spLocks noChangeArrowheads="1"/>
            </p:cNvSpPr>
            <p:nvPr/>
          </p:nvSpPr>
          <p:spPr bwMode="auto">
            <a:xfrm>
              <a:off x="6014938" y="5247407"/>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d</a:t>
              </a:r>
            </a:p>
          </p:txBody>
        </p:sp>
        <p:sp>
          <p:nvSpPr>
            <p:cNvPr id="19" name="Text Box 19"/>
            <p:cNvSpPr txBox="1">
              <a:spLocks noChangeArrowheads="1"/>
            </p:cNvSpPr>
            <p:nvPr/>
          </p:nvSpPr>
          <p:spPr bwMode="auto">
            <a:xfrm>
              <a:off x="1677888" y="3799607"/>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e</a:t>
              </a:r>
            </a:p>
          </p:txBody>
        </p:sp>
        <p:sp>
          <p:nvSpPr>
            <p:cNvPr id="20" name="Text Box 20"/>
            <p:cNvSpPr txBox="1">
              <a:spLocks noChangeArrowheads="1"/>
            </p:cNvSpPr>
            <p:nvPr/>
          </p:nvSpPr>
          <p:spPr bwMode="auto">
            <a:xfrm>
              <a:off x="1677888" y="2885207"/>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f</a:t>
              </a:r>
            </a:p>
          </p:txBody>
        </p:sp>
        <p:sp>
          <p:nvSpPr>
            <p:cNvPr id="21" name="Text Box 21"/>
            <p:cNvSpPr txBox="1">
              <a:spLocks noChangeArrowheads="1"/>
            </p:cNvSpPr>
            <p:nvPr/>
          </p:nvSpPr>
          <p:spPr bwMode="auto">
            <a:xfrm>
              <a:off x="1754088" y="1970807"/>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g</a:t>
              </a:r>
            </a:p>
          </p:txBody>
        </p:sp>
        <p:sp>
          <p:nvSpPr>
            <p:cNvPr id="22" name="Oval 22"/>
            <p:cNvSpPr>
              <a:spLocks noChangeArrowheads="1"/>
            </p:cNvSpPr>
            <p:nvPr/>
          </p:nvSpPr>
          <p:spPr bwMode="auto">
            <a:xfrm>
              <a:off x="3735288" y="3494807"/>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Oval 23"/>
            <p:cNvSpPr>
              <a:spLocks noChangeArrowheads="1"/>
            </p:cNvSpPr>
            <p:nvPr/>
          </p:nvSpPr>
          <p:spPr bwMode="auto">
            <a:xfrm>
              <a:off x="4725888" y="2428007"/>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Oval 24"/>
            <p:cNvSpPr>
              <a:spLocks noChangeArrowheads="1"/>
            </p:cNvSpPr>
            <p:nvPr/>
          </p:nvSpPr>
          <p:spPr bwMode="auto">
            <a:xfrm>
              <a:off x="5640288" y="3494807"/>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Oval 25"/>
            <p:cNvSpPr>
              <a:spLocks noChangeArrowheads="1"/>
            </p:cNvSpPr>
            <p:nvPr/>
          </p:nvSpPr>
          <p:spPr bwMode="auto">
            <a:xfrm>
              <a:off x="5792688" y="191683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Oval 26"/>
            <p:cNvSpPr>
              <a:spLocks noChangeArrowheads="1"/>
            </p:cNvSpPr>
            <p:nvPr/>
          </p:nvSpPr>
          <p:spPr bwMode="auto">
            <a:xfrm>
              <a:off x="4649688" y="435523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Oval 27"/>
            <p:cNvSpPr>
              <a:spLocks noChangeArrowheads="1"/>
            </p:cNvSpPr>
            <p:nvPr/>
          </p:nvSpPr>
          <p:spPr bwMode="auto">
            <a:xfrm>
              <a:off x="3125688" y="3440832"/>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3558639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3733800" cy="4525963"/>
          </a:xfrm>
        </p:spPr>
        <p:txBody>
          <a:bodyPr/>
          <a:lstStyle/>
          <a:p>
            <a:pPr>
              <a:spcBef>
                <a:spcPts val="1800"/>
              </a:spcBef>
              <a:buFont typeface="Arial" panose="020B0604020202020204" pitchFamily="34" charset="0"/>
              <a:buChar char="•"/>
            </a:pPr>
            <a:r>
              <a:rPr lang="en-US" altLang="en-US" sz="2000" dirty="0"/>
              <a:t>Robust comes from consideration of invalid values for inputs</a:t>
            </a:r>
          </a:p>
          <a:p>
            <a:pPr>
              <a:spcBef>
                <a:spcPts val="1800"/>
              </a:spcBef>
              <a:buFont typeface="Arial" panose="020B0604020202020204" pitchFamily="34" charset="0"/>
              <a:buChar char="•"/>
            </a:pPr>
            <a:r>
              <a:rPr lang="en-US" altLang="en-US" sz="2000" dirty="0"/>
              <a:t>Strong refers to the multiple fault assumption</a:t>
            </a:r>
          </a:p>
        </p:txBody>
      </p:sp>
      <p:sp>
        <p:nvSpPr>
          <p:cNvPr id="3" name="Content Placeholder 2"/>
          <p:cNvSpPr>
            <a:spLocks noGrp="1"/>
          </p:cNvSpPr>
          <p:nvPr>
            <p:ph sz="quarter" idx="10"/>
          </p:nvPr>
        </p:nvSpPr>
        <p:spPr/>
        <p:txBody>
          <a:bodyPr/>
          <a:lstStyle/>
          <a:p>
            <a:r>
              <a:rPr lang="en-IN" dirty="0"/>
              <a:t>EC – Strong Robust</a:t>
            </a:r>
          </a:p>
        </p:txBody>
      </p:sp>
      <p:grpSp>
        <p:nvGrpSpPr>
          <p:cNvPr id="4" name="Group 3">
            <a:extLst>
              <a:ext uri="{FF2B5EF4-FFF2-40B4-BE49-F238E27FC236}">
                <a16:creationId xmlns:a16="http://schemas.microsoft.com/office/drawing/2014/main" id="{EB18B94C-FAC3-2DF3-E17A-26A6884C418A}"/>
              </a:ext>
            </a:extLst>
          </p:cNvPr>
          <p:cNvGrpSpPr/>
          <p:nvPr/>
        </p:nvGrpSpPr>
        <p:grpSpPr>
          <a:xfrm>
            <a:off x="4572000" y="2375109"/>
            <a:ext cx="3977680" cy="2763417"/>
            <a:chOff x="1691680" y="1772816"/>
            <a:chExt cx="5486400" cy="3810001"/>
          </a:xfrm>
        </p:grpSpPr>
        <p:sp>
          <p:nvSpPr>
            <p:cNvPr id="5" name="Rectangle 5"/>
            <p:cNvSpPr>
              <a:spLocks noChangeArrowheads="1"/>
            </p:cNvSpPr>
            <p:nvPr/>
          </p:nvSpPr>
          <p:spPr bwMode="auto">
            <a:xfrm>
              <a:off x="3444280" y="2131591"/>
              <a:ext cx="2743200" cy="1828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 name="Line 6"/>
            <p:cNvSpPr>
              <a:spLocks noChangeShapeType="1"/>
            </p:cNvSpPr>
            <p:nvPr/>
          </p:nvSpPr>
          <p:spPr bwMode="auto">
            <a:xfrm>
              <a:off x="2529880" y="1902991"/>
              <a:ext cx="0" cy="32766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Line 7"/>
            <p:cNvSpPr>
              <a:spLocks noChangeShapeType="1"/>
            </p:cNvSpPr>
            <p:nvPr/>
          </p:nvSpPr>
          <p:spPr bwMode="auto">
            <a:xfrm>
              <a:off x="2148880" y="4874791"/>
              <a:ext cx="5029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Line 8"/>
            <p:cNvSpPr>
              <a:spLocks noChangeShapeType="1"/>
            </p:cNvSpPr>
            <p:nvPr/>
          </p:nvSpPr>
          <p:spPr bwMode="auto">
            <a:xfrm>
              <a:off x="3444280" y="1902991"/>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9"/>
            <p:cNvSpPr>
              <a:spLocks noChangeShapeType="1"/>
            </p:cNvSpPr>
            <p:nvPr/>
          </p:nvSpPr>
          <p:spPr bwMode="auto">
            <a:xfrm>
              <a:off x="4358680" y="1902991"/>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0"/>
            <p:cNvSpPr>
              <a:spLocks noChangeShapeType="1"/>
            </p:cNvSpPr>
            <p:nvPr/>
          </p:nvSpPr>
          <p:spPr bwMode="auto">
            <a:xfrm>
              <a:off x="5273080" y="1902991"/>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1"/>
            <p:cNvSpPr>
              <a:spLocks noChangeShapeType="1"/>
            </p:cNvSpPr>
            <p:nvPr/>
          </p:nvSpPr>
          <p:spPr bwMode="auto">
            <a:xfrm>
              <a:off x="6187480" y="1902991"/>
              <a:ext cx="0" cy="3276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Line 12"/>
            <p:cNvSpPr>
              <a:spLocks noChangeShapeType="1"/>
            </p:cNvSpPr>
            <p:nvPr/>
          </p:nvSpPr>
          <p:spPr bwMode="auto">
            <a:xfrm>
              <a:off x="2148880" y="3960391"/>
              <a:ext cx="502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Line 13"/>
            <p:cNvSpPr>
              <a:spLocks noChangeShapeType="1"/>
            </p:cNvSpPr>
            <p:nvPr/>
          </p:nvSpPr>
          <p:spPr bwMode="auto">
            <a:xfrm>
              <a:off x="2148880" y="3045991"/>
              <a:ext cx="502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Line 14"/>
            <p:cNvSpPr>
              <a:spLocks noChangeShapeType="1"/>
            </p:cNvSpPr>
            <p:nvPr/>
          </p:nvSpPr>
          <p:spPr bwMode="auto">
            <a:xfrm>
              <a:off x="2148880" y="2131591"/>
              <a:ext cx="502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Text Box 15"/>
            <p:cNvSpPr txBox="1">
              <a:spLocks noChangeArrowheads="1"/>
            </p:cNvSpPr>
            <p:nvPr/>
          </p:nvSpPr>
          <p:spPr bwMode="auto">
            <a:xfrm>
              <a:off x="3276005" y="5216104"/>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a</a:t>
              </a:r>
            </a:p>
          </p:txBody>
        </p:sp>
        <p:sp>
          <p:nvSpPr>
            <p:cNvPr id="16" name="Text Box 16"/>
            <p:cNvSpPr txBox="1">
              <a:spLocks noChangeArrowheads="1"/>
            </p:cNvSpPr>
            <p:nvPr/>
          </p:nvSpPr>
          <p:spPr bwMode="auto">
            <a:xfrm>
              <a:off x="4199930" y="517959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b</a:t>
              </a:r>
            </a:p>
          </p:txBody>
        </p:sp>
        <p:sp>
          <p:nvSpPr>
            <p:cNvPr id="17" name="Text Box 17"/>
            <p:cNvSpPr txBox="1">
              <a:spLocks noChangeArrowheads="1"/>
            </p:cNvSpPr>
            <p:nvPr/>
          </p:nvSpPr>
          <p:spPr bwMode="auto">
            <a:xfrm>
              <a:off x="5114330" y="517959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c</a:t>
              </a:r>
            </a:p>
          </p:txBody>
        </p:sp>
        <p:sp>
          <p:nvSpPr>
            <p:cNvPr id="18" name="Text Box 18"/>
            <p:cNvSpPr txBox="1">
              <a:spLocks noChangeArrowheads="1"/>
            </p:cNvSpPr>
            <p:nvPr/>
          </p:nvSpPr>
          <p:spPr bwMode="auto">
            <a:xfrm>
              <a:off x="6028730" y="517959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d</a:t>
              </a:r>
            </a:p>
          </p:txBody>
        </p:sp>
        <p:sp>
          <p:nvSpPr>
            <p:cNvPr id="19" name="Text Box 19"/>
            <p:cNvSpPr txBox="1">
              <a:spLocks noChangeArrowheads="1"/>
            </p:cNvSpPr>
            <p:nvPr/>
          </p:nvSpPr>
          <p:spPr bwMode="auto">
            <a:xfrm>
              <a:off x="1691680" y="373179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e</a:t>
              </a:r>
            </a:p>
          </p:txBody>
        </p:sp>
        <p:sp>
          <p:nvSpPr>
            <p:cNvPr id="20" name="Text Box 20"/>
            <p:cNvSpPr txBox="1">
              <a:spLocks noChangeArrowheads="1"/>
            </p:cNvSpPr>
            <p:nvPr/>
          </p:nvSpPr>
          <p:spPr bwMode="auto">
            <a:xfrm>
              <a:off x="1691680" y="2817391"/>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f</a:t>
              </a:r>
            </a:p>
          </p:txBody>
        </p:sp>
        <p:sp>
          <p:nvSpPr>
            <p:cNvPr id="21" name="Text Box 21"/>
            <p:cNvSpPr txBox="1">
              <a:spLocks noChangeArrowheads="1"/>
            </p:cNvSpPr>
            <p:nvPr/>
          </p:nvSpPr>
          <p:spPr bwMode="auto">
            <a:xfrm>
              <a:off x="1767880" y="190299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g</a:t>
              </a:r>
            </a:p>
          </p:txBody>
        </p:sp>
        <p:sp>
          <p:nvSpPr>
            <p:cNvPr id="22" name="Oval 22"/>
            <p:cNvSpPr>
              <a:spLocks noChangeArrowheads="1"/>
            </p:cNvSpPr>
            <p:nvPr/>
          </p:nvSpPr>
          <p:spPr bwMode="auto">
            <a:xfrm>
              <a:off x="3749080" y="3426991"/>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Oval 23"/>
            <p:cNvSpPr>
              <a:spLocks noChangeArrowheads="1"/>
            </p:cNvSpPr>
            <p:nvPr/>
          </p:nvSpPr>
          <p:spPr bwMode="auto">
            <a:xfrm>
              <a:off x="4739680" y="2360191"/>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Oval 24"/>
            <p:cNvSpPr>
              <a:spLocks noChangeArrowheads="1"/>
            </p:cNvSpPr>
            <p:nvPr/>
          </p:nvSpPr>
          <p:spPr bwMode="auto">
            <a:xfrm>
              <a:off x="5654080" y="3426991"/>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Oval 25"/>
            <p:cNvSpPr>
              <a:spLocks noChangeArrowheads="1"/>
            </p:cNvSpPr>
            <p:nvPr/>
          </p:nvSpPr>
          <p:spPr bwMode="auto">
            <a:xfrm>
              <a:off x="3749080" y="22300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Oval 26"/>
            <p:cNvSpPr>
              <a:spLocks noChangeArrowheads="1"/>
            </p:cNvSpPr>
            <p:nvPr/>
          </p:nvSpPr>
          <p:spPr bwMode="auto">
            <a:xfrm>
              <a:off x="5044480" y="36016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Oval 27"/>
            <p:cNvSpPr>
              <a:spLocks noChangeArrowheads="1"/>
            </p:cNvSpPr>
            <p:nvPr/>
          </p:nvSpPr>
          <p:spPr bwMode="auto">
            <a:xfrm>
              <a:off x="5425480" y="23824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Oval 28"/>
            <p:cNvSpPr>
              <a:spLocks noChangeArrowheads="1"/>
            </p:cNvSpPr>
            <p:nvPr/>
          </p:nvSpPr>
          <p:spPr bwMode="auto">
            <a:xfrm>
              <a:off x="4815880" y="18490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Oval 29"/>
            <p:cNvSpPr>
              <a:spLocks noChangeArrowheads="1"/>
            </p:cNvSpPr>
            <p:nvPr/>
          </p:nvSpPr>
          <p:spPr bwMode="auto">
            <a:xfrm>
              <a:off x="5806480" y="18490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Oval 30"/>
            <p:cNvSpPr>
              <a:spLocks noChangeArrowheads="1"/>
            </p:cNvSpPr>
            <p:nvPr/>
          </p:nvSpPr>
          <p:spPr bwMode="auto">
            <a:xfrm>
              <a:off x="6568480" y="18490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Oval 31"/>
            <p:cNvSpPr>
              <a:spLocks noChangeArrowheads="1"/>
            </p:cNvSpPr>
            <p:nvPr/>
          </p:nvSpPr>
          <p:spPr bwMode="auto">
            <a:xfrm>
              <a:off x="6339880" y="27634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Oval 32"/>
            <p:cNvSpPr>
              <a:spLocks noChangeArrowheads="1"/>
            </p:cNvSpPr>
            <p:nvPr/>
          </p:nvSpPr>
          <p:spPr bwMode="auto">
            <a:xfrm>
              <a:off x="6339880" y="35254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Oval 33"/>
            <p:cNvSpPr>
              <a:spLocks noChangeArrowheads="1"/>
            </p:cNvSpPr>
            <p:nvPr/>
          </p:nvSpPr>
          <p:spPr bwMode="auto">
            <a:xfrm>
              <a:off x="6492280" y="43636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Oval 34"/>
            <p:cNvSpPr>
              <a:spLocks noChangeArrowheads="1"/>
            </p:cNvSpPr>
            <p:nvPr/>
          </p:nvSpPr>
          <p:spPr bwMode="auto">
            <a:xfrm>
              <a:off x="5425480" y="42112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Oval 35"/>
            <p:cNvSpPr>
              <a:spLocks noChangeArrowheads="1"/>
            </p:cNvSpPr>
            <p:nvPr/>
          </p:nvSpPr>
          <p:spPr bwMode="auto">
            <a:xfrm>
              <a:off x="4511080" y="41350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Oval 36"/>
            <p:cNvSpPr>
              <a:spLocks noChangeArrowheads="1"/>
            </p:cNvSpPr>
            <p:nvPr/>
          </p:nvSpPr>
          <p:spPr bwMode="auto">
            <a:xfrm>
              <a:off x="4053880" y="41350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Oval 37"/>
            <p:cNvSpPr>
              <a:spLocks noChangeArrowheads="1"/>
            </p:cNvSpPr>
            <p:nvPr/>
          </p:nvSpPr>
          <p:spPr bwMode="auto">
            <a:xfrm>
              <a:off x="3063280" y="36016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Oval 38"/>
            <p:cNvSpPr>
              <a:spLocks noChangeArrowheads="1"/>
            </p:cNvSpPr>
            <p:nvPr/>
          </p:nvSpPr>
          <p:spPr bwMode="auto">
            <a:xfrm>
              <a:off x="3139480" y="26110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Oval 39"/>
            <p:cNvSpPr>
              <a:spLocks noChangeArrowheads="1"/>
            </p:cNvSpPr>
            <p:nvPr/>
          </p:nvSpPr>
          <p:spPr bwMode="auto">
            <a:xfrm>
              <a:off x="3749080" y="17728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p>
          </p:txBody>
        </p:sp>
        <p:sp>
          <p:nvSpPr>
            <p:cNvPr id="40" name="Oval 40"/>
            <p:cNvSpPr>
              <a:spLocks noChangeArrowheads="1"/>
            </p:cNvSpPr>
            <p:nvPr/>
          </p:nvSpPr>
          <p:spPr bwMode="auto">
            <a:xfrm>
              <a:off x="2987080" y="18490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p>
          </p:txBody>
        </p:sp>
        <p:sp>
          <p:nvSpPr>
            <p:cNvPr id="41" name="Oval 41"/>
            <p:cNvSpPr>
              <a:spLocks noChangeArrowheads="1"/>
            </p:cNvSpPr>
            <p:nvPr/>
          </p:nvSpPr>
          <p:spPr bwMode="auto">
            <a:xfrm>
              <a:off x="2987080" y="4287416"/>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2459338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Black Box Testing</a:t>
            </a:r>
          </a:p>
          <a:p>
            <a:pPr>
              <a:defRPr/>
            </a:pPr>
            <a:r>
              <a:rPr lang="en-IN" dirty="0">
                <a:solidFill>
                  <a:srgbClr val="C00000"/>
                </a:solidFill>
                <a:latin typeface="Comic Sans MS" panose="030F0702030302020204" pitchFamily="66" charset="0"/>
              </a:rPr>
              <a:t>Equivalence Class Testing</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799" y="1493840"/>
            <a:ext cx="8534402" cy="1525066"/>
          </a:xfrm>
          <a:ln>
            <a:solidFill>
              <a:schemeClr val="tx1"/>
            </a:solidFill>
          </a:ln>
        </p:spPr>
        <p:txBody>
          <a:bodyPr/>
          <a:lstStyle/>
          <a:p>
            <a:pPr marL="0" indent="0" fontAlgn="base">
              <a:spcAft>
                <a:spcPct val="0"/>
              </a:spcAft>
            </a:pPr>
            <a:r>
              <a:rPr lang="en-US" altLang="en-US" sz="1400" dirty="0"/>
              <a:t>Next Date is a function of three variables: month, date, and year. It returns the date of next day as output. It reads current date as input date. The conditions are:</a:t>
            </a:r>
          </a:p>
          <a:p>
            <a:pPr marL="0" indent="0" fontAlgn="base">
              <a:spcAft>
                <a:spcPct val="0"/>
              </a:spcAft>
            </a:pPr>
            <a:endParaRPr lang="en-US" altLang="en-US" sz="1400" dirty="0"/>
          </a:p>
          <a:p>
            <a:pPr marL="0" indent="0" fontAlgn="base">
              <a:spcAft>
                <a:spcPct val="0"/>
              </a:spcAft>
            </a:pPr>
            <a:r>
              <a:rPr lang="en-US" altLang="en-US" sz="1400" dirty="0"/>
              <a:t>M1: 1 ≤ month ≤ 12</a:t>
            </a:r>
          </a:p>
          <a:p>
            <a:pPr marL="0" indent="0" fontAlgn="base">
              <a:spcAft>
                <a:spcPct val="0"/>
              </a:spcAft>
            </a:pPr>
            <a:r>
              <a:rPr lang="en-US" altLang="en-US" sz="1400" dirty="0"/>
              <a:t>D1: 1 ≤ day ≤ 31</a:t>
            </a:r>
          </a:p>
          <a:p>
            <a:pPr marL="0" indent="0" fontAlgn="base">
              <a:spcAft>
                <a:spcPct val="0"/>
              </a:spcAft>
            </a:pPr>
            <a:r>
              <a:rPr lang="en-US" altLang="en-US" sz="1400" dirty="0"/>
              <a:t>Y1: 1812 ≤ year ≤ 2012</a:t>
            </a:r>
          </a:p>
          <a:p>
            <a:pPr lvl="1" fontAlgn="base">
              <a:spcAft>
                <a:spcPct val="0"/>
              </a:spcAft>
              <a:buFont typeface="Arial" panose="020B0604020202020204" pitchFamily="34" charset="0"/>
              <a:buChar char="•"/>
            </a:pPr>
            <a:endParaRPr lang="en-US" altLang="en-US" sz="1050" dirty="0"/>
          </a:p>
        </p:txBody>
      </p:sp>
      <p:pic>
        <p:nvPicPr>
          <p:cNvPr id="4" name="Picture 3">
            <a:extLst>
              <a:ext uri="{FF2B5EF4-FFF2-40B4-BE49-F238E27FC236}">
                <a16:creationId xmlns:a16="http://schemas.microsoft.com/office/drawing/2014/main" id="{D69A067B-73AE-B8E2-682A-5FDE33273B16}"/>
              </a:ext>
            </a:extLst>
          </p:cNvPr>
          <p:cNvPicPr>
            <a:picLocks noChangeAspect="1"/>
          </p:cNvPicPr>
          <p:nvPr/>
        </p:nvPicPr>
        <p:blipFill>
          <a:blip r:embed="rId3"/>
          <a:stretch>
            <a:fillRect/>
          </a:stretch>
        </p:blipFill>
        <p:spPr>
          <a:xfrm>
            <a:off x="318795" y="3179454"/>
            <a:ext cx="4156692" cy="499091"/>
          </a:xfrm>
          <a:prstGeom prst="rect">
            <a:avLst/>
          </a:prstGeom>
        </p:spPr>
      </p:pic>
      <p:pic>
        <p:nvPicPr>
          <p:cNvPr id="8" name="Picture 7">
            <a:extLst>
              <a:ext uri="{FF2B5EF4-FFF2-40B4-BE49-F238E27FC236}">
                <a16:creationId xmlns:a16="http://schemas.microsoft.com/office/drawing/2014/main" id="{5117BC98-8F5B-B6DB-D290-F10AF770185F}"/>
              </a:ext>
            </a:extLst>
          </p:cNvPr>
          <p:cNvPicPr>
            <a:picLocks noChangeAspect="1"/>
          </p:cNvPicPr>
          <p:nvPr/>
        </p:nvPicPr>
        <p:blipFill>
          <a:blip r:embed="rId4"/>
          <a:stretch>
            <a:fillRect/>
          </a:stretch>
        </p:blipFill>
        <p:spPr>
          <a:xfrm>
            <a:off x="4534679" y="3179454"/>
            <a:ext cx="4218060" cy="3117588"/>
          </a:xfrm>
          <a:prstGeom prst="rect">
            <a:avLst/>
          </a:prstGeom>
        </p:spPr>
      </p:pic>
      <p:pic>
        <p:nvPicPr>
          <p:cNvPr id="10" name="Picture 9">
            <a:extLst>
              <a:ext uri="{FF2B5EF4-FFF2-40B4-BE49-F238E27FC236}">
                <a16:creationId xmlns:a16="http://schemas.microsoft.com/office/drawing/2014/main" id="{CE241366-4F23-7429-1229-4FE96D5BF275}"/>
              </a:ext>
            </a:extLst>
          </p:cNvPr>
          <p:cNvPicPr>
            <a:picLocks noChangeAspect="1"/>
          </p:cNvPicPr>
          <p:nvPr/>
        </p:nvPicPr>
        <p:blipFill>
          <a:blip r:embed="rId5"/>
          <a:stretch>
            <a:fillRect/>
          </a:stretch>
        </p:blipFill>
        <p:spPr>
          <a:xfrm>
            <a:off x="304799" y="3678545"/>
            <a:ext cx="4156692" cy="2618497"/>
          </a:xfrm>
          <a:prstGeom prst="rect">
            <a:avLst/>
          </a:prstGeom>
        </p:spPr>
      </p:pic>
    </p:spTree>
    <p:extLst>
      <p:ext uri="{BB962C8B-B14F-4D97-AF65-F5344CB8AC3E}">
        <p14:creationId xmlns:p14="http://schemas.microsoft.com/office/powerpoint/2010/main" val="627883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Black Box Testing</a:t>
            </a:r>
          </a:p>
          <a:p>
            <a:pPr>
              <a:defRPr/>
            </a:pPr>
            <a:r>
              <a:rPr lang="en-IN" dirty="0">
                <a:solidFill>
                  <a:srgbClr val="C00000"/>
                </a:solidFill>
                <a:latin typeface="Comic Sans MS" panose="030F0702030302020204" pitchFamily="66" charset="0"/>
              </a:rPr>
              <a:t>Equivalence Class Testing</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799" y="1493840"/>
            <a:ext cx="8534402" cy="3306760"/>
          </a:xfrm>
          <a:ln>
            <a:solidFill>
              <a:schemeClr val="tx1"/>
            </a:solidFill>
          </a:ln>
        </p:spPr>
        <p:txBody>
          <a:bodyPr/>
          <a:lstStyle/>
          <a:p>
            <a:pPr marL="0" indent="0" fontAlgn="base">
              <a:spcAft>
                <a:spcPct val="0"/>
              </a:spcAft>
            </a:pPr>
            <a:r>
              <a:rPr lang="en-US" altLang="en-US" sz="1400" dirty="0"/>
              <a:t>Next Date is a function of three variables: month, date, and year. It returns the date of next day as output. It reads current date as input date. The conditions are:</a:t>
            </a:r>
          </a:p>
          <a:p>
            <a:pPr marL="0" indent="0" fontAlgn="base">
              <a:spcAft>
                <a:spcPct val="0"/>
              </a:spcAft>
            </a:pPr>
            <a:endParaRPr lang="en-US" altLang="en-US" sz="1400" dirty="0"/>
          </a:p>
          <a:p>
            <a:pPr marL="0" indent="0" fontAlgn="base">
              <a:spcAft>
                <a:spcPct val="0"/>
              </a:spcAft>
            </a:pPr>
            <a:r>
              <a:rPr lang="en-US" altLang="en-US" sz="1400" dirty="0"/>
              <a:t>M1 = {month: month has 31 days} (1,3,5,7,8,10,12)</a:t>
            </a:r>
          </a:p>
          <a:p>
            <a:pPr marL="0" indent="0" fontAlgn="base">
              <a:spcAft>
                <a:spcPct val="0"/>
              </a:spcAft>
            </a:pPr>
            <a:r>
              <a:rPr lang="en-US" altLang="en-US" sz="1400" dirty="0"/>
              <a:t>M2 = {month: month </a:t>
            </a:r>
            <a:r>
              <a:rPr lang="en-US" altLang="en-US" sz="1400"/>
              <a:t>has 30 </a:t>
            </a:r>
            <a:r>
              <a:rPr lang="en-US" altLang="en-US" sz="1400" dirty="0"/>
              <a:t>days} (4,6,9,11)</a:t>
            </a:r>
          </a:p>
          <a:p>
            <a:pPr marL="0" indent="0" fontAlgn="base">
              <a:spcAft>
                <a:spcPct val="0"/>
              </a:spcAft>
            </a:pPr>
            <a:r>
              <a:rPr lang="en-US" altLang="en-US" sz="1400" dirty="0"/>
              <a:t>M3 = {month: month is February} (2)</a:t>
            </a:r>
          </a:p>
          <a:p>
            <a:pPr marL="0" indent="0" fontAlgn="base">
              <a:spcAft>
                <a:spcPct val="0"/>
              </a:spcAft>
            </a:pPr>
            <a:r>
              <a:rPr lang="en-US" altLang="en-US" sz="1400" dirty="0"/>
              <a:t>D1 = {day: 1 ≤ day ≤ 28}</a:t>
            </a:r>
          </a:p>
          <a:p>
            <a:pPr marL="0" indent="0" fontAlgn="base">
              <a:spcAft>
                <a:spcPct val="0"/>
              </a:spcAft>
            </a:pPr>
            <a:r>
              <a:rPr lang="en-US" altLang="en-US" sz="1400" dirty="0"/>
              <a:t>D2 = {day: day = 29}</a:t>
            </a:r>
          </a:p>
          <a:p>
            <a:pPr marL="0" indent="0" fontAlgn="base">
              <a:spcAft>
                <a:spcPct val="0"/>
              </a:spcAft>
            </a:pPr>
            <a:r>
              <a:rPr lang="en-US" altLang="en-US" sz="1400" dirty="0"/>
              <a:t>D3 = {day: day = 30}</a:t>
            </a:r>
          </a:p>
          <a:p>
            <a:pPr marL="0" indent="0" fontAlgn="base">
              <a:spcAft>
                <a:spcPct val="0"/>
              </a:spcAft>
            </a:pPr>
            <a:r>
              <a:rPr lang="en-US" altLang="en-US" sz="1400" dirty="0"/>
              <a:t>D4 = {day: day = 31}</a:t>
            </a:r>
          </a:p>
          <a:p>
            <a:pPr marL="0" indent="0" fontAlgn="base">
              <a:spcAft>
                <a:spcPct val="0"/>
              </a:spcAft>
            </a:pPr>
            <a:r>
              <a:rPr lang="en-US" altLang="en-US" sz="1400" dirty="0"/>
              <a:t>Y1 = {year: year = 2000}</a:t>
            </a:r>
          </a:p>
          <a:p>
            <a:pPr marL="0" indent="0" fontAlgn="base">
              <a:spcAft>
                <a:spcPct val="0"/>
              </a:spcAft>
            </a:pPr>
            <a:r>
              <a:rPr lang="en-US" altLang="en-US" sz="1400" dirty="0"/>
              <a:t>Y2 = {year: year is a leap year}</a:t>
            </a:r>
          </a:p>
          <a:p>
            <a:pPr marL="0" indent="0" fontAlgn="base">
              <a:spcAft>
                <a:spcPct val="0"/>
              </a:spcAft>
            </a:pPr>
            <a:r>
              <a:rPr lang="en-US" altLang="en-US" sz="1400" dirty="0"/>
              <a:t>Y3 = {year: year is a common year}</a:t>
            </a:r>
          </a:p>
        </p:txBody>
      </p:sp>
      <p:pic>
        <p:nvPicPr>
          <p:cNvPr id="5" name="Picture 4">
            <a:extLst>
              <a:ext uri="{FF2B5EF4-FFF2-40B4-BE49-F238E27FC236}">
                <a16:creationId xmlns:a16="http://schemas.microsoft.com/office/drawing/2014/main" id="{3828B7CD-C0DB-BE6F-AD80-1EF528A19001}"/>
              </a:ext>
            </a:extLst>
          </p:cNvPr>
          <p:cNvPicPr>
            <a:picLocks noChangeAspect="1"/>
          </p:cNvPicPr>
          <p:nvPr/>
        </p:nvPicPr>
        <p:blipFill>
          <a:blip r:embed="rId3"/>
          <a:stretch>
            <a:fillRect/>
          </a:stretch>
        </p:blipFill>
        <p:spPr>
          <a:xfrm>
            <a:off x="457200" y="4876800"/>
            <a:ext cx="7391401" cy="1658600"/>
          </a:xfrm>
          <a:prstGeom prst="rect">
            <a:avLst/>
          </a:prstGeom>
        </p:spPr>
      </p:pic>
    </p:spTree>
    <p:extLst>
      <p:ext uri="{BB962C8B-B14F-4D97-AF65-F5344CB8AC3E}">
        <p14:creationId xmlns:p14="http://schemas.microsoft.com/office/powerpoint/2010/main" val="2859981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Black Box Testing</a:t>
            </a:r>
          </a:p>
          <a:p>
            <a:pPr>
              <a:defRPr/>
            </a:pPr>
            <a:r>
              <a:rPr lang="en-IN" dirty="0">
                <a:solidFill>
                  <a:srgbClr val="C00000"/>
                </a:solidFill>
                <a:latin typeface="Comic Sans MS" panose="030F0702030302020204" pitchFamily="66" charset="0"/>
              </a:rPr>
              <a:t>Equivalence Class Testing</a:t>
            </a:r>
          </a:p>
        </p:txBody>
      </p:sp>
      <p:pic>
        <p:nvPicPr>
          <p:cNvPr id="8" name="Picture 7">
            <a:extLst>
              <a:ext uri="{FF2B5EF4-FFF2-40B4-BE49-F238E27FC236}">
                <a16:creationId xmlns:a16="http://schemas.microsoft.com/office/drawing/2014/main" id="{7EA99EBB-F1A3-79C6-06C4-23B3FDD8E5FC}"/>
              </a:ext>
            </a:extLst>
          </p:cNvPr>
          <p:cNvPicPr>
            <a:picLocks noChangeAspect="1"/>
          </p:cNvPicPr>
          <p:nvPr/>
        </p:nvPicPr>
        <p:blipFill>
          <a:blip r:embed="rId3"/>
          <a:stretch>
            <a:fillRect/>
          </a:stretch>
        </p:blipFill>
        <p:spPr>
          <a:xfrm>
            <a:off x="4553949" y="1482012"/>
            <a:ext cx="4585386" cy="4648200"/>
          </a:xfrm>
          <a:prstGeom prst="rect">
            <a:avLst/>
          </a:prstGeom>
        </p:spPr>
      </p:pic>
      <p:pic>
        <p:nvPicPr>
          <p:cNvPr id="10" name="Picture 9">
            <a:extLst>
              <a:ext uri="{FF2B5EF4-FFF2-40B4-BE49-F238E27FC236}">
                <a16:creationId xmlns:a16="http://schemas.microsoft.com/office/drawing/2014/main" id="{2C58B01B-36E9-2E7E-AB95-E85915DC8705}"/>
              </a:ext>
            </a:extLst>
          </p:cNvPr>
          <p:cNvPicPr>
            <a:picLocks noChangeAspect="1"/>
          </p:cNvPicPr>
          <p:nvPr/>
        </p:nvPicPr>
        <p:blipFill>
          <a:blip r:embed="rId4"/>
          <a:stretch>
            <a:fillRect/>
          </a:stretch>
        </p:blipFill>
        <p:spPr>
          <a:xfrm>
            <a:off x="254427" y="2906818"/>
            <a:ext cx="4317573" cy="3223394"/>
          </a:xfrm>
          <a:prstGeom prst="rect">
            <a:avLst/>
          </a:prstGeom>
        </p:spPr>
      </p:pic>
      <p:sp>
        <p:nvSpPr>
          <p:cNvPr id="11" name="Content Placeholder 1">
            <a:extLst>
              <a:ext uri="{FF2B5EF4-FFF2-40B4-BE49-F238E27FC236}">
                <a16:creationId xmlns:a16="http://schemas.microsoft.com/office/drawing/2014/main" id="{7C88ABE3-80DC-7AB0-03A3-B67C391A3819}"/>
              </a:ext>
            </a:extLst>
          </p:cNvPr>
          <p:cNvSpPr>
            <a:spLocks noGrp="1"/>
          </p:cNvSpPr>
          <p:nvPr>
            <p:ph idx="1"/>
          </p:nvPr>
        </p:nvSpPr>
        <p:spPr>
          <a:xfrm>
            <a:off x="304799" y="1493840"/>
            <a:ext cx="4191001" cy="1325560"/>
          </a:xfrm>
          <a:ln>
            <a:solidFill>
              <a:schemeClr val="tx1"/>
            </a:solidFill>
          </a:ln>
        </p:spPr>
        <p:txBody>
          <a:bodyPr/>
          <a:lstStyle/>
          <a:p>
            <a:pPr marL="0" indent="0" fontAlgn="base">
              <a:spcAft>
                <a:spcPct val="0"/>
              </a:spcAft>
            </a:pPr>
            <a:r>
              <a:rPr lang="en-US" altLang="en-US" sz="1400" dirty="0"/>
              <a:t>Total 3*4*3 = 36 Test Cases</a:t>
            </a:r>
          </a:p>
          <a:p>
            <a:pPr marL="0" indent="0" fontAlgn="base">
              <a:spcAft>
                <a:spcPct val="0"/>
              </a:spcAft>
            </a:pPr>
            <a:endParaRPr lang="en-US" altLang="en-US" sz="1400" dirty="0"/>
          </a:p>
          <a:p>
            <a:pPr marL="0" indent="0" fontAlgn="base">
              <a:spcAft>
                <a:spcPct val="0"/>
              </a:spcAft>
            </a:pPr>
            <a:r>
              <a:rPr lang="en-US" altLang="en-US" sz="1400" dirty="0"/>
              <a:t>- For SR (Strong Robust), 2 invalid cases will be added for each input, hence total Test cases would be 150.</a:t>
            </a:r>
          </a:p>
        </p:txBody>
      </p:sp>
    </p:spTree>
    <p:extLst>
      <p:ext uri="{BB962C8B-B14F-4D97-AF65-F5344CB8AC3E}">
        <p14:creationId xmlns:p14="http://schemas.microsoft.com/office/powerpoint/2010/main" val="3147341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EC &amp; BVA</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628800"/>
            <a:ext cx="2160000" cy="148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008" y="3717032"/>
            <a:ext cx="2094760" cy="14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1656120"/>
            <a:ext cx="2160000" cy="148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7824" y="3717192"/>
            <a:ext cx="2075002" cy="14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33397" y="1700808"/>
            <a:ext cx="2168153" cy="148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8007" y="3196282"/>
            <a:ext cx="1981614" cy="136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22309" y="4724518"/>
            <a:ext cx="2459360" cy="170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804330" y="3068960"/>
            <a:ext cx="1463414" cy="369332"/>
          </a:xfrm>
          <a:prstGeom prst="rect">
            <a:avLst/>
          </a:prstGeom>
          <a:noFill/>
        </p:spPr>
        <p:txBody>
          <a:bodyPr wrap="none" rtlCol="0">
            <a:spAutoFit/>
          </a:bodyPr>
          <a:lstStyle/>
          <a:p>
            <a:r>
              <a:rPr lang="en-IN" dirty="0"/>
              <a:t>Weak Normal</a:t>
            </a:r>
          </a:p>
        </p:txBody>
      </p:sp>
      <p:sp>
        <p:nvSpPr>
          <p:cNvPr id="12" name="TextBox 11"/>
          <p:cNvSpPr txBox="1"/>
          <p:nvPr/>
        </p:nvSpPr>
        <p:spPr>
          <a:xfrm>
            <a:off x="743829" y="5157032"/>
            <a:ext cx="1548309" cy="369332"/>
          </a:xfrm>
          <a:prstGeom prst="rect">
            <a:avLst/>
          </a:prstGeom>
          <a:noFill/>
        </p:spPr>
        <p:txBody>
          <a:bodyPr wrap="none" rtlCol="0">
            <a:spAutoFit/>
          </a:bodyPr>
          <a:lstStyle/>
          <a:p>
            <a:r>
              <a:rPr lang="en-IN" dirty="0"/>
              <a:t>Strong Normal</a:t>
            </a:r>
          </a:p>
        </p:txBody>
      </p:sp>
      <p:sp>
        <p:nvSpPr>
          <p:cNvPr id="13" name="TextBox 12"/>
          <p:cNvSpPr txBox="1"/>
          <p:nvPr/>
        </p:nvSpPr>
        <p:spPr>
          <a:xfrm>
            <a:off x="3334161" y="3113648"/>
            <a:ext cx="1467325" cy="369332"/>
          </a:xfrm>
          <a:prstGeom prst="rect">
            <a:avLst/>
          </a:prstGeom>
          <a:noFill/>
        </p:spPr>
        <p:txBody>
          <a:bodyPr wrap="none" rtlCol="0">
            <a:spAutoFit/>
          </a:bodyPr>
          <a:lstStyle/>
          <a:p>
            <a:r>
              <a:rPr lang="en-IN" dirty="0"/>
              <a:t>Weak Robust</a:t>
            </a:r>
          </a:p>
        </p:txBody>
      </p:sp>
      <p:sp>
        <p:nvSpPr>
          <p:cNvPr id="14" name="TextBox 13"/>
          <p:cNvSpPr txBox="1"/>
          <p:nvPr/>
        </p:nvSpPr>
        <p:spPr>
          <a:xfrm>
            <a:off x="3291662" y="5176783"/>
            <a:ext cx="1499321" cy="369332"/>
          </a:xfrm>
          <a:prstGeom prst="rect">
            <a:avLst/>
          </a:prstGeom>
          <a:noFill/>
        </p:spPr>
        <p:txBody>
          <a:bodyPr wrap="none" rtlCol="0">
            <a:spAutoFit/>
          </a:bodyPr>
          <a:lstStyle/>
          <a:p>
            <a:r>
              <a:rPr lang="en-IN"/>
              <a:t>Strong Robust</a:t>
            </a:r>
            <a:endParaRPr lang="en-IN" dirty="0"/>
          </a:p>
        </p:txBody>
      </p:sp>
      <p:sp>
        <p:nvSpPr>
          <p:cNvPr id="15" name="TextBox 14"/>
          <p:cNvSpPr txBox="1"/>
          <p:nvPr/>
        </p:nvSpPr>
        <p:spPr>
          <a:xfrm>
            <a:off x="6813019" y="2819484"/>
            <a:ext cx="560538" cy="369332"/>
          </a:xfrm>
          <a:prstGeom prst="rect">
            <a:avLst/>
          </a:prstGeom>
          <a:noFill/>
        </p:spPr>
        <p:txBody>
          <a:bodyPr wrap="none" rtlCol="0">
            <a:spAutoFit/>
          </a:bodyPr>
          <a:lstStyle/>
          <a:p>
            <a:r>
              <a:rPr lang="en-IN" dirty="0"/>
              <a:t>BVA</a:t>
            </a:r>
          </a:p>
        </p:txBody>
      </p:sp>
      <p:sp>
        <p:nvSpPr>
          <p:cNvPr id="16" name="TextBox 15"/>
          <p:cNvSpPr txBox="1"/>
          <p:nvPr/>
        </p:nvSpPr>
        <p:spPr>
          <a:xfrm>
            <a:off x="6077413" y="4268936"/>
            <a:ext cx="2093137" cy="369332"/>
          </a:xfrm>
          <a:prstGeom prst="rect">
            <a:avLst/>
          </a:prstGeom>
          <a:noFill/>
        </p:spPr>
        <p:txBody>
          <a:bodyPr wrap="none" rtlCol="0">
            <a:spAutoFit/>
          </a:bodyPr>
          <a:lstStyle/>
          <a:p>
            <a:r>
              <a:rPr lang="en-IN" dirty="0"/>
              <a:t>Worst Case  Analysis</a:t>
            </a:r>
          </a:p>
        </p:txBody>
      </p:sp>
    </p:spTree>
    <p:extLst>
      <p:ext uri="{BB962C8B-B14F-4D97-AF65-F5344CB8AC3E}">
        <p14:creationId xmlns:p14="http://schemas.microsoft.com/office/powerpoint/2010/main" val="266598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Agenda</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229600" cy="4754562"/>
          </a:xfrm>
        </p:spPr>
        <p:txBody>
          <a:bodyPr/>
          <a:lstStyle/>
          <a:p>
            <a:pPr fontAlgn="base">
              <a:spcAft>
                <a:spcPct val="0"/>
              </a:spcAft>
              <a:buFont typeface="Arial" panose="020B0604020202020204" pitchFamily="34" charset="0"/>
              <a:buChar char="•"/>
            </a:pPr>
            <a:r>
              <a:rPr lang="en-US" altLang="en-US" dirty="0"/>
              <a:t>Test Design Techniques</a:t>
            </a:r>
          </a:p>
          <a:p>
            <a:pPr lvl="1" fontAlgn="base">
              <a:spcAft>
                <a:spcPct val="0"/>
              </a:spcAft>
              <a:buFont typeface="Arial" panose="020B0604020202020204" pitchFamily="34" charset="0"/>
              <a:buChar char="•"/>
            </a:pPr>
            <a:r>
              <a:rPr lang="en-US" altLang="en-US" sz="1800" dirty="0"/>
              <a:t>Combinatorial Testing</a:t>
            </a:r>
          </a:p>
          <a:p>
            <a:pPr lvl="1" fontAlgn="base">
              <a:spcAft>
                <a:spcPct val="0"/>
              </a:spcAft>
              <a:buFont typeface="Arial" panose="020B0604020202020204" pitchFamily="34" charset="0"/>
              <a:buChar char="•"/>
            </a:pPr>
            <a:r>
              <a:rPr lang="en-US" altLang="en-US" sz="1800" dirty="0"/>
              <a:t>Boundary Value Analysis</a:t>
            </a:r>
          </a:p>
          <a:p>
            <a:pPr lvl="1" fontAlgn="base">
              <a:spcAft>
                <a:spcPct val="0"/>
              </a:spcAft>
              <a:buFont typeface="Arial" panose="020B0604020202020204" pitchFamily="34" charset="0"/>
              <a:buChar char="•"/>
            </a:pPr>
            <a:r>
              <a:rPr lang="en-US" altLang="en-US" sz="1800" dirty="0"/>
              <a:t>Equivalence Class Partitioning</a:t>
            </a:r>
          </a:p>
          <a:p>
            <a:pPr lvl="1" fontAlgn="base">
              <a:spcAft>
                <a:spcPct val="0"/>
              </a:spcAft>
              <a:buFont typeface="Arial" panose="020B0604020202020204" pitchFamily="34" charset="0"/>
              <a:buChar char="•"/>
            </a:pPr>
            <a:endParaRPr lang="en-I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Software Testing </a:t>
            </a:r>
          </a:p>
          <a:p>
            <a:pPr>
              <a:defRPr/>
            </a:pPr>
            <a:r>
              <a:rPr lang="en-IN" dirty="0">
                <a:solidFill>
                  <a:srgbClr val="C00000"/>
                </a:solidFill>
                <a:latin typeface="Comic Sans MS" panose="030F0702030302020204" pitchFamily="66" charset="0"/>
              </a:rPr>
              <a:t>V&amp;V Techniques</a:t>
            </a:r>
          </a:p>
        </p:txBody>
      </p:sp>
      <p:pic>
        <p:nvPicPr>
          <p:cNvPr id="5" name="Picture 4">
            <a:extLst>
              <a:ext uri="{FF2B5EF4-FFF2-40B4-BE49-F238E27FC236}">
                <a16:creationId xmlns:a16="http://schemas.microsoft.com/office/drawing/2014/main" id="{4D42F239-9FBC-8E34-B09D-E4A9F129D3B7}"/>
              </a:ext>
            </a:extLst>
          </p:cNvPr>
          <p:cNvPicPr>
            <a:picLocks noChangeAspect="1"/>
          </p:cNvPicPr>
          <p:nvPr/>
        </p:nvPicPr>
        <p:blipFill>
          <a:blip r:embed="rId3"/>
          <a:stretch>
            <a:fillRect/>
          </a:stretch>
        </p:blipFill>
        <p:spPr>
          <a:xfrm>
            <a:off x="1257300" y="1981200"/>
            <a:ext cx="6629400" cy="4490394"/>
          </a:xfrm>
          <a:prstGeom prst="rect">
            <a:avLst/>
          </a:prstGeom>
          <a:ln>
            <a:solidFill>
              <a:schemeClr val="tx1"/>
            </a:solidFill>
          </a:ln>
        </p:spPr>
      </p:pic>
      <p:sp>
        <p:nvSpPr>
          <p:cNvPr id="6" name="Content Placeholder 1">
            <a:extLst>
              <a:ext uri="{FF2B5EF4-FFF2-40B4-BE49-F238E27FC236}">
                <a16:creationId xmlns:a16="http://schemas.microsoft.com/office/drawing/2014/main" id="{A5404B4D-7536-7CB5-8AD4-7DEB7A3ABCC5}"/>
              </a:ext>
            </a:extLst>
          </p:cNvPr>
          <p:cNvSpPr>
            <a:spLocks noGrp="1"/>
          </p:cNvSpPr>
          <p:nvPr>
            <p:ph idx="1"/>
          </p:nvPr>
        </p:nvSpPr>
        <p:spPr>
          <a:xfrm>
            <a:off x="304800" y="1493838"/>
            <a:ext cx="8534400" cy="411162"/>
          </a:xfrm>
        </p:spPr>
        <p:txBody>
          <a:bodyPr/>
          <a:lstStyle/>
          <a:p>
            <a:pPr marL="0" indent="0" fontAlgn="base">
              <a:spcAft>
                <a:spcPct val="0"/>
              </a:spcAft>
            </a:pPr>
            <a:r>
              <a:rPr lang="en-US" altLang="en-US" sz="1800" dirty="0"/>
              <a:t>Together Verification and Validation forms the complete Testing</a:t>
            </a:r>
          </a:p>
        </p:txBody>
      </p:sp>
      <p:sp>
        <p:nvSpPr>
          <p:cNvPr id="7" name="Rectangle 6">
            <a:extLst>
              <a:ext uri="{FF2B5EF4-FFF2-40B4-BE49-F238E27FC236}">
                <a16:creationId xmlns:a16="http://schemas.microsoft.com/office/drawing/2014/main" id="{3A2601DB-85A2-80DA-8162-2DD8493A5E4F}"/>
              </a:ext>
            </a:extLst>
          </p:cNvPr>
          <p:cNvSpPr/>
          <p:nvPr/>
        </p:nvSpPr>
        <p:spPr>
          <a:xfrm>
            <a:off x="2362200" y="5257800"/>
            <a:ext cx="2590800" cy="1213794"/>
          </a:xfrm>
          <a:prstGeom prst="rect">
            <a:avLst/>
          </a:prstGeom>
          <a:solidFill>
            <a:srgbClr val="00B05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217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Need of Combinatorial</a:t>
            </a:r>
          </a:p>
        </p:txBody>
      </p:sp>
      <p:pic>
        <p:nvPicPr>
          <p:cNvPr id="6" name="Picture 5">
            <a:extLst>
              <a:ext uri="{FF2B5EF4-FFF2-40B4-BE49-F238E27FC236}">
                <a16:creationId xmlns:a16="http://schemas.microsoft.com/office/drawing/2014/main" id="{9043FEDF-E7DC-C224-F4E6-4B5E343267CF}"/>
              </a:ext>
            </a:extLst>
          </p:cNvPr>
          <p:cNvPicPr>
            <a:picLocks noChangeAspect="1"/>
          </p:cNvPicPr>
          <p:nvPr/>
        </p:nvPicPr>
        <p:blipFill>
          <a:blip r:embed="rId2"/>
          <a:stretch>
            <a:fillRect/>
          </a:stretch>
        </p:blipFill>
        <p:spPr>
          <a:xfrm>
            <a:off x="3993223" y="1752600"/>
            <a:ext cx="4881146" cy="4702946"/>
          </a:xfrm>
          <a:prstGeom prst="rect">
            <a:avLst/>
          </a:prstGeom>
        </p:spPr>
      </p:pic>
      <p:sp>
        <p:nvSpPr>
          <p:cNvPr id="7" name="Content Placeholder 1">
            <a:extLst>
              <a:ext uri="{FF2B5EF4-FFF2-40B4-BE49-F238E27FC236}">
                <a16:creationId xmlns:a16="http://schemas.microsoft.com/office/drawing/2014/main" id="{60EE6B5D-4D4F-A2A4-D069-983E3EC6CEF3}"/>
              </a:ext>
            </a:extLst>
          </p:cNvPr>
          <p:cNvSpPr>
            <a:spLocks noGrp="1"/>
          </p:cNvSpPr>
          <p:nvPr>
            <p:ph idx="1"/>
          </p:nvPr>
        </p:nvSpPr>
        <p:spPr>
          <a:xfrm>
            <a:off x="269631" y="1447800"/>
            <a:ext cx="3997569" cy="838200"/>
          </a:xfrm>
        </p:spPr>
        <p:txBody>
          <a:bodyPr>
            <a:normAutofit/>
          </a:bodyPr>
          <a:lstStyle/>
          <a:p>
            <a:pPr marL="0" indent="0"/>
            <a:r>
              <a:rPr lang="en-IN" dirty="0"/>
              <a:t>Possible Test case</a:t>
            </a:r>
          </a:p>
          <a:p>
            <a:pPr marL="0" indent="0"/>
            <a:r>
              <a:rPr lang="en-IN" sz="2000" dirty="0"/>
              <a:t>2</a:t>
            </a:r>
            <a:r>
              <a:rPr lang="en-IN" sz="2000" baseline="30000" dirty="0"/>
              <a:t>10</a:t>
            </a:r>
            <a:r>
              <a:rPr lang="en-IN" sz="2000" dirty="0"/>
              <a:t> = 1,024</a:t>
            </a:r>
            <a:endParaRPr lang="en-IN" sz="2800" dirty="0"/>
          </a:p>
        </p:txBody>
      </p:sp>
      <p:pic>
        <p:nvPicPr>
          <p:cNvPr id="4" name="Picture 3">
            <a:extLst>
              <a:ext uri="{FF2B5EF4-FFF2-40B4-BE49-F238E27FC236}">
                <a16:creationId xmlns:a16="http://schemas.microsoft.com/office/drawing/2014/main" id="{0588681D-9632-5B27-D516-FD180129323A}"/>
              </a:ext>
            </a:extLst>
          </p:cNvPr>
          <p:cNvPicPr>
            <a:picLocks noChangeAspect="1"/>
          </p:cNvPicPr>
          <p:nvPr/>
        </p:nvPicPr>
        <p:blipFill>
          <a:blip r:embed="rId3"/>
          <a:stretch>
            <a:fillRect/>
          </a:stretch>
        </p:blipFill>
        <p:spPr>
          <a:xfrm>
            <a:off x="621715" y="2429608"/>
            <a:ext cx="3146863" cy="4086225"/>
          </a:xfrm>
          <a:prstGeom prst="rect">
            <a:avLst/>
          </a:prstGeom>
        </p:spPr>
      </p:pic>
    </p:spTree>
    <p:extLst>
      <p:ext uri="{BB962C8B-B14F-4D97-AF65-F5344CB8AC3E}">
        <p14:creationId xmlns:p14="http://schemas.microsoft.com/office/powerpoint/2010/main" val="102709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50828-CEE9-46F1-500F-4EB603707B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45BFB-4D52-943C-90F9-9B8C7600BE4F}"/>
              </a:ext>
            </a:extLst>
          </p:cNvPr>
          <p:cNvSpPr>
            <a:spLocks noGrp="1"/>
          </p:cNvSpPr>
          <p:nvPr>
            <p:ph sz="quarter" idx="10"/>
          </p:nvPr>
        </p:nvSpPr>
        <p:spPr/>
        <p:txBody>
          <a:bodyPr/>
          <a:lstStyle/>
          <a:p>
            <a:r>
              <a:rPr lang="en-IN" dirty="0"/>
              <a:t>Need of Combinatorial</a:t>
            </a:r>
          </a:p>
        </p:txBody>
      </p:sp>
      <p:pic>
        <p:nvPicPr>
          <p:cNvPr id="4" name="Picture 3">
            <a:extLst>
              <a:ext uri="{FF2B5EF4-FFF2-40B4-BE49-F238E27FC236}">
                <a16:creationId xmlns:a16="http://schemas.microsoft.com/office/drawing/2014/main" id="{AF2458EC-2924-4F88-2C3A-E6A3BEE70BEE}"/>
              </a:ext>
            </a:extLst>
          </p:cNvPr>
          <p:cNvPicPr>
            <a:picLocks noChangeAspect="1"/>
          </p:cNvPicPr>
          <p:nvPr/>
        </p:nvPicPr>
        <p:blipFill>
          <a:blip r:embed="rId2"/>
          <a:stretch>
            <a:fillRect/>
          </a:stretch>
        </p:blipFill>
        <p:spPr>
          <a:xfrm>
            <a:off x="263769" y="3770802"/>
            <a:ext cx="5067548" cy="2643187"/>
          </a:xfrm>
          <a:prstGeom prst="rect">
            <a:avLst/>
          </a:prstGeom>
        </p:spPr>
      </p:pic>
      <p:sp>
        <p:nvSpPr>
          <p:cNvPr id="8" name="Content Placeholder 1">
            <a:extLst>
              <a:ext uri="{FF2B5EF4-FFF2-40B4-BE49-F238E27FC236}">
                <a16:creationId xmlns:a16="http://schemas.microsoft.com/office/drawing/2014/main" id="{7A0D71BE-B115-1DF7-E488-DEA2C89C3696}"/>
              </a:ext>
            </a:extLst>
          </p:cNvPr>
          <p:cNvSpPr>
            <a:spLocks noGrp="1"/>
          </p:cNvSpPr>
          <p:nvPr>
            <p:ph idx="1"/>
          </p:nvPr>
        </p:nvSpPr>
        <p:spPr>
          <a:xfrm>
            <a:off x="269631" y="1600200"/>
            <a:ext cx="4911969" cy="1981200"/>
          </a:xfrm>
        </p:spPr>
        <p:txBody>
          <a:bodyPr>
            <a:normAutofit fontScale="62500" lnSpcReduction="20000"/>
          </a:bodyPr>
          <a:lstStyle/>
          <a:p>
            <a:pPr marL="0" indent="0"/>
            <a:r>
              <a:rPr lang="en-IN" sz="2800" dirty="0"/>
              <a:t>OS          - XP, OS X, RHL (3)</a:t>
            </a:r>
          </a:p>
          <a:p>
            <a:pPr marL="0" indent="0"/>
            <a:r>
              <a:rPr lang="en-IN" sz="2800" dirty="0"/>
              <a:t>Browser  - IE, Firefox (2)</a:t>
            </a:r>
          </a:p>
          <a:p>
            <a:pPr marL="0" indent="0"/>
            <a:r>
              <a:rPr lang="en-IN" sz="2800" dirty="0"/>
              <a:t>Protocol  -  IPV4, IPV6 (2)</a:t>
            </a:r>
          </a:p>
          <a:p>
            <a:pPr marL="0" indent="0"/>
            <a:r>
              <a:rPr lang="en-IN" sz="2800" dirty="0"/>
              <a:t>CPU        - Intel, AMD (2)</a:t>
            </a:r>
          </a:p>
          <a:p>
            <a:pPr marL="0" indent="0"/>
            <a:r>
              <a:rPr lang="en-IN" sz="2800" dirty="0"/>
              <a:t>DBMS     - Sybase, Oracle, MySQL (3)</a:t>
            </a:r>
          </a:p>
          <a:p>
            <a:pPr marL="0" indent="0"/>
            <a:endParaRPr lang="en-IN" sz="2800" dirty="0"/>
          </a:p>
          <a:p>
            <a:pPr marL="0" indent="0"/>
            <a:r>
              <a:rPr lang="en-IN" sz="2600" dirty="0"/>
              <a:t>Total Possible Test case 3*2*2*2*3 = 72</a:t>
            </a:r>
          </a:p>
        </p:txBody>
      </p:sp>
      <p:pic>
        <p:nvPicPr>
          <p:cNvPr id="5" name="Picture 4">
            <a:extLst>
              <a:ext uri="{FF2B5EF4-FFF2-40B4-BE49-F238E27FC236}">
                <a16:creationId xmlns:a16="http://schemas.microsoft.com/office/drawing/2014/main" id="{42B0F722-345E-DAFB-578E-20E4EA0FD59F}"/>
              </a:ext>
            </a:extLst>
          </p:cNvPr>
          <p:cNvPicPr>
            <a:picLocks noChangeAspect="1"/>
          </p:cNvPicPr>
          <p:nvPr/>
        </p:nvPicPr>
        <p:blipFill>
          <a:blip r:embed="rId3"/>
          <a:stretch>
            <a:fillRect/>
          </a:stretch>
        </p:blipFill>
        <p:spPr>
          <a:xfrm>
            <a:off x="5360625" y="1600200"/>
            <a:ext cx="3596086" cy="4676775"/>
          </a:xfrm>
          <a:prstGeom prst="rect">
            <a:avLst/>
          </a:prstGeom>
        </p:spPr>
      </p:pic>
    </p:spTree>
    <p:extLst>
      <p:ext uri="{BB962C8B-B14F-4D97-AF65-F5344CB8AC3E}">
        <p14:creationId xmlns:p14="http://schemas.microsoft.com/office/powerpoint/2010/main" val="14165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dirty="0"/>
              <a:t>Fault Model (Interaction Faults)</a:t>
            </a:r>
          </a:p>
          <a:p>
            <a:pPr lvl="1"/>
            <a:r>
              <a:rPr lang="en-US" dirty="0"/>
              <a:t>A t-way interaction fault is a fault that is triggered by a certain combination of t input values.</a:t>
            </a:r>
          </a:p>
          <a:p>
            <a:pPr lvl="1"/>
            <a:r>
              <a:rPr lang="en-US" dirty="0"/>
              <a:t>A simple fault is a t-way fault where t = 1</a:t>
            </a:r>
          </a:p>
          <a:p>
            <a:pPr lvl="1"/>
            <a:r>
              <a:rPr lang="en-US" dirty="0"/>
              <a:t>A pairwise fault is a t-way fault where t = 2.</a:t>
            </a:r>
          </a:p>
          <a:p>
            <a:pPr lvl="1"/>
            <a:r>
              <a:rPr lang="en-US" dirty="0"/>
              <a:t>In practice, a majority of software faults consist of simple and pairwise faults. </a:t>
            </a:r>
          </a:p>
          <a:p>
            <a:pPr lvl="2"/>
            <a:endParaRPr lang="en-US" dirty="0"/>
          </a:p>
          <a:p>
            <a:pPr>
              <a:buFont typeface="Arial" panose="020B0604020202020204" pitchFamily="34" charset="0"/>
              <a:buChar char="•"/>
            </a:pPr>
            <a:r>
              <a:rPr lang="en-IN" dirty="0"/>
              <a:t>Unique combinations</a:t>
            </a:r>
          </a:p>
          <a:p>
            <a:pPr lvl="1"/>
            <a:r>
              <a:rPr lang="en-IN" dirty="0"/>
              <a:t>Latin Squares</a:t>
            </a:r>
          </a:p>
          <a:p>
            <a:pPr lvl="1"/>
            <a:r>
              <a:rPr lang="en-IN" dirty="0"/>
              <a:t>Pairwise Testing</a:t>
            </a:r>
          </a:p>
          <a:p>
            <a:pPr lvl="1"/>
            <a:r>
              <a:rPr lang="en-IN" dirty="0"/>
              <a:t>Orthogonal Array</a:t>
            </a:r>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IN" dirty="0"/>
              <a:t>Model the input</a:t>
            </a:r>
          </a:p>
        </p:txBody>
      </p:sp>
    </p:spTree>
    <p:extLst>
      <p:ext uri="{BB962C8B-B14F-4D97-AF65-F5344CB8AC3E}">
        <p14:creationId xmlns:p14="http://schemas.microsoft.com/office/powerpoint/2010/main" val="2766337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7E2B5-EC5B-D43E-B52B-C2787476A11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6DE953-3D34-C61B-BEB1-AAFD28FF7593}"/>
              </a:ext>
            </a:extLst>
          </p:cNvPr>
          <p:cNvSpPr>
            <a:spLocks noGrp="1"/>
          </p:cNvSpPr>
          <p:nvPr>
            <p:ph idx="1"/>
          </p:nvPr>
        </p:nvSpPr>
        <p:spPr>
          <a:xfrm>
            <a:off x="304800" y="1493837"/>
            <a:ext cx="8001000" cy="2239963"/>
          </a:xfrm>
        </p:spPr>
        <p:txBody>
          <a:bodyPr>
            <a:normAutofit fontScale="70000" lnSpcReduction="20000"/>
          </a:bodyPr>
          <a:lstStyle/>
          <a:p>
            <a:pPr>
              <a:buFont typeface="Arial" panose="020B0604020202020204" pitchFamily="34" charset="0"/>
              <a:buChar char="•"/>
            </a:pPr>
            <a:r>
              <a:rPr lang="en-IN" dirty="0"/>
              <a:t>P1 = (A,B)</a:t>
            </a:r>
          </a:p>
          <a:p>
            <a:pPr>
              <a:buFont typeface="Arial" panose="020B0604020202020204" pitchFamily="34" charset="0"/>
              <a:buChar char="•"/>
            </a:pPr>
            <a:r>
              <a:rPr lang="en-IN" dirty="0"/>
              <a:t>P2 = (1,2,3)</a:t>
            </a:r>
          </a:p>
          <a:p>
            <a:pPr>
              <a:buFont typeface="Arial" panose="020B0604020202020204" pitchFamily="34" charset="0"/>
              <a:buChar char="•"/>
            </a:pPr>
            <a:r>
              <a:rPr lang="en-IN" dirty="0"/>
              <a:t>P3 = (X, Y)</a:t>
            </a:r>
          </a:p>
          <a:p>
            <a:pPr>
              <a:buFont typeface="Arial" panose="020B0604020202020204" pitchFamily="34" charset="0"/>
              <a:buChar char="•"/>
            </a:pPr>
            <a:endParaRPr lang="en-IN" dirty="0"/>
          </a:p>
          <a:p>
            <a:pPr>
              <a:buFont typeface="Arial" panose="020B0604020202020204" pitchFamily="34" charset="0"/>
              <a:buChar char="•"/>
            </a:pPr>
            <a:r>
              <a:rPr lang="en-IN" dirty="0"/>
              <a:t>Total Test Cases – 12</a:t>
            </a:r>
          </a:p>
          <a:p>
            <a:pPr>
              <a:buFont typeface="Arial" panose="020B0604020202020204" pitchFamily="34" charset="0"/>
              <a:buChar char="•"/>
            </a:pPr>
            <a:endParaRPr lang="en-IN" dirty="0"/>
          </a:p>
          <a:p>
            <a:pPr>
              <a:buFont typeface="Arial" panose="020B0604020202020204" pitchFamily="34" charset="0"/>
              <a:buChar char="•"/>
            </a:pPr>
            <a:r>
              <a:rPr lang="en-IN" dirty="0"/>
              <a:t>Simple Fault - </a:t>
            </a:r>
            <a:r>
              <a:rPr lang="en-US" dirty="0"/>
              <a:t>Each parameter value must be covered in at least</a:t>
            </a:r>
          </a:p>
          <a:p>
            <a:pPr>
              <a:buFont typeface="Arial" panose="020B0604020202020204" pitchFamily="34" charset="0"/>
              <a:buChar char="•"/>
            </a:pPr>
            <a:r>
              <a:rPr lang="en-US" dirty="0"/>
              <a:t>one test case</a:t>
            </a:r>
            <a:endParaRPr lang="en-IN" dirty="0"/>
          </a:p>
          <a:p>
            <a:pPr>
              <a:buFont typeface="Arial" panose="020B0604020202020204" pitchFamily="34" charset="0"/>
              <a:buChar char="•"/>
            </a:pPr>
            <a:endParaRPr lang="en-IN" dirty="0"/>
          </a:p>
          <a:p>
            <a:pPr marL="0" indent="0"/>
            <a:endParaRPr lang="en-IN" dirty="0"/>
          </a:p>
        </p:txBody>
      </p:sp>
      <p:sp>
        <p:nvSpPr>
          <p:cNvPr id="3" name="Content Placeholder 2">
            <a:extLst>
              <a:ext uri="{FF2B5EF4-FFF2-40B4-BE49-F238E27FC236}">
                <a16:creationId xmlns:a16="http://schemas.microsoft.com/office/drawing/2014/main" id="{3C45A504-6897-760C-007B-68285E86174D}"/>
              </a:ext>
            </a:extLst>
          </p:cNvPr>
          <p:cNvSpPr>
            <a:spLocks noGrp="1"/>
          </p:cNvSpPr>
          <p:nvPr>
            <p:ph sz="quarter" idx="10"/>
          </p:nvPr>
        </p:nvSpPr>
        <p:spPr/>
        <p:txBody>
          <a:bodyPr/>
          <a:lstStyle/>
          <a:p>
            <a:r>
              <a:rPr lang="en-IN" dirty="0"/>
              <a:t>Model the input</a:t>
            </a:r>
          </a:p>
        </p:txBody>
      </p:sp>
      <p:pic>
        <p:nvPicPr>
          <p:cNvPr id="5" name="Picture 4">
            <a:extLst>
              <a:ext uri="{FF2B5EF4-FFF2-40B4-BE49-F238E27FC236}">
                <a16:creationId xmlns:a16="http://schemas.microsoft.com/office/drawing/2014/main" id="{97511887-9424-4F3C-1651-88B3CBB722EA}"/>
              </a:ext>
            </a:extLst>
          </p:cNvPr>
          <p:cNvPicPr>
            <a:picLocks noChangeAspect="1"/>
          </p:cNvPicPr>
          <p:nvPr/>
        </p:nvPicPr>
        <p:blipFill>
          <a:blip r:embed="rId2"/>
          <a:stretch>
            <a:fillRect/>
          </a:stretch>
        </p:blipFill>
        <p:spPr>
          <a:xfrm>
            <a:off x="2057400" y="3962400"/>
            <a:ext cx="1847850" cy="2495550"/>
          </a:xfrm>
          <a:prstGeom prst="rect">
            <a:avLst/>
          </a:prstGeom>
        </p:spPr>
      </p:pic>
      <p:pic>
        <p:nvPicPr>
          <p:cNvPr id="8" name="Picture 7">
            <a:extLst>
              <a:ext uri="{FF2B5EF4-FFF2-40B4-BE49-F238E27FC236}">
                <a16:creationId xmlns:a16="http://schemas.microsoft.com/office/drawing/2014/main" id="{79F3743C-399B-F937-0F93-B7C1DCD410CF}"/>
              </a:ext>
            </a:extLst>
          </p:cNvPr>
          <p:cNvPicPr>
            <a:picLocks noChangeAspect="1"/>
          </p:cNvPicPr>
          <p:nvPr/>
        </p:nvPicPr>
        <p:blipFill>
          <a:blip r:embed="rId3"/>
          <a:stretch>
            <a:fillRect/>
          </a:stretch>
        </p:blipFill>
        <p:spPr>
          <a:xfrm>
            <a:off x="4603506" y="3962400"/>
            <a:ext cx="1847850" cy="2495550"/>
          </a:xfrm>
          <a:prstGeom prst="rect">
            <a:avLst/>
          </a:prstGeom>
        </p:spPr>
      </p:pic>
    </p:spTree>
    <p:extLst>
      <p:ext uri="{BB962C8B-B14F-4D97-AF65-F5344CB8AC3E}">
        <p14:creationId xmlns:p14="http://schemas.microsoft.com/office/powerpoint/2010/main" val="624242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11409</TotalTime>
  <Words>1989</Words>
  <Application>Microsoft Office PowerPoint</Application>
  <PresentationFormat>On-screen Show (4:3)</PresentationFormat>
  <Paragraphs>308</Paragraphs>
  <Slides>36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Comic Sans MS</vt:lpstr>
      <vt:lpstr>Wingdings</vt:lpstr>
      <vt:lpstr>Office Theme</vt:lpstr>
      <vt:lpstr>Software Quality Assurance and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Vadivelan M</cp:lastModifiedBy>
  <cp:revision>459</cp:revision>
  <dcterms:created xsi:type="dcterms:W3CDTF">2011-09-14T09:42:05Z</dcterms:created>
  <dcterms:modified xsi:type="dcterms:W3CDTF">2024-03-16T11:38:40Z</dcterms:modified>
</cp:coreProperties>
</file>