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38" r:id="rId2"/>
    <p:sldId id="257" r:id="rId3"/>
    <p:sldId id="597" r:id="rId4"/>
    <p:sldId id="598" r:id="rId5"/>
    <p:sldId id="455" r:id="rId6"/>
    <p:sldId id="490" r:id="rId7"/>
    <p:sldId id="549" r:id="rId8"/>
    <p:sldId id="492" r:id="rId9"/>
    <p:sldId id="493" r:id="rId10"/>
    <p:sldId id="550" r:id="rId11"/>
    <p:sldId id="551" r:id="rId12"/>
    <p:sldId id="552" r:id="rId13"/>
    <p:sldId id="553" r:id="rId14"/>
    <p:sldId id="520" r:id="rId15"/>
    <p:sldId id="518" r:id="rId16"/>
    <p:sldId id="526" r:id="rId17"/>
    <p:sldId id="527" r:id="rId18"/>
    <p:sldId id="528" r:id="rId19"/>
    <p:sldId id="538" r:id="rId20"/>
    <p:sldId id="529" r:id="rId21"/>
    <p:sldId id="530" r:id="rId22"/>
    <p:sldId id="531" r:id="rId23"/>
    <p:sldId id="532" r:id="rId24"/>
    <p:sldId id="533" r:id="rId25"/>
    <p:sldId id="534" r:id="rId26"/>
    <p:sldId id="544" r:id="rId27"/>
    <p:sldId id="543" r:id="rId28"/>
    <p:sldId id="535" r:id="rId29"/>
    <p:sldId id="545" r:id="rId30"/>
    <p:sldId id="536" r:id="rId31"/>
    <p:sldId id="537" r:id="rId32"/>
    <p:sldId id="539" r:id="rId33"/>
    <p:sldId id="540" r:id="rId34"/>
    <p:sldId id="541" r:id="rId35"/>
    <p:sldId id="542" r:id="rId36"/>
    <p:sldId id="547" r:id="rId37"/>
    <p:sldId id="548" r:id="rId38"/>
    <p:sldId id="546" r:id="rId39"/>
    <p:sldId id="590"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94194" autoAdjust="0"/>
  </p:normalViewPr>
  <p:slideViewPr>
    <p:cSldViewPr>
      <p:cViewPr varScale="1">
        <p:scale>
          <a:sx n="121" d="100"/>
          <a:sy n="121" d="100"/>
        </p:scale>
        <p:origin x="106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16B540-29E0-D3D1-1729-88D5E78EF6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00E8ED68-3891-56BB-7747-ECDA16B140E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BE083B3-512E-4E3B-9A2B-19241EF2A96D}" type="datetimeFigureOut">
              <a:rPr lang="en-US"/>
              <a:pPr>
                <a:defRPr/>
              </a:pPr>
              <a:t>3/23/2024</a:t>
            </a:fld>
            <a:endParaRPr lang="en-US"/>
          </a:p>
        </p:txBody>
      </p:sp>
      <p:sp>
        <p:nvSpPr>
          <p:cNvPr id="17412" name="Rectangle 4">
            <a:extLst>
              <a:ext uri="{FF2B5EF4-FFF2-40B4-BE49-F238E27FC236}">
                <a16:creationId xmlns:a16="http://schemas.microsoft.com/office/drawing/2014/main" id="{4223690B-81F4-F8F3-A101-2C11CBB0E9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05F517E-159E-4491-8607-CEE54BE573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EDF4764A-756E-6451-E607-6DE8D8715A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8E8B92A4-40F1-07B3-1C62-4423F07984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3CE53F7-9AC6-4B0A-B8AF-16EF14F11E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5374F2A-76C3-A8BA-240D-AE14BBD2B27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510EF2B-BF3C-F705-BBF8-404645294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1AD5233E-C936-72AE-24E2-7A1C4A53D8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37D46B-F561-4A19-B982-EF5404381CB0}"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78759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413428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254009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2982514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3581418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1292919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2608775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3280507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4157795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468019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691966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2479958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4168898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400343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3428527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437551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31</a:t>
            </a:fld>
            <a:endParaRPr lang="en-US" altLang="en-US">
              <a:latin typeface="Calibri" panose="020F0502020204030204" pitchFamily="34" charset="0"/>
            </a:endParaRPr>
          </a:p>
        </p:txBody>
      </p:sp>
    </p:spTree>
    <p:extLst>
      <p:ext uri="{BB962C8B-B14F-4D97-AF65-F5344CB8AC3E}">
        <p14:creationId xmlns:p14="http://schemas.microsoft.com/office/powerpoint/2010/main" val="2542534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32</a:t>
            </a:fld>
            <a:endParaRPr lang="en-US" altLang="en-US">
              <a:latin typeface="Calibri" panose="020F0502020204030204" pitchFamily="34" charset="0"/>
            </a:endParaRPr>
          </a:p>
        </p:txBody>
      </p:sp>
    </p:spTree>
    <p:extLst>
      <p:ext uri="{BB962C8B-B14F-4D97-AF65-F5344CB8AC3E}">
        <p14:creationId xmlns:p14="http://schemas.microsoft.com/office/powerpoint/2010/main" val="3760565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33</a:t>
            </a:fld>
            <a:endParaRPr lang="en-US" altLang="en-US">
              <a:latin typeface="Calibri" panose="020F0502020204030204" pitchFamily="34" charset="0"/>
            </a:endParaRPr>
          </a:p>
        </p:txBody>
      </p:sp>
    </p:spTree>
    <p:extLst>
      <p:ext uri="{BB962C8B-B14F-4D97-AF65-F5344CB8AC3E}">
        <p14:creationId xmlns:p14="http://schemas.microsoft.com/office/powerpoint/2010/main" val="4269984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34</a:t>
            </a:fld>
            <a:endParaRPr lang="en-US" altLang="en-US">
              <a:latin typeface="Calibri" panose="020F0502020204030204" pitchFamily="34" charset="0"/>
            </a:endParaRPr>
          </a:p>
        </p:txBody>
      </p:sp>
    </p:spTree>
    <p:extLst>
      <p:ext uri="{BB962C8B-B14F-4D97-AF65-F5344CB8AC3E}">
        <p14:creationId xmlns:p14="http://schemas.microsoft.com/office/powerpoint/2010/main" val="2448775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35</a:t>
            </a:fld>
            <a:endParaRPr lang="en-US" altLang="en-US">
              <a:latin typeface="Calibri" panose="020F0502020204030204" pitchFamily="34" charset="0"/>
            </a:endParaRPr>
          </a:p>
        </p:txBody>
      </p:sp>
    </p:spTree>
    <p:extLst>
      <p:ext uri="{BB962C8B-B14F-4D97-AF65-F5344CB8AC3E}">
        <p14:creationId xmlns:p14="http://schemas.microsoft.com/office/powerpoint/2010/main" val="816506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9AF7B-C6DA-05F4-2BF9-DFAE30B2D28B}"/>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6D4E762-8F6F-AF4D-E201-F8355A0D40CA}"/>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021E713A-B751-DB04-F074-EB1F332B8F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01901EBD-CAF7-F798-EE86-5BDFB1EA48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2707838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36</a:t>
            </a:fld>
            <a:endParaRPr lang="en-US" altLang="en-US">
              <a:latin typeface="Calibri" panose="020F0502020204030204" pitchFamily="34" charset="0"/>
            </a:endParaRPr>
          </a:p>
        </p:txBody>
      </p:sp>
    </p:spTree>
    <p:extLst>
      <p:ext uri="{BB962C8B-B14F-4D97-AF65-F5344CB8AC3E}">
        <p14:creationId xmlns:p14="http://schemas.microsoft.com/office/powerpoint/2010/main" val="132659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37</a:t>
            </a:fld>
            <a:endParaRPr lang="en-US" altLang="en-US">
              <a:latin typeface="Calibri" panose="020F0502020204030204" pitchFamily="34" charset="0"/>
            </a:endParaRPr>
          </a:p>
        </p:txBody>
      </p:sp>
    </p:spTree>
    <p:extLst>
      <p:ext uri="{BB962C8B-B14F-4D97-AF65-F5344CB8AC3E}">
        <p14:creationId xmlns:p14="http://schemas.microsoft.com/office/powerpoint/2010/main" val="1918078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38</a:t>
            </a:fld>
            <a:endParaRPr lang="en-US" altLang="en-US">
              <a:latin typeface="Calibri" panose="020F0502020204030204" pitchFamily="34" charset="0"/>
            </a:endParaRPr>
          </a:p>
        </p:txBody>
      </p:sp>
    </p:spTree>
    <p:extLst>
      <p:ext uri="{BB962C8B-B14F-4D97-AF65-F5344CB8AC3E}">
        <p14:creationId xmlns:p14="http://schemas.microsoft.com/office/powerpoint/2010/main" val="2954191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39</a:t>
            </a:fld>
            <a:endParaRPr lang="en-US" altLang="en-US">
              <a:latin typeface="Calibri" panose="020F0502020204030204" pitchFamily="34" charset="0"/>
            </a:endParaRPr>
          </a:p>
        </p:txBody>
      </p:sp>
    </p:spTree>
    <p:extLst>
      <p:ext uri="{BB962C8B-B14F-4D97-AF65-F5344CB8AC3E}">
        <p14:creationId xmlns:p14="http://schemas.microsoft.com/office/powerpoint/2010/main" val="110943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5</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4110761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166978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4200874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70428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1949628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3C409C-8DE3-FBA4-C17C-041B4964E4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BCEF15E-7B64-5B5E-A901-9FFCA5A2E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32F74A0-39C0-DD3D-A912-A4EDC31BB7D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EFA67A-BC61-10A8-F1AE-FD400E58346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FF2F500-05D4-6B37-927D-6D2C22AEA2A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DD3F50F-D8D3-1C4B-5FD9-6E46377099A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A16EA46C-0564-CC0D-FB7F-C4AF8DFC2E92}"/>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43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B08F86B-02C4-A518-C404-5B2EEF77B819}"/>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C5D6DF5-7FE9-B9A5-654F-1A8D229A2C8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60E3F42-DC58-D61E-3894-F487E698C7F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647DEE0-D154-6AEA-9ACF-AEDAD75CAA7A}"/>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28329DB2-AB5A-E031-4DF0-A2678AF985D9}"/>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4DABEFB-E40B-977D-1D5C-C85F4129B317}"/>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1790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B1B9B076-6A17-FED6-15F7-6E108EAC87DF}"/>
              </a:ext>
            </a:extLst>
          </p:cNvPr>
          <p:cNvSpPr>
            <a:spLocks noGrp="1"/>
          </p:cNvSpPr>
          <p:nvPr>
            <p:ph type="ftr" sz="quarter" idx="10"/>
          </p:nvPr>
        </p:nvSpPr>
        <p:spPr>
          <a:xfrm>
            <a:off x="2195513" y="6237288"/>
            <a:ext cx="4392612" cy="365125"/>
          </a:xfrm>
        </p:spPr>
        <p:txBody>
          <a:bodyPr/>
          <a:lstStyle>
            <a:lvl1pPr>
              <a:defRPr sz="1200" b="1"/>
            </a:lvl1pPr>
          </a:lstStyle>
          <a:p>
            <a:pPr>
              <a:defRPr/>
            </a:pPr>
            <a:r>
              <a:rPr lang="en-US"/>
              <a:t>SS ZGXX –System Programming</a:t>
            </a:r>
            <a:endParaRPr lang="en-IN" dirty="0"/>
          </a:p>
        </p:txBody>
      </p:sp>
      <p:sp>
        <p:nvSpPr>
          <p:cNvPr id="5" name="Slide Number Placeholder 5">
            <a:extLst>
              <a:ext uri="{FF2B5EF4-FFF2-40B4-BE49-F238E27FC236}">
                <a16:creationId xmlns:a16="http://schemas.microsoft.com/office/drawing/2014/main" id="{D5D1C59C-6E66-49CF-AA4E-90246FB2DE3A}"/>
              </a:ext>
            </a:extLst>
          </p:cNvPr>
          <p:cNvSpPr>
            <a:spLocks noGrp="1"/>
          </p:cNvSpPr>
          <p:nvPr>
            <p:ph type="sldNum" sz="quarter" idx="11"/>
          </p:nvPr>
        </p:nvSpPr>
        <p:spPr>
          <a:xfrm>
            <a:off x="8532813" y="6237288"/>
            <a:ext cx="611187" cy="293687"/>
          </a:xfrm>
        </p:spPr>
        <p:txBody>
          <a:bodyPr/>
          <a:lstStyle>
            <a:lvl1pPr>
              <a:defRPr sz="1600" b="1"/>
            </a:lvl1pPr>
          </a:lstStyle>
          <a:p>
            <a:fld id="{ACB3EA96-C05C-4F2D-8970-B696731E9F02}" type="slidenum">
              <a:rPr lang="en-IN" altLang="en-US"/>
              <a:pPr/>
              <a:t>‹#›</a:t>
            </a:fld>
            <a:endParaRPr lang="en-IN" altLang="en-US"/>
          </a:p>
        </p:txBody>
      </p:sp>
    </p:spTree>
    <p:extLst>
      <p:ext uri="{BB962C8B-B14F-4D97-AF65-F5344CB8AC3E}">
        <p14:creationId xmlns:p14="http://schemas.microsoft.com/office/powerpoint/2010/main" val="26416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2AF5E5-1A01-DFBA-B95E-E7617151F5DC}"/>
              </a:ext>
            </a:extLst>
          </p:cNvPr>
          <p:cNvSpPr>
            <a:spLocks noGrp="1" noChangeArrowheads="1"/>
          </p:cNvSpPr>
          <p:nvPr>
            <p:ph type="dt" sz="half" idx="10"/>
          </p:nvPr>
        </p:nvSpPr>
        <p:spPr/>
        <p:txBody>
          <a:bodyPr/>
          <a:lstStyle>
            <a:lvl1pPr>
              <a:defRPr/>
            </a:lvl1pPr>
          </a:lstStyle>
          <a:p>
            <a:pPr>
              <a:defRPr/>
            </a:pPr>
            <a:fld id="{3E16FF7F-F0C9-4128-A099-DF9FCB481216}" type="datetime1">
              <a:rPr lang="en-US"/>
              <a:pPr>
                <a:defRPr/>
              </a:pPr>
              <a:t>3/23/2024</a:t>
            </a:fld>
            <a:endParaRPr lang="en-US"/>
          </a:p>
        </p:txBody>
      </p:sp>
      <p:sp>
        <p:nvSpPr>
          <p:cNvPr id="5" name="Rectangle 5">
            <a:extLst>
              <a:ext uri="{FF2B5EF4-FFF2-40B4-BE49-F238E27FC236}">
                <a16:creationId xmlns:a16="http://schemas.microsoft.com/office/drawing/2014/main" id="{EA450CA6-5259-B406-4A02-AFAF83E463F7}"/>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627C0CBF-4B52-6DC2-84A6-FD84853D3DEE}"/>
              </a:ext>
            </a:extLst>
          </p:cNvPr>
          <p:cNvSpPr>
            <a:spLocks noGrp="1" noChangeArrowheads="1"/>
          </p:cNvSpPr>
          <p:nvPr>
            <p:ph type="sldNum" sz="quarter" idx="12"/>
          </p:nvPr>
        </p:nvSpPr>
        <p:spPr/>
        <p:txBody>
          <a:bodyPr/>
          <a:lstStyle>
            <a:lvl1pPr>
              <a:defRPr/>
            </a:lvl1pPr>
          </a:lstStyle>
          <a:p>
            <a:fld id="{56E2B393-71A7-465E-B673-75440ADF37B0}" type="slidenum">
              <a:rPr lang="en-US" altLang="en-US"/>
              <a:pPr/>
              <a:t>‹#›</a:t>
            </a:fld>
            <a:endParaRPr lang="en-US" altLang="en-US"/>
          </a:p>
        </p:txBody>
      </p:sp>
    </p:spTree>
    <p:extLst>
      <p:ext uri="{BB962C8B-B14F-4D97-AF65-F5344CB8AC3E}">
        <p14:creationId xmlns:p14="http://schemas.microsoft.com/office/powerpoint/2010/main" val="38246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7284CD3C-64F2-37EC-7C01-EB956D1B669B}"/>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3/23/2024</a:t>
            </a:fld>
            <a:endParaRPr lang="en-US"/>
          </a:p>
        </p:txBody>
      </p:sp>
      <p:sp>
        <p:nvSpPr>
          <p:cNvPr id="5" name="Rectangle 5">
            <a:extLst>
              <a:ext uri="{FF2B5EF4-FFF2-40B4-BE49-F238E27FC236}">
                <a16:creationId xmlns:a16="http://schemas.microsoft.com/office/drawing/2014/main" id="{E5309B28-1F02-E916-7137-5439604FCFF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C3B1843C-388A-3873-1A5C-8DD2CFA6FA6A}"/>
              </a:ext>
            </a:extLst>
          </p:cNvPr>
          <p:cNvSpPr>
            <a:spLocks noGrp="1" noChangeArrowheads="1"/>
          </p:cNvSpPr>
          <p:nvPr>
            <p:ph type="sldNum" sz="quarter" idx="12"/>
          </p:nvPr>
        </p:nvSpPr>
        <p:spPr/>
        <p:txBody>
          <a:bodyPr/>
          <a:lstStyle>
            <a:lvl1pPr>
              <a:defRPr/>
            </a:lvl1pPr>
          </a:lstStyle>
          <a:p>
            <a:fld id="{2F09E160-1DE0-4784-9CD1-F487B1F04816}" type="slidenum">
              <a:rPr lang="en-US" altLang="en-US"/>
              <a:pPr/>
              <a:t>‹#›</a:t>
            </a:fld>
            <a:endParaRPr lang="en-US" altLang="en-US"/>
          </a:p>
        </p:txBody>
      </p:sp>
    </p:spTree>
    <p:extLst>
      <p:ext uri="{BB962C8B-B14F-4D97-AF65-F5344CB8AC3E}">
        <p14:creationId xmlns:p14="http://schemas.microsoft.com/office/powerpoint/2010/main" val="39006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C0E700-ED7C-3CB2-6A84-979883CE5FF0}"/>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3/23/2024</a:t>
            </a:fld>
            <a:endParaRPr lang="en-US"/>
          </a:p>
        </p:txBody>
      </p:sp>
      <p:sp>
        <p:nvSpPr>
          <p:cNvPr id="4" name="Rectangle 5">
            <a:extLst>
              <a:ext uri="{FF2B5EF4-FFF2-40B4-BE49-F238E27FC236}">
                <a16:creationId xmlns:a16="http://schemas.microsoft.com/office/drawing/2014/main" id="{45E5FBAD-ACBC-937E-A572-E18E506F050C}"/>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46C317CE-BAA4-E91F-5F22-57EA3018B601}"/>
              </a:ext>
            </a:extLst>
          </p:cNvPr>
          <p:cNvSpPr>
            <a:spLocks noGrp="1" noChangeArrowheads="1"/>
          </p:cNvSpPr>
          <p:nvPr>
            <p:ph type="sldNum" sz="quarter" idx="12"/>
          </p:nvPr>
        </p:nvSpPr>
        <p:spPr/>
        <p:txBody>
          <a:bodyPr/>
          <a:lstStyle>
            <a:lvl1pPr>
              <a:defRPr/>
            </a:lvl1pPr>
          </a:lstStyle>
          <a:p>
            <a:fld id="{C8A4636F-CF22-4AB3-9267-0DFB792404B5}" type="slidenum">
              <a:rPr lang="en-US" altLang="en-US"/>
              <a:pPr/>
              <a:t>‹#›</a:t>
            </a:fld>
            <a:endParaRPr lang="en-US" altLang="en-US"/>
          </a:p>
        </p:txBody>
      </p:sp>
    </p:spTree>
    <p:extLst>
      <p:ext uri="{BB962C8B-B14F-4D97-AF65-F5344CB8AC3E}">
        <p14:creationId xmlns:p14="http://schemas.microsoft.com/office/powerpoint/2010/main" val="386507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20E1EC-0AA4-5F10-29C9-E92A0DAAD773}"/>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2E318E84-2C55-C853-49FA-CD7D80FEF054}"/>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1188653F-4D28-7074-26B3-51EBC6C0EEF5}"/>
              </a:ext>
            </a:extLst>
          </p:cNvPr>
          <p:cNvSpPr>
            <a:spLocks noGrp="1" noChangeArrowheads="1"/>
          </p:cNvSpPr>
          <p:nvPr>
            <p:ph type="sldNum" sz="quarter" idx="12"/>
          </p:nvPr>
        </p:nvSpPr>
        <p:spPr/>
        <p:txBody>
          <a:bodyPr/>
          <a:lstStyle>
            <a:lvl1pPr>
              <a:defRPr/>
            </a:lvl1pPr>
          </a:lstStyle>
          <a:p>
            <a:fld id="{2C6504EB-D4B5-4D1A-8A66-3D97E70A5685}" type="slidenum">
              <a:rPr lang="en-US" altLang="en-US"/>
              <a:pPr/>
              <a:t>‹#›</a:t>
            </a:fld>
            <a:endParaRPr lang="en-US" altLang="en-US"/>
          </a:p>
        </p:txBody>
      </p:sp>
    </p:spTree>
    <p:extLst>
      <p:ext uri="{BB962C8B-B14F-4D97-AF65-F5344CB8AC3E}">
        <p14:creationId xmlns:p14="http://schemas.microsoft.com/office/powerpoint/2010/main" val="2016038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BCFFDE8D-8DFF-7EC7-D7F6-8BFFA868044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FF6BBAF-AFAB-73BD-9026-8F784DA3E379}"/>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1E14DF82-0871-E758-B94B-61F216CB9583}"/>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42203FB-6B72-3240-41AC-7FF96388483D}"/>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138C0F1-244B-D0B2-4394-F14CB72A4378}"/>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7F81086-697B-D593-DEE5-7C8497EE5DAB}"/>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D85D2E93-5BD9-C292-325A-AC23CDE883BA}"/>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DBBA3ACD-D0BE-EC2F-DBF5-77BA4CFF6BB8}"/>
              </a:ext>
            </a:extLst>
          </p:cNvPr>
          <p:cNvSpPr txBox="1">
            <a:spLocks noChangeArrowheads="1"/>
          </p:cNvSpPr>
          <p:nvPr userDrawn="1"/>
        </p:nvSpPr>
        <p:spPr bwMode="auto">
          <a:xfrm>
            <a:off x="7086600" y="11715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6783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764F7-59C6-8B6F-1C84-FC30A05E477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73C3AE8-787B-420E-5DA2-F9EAC402A1B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58E57D5-2644-2B46-A640-5F81EA98B56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97A9B6-0AC1-CB6A-68B7-443DB35EB69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362ED9A5-8A38-FDC8-7457-62543D4DEF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25D2161-9958-D1BD-0D17-2DC1815AF91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92FD9321-591B-D05F-DF92-FADFB024DBB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077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BF2F-3E3E-B0D5-4B3A-8375A88C39B5}"/>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64B062A6-EB34-1C65-F17F-9FB70BAEDEB5}"/>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C50DF83D-985F-8EB8-58A7-1D36AD915B7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7E595A9-1AB2-6C23-4BC6-BEBD4F3879F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909CAFE-94F2-8DFF-210B-1CD28107471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C8EDBB0-92AB-63AB-FE70-079EA86882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E80F65F-28C3-F1B3-4055-F0B28966EDC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4C67DE93-49E6-CF48-D17A-A7B67AA698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CA60ADF-E106-21DD-3AAC-155EE4E01D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7C5CD86-EC62-083E-801B-10783073F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C2F6B567-6A14-B70F-1AC5-E310C0757C6F}"/>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E68FACDA-48DB-751D-A187-C9A5176C818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91E10E7-4180-17F4-34A8-0506D18154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D8D7B9-E837-E0CE-18B0-84D66974729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70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AF91983F-9C8A-9DA2-0B69-7A535A4237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38CCB2F4-E57A-2439-042A-C847E1C9F884}"/>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7B59883-EEBC-9054-D37B-5B97D08FCA9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B933CA9-05E8-6B6B-BDA8-BB37787252C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619175-B909-861A-3296-6FD5C811F1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A9699ACC-E384-B255-542E-52232439680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935891F-B3DC-23CE-876C-46905720B1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F94D3-2534-17B0-D988-BF75DF7A14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F694222-E346-3E6D-D39F-026289716A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D0D6FC3D-DD66-83E7-8F90-FD44BF5D0C0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6539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310EFEEB-2F53-1689-166E-0120B47D4818}"/>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125BA39-4047-CBE8-087F-99AFF96555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5D2886-A87F-7A99-7072-95E52928BA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3D5140-61CA-E1B3-CB2F-F2426CC5BA4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0CB53F9A-9FFF-2BC9-A81F-B5FD544EA94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09233ECE-8C38-DFF4-0A98-D3234E67BB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2441C72-EB41-3FB2-A163-DE19CAC0C01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125AE29-6C3F-3F95-9613-3ADA07BFF63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BF611DB-7860-4E4A-FBFC-FF0B88618F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111C83D-E204-891B-F48D-CD2ECBD64AE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42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78DC4B3-70D0-93FD-DB62-6640E3C8BA41}"/>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A68B26D0-DD3E-4040-B710-BE233ADC19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05EF5184-B789-D9D6-DD4F-0332215061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F64CA81-6A8F-5E06-8B15-DFBED33A05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5B324A78-CFF8-5F4B-793C-42B85F157CEC}"/>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DF421A1F-6752-F344-4B2A-92F481D517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8130615-655D-8109-AEA4-718E23420E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394AB19-7B02-468E-EAC0-AD1C7F37D1A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8E2D491-AFB8-D9DC-5D7A-9E7B7B23865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2051175-840E-8439-95E4-ABB4AE67C094}"/>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9499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7DD0712-4508-7C16-6FC7-788BD071DBC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3AF43F6-F9B0-0E72-162E-FE073A0114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AE7484E-818E-19E6-70DE-08CA1952586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2F2860A-22E6-E0BB-4D0C-63B3E03254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BF7401F4-DBE7-CA53-F8EA-D9017E4EDD6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777AC30-DCC7-8DD4-92ED-2167B9D280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D8F36DD-28AC-01BF-3939-105E0FCC1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D853BB-F0D6-040B-35B9-6F571AF8124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37D6615-719D-DC72-D551-C5CEC19A04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951EC16-3466-02B5-53D6-1F5AE0808B9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187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210C1C4-C7D1-DD6C-C419-7D6BFE421F2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07FCB5-49D1-8249-5B37-F79A704C74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5C42A8-4265-A403-E443-2F175D04B8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E97332B-DC9A-1F12-5911-3F7F5BC069F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4EF91E88-131F-80A2-0ECD-2BE454A1DEF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E26DB7E-903B-B7D2-BD56-7CFC21E8B0D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E85B569-F76F-E757-44F6-E38BEA425F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1216955-6DCE-7404-6521-96C0DF8D08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B3F8E6B-34A3-C60D-7B27-61B3EBD056B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DC4E8FE-0EEE-CB18-8EF8-34A85977837E}"/>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9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510D435-9633-6454-AB11-C1E2193D8DA7}"/>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B730680-01D8-4F1F-7411-DF0E799C3F0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B8ECC68-4A65-666F-F3B6-4434E0FF7D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57EB83-8BB2-9DF9-7E71-6CFB66BCD8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8191896-78BD-2170-F95C-D5919BFDAC27}"/>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9DD7D8F-1802-FD92-0B36-F7D3D61970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92666C-8459-48B9-05F5-079FD392E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D4A7F5F-B3A4-71D7-9148-7CC0DB7FCD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5AEB1EF-05C6-9CB7-93EC-C55736E3A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3D9EC8-8677-476D-FE58-1FD832E462B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287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FDF3D-EFEE-1430-D88F-2B8592C1EB8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BFD20DDA-EB7F-8848-432F-C7EABD377D6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61BB8D2-7558-8EE5-DF63-2C81CD5FDE2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871AB5E-1AEE-4F81-9A33-A731B1098E5F}" type="datetimeFigureOut">
              <a:rPr lang="en-US"/>
              <a:pPr>
                <a:defRPr/>
              </a:pPr>
              <a:t>3/23/2024</a:t>
            </a:fld>
            <a:endParaRPr lang="en-US"/>
          </a:p>
        </p:txBody>
      </p:sp>
      <p:sp>
        <p:nvSpPr>
          <p:cNvPr id="5" name="Footer Placeholder 4">
            <a:extLst>
              <a:ext uri="{FF2B5EF4-FFF2-40B4-BE49-F238E27FC236}">
                <a16:creationId xmlns:a16="http://schemas.microsoft.com/office/drawing/2014/main" id="{64498130-B5F0-A421-28C2-76FA28019B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C2498-14F4-90AA-DD92-97CE289787E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445FF0A-0CD1-440B-838C-CAD09368F3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ABA44-3A24-1798-39AE-4F481CC7B22F}"/>
              </a:ext>
            </a:extLst>
          </p:cNvPr>
          <p:cNvSpPr>
            <a:spLocks noGrp="1"/>
          </p:cNvSpPr>
          <p:nvPr>
            <p:ph type="title"/>
          </p:nvPr>
        </p:nvSpPr>
        <p:spPr>
          <a:xfrm>
            <a:off x="1676400" y="3429000"/>
            <a:ext cx="6858000" cy="1295400"/>
          </a:xfrm>
        </p:spPr>
        <p:txBody>
          <a:bodyPr/>
          <a:lstStyle/>
          <a:p>
            <a:pPr algn="ctr">
              <a:defRPr/>
            </a:pPr>
            <a:r>
              <a:rPr lang="en-US" cap="small" dirty="0"/>
              <a:t>Software Quality Assurance and Testing</a:t>
            </a:r>
            <a:endParaRPr lang="en-US" sz="4000" cap="small" dirty="0"/>
          </a:p>
        </p:txBody>
      </p:sp>
      <p:sp>
        <p:nvSpPr>
          <p:cNvPr id="18435" name="Content Placeholder 5">
            <a:extLst>
              <a:ext uri="{FF2B5EF4-FFF2-40B4-BE49-F238E27FC236}">
                <a16:creationId xmlns:a16="http://schemas.microsoft.com/office/drawing/2014/main" id="{2F0E6BE1-B26D-5871-4A6F-14226CC0D606}"/>
              </a:ext>
            </a:extLst>
          </p:cNvPr>
          <p:cNvSpPr>
            <a:spLocks noGrp="1"/>
          </p:cNvSpPr>
          <p:nvPr>
            <p:ph sz="quarter" idx="13"/>
          </p:nvPr>
        </p:nvSpPr>
        <p:spPr>
          <a:xfrm>
            <a:off x="1676400" y="5181600"/>
            <a:ext cx="6858000" cy="785813"/>
          </a:xfrm>
        </p:spPr>
        <p:txBody>
          <a:bodyPr/>
          <a:lstStyle/>
          <a:p>
            <a:pPr>
              <a:spcBef>
                <a:spcPts val="1200"/>
              </a:spcBef>
            </a:pPr>
            <a:r>
              <a:rPr lang="en-US" altLang="en-US" sz="2400" dirty="0"/>
              <a:t>Lecture - 07</a:t>
            </a:r>
          </a:p>
          <a:p>
            <a:pPr>
              <a:spcBef>
                <a:spcPts val="1200"/>
              </a:spcBef>
            </a:pPr>
            <a:endParaRPr lang="en-US" altLang="en-US" sz="2400" dirty="0"/>
          </a:p>
          <a:p>
            <a:pPr>
              <a:spcBef>
                <a:spcPts val="1200"/>
              </a:spcBef>
            </a:pPr>
            <a:r>
              <a:rPr lang="en-US" altLang="en-US" sz="4000" dirty="0"/>
              <a:t>Harish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Decision Table Based Testing</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799" y="1493838"/>
            <a:ext cx="8458201" cy="4830762"/>
          </a:xfrm>
          <a:ln>
            <a:solidFill>
              <a:schemeClr val="tx1"/>
            </a:solidFill>
          </a:ln>
        </p:spPr>
        <p:txBody>
          <a:bodyPr/>
          <a:lstStyle/>
          <a:p>
            <a:pPr marL="0" indent="0" fontAlgn="base">
              <a:spcAft>
                <a:spcPct val="0"/>
              </a:spcAft>
            </a:pPr>
            <a:r>
              <a:rPr lang="en-US" altLang="en-US" sz="1600" dirty="0"/>
              <a:t>Next Date is a function of three variables: month, date, and year. It returns the date of next day as output. It reads current date as input date. </a:t>
            </a:r>
          </a:p>
          <a:p>
            <a:pPr marL="0" indent="0" fontAlgn="base">
              <a:spcAft>
                <a:spcPct val="0"/>
              </a:spcAft>
            </a:pPr>
            <a:endParaRPr lang="en-US" altLang="en-US" sz="1600" dirty="0"/>
          </a:p>
          <a:p>
            <a:pPr marL="0" indent="0" fontAlgn="base">
              <a:spcAft>
                <a:spcPct val="0"/>
              </a:spcAft>
            </a:pPr>
            <a:r>
              <a:rPr lang="en-US" altLang="en-US" sz="1600" dirty="0"/>
              <a:t>M1 = {month: month has 30 days}</a:t>
            </a:r>
          </a:p>
          <a:p>
            <a:pPr marL="0" indent="0" fontAlgn="base">
              <a:spcAft>
                <a:spcPct val="0"/>
              </a:spcAft>
            </a:pPr>
            <a:r>
              <a:rPr lang="en-US" altLang="en-US" sz="1600" dirty="0"/>
              <a:t>M2 = {month: month has 31 days except December}</a:t>
            </a:r>
          </a:p>
          <a:p>
            <a:pPr marL="0" indent="0" fontAlgn="base">
              <a:spcAft>
                <a:spcPct val="0"/>
              </a:spcAft>
            </a:pPr>
            <a:r>
              <a:rPr lang="en-US" altLang="en-US" sz="1600" dirty="0"/>
              <a:t>M3 = {month: month is December}</a:t>
            </a:r>
          </a:p>
          <a:p>
            <a:pPr marL="0" indent="0" fontAlgn="base">
              <a:spcAft>
                <a:spcPct val="0"/>
              </a:spcAft>
            </a:pPr>
            <a:r>
              <a:rPr lang="en-US" altLang="en-US" sz="1600" dirty="0"/>
              <a:t>M4 = {month: month is February}</a:t>
            </a:r>
          </a:p>
          <a:p>
            <a:pPr marL="0" indent="0" fontAlgn="base">
              <a:spcAft>
                <a:spcPct val="0"/>
              </a:spcAft>
            </a:pPr>
            <a:r>
              <a:rPr lang="en-US" altLang="en-US" sz="1600" dirty="0"/>
              <a:t>D1 = {day: 1 ≤ day ≤ 27}</a:t>
            </a:r>
          </a:p>
          <a:p>
            <a:pPr marL="0" indent="0" fontAlgn="base">
              <a:spcAft>
                <a:spcPct val="0"/>
              </a:spcAft>
            </a:pPr>
            <a:r>
              <a:rPr lang="en-US" altLang="en-US" sz="1600" dirty="0"/>
              <a:t>D2 = {day: day = 28}</a:t>
            </a:r>
          </a:p>
          <a:p>
            <a:pPr marL="0" indent="0" fontAlgn="base">
              <a:spcAft>
                <a:spcPct val="0"/>
              </a:spcAft>
            </a:pPr>
            <a:r>
              <a:rPr lang="en-US" altLang="en-US" sz="1600" dirty="0"/>
              <a:t>D3 = {day: day = 29}</a:t>
            </a:r>
          </a:p>
          <a:p>
            <a:pPr marL="0" indent="0" fontAlgn="base">
              <a:spcAft>
                <a:spcPct val="0"/>
              </a:spcAft>
            </a:pPr>
            <a:r>
              <a:rPr lang="en-US" altLang="en-US" sz="1600" dirty="0"/>
              <a:t>D4 = {day: day = 30}</a:t>
            </a:r>
          </a:p>
          <a:p>
            <a:pPr marL="0" indent="0" fontAlgn="base">
              <a:spcAft>
                <a:spcPct val="0"/>
              </a:spcAft>
            </a:pPr>
            <a:r>
              <a:rPr lang="en-US" altLang="en-US" sz="1600" dirty="0"/>
              <a:t>D5 = {day: day = 31}</a:t>
            </a:r>
          </a:p>
          <a:p>
            <a:pPr marL="0" indent="0" fontAlgn="base">
              <a:spcAft>
                <a:spcPct val="0"/>
              </a:spcAft>
            </a:pPr>
            <a:r>
              <a:rPr lang="en-US" altLang="en-US" sz="1600" dirty="0"/>
              <a:t>Y1 = {year: year is a leap year}</a:t>
            </a:r>
          </a:p>
          <a:p>
            <a:pPr marL="0" indent="0" fontAlgn="base">
              <a:spcAft>
                <a:spcPct val="0"/>
              </a:spcAft>
            </a:pPr>
            <a:r>
              <a:rPr lang="en-US" altLang="en-US" sz="1600" dirty="0"/>
              <a:t>Y2 = {year is a common year}</a:t>
            </a:r>
          </a:p>
          <a:p>
            <a:pPr marL="0" indent="0" fontAlgn="base">
              <a:spcAft>
                <a:spcPct val="0"/>
              </a:spcAft>
            </a:pPr>
            <a:endParaRPr lang="en-US" altLang="en-US" sz="1050" dirty="0"/>
          </a:p>
        </p:txBody>
      </p:sp>
    </p:spTree>
    <p:extLst>
      <p:ext uri="{BB962C8B-B14F-4D97-AF65-F5344CB8AC3E}">
        <p14:creationId xmlns:p14="http://schemas.microsoft.com/office/powerpoint/2010/main" val="132404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Decision Table Based Testing</a:t>
            </a:r>
          </a:p>
        </p:txBody>
      </p:sp>
      <p:grpSp>
        <p:nvGrpSpPr>
          <p:cNvPr id="6" name="Group 5">
            <a:extLst>
              <a:ext uri="{FF2B5EF4-FFF2-40B4-BE49-F238E27FC236}">
                <a16:creationId xmlns:a16="http://schemas.microsoft.com/office/drawing/2014/main" id="{9DD24D70-667D-BB5C-8F41-2E5CE3246129}"/>
              </a:ext>
            </a:extLst>
          </p:cNvPr>
          <p:cNvGrpSpPr/>
          <p:nvPr/>
        </p:nvGrpSpPr>
        <p:grpSpPr>
          <a:xfrm>
            <a:off x="39414" y="2057400"/>
            <a:ext cx="8871857" cy="3886200"/>
            <a:chOff x="136071" y="1676401"/>
            <a:chExt cx="8871857" cy="3886200"/>
          </a:xfrm>
        </p:grpSpPr>
        <p:pic>
          <p:nvPicPr>
            <p:cNvPr id="4" name="Picture 3">
              <a:extLst>
                <a:ext uri="{FF2B5EF4-FFF2-40B4-BE49-F238E27FC236}">
                  <a16:creationId xmlns:a16="http://schemas.microsoft.com/office/drawing/2014/main" id="{3764CEFA-27D9-6B28-10AB-0BF752C28D8C}"/>
                </a:ext>
              </a:extLst>
            </p:cNvPr>
            <p:cNvPicPr>
              <a:picLocks noChangeAspect="1"/>
            </p:cNvPicPr>
            <p:nvPr/>
          </p:nvPicPr>
          <p:blipFill>
            <a:blip r:embed="rId3"/>
            <a:stretch>
              <a:fillRect/>
            </a:stretch>
          </p:blipFill>
          <p:spPr>
            <a:xfrm rot="5400000">
              <a:off x="2628900" y="-816428"/>
              <a:ext cx="3886200" cy="8871857"/>
            </a:xfrm>
            <a:prstGeom prst="rect">
              <a:avLst/>
            </a:prstGeom>
          </p:spPr>
        </p:pic>
        <p:pic>
          <p:nvPicPr>
            <p:cNvPr id="5" name="Picture 4">
              <a:extLst>
                <a:ext uri="{FF2B5EF4-FFF2-40B4-BE49-F238E27FC236}">
                  <a16:creationId xmlns:a16="http://schemas.microsoft.com/office/drawing/2014/main" id="{772A256C-3814-DA5D-69F5-DCB539F14ECD}"/>
                </a:ext>
              </a:extLst>
            </p:cNvPr>
            <p:cNvPicPr>
              <a:picLocks noChangeAspect="1"/>
            </p:cNvPicPr>
            <p:nvPr/>
          </p:nvPicPr>
          <p:blipFill>
            <a:blip r:embed="rId4"/>
            <a:stretch>
              <a:fillRect/>
            </a:stretch>
          </p:blipFill>
          <p:spPr>
            <a:xfrm>
              <a:off x="2693533" y="3810001"/>
              <a:ext cx="295275" cy="247649"/>
            </a:xfrm>
            <a:prstGeom prst="rect">
              <a:avLst/>
            </a:prstGeom>
          </p:spPr>
        </p:pic>
      </p:grpSp>
      <p:pic>
        <p:nvPicPr>
          <p:cNvPr id="7" name="Picture 6">
            <a:extLst>
              <a:ext uri="{FF2B5EF4-FFF2-40B4-BE49-F238E27FC236}">
                <a16:creationId xmlns:a16="http://schemas.microsoft.com/office/drawing/2014/main" id="{6542FAF1-0DFA-0713-E692-945B44FE8C92}"/>
              </a:ext>
            </a:extLst>
          </p:cNvPr>
          <p:cNvPicPr>
            <a:picLocks noChangeAspect="1"/>
          </p:cNvPicPr>
          <p:nvPr/>
        </p:nvPicPr>
        <p:blipFill>
          <a:blip r:embed="rId5"/>
          <a:stretch>
            <a:fillRect/>
          </a:stretch>
        </p:blipFill>
        <p:spPr>
          <a:xfrm>
            <a:off x="4038600" y="4191000"/>
            <a:ext cx="171474" cy="190527"/>
          </a:xfrm>
          <a:prstGeom prst="rect">
            <a:avLst/>
          </a:prstGeom>
        </p:spPr>
      </p:pic>
      <p:pic>
        <p:nvPicPr>
          <p:cNvPr id="8" name="Picture 7">
            <a:extLst>
              <a:ext uri="{FF2B5EF4-FFF2-40B4-BE49-F238E27FC236}">
                <a16:creationId xmlns:a16="http://schemas.microsoft.com/office/drawing/2014/main" id="{E521B87F-AE4B-85A2-84DC-296672D3D179}"/>
              </a:ext>
            </a:extLst>
          </p:cNvPr>
          <p:cNvPicPr>
            <a:picLocks noChangeAspect="1"/>
          </p:cNvPicPr>
          <p:nvPr/>
        </p:nvPicPr>
        <p:blipFill>
          <a:blip r:embed="rId4"/>
          <a:stretch>
            <a:fillRect/>
          </a:stretch>
        </p:blipFill>
        <p:spPr>
          <a:xfrm>
            <a:off x="4327705" y="4152242"/>
            <a:ext cx="244295" cy="247649"/>
          </a:xfrm>
          <a:prstGeom prst="rect">
            <a:avLst/>
          </a:prstGeom>
        </p:spPr>
      </p:pic>
    </p:spTree>
    <p:extLst>
      <p:ext uri="{BB962C8B-B14F-4D97-AF65-F5344CB8AC3E}">
        <p14:creationId xmlns:p14="http://schemas.microsoft.com/office/powerpoint/2010/main" val="153635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Decision Table Based Testing</a:t>
            </a:r>
          </a:p>
        </p:txBody>
      </p:sp>
      <p:pic>
        <p:nvPicPr>
          <p:cNvPr id="5" name="Picture 4">
            <a:extLst>
              <a:ext uri="{FF2B5EF4-FFF2-40B4-BE49-F238E27FC236}">
                <a16:creationId xmlns:a16="http://schemas.microsoft.com/office/drawing/2014/main" id="{B7263F90-09E4-2257-89E1-6E01D0101D17}"/>
              </a:ext>
            </a:extLst>
          </p:cNvPr>
          <p:cNvPicPr>
            <a:picLocks noChangeAspect="1"/>
          </p:cNvPicPr>
          <p:nvPr/>
        </p:nvPicPr>
        <p:blipFill>
          <a:blip r:embed="rId3"/>
          <a:stretch>
            <a:fillRect/>
          </a:stretch>
        </p:blipFill>
        <p:spPr>
          <a:xfrm>
            <a:off x="609600" y="1600200"/>
            <a:ext cx="7434263" cy="4070536"/>
          </a:xfrm>
          <a:prstGeom prst="rect">
            <a:avLst/>
          </a:prstGeom>
        </p:spPr>
      </p:pic>
    </p:spTree>
    <p:extLst>
      <p:ext uri="{BB962C8B-B14F-4D97-AF65-F5344CB8AC3E}">
        <p14:creationId xmlns:p14="http://schemas.microsoft.com/office/powerpoint/2010/main" val="181729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1D145-54C7-7DFD-498C-17AC28C67A97}"/>
              </a:ext>
            </a:extLst>
          </p:cNvPr>
          <p:cNvSpPr>
            <a:spLocks noGrp="1"/>
          </p:cNvSpPr>
          <p:nvPr>
            <p:ph sz="quarter" idx="10"/>
          </p:nvPr>
        </p:nvSpPr>
        <p:spPr/>
        <p:txBody>
          <a:bodyPr/>
          <a:lstStyle/>
          <a:p>
            <a:r>
              <a:rPr lang="en-US" dirty="0"/>
              <a:t>Decision Table – Triangle problem</a:t>
            </a:r>
            <a:endParaRPr lang="en-IN" dirty="0"/>
          </a:p>
        </p:txBody>
      </p:sp>
      <p:sp>
        <p:nvSpPr>
          <p:cNvPr id="6" name="Content Placeholder 2">
            <a:extLst>
              <a:ext uri="{FF2B5EF4-FFF2-40B4-BE49-F238E27FC236}">
                <a16:creationId xmlns:a16="http://schemas.microsoft.com/office/drawing/2014/main" id="{1C9CEE25-0FAD-4A44-B6B5-F56B6EFD972A}"/>
              </a:ext>
            </a:extLst>
          </p:cNvPr>
          <p:cNvSpPr txBox="1">
            <a:spLocks/>
          </p:cNvSpPr>
          <p:nvPr/>
        </p:nvSpPr>
        <p:spPr bwMode="auto">
          <a:xfrm>
            <a:off x="287215" y="6210300"/>
            <a:ext cx="6113585" cy="301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400" b="0" dirty="0"/>
              <a:t>Ref:</a:t>
            </a:r>
            <a:r>
              <a:rPr lang="en-US" sz="1400" b="0" dirty="0"/>
              <a:t> – Software Testing by Rajiv Chopra</a:t>
            </a:r>
            <a:endParaRPr lang="en-IN" sz="1400" b="0" dirty="0"/>
          </a:p>
        </p:txBody>
      </p:sp>
      <p:grpSp>
        <p:nvGrpSpPr>
          <p:cNvPr id="15" name="Group 14">
            <a:extLst>
              <a:ext uri="{FF2B5EF4-FFF2-40B4-BE49-F238E27FC236}">
                <a16:creationId xmlns:a16="http://schemas.microsoft.com/office/drawing/2014/main" id="{0260926C-5D10-2B02-3D3C-9B97A24467BA}"/>
              </a:ext>
            </a:extLst>
          </p:cNvPr>
          <p:cNvGrpSpPr/>
          <p:nvPr/>
        </p:nvGrpSpPr>
        <p:grpSpPr>
          <a:xfrm>
            <a:off x="347662" y="1414462"/>
            <a:ext cx="8448675" cy="4676775"/>
            <a:chOff x="347662" y="1414462"/>
            <a:chExt cx="8448675" cy="4676775"/>
          </a:xfrm>
        </p:grpSpPr>
        <p:pic>
          <p:nvPicPr>
            <p:cNvPr id="8" name="Picture 7">
              <a:extLst>
                <a:ext uri="{FF2B5EF4-FFF2-40B4-BE49-F238E27FC236}">
                  <a16:creationId xmlns:a16="http://schemas.microsoft.com/office/drawing/2014/main" id="{AC724C38-F5A0-7E0F-9DAB-E8B2D03D05CD}"/>
                </a:ext>
              </a:extLst>
            </p:cNvPr>
            <p:cNvPicPr>
              <a:picLocks noChangeAspect="1"/>
            </p:cNvPicPr>
            <p:nvPr/>
          </p:nvPicPr>
          <p:blipFill>
            <a:blip r:embed="rId2"/>
            <a:stretch>
              <a:fillRect/>
            </a:stretch>
          </p:blipFill>
          <p:spPr>
            <a:xfrm>
              <a:off x="347662" y="1414462"/>
              <a:ext cx="8448675" cy="4676775"/>
            </a:xfrm>
            <a:prstGeom prst="rect">
              <a:avLst/>
            </a:prstGeom>
          </p:spPr>
        </p:pic>
        <p:pic>
          <p:nvPicPr>
            <p:cNvPr id="10" name="Picture 9">
              <a:extLst>
                <a:ext uri="{FF2B5EF4-FFF2-40B4-BE49-F238E27FC236}">
                  <a16:creationId xmlns:a16="http://schemas.microsoft.com/office/drawing/2014/main" id="{EC5EF6CB-AAC1-E490-CB86-29CAB342F230}"/>
                </a:ext>
              </a:extLst>
            </p:cNvPr>
            <p:cNvPicPr>
              <a:picLocks noChangeAspect="1"/>
            </p:cNvPicPr>
            <p:nvPr/>
          </p:nvPicPr>
          <p:blipFill>
            <a:blip r:embed="rId3"/>
            <a:stretch>
              <a:fillRect/>
            </a:stretch>
          </p:blipFill>
          <p:spPr>
            <a:xfrm>
              <a:off x="7010400" y="5029200"/>
              <a:ext cx="238125" cy="257175"/>
            </a:xfrm>
            <a:prstGeom prst="rect">
              <a:avLst/>
            </a:prstGeom>
          </p:spPr>
        </p:pic>
        <p:pic>
          <p:nvPicPr>
            <p:cNvPr id="11" name="Picture 10">
              <a:extLst>
                <a:ext uri="{FF2B5EF4-FFF2-40B4-BE49-F238E27FC236}">
                  <a16:creationId xmlns:a16="http://schemas.microsoft.com/office/drawing/2014/main" id="{ABC702A4-3D53-39BC-5835-9A6AAA9AADCE}"/>
                </a:ext>
              </a:extLst>
            </p:cNvPr>
            <p:cNvPicPr>
              <a:picLocks noChangeAspect="1"/>
            </p:cNvPicPr>
            <p:nvPr/>
          </p:nvPicPr>
          <p:blipFill>
            <a:blip r:embed="rId3"/>
            <a:stretch>
              <a:fillRect/>
            </a:stretch>
          </p:blipFill>
          <p:spPr>
            <a:xfrm>
              <a:off x="5462588" y="5029199"/>
              <a:ext cx="238125" cy="257175"/>
            </a:xfrm>
            <a:prstGeom prst="rect">
              <a:avLst/>
            </a:prstGeom>
          </p:spPr>
        </p:pic>
        <p:pic>
          <p:nvPicPr>
            <p:cNvPr id="13" name="Picture 12">
              <a:extLst>
                <a:ext uri="{FF2B5EF4-FFF2-40B4-BE49-F238E27FC236}">
                  <a16:creationId xmlns:a16="http://schemas.microsoft.com/office/drawing/2014/main" id="{E64B062B-E023-6A5D-8533-1A4E8EA26401}"/>
                </a:ext>
              </a:extLst>
            </p:cNvPr>
            <p:cNvPicPr>
              <a:picLocks noChangeAspect="1"/>
            </p:cNvPicPr>
            <p:nvPr/>
          </p:nvPicPr>
          <p:blipFill>
            <a:blip r:embed="rId4"/>
            <a:stretch>
              <a:fillRect/>
            </a:stretch>
          </p:blipFill>
          <p:spPr>
            <a:xfrm>
              <a:off x="4953000" y="5029199"/>
              <a:ext cx="352425" cy="219075"/>
            </a:xfrm>
            <a:prstGeom prst="rect">
              <a:avLst/>
            </a:prstGeom>
          </p:spPr>
        </p:pic>
        <p:pic>
          <p:nvPicPr>
            <p:cNvPr id="14" name="Picture 13">
              <a:extLst>
                <a:ext uri="{FF2B5EF4-FFF2-40B4-BE49-F238E27FC236}">
                  <a16:creationId xmlns:a16="http://schemas.microsoft.com/office/drawing/2014/main" id="{695EE428-C2C6-FA6E-FFFA-22A50DBEA760}"/>
                </a:ext>
              </a:extLst>
            </p:cNvPr>
            <p:cNvPicPr>
              <a:picLocks noChangeAspect="1"/>
            </p:cNvPicPr>
            <p:nvPr/>
          </p:nvPicPr>
          <p:blipFill>
            <a:blip r:embed="rId4"/>
            <a:stretch>
              <a:fillRect/>
            </a:stretch>
          </p:blipFill>
          <p:spPr>
            <a:xfrm>
              <a:off x="5857876" y="5048248"/>
              <a:ext cx="352425" cy="219075"/>
            </a:xfrm>
            <a:prstGeom prst="rect">
              <a:avLst/>
            </a:prstGeom>
          </p:spPr>
        </p:pic>
      </p:grpSp>
    </p:spTree>
    <p:extLst>
      <p:ext uri="{BB962C8B-B14F-4D97-AF65-F5344CB8AC3E}">
        <p14:creationId xmlns:p14="http://schemas.microsoft.com/office/powerpoint/2010/main" val="10179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143CA-549B-E17A-F7F8-0C06A00B9D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5FE1D-D6E8-EFE7-F673-E229795FA632}"/>
              </a:ext>
            </a:extLst>
          </p:cNvPr>
          <p:cNvSpPr>
            <a:spLocks noGrp="1"/>
          </p:cNvSpPr>
          <p:nvPr>
            <p:ph sz="quarter" idx="10"/>
          </p:nvPr>
        </p:nvSpPr>
        <p:spPr/>
        <p:txBody>
          <a:bodyPr/>
          <a:lstStyle/>
          <a:p>
            <a:r>
              <a:rPr lang="en-US" dirty="0"/>
              <a:t>Decision Table – Triangle problem</a:t>
            </a:r>
            <a:endParaRPr lang="en-IN" dirty="0"/>
          </a:p>
        </p:txBody>
      </p:sp>
      <p:sp>
        <p:nvSpPr>
          <p:cNvPr id="6" name="Content Placeholder 2">
            <a:extLst>
              <a:ext uri="{FF2B5EF4-FFF2-40B4-BE49-F238E27FC236}">
                <a16:creationId xmlns:a16="http://schemas.microsoft.com/office/drawing/2014/main" id="{0E316BC7-9970-BB36-AA08-60C29DC721B5}"/>
              </a:ext>
            </a:extLst>
          </p:cNvPr>
          <p:cNvSpPr txBox="1">
            <a:spLocks/>
          </p:cNvSpPr>
          <p:nvPr/>
        </p:nvSpPr>
        <p:spPr bwMode="auto">
          <a:xfrm>
            <a:off x="287215" y="6210300"/>
            <a:ext cx="6113585" cy="301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400" b="0" dirty="0"/>
              <a:t>Ref:</a:t>
            </a:r>
            <a:r>
              <a:rPr lang="en-US" sz="1400" b="0" dirty="0"/>
              <a:t> – Software Testing by Rajiv Chopra</a:t>
            </a:r>
            <a:endParaRPr lang="en-IN" sz="1400" b="0" dirty="0"/>
          </a:p>
        </p:txBody>
      </p:sp>
      <p:pic>
        <p:nvPicPr>
          <p:cNvPr id="4" name="Picture 3">
            <a:extLst>
              <a:ext uri="{FF2B5EF4-FFF2-40B4-BE49-F238E27FC236}">
                <a16:creationId xmlns:a16="http://schemas.microsoft.com/office/drawing/2014/main" id="{1A3D0172-1FFD-D0A8-9B23-964E24E6EF29}"/>
              </a:ext>
            </a:extLst>
          </p:cNvPr>
          <p:cNvPicPr>
            <a:picLocks noChangeAspect="1"/>
          </p:cNvPicPr>
          <p:nvPr/>
        </p:nvPicPr>
        <p:blipFill>
          <a:blip r:embed="rId2"/>
          <a:stretch>
            <a:fillRect/>
          </a:stretch>
        </p:blipFill>
        <p:spPr>
          <a:xfrm>
            <a:off x="1123950" y="1744174"/>
            <a:ext cx="6896100" cy="4029075"/>
          </a:xfrm>
          <a:prstGeom prst="rect">
            <a:avLst/>
          </a:prstGeom>
        </p:spPr>
      </p:pic>
    </p:spTree>
    <p:extLst>
      <p:ext uri="{BB962C8B-B14F-4D97-AF65-F5344CB8AC3E}">
        <p14:creationId xmlns:p14="http://schemas.microsoft.com/office/powerpoint/2010/main" val="349873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Software Test Execution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524000"/>
            <a:ext cx="8229600" cy="4876800"/>
          </a:xfrm>
        </p:spPr>
        <p:txBody>
          <a:bodyPr/>
          <a:lstStyle/>
          <a:p>
            <a:pPr marL="0" indent="0" fontAlgn="base">
              <a:spcAft>
                <a:spcPct val="0"/>
              </a:spcAft>
            </a:pPr>
            <a:r>
              <a:rPr lang="en-US" altLang="en-US" sz="2000" dirty="0"/>
              <a:t>Goal -</a:t>
            </a:r>
          </a:p>
          <a:p>
            <a:pPr algn="just" fontAlgn="base">
              <a:spcAft>
                <a:spcPct val="0"/>
              </a:spcAft>
              <a:buFont typeface="Arial" panose="020B0604020202020204" pitchFamily="34" charset="0"/>
              <a:buChar char="•"/>
            </a:pPr>
            <a:r>
              <a:rPr lang="en-US" altLang="en-US" sz="2000" dirty="0"/>
              <a:t>Design Test Cases which cover vast area of Software thoroughly and accurately</a:t>
            </a:r>
          </a:p>
          <a:p>
            <a:pPr algn="just" fontAlgn="base">
              <a:spcAft>
                <a:spcPct val="0"/>
              </a:spcAft>
              <a:buFont typeface="Arial" panose="020B0604020202020204" pitchFamily="34" charset="0"/>
              <a:buChar char="•"/>
            </a:pPr>
            <a:r>
              <a:rPr lang="en-US" altLang="en-US" sz="2000" dirty="0"/>
              <a:t>Less number of Test Cases</a:t>
            </a:r>
          </a:p>
          <a:p>
            <a:pPr algn="just" fontAlgn="base">
              <a:spcAft>
                <a:spcPct val="0"/>
              </a:spcAft>
              <a:buFont typeface="Arial" panose="020B0604020202020204" pitchFamily="34" charset="0"/>
              <a:buChar char="•"/>
            </a:pPr>
            <a:r>
              <a:rPr lang="en-US" altLang="en-US" sz="2000" dirty="0"/>
              <a:t>Improved Quality</a:t>
            </a:r>
          </a:p>
          <a:p>
            <a:pPr marL="0" indent="0" fontAlgn="base">
              <a:spcAft>
                <a:spcPct val="0"/>
              </a:spcAft>
            </a:pPr>
            <a:endParaRPr lang="en-US" altLang="en-US" dirty="0"/>
          </a:p>
          <a:p>
            <a:pPr marL="0" indent="0" fontAlgn="base">
              <a:spcAft>
                <a:spcPct val="0"/>
              </a:spcAft>
            </a:pPr>
            <a:r>
              <a:rPr lang="en-US" altLang="en-US" sz="2000" dirty="0"/>
              <a:t>Testing Phases</a:t>
            </a:r>
          </a:p>
          <a:p>
            <a:pPr algn="just" fontAlgn="base">
              <a:spcAft>
                <a:spcPct val="0"/>
              </a:spcAft>
              <a:buFont typeface="Arial" panose="020B0604020202020204" pitchFamily="34" charset="0"/>
              <a:buChar char="•"/>
            </a:pPr>
            <a:r>
              <a:rPr lang="en-US" altLang="en-US" sz="2000" dirty="0"/>
              <a:t>Determine Test Methodology. </a:t>
            </a:r>
          </a:p>
          <a:p>
            <a:pPr algn="just" fontAlgn="base">
              <a:spcAft>
                <a:spcPct val="0"/>
              </a:spcAft>
              <a:buFont typeface="Arial" panose="020B0604020202020204" pitchFamily="34" charset="0"/>
              <a:buChar char="•"/>
            </a:pPr>
            <a:r>
              <a:rPr lang="en-US" altLang="en-US" sz="2000" dirty="0"/>
              <a:t>Planning Tests</a:t>
            </a:r>
          </a:p>
          <a:p>
            <a:pPr algn="just" fontAlgn="base">
              <a:spcAft>
                <a:spcPct val="0"/>
              </a:spcAft>
              <a:buFont typeface="Arial" panose="020B0604020202020204" pitchFamily="34" charset="0"/>
              <a:buChar char="•"/>
            </a:pPr>
            <a:r>
              <a:rPr lang="en-US" altLang="en-US" sz="2000" dirty="0"/>
              <a:t>Designing Tests</a:t>
            </a:r>
          </a:p>
          <a:p>
            <a:pPr algn="just" fontAlgn="base">
              <a:spcAft>
                <a:spcPct val="0"/>
              </a:spcAft>
              <a:buFont typeface="Arial" panose="020B0604020202020204" pitchFamily="34" charset="0"/>
              <a:buChar char="•"/>
            </a:pPr>
            <a:r>
              <a:rPr lang="en-US" altLang="en-US" sz="2000" dirty="0"/>
              <a:t>Performing the Tests</a:t>
            </a:r>
          </a:p>
          <a:p>
            <a:pPr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352010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Software Test Strategy</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marL="0" indent="0" fontAlgn="base">
              <a:spcAft>
                <a:spcPct val="0"/>
              </a:spcAft>
            </a:pPr>
            <a:r>
              <a:rPr lang="en-US" altLang="en-US" sz="2000" b="1" dirty="0"/>
              <a:t>Decision to be made in Test Strategy -</a:t>
            </a:r>
          </a:p>
          <a:p>
            <a:pPr algn="just" fontAlgn="base">
              <a:spcAft>
                <a:spcPct val="0"/>
              </a:spcAft>
              <a:buFont typeface="Arial" panose="020B0604020202020204" pitchFamily="34" charset="0"/>
              <a:buChar char="•"/>
            </a:pPr>
            <a:r>
              <a:rPr lang="en-US" altLang="en-US" sz="2000" dirty="0"/>
              <a:t>Approach – Top-Down, Bottom-Up, Sandwich, Big-Bang</a:t>
            </a:r>
          </a:p>
          <a:p>
            <a:pPr algn="just" fontAlgn="base">
              <a:spcAft>
                <a:spcPct val="0"/>
              </a:spcAft>
              <a:buFont typeface="Arial" panose="020B0604020202020204" pitchFamily="34" charset="0"/>
              <a:buChar char="•"/>
            </a:pPr>
            <a:r>
              <a:rPr lang="en-US" altLang="en-US" sz="2000" dirty="0"/>
              <a:t>Which parts should be tested with White-Box Model</a:t>
            </a:r>
          </a:p>
          <a:p>
            <a:pPr algn="just" fontAlgn="base">
              <a:spcAft>
                <a:spcPct val="0"/>
              </a:spcAft>
              <a:buFont typeface="Arial" panose="020B0604020202020204" pitchFamily="34" charset="0"/>
              <a:buChar char="•"/>
            </a:pPr>
            <a:r>
              <a:rPr lang="en-US" altLang="en-US" sz="2000" dirty="0"/>
              <a:t>Which parts should be tested with Black-Box Model</a:t>
            </a:r>
          </a:p>
          <a:p>
            <a:pPr algn="just" fontAlgn="base">
              <a:spcAft>
                <a:spcPct val="0"/>
              </a:spcAft>
              <a:buFont typeface="Arial" panose="020B0604020202020204" pitchFamily="34" charset="0"/>
              <a:buChar char="•"/>
            </a:pPr>
            <a:r>
              <a:rPr lang="en-US" altLang="en-US" sz="2000" dirty="0"/>
              <a:t>How much and which area to be covered by Automated Tests</a:t>
            </a:r>
          </a:p>
          <a:p>
            <a:pPr marL="0" indent="0" fontAlgn="base">
              <a:spcAft>
                <a:spcPct val="0"/>
              </a:spcAft>
            </a:pPr>
            <a:endParaRPr lang="en-US" altLang="en-US" dirty="0"/>
          </a:p>
          <a:p>
            <a:pPr marL="0" indent="0" fontAlgn="base">
              <a:spcAft>
                <a:spcPct val="0"/>
              </a:spcAft>
            </a:pPr>
            <a:r>
              <a:rPr lang="en-US" altLang="en-US" sz="2000" b="1" dirty="0"/>
              <a:t>Planning Tests</a:t>
            </a:r>
          </a:p>
          <a:p>
            <a:pPr algn="just" fontAlgn="base">
              <a:spcAft>
                <a:spcPct val="0"/>
              </a:spcAft>
              <a:buFont typeface="Arial" panose="020B0604020202020204" pitchFamily="34" charset="0"/>
              <a:buChar char="•"/>
            </a:pPr>
            <a:r>
              <a:rPr lang="en-US" altLang="en-US" sz="2000" dirty="0"/>
              <a:t>Unit Tests</a:t>
            </a:r>
          </a:p>
          <a:p>
            <a:pPr algn="just" fontAlgn="base">
              <a:spcAft>
                <a:spcPct val="0"/>
              </a:spcAft>
              <a:buFont typeface="Arial" panose="020B0604020202020204" pitchFamily="34" charset="0"/>
              <a:buChar char="•"/>
            </a:pPr>
            <a:r>
              <a:rPr lang="en-US" altLang="en-US" sz="2000" dirty="0"/>
              <a:t>Integrations Tests</a:t>
            </a:r>
          </a:p>
          <a:p>
            <a:pPr algn="just" fontAlgn="base">
              <a:spcAft>
                <a:spcPct val="0"/>
              </a:spcAft>
              <a:buFont typeface="Arial" panose="020B0604020202020204" pitchFamily="34" charset="0"/>
              <a:buChar char="•"/>
            </a:pPr>
            <a:r>
              <a:rPr lang="en-US" altLang="en-US" sz="2000" dirty="0"/>
              <a:t>System Tests </a:t>
            </a:r>
          </a:p>
          <a:p>
            <a:pPr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328890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Software Test Strategy</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algn="just" fontAlgn="base">
              <a:spcAft>
                <a:spcPct val="0"/>
              </a:spcAft>
              <a:buFont typeface="Arial" panose="020B0604020202020204" pitchFamily="34" charset="0"/>
              <a:buChar char="•"/>
            </a:pPr>
            <a:r>
              <a:rPr lang="en-US" altLang="en-US" sz="2000" dirty="0"/>
              <a:t>What to Test.</a:t>
            </a:r>
          </a:p>
          <a:p>
            <a:pPr lvl="1" algn="just" fontAlgn="base">
              <a:spcAft>
                <a:spcPct val="0"/>
              </a:spcAft>
              <a:buFont typeface="Arial" panose="020B0604020202020204" pitchFamily="34" charset="0"/>
              <a:buChar char="•"/>
            </a:pPr>
            <a:r>
              <a:rPr lang="en-US" altLang="en-US" sz="1800" dirty="0"/>
              <a:t>Avoid duplication in case of reused software.  </a:t>
            </a:r>
          </a:p>
          <a:p>
            <a:pPr lvl="1" algn="just" fontAlgn="base">
              <a:spcAft>
                <a:spcPct val="0"/>
              </a:spcAft>
              <a:buFont typeface="Arial" panose="020B0604020202020204" pitchFamily="34" charset="0"/>
              <a:buChar char="•"/>
            </a:pPr>
            <a:r>
              <a:rPr lang="en-US" altLang="en-US" sz="1800" dirty="0"/>
              <a:t>Criticality of the area.</a:t>
            </a:r>
          </a:p>
          <a:p>
            <a:pPr lvl="1" algn="just" fontAlgn="base">
              <a:spcAft>
                <a:spcPct val="0"/>
              </a:spcAft>
              <a:buFont typeface="Arial" panose="020B0604020202020204" pitchFamily="34" charset="0"/>
              <a:buChar char="•"/>
            </a:pPr>
            <a:r>
              <a:rPr lang="en-US" altLang="en-US" sz="1800" dirty="0"/>
              <a:t>Newer versions of stable software. Added modules/feature. </a:t>
            </a:r>
          </a:p>
          <a:p>
            <a:pPr algn="just" fontAlgn="base">
              <a:spcAft>
                <a:spcPct val="0"/>
              </a:spcAft>
              <a:buFont typeface="Arial" panose="020B0604020202020204" pitchFamily="34" charset="0"/>
              <a:buChar char="•"/>
            </a:pPr>
            <a:r>
              <a:rPr lang="en-US" altLang="en-US" sz="2000" dirty="0"/>
              <a:t>Who performs the Tests</a:t>
            </a:r>
          </a:p>
          <a:p>
            <a:pPr lvl="1" algn="just" fontAlgn="base">
              <a:spcAft>
                <a:spcPct val="0"/>
              </a:spcAft>
              <a:buFont typeface="Arial" panose="020B0604020202020204" pitchFamily="34" charset="0"/>
              <a:buChar char="•"/>
            </a:pPr>
            <a:r>
              <a:rPr lang="en-US" altLang="en-US" sz="1800" dirty="0"/>
              <a:t>Unit Test – Development Team</a:t>
            </a:r>
          </a:p>
          <a:p>
            <a:pPr lvl="1" algn="just" fontAlgn="base">
              <a:spcAft>
                <a:spcPct val="0"/>
              </a:spcAft>
              <a:buFont typeface="Arial" panose="020B0604020202020204" pitchFamily="34" charset="0"/>
              <a:buChar char="•"/>
            </a:pPr>
            <a:r>
              <a:rPr lang="en-US" altLang="en-US" sz="1800" dirty="0"/>
              <a:t>System Tests – Independent Test Team (Internal or External).</a:t>
            </a:r>
          </a:p>
          <a:p>
            <a:pPr algn="just" fontAlgn="base">
              <a:spcAft>
                <a:spcPct val="0"/>
              </a:spcAft>
              <a:buFont typeface="Arial" panose="020B0604020202020204" pitchFamily="34" charset="0"/>
              <a:buChar char="•"/>
            </a:pPr>
            <a:r>
              <a:rPr lang="en-US" altLang="en-US" sz="2000" dirty="0"/>
              <a:t>Where to Perform Tests</a:t>
            </a:r>
          </a:p>
          <a:p>
            <a:pPr lvl="1" algn="just" fontAlgn="base">
              <a:spcAft>
                <a:spcPct val="0"/>
              </a:spcAft>
              <a:buFont typeface="Arial" panose="020B0604020202020204" pitchFamily="34" charset="0"/>
              <a:buChar char="•"/>
            </a:pPr>
            <a:r>
              <a:rPr lang="en-US" altLang="en-US" sz="1800" dirty="0"/>
              <a:t>Unit Test or Integrations Tests – Development Site</a:t>
            </a:r>
          </a:p>
          <a:p>
            <a:pPr lvl="1" algn="just" fontAlgn="base">
              <a:spcAft>
                <a:spcPct val="0"/>
              </a:spcAft>
              <a:buFont typeface="Arial" panose="020B0604020202020204" pitchFamily="34" charset="0"/>
              <a:buChar char="•"/>
            </a:pPr>
            <a:r>
              <a:rPr lang="en-US" altLang="en-US" sz="1800" dirty="0"/>
              <a:t>System tests – Development Site or Consultant Site or Customer Site.</a:t>
            </a:r>
          </a:p>
          <a:p>
            <a:pPr algn="just" fontAlgn="base">
              <a:spcAft>
                <a:spcPct val="0"/>
              </a:spcAft>
              <a:buFont typeface="Arial" panose="020B0604020202020204" pitchFamily="34" charset="0"/>
              <a:buChar char="•"/>
            </a:pPr>
            <a:r>
              <a:rPr lang="en-US" altLang="en-US" sz="2000" dirty="0"/>
              <a:t>How much to Tests</a:t>
            </a:r>
          </a:p>
          <a:p>
            <a:pPr lvl="1" algn="just" fontAlgn="base">
              <a:spcAft>
                <a:spcPct val="0"/>
              </a:spcAft>
              <a:buFont typeface="Arial" panose="020B0604020202020204" pitchFamily="34" charset="0"/>
              <a:buChar char="•"/>
            </a:pPr>
            <a:r>
              <a:rPr lang="en-US" altLang="en-US" sz="1800" dirty="0"/>
              <a:t>When all the Tests in Test plan are executed and no issues are found.</a:t>
            </a:r>
          </a:p>
          <a:p>
            <a:pPr lvl="1" algn="just" fontAlgn="base">
              <a:spcAft>
                <a:spcPct val="0"/>
              </a:spcAft>
              <a:buFont typeface="Arial" panose="020B0604020202020204" pitchFamily="34" charset="0"/>
              <a:buChar char="•"/>
            </a:pPr>
            <a:r>
              <a:rPr lang="en-US" altLang="en-US" sz="1800" dirty="0"/>
              <a:t>Achieve certain minimum level of Error discovery rate.</a:t>
            </a:r>
          </a:p>
          <a:p>
            <a:pPr lvl="1" algn="just" fontAlgn="base">
              <a:spcAft>
                <a:spcPct val="0"/>
              </a:spcAft>
              <a:buFont typeface="Arial" panose="020B0604020202020204" pitchFamily="34" charset="0"/>
              <a:buChar char="•"/>
            </a:pPr>
            <a:r>
              <a:rPr lang="en-US" altLang="en-US" sz="1800" dirty="0"/>
              <a:t>Resources have ended – Time Limit, Budget.</a:t>
            </a:r>
          </a:p>
          <a:p>
            <a:pPr algn="just" fontAlgn="base">
              <a:spcAft>
                <a:spcPct val="0"/>
              </a:spcAft>
              <a:buFont typeface="Arial" panose="020B0604020202020204" pitchFamily="34" charset="0"/>
              <a:buChar char="•"/>
            </a:pPr>
            <a:endParaRPr lang="en-US" altLang="en-US" sz="2000" dirty="0"/>
          </a:p>
          <a:p>
            <a:pPr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1349924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Software Test Design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marL="0" indent="0" algn="just" fontAlgn="base">
              <a:spcAft>
                <a:spcPct val="0"/>
              </a:spcAft>
            </a:pPr>
            <a:r>
              <a:rPr lang="en-US" altLang="en-US" sz="2000" b="1" dirty="0"/>
              <a:t>Test Design </a:t>
            </a:r>
          </a:p>
          <a:p>
            <a:pPr algn="just" fontAlgn="base">
              <a:spcAft>
                <a:spcPct val="0"/>
              </a:spcAft>
              <a:buFont typeface="Arial" panose="020B0604020202020204" pitchFamily="34" charset="0"/>
              <a:buChar char="•"/>
            </a:pPr>
            <a:r>
              <a:rPr lang="en-US" altLang="en-US" sz="2000" dirty="0"/>
              <a:t>Scope of the Test</a:t>
            </a:r>
          </a:p>
          <a:p>
            <a:pPr lvl="1" algn="just" fontAlgn="base">
              <a:spcAft>
                <a:spcPct val="0"/>
              </a:spcAft>
              <a:buFont typeface="Arial" panose="020B0604020202020204" pitchFamily="34" charset="0"/>
              <a:buChar char="•"/>
            </a:pPr>
            <a:r>
              <a:rPr lang="en-US" altLang="en-US" sz="1800" dirty="0"/>
              <a:t>Software Package, module to be Tested.  </a:t>
            </a:r>
          </a:p>
          <a:p>
            <a:pPr algn="just" fontAlgn="base">
              <a:spcAft>
                <a:spcPct val="0"/>
              </a:spcAft>
              <a:buFont typeface="Arial" panose="020B0604020202020204" pitchFamily="34" charset="0"/>
              <a:buChar char="•"/>
            </a:pPr>
            <a:r>
              <a:rPr lang="en-US" altLang="en-US" sz="2000" dirty="0"/>
              <a:t>Testing Environment</a:t>
            </a:r>
          </a:p>
          <a:p>
            <a:pPr lvl="1" algn="just" fontAlgn="base">
              <a:spcAft>
                <a:spcPct val="0"/>
              </a:spcAft>
              <a:buFont typeface="Arial" panose="020B0604020202020204" pitchFamily="34" charset="0"/>
              <a:buChar char="•"/>
            </a:pPr>
            <a:r>
              <a:rPr lang="en-US" altLang="en-US" sz="1800" dirty="0"/>
              <a:t>Testing Site</a:t>
            </a:r>
          </a:p>
          <a:p>
            <a:pPr lvl="1" algn="just" fontAlgn="base">
              <a:spcAft>
                <a:spcPct val="0"/>
              </a:spcAft>
              <a:buFont typeface="Arial" panose="020B0604020202020204" pitchFamily="34" charset="0"/>
              <a:buChar char="•"/>
            </a:pPr>
            <a:r>
              <a:rPr lang="en-US" altLang="en-US" sz="1800" dirty="0"/>
              <a:t>Hardware and firmware configuration</a:t>
            </a:r>
          </a:p>
          <a:p>
            <a:pPr algn="just" fontAlgn="base">
              <a:spcAft>
                <a:spcPct val="0"/>
              </a:spcAft>
              <a:buFont typeface="Arial" panose="020B0604020202020204" pitchFamily="34" charset="0"/>
              <a:buChar char="•"/>
            </a:pPr>
            <a:r>
              <a:rPr lang="en-US" altLang="en-US" sz="2000" dirty="0"/>
              <a:t>Test Details</a:t>
            </a:r>
          </a:p>
          <a:p>
            <a:pPr lvl="1" algn="just" fontAlgn="base">
              <a:spcAft>
                <a:spcPct val="0"/>
              </a:spcAft>
              <a:buFont typeface="Arial" panose="020B0604020202020204" pitchFamily="34" charset="0"/>
              <a:buChar char="•"/>
            </a:pPr>
            <a:r>
              <a:rPr lang="en-US" altLang="en-US" sz="1800" dirty="0"/>
              <a:t>Test Case ID</a:t>
            </a:r>
          </a:p>
          <a:p>
            <a:pPr lvl="1" algn="just" fontAlgn="base">
              <a:spcAft>
                <a:spcPct val="0"/>
              </a:spcAft>
              <a:buFont typeface="Arial" panose="020B0604020202020204" pitchFamily="34" charset="0"/>
              <a:buChar char="•"/>
            </a:pPr>
            <a:r>
              <a:rPr lang="en-US" altLang="en-US" sz="1800" dirty="0"/>
              <a:t>Objective</a:t>
            </a:r>
          </a:p>
          <a:p>
            <a:pPr lvl="1" algn="just" fontAlgn="base">
              <a:spcAft>
                <a:spcPct val="0"/>
              </a:spcAft>
              <a:buFont typeface="Arial" panose="020B0604020202020204" pitchFamily="34" charset="0"/>
              <a:buChar char="•"/>
            </a:pPr>
            <a:r>
              <a:rPr lang="en-US" altLang="en-US" sz="1800" dirty="0"/>
              <a:t>Design Doc reference or requirement doc, if any</a:t>
            </a:r>
          </a:p>
          <a:p>
            <a:pPr lvl="1" algn="just" fontAlgn="base">
              <a:spcAft>
                <a:spcPct val="0"/>
              </a:spcAft>
              <a:buFont typeface="Arial" panose="020B0604020202020204" pitchFamily="34" charset="0"/>
              <a:buChar char="•"/>
            </a:pPr>
            <a:r>
              <a:rPr lang="en-US" altLang="en-US" sz="1800" dirty="0"/>
              <a:t>Test level – Unit, integration, System</a:t>
            </a:r>
          </a:p>
          <a:p>
            <a:pPr lvl="1" algn="just" fontAlgn="base">
              <a:spcAft>
                <a:spcPct val="0"/>
              </a:spcAft>
              <a:buFont typeface="Arial" panose="020B0604020202020204" pitchFamily="34" charset="0"/>
              <a:buChar char="•"/>
            </a:pPr>
            <a:r>
              <a:rPr lang="en-US" altLang="en-US" sz="1800" dirty="0"/>
              <a:t>Pre-requisites</a:t>
            </a:r>
          </a:p>
          <a:p>
            <a:pPr lvl="1" algn="just" fontAlgn="base">
              <a:spcAft>
                <a:spcPct val="0"/>
              </a:spcAft>
              <a:buFont typeface="Arial" panose="020B0604020202020204" pitchFamily="34" charset="0"/>
              <a:buChar char="•"/>
            </a:pPr>
            <a:r>
              <a:rPr lang="en-US" altLang="en-US" sz="1800" dirty="0"/>
              <a:t>Data to be recorded.</a:t>
            </a:r>
          </a:p>
          <a:p>
            <a:pPr lvl="1" algn="just" fontAlgn="base">
              <a:spcAft>
                <a:spcPct val="0"/>
              </a:spcAft>
              <a:buFont typeface="Arial" panose="020B0604020202020204" pitchFamily="34" charset="0"/>
              <a:buChar char="•"/>
            </a:pPr>
            <a:r>
              <a:rPr lang="en-US" altLang="en-US" sz="1800" dirty="0"/>
              <a:t>Steps for execution</a:t>
            </a:r>
          </a:p>
        </p:txBody>
      </p:sp>
    </p:spTree>
    <p:extLst>
      <p:ext uri="{BB962C8B-B14F-4D97-AF65-F5344CB8AC3E}">
        <p14:creationId xmlns:p14="http://schemas.microsoft.com/office/powerpoint/2010/main" val="410376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Prioritization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algn="just" fontAlgn="base">
              <a:spcAft>
                <a:spcPct val="0"/>
              </a:spcAft>
              <a:buFont typeface="Arial" panose="020B0604020202020204" pitchFamily="34" charset="0"/>
              <a:buChar char="•"/>
            </a:pPr>
            <a:r>
              <a:rPr lang="en-US" altLang="en-US" sz="2000" dirty="0"/>
              <a:t>Test cases can be prioritized. </a:t>
            </a:r>
          </a:p>
          <a:p>
            <a:pPr algn="just" fontAlgn="base">
              <a:spcAft>
                <a:spcPct val="0"/>
              </a:spcAft>
              <a:buFont typeface="Arial" panose="020B0604020202020204" pitchFamily="34" charset="0"/>
              <a:buChar char="•"/>
            </a:pPr>
            <a:r>
              <a:rPr lang="en-US" altLang="en-US" sz="2000" dirty="0"/>
              <a:t>Priority setting can be based on </a:t>
            </a:r>
          </a:p>
          <a:p>
            <a:pPr lvl="1" algn="just" fontAlgn="base">
              <a:spcAft>
                <a:spcPct val="0"/>
              </a:spcAft>
              <a:buFont typeface="Arial" panose="020B0604020202020204" pitchFamily="34" charset="0"/>
              <a:buChar char="•"/>
            </a:pPr>
            <a:r>
              <a:rPr lang="en-US" altLang="en-US" sz="1800" dirty="0"/>
              <a:t>Type of product </a:t>
            </a:r>
          </a:p>
          <a:p>
            <a:pPr lvl="1" algn="just" fontAlgn="base">
              <a:spcAft>
                <a:spcPct val="0"/>
              </a:spcAft>
              <a:buFont typeface="Arial" panose="020B0604020202020204" pitchFamily="34" charset="0"/>
              <a:buChar char="•"/>
            </a:pPr>
            <a:r>
              <a:rPr lang="en-US" altLang="en-US" sz="1800" dirty="0"/>
              <a:t>Organization size/culture</a:t>
            </a:r>
          </a:p>
          <a:p>
            <a:pPr lvl="1" algn="just" fontAlgn="base">
              <a:spcAft>
                <a:spcPct val="0"/>
              </a:spcAft>
              <a:buFont typeface="Arial" panose="020B0604020202020204" pitchFamily="34" charset="0"/>
              <a:buChar char="•"/>
            </a:pPr>
            <a:r>
              <a:rPr lang="en-US" altLang="en-US" sz="1800" dirty="0"/>
              <a:t>Resources available</a:t>
            </a:r>
          </a:p>
          <a:p>
            <a:pPr algn="just" fontAlgn="base">
              <a:spcAft>
                <a:spcPct val="0"/>
              </a:spcAft>
              <a:buFont typeface="Arial" panose="020B0604020202020204" pitchFamily="34" charset="0"/>
              <a:buChar char="•"/>
            </a:pPr>
            <a:r>
              <a:rPr lang="en-US" altLang="en-US" sz="2000" dirty="0"/>
              <a:t>Sample Prioritization</a:t>
            </a:r>
          </a:p>
          <a:p>
            <a:pPr lvl="1" algn="just" fontAlgn="base">
              <a:spcAft>
                <a:spcPct val="0"/>
              </a:spcAft>
              <a:buFont typeface="Arial" panose="020B0604020202020204" pitchFamily="34" charset="0"/>
              <a:buChar char="•"/>
            </a:pPr>
            <a:r>
              <a:rPr lang="en-US" altLang="en-US" sz="1800" dirty="0"/>
              <a:t>P0 – Tests that need to pass before full testing is started</a:t>
            </a:r>
          </a:p>
          <a:p>
            <a:pPr lvl="1" algn="just" fontAlgn="base">
              <a:spcAft>
                <a:spcPct val="0"/>
              </a:spcAft>
              <a:buFont typeface="Arial" panose="020B0604020202020204" pitchFamily="34" charset="0"/>
              <a:buChar char="•"/>
            </a:pPr>
            <a:r>
              <a:rPr lang="en-US" altLang="en-US" sz="1800" dirty="0"/>
              <a:t>P1 - This test must be executed before final delivery.</a:t>
            </a:r>
          </a:p>
          <a:p>
            <a:pPr lvl="1" algn="just" fontAlgn="base">
              <a:spcAft>
                <a:spcPct val="0"/>
              </a:spcAft>
              <a:buFont typeface="Arial" panose="020B0604020202020204" pitchFamily="34" charset="0"/>
              <a:buChar char="•"/>
            </a:pPr>
            <a:r>
              <a:rPr lang="en-US" altLang="en-US" sz="1800" dirty="0"/>
              <a:t>P2 - If time permits, execute this test.</a:t>
            </a:r>
          </a:p>
          <a:p>
            <a:pPr lvl="1" algn="just" fontAlgn="base">
              <a:spcAft>
                <a:spcPct val="0"/>
              </a:spcAft>
              <a:buFont typeface="Arial" panose="020B0604020202020204" pitchFamily="34" charset="0"/>
              <a:buChar char="•"/>
            </a:pPr>
            <a:r>
              <a:rPr lang="en-US" altLang="en-US" sz="1800" dirty="0"/>
              <a:t>P3 - </a:t>
            </a:r>
            <a:r>
              <a:rPr lang="en-US" sz="1800" dirty="0"/>
              <a:t>This test can wait after the delivery date</a:t>
            </a:r>
            <a:r>
              <a:rPr lang="en-US" altLang="en-US" sz="1800" dirty="0"/>
              <a:t>.</a:t>
            </a:r>
          </a:p>
          <a:p>
            <a:pPr algn="just" fontAlgn="base">
              <a:spcAft>
                <a:spcPct val="0"/>
              </a:spcAft>
              <a:buFont typeface="Arial" panose="020B0604020202020204" pitchFamily="34" charset="0"/>
              <a:buChar char="•"/>
            </a:pPr>
            <a:endParaRPr lang="en-US" altLang="en-US" sz="2600" dirty="0"/>
          </a:p>
        </p:txBody>
      </p:sp>
    </p:spTree>
    <p:extLst>
      <p:ext uri="{BB962C8B-B14F-4D97-AF65-F5344CB8AC3E}">
        <p14:creationId xmlns:p14="http://schemas.microsoft.com/office/powerpoint/2010/main" val="344460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C431A6-6102-65B1-B0BD-2043C1A444B2}"/>
              </a:ext>
            </a:extLst>
          </p:cNvPr>
          <p:cNvSpPr>
            <a:spLocks noGrp="1"/>
          </p:cNvSpPr>
          <p:nvPr>
            <p:ph sz="quarter" idx="10"/>
          </p:nvPr>
        </p:nvSpPr>
        <p:spPr/>
        <p:txBody>
          <a:bodyPr anchor="ctr"/>
          <a:lstStyle/>
          <a:p>
            <a:pPr algn="ctr" eaLnBrk="1" hangingPunct="1">
              <a:spcBef>
                <a:spcPct val="0"/>
              </a:spcBef>
              <a:buFont typeface="Arial" charset="0"/>
              <a:buNone/>
              <a:defRPr/>
            </a:pPr>
            <a:r>
              <a:rPr lang="en-US" sz="3600" dirty="0">
                <a:latin typeface="Arial" charset="0"/>
                <a:cs typeface="Arial" charset="0"/>
              </a:rPr>
              <a:t>Test Execution and Automated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Software Test Execution</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algn="just" fontAlgn="base">
              <a:spcAft>
                <a:spcPct val="0"/>
              </a:spcAft>
              <a:buFont typeface="Arial" panose="020B0604020202020204" pitchFamily="34" charset="0"/>
              <a:buChar char="•"/>
            </a:pPr>
            <a:r>
              <a:rPr lang="en-US" altLang="en-US" sz="2000" dirty="0"/>
              <a:t>Test execution Process </a:t>
            </a:r>
          </a:p>
          <a:p>
            <a:pPr lvl="1" algn="just" fontAlgn="base">
              <a:spcAft>
                <a:spcPct val="0"/>
              </a:spcAft>
              <a:buFont typeface="Arial" panose="020B0604020202020204" pitchFamily="34" charset="0"/>
              <a:buChar char="•"/>
            </a:pPr>
            <a:r>
              <a:rPr lang="en-US" altLang="en-US" sz="1800" dirty="0"/>
              <a:t>Execute Test cases </a:t>
            </a:r>
            <a:r>
              <a:rPr lang="en-US" altLang="en-US" sz="1800" dirty="0">
                <a:sym typeface="Wingdings" panose="05000000000000000000" pitchFamily="2" charset="2"/>
              </a:rPr>
              <a:t> </a:t>
            </a:r>
            <a:r>
              <a:rPr lang="en-US" altLang="en-US" sz="1800" dirty="0"/>
              <a:t>Find Defects </a:t>
            </a:r>
            <a:r>
              <a:rPr lang="en-US" altLang="en-US" sz="1800" dirty="0">
                <a:sym typeface="Wingdings" panose="05000000000000000000" pitchFamily="2" charset="2"/>
              </a:rPr>
              <a:t> </a:t>
            </a:r>
            <a:r>
              <a:rPr lang="en-US" altLang="en-US" sz="1800" dirty="0"/>
              <a:t>Fix Defects </a:t>
            </a:r>
            <a:r>
              <a:rPr lang="en-US" altLang="en-US" sz="1800" dirty="0">
                <a:sym typeface="Wingdings" panose="05000000000000000000" pitchFamily="2" charset="2"/>
              </a:rPr>
              <a:t> Re-Test</a:t>
            </a:r>
            <a:endParaRPr lang="en-US" altLang="en-US" sz="1800" dirty="0"/>
          </a:p>
          <a:p>
            <a:pPr lvl="1" algn="just" fontAlgn="base">
              <a:spcAft>
                <a:spcPct val="0"/>
              </a:spcAft>
              <a:buFont typeface="Arial" panose="020B0604020202020204" pitchFamily="34" charset="0"/>
              <a:buChar char="•"/>
            </a:pPr>
            <a:r>
              <a:rPr lang="en-US" altLang="en-US" sz="1800" dirty="0"/>
              <a:t>Re-Test is called as regression Testing</a:t>
            </a:r>
          </a:p>
          <a:p>
            <a:pPr lvl="2" algn="just"/>
            <a:r>
              <a:rPr lang="en-US" altLang="en-US" sz="1800" dirty="0"/>
              <a:t>To find if the Defect fixed is properly fixed</a:t>
            </a:r>
          </a:p>
          <a:p>
            <a:pPr lvl="2" algn="just"/>
            <a:r>
              <a:rPr lang="en-US" altLang="en-US" sz="1800" dirty="0"/>
              <a:t>To find if no new Defects is created while fixing the old Defect</a:t>
            </a:r>
          </a:p>
          <a:p>
            <a:pPr lvl="2" algn="just"/>
            <a:r>
              <a:rPr lang="en-US" altLang="en-US" sz="1800" dirty="0"/>
              <a:t>Regression Testing can be execution of full Test suit or its subset. </a:t>
            </a:r>
          </a:p>
          <a:p>
            <a:pPr lvl="1" algn="just" fontAlgn="base">
              <a:spcAft>
                <a:spcPct val="0"/>
              </a:spcAft>
              <a:buFont typeface="Arial" panose="020B0604020202020204" pitchFamily="34" charset="0"/>
              <a:buChar char="•"/>
            </a:pPr>
            <a:r>
              <a:rPr lang="en-US" altLang="en-US" sz="1800" dirty="0"/>
              <a:t>Results of every Test Run are recorded in Software Test Report (STR)</a:t>
            </a:r>
          </a:p>
        </p:txBody>
      </p:sp>
    </p:spTree>
    <p:extLst>
      <p:ext uri="{BB962C8B-B14F-4D97-AF65-F5344CB8AC3E}">
        <p14:creationId xmlns:p14="http://schemas.microsoft.com/office/powerpoint/2010/main" val="3449638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Software Test Report</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algn="just" fontAlgn="base">
              <a:spcAft>
                <a:spcPct val="0"/>
              </a:spcAft>
              <a:buFont typeface="Arial" panose="020B0604020202020204" pitchFamily="34" charset="0"/>
              <a:buChar char="•"/>
            </a:pPr>
            <a:r>
              <a:rPr lang="en-US" altLang="en-US" sz="2000" dirty="0"/>
              <a:t>Test Identification</a:t>
            </a:r>
          </a:p>
          <a:p>
            <a:pPr lvl="1" algn="just" fontAlgn="base">
              <a:spcAft>
                <a:spcPct val="0"/>
              </a:spcAft>
              <a:buFont typeface="Arial" panose="020B0604020202020204" pitchFamily="34" charset="0"/>
              <a:buChar char="•"/>
            </a:pPr>
            <a:r>
              <a:rPr lang="en-US" altLang="en-US" sz="1800" dirty="0"/>
              <a:t>Tested software Identification – Version, Build, etc</a:t>
            </a:r>
          </a:p>
          <a:p>
            <a:pPr lvl="1" algn="just" fontAlgn="base">
              <a:spcAft>
                <a:spcPct val="0"/>
              </a:spcAft>
              <a:buFont typeface="Arial" panose="020B0604020202020204" pitchFamily="34" charset="0"/>
              <a:buChar char="•"/>
            </a:pPr>
            <a:r>
              <a:rPr lang="en-US" altLang="en-US" sz="1800" dirty="0"/>
              <a:t>Initiation Time, Concluding time, etc</a:t>
            </a:r>
          </a:p>
          <a:p>
            <a:pPr lvl="1" algn="just" fontAlgn="base">
              <a:spcAft>
                <a:spcPct val="0"/>
              </a:spcAft>
              <a:buFont typeface="Arial" panose="020B0604020202020204" pitchFamily="34" charset="0"/>
              <a:buChar char="•"/>
            </a:pPr>
            <a:r>
              <a:rPr lang="en-US" altLang="en-US" sz="1800" dirty="0"/>
              <a:t>Test Site</a:t>
            </a:r>
          </a:p>
          <a:p>
            <a:pPr algn="just" fontAlgn="base">
              <a:spcAft>
                <a:spcPct val="0"/>
              </a:spcAft>
              <a:buFont typeface="Arial" panose="020B0604020202020204" pitchFamily="34" charset="0"/>
              <a:buChar char="•"/>
            </a:pPr>
            <a:r>
              <a:rPr lang="en-US" altLang="en-US" sz="2000" dirty="0"/>
              <a:t>Test Environment – H/W, firmware configuration</a:t>
            </a:r>
          </a:p>
          <a:p>
            <a:pPr algn="just" fontAlgn="base">
              <a:spcAft>
                <a:spcPct val="0"/>
              </a:spcAft>
              <a:buFont typeface="Arial" panose="020B0604020202020204" pitchFamily="34" charset="0"/>
              <a:buChar char="•"/>
            </a:pPr>
            <a:r>
              <a:rPr lang="en-US" altLang="en-US" sz="2000" dirty="0"/>
              <a:t>Test Results</a:t>
            </a:r>
          </a:p>
          <a:p>
            <a:pPr lvl="1" algn="just" fontAlgn="base">
              <a:spcAft>
                <a:spcPct val="0"/>
              </a:spcAft>
              <a:buFont typeface="Arial" panose="020B0604020202020204" pitchFamily="34" charset="0"/>
              <a:buChar char="•"/>
            </a:pPr>
            <a:r>
              <a:rPr lang="en-US" altLang="en-US" sz="1800" dirty="0"/>
              <a:t>Test case ID</a:t>
            </a:r>
          </a:p>
          <a:p>
            <a:pPr lvl="1" algn="just" fontAlgn="base">
              <a:spcAft>
                <a:spcPct val="0"/>
              </a:spcAft>
              <a:buFont typeface="Arial" panose="020B0604020202020204" pitchFamily="34" charset="0"/>
              <a:buChar char="•"/>
            </a:pPr>
            <a:r>
              <a:rPr lang="en-US" altLang="en-US" sz="1800" dirty="0"/>
              <a:t>Test result – Pass/Failed</a:t>
            </a:r>
          </a:p>
          <a:p>
            <a:pPr algn="just" fontAlgn="base">
              <a:spcAft>
                <a:spcPct val="0"/>
              </a:spcAft>
              <a:buFont typeface="Arial" panose="020B0604020202020204" pitchFamily="34" charset="0"/>
              <a:buChar char="•"/>
            </a:pPr>
            <a:r>
              <a:rPr lang="en-US" altLang="en-US" sz="2000" dirty="0"/>
              <a:t>Summary Results</a:t>
            </a:r>
          </a:p>
          <a:p>
            <a:pPr lvl="1" algn="just" fontAlgn="base">
              <a:spcAft>
                <a:spcPct val="0"/>
              </a:spcAft>
              <a:buFont typeface="Arial" panose="020B0604020202020204" pitchFamily="34" charset="0"/>
              <a:buChar char="•"/>
            </a:pPr>
            <a:r>
              <a:rPr lang="en-US" altLang="en-US" sz="1800" dirty="0"/>
              <a:t>Total Test case executed. </a:t>
            </a:r>
          </a:p>
          <a:p>
            <a:pPr lvl="1" algn="just" fontAlgn="base">
              <a:spcAft>
                <a:spcPct val="0"/>
              </a:spcAft>
              <a:buFont typeface="Arial" panose="020B0604020202020204" pitchFamily="34" charset="0"/>
              <a:buChar char="•"/>
            </a:pPr>
            <a:r>
              <a:rPr lang="en-US" altLang="en-US" sz="1800" dirty="0"/>
              <a:t>Total Pass/Fail</a:t>
            </a:r>
          </a:p>
          <a:p>
            <a:pPr lvl="1" algn="just" fontAlgn="base">
              <a:spcAft>
                <a:spcPct val="0"/>
              </a:spcAft>
              <a:buFont typeface="Arial" panose="020B0604020202020204" pitchFamily="34" charset="0"/>
              <a:buChar char="•"/>
            </a:pPr>
            <a:r>
              <a:rPr lang="en-US" altLang="en-US" sz="1800" dirty="0"/>
              <a:t>Comparison with previous results</a:t>
            </a:r>
          </a:p>
          <a:p>
            <a:pPr lvl="1" algn="just" fontAlgn="base">
              <a:spcAft>
                <a:spcPct val="0"/>
              </a:spcAft>
              <a:buFont typeface="Arial" panose="020B0604020202020204" pitchFamily="34" charset="0"/>
              <a:buChar char="•"/>
            </a:pPr>
            <a:endParaRPr lang="en-US" altLang="en-US" sz="1800" dirty="0"/>
          </a:p>
        </p:txBody>
      </p:sp>
    </p:spTree>
    <p:extLst>
      <p:ext uri="{BB962C8B-B14F-4D97-AF65-F5344CB8AC3E}">
        <p14:creationId xmlns:p14="http://schemas.microsoft.com/office/powerpoint/2010/main" val="460907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Automated Testing</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algn="just" fontAlgn="base">
              <a:spcAft>
                <a:spcPct val="0"/>
              </a:spcAft>
              <a:buFont typeface="Arial" panose="020B0604020202020204" pitchFamily="34" charset="0"/>
              <a:buChar char="•"/>
            </a:pPr>
            <a:r>
              <a:rPr lang="en-US" altLang="en-US" sz="2000" dirty="0"/>
              <a:t>Why Automated Testing </a:t>
            </a:r>
          </a:p>
          <a:p>
            <a:pPr lvl="1" algn="just" fontAlgn="base">
              <a:spcAft>
                <a:spcPct val="0"/>
              </a:spcAft>
              <a:buFont typeface="Arial" panose="020B0604020202020204" pitchFamily="34" charset="0"/>
              <a:buChar char="•"/>
            </a:pPr>
            <a:r>
              <a:rPr lang="en-US" altLang="en-US" sz="1800" dirty="0"/>
              <a:t>Cost savings</a:t>
            </a:r>
          </a:p>
          <a:p>
            <a:pPr lvl="1" algn="just" fontAlgn="base">
              <a:spcAft>
                <a:spcPct val="0"/>
              </a:spcAft>
              <a:buFont typeface="Arial" panose="020B0604020202020204" pitchFamily="34" charset="0"/>
              <a:buChar char="•"/>
            </a:pPr>
            <a:r>
              <a:rPr lang="en-US" altLang="en-US" sz="1800" dirty="0"/>
              <a:t>Shortened test duration</a:t>
            </a:r>
          </a:p>
          <a:p>
            <a:pPr lvl="1" algn="just" fontAlgn="base">
              <a:spcAft>
                <a:spcPct val="0"/>
              </a:spcAft>
              <a:buFont typeface="Arial" panose="020B0604020202020204" pitchFamily="34" charset="0"/>
              <a:buChar char="•"/>
            </a:pPr>
            <a:r>
              <a:rPr lang="en-US" altLang="en-US" sz="1800" dirty="0"/>
              <a:t>Thoroughness</a:t>
            </a:r>
          </a:p>
          <a:p>
            <a:pPr lvl="1" algn="just" fontAlgn="base">
              <a:spcAft>
                <a:spcPct val="0"/>
              </a:spcAft>
              <a:buFont typeface="Arial" panose="020B0604020202020204" pitchFamily="34" charset="0"/>
              <a:buChar char="•"/>
            </a:pPr>
            <a:r>
              <a:rPr lang="en-US" altLang="en-US" sz="1800" dirty="0"/>
              <a:t>Test accuracy</a:t>
            </a:r>
          </a:p>
          <a:p>
            <a:pPr lvl="1" algn="just" fontAlgn="base">
              <a:spcAft>
                <a:spcPct val="0"/>
              </a:spcAft>
              <a:buFont typeface="Arial" panose="020B0604020202020204" pitchFamily="34" charset="0"/>
              <a:buChar char="•"/>
            </a:pPr>
            <a:r>
              <a:rPr lang="en-US" altLang="en-US" sz="1800" dirty="0"/>
              <a:t>Automated result reporting</a:t>
            </a:r>
          </a:p>
          <a:p>
            <a:pPr lvl="1" algn="just" fontAlgn="base">
              <a:spcAft>
                <a:spcPct val="0"/>
              </a:spcAft>
              <a:buFont typeface="Arial" panose="020B0604020202020204" pitchFamily="34" charset="0"/>
              <a:buChar char="•"/>
            </a:pPr>
            <a:r>
              <a:rPr lang="en-US" altLang="en-US" sz="1800" dirty="0"/>
              <a:t>Statistical processing and subsequent reporting of Results</a:t>
            </a:r>
          </a:p>
          <a:p>
            <a:pPr algn="just" fontAlgn="base">
              <a:spcAft>
                <a:spcPct val="0"/>
              </a:spcAft>
              <a:buFont typeface="Arial" panose="020B0604020202020204" pitchFamily="34" charset="0"/>
              <a:buChar char="•"/>
            </a:pPr>
            <a:r>
              <a:rPr lang="en-US" altLang="en-US" sz="2000" dirty="0"/>
              <a:t>Process of Automated Testing </a:t>
            </a:r>
          </a:p>
          <a:p>
            <a:pPr lvl="1" algn="just" fontAlgn="base">
              <a:spcAft>
                <a:spcPct val="0"/>
              </a:spcAft>
              <a:buFont typeface="Arial" panose="020B0604020202020204" pitchFamily="34" charset="0"/>
              <a:buChar char="•"/>
            </a:pPr>
            <a:r>
              <a:rPr lang="en-US" altLang="en-US" sz="1800" dirty="0"/>
              <a:t>Just like Manual Testing, it requires – </a:t>
            </a:r>
          </a:p>
          <a:p>
            <a:pPr lvl="1" algn="just" fontAlgn="base">
              <a:spcAft>
                <a:spcPct val="0"/>
              </a:spcAft>
              <a:buFont typeface="Arial" panose="020B0604020202020204" pitchFamily="34" charset="0"/>
              <a:buChar char="•"/>
            </a:pPr>
            <a:r>
              <a:rPr lang="en-US" altLang="en-US" sz="1800" dirty="0"/>
              <a:t>Test planning, Test design, Test case preparation</a:t>
            </a:r>
          </a:p>
          <a:p>
            <a:pPr lvl="1" algn="just" fontAlgn="base">
              <a:spcAft>
                <a:spcPct val="0"/>
              </a:spcAft>
              <a:buFont typeface="Arial" panose="020B0604020202020204" pitchFamily="34" charset="0"/>
              <a:buChar char="•"/>
            </a:pPr>
            <a:r>
              <a:rPr lang="en-US" altLang="en-US" sz="1800" dirty="0"/>
              <a:t>Test Execution, Regression testing </a:t>
            </a:r>
          </a:p>
          <a:p>
            <a:pPr lvl="1" algn="just" fontAlgn="base">
              <a:spcAft>
                <a:spcPct val="0"/>
              </a:spcAft>
              <a:buFont typeface="Arial" panose="020B0604020202020204" pitchFamily="34" charset="0"/>
              <a:buChar char="•"/>
            </a:pPr>
            <a:r>
              <a:rPr lang="en-US" altLang="en-US" sz="1800" dirty="0"/>
              <a:t>Final Test log and report preparation including comparison reports </a:t>
            </a:r>
          </a:p>
        </p:txBody>
      </p:sp>
    </p:spTree>
    <p:extLst>
      <p:ext uri="{BB962C8B-B14F-4D97-AF65-F5344CB8AC3E}">
        <p14:creationId xmlns:p14="http://schemas.microsoft.com/office/powerpoint/2010/main" val="3596575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Types of Automated Testing</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marL="0" indent="0" algn="just" fontAlgn="base">
              <a:spcAft>
                <a:spcPct val="0"/>
              </a:spcAft>
            </a:pPr>
            <a:r>
              <a:rPr lang="en-US" altLang="en-US" sz="2000" dirty="0"/>
              <a:t>Types of Automated Tests</a:t>
            </a:r>
          </a:p>
          <a:p>
            <a:pPr marL="342900" lvl="1" indent="-342900" algn="just" fontAlgn="base">
              <a:spcAft>
                <a:spcPct val="0"/>
              </a:spcAft>
              <a:buClr>
                <a:srgbClr val="101141"/>
              </a:buClr>
              <a:buFont typeface="Arial" panose="020B0604020202020204" pitchFamily="34" charset="0"/>
              <a:buChar char="•"/>
            </a:pPr>
            <a:r>
              <a:rPr lang="en-US" altLang="en-US" sz="1800" dirty="0"/>
              <a:t>Code Auditing</a:t>
            </a:r>
          </a:p>
          <a:p>
            <a:pPr marL="742950" lvl="2" indent="-342900" algn="just">
              <a:buClr>
                <a:srgbClr val="101141"/>
              </a:buClr>
            </a:pPr>
            <a:r>
              <a:rPr lang="en-US" altLang="en-US" sz="1600" dirty="0"/>
              <a:t>Check compliance with respect to coding standards.</a:t>
            </a:r>
          </a:p>
          <a:p>
            <a:pPr marL="742950" lvl="2" indent="-342900" algn="just">
              <a:buClr>
                <a:srgbClr val="101141"/>
              </a:buClr>
            </a:pPr>
            <a:r>
              <a:rPr lang="en-US" altLang="en-US" sz="1600" dirty="0"/>
              <a:t>Code complexity metrics (McCabe’s cyclomatic complexity)</a:t>
            </a:r>
          </a:p>
          <a:p>
            <a:pPr marL="742950" lvl="2" indent="-342900" algn="just">
              <a:buClr>
                <a:srgbClr val="101141"/>
              </a:buClr>
            </a:pPr>
            <a:r>
              <a:rPr lang="en-US" altLang="en-US" sz="1600" dirty="0"/>
              <a:t>Levels of loop nesting</a:t>
            </a:r>
          </a:p>
          <a:p>
            <a:pPr marL="742950" lvl="2" indent="-342900" algn="just">
              <a:buClr>
                <a:srgbClr val="101141"/>
              </a:buClr>
            </a:pPr>
            <a:r>
              <a:rPr lang="en-US" altLang="en-US" sz="1600" dirty="0"/>
              <a:t>Levels of subroutine nesting</a:t>
            </a:r>
          </a:p>
          <a:p>
            <a:pPr marL="742950" lvl="2" indent="-342900" algn="just">
              <a:buClr>
                <a:srgbClr val="101141"/>
              </a:buClr>
            </a:pPr>
            <a:r>
              <a:rPr lang="en-US" altLang="en-US" sz="1600" dirty="0"/>
              <a:t>Prohibited constructs, such as GOTO</a:t>
            </a:r>
          </a:p>
          <a:p>
            <a:pPr marL="742950" lvl="2" indent="-342900" algn="just">
              <a:buClr>
                <a:srgbClr val="101141"/>
              </a:buClr>
            </a:pPr>
            <a:r>
              <a:rPr lang="en-US" altLang="en-US" sz="1600" dirty="0"/>
              <a:t>Check for Naming conventions for variables, files, etc.</a:t>
            </a:r>
          </a:p>
          <a:p>
            <a:pPr marL="742950" lvl="2" indent="-342900" algn="just">
              <a:buClr>
                <a:srgbClr val="101141"/>
              </a:buClr>
            </a:pPr>
            <a:r>
              <a:rPr lang="en-US" altLang="en-US" sz="1600" dirty="0"/>
              <a:t>Unreachable code lines of program or entire subroutines.</a:t>
            </a:r>
          </a:p>
          <a:p>
            <a:pPr marL="742950" lvl="2" indent="-342900" algn="just">
              <a:buClr>
                <a:srgbClr val="101141"/>
              </a:buClr>
            </a:pPr>
            <a:r>
              <a:rPr lang="en-US" altLang="en-US" sz="1600" dirty="0"/>
              <a:t>Format and size of comments</a:t>
            </a:r>
          </a:p>
          <a:p>
            <a:pPr marL="342900" lvl="1" indent="-342900" algn="just" fontAlgn="base">
              <a:spcAft>
                <a:spcPct val="0"/>
              </a:spcAft>
              <a:buClr>
                <a:srgbClr val="101141"/>
              </a:buClr>
              <a:buFont typeface="Arial" panose="020B0604020202020204" pitchFamily="34" charset="0"/>
              <a:buChar char="•"/>
            </a:pPr>
            <a:endParaRPr lang="en-US" altLang="en-US" sz="1800" dirty="0"/>
          </a:p>
          <a:p>
            <a:pPr marL="342900" lvl="1" indent="-342900" algn="just" fontAlgn="base">
              <a:spcAft>
                <a:spcPct val="0"/>
              </a:spcAft>
              <a:buClr>
                <a:srgbClr val="101141"/>
              </a:buClr>
              <a:buFont typeface="Arial" panose="020B0604020202020204" pitchFamily="34" charset="0"/>
              <a:buChar char="•"/>
            </a:pPr>
            <a:r>
              <a:rPr lang="en-US" altLang="en-US" sz="1800" dirty="0"/>
              <a:t>Coverage monitoring</a:t>
            </a:r>
          </a:p>
          <a:p>
            <a:pPr marL="742950" lvl="2" indent="-342900" algn="just">
              <a:buClr>
                <a:srgbClr val="101141"/>
              </a:buClr>
            </a:pPr>
            <a:r>
              <a:rPr lang="en-US" altLang="en-US" sz="1600" dirty="0"/>
              <a:t>Line coverage achieved when implementing a given test case file. </a:t>
            </a:r>
          </a:p>
          <a:p>
            <a:pPr marL="742950" lvl="2" indent="-342900" algn="just">
              <a:buClr>
                <a:srgbClr val="101141"/>
              </a:buClr>
            </a:pPr>
            <a:r>
              <a:rPr lang="en-US" altLang="en-US" sz="1600" dirty="0"/>
              <a:t>Path Coverage achieved while the Tests are executed</a:t>
            </a:r>
          </a:p>
        </p:txBody>
      </p:sp>
    </p:spTree>
    <p:extLst>
      <p:ext uri="{BB962C8B-B14F-4D97-AF65-F5344CB8AC3E}">
        <p14:creationId xmlns:p14="http://schemas.microsoft.com/office/powerpoint/2010/main" val="2024423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Types of Automated Testing</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marL="342900" lvl="1" indent="-342900" algn="just" fontAlgn="base">
              <a:spcAft>
                <a:spcPct val="0"/>
              </a:spcAft>
              <a:buClr>
                <a:srgbClr val="101141"/>
              </a:buClr>
              <a:buFont typeface="Arial" panose="020B0604020202020204" pitchFamily="34" charset="0"/>
              <a:buChar char="•"/>
            </a:pPr>
            <a:r>
              <a:rPr lang="en-US" altLang="en-US" sz="1800" dirty="0"/>
              <a:t>Functional Tests</a:t>
            </a:r>
          </a:p>
          <a:p>
            <a:pPr marL="742950" lvl="2" indent="-342900" algn="just">
              <a:buClr>
                <a:srgbClr val="101141"/>
              </a:buClr>
            </a:pPr>
            <a:r>
              <a:rPr lang="en-US" altLang="en-US" sz="1600" dirty="0"/>
              <a:t>Test Scripts are prepared which emulate the manual Tests</a:t>
            </a:r>
          </a:p>
          <a:p>
            <a:pPr marL="742950" lvl="2" indent="-342900" algn="just">
              <a:buClr>
                <a:srgbClr val="101141"/>
              </a:buClr>
            </a:pPr>
            <a:r>
              <a:rPr lang="en-US" altLang="en-US" sz="1600" dirty="0"/>
              <a:t>Test automation tools can be used to execute tests</a:t>
            </a:r>
          </a:p>
          <a:p>
            <a:pPr marL="742950" lvl="2" indent="-342900" algn="just">
              <a:buClr>
                <a:srgbClr val="101141"/>
              </a:buClr>
            </a:pPr>
            <a:r>
              <a:rPr lang="en-US" altLang="en-US" sz="1600" dirty="0"/>
              <a:t>Input data is picked up from Test DB Files.</a:t>
            </a:r>
          </a:p>
          <a:p>
            <a:pPr marL="742950" lvl="2" indent="-342900" algn="just">
              <a:buClr>
                <a:srgbClr val="101141"/>
              </a:buClr>
            </a:pPr>
            <a:r>
              <a:rPr lang="en-US" altLang="en-US" sz="1600" dirty="0"/>
              <a:t>Executing same test case with different input is easy.</a:t>
            </a:r>
          </a:p>
          <a:p>
            <a:pPr marL="742950" lvl="2" indent="-342900" algn="just">
              <a:buClr>
                <a:srgbClr val="101141"/>
              </a:buClr>
            </a:pPr>
            <a:r>
              <a:rPr lang="en-US" altLang="en-US" sz="1600" dirty="0"/>
              <a:t>Executing regression testing is easy.</a:t>
            </a:r>
          </a:p>
          <a:p>
            <a:pPr marL="342900" lvl="1" indent="-342900" algn="just" fontAlgn="base">
              <a:spcAft>
                <a:spcPct val="0"/>
              </a:spcAft>
              <a:buClr>
                <a:srgbClr val="101141"/>
              </a:buClr>
              <a:buFont typeface="Arial" panose="020B0604020202020204" pitchFamily="34" charset="0"/>
              <a:buChar char="•"/>
            </a:pPr>
            <a:endParaRPr lang="en-US" altLang="en-US" sz="1800" dirty="0"/>
          </a:p>
          <a:p>
            <a:pPr marL="342900" lvl="1" indent="-342900" algn="just" fontAlgn="base">
              <a:spcAft>
                <a:spcPct val="0"/>
              </a:spcAft>
              <a:buClr>
                <a:srgbClr val="101141"/>
              </a:buClr>
              <a:buFont typeface="Arial" panose="020B0604020202020204" pitchFamily="34" charset="0"/>
              <a:buChar char="•"/>
            </a:pPr>
            <a:r>
              <a:rPr lang="en-US" altLang="en-US" sz="1800" dirty="0"/>
              <a:t>Load Tests</a:t>
            </a:r>
          </a:p>
          <a:p>
            <a:pPr marL="742950" lvl="2" indent="-342900" algn="just">
              <a:buClr>
                <a:srgbClr val="101141"/>
              </a:buClr>
            </a:pPr>
            <a:r>
              <a:rPr lang="en-US" altLang="en-US" sz="1600" dirty="0"/>
              <a:t>Creating Load Test scenario manually is impactable/impossible.</a:t>
            </a:r>
          </a:p>
          <a:p>
            <a:pPr marL="742950" lvl="2" indent="-342900" algn="just">
              <a:buClr>
                <a:srgbClr val="101141"/>
              </a:buClr>
            </a:pPr>
            <a:r>
              <a:rPr lang="en-US" altLang="en-US" sz="1600" dirty="0"/>
              <a:t>Can be done through simulations</a:t>
            </a:r>
          </a:p>
          <a:p>
            <a:pPr marL="742950" lvl="2" indent="-342900" algn="just">
              <a:buClr>
                <a:srgbClr val="101141"/>
              </a:buClr>
            </a:pPr>
            <a:r>
              <a:rPr lang="en-US" altLang="en-US" sz="1600" dirty="0"/>
              <a:t>Load is varied and response plotted in the form of a graph to see system behavior</a:t>
            </a:r>
          </a:p>
          <a:p>
            <a:pPr marL="742950" lvl="2" indent="-342900" algn="just">
              <a:buClr>
                <a:srgbClr val="101141"/>
              </a:buClr>
            </a:pPr>
            <a:r>
              <a:rPr lang="en-US" altLang="en-US" sz="1600" dirty="0"/>
              <a:t>System response Vs Environment configuration (Hardware and communication)</a:t>
            </a:r>
          </a:p>
          <a:p>
            <a:pPr marL="742950" lvl="2" indent="-342900" algn="just">
              <a:buClr>
                <a:srgbClr val="101141"/>
              </a:buClr>
            </a:pPr>
            <a:endParaRPr lang="en-US" altLang="en-US" sz="1600" dirty="0"/>
          </a:p>
        </p:txBody>
      </p:sp>
    </p:spTree>
    <p:extLst>
      <p:ext uri="{BB962C8B-B14F-4D97-AF65-F5344CB8AC3E}">
        <p14:creationId xmlns:p14="http://schemas.microsoft.com/office/powerpoint/2010/main" val="245013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Automation Tools</a:t>
            </a:r>
          </a:p>
        </p:txBody>
      </p:sp>
      <p:pic>
        <p:nvPicPr>
          <p:cNvPr id="5" name="Picture 4">
            <a:extLst>
              <a:ext uri="{FF2B5EF4-FFF2-40B4-BE49-F238E27FC236}">
                <a16:creationId xmlns:a16="http://schemas.microsoft.com/office/drawing/2014/main" id="{C129009A-FC4E-6883-EE67-E34AC008A5D3}"/>
              </a:ext>
            </a:extLst>
          </p:cNvPr>
          <p:cNvPicPr>
            <a:picLocks noChangeAspect="1"/>
          </p:cNvPicPr>
          <p:nvPr/>
        </p:nvPicPr>
        <p:blipFill>
          <a:blip r:embed="rId3"/>
          <a:stretch>
            <a:fillRect/>
          </a:stretch>
        </p:blipFill>
        <p:spPr>
          <a:xfrm>
            <a:off x="400050" y="1905000"/>
            <a:ext cx="8343900" cy="4162425"/>
          </a:xfrm>
          <a:prstGeom prst="rect">
            <a:avLst/>
          </a:prstGeom>
        </p:spPr>
      </p:pic>
    </p:spTree>
    <p:extLst>
      <p:ext uri="{BB962C8B-B14F-4D97-AF65-F5344CB8AC3E}">
        <p14:creationId xmlns:p14="http://schemas.microsoft.com/office/powerpoint/2010/main" val="1829547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Test Automation Tools</a:t>
            </a:r>
          </a:p>
        </p:txBody>
      </p:sp>
      <p:pic>
        <p:nvPicPr>
          <p:cNvPr id="4" name="Picture 3">
            <a:extLst>
              <a:ext uri="{FF2B5EF4-FFF2-40B4-BE49-F238E27FC236}">
                <a16:creationId xmlns:a16="http://schemas.microsoft.com/office/drawing/2014/main" id="{49123006-9A95-C836-736B-F1E3EFBF949A}"/>
              </a:ext>
            </a:extLst>
          </p:cNvPr>
          <p:cNvPicPr>
            <a:picLocks noChangeAspect="1"/>
          </p:cNvPicPr>
          <p:nvPr/>
        </p:nvPicPr>
        <p:blipFill>
          <a:blip r:embed="rId3"/>
          <a:stretch>
            <a:fillRect/>
          </a:stretch>
        </p:blipFill>
        <p:spPr>
          <a:xfrm>
            <a:off x="419100" y="1881187"/>
            <a:ext cx="8305800" cy="3095625"/>
          </a:xfrm>
          <a:prstGeom prst="rect">
            <a:avLst/>
          </a:prstGeom>
        </p:spPr>
      </p:pic>
    </p:spTree>
    <p:extLst>
      <p:ext uri="{BB962C8B-B14F-4D97-AF65-F5344CB8AC3E}">
        <p14:creationId xmlns:p14="http://schemas.microsoft.com/office/powerpoint/2010/main" val="2650576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Automated Test Management</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47800"/>
            <a:ext cx="8229600" cy="4876800"/>
          </a:xfrm>
        </p:spPr>
        <p:txBody>
          <a:bodyPr/>
          <a:lstStyle/>
          <a:p>
            <a:pPr marL="342900" lvl="1" indent="-342900" algn="just" fontAlgn="base">
              <a:spcAft>
                <a:spcPct val="0"/>
              </a:spcAft>
              <a:buClr>
                <a:srgbClr val="101141"/>
              </a:buClr>
              <a:buFont typeface="Arial" panose="020B0604020202020204" pitchFamily="34" charset="0"/>
              <a:buChar char="•"/>
            </a:pPr>
            <a:r>
              <a:rPr lang="en-US" altLang="en-US" sz="1800" dirty="0"/>
              <a:t>Features of Automated Test Management </a:t>
            </a:r>
          </a:p>
          <a:p>
            <a:pPr marL="742950" lvl="2" indent="-342900" algn="just">
              <a:buClr>
                <a:srgbClr val="101141"/>
              </a:buClr>
            </a:pPr>
            <a:r>
              <a:rPr lang="en-US" altLang="en-US" sz="1600" dirty="0"/>
              <a:t>Test plans, Test results and correction follow-up.</a:t>
            </a:r>
          </a:p>
          <a:p>
            <a:pPr marL="742950" lvl="2" indent="-342900" algn="just">
              <a:buClr>
                <a:srgbClr val="101141"/>
              </a:buClr>
            </a:pPr>
            <a:r>
              <a:rPr lang="en-US" altLang="en-US" sz="1600" dirty="0"/>
              <a:t>Preparation of lists, tables and visual presentations of test plans</a:t>
            </a:r>
          </a:p>
          <a:p>
            <a:pPr marL="742950" lvl="2" indent="-342900" algn="just">
              <a:buClr>
                <a:srgbClr val="101141"/>
              </a:buClr>
            </a:pPr>
            <a:r>
              <a:rPr lang="en-US" altLang="en-US" sz="1600" dirty="0"/>
              <a:t>Listing of test case </a:t>
            </a:r>
          </a:p>
          <a:p>
            <a:pPr marL="742950" lvl="2" indent="-342900" algn="just">
              <a:buClr>
                <a:srgbClr val="101141"/>
              </a:buClr>
            </a:pPr>
            <a:r>
              <a:rPr lang="en-US" altLang="en-US" sz="1600" dirty="0"/>
              <a:t>Execution of automated software tests</a:t>
            </a:r>
          </a:p>
          <a:p>
            <a:pPr marL="742950" lvl="2" indent="-342900" algn="just">
              <a:buClr>
                <a:srgbClr val="101141"/>
              </a:buClr>
            </a:pPr>
            <a:r>
              <a:rPr lang="en-US" altLang="en-US" sz="1600" dirty="0"/>
              <a:t>Listing of test results </a:t>
            </a:r>
          </a:p>
          <a:p>
            <a:pPr marL="742950" lvl="2" indent="-342900" algn="just">
              <a:buClr>
                <a:srgbClr val="101141"/>
              </a:buClr>
            </a:pPr>
            <a:r>
              <a:rPr lang="en-US" altLang="en-US" sz="1600" dirty="0"/>
              <a:t>Listing of detected errors</a:t>
            </a:r>
          </a:p>
          <a:p>
            <a:pPr marL="742950" lvl="2" indent="-342900" algn="just">
              <a:buClr>
                <a:srgbClr val="101141"/>
              </a:buClr>
            </a:pPr>
            <a:r>
              <a:rPr lang="en-US" altLang="en-US" sz="1600" dirty="0"/>
              <a:t>Listing of correction schedule</a:t>
            </a:r>
          </a:p>
          <a:p>
            <a:pPr marL="742950" lvl="2" indent="-342900" algn="just">
              <a:buClr>
                <a:srgbClr val="101141"/>
              </a:buClr>
            </a:pPr>
            <a:r>
              <a:rPr lang="en-US" altLang="en-US" sz="1600" dirty="0"/>
              <a:t>Listing of uncompleted corrections for follow-up</a:t>
            </a:r>
          </a:p>
          <a:p>
            <a:pPr marL="742950" lvl="2" indent="-342900" algn="just">
              <a:buClr>
                <a:srgbClr val="101141"/>
              </a:buClr>
            </a:pPr>
            <a:r>
              <a:rPr lang="en-US" altLang="en-US" sz="1600" dirty="0"/>
              <a:t>Correction and Regression tests</a:t>
            </a:r>
          </a:p>
          <a:p>
            <a:pPr marL="742950" lvl="2" indent="-342900" algn="just">
              <a:buClr>
                <a:srgbClr val="101141"/>
              </a:buClr>
            </a:pPr>
            <a:r>
              <a:rPr lang="en-US" altLang="en-US" sz="1600" dirty="0"/>
              <a:t>Summary reports of testing and error correction follow-up</a:t>
            </a:r>
          </a:p>
          <a:p>
            <a:pPr marL="742950" lvl="2" indent="-342900" algn="just">
              <a:buClr>
                <a:srgbClr val="101141"/>
              </a:buClr>
            </a:pPr>
            <a:r>
              <a:rPr lang="en-US" altLang="en-US" sz="1600" dirty="0"/>
              <a:t>Summary reports for maintenance correction schedule</a:t>
            </a:r>
          </a:p>
          <a:p>
            <a:pPr marL="742950" lvl="2" indent="-342900" algn="just">
              <a:buClr>
                <a:srgbClr val="101141"/>
              </a:buClr>
            </a:pPr>
            <a:endParaRPr lang="en-US" altLang="en-US" sz="1600" dirty="0"/>
          </a:p>
        </p:txBody>
      </p:sp>
    </p:spTree>
    <p:extLst>
      <p:ext uri="{BB962C8B-B14F-4D97-AF65-F5344CB8AC3E}">
        <p14:creationId xmlns:p14="http://schemas.microsoft.com/office/powerpoint/2010/main" val="2324890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Automated Testing</a:t>
            </a:r>
          </a:p>
          <a:p>
            <a:pPr>
              <a:defRPr/>
            </a:pPr>
            <a:r>
              <a:rPr lang="en-IN" dirty="0">
                <a:solidFill>
                  <a:srgbClr val="C00000"/>
                </a:solidFill>
                <a:latin typeface="Comic Sans MS" panose="030F0702030302020204" pitchFamily="66" charset="0"/>
              </a:rPr>
              <a:t>Advantages Vs Disadvantages</a:t>
            </a:r>
          </a:p>
        </p:txBody>
      </p:sp>
      <p:graphicFrame>
        <p:nvGraphicFramePr>
          <p:cNvPr id="4" name="Table 3">
            <a:extLst>
              <a:ext uri="{FF2B5EF4-FFF2-40B4-BE49-F238E27FC236}">
                <a16:creationId xmlns:a16="http://schemas.microsoft.com/office/drawing/2014/main" id="{C20120E8-118B-BDC3-CA07-EFF77842538E}"/>
              </a:ext>
            </a:extLst>
          </p:cNvPr>
          <p:cNvGraphicFramePr>
            <a:graphicFrameLocks noGrp="1"/>
          </p:cNvGraphicFramePr>
          <p:nvPr>
            <p:extLst>
              <p:ext uri="{D42A27DB-BD31-4B8C-83A1-F6EECF244321}">
                <p14:modId xmlns:p14="http://schemas.microsoft.com/office/powerpoint/2010/main" val="4091766994"/>
              </p:ext>
            </p:extLst>
          </p:nvPr>
        </p:nvGraphicFramePr>
        <p:xfrm>
          <a:off x="533400" y="1600200"/>
          <a:ext cx="7848600" cy="4572000"/>
        </p:xfrm>
        <a:graphic>
          <a:graphicData uri="http://schemas.openxmlformats.org/drawingml/2006/table">
            <a:tbl>
              <a:tblPr/>
              <a:tblGrid>
                <a:gridCol w="845640">
                  <a:extLst>
                    <a:ext uri="{9D8B030D-6E8A-4147-A177-3AD203B41FA5}">
                      <a16:colId xmlns:a16="http://schemas.microsoft.com/office/drawing/2014/main" val="162213867"/>
                    </a:ext>
                  </a:extLst>
                </a:gridCol>
                <a:gridCol w="3157939">
                  <a:extLst>
                    <a:ext uri="{9D8B030D-6E8A-4147-A177-3AD203B41FA5}">
                      <a16:colId xmlns:a16="http://schemas.microsoft.com/office/drawing/2014/main" val="3098768133"/>
                    </a:ext>
                  </a:extLst>
                </a:gridCol>
                <a:gridCol w="3845021">
                  <a:extLst>
                    <a:ext uri="{9D8B030D-6E8A-4147-A177-3AD203B41FA5}">
                      <a16:colId xmlns:a16="http://schemas.microsoft.com/office/drawing/2014/main" val="1973755067"/>
                    </a:ext>
                  </a:extLst>
                </a:gridCol>
              </a:tblGrid>
              <a:tr h="304800">
                <a:tc>
                  <a:txBody>
                    <a:bodyPr/>
                    <a:lstStyle/>
                    <a:p>
                      <a:pPr algn="ctr" fontAlgn="t"/>
                      <a:r>
                        <a:rPr lang="en-IN" sz="1600" b="0" i="0" u="none" strike="noStrike" dirty="0">
                          <a:solidFill>
                            <a:srgbClr val="000000"/>
                          </a:solidFill>
                          <a:effectLst/>
                          <a:latin typeface="Arial" panose="020B0604020202020204" pitchFamily="34" charset="0"/>
                          <a:cs typeface="Arial" panose="020B0604020202020204" pitchFamily="34" charset="0"/>
                        </a:rPr>
                        <a:t>S. No.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IN" sz="1600" b="0" i="0" u="none" strike="noStrike" dirty="0">
                          <a:solidFill>
                            <a:srgbClr val="000000"/>
                          </a:solidFill>
                          <a:effectLst/>
                          <a:latin typeface="Arial" panose="020B0604020202020204" pitchFamily="34" charset="0"/>
                          <a:cs typeface="Arial" panose="020B0604020202020204" pitchFamily="34" charset="0"/>
                        </a:rPr>
                        <a:t>Advantages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IN" sz="1600" b="0" i="0" u="none" strike="noStrike">
                          <a:solidFill>
                            <a:srgbClr val="000000"/>
                          </a:solidFill>
                          <a:effectLst/>
                          <a:latin typeface="Arial" panose="020B0604020202020204" pitchFamily="34" charset="0"/>
                          <a:cs typeface="Arial" panose="020B0604020202020204" pitchFamily="34" charset="0"/>
                        </a:rPr>
                        <a:t> Disadvantages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27933578"/>
                  </a:ext>
                </a:extLst>
              </a:tr>
              <a:tr h="609600">
                <a:tc>
                  <a:txBody>
                    <a:bodyPr/>
                    <a:lstStyle/>
                    <a:p>
                      <a:pPr algn="ctr" fontAlgn="ctr"/>
                      <a:r>
                        <a:rPr lang="en-IN" sz="1600" b="0" i="0" u="none" strike="noStrike">
                          <a:solidFill>
                            <a:srgbClr val="000000"/>
                          </a:solidFill>
                          <a:effectLst/>
                          <a:latin typeface="Arial" panose="020B0604020202020204" pitchFamily="34" charset="0"/>
                          <a:cs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Arial" panose="020B0604020202020204" pitchFamily="34" charset="0"/>
                          <a:cs typeface="Arial" panose="020B0604020202020204" pitchFamily="34" charset="0"/>
                        </a:rPr>
                        <a:t>Accuracy and completeness of Test Execution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Arial" panose="020B0604020202020204" pitchFamily="34" charset="0"/>
                          <a:cs typeface="Arial" panose="020B0604020202020204" pitchFamily="34" charset="0"/>
                        </a:rPr>
                        <a:t>High investments required in package purchasing and training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099513"/>
                  </a:ext>
                </a:extLst>
              </a:tr>
              <a:tr h="609600">
                <a:tc>
                  <a:txBody>
                    <a:bodyPr/>
                    <a:lstStyle/>
                    <a:p>
                      <a:pPr algn="ctr" fontAlgn="ctr"/>
                      <a:r>
                        <a:rPr lang="en-IN" sz="16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Arial" panose="020B0604020202020204" pitchFamily="34" charset="0"/>
                          <a:cs typeface="Arial" panose="020B0604020202020204" pitchFamily="34" charset="0"/>
                        </a:rPr>
                        <a:t>Accuracy of results log and summary reports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Arial" panose="020B0604020202020204" pitchFamily="34" charset="0"/>
                          <a:cs typeface="Arial" panose="020B0604020202020204" pitchFamily="34" charset="0"/>
                        </a:rPr>
                        <a:t>High package development investment costs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512543"/>
                  </a:ext>
                </a:extLst>
              </a:tr>
              <a:tr h="609600">
                <a:tc>
                  <a:txBody>
                    <a:bodyPr/>
                    <a:lstStyle/>
                    <a:p>
                      <a:pPr algn="ctr" fontAlgn="ctr"/>
                      <a:r>
                        <a:rPr lang="en-IN" sz="16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dirty="0">
                          <a:solidFill>
                            <a:srgbClr val="000000"/>
                          </a:solidFill>
                          <a:effectLst/>
                          <a:latin typeface="Arial" panose="020B0604020202020204" pitchFamily="34" charset="0"/>
                          <a:cs typeface="Arial" panose="020B0604020202020204" pitchFamily="34" charset="0"/>
                        </a:rPr>
                        <a:t>Comprehensive information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Arial" panose="020B0604020202020204" pitchFamily="34" charset="0"/>
                          <a:cs typeface="Arial" panose="020B0604020202020204" pitchFamily="34" charset="0"/>
                        </a:rPr>
                        <a:t>High manpower resources for test preparation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151119"/>
                  </a:ext>
                </a:extLst>
              </a:tr>
              <a:tr h="609600">
                <a:tc>
                  <a:txBody>
                    <a:bodyPr/>
                    <a:lstStyle/>
                    <a:p>
                      <a:pPr algn="ctr" fontAlgn="ctr"/>
                      <a:r>
                        <a:rPr lang="en-IN" sz="1600" b="0" i="0" u="none" strike="noStrike">
                          <a:solidFill>
                            <a:srgbClr val="000000"/>
                          </a:solidFill>
                          <a:effectLst/>
                          <a:latin typeface="Arial" panose="020B0604020202020204" pitchFamily="34" charset="0"/>
                          <a:cs typeface="Arial"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Arial" panose="020B0604020202020204" pitchFamily="34" charset="0"/>
                          <a:cs typeface="Arial" panose="020B0604020202020204" pitchFamily="34" charset="0"/>
                        </a:rPr>
                        <a:t>Few manpower resources for test execution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Arial" panose="020B0604020202020204" pitchFamily="34" charset="0"/>
                          <a:cs typeface="Arial" panose="020B0604020202020204" pitchFamily="34" charset="0"/>
                        </a:rPr>
                        <a:t>Considerable testing areas left uncovered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984474"/>
                  </a:ext>
                </a:extLst>
              </a:tr>
              <a:tr h="304800">
                <a:tc>
                  <a:txBody>
                    <a:bodyPr/>
                    <a:lstStyle/>
                    <a:p>
                      <a:pPr algn="ctr" fontAlgn="ctr"/>
                      <a:r>
                        <a:rPr lang="en-IN" sz="1600" b="0" i="0" u="none" strike="noStrike">
                          <a:solidFill>
                            <a:srgbClr val="000000"/>
                          </a:solidFill>
                          <a:effectLst/>
                          <a:latin typeface="Arial" panose="020B0604020202020204" pitchFamily="34" charset="0"/>
                          <a:cs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Arial" panose="020B0604020202020204" pitchFamily="34" charset="0"/>
                          <a:cs typeface="Arial" panose="020B0604020202020204" pitchFamily="34" charset="0"/>
                        </a:rPr>
                        <a:t>Shorter testing periods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804596"/>
                  </a:ext>
                </a:extLst>
              </a:tr>
              <a:tr h="609600">
                <a:tc>
                  <a:txBody>
                    <a:bodyPr/>
                    <a:lstStyle/>
                    <a:p>
                      <a:pPr algn="ctr" fontAlgn="ctr"/>
                      <a:r>
                        <a:rPr lang="en-IN" sz="16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Performance of complete regression tests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0897317"/>
                  </a:ext>
                </a:extLst>
              </a:tr>
              <a:tr h="914400">
                <a:tc>
                  <a:txBody>
                    <a:bodyPr/>
                    <a:lstStyle/>
                    <a:p>
                      <a:pPr algn="ctr" fontAlgn="ctr"/>
                      <a:r>
                        <a:rPr lang="en-IN" sz="16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Performance of test classes beyond the scope of manual testing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299555"/>
                  </a:ext>
                </a:extLst>
              </a:tr>
            </a:tbl>
          </a:graphicData>
        </a:graphic>
      </p:graphicFrame>
    </p:spTree>
    <p:extLst>
      <p:ext uri="{BB962C8B-B14F-4D97-AF65-F5344CB8AC3E}">
        <p14:creationId xmlns:p14="http://schemas.microsoft.com/office/powerpoint/2010/main" val="3723258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Automated Testing</a:t>
            </a:r>
          </a:p>
        </p:txBody>
      </p:sp>
      <p:sp>
        <p:nvSpPr>
          <p:cNvPr id="2" name="Content Placeholder 1">
            <a:extLst>
              <a:ext uri="{FF2B5EF4-FFF2-40B4-BE49-F238E27FC236}">
                <a16:creationId xmlns:a16="http://schemas.microsoft.com/office/drawing/2014/main" id="{6700973B-CADA-7B31-30DE-9770C625F1C5}"/>
              </a:ext>
            </a:extLst>
          </p:cNvPr>
          <p:cNvSpPr>
            <a:spLocks noGrp="1"/>
          </p:cNvSpPr>
          <p:nvPr>
            <p:ph idx="1"/>
          </p:nvPr>
        </p:nvSpPr>
        <p:spPr>
          <a:xfrm>
            <a:off x="304800" y="1447800"/>
            <a:ext cx="8229600" cy="4876800"/>
          </a:xfrm>
        </p:spPr>
        <p:txBody>
          <a:bodyPr/>
          <a:lstStyle/>
          <a:p>
            <a:pPr marL="342900" lvl="1" indent="-342900" algn="just" fontAlgn="base">
              <a:spcAft>
                <a:spcPct val="0"/>
              </a:spcAft>
              <a:buClr>
                <a:srgbClr val="101141"/>
              </a:buClr>
              <a:buFont typeface="Arial" panose="020B0604020202020204" pitchFamily="34" charset="0"/>
              <a:buChar char="•"/>
            </a:pPr>
            <a:r>
              <a:rPr lang="en-US" altLang="en-US" sz="1800" dirty="0"/>
              <a:t>Automation testing is not a 100% replacement for Manual Testing</a:t>
            </a:r>
          </a:p>
          <a:p>
            <a:pPr marL="742950" lvl="2" indent="-342900" algn="just">
              <a:buClr>
                <a:srgbClr val="101141"/>
              </a:buClr>
            </a:pPr>
            <a:r>
              <a:rPr lang="en-US" altLang="en-US" sz="1600" dirty="0"/>
              <a:t>Does not work when the product itself is changing.</a:t>
            </a:r>
          </a:p>
          <a:p>
            <a:pPr marL="742950" lvl="2" indent="-342900" algn="just">
              <a:buClr>
                <a:srgbClr val="101141"/>
              </a:buClr>
            </a:pPr>
            <a:r>
              <a:rPr lang="en-US" altLang="en-US" sz="1600" dirty="0"/>
              <a:t>Works well in regression Testing</a:t>
            </a:r>
          </a:p>
          <a:p>
            <a:pPr marL="742950" lvl="2" indent="-342900" algn="just">
              <a:buClr>
                <a:srgbClr val="101141"/>
              </a:buClr>
            </a:pPr>
            <a:r>
              <a:rPr lang="en-US" altLang="en-US" sz="1600" dirty="0"/>
              <a:t>Test automation takes lots of efforts.</a:t>
            </a:r>
          </a:p>
          <a:p>
            <a:pPr marL="742950" lvl="2" indent="-342900" algn="just">
              <a:buClr>
                <a:srgbClr val="101141"/>
              </a:buClr>
            </a:pPr>
            <a:r>
              <a:rPr lang="en-US" altLang="en-US" sz="1600" dirty="0"/>
              <a:t>Maintenance cost of automated test cases is very high.</a:t>
            </a:r>
          </a:p>
          <a:p>
            <a:pPr marL="742950" lvl="2" indent="-342900" algn="just">
              <a:buClr>
                <a:srgbClr val="101141"/>
              </a:buClr>
            </a:pPr>
            <a:r>
              <a:rPr lang="en-US" altLang="en-US" sz="1600" dirty="0"/>
              <a:t>Resource Cost is high for Test Automation Engineers.</a:t>
            </a:r>
          </a:p>
          <a:p>
            <a:pPr marL="742950" lvl="2" indent="-342900" algn="just">
              <a:buClr>
                <a:srgbClr val="101141"/>
              </a:buClr>
            </a:pPr>
            <a:r>
              <a:rPr lang="en-US" altLang="en-US" sz="1600" dirty="0"/>
              <a:t>Trained resources are needed for Automated Test design, execution and maintenance.</a:t>
            </a:r>
          </a:p>
        </p:txBody>
      </p:sp>
    </p:spTree>
    <p:extLst>
      <p:ext uri="{BB962C8B-B14F-4D97-AF65-F5344CB8AC3E}">
        <p14:creationId xmlns:p14="http://schemas.microsoft.com/office/powerpoint/2010/main" val="353807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400" b="1" dirty="0"/>
              <a:t>Lecture - 01</a:t>
            </a:r>
          </a:p>
          <a:p>
            <a:pPr marL="342900" lvl="1" indent="-342900" algn="just">
              <a:buClr>
                <a:srgbClr val="101141"/>
              </a:buClr>
              <a:buFont typeface="Arial" panose="020B0604020202020204" pitchFamily="34" charset="0"/>
              <a:buChar char="•"/>
            </a:pPr>
            <a:r>
              <a:rPr lang="en-US" sz="1400" dirty="0"/>
              <a:t>Definitions – S/W Quality, S/W Quality Assurance</a:t>
            </a:r>
          </a:p>
          <a:p>
            <a:pPr marL="342900" lvl="1" indent="-342900" algn="just">
              <a:buClr>
                <a:srgbClr val="101141"/>
              </a:buClr>
              <a:buFont typeface="Arial" panose="020B0604020202020204" pitchFamily="34" charset="0"/>
              <a:buChar char="•"/>
            </a:pPr>
            <a:r>
              <a:rPr lang="en-US" sz="1400" dirty="0"/>
              <a:t>Importance of QA</a:t>
            </a:r>
          </a:p>
          <a:p>
            <a:pPr marL="342900" lvl="1" indent="-342900" algn="just">
              <a:buClr>
                <a:srgbClr val="101141"/>
              </a:buClr>
              <a:buFont typeface="Arial" panose="020B0604020202020204" pitchFamily="34" charset="0"/>
              <a:buChar char="•"/>
            </a:pPr>
            <a:r>
              <a:rPr lang="en-US" sz="1400" dirty="0"/>
              <a:t>Causes of Defects</a:t>
            </a:r>
          </a:p>
          <a:p>
            <a:pPr marL="342900" lvl="1" indent="-342900" algn="just">
              <a:buClr>
                <a:srgbClr val="101141"/>
              </a:buClr>
              <a:buFont typeface="Arial" panose="020B0604020202020204" pitchFamily="34" charset="0"/>
              <a:buChar char="•"/>
            </a:pPr>
            <a:r>
              <a:rPr lang="en-US" sz="1400" dirty="0"/>
              <a:t>Business Models in S/W</a:t>
            </a:r>
          </a:p>
          <a:p>
            <a:pPr marL="342900" lvl="1" indent="-342900" algn="just">
              <a:buClr>
                <a:srgbClr val="101141"/>
              </a:buClr>
              <a:buFont typeface="Arial" panose="020B0604020202020204" pitchFamily="34" charset="0"/>
              <a:buChar char="•"/>
            </a:pPr>
            <a:r>
              <a:rPr lang="en-US" sz="1400" dirty="0"/>
              <a:t>S/W Cost, Quality Cost</a:t>
            </a:r>
          </a:p>
          <a:p>
            <a:pPr marL="342900" lvl="1" indent="-342900" algn="just">
              <a:buClr>
                <a:srgbClr val="101141"/>
              </a:buClr>
              <a:buFont typeface="Arial" panose="020B0604020202020204" pitchFamily="34" charset="0"/>
              <a:buChar char="•"/>
            </a:pPr>
            <a:r>
              <a:rPr lang="en-US" sz="1400" dirty="0"/>
              <a:t>Quality culture</a:t>
            </a:r>
          </a:p>
          <a:p>
            <a:pPr marL="342900" lvl="1" indent="-342900" algn="just">
              <a:buClr>
                <a:srgbClr val="101141"/>
              </a:buClr>
            </a:pPr>
            <a:endParaRPr lang="en-US" sz="900" dirty="0"/>
          </a:p>
          <a:p>
            <a:pPr marL="342900" lvl="1" indent="-342900" algn="just">
              <a:buClr>
                <a:srgbClr val="101141"/>
              </a:buClr>
            </a:pPr>
            <a:endParaRPr lang="en-US" sz="900" dirty="0"/>
          </a:p>
          <a:p>
            <a:pPr marL="0" lvl="1" indent="0" algn="just" fontAlgn="base">
              <a:spcAft>
                <a:spcPct val="0"/>
              </a:spcAft>
              <a:buClr>
                <a:srgbClr val="101141"/>
              </a:buClr>
              <a:buNone/>
            </a:pPr>
            <a:r>
              <a:rPr lang="en-US" sz="1400" b="1" dirty="0"/>
              <a:t>Lecture - 02</a:t>
            </a:r>
          </a:p>
          <a:p>
            <a:pPr marL="342900" lvl="1" indent="-342900" algn="just">
              <a:buClr>
                <a:srgbClr val="101141"/>
              </a:buClr>
              <a:buFont typeface="Arial" panose="020B0604020202020204" pitchFamily="34" charset="0"/>
              <a:buChar char="•"/>
            </a:pPr>
            <a:r>
              <a:rPr lang="en-US" sz="1400" dirty="0"/>
              <a:t>Software Quality Models</a:t>
            </a:r>
          </a:p>
          <a:p>
            <a:pPr marL="742950" lvl="2" indent="-342900" algn="just">
              <a:buClr>
                <a:srgbClr val="101141"/>
              </a:buClr>
            </a:pPr>
            <a:r>
              <a:rPr lang="en-US" sz="1400" dirty="0"/>
              <a:t>McCall, IEEE 1061, ISO 25000 Series</a:t>
            </a:r>
          </a:p>
          <a:p>
            <a:pPr marL="342900" lvl="1" indent="-342900" algn="just">
              <a:buClr>
                <a:srgbClr val="101141"/>
              </a:buClr>
              <a:buFont typeface="Arial" panose="020B0604020202020204" pitchFamily="34" charset="0"/>
              <a:buChar char="•"/>
            </a:pPr>
            <a:r>
              <a:rPr lang="en-US" sz="1400" dirty="0"/>
              <a:t>Quality Requirements</a:t>
            </a:r>
          </a:p>
          <a:p>
            <a:pPr marL="342900" lvl="1" indent="-342900" algn="just">
              <a:buClr>
                <a:srgbClr val="101141"/>
              </a:buClr>
              <a:buFont typeface="Arial" panose="020B0604020202020204" pitchFamily="34" charset="0"/>
              <a:buChar char="•"/>
            </a:pPr>
            <a:r>
              <a:rPr lang="en-US" sz="1400" dirty="0"/>
              <a:t>Quality of Requirements</a:t>
            </a:r>
          </a:p>
          <a:p>
            <a:pPr marL="342900" lvl="1" indent="-342900" algn="just">
              <a:buClr>
                <a:srgbClr val="101141"/>
              </a:buClr>
              <a:buFont typeface="Arial" panose="020B0604020202020204" pitchFamily="34" charset="0"/>
              <a:buChar char="•"/>
            </a:pPr>
            <a:r>
              <a:rPr lang="en-US" sz="1400" dirty="0"/>
              <a:t>Frameworks</a:t>
            </a:r>
          </a:p>
          <a:p>
            <a:pPr marL="742950" lvl="2" indent="-342900" algn="just">
              <a:buClr>
                <a:srgbClr val="101141"/>
              </a:buClr>
              <a:defRPr/>
            </a:pPr>
            <a:r>
              <a:rPr lang="en-US" sz="1400" dirty="0"/>
              <a:t>ISO/IEC/IEEE 12207 - Software Life Cycle Processes</a:t>
            </a:r>
            <a:endParaRPr lang="en-US" sz="1600" dirty="0"/>
          </a:p>
        </p:txBody>
      </p:sp>
      <p:sp>
        <p:nvSpPr>
          <p:cNvPr id="4" name="Content Placeholder 1">
            <a:extLst>
              <a:ext uri="{FF2B5EF4-FFF2-40B4-BE49-F238E27FC236}">
                <a16:creationId xmlns:a16="http://schemas.microsoft.com/office/drawing/2014/main" id="{88131F89-72AF-9C79-8D16-644276DC2068}"/>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r>
              <a:rPr lang="en-US" sz="1600" b="1" dirty="0"/>
              <a:t>Lecture - 03</a:t>
            </a:r>
          </a:p>
          <a:p>
            <a:pPr marL="342900" lvl="1" indent="-342900" algn="just">
              <a:buClr>
                <a:srgbClr val="101141"/>
              </a:buClr>
              <a:buFont typeface="Arial" panose="020B0604020202020204" pitchFamily="34" charset="0"/>
              <a:buChar char="•"/>
            </a:pPr>
            <a:r>
              <a:rPr lang="en-US" sz="1400" dirty="0"/>
              <a:t>Frameworks</a:t>
            </a:r>
          </a:p>
          <a:p>
            <a:pPr marL="742950" lvl="2" indent="-342900" algn="just">
              <a:buClr>
                <a:srgbClr val="101141"/>
              </a:buClr>
            </a:pPr>
            <a:r>
              <a:rPr lang="en-US" sz="1400" dirty="0"/>
              <a:t>CMMI-Development</a:t>
            </a:r>
          </a:p>
          <a:p>
            <a:pPr marL="742950" lvl="2" indent="-342900" algn="just">
              <a:buClr>
                <a:srgbClr val="101141"/>
              </a:buClr>
            </a:pPr>
            <a:r>
              <a:rPr lang="en-US" sz="1400" dirty="0"/>
              <a:t>ITIL Framework</a:t>
            </a:r>
          </a:p>
          <a:p>
            <a:pPr marL="342900" lvl="1" indent="-342900" algn="just">
              <a:buClr>
                <a:srgbClr val="101141"/>
              </a:buClr>
              <a:buFont typeface="Arial" panose="020B0604020202020204" pitchFamily="34" charset="0"/>
              <a:buChar char="•"/>
            </a:pPr>
            <a:r>
              <a:rPr lang="en-US" sz="1400" dirty="0"/>
              <a:t>Other Frameworks</a:t>
            </a:r>
          </a:p>
          <a:p>
            <a:pPr marL="342900" lvl="1" indent="-342900" algn="just">
              <a:buClr>
                <a:srgbClr val="101141"/>
              </a:buClr>
              <a:buFont typeface="Arial" panose="020B0604020202020204" pitchFamily="34" charset="0"/>
              <a:buChar char="•"/>
            </a:pPr>
            <a:endParaRPr lang="en-US" sz="1400" dirty="0"/>
          </a:p>
          <a:p>
            <a:pPr marL="0" indent="0" algn="just" fontAlgn="base">
              <a:spcAft>
                <a:spcPct val="0"/>
              </a:spcAft>
            </a:pPr>
            <a:r>
              <a:rPr lang="en-US" sz="1600" b="1" dirty="0"/>
              <a:t>Lecture - 04</a:t>
            </a:r>
          </a:p>
          <a:p>
            <a:pPr marL="342900" lvl="1" indent="-342900" algn="just">
              <a:buClr>
                <a:srgbClr val="101141"/>
              </a:buClr>
              <a:buFont typeface="Arial" panose="020B0604020202020204" pitchFamily="34" charset="0"/>
              <a:buChar char="•"/>
            </a:pPr>
            <a:r>
              <a:rPr lang="en-US" sz="1400" dirty="0"/>
              <a:t>ISO 25010 – Quality Attributes</a:t>
            </a:r>
          </a:p>
          <a:p>
            <a:pPr marL="342900" lvl="1" indent="-342900" algn="just">
              <a:buClr>
                <a:srgbClr val="101141"/>
              </a:buClr>
              <a:buFont typeface="Arial" panose="020B0604020202020204" pitchFamily="34" charset="0"/>
              <a:buChar char="•"/>
            </a:pPr>
            <a:r>
              <a:rPr lang="en-US" sz="1400" dirty="0"/>
              <a:t>Functional Suitability, Performance Efficiency, Compatibility, Usability, Reliability, Security, Maintainability, Portability</a:t>
            </a:r>
          </a:p>
          <a:p>
            <a:pPr marL="342900" lvl="1" indent="-342900" algn="just">
              <a:buClr>
                <a:srgbClr val="101141"/>
              </a:buClr>
              <a:buFont typeface="Arial" panose="020B0604020202020204" pitchFamily="34" charset="0"/>
              <a:buChar char="•"/>
            </a:pPr>
            <a:endParaRPr lang="en-US" sz="1400" dirty="0"/>
          </a:p>
          <a:p>
            <a:pPr marL="0" indent="0" algn="just" fontAlgn="base">
              <a:spcAft>
                <a:spcPct val="0"/>
              </a:spcAft>
            </a:pPr>
            <a:r>
              <a:rPr lang="en-US" sz="1600" b="1" dirty="0"/>
              <a:t>Lecture - 05</a:t>
            </a:r>
          </a:p>
          <a:p>
            <a:pPr marL="342900" lvl="1" indent="-342900" algn="just">
              <a:buClr>
                <a:srgbClr val="101141"/>
              </a:buClr>
              <a:buFont typeface="Arial" panose="020B0604020202020204" pitchFamily="34" charset="0"/>
              <a:buChar char="•"/>
            </a:pPr>
            <a:r>
              <a:rPr lang="en-US" sz="1400" dirty="0"/>
              <a:t>Software Testing Fundamentals</a:t>
            </a:r>
          </a:p>
          <a:p>
            <a:pPr marL="342900" lvl="1" indent="-342900" algn="just">
              <a:buClr>
                <a:srgbClr val="101141"/>
              </a:buClr>
              <a:buFont typeface="Arial" panose="020B0604020202020204" pitchFamily="34" charset="0"/>
              <a:buChar char="•"/>
            </a:pPr>
            <a:r>
              <a:rPr lang="en-US" sz="1400" dirty="0"/>
              <a:t>Software Verification and Validation</a:t>
            </a:r>
          </a:p>
          <a:p>
            <a:pPr marL="342900" lvl="1" indent="-342900" algn="just">
              <a:buClr>
                <a:srgbClr val="101141"/>
              </a:buClr>
              <a:buFont typeface="Arial" panose="020B0604020202020204" pitchFamily="34" charset="0"/>
              <a:buChar char="•"/>
            </a:pPr>
            <a:r>
              <a:rPr lang="en-US" sz="1400" dirty="0"/>
              <a:t>Types of Testing - Black Box, White Box Testing</a:t>
            </a:r>
          </a:p>
          <a:p>
            <a:pPr marL="342900" lvl="1" indent="-342900" algn="just">
              <a:buClr>
                <a:srgbClr val="101141"/>
              </a:buClr>
              <a:buFont typeface="Arial" panose="020B0604020202020204" pitchFamily="34" charset="0"/>
              <a:buChar char="•"/>
            </a:pPr>
            <a:r>
              <a:rPr lang="en-US" sz="1400" dirty="0"/>
              <a:t>Test Levels and Types – </a:t>
            </a:r>
          </a:p>
          <a:p>
            <a:pPr marL="742950" lvl="2" indent="-342900" algn="just">
              <a:buClr>
                <a:srgbClr val="101141"/>
              </a:buClr>
            </a:pPr>
            <a:r>
              <a:rPr lang="en-US" sz="1400" dirty="0"/>
              <a:t>Unit, Integration, System Testing</a:t>
            </a:r>
          </a:p>
        </p:txBody>
      </p:sp>
    </p:spTree>
    <p:extLst>
      <p:ext uri="{BB962C8B-B14F-4D97-AF65-F5344CB8AC3E}">
        <p14:creationId xmlns:p14="http://schemas.microsoft.com/office/powerpoint/2010/main" val="22686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Alpha and Beta Testing</a:t>
            </a:r>
          </a:p>
        </p:txBody>
      </p:sp>
      <p:sp>
        <p:nvSpPr>
          <p:cNvPr id="2" name="Content Placeholder 1">
            <a:extLst>
              <a:ext uri="{FF2B5EF4-FFF2-40B4-BE49-F238E27FC236}">
                <a16:creationId xmlns:a16="http://schemas.microsoft.com/office/drawing/2014/main" id="{B9298EEC-0C81-88AB-662E-82D5502C9529}"/>
              </a:ext>
            </a:extLst>
          </p:cNvPr>
          <p:cNvSpPr>
            <a:spLocks noGrp="1"/>
          </p:cNvSpPr>
          <p:nvPr>
            <p:ph idx="1"/>
          </p:nvPr>
        </p:nvSpPr>
        <p:spPr>
          <a:xfrm>
            <a:off x="304800" y="1447800"/>
            <a:ext cx="8229600" cy="4876800"/>
          </a:xfrm>
        </p:spPr>
        <p:txBody>
          <a:bodyPr/>
          <a:lstStyle/>
          <a:p>
            <a:pPr marL="342900" lvl="1" indent="-342900" algn="just" fontAlgn="base">
              <a:spcAft>
                <a:spcPct val="0"/>
              </a:spcAft>
              <a:buClr>
                <a:srgbClr val="101141"/>
              </a:buClr>
              <a:buFont typeface="Arial" panose="020B0604020202020204" pitchFamily="34" charset="0"/>
              <a:buChar char="•"/>
            </a:pPr>
            <a:r>
              <a:rPr lang="en-US" altLang="en-US" sz="1800" dirty="0"/>
              <a:t>Not same as customer’s acceptance Testing</a:t>
            </a:r>
          </a:p>
          <a:p>
            <a:pPr marL="342900" lvl="1" indent="-342900" algn="just" fontAlgn="base">
              <a:spcAft>
                <a:spcPct val="0"/>
              </a:spcAft>
              <a:buClr>
                <a:srgbClr val="101141"/>
              </a:buClr>
              <a:buFont typeface="Arial" panose="020B0604020202020204" pitchFamily="34" charset="0"/>
              <a:buChar char="•"/>
            </a:pPr>
            <a:endParaRPr lang="en-US" altLang="en-US" sz="1800" dirty="0"/>
          </a:p>
          <a:p>
            <a:pPr marL="342900" lvl="1" indent="-342900" algn="just" fontAlgn="base">
              <a:spcAft>
                <a:spcPct val="0"/>
              </a:spcAft>
              <a:buClr>
                <a:srgbClr val="101141"/>
              </a:buClr>
              <a:buFont typeface="Arial" panose="020B0604020202020204" pitchFamily="34" charset="0"/>
              <a:buChar char="•"/>
            </a:pPr>
            <a:r>
              <a:rPr lang="en-US" altLang="en-US" sz="1800" b="1" dirty="0"/>
              <a:t>Alpha Sites</a:t>
            </a:r>
            <a:r>
              <a:rPr lang="en-US" altLang="en-US" sz="1800" dirty="0"/>
              <a:t> - Software is put into real usage among some of the teams in the organization</a:t>
            </a:r>
          </a:p>
          <a:p>
            <a:pPr marL="742950" lvl="2" indent="-342900" algn="just">
              <a:buClr>
                <a:srgbClr val="101141"/>
              </a:buClr>
            </a:pPr>
            <a:r>
              <a:rPr lang="en-US" altLang="en-US" sz="1600" dirty="0"/>
              <a:t>E.g. Office getting deployed on Development team, HR team machines.</a:t>
            </a:r>
          </a:p>
          <a:p>
            <a:pPr marL="742950" lvl="2" indent="-342900" algn="just">
              <a:buClr>
                <a:srgbClr val="101141"/>
              </a:buClr>
            </a:pPr>
            <a:r>
              <a:rPr lang="en-US" altLang="en-US" sz="1600" dirty="0"/>
              <a:t>Preparation of lists, tables and visual presentations of test plans</a:t>
            </a:r>
          </a:p>
          <a:p>
            <a:pPr marL="342900" lvl="1" indent="-342900" algn="just" fontAlgn="base">
              <a:spcAft>
                <a:spcPct val="0"/>
              </a:spcAft>
              <a:buClr>
                <a:srgbClr val="101141"/>
              </a:buClr>
              <a:buFont typeface="Arial" panose="020B0604020202020204" pitchFamily="34" charset="0"/>
              <a:buChar char="•"/>
            </a:pPr>
            <a:endParaRPr lang="en-US" altLang="en-US" sz="1800" dirty="0"/>
          </a:p>
          <a:p>
            <a:pPr marL="342900" lvl="1" indent="-342900" algn="just" fontAlgn="base">
              <a:spcAft>
                <a:spcPct val="0"/>
              </a:spcAft>
              <a:buClr>
                <a:srgbClr val="101141"/>
              </a:buClr>
              <a:buFont typeface="Arial" panose="020B0604020202020204" pitchFamily="34" charset="0"/>
              <a:buChar char="•"/>
            </a:pPr>
            <a:r>
              <a:rPr lang="en-US" altLang="en-US" sz="1800" b="1" dirty="0"/>
              <a:t>Beta Sites</a:t>
            </a:r>
            <a:r>
              <a:rPr lang="en-US" altLang="en-US" sz="1800" dirty="0"/>
              <a:t> – </a:t>
            </a:r>
          </a:p>
          <a:p>
            <a:pPr marL="742950" lvl="2" indent="-342900" algn="just">
              <a:buClr>
                <a:srgbClr val="101141"/>
              </a:buClr>
            </a:pPr>
            <a:r>
              <a:rPr lang="en-US" altLang="en-US" sz="1600" dirty="0"/>
              <a:t>Bugs found in formal Testing and alpha sites are already fixed.</a:t>
            </a:r>
          </a:p>
          <a:p>
            <a:pPr marL="742950" lvl="2" indent="-342900" algn="just">
              <a:buClr>
                <a:srgbClr val="101141"/>
              </a:buClr>
            </a:pPr>
            <a:r>
              <a:rPr lang="en-US" altLang="en-US" sz="1600" dirty="0"/>
              <a:t>Product is close to final product with very few known bugs</a:t>
            </a:r>
          </a:p>
          <a:p>
            <a:pPr marL="742950" lvl="2" indent="-342900" algn="just">
              <a:buClr>
                <a:srgbClr val="101141"/>
              </a:buClr>
            </a:pPr>
            <a:r>
              <a:rPr lang="en-US" altLang="en-US" sz="1600" dirty="0"/>
              <a:t>Product is ready to be used by customers</a:t>
            </a:r>
          </a:p>
          <a:p>
            <a:pPr marL="742950" lvl="2" indent="-342900" algn="just">
              <a:buClr>
                <a:srgbClr val="101141"/>
              </a:buClr>
            </a:pPr>
            <a:r>
              <a:rPr lang="en-US" altLang="en-US" sz="1600" dirty="0"/>
              <a:t>Before releasing to all the customers, product is given to select few customers called as Beta Sites</a:t>
            </a:r>
          </a:p>
          <a:p>
            <a:pPr marL="742950" lvl="2" indent="-342900" algn="just">
              <a:buClr>
                <a:srgbClr val="101141"/>
              </a:buClr>
            </a:pPr>
            <a:endParaRPr lang="en-US" altLang="en-US" sz="800" dirty="0"/>
          </a:p>
          <a:p>
            <a:pPr marL="342900" lvl="1" indent="-342900" algn="just">
              <a:buClr>
                <a:srgbClr val="101141"/>
              </a:buClr>
            </a:pPr>
            <a:endParaRPr lang="en-US" altLang="en-US" sz="800" dirty="0"/>
          </a:p>
        </p:txBody>
      </p:sp>
    </p:spTree>
    <p:extLst>
      <p:ext uri="{BB962C8B-B14F-4D97-AF65-F5344CB8AC3E}">
        <p14:creationId xmlns:p14="http://schemas.microsoft.com/office/powerpoint/2010/main" val="136909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Alpha and Beta Testing</a:t>
            </a:r>
          </a:p>
        </p:txBody>
      </p:sp>
      <p:graphicFrame>
        <p:nvGraphicFramePr>
          <p:cNvPr id="5" name="Table 4">
            <a:extLst>
              <a:ext uri="{FF2B5EF4-FFF2-40B4-BE49-F238E27FC236}">
                <a16:creationId xmlns:a16="http://schemas.microsoft.com/office/drawing/2014/main" id="{3BF189CE-0062-0BE0-132C-C18B8F3E9C6E}"/>
              </a:ext>
            </a:extLst>
          </p:cNvPr>
          <p:cNvGraphicFramePr>
            <a:graphicFrameLocks noGrp="1"/>
          </p:cNvGraphicFramePr>
          <p:nvPr>
            <p:extLst>
              <p:ext uri="{D42A27DB-BD31-4B8C-83A1-F6EECF244321}">
                <p14:modId xmlns:p14="http://schemas.microsoft.com/office/powerpoint/2010/main" val="2610152214"/>
              </p:ext>
            </p:extLst>
          </p:nvPr>
        </p:nvGraphicFramePr>
        <p:xfrm>
          <a:off x="533400" y="1676400"/>
          <a:ext cx="8077200" cy="3581400"/>
        </p:xfrm>
        <a:graphic>
          <a:graphicData uri="http://schemas.openxmlformats.org/drawingml/2006/table">
            <a:tbl>
              <a:tblPr/>
              <a:tblGrid>
                <a:gridCol w="870271">
                  <a:extLst>
                    <a:ext uri="{9D8B030D-6E8A-4147-A177-3AD203B41FA5}">
                      <a16:colId xmlns:a16="http://schemas.microsoft.com/office/drawing/2014/main" val="3952400508"/>
                    </a:ext>
                  </a:extLst>
                </a:gridCol>
                <a:gridCol w="3249917">
                  <a:extLst>
                    <a:ext uri="{9D8B030D-6E8A-4147-A177-3AD203B41FA5}">
                      <a16:colId xmlns:a16="http://schemas.microsoft.com/office/drawing/2014/main" val="1698466443"/>
                    </a:ext>
                  </a:extLst>
                </a:gridCol>
                <a:gridCol w="3957012">
                  <a:extLst>
                    <a:ext uri="{9D8B030D-6E8A-4147-A177-3AD203B41FA5}">
                      <a16:colId xmlns:a16="http://schemas.microsoft.com/office/drawing/2014/main" val="1673977690"/>
                    </a:ext>
                  </a:extLst>
                </a:gridCol>
              </a:tblGrid>
              <a:tr h="533400">
                <a:tc>
                  <a:txBody>
                    <a:bodyPr/>
                    <a:lstStyle/>
                    <a:p>
                      <a:pPr algn="l" fontAlgn="t"/>
                      <a:r>
                        <a:rPr lang="en-IN" sz="1600" b="0" i="0" u="none" strike="noStrike" dirty="0">
                          <a:solidFill>
                            <a:srgbClr val="000000"/>
                          </a:solidFill>
                          <a:effectLst/>
                          <a:latin typeface="Arial" panose="020B0604020202020204" pitchFamily="34" charset="0"/>
                          <a:cs typeface="Arial" panose="020B0604020202020204" pitchFamily="34" charset="0"/>
                        </a:rPr>
                        <a:t>S. No.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en-IN" sz="1600" b="0" i="0" u="none" strike="noStrike" dirty="0">
                          <a:solidFill>
                            <a:srgbClr val="000000"/>
                          </a:solidFill>
                          <a:effectLst/>
                          <a:latin typeface="Arial" panose="020B0604020202020204" pitchFamily="34" charset="0"/>
                          <a:cs typeface="Arial" panose="020B0604020202020204" pitchFamily="34" charset="0"/>
                        </a:rPr>
                        <a:t>Advantages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en-IN" sz="1600" b="0" i="0" u="none" strike="noStrike">
                          <a:solidFill>
                            <a:srgbClr val="000000"/>
                          </a:solidFill>
                          <a:effectLst/>
                          <a:latin typeface="Arial" panose="020B0604020202020204" pitchFamily="34" charset="0"/>
                          <a:cs typeface="Arial" panose="020B0604020202020204" pitchFamily="34" charset="0"/>
                        </a:rPr>
                        <a:t> Disadvantages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43726364"/>
                  </a:ext>
                </a:extLst>
              </a:tr>
              <a:tr h="533400">
                <a:tc>
                  <a:txBody>
                    <a:bodyPr/>
                    <a:lstStyle/>
                    <a:p>
                      <a:pPr algn="ctr" fontAlgn="ctr"/>
                      <a:r>
                        <a:rPr lang="en-IN" sz="16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dirty="0">
                          <a:solidFill>
                            <a:srgbClr val="000000"/>
                          </a:solidFill>
                          <a:effectLst/>
                          <a:latin typeface="Arial" panose="020B0604020202020204" pitchFamily="34" charset="0"/>
                          <a:cs typeface="Arial" panose="020B0604020202020204" pitchFamily="34" charset="0"/>
                        </a:rPr>
                        <a:t>Identification of unexpected errors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Arial" panose="020B0604020202020204" pitchFamily="34" charset="0"/>
                          <a:cs typeface="Arial" panose="020B0604020202020204" pitchFamily="34" charset="0"/>
                        </a:rPr>
                        <a:t>A lack of systematic testing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3810446"/>
                  </a:ext>
                </a:extLst>
              </a:tr>
              <a:tr h="762000">
                <a:tc>
                  <a:txBody>
                    <a:bodyPr/>
                    <a:lstStyle/>
                    <a:p>
                      <a:pPr algn="ctr" fontAlgn="ctr"/>
                      <a:r>
                        <a:rPr lang="en-IN" sz="1600" b="0" i="0" u="none" strike="noStrike" dirty="0">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Arial" panose="020B0604020202020204" pitchFamily="34" charset="0"/>
                          <a:cs typeface="Arial" panose="020B0604020202020204" pitchFamily="34" charset="0"/>
                        </a:rPr>
                        <a:t>A wider population in search of errors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Arial" panose="020B0604020202020204" pitchFamily="34" charset="0"/>
                          <a:cs typeface="Arial" panose="020B0604020202020204" pitchFamily="34" charset="0"/>
                        </a:rPr>
                        <a:t>Low quality error reports. Repro not always available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9570502"/>
                  </a:ext>
                </a:extLst>
              </a:tr>
              <a:tr h="533400">
                <a:tc>
                  <a:txBody>
                    <a:bodyPr/>
                    <a:lstStyle/>
                    <a:p>
                      <a:pPr algn="ctr" fontAlgn="ctr"/>
                      <a:r>
                        <a:rPr lang="en-IN" sz="1600" b="0" i="0" u="none" strike="noStrike" dirty="0">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Arial" panose="020B0604020202020204" pitchFamily="34" charset="0"/>
                          <a:cs typeface="Arial" panose="020B0604020202020204" pitchFamily="34" charset="0"/>
                        </a:rPr>
                        <a:t>Low costs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Arial" panose="020B0604020202020204" pitchFamily="34" charset="0"/>
                          <a:cs typeface="Arial" panose="020B0604020202020204" pitchFamily="34" charset="0"/>
                        </a:rPr>
                        <a:t>Difficult to reproduce the test environment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116797"/>
                  </a:ext>
                </a:extLst>
              </a:tr>
              <a:tr h="685800">
                <a:tc>
                  <a:txBody>
                    <a:bodyPr/>
                    <a:lstStyle/>
                    <a:p>
                      <a:pPr algn="ctr" fontAlgn="ctr"/>
                      <a:r>
                        <a:rPr lang="en-IN" sz="1600" b="0" i="0" u="none" strike="noStrike" dirty="0">
                          <a:solidFill>
                            <a:srgbClr val="000000"/>
                          </a:solidFill>
                          <a:effectLst/>
                          <a:latin typeface="Arial" panose="020B0604020202020204" pitchFamily="34" charset="0"/>
                          <a:cs typeface="Arial"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Arial" panose="020B0604020202020204" pitchFamily="34" charset="0"/>
                          <a:cs typeface="Arial" panose="020B0604020202020204" pitchFamily="34" charset="0"/>
                        </a:rPr>
                        <a:t>Real life data and scenarios can be tested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Arial" panose="020B0604020202020204" pitchFamily="34" charset="0"/>
                          <a:cs typeface="Arial" panose="020B0604020202020204" pitchFamily="34" charset="0"/>
                        </a:rPr>
                        <a:t>Much effort is required to examine reports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6571140"/>
                  </a:ext>
                </a:extLst>
              </a:tr>
              <a:tr h="533400">
                <a:tc>
                  <a:txBody>
                    <a:bodyPr/>
                    <a:lstStyle/>
                    <a:p>
                      <a:pPr algn="ctr" fontAlgn="ctr"/>
                      <a:r>
                        <a:rPr lang="en-IN" sz="1600" b="0" i="0" u="none" strike="noStrike" dirty="0">
                          <a:solidFill>
                            <a:srgbClr val="000000"/>
                          </a:solidFill>
                          <a:effectLst/>
                          <a:latin typeface="Arial" panose="020B0604020202020204" pitchFamily="34" charset="0"/>
                          <a:cs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Arial" panose="020B0604020202020204" pitchFamily="34" charset="0"/>
                          <a:cs typeface="Arial" panose="020B0604020202020204" pitchFamily="34" charset="0"/>
                        </a:rPr>
                        <a:t>Users perspective known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Arial" panose="020B0604020202020204" pitchFamily="34" charset="0"/>
                          <a:cs typeface="Arial" panose="020B0604020202020204" pitchFamily="34" charset="0"/>
                        </a:rPr>
                        <a:t>Loss of real data on users machines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545248"/>
                  </a:ext>
                </a:extLst>
              </a:tr>
            </a:tbl>
          </a:graphicData>
        </a:graphic>
      </p:graphicFrame>
    </p:spTree>
    <p:extLst>
      <p:ext uri="{BB962C8B-B14F-4D97-AF65-F5344CB8AC3E}">
        <p14:creationId xmlns:p14="http://schemas.microsoft.com/office/powerpoint/2010/main" val="4119473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Defect Prioritization</a:t>
            </a:r>
          </a:p>
        </p:txBody>
      </p:sp>
      <p:sp>
        <p:nvSpPr>
          <p:cNvPr id="2" name="Content Placeholder 1">
            <a:extLst>
              <a:ext uri="{FF2B5EF4-FFF2-40B4-BE49-F238E27FC236}">
                <a16:creationId xmlns:a16="http://schemas.microsoft.com/office/drawing/2014/main" id="{6BBBE067-A504-8478-856E-05C32AB00B9F}"/>
              </a:ext>
            </a:extLst>
          </p:cNvPr>
          <p:cNvSpPr>
            <a:spLocks noGrp="1"/>
          </p:cNvSpPr>
          <p:nvPr>
            <p:ph idx="1"/>
          </p:nvPr>
        </p:nvSpPr>
        <p:spPr>
          <a:xfrm>
            <a:off x="304800" y="1493838"/>
            <a:ext cx="8229600" cy="1143000"/>
          </a:xfrm>
        </p:spPr>
        <p:txBody>
          <a:bodyPr/>
          <a:lstStyle/>
          <a:p>
            <a:pPr fontAlgn="base">
              <a:spcAft>
                <a:spcPct val="0"/>
              </a:spcAft>
              <a:buFont typeface="Arial" panose="020B0604020202020204" pitchFamily="34" charset="0"/>
              <a:buChar char="•"/>
            </a:pPr>
            <a:r>
              <a:rPr lang="en-US" altLang="en-US" sz="2000" dirty="0"/>
              <a:t>Defects can be prioritized based on severity and probability of occurrence</a:t>
            </a:r>
          </a:p>
          <a:p>
            <a:pPr fontAlgn="base">
              <a:spcAft>
                <a:spcPct val="0"/>
              </a:spcAft>
              <a:buFont typeface="Arial" panose="020B0604020202020204" pitchFamily="34" charset="0"/>
              <a:buChar char="•"/>
            </a:pPr>
            <a:r>
              <a:rPr lang="en-US" altLang="en-US" sz="2000" dirty="0"/>
              <a:t>Fixing of defects by development team is based on defect priority.</a:t>
            </a:r>
          </a:p>
          <a:p>
            <a:pPr lvl="1" fontAlgn="base">
              <a:spcAft>
                <a:spcPct val="0"/>
              </a:spcAft>
              <a:buFont typeface="Arial" panose="020B0604020202020204" pitchFamily="34" charset="0"/>
              <a:buChar char="•"/>
            </a:pPr>
            <a:endParaRPr lang="en-IN" altLang="en-US" dirty="0"/>
          </a:p>
        </p:txBody>
      </p:sp>
      <p:pic>
        <p:nvPicPr>
          <p:cNvPr id="7" name="Picture 6">
            <a:extLst>
              <a:ext uri="{FF2B5EF4-FFF2-40B4-BE49-F238E27FC236}">
                <a16:creationId xmlns:a16="http://schemas.microsoft.com/office/drawing/2014/main" id="{A87739E0-5299-2605-67DB-975BE0C8BB7F}"/>
              </a:ext>
            </a:extLst>
          </p:cNvPr>
          <p:cNvPicPr>
            <a:picLocks noChangeAspect="1"/>
          </p:cNvPicPr>
          <p:nvPr/>
        </p:nvPicPr>
        <p:blipFill>
          <a:blip r:embed="rId3"/>
          <a:stretch>
            <a:fillRect/>
          </a:stretch>
        </p:blipFill>
        <p:spPr>
          <a:xfrm>
            <a:off x="533400" y="3229947"/>
            <a:ext cx="3733801" cy="2454867"/>
          </a:xfrm>
          <a:prstGeom prst="rect">
            <a:avLst/>
          </a:prstGeom>
        </p:spPr>
      </p:pic>
      <p:pic>
        <p:nvPicPr>
          <p:cNvPr id="8" name="Picture 7">
            <a:extLst>
              <a:ext uri="{FF2B5EF4-FFF2-40B4-BE49-F238E27FC236}">
                <a16:creationId xmlns:a16="http://schemas.microsoft.com/office/drawing/2014/main" id="{98F090BD-C2D1-3E5D-6FA8-5DFA78E341E8}"/>
              </a:ext>
            </a:extLst>
          </p:cNvPr>
          <p:cNvPicPr>
            <a:picLocks noChangeAspect="1"/>
          </p:cNvPicPr>
          <p:nvPr/>
        </p:nvPicPr>
        <p:blipFill>
          <a:blip r:embed="rId4"/>
          <a:stretch>
            <a:fillRect/>
          </a:stretch>
        </p:blipFill>
        <p:spPr>
          <a:xfrm>
            <a:off x="4800747" y="3211286"/>
            <a:ext cx="3657305" cy="2443981"/>
          </a:xfrm>
          <a:prstGeom prst="rect">
            <a:avLst/>
          </a:prstGeom>
        </p:spPr>
      </p:pic>
    </p:spTree>
    <p:extLst>
      <p:ext uri="{BB962C8B-B14F-4D97-AF65-F5344CB8AC3E}">
        <p14:creationId xmlns:p14="http://schemas.microsoft.com/office/powerpoint/2010/main" val="1401935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Defect Prioritization</a:t>
            </a:r>
          </a:p>
        </p:txBody>
      </p:sp>
      <p:sp>
        <p:nvSpPr>
          <p:cNvPr id="2" name="Content Placeholder 1">
            <a:extLst>
              <a:ext uri="{FF2B5EF4-FFF2-40B4-BE49-F238E27FC236}">
                <a16:creationId xmlns:a16="http://schemas.microsoft.com/office/drawing/2014/main" id="{6BBBE067-A504-8478-856E-05C32AB00B9F}"/>
              </a:ext>
            </a:extLst>
          </p:cNvPr>
          <p:cNvSpPr>
            <a:spLocks noGrp="1"/>
          </p:cNvSpPr>
          <p:nvPr>
            <p:ph idx="1"/>
          </p:nvPr>
        </p:nvSpPr>
        <p:spPr>
          <a:xfrm>
            <a:off x="304800" y="1447800"/>
            <a:ext cx="8229600" cy="4876800"/>
          </a:xfrm>
        </p:spPr>
        <p:txBody>
          <a:bodyPr/>
          <a:lstStyle/>
          <a:p>
            <a:pPr marL="0" indent="0" fontAlgn="base">
              <a:spcAft>
                <a:spcPct val="0"/>
              </a:spcAft>
            </a:pPr>
            <a:r>
              <a:rPr lang="en-US" altLang="en-US" sz="2000" dirty="0"/>
              <a:t>Defects that unblock the Testing are given high priority and fixed early</a:t>
            </a:r>
          </a:p>
          <a:p>
            <a:pPr marL="0" indent="0" fontAlgn="base">
              <a:spcAft>
                <a:spcPct val="0"/>
              </a:spcAft>
            </a:pPr>
            <a:endParaRPr lang="en-US" altLang="en-US" sz="2000" dirty="0"/>
          </a:p>
          <a:p>
            <a:pPr marL="0" indent="0" fontAlgn="base">
              <a:spcAft>
                <a:spcPct val="0"/>
              </a:spcAft>
            </a:pPr>
            <a:r>
              <a:rPr lang="en-US" altLang="en-US" sz="2000" dirty="0"/>
              <a:t>Example Priority and Severity</a:t>
            </a:r>
          </a:p>
          <a:p>
            <a:pPr fontAlgn="base">
              <a:spcAft>
                <a:spcPct val="0"/>
              </a:spcAft>
              <a:buFont typeface="Arial" panose="020B0604020202020204" pitchFamily="34" charset="0"/>
              <a:buChar char="•"/>
            </a:pPr>
            <a:r>
              <a:rPr lang="en-US" altLang="en-US" sz="2000" dirty="0"/>
              <a:t>High Severity, Low priority</a:t>
            </a:r>
          </a:p>
          <a:p>
            <a:pPr lvl="1" fontAlgn="base">
              <a:spcAft>
                <a:spcPct val="0"/>
              </a:spcAft>
              <a:buFont typeface="Arial" panose="020B0604020202020204" pitchFamily="34" charset="0"/>
              <a:buChar char="•"/>
            </a:pPr>
            <a:r>
              <a:rPr lang="en-US" altLang="en-US" dirty="0"/>
              <a:t>Incorrect Logo. </a:t>
            </a:r>
          </a:p>
          <a:p>
            <a:pPr fontAlgn="base">
              <a:spcAft>
                <a:spcPct val="0"/>
              </a:spcAft>
              <a:buFont typeface="Arial" panose="020B0604020202020204" pitchFamily="34" charset="0"/>
              <a:buChar char="•"/>
            </a:pPr>
            <a:r>
              <a:rPr lang="en-US" altLang="en-US" sz="2000" dirty="0"/>
              <a:t>High priority, Low Severity</a:t>
            </a:r>
          </a:p>
          <a:p>
            <a:pPr lvl="1" fontAlgn="base">
              <a:spcAft>
                <a:spcPct val="0"/>
              </a:spcAft>
              <a:buFont typeface="Arial" panose="020B0604020202020204" pitchFamily="34" charset="0"/>
              <a:buChar char="•"/>
            </a:pPr>
            <a:r>
              <a:rPr lang="en-US" altLang="en-US" dirty="0"/>
              <a:t>Slow response to transaction. </a:t>
            </a:r>
          </a:p>
          <a:p>
            <a:pPr lvl="2"/>
            <a:r>
              <a:rPr lang="en-US" altLang="en-US" sz="1600" dirty="0"/>
              <a:t>No functionality break but an irritant to Test team</a:t>
            </a:r>
          </a:p>
          <a:p>
            <a:pPr lvl="2"/>
            <a:r>
              <a:rPr lang="en-US" altLang="en-US" sz="1600" dirty="0"/>
              <a:t>Hampers the productivity of Test team</a:t>
            </a:r>
          </a:p>
          <a:p>
            <a:pPr fontAlgn="base">
              <a:spcAft>
                <a:spcPct val="0"/>
              </a:spcAft>
              <a:buFont typeface="Arial" panose="020B0604020202020204" pitchFamily="34" charset="0"/>
              <a:buChar char="•"/>
            </a:pPr>
            <a:r>
              <a:rPr lang="en-US" altLang="en-US" sz="2000" dirty="0"/>
              <a:t>High priority, High Severity</a:t>
            </a:r>
          </a:p>
          <a:p>
            <a:pPr lvl="1" fontAlgn="base">
              <a:spcAft>
                <a:spcPct val="0"/>
              </a:spcAft>
              <a:buFont typeface="Arial" panose="020B0604020202020204" pitchFamily="34" charset="0"/>
              <a:buChar char="•"/>
            </a:pPr>
            <a:r>
              <a:rPr lang="en-US" altLang="en-US" dirty="0"/>
              <a:t>Data corruption issues</a:t>
            </a:r>
          </a:p>
          <a:p>
            <a:pPr fontAlgn="base">
              <a:spcAft>
                <a:spcPct val="0"/>
              </a:spcAft>
              <a:buFont typeface="Arial" panose="020B0604020202020204" pitchFamily="34" charset="0"/>
              <a:buChar char="•"/>
            </a:pPr>
            <a:r>
              <a:rPr lang="en-US" altLang="en-US" sz="2000" dirty="0"/>
              <a:t>Low priority, Low Severity</a:t>
            </a:r>
          </a:p>
          <a:p>
            <a:pPr lvl="1" fontAlgn="base">
              <a:spcAft>
                <a:spcPct val="0"/>
              </a:spcAft>
              <a:buFont typeface="Arial" panose="020B0604020202020204" pitchFamily="34" charset="0"/>
              <a:buChar char="•"/>
            </a:pPr>
            <a:r>
              <a:rPr lang="en-US" altLang="en-US" dirty="0"/>
              <a:t>Incorrect Message on Pop-Up</a:t>
            </a:r>
          </a:p>
          <a:p>
            <a:pPr lvl="1" fontAlgn="base">
              <a:spcAft>
                <a:spcPct val="0"/>
              </a:spcAft>
              <a:buFont typeface="Arial" panose="020B0604020202020204" pitchFamily="34" charset="0"/>
              <a:buChar char="•"/>
            </a:pPr>
            <a:endParaRPr lang="en-US" altLang="en-US" dirty="0"/>
          </a:p>
          <a:p>
            <a:pPr lvl="1" fontAlgn="base">
              <a:spcAft>
                <a:spcPct val="0"/>
              </a:spcAft>
              <a:buFont typeface="Arial" panose="020B0604020202020204" pitchFamily="34" charset="0"/>
              <a:buChar char="•"/>
            </a:pPr>
            <a:endParaRPr lang="en-IN" altLang="en-US" dirty="0"/>
          </a:p>
        </p:txBody>
      </p:sp>
    </p:spTree>
    <p:extLst>
      <p:ext uri="{BB962C8B-B14F-4D97-AF65-F5344CB8AC3E}">
        <p14:creationId xmlns:p14="http://schemas.microsoft.com/office/powerpoint/2010/main" val="1402841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Regression Testing</a:t>
            </a:r>
          </a:p>
        </p:txBody>
      </p:sp>
      <p:sp>
        <p:nvSpPr>
          <p:cNvPr id="2" name="Content Placeholder 1">
            <a:extLst>
              <a:ext uri="{FF2B5EF4-FFF2-40B4-BE49-F238E27FC236}">
                <a16:creationId xmlns:a16="http://schemas.microsoft.com/office/drawing/2014/main" id="{6BBBE067-A504-8478-856E-05C32AB00B9F}"/>
              </a:ext>
            </a:extLst>
          </p:cNvPr>
          <p:cNvSpPr>
            <a:spLocks noGrp="1"/>
          </p:cNvSpPr>
          <p:nvPr>
            <p:ph idx="1"/>
          </p:nvPr>
        </p:nvSpPr>
        <p:spPr>
          <a:xfrm>
            <a:off x="304800" y="1447800"/>
            <a:ext cx="8229600" cy="1219200"/>
          </a:xfrm>
        </p:spPr>
        <p:txBody>
          <a:bodyPr/>
          <a:lstStyle/>
          <a:p>
            <a:pPr fontAlgn="base">
              <a:spcAft>
                <a:spcPct val="0"/>
              </a:spcAft>
              <a:buFont typeface="Arial" panose="020B0604020202020204" pitchFamily="34" charset="0"/>
              <a:buChar char="•"/>
            </a:pPr>
            <a:r>
              <a:rPr lang="en-US" altLang="en-US" sz="1800" dirty="0"/>
              <a:t>Regression Testing is done to ensure that everything is working perfectly which was previously working.</a:t>
            </a:r>
          </a:p>
          <a:p>
            <a:pPr fontAlgn="base">
              <a:spcAft>
                <a:spcPct val="0"/>
              </a:spcAft>
              <a:buFont typeface="Arial" panose="020B0604020202020204" pitchFamily="34" charset="0"/>
              <a:buChar char="•"/>
            </a:pPr>
            <a:r>
              <a:rPr lang="en-US" altLang="en-US" sz="1800" dirty="0"/>
              <a:t>Regression testing is done after enhancements or Defect fixes.</a:t>
            </a:r>
          </a:p>
        </p:txBody>
      </p:sp>
      <p:graphicFrame>
        <p:nvGraphicFramePr>
          <p:cNvPr id="4" name="Table 3">
            <a:extLst>
              <a:ext uri="{FF2B5EF4-FFF2-40B4-BE49-F238E27FC236}">
                <a16:creationId xmlns:a16="http://schemas.microsoft.com/office/drawing/2014/main" id="{3E934B55-69F1-0E3E-3308-9C103CDA3CBE}"/>
              </a:ext>
            </a:extLst>
          </p:cNvPr>
          <p:cNvGraphicFramePr>
            <a:graphicFrameLocks noGrp="1"/>
          </p:cNvGraphicFramePr>
          <p:nvPr>
            <p:extLst>
              <p:ext uri="{D42A27DB-BD31-4B8C-83A1-F6EECF244321}">
                <p14:modId xmlns:p14="http://schemas.microsoft.com/office/powerpoint/2010/main" val="2660288049"/>
              </p:ext>
            </p:extLst>
          </p:nvPr>
        </p:nvGraphicFramePr>
        <p:xfrm>
          <a:off x="914400" y="3124200"/>
          <a:ext cx="7213600" cy="2904330"/>
        </p:xfrm>
        <a:graphic>
          <a:graphicData uri="http://schemas.openxmlformats.org/drawingml/2006/table">
            <a:tbl>
              <a:tblPr/>
              <a:tblGrid>
                <a:gridCol w="727422">
                  <a:extLst>
                    <a:ext uri="{9D8B030D-6E8A-4147-A177-3AD203B41FA5}">
                      <a16:colId xmlns:a16="http://schemas.microsoft.com/office/drawing/2014/main" val="3345951198"/>
                    </a:ext>
                  </a:extLst>
                </a:gridCol>
                <a:gridCol w="3243089">
                  <a:extLst>
                    <a:ext uri="{9D8B030D-6E8A-4147-A177-3AD203B41FA5}">
                      <a16:colId xmlns:a16="http://schemas.microsoft.com/office/drawing/2014/main" val="1925389238"/>
                    </a:ext>
                  </a:extLst>
                </a:gridCol>
                <a:gridCol w="3243089">
                  <a:extLst>
                    <a:ext uri="{9D8B030D-6E8A-4147-A177-3AD203B41FA5}">
                      <a16:colId xmlns:a16="http://schemas.microsoft.com/office/drawing/2014/main" val="1314234140"/>
                    </a:ext>
                  </a:extLst>
                </a:gridCol>
              </a:tblGrid>
              <a:tr h="322703">
                <a:tc>
                  <a:txBody>
                    <a:bodyPr/>
                    <a:lstStyle/>
                    <a:p>
                      <a:pPr algn="ctr" fontAlgn="t"/>
                      <a:r>
                        <a:rPr lang="en-IN" sz="1400" b="0" i="0" u="none" strike="noStrike" dirty="0">
                          <a:solidFill>
                            <a:srgbClr val="000000"/>
                          </a:solidFill>
                          <a:effectLst/>
                          <a:latin typeface="Arial" panose="020B0604020202020204" pitchFamily="34" charset="0"/>
                          <a:cs typeface="Arial" panose="020B0604020202020204" pitchFamily="34" charset="0"/>
                        </a:rPr>
                        <a:t>S. No.</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IN" sz="1400" b="0" i="0" u="none" strike="noStrike">
                          <a:solidFill>
                            <a:srgbClr val="000000"/>
                          </a:solidFill>
                          <a:effectLst/>
                          <a:latin typeface="Arial" panose="020B0604020202020204" pitchFamily="34" charset="0"/>
                          <a:cs typeface="Arial" panose="020B0604020202020204" pitchFamily="34" charset="0"/>
                        </a:rPr>
                        <a:t>Normal testing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IN" sz="1400" b="0" i="0" u="none" strike="noStrike">
                          <a:solidFill>
                            <a:srgbClr val="000000"/>
                          </a:solidFill>
                          <a:effectLst/>
                          <a:latin typeface="Arial" panose="020B0604020202020204" pitchFamily="34" charset="0"/>
                          <a:cs typeface="Arial" panose="020B0604020202020204" pitchFamily="34" charset="0"/>
                        </a:rPr>
                        <a:t>Regression testing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81669692"/>
                  </a:ext>
                </a:extLst>
              </a:tr>
              <a:tr h="645407">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panose="020B0604020202020204" pitchFamily="34" charset="0"/>
                          <a:cs typeface="Arial" panose="020B0604020202020204" pitchFamily="34" charset="0"/>
                        </a:rPr>
                        <a:t>It is usually done during fourth phase of SDLC.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panose="020B0604020202020204" pitchFamily="34" charset="0"/>
                          <a:cs typeface="Arial" panose="020B0604020202020204" pitchFamily="34" charset="0"/>
                        </a:rPr>
                        <a:t>It is done during the maintenance phase.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3177397"/>
                  </a:ext>
                </a:extLst>
              </a:tr>
              <a:tr h="645407">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panose="020B0604020202020204" pitchFamily="34" charset="0"/>
                          <a:cs typeface="Arial" panose="020B0604020202020204" pitchFamily="34" charset="0"/>
                        </a:rPr>
                        <a:t>It is basically software’s verification and validation.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panose="020B0604020202020204" pitchFamily="34" charset="0"/>
                          <a:cs typeface="Arial" panose="020B0604020202020204" pitchFamily="34" charset="0"/>
                        </a:rPr>
                        <a:t>It is also called program revalidation.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0573272"/>
                  </a:ext>
                </a:extLst>
              </a:tr>
              <a:tr h="645407">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panose="020B0604020202020204" pitchFamily="34" charset="0"/>
                          <a:cs typeface="Arial" panose="020B0604020202020204" pitchFamily="34" charset="0"/>
                        </a:rPr>
                        <a:t>New test suites are used to test our code.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panose="020B0604020202020204" pitchFamily="34" charset="0"/>
                          <a:cs typeface="Arial" panose="020B0604020202020204" pitchFamily="34" charset="0"/>
                        </a:rPr>
                        <a:t>Both old and new test cases can be used for testing.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4413120"/>
                  </a:ext>
                </a:extLst>
              </a:tr>
              <a:tr h="322703">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Arial" panose="020B0604020202020204" pitchFamily="34" charset="0"/>
                          <a:cs typeface="Arial" panose="020B0604020202020204" pitchFamily="34" charset="0"/>
                        </a:rPr>
                        <a:t>It is done on the original software.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panose="020B0604020202020204" pitchFamily="34" charset="0"/>
                          <a:cs typeface="Arial" panose="020B0604020202020204" pitchFamily="34" charset="0"/>
                        </a:rPr>
                        <a:t>It is done on modified software.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7130684"/>
                  </a:ext>
                </a:extLst>
              </a:tr>
              <a:tr h="322703">
                <a:tc>
                  <a:txBody>
                    <a:bodyPr/>
                    <a:lstStyle/>
                    <a:p>
                      <a:pPr algn="ctr" fontAlgn="ctr"/>
                      <a:r>
                        <a:rPr lang="en-IN" sz="1400" b="0" i="0" u="none" strike="noStrike">
                          <a:solidFill>
                            <a:srgbClr val="000000"/>
                          </a:solidFill>
                          <a:effectLst/>
                          <a:latin typeface="Arial" panose="020B0604020202020204" pitchFamily="34" charset="0"/>
                          <a:cs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400" b="0" i="0" u="none" strike="noStrike">
                          <a:solidFill>
                            <a:srgbClr val="000000"/>
                          </a:solidFill>
                          <a:effectLst/>
                          <a:latin typeface="Arial" panose="020B0604020202020204" pitchFamily="34" charset="0"/>
                          <a:cs typeface="Arial" panose="020B0604020202020204" pitchFamily="34" charset="0"/>
                        </a:rPr>
                        <a:t>It is cheaper.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Arial" panose="020B0604020202020204" pitchFamily="34" charset="0"/>
                          <a:cs typeface="Arial" panose="020B0604020202020204" pitchFamily="34" charset="0"/>
                        </a:rPr>
                        <a:t>It is a costlier test plan.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6598805"/>
                  </a:ext>
                </a:extLst>
              </a:tr>
            </a:tbl>
          </a:graphicData>
        </a:graphic>
      </p:graphicFrame>
    </p:spTree>
    <p:extLst>
      <p:ext uri="{BB962C8B-B14F-4D97-AF65-F5344CB8AC3E}">
        <p14:creationId xmlns:p14="http://schemas.microsoft.com/office/powerpoint/2010/main" val="2937102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Types of Regression Testing</a:t>
            </a:r>
          </a:p>
        </p:txBody>
      </p:sp>
      <p:sp>
        <p:nvSpPr>
          <p:cNvPr id="2" name="Content Placeholder 1">
            <a:extLst>
              <a:ext uri="{FF2B5EF4-FFF2-40B4-BE49-F238E27FC236}">
                <a16:creationId xmlns:a16="http://schemas.microsoft.com/office/drawing/2014/main" id="{6BBBE067-A504-8478-856E-05C32AB00B9F}"/>
              </a:ext>
            </a:extLst>
          </p:cNvPr>
          <p:cNvSpPr>
            <a:spLocks noGrp="1"/>
          </p:cNvSpPr>
          <p:nvPr>
            <p:ph idx="1"/>
          </p:nvPr>
        </p:nvSpPr>
        <p:spPr>
          <a:xfrm>
            <a:off x="304800" y="1447800"/>
            <a:ext cx="8229600" cy="4800600"/>
          </a:xfrm>
        </p:spPr>
        <p:txBody>
          <a:bodyPr/>
          <a:lstStyle/>
          <a:p>
            <a:pPr marL="0" indent="0" fontAlgn="base">
              <a:spcAft>
                <a:spcPct val="0"/>
              </a:spcAft>
            </a:pPr>
            <a:r>
              <a:rPr lang="en-US" altLang="en-US" sz="1800" dirty="0"/>
              <a:t>Types of Regression Testing</a:t>
            </a:r>
          </a:p>
          <a:p>
            <a:pPr marL="285750" indent="-285750" fontAlgn="base">
              <a:spcAft>
                <a:spcPct val="0"/>
              </a:spcAft>
              <a:buFont typeface="Arial" panose="020B0604020202020204" pitchFamily="34" charset="0"/>
              <a:buChar char="•"/>
            </a:pPr>
            <a:r>
              <a:rPr lang="en-US" altLang="en-US" sz="1800" dirty="0"/>
              <a:t>Corrective regression testing – No change in specification. Same Test Suit</a:t>
            </a:r>
          </a:p>
          <a:p>
            <a:pPr marL="285750" indent="-285750" fontAlgn="base">
              <a:spcAft>
                <a:spcPct val="0"/>
              </a:spcAft>
              <a:buFont typeface="Arial" panose="020B0604020202020204" pitchFamily="34" charset="0"/>
              <a:buChar char="•"/>
            </a:pPr>
            <a:r>
              <a:rPr lang="en-US" altLang="en-US" sz="1800" dirty="0"/>
              <a:t>Progressive regression testing – Change in specification. Modified Test Suit.</a:t>
            </a:r>
          </a:p>
          <a:p>
            <a:pPr marL="285750" indent="-285750" fontAlgn="base">
              <a:spcAft>
                <a:spcPct val="0"/>
              </a:spcAft>
              <a:buFont typeface="Arial" panose="020B0604020202020204" pitchFamily="34" charset="0"/>
              <a:buChar char="•"/>
            </a:pPr>
            <a:r>
              <a:rPr lang="en-US" altLang="en-US" sz="1800" dirty="0"/>
              <a:t>Retest-all regression testing – Full Re-Test</a:t>
            </a:r>
          </a:p>
          <a:p>
            <a:pPr marL="285750" indent="-285750" fontAlgn="base">
              <a:spcAft>
                <a:spcPct val="0"/>
              </a:spcAft>
              <a:buFont typeface="Arial" panose="020B0604020202020204" pitchFamily="34" charset="0"/>
              <a:buChar char="•"/>
            </a:pPr>
            <a:r>
              <a:rPr lang="en-US" altLang="en-US" sz="1800" dirty="0"/>
              <a:t>Selective regression testing – Test only the impacted and dependent areas.</a:t>
            </a:r>
          </a:p>
          <a:p>
            <a:pPr marL="285750" indent="-285750" fontAlgn="base">
              <a:spcAft>
                <a:spcPct val="0"/>
              </a:spcAft>
              <a:buFont typeface="Arial" panose="020B0604020202020204" pitchFamily="34" charset="0"/>
              <a:buChar char="•"/>
            </a:pPr>
            <a:endParaRPr lang="en-US" altLang="en-US" sz="1800" dirty="0"/>
          </a:p>
          <a:p>
            <a:pPr marL="285750" indent="-285750" fontAlgn="base">
              <a:spcAft>
                <a:spcPct val="0"/>
              </a:spcAft>
              <a:buFont typeface="Arial" panose="020B0604020202020204" pitchFamily="34" charset="0"/>
              <a:buChar char="•"/>
            </a:pPr>
            <a:r>
              <a:rPr lang="en-US" altLang="en-US" sz="1800" dirty="0"/>
              <a:t>Regression Testing can be done at</a:t>
            </a:r>
          </a:p>
          <a:p>
            <a:pPr marL="685800" lvl="1" fontAlgn="base">
              <a:spcAft>
                <a:spcPct val="0"/>
              </a:spcAft>
              <a:buFont typeface="Arial" panose="020B0604020202020204" pitchFamily="34" charset="0"/>
              <a:buChar char="•"/>
            </a:pPr>
            <a:r>
              <a:rPr lang="en-US" altLang="en-US" sz="1800" dirty="0"/>
              <a:t>Unit level, Integration level, System Level</a:t>
            </a:r>
          </a:p>
          <a:p>
            <a:pPr marL="685800" lvl="1" fontAlgn="base">
              <a:spcAft>
                <a:spcPct val="0"/>
              </a:spcAft>
              <a:buFont typeface="Arial" panose="020B0604020202020204" pitchFamily="34" charset="0"/>
              <a:buChar char="•"/>
            </a:pPr>
            <a:endParaRPr lang="en-US" altLang="en-US" dirty="0"/>
          </a:p>
          <a:p>
            <a:pPr marL="285750" fontAlgn="base">
              <a:spcAft>
                <a:spcPct val="0"/>
              </a:spcAft>
              <a:buFont typeface="Arial" panose="020B0604020202020204" pitchFamily="34" charset="0"/>
              <a:buChar char="•"/>
            </a:pPr>
            <a:r>
              <a:rPr lang="en-US" altLang="en-US" sz="1800" dirty="0"/>
              <a:t>Criteria to decide when to stop regression testing.</a:t>
            </a:r>
          </a:p>
          <a:p>
            <a:pPr marL="685800" lvl="1" fontAlgn="base">
              <a:spcAft>
                <a:spcPct val="0"/>
              </a:spcAft>
              <a:buFont typeface="Arial" panose="020B0604020202020204" pitchFamily="34" charset="0"/>
              <a:buChar char="•"/>
            </a:pPr>
            <a:r>
              <a:rPr lang="en-US" altLang="en-US" sz="1800" dirty="0"/>
              <a:t>Time constraints</a:t>
            </a:r>
          </a:p>
          <a:p>
            <a:pPr marL="685800" lvl="1" fontAlgn="base">
              <a:spcAft>
                <a:spcPct val="0"/>
              </a:spcAft>
              <a:buFont typeface="Arial" panose="020B0604020202020204" pitchFamily="34" charset="0"/>
              <a:buChar char="•"/>
            </a:pPr>
            <a:r>
              <a:rPr lang="en-US" altLang="en-US" sz="1800" dirty="0"/>
              <a:t>Test criticality</a:t>
            </a:r>
          </a:p>
          <a:p>
            <a:pPr marL="685800" lvl="1" fontAlgn="base">
              <a:spcAft>
                <a:spcPct val="0"/>
              </a:spcAft>
              <a:buFont typeface="Arial" panose="020B0604020202020204" pitchFamily="34" charset="0"/>
              <a:buChar char="•"/>
            </a:pPr>
            <a:r>
              <a:rPr lang="en-US" altLang="en-US" sz="1800" dirty="0"/>
              <a:t>Customer requirements</a:t>
            </a:r>
          </a:p>
          <a:p>
            <a:pPr fontAlgn="base">
              <a:spcAft>
                <a:spcPct val="0"/>
              </a:spcAft>
              <a:buFont typeface="Arial" panose="020B0604020202020204" pitchFamily="34" charset="0"/>
              <a:buChar char="•"/>
            </a:pPr>
            <a:endParaRPr lang="en-US" altLang="en-US" sz="1800" dirty="0"/>
          </a:p>
        </p:txBody>
      </p:sp>
    </p:spTree>
    <p:extLst>
      <p:ext uri="{BB962C8B-B14F-4D97-AF65-F5344CB8AC3E}">
        <p14:creationId xmlns:p14="http://schemas.microsoft.com/office/powerpoint/2010/main" val="420007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Source Code </a:t>
            </a:r>
            <a:r>
              <a:rPr lang="en-IN" dirty="0" err="1">
                <a:solidFill>
                  <a:srgbClr val="C00000"/>
                </a:solidFill>
                <a:latin typeface="Comic Sans MS" panose="030F0702030302020204" pitchFamily="66" charset="0"/>
              </a:rPr>
              <a:t>Analyzers</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6BBBE067-A504-8478-856E-05C32AB00B9F}"/>
              </a:ext>
            </a:extLst>
          </p:cNvPr>
          <p:cNvSpPr>
            <a:spLocks noGrp="1"/>
          </p:cNvSpPr>
          <p:nvPr>
            <p:ph idx="1"/>
          </p:nvPr>
        </p:nvSpPr>
        <p:spPr>
          <a:xfrm>
            <a:off x="304800" y="1447800"/>
            <a:ext cx="8229600" cy="4800600"/>
          </a:xfrm>
        </p:spPr>
        <p:txBody>
          <a:bodyPr/>
          <a:lstStyle/>
          <a:p>
            <a:pPr marL="285750" indent="-285750" fontAlgn="base">
              <a:spcAft>
                <a:spcPct val="0"/>
              </a:spcAft>
              <a:buFont typeface="Arial" panose="020B0604020202020204" pitchFamily="34" charset="0"/>
              <a:buChar char="•"/>
            </a:pPr>
            <a:r>
              <a:rPr lang="en-US" altLang="en-US" sz="1800" dirty="0"/>
              <a:t>Source code analysis tools, also known as Static Code Analyzers.</a:t>
            </a:r>
          </a:p>
          <a:p>
            <a:pPr marL="285750" indent="-285750" fontAlgn="base">
              <a:spcAft>
                <a:spcPct val="0"/>
              </a:spcAft>
              <a:buFont typeface="Arial" panose="020B0604020202020204" pitchFamily="34" charset="0"/>
              <a:buChar char="•"/>
            </a:pPr>
            <a:endParaRPr lang="en-US" altLang="en-US" sz="1800" dirty="0"/>
          </a:p>
          <a:p>
            <a:pPr marL="285750" indent="-285750" fontAlgn="base">
              <a:spcAft>
                <a:spcPct val="0"/>
              </a:spcAft>
              <a:buFont typeface="Arial" panose="020B0604020202020204" pitchFamily="34" charset="0"/>
              <a:buChar char="•"/>
            </a:pPr>
            <a:r>
              <a:rPr lang="en-US" altLang="en-US" sz="1800" dirty="0"/>
              <a:t>No execution of program. Just static code analysis.</a:t>
            </a:r>
          </a:p>
          <a:p>
            <a:pPr marL="285750" indent="-285750" fontAlgn="base">
              <a:spcAft>
                <a:spcPct val="0"/>
              </a:spcAft>
              <a:buFont typeface="Arial" panose="020B0604020202020204" pitchFamily="34" charset="0"/>
              <a:buChar char="•"/>
            </a:pPr>
            <a:endParaRPr lang="en-US" altLang="en-US" sz="1800" dirty="0"/>
          </a:p>
          <a:p>
            <a:pPr marL="285750" indent="-285750" fontAlgn="base">
              <a:spcAft>
                <a:spcPct val="0"/>
              </a:spcAft>
              <a:buFont typeface="Arial" panose="020B0604020202020204" pitchFamily="34" charset="0"/>
              <a:buChar char="•"/>
            </a:pPr>
            <a:r>
              <a:rPr lang="en-US" altLang="en-US" sz="1800" dirty="0"/>
              <a:t>To ensure code is compliant with a predefined set of rules or best practices.</a:t>
            </a:r>
          </a:p>
          <a:p>
            <a:pPr marL="685800" lvl="1" fontAlgn="base">
              <a:spcAft>
                <a:spcPct val="0"/>
              </a:spcAft>
              <a:buFont typeface="Arial" panose="020B0604020202020204" pitchFamily="34" charset="0"/>
              <a:buChar char="•"/>
            </a:pPr>
            <a:endParaRPr lang="en-US" altLang="en-US" sz="1800" dirty="0"/>
          </a:p>
          <a:p>
            <a:pPr marL="285750" lvl="1" fontAlgn="base">
              <a:spcAft>
                <a:spcPct val="0"/>
              </a:spcAft>
              <a:buClr>
                <a:srgbClr val="101141"/>
              </a:buClr>
              <a:buFont typeface="Arial" panose="020B0604020202020204" pitchFamily="34" charset="0"/>
              <a:buChar char="•"/>
            </a:pPr>
            <a:r>
              <a:rPr lang="en-US" altLang="en-US" sz="1800" dirty="0"/>
              <a:t>Static analysis is generally good at finding coding issues such as</a:t>
            </a:r>
          </a:p>
          <a:p>
            <a:pPr marL="685800" lvl="1" fontAlgn="base">
              <a:spcAft>
                <a:spcPct val="0"/>
              </a:spcAft>
              <a:buFont typeface="Arial" panose="020B0604020202020204" pitchFamily="34" charset="0"/>
              <a:buChar char="•"/>
            </a:pPr>
            <a:r>
              <a:rPr lang="en-US" altLang="en-US" sz="1800" dirty="0"/>
              <a:t>Programming errors</a:t>
            </a:r>
          </a:p>
          <a:p>
            <a:pPr marL="685800" lvl="1" fontAlgn="base">
              <a:spcAft>
                <a:spcPct val="0"/>
              </a:spcAft>
              <a:buFont typeface="Arial" panose="020B0604020202020204" pitchFamily="34" charset="0"/>
              <a:buChar char="•"/>
            </a:pPr>
            <a:r>
              <a:rPr lang="en-US" altLang="en-US" sz="1800" dirty="0"/>
              <a:t>Coding standard violations</a:t>
            </a:r>
          </a:p>
          <a:p>
            <a:pPr marL="685800" lvl="1" fontAlgn="base">
              <a:spcAft>
                <a:spcPct val="0"/>
              </a:spcAft>
              <a:buFont typeface="Arial" panose="020B0604020202020204" pitchFamily="34" charset="0"/>
              <a:buChar char="•"/>
            </a:pPr>
            <a:r>
              <a:rPr lang="en-US" altLang="en-US" sz="1800" dirty="0"/>
              <a:t>Undefined values</a:t>
            </a:r>
          </a:p>
          <a:p>
            <a:pPr marL="685800" lvl="1" fontAlgn="base">
              <a:spcAft>
                <a:spcPct val="0"/>
              </a:spcAft>
              <a:buFont typeface="Arial" panose="020B0604020202020204" pitchFamily="34" charset="0"/>
              <a:buChar char="•"/>
            </a:pPr>
            <a:r>
              <a:rPr lang="en-US" altLang="en-US" sz="1800" dirty="0"/>
              <a:t>Syntax violations</a:t>
            </a:r>
          </a:p>
          <a:p>
            <a:pPr marL="685800" lvl="1" fontAlgn="base">
              <a:spcAft>
                <a:spcPct val="0"/>
              </a:spcAft>
              <a:buFont typeface="Arial" panose="020B0604020202020204" pitchFamily="34" charset="0"/>
              <a:buChar char="•"/>
            </a:pPr>
            <a:r>
              <a:rPr lang="en-US" altLang="en-US" sz="1800" dirty="0"/>
              <a:t>Security vulnerabilities</a:t>
            </a:r>
          </a:p>
          <a:p>
            <a:pPr marL="685800" lvl="1"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2253307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Source Code </a:t>
            </a:r>
            <a:r>
              <a:rPr lang="en-IN" dirty="0" err="1">
                <a:solidFill>
                  <a:srgbClr val="C00000"/>
                </a:solidFill>
                <a:latin typeface="Comic Sans MS" panose="030F0702030302020204" pitchFamily="66" charset="0"/>
              </a:rPr>
              <a:t>Analyzers</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6BBBE067-A504-8478-856E-05C32AB00B9F}"/>
              </a:ext>
            </a:extLst>
          </p:cNvPr>
          <p:cNvSpPr>
            <a:spLocks noGrp="1"/>
          </p:cNvSpPr>
          <p:nvPr>
            <p:ph idx="1"/>
          </p:nvPr>
        </p:nvSpPr>
        <p:spPr>
          <a:xfrm>
            <a:off x="304800" y="1447800"/>
            <a:ext cx="8229600" cy="4800600"/>
          </a:xfrm>
        </p:spPr>
        <p:txBody>
          <a:bodyPr/>
          <a:lstStyle/>
          <a:p>
            <a:pPr marL="285750" fontAlgn="base">
              <a:spcAft>
                <a:spcPct val="0"/>
              </a:spcAft>
              <a:buFont typeface="Arial" panose="020B0604020202020204" pitchFamily="34" charset="0"/>
              <a:buChar char="•"/>
            </a:pPr>
            <a:r>
              <a:rPr lang="en-US" altLang="en-US" sz="1800" dirty="0"/>
              <a:t>Advantages</a:t>
            </a:r>
          </a:p>
          <a:p>
            <a:pPr marL="685800" lvl="1" fontAlgn="base">
              <a:spcAft>
                <a:spcPct val="0"/>
              </a:spcAft>
              <a:buFont typeface="Arial" panose="020B0604020202020204" pitchFamily="34" charset="0"/>
              <a:buChar char="•"/>
            </a:pPr>
            <a:r>
              <a:rPr lang="en-US" altLang="en-US" sz="1800" dirty="0"/>
              <a:t>Speed</a:t>
            </a:r>
          </a:p>
          <a:p>
            <a:pPr marL="685800" lvl="1" fontAlgn="base">
              <a:spcAft>
                <a:spcPct val="0"/>
              </a:spcAft>
              <a:buFont typeface="Arial" panose="020B0604020202020204" pitchFamily="34" charset="0"/>
              <a:buChar char="•"/>
            </a:pPr>
            <a:r>
              <a:rPr lang="en-US" altLang="en-US" sz="1800" dirty="0"/>
              <a:t>Depth</a:t>
            </a:r>
          </a:p>
          <a:p>
            <a:pPr marL="685800" lvl="1" fontAlgn="base">
              <a:spcAft>
                <a:spcPct val="0"/>
              </a:spcAft>
              <a:buFont typeface="Arial" panose="020B0604020202020204" pitchFamily="34" charset="0"/>
              <a:buChar char="•"/>
            </a:pPr>
            <a:r>
              <a:rPr lang="en-US" altLang="en-US" sz="1800" dirty="0"/>
              <a:t>Accuracy</a:t>
            </a:r>
          </a:p>
          <a:p>
            <a:pPr marL="285750" fontAlgn="base">
              <a:spcAft>
                <a:spcPct val="0"/>
              </a:spcAft>
              <a:buFont typeface="Arial" panose="020B0604020202020204" pitchFamily="34" charset="0"/>
              <a:buChar char="•"/>
            </a:pPr>
            <a:endParaRPr lang="en-US" altLang="en-US" sz="2600" dirty="0"/>
          </a:p>
          <a:p>
            <a:pPr marL="285750" fontAlgn="base">
              <a:spcAft>
                <a:spcPct val="0"/>
              </a:spcAft>
              <a:buFont typeface="Arial" panose="020B0604020202020204" pitchFamily="34" charset="0"/>
              <a:buChar char="•"/>
            </a:pPr>
            <a:r>
              <a:rPr lang="en-US" altLang="en-US" sz="1800" dirty="0"/>
              <a:t>Disadvantages</a:t>
            </a:r>
          </a:p>
          <a:p>
            <a:pPr marL="685800" lvl="1" fontAlgn="base">
              <a:spcAft>
                <a:spcPct val="0"/>
              </a:spcAft>
              <a:buFont typeface="Arial" panose="020B0604020202020204" pitchFamily="34" charset="0"/>
              <a:buChar char="•"/>
            </a:pPr>
            <a:r>
              <a:rPr lang="en-US" altLang="en-US" sz="1800" dirty="0"/>
              <a:t>False Positives</a:t>
            </a:r>
          </a:p>
          <a:p>
            <a:pPr marL="685800" lvl="1"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662590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Software Composition Tools</a:t>
            </a:r>
          </a:p>
        </p:txBody>
      </p:sp>
      <p:sp>
        <p:nvSpPr>
          <p:cNvPr id="2" name="Content Placeholder 1">
            <a:extLst>
              <a:ext uri="{FF2B5EF4-FFF2-40B4-BE49-F238E27FC236}">
                <a16:creationId xmlns:a16="http://schemas.microsoft.com/office/drawing/2014/main" id="{6BBBE067-A504-8478-856E-05C32AB00B9F}"/>
              </a:ext>
            </a:extLst>
          </p:cNvPr>
          <p:cNvSpPr>
            <a:spLocks noGrp="1"/>
          </p:cNvSpPr>
          <p:nvPr>
            <p:ph idx="1"/>
          </p:nvPr>
        </p:nvSpPr>
        <p:spPr>
          <a:xfrm>
            <a:off x="304800" y="1447800"/>
            <a:ext cx="8458200" cy="4800600"/>
          </a:xfrm>
        </p:spPr>
        <p:txBody>
          <a:bodyPr/>
          <a:lstStyle/>
          <a:p>
            <a:pPr marL="285750" indent="-285750" algn="just" fontAlgn="base">
              <a:spcAft>
                <a:spcPct val="0"/>
              </a:spcAft>
              <a:buFont typeface="Arial" panose="020B0604020202020204" pitchFamily="34" charset="0"/>
              <a:buChar char="•"/>
            </a:pPr>
            <a:r>
              <a:rPr lang="en-US" altLang="en-US" sz="1800" dirty="0"/>
              <a:t>Software composition analysis (SCA) is an automated process that identifies the open source software in a codebase. This analysis is performed to evaluate security, license compliance, and code quality.</a:t>
            </a:r>
          </a:p>
          <a:p>
            <a:pPr marL="285750" indent="-285750" fontAlgn="base">
              <a:spcAft>
                <a:spcPct val="0"/>
              </a:spcAft>
              <a:buFont typeface="Arial" panose="020B0604020202020204" pitchFamily="34" charset="0"/>
              <a:buChar char="•"/>
            </a:pPr>
            <a:endParaRPr lang="en-US" altLang="en-US" sz="1800" dirty="0"/>
          </a:p>
          <a:p>
            <a:pPr marL="285750" indent="-285750" algn="just" fontAlgn="base">
              <a:spcAft>
                <a:spcPct val="0"/>
              </a:spcAft>
              <a:buFont typeface="Arial" panose="020B0604020202020204" pitchFamily="34" charset="0"/>
              <a:buChar char="•"/>
            </a:pPr>
            <a:r>
              <a:rPr lang="en-US" altLang="en-US" sz="1800" dirty="0"/>
              <a:t>It identifies all open source packages in an application and all the known vulnerabilities of those packages</a:t>
            </a:r>
          </a:p>
          <a:p>
            <a:pPr marL="285750" indent="-285750" fontAlgn="base">
              <a:spcAft>
                <a:spcPct val="0"/>
              </a:spcAft>
              <a:buFont typeface="Arial" panose="020B0604020202020204" pitchFamily="34" charset="0"/>
              <a:buChar char="•"/>
            </a:pPr>
            <a:endParaRPr lang="en-US" altLang="en-US" sz="1800" dirty="0"/>
          </a:p>
          <a:p>
            <a:pPr marL="285750" indent="-285750" fontAlgn="base">
              <a:spcBef>
                <a:spcPts val="1200"/>
              </a:spcBef>
              <a:spcAft>
                <a:spcPct val="0"/>
              </a:spcAft>
              <a:buFont typeface="Arial" panose="020B0604020202020204" pitchFamily="34" charset="0"/>
              <a:buChar char="•"/>
            </a:pPr>
            <a:r>
              <a:rPr lang="en-US" altLang="en-US" sz="1800" b="1" dirty="0"/>
              <a:t>Create an accurate Bill of Materials (BOM)</a:t>
            </a:r>
            <a:r>
              <a:rPr lang="en-US" altLang="en-US" sz="1800" dirty="0"/>
              <a:t> - components included, the version of the components used, and the license types for each.</a:t>
            </a:r>
          </a:p>
          <a:p>
            <a:pPr marL="285750" indent="-285750" fontAlgn="base">
              <a:spcBef>
                <a:spcPts val="1200"/>
              </a:spcBef>
              <a:spcAft>
                <a:spcPct val="0"/>
              </a:spcAft>
              <a:buFont typeface="Arial" panose="020B0604020202020204" pitchFamily="34" charset="0"/>
              <a:buChar char="•"/>
            </a:pPr>
            <a:r>
              <a:rPr lang="en-US" altLang="en-US" sz="1800" b="1" dirty="0"/>
              <a:t>Discover and track all open source</a:t>
            </a:r>
            <a:r>
              <a:rPr lang="en-US" altLang="en-US" sz="1800" dirty="0"/>
              <a:t> - Uncover all open source used in source code, binaries, containers, build dependencies, subcomponents.</a:t>
            </a:r>
          </a:p>
          <a:p>
            <a:pPr marL="285750" indent="-285750" fontAlgn="base">
              <a:spcBef>
                <a:spcPts val="1200"/>
              </a:spcBef>
              <a:spcAft>
                <a:spcPct val="0"/>
              </a:spcAft>
              <a:buFont typeface="Arial" panose="020B0604020202020204" pitchFamily="34" charset="0"/>
              <a:buChar char="•"/>
            </a:pPr>
            <a:r>
              <a:rPr lang="en-US" altLang="en-US" sz="1800" b="1" dirty="0"/>
              <a:t>Set and enforce policies</a:t>
            </a:r>
            <a:r>
              <a:rPr lang="en-US" altLang="en-US" sz="1800" dirty="0"/>
              <a:t> – Ensure OSS license compliance.</a:t>
            </a:r>
          </a:p>
          <a:p>
            <a:pPr marL="285750" indent="-285750" fontAlgn="base">
              <a:spcBef>
                <a:spcPts val="1200"/>
              </a:spcBef>
              <a:spcAft>
                <a:spcPct val="0"/>
              </a:spcAft>
              <a:buFont typeface="Arial" panose="020B0604020202020204" pitchFamily="34" charset="0"/>
              <a:buChar char="•"/>
            </a:pPr>
            <a:r>
              <a:rPr lang="en-US" altLang="en-US" sz="1800" b="1" dirty="0"/>
              <a:t>Enable proactive and </a:t>
            </a:r>
            <a:r>
              <a:rPr lang="en-US" altLang="en-US" sz="1800" b="1"/>
              <a:t>continuous monitoring</a:t>
            </a:r>
            <a:endParaRPr lang="en-US" altLang="en-US" sz="1800" dirty="0"/>
          </a:p>
          <a:p>
            <a:pPr marL="285750" indent="-285750" fontAlgn="base">
              <a:spcAft>
                <a:spcPct val="0"/>
              </a:spcAft>
              <a:buFont typeface="Arial" panose="020B0604020202020204" pitchFamily="34" charset="0"/>
              <a:buChar char="•"/>
            </a:pPr>
            <a:endParaRPr lang="en-US" altLang="en-US" sz="1800" dirty="0"/>
          </a:p>
          <a:p>
            <a:pPr marL="685800" lvl="1"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4246282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146BD-E579-CC3F-544D-8A3B239C09FB}"/>
              </a:ext>
            </a:extLst>
          </p:cNvPr>
          <p:cNvSpPr>
            <a:spLocks noGrp="1"/>
          </p:cNvSpPr>
          <p:nvPr>
            <p:ph idx="1"/>
          </p:nvPr>
        </p:nvSpPr>
        <p:spPr>
          <a:xfrm>
            <a:off x="114300" y="1524000"/>
            <a:ext cx="8648700" cy="4912674"/>
          </a:xfrm>
          <a:ln>
            <a:solidFill>
              <a:schemeClr val="tx1"/>
            </a:solidFill>
          </a:ln>
        </p:spPr>
        <p:txBody>
          <a:bodyPr anchor="ctr"/>
          <a:lstStyle/>
          <a:p>
            <a:pPr marL="0" indent="0" algn="ctr" fontAlgn="base">
              <a:spcAft>
                <a:spcPct val="0"/>
              </a:spcAft>
            </a:pPr>
            <a:r>
              <a:rPr lang="en-US" sz="4400" dirty="0"/>
              <a:t>Thank You</a:t>
            </a:r>
          </a:p>
        </p:txBody>
      </p:sp>
    </p:spTree>
    <p:extLst>
      <p:ext uri="{BB962C8B-B14F-4D97-AF65-F5344CB8AC3E}">
        <p14:creationId xmlns:p14="http://schemas.microsoft.com/office/powerpoint/2010/main" val="31169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E0A83-206F-7305-CC8D-C13E679564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347C1-41E9-07D4-DD2D-7D7BE0EA21EF}"/>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Re-Cap</a:t>
            </a:r>
          </a:p>
        </p:txBody>
      </p:sp>
      <p:sp>
        <p:nvSpPr>
          <p:cNvPr id="2" name="Content Placeholder 1">
            <a:extLst>
              <a:ext uri="{FF2B5EF4-FFF2-40B4-BE49-F238E27FC236}">
                <a16:creationId xmlns:a16="http://schemas.microsoft.com/office/drawing/2014/main" id="{E65C2402-3B78-9165-7BB0-C8F973FBF7E8}"/>
              </a:ext>
            </a:extLst>
          </p:cNvPr>
          <p:cNvSpPr>
            <a:spLocks noGrp="1"/>
          </p:cNvSpPr>
          <p:nvPr>
            <p:ph idx="1"/>
          </p:nvPr>
        </p:nvSpPr>
        <p:spPr>
          <a:xfrm>
            <a:off x="114300" y="1524000"/>
            <a:ext cx="4305300" cy="4953000"/>
          </a:xfrm>
          <a:ln>
            <a:solidFill>
              <a:schemeClr val="tx1"/>
            </a:solidFill>
          </a:ln>
        </p:spPr>
        <p:txBody>
          <a:bodyPr/>
          <a:lstStyle/>
          <a:p>
            <a:pPr marL="0" indent="0" algn="just" fontAlgn="base">
              <a:spcAft>
                <a:spcPct val="0"/>
              </a:spcAft>
            </a:pPr>
            <a:r>
              <a:rPr lang="en-US" sz="1400" b="1" dirty="0"/>
              <a:t>Lecture - 06</a:t>
            </a:r>
          </a:p>
          <a:p>
            <a:pPr marL="342900" lvl="1" indent="-342900" algn="just">
              <a:buClr>
                <a:srgbClr val="101141"/>
              </a:buClr>
              <a:buFont typeface="Arial" panose="020B0604020202020204" pitchFamily="34" charset="0"/>
              <a:buChar char="•"/>
            </a:pPr>
            <a:r>
              <a:rPr lang="en-US" sz="1400" dirty="0"/>
              <a:t>Test Design Techniques</a:t>
            </a:r>
          </a:p>
          <a:p>
            <a:pPr marL="742950" lvl="2" indent="-342900" algn="just">
              <a:buClr>
                <a:srgbClr val="101141"/>
              </a:buClr>
            </a:pPr>
            <a:r>
              <a:rPr lang="en-US" sz="1600" dirty="0"/>
              <a:t>Combinatorial Testing</a:t>
            </a:r>
          </a:p>
          <a:p>
            <a:pPr marL="742950" lvl="2" indent="-342900" algn="just">
              <a:buClr>
                <a:srgbClr val="101141"/>
              </a:buClr>
            </a:pPr>
            <a:r>
              <a:rPr lang="en-US" sz="1600" dirty="0"/>
              <a:t>Boundary Value Analysis</a:t>
            </a:r>
          </a:p>
          <a:p>
            <a:pPr marL="742950" lvl="2" indent="-342900" algn="just">
              <a:buClr>
                <a:srgbClr val="101141"/>
              </a:buClr>
            </a:pPr>
            <a:r>
              <a:rPr lang="en-US" sz="1600" dirty="0"/>
              <a:t>Equivalence Class Partitioning</a:t>
            </a:r>
          </a:p>
          <a:p>
            <a:pPr marL="342900" lvl="1" indent="-342900" algn="just">
              <a:buClr>
                <a:srgbClr val="101141"/>
              </a:buClr>
              <a:buFont typeface="Arial" panose="020B0604020202020204" pitchFamily="34" charset="0"/>
              <a:buChar char="•"/>
            </a:pPr>
            <a:endParaRPr lang="en-US" sz="1400" dirty="0"/>
          </a:p>
        </p:txBody>
      </p:sp>
      <p:sp>
        <p:nvSpPr>
          <p:cNvPr id="4" name="Content Placeholder 1">
            <a:extLst>
              <a:ext uri="{FF2B5EF4-FFF2-40B4-BE49-F238E27FC236}">
                <a16:creationId xmlns:a16="http://schemas.microsoft.com/office/drawing/2014/main" id="{5A6590EE-678F-48C6-4C65-8250D8E49036}"/>
              </a:ext>
            </a:extLst>
          </p:cNvPr>
          <p:cNvSpPr txBox="1">
            <a:spLocks/>
          </p:cNvSpPr>
          <p:nvPr/>
        </p:nvSpPr>
        <p:spPr bwMode="auto">
          <a:xfrm>
            <a:off x="4419600" y="1524000"/>
            <a:ext cx="4343400" cy="495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spcAft>
                <a:spcPct val="0"/>
              </a:spcAft>
            </a:pPr>
            <a:endParaRPr lang="en-US" sz="1400" dirty="0"/>
          </a:p>
        </p:txBody>
      </p:sp>
    </p:spTree>
    <p:extLst>
      <p:ext uri="{BB962C8B-B14F-4D97-AF65-F5344CB8AC3E}">
        <p14:creationId xmlns:p14="http://schemas.microsoft.com/office/powerpoint/2010/main" val="233038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Agenda</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229600" cy="4754562"/>
          </a:xfrm>
        </p:spPr>
        <p:txBody>
          <a:bodyPr/>
          <a:lstStyle/>
          <a:p>
            <a:pPr fontAlgn="base">
              <a:spcAft>
                <a:spcPct val="0"/>
              </a:spcAft>
              <a:buFont typeface="Arial" panose="020B0604020202020204" pitchFamily="34" charset="0"/>
              <a:buChar char="•"/>
            </a:pPr>
            <a:r>
              <a:rPr lang="en-US" altLang="en-US" dirty="0"/>
              <a:t>Test Methodology – Decision Table Testing</a:t>
            </a:r>
          </a:p>
          <a:p>
            <a:pPr fontAlgn="base">
              <a:spcAft>
                <a:spcPct val="0"/>
              </a:spcAft>
              <a:buFont typeface="Arial" panose="020B0604020202020204" pitchFamily="34" charset="0"/>
              <a:buChar char="•"/>
            </a:pPr>
            <a:r>
              <a:rPr lang="en-US" altLang="en-US" dirty="0"/>
              <a:t>Test Execution Process</a:t>
            </a:r>
          </a:p>
          <a:p>
            <a:pPr fontAlgn="base">
              <a:spcAft>
                <a:spcPct val="0"/>
              </a:spcAft>
              <a:buFont typeface="Arial" panose="020B0604020202020204" pitchFamily="34" charset="0"/>
              <a:buChar char="•"/>
            </a:pPr>
            <a:r>
              <a:rPr lang="en-US" altLang="en-US" dirty="0"/>
              <a:t>Test Case Design</a:t>
            </a:r>
          </a:p>
          <a:p>
            <a:pPr fontAlgn="base">
              <a:spcAft>
                <a:spcPct val="0"/>
              </a:spcAft>
              <a:buFont typeface="Arial" panose="020B0604020202020204" pitchFamily="34" charset="0"/>
              <a:buChar char="•"/>
            </a:pPr>
            <a:r>
              <a:rPr lang="en-US" altLang="en-US" dirty="0"/>
              <a:t>Automated Testing</a:t>
            </a:r>
          </a:p>
          <a:p>
            <a:pPr marL="342900" lvl="1" indent="-342900" fontAlgn="base">
              <a:spcAft>
                <a:spcPct val="0"/>
              </a:spcAft>
              <a:buClr>
                <a:srgbClr val="101141"/>
              </a:buClr>
              <a:buFont typeface="Arial" panose="020B0604020202020204" pitchFamily="34" charset="0"/>
              <a:buChar char="•"/>
            </a:pPr>
            <a:r>
              <a:rPr lang="en-US" altLang="en-US" sz="2400" dirty="0"/>
              <a:t>Alpha and Beta Site Testing Programs</a:t>
            </a:r>
          </a:p>
          <a:p>
            <a:pPr marL="342900" lvl="1" indent="-342900" fontAlgn="base">
              <a:spcAft>
                <a:spcPct val="0"/>
              </a:spcAft>
              <a:buClr>
                <a:srgbClr val="101141"/>
              </a:buClr>
              <a:buFont typeface="Arial" panose="020B0604020202020204" pitchFamily="34" charset="0"/>
              <a:buChar char="•"/>
            </a:pPr>
            <a:r>
              <a:rPr lang="en-US" altLang="en-US" sz="2400" dirty="0"/>
              <a:t>Regression Testing Strategies</a:t>
            </a:r>
          </a:p>
          <a:p>
            <a:pPr lvl="1" fontAlgn="base">
              <a:spcAft>
                <a:spcPct val="0"/>
              </a:spcAft>
              <a:buFont typeface="Arial" panose="020B0604020202020204" pitchFamily="34" charset="0"/>
              <a:buChar char="•"/>
            </a:pPr>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915816" y="1600200"/>
            <a:ext cx="6075784" cy="4525963"/>
          </a:xfrm>
        </p:spPr>
        <p:txBody>
          <a:bodyPr>
            <a:normAutofit fontScale="77500" lnSpcReduction="20000"/>
          </a:bodyPr>
          <a:lstStyle/>
          <a:p>
            <a:pPr>
              <a:buFontTx/>
              <a:buChar char="•"/>
            </a:pPr>
            <a:r>
              <a:rPr lang="en-US" altLang="en-US" dirty="0"/>
              <a:t>One of the most systematic approaches of designing Test Cases</a:t>
            </a:r>
          </a:p>
          <a:p>
            <a:pPr>
              <a:buFontTx/>
              <a:buChar char="•"/>
            </a:pPr>
            <a:endParaRPr lang="en-US" altLang="en-US" dirty="0"/>
          </a:p>
          <a:p>
            <a:pPr>
              <a:buFontTx/>
              <a:buChar char="•"/>
            </a:pPr>
            <a:r>
              <a:rPr lang="en-US" altLang="en-US" dirty="0"/>
              <a:t>Decision Tables are rigorous – enforce </a:t>
            </a:r>
            <a:r>
              <a:rPr lang="en-US" altLang="en-US" u="sng" dirty="0"/>
              <a:t>logical</a:t>
            </a:r>
            <a:r>
              <a:rPr lang="en-US" altLang="en-US" dirty="0"/>
              <a:t> rigor</a:t>
            </a:r>
          </a:p>
          <a:p>
            <a:pPr>
              <a:buFontTx/>
              <a:buChar char="•"/>
            </a:pPr>
            <a:endParaRPr lang="en-US" altLang="en-US" dirty="0"/>
          </a:p>
          <a:p>
            <a:pPr>
              <a:buFontTx/>
              <a:buChar char="•"/>
            </a:pPr>
            <a:r>
              <a:rPr lang="en-US" altLang="en-US" dirty="0"/>
              <a:t>Related Method – Cause Effect Graphing</a:t>
            </a:r>
          </a:p>
          <a:p>
            <a:pPr>
              <a:buFontTx/>
              <a:buChar char="•"/>
            </a:pPr>
            <a:endParaRPr lang="en-US" altLang="en-US" dirty="0"/>
          </a:p>
          <a:p>
            <a:pPr>
              <a:buFontTx/>
              <a:buChar char="•"/>
            </a:pPr>
            <a:r>
              <a:rPr lang="en-US" altLang="en-US" dirty="0"/>
              <a:t>Ideal for situations with number of combinations of actions are taken under varying sets of condition</a:t>
            </a:r>
          </a:p>
          <a:p>
            <a:pPr>
              <a:buFontTx/>
              <a:buChar char="•"/>
            </a:pPr>
            <a:endParaRPr lang="en-US" altLang="en-US" dirty="0"/>
          </a:p>
          <a:p>
            <a:pPr>
              <a:buFontTx/>
              <a:buChar char="•"/>
            </a:pPr>
            <a:r>
              <a:rPr lang="en-US" altLang="en-US" dirty="0"/>
              <a:t>Structure of describing rules</a:t>
            </a:r>
          </a:p>
        </p:txBody>
      </p:sp>
      <p:sp>
        <p:nvSpPr>
          <p:cNvPr id="4" name="Content Placeholder 3"/>
          <p:cNvSpPr>
            <a:spLocks noGrp="1"/>
          </p:cNvSpPr>
          <p:nvPr>
            <p:ph sz="quarter" idx="10"/>
          </p:nvPr>
        </p:nvSpPr>
        <p:spPr/>
        <p:txBody>
          <a:bodyPr/>
          <a:lstStyle/>
          <a:p>
            <a:r>
              <a:rPr lang="en-IN" dirty="0"/>
              <a:t>Decision Tables</a:t>
            </a:r>
          </a:p>
        </p:txBody>
      </p:sp>
      <p:sp>
        <p:nvSpPr>
          <p:cNvPr id="5" name="Text Box 10"/>
          <p:cNvSpPr txBox="1">
            <a:spLocks noChangeArrowheads="1"/>
          </p:cNvSpPr>
          <p:nvPr/>
        </p:nvSpPr>
        <p:spPr bwMode="auto">
          <a:xfrm>
            <a:off x="984250" y="1772816"/>
            <a:ext cx="7605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Steps</a:t>
            </a:r>
          </a:p>
        </p:txBody>
      </p:sp>
      <p:sp>
        <p:nvSpPr>
          <p:cNvPr id="6" name="Rectangle 11"/>
          <p:cNvSpPr>
            <a:spLocks noChangeArrowheads="1"/>
          </p:cNvSpPr>
          <p:nvPr/>
        </p:nvSpPr>
        <p:spPr bwMode="auto">
          <a:xfrm>
            <a:off x="457200" y="24475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Specifications</a:t>
            </a:r>
          </a:p>
        </p:txBody>
      </p:sp>
      <p:sp>
        <p:nvSpPr>
          <p:cNvPr id="7" name="Rectangle 13"/>
          <p:cNvSpPr>
            <a:spLocks noChangeArrowheads="1"/>
          </p:cNvSpPr>
          <p:nvPr/>
        </p:nvSpPr>
        <p:spPr bwMode="auto">
          <a:xfrm>
            <a:off x="457200" y="36667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Decision Table</a:t>
            </a:r>
          </a:p>
        </p:txBody>
      </p:sp>
      <p:sp>
        <p:nvSpPr>
          <p:cNvPr id="8" name="Rectangle 14"/>
          <p:cNvSpPr>
            <a:spLocks noChangeArrowheads="1"/>
          </p:cNvSpPr>
          <p:nvPr/>
        </p:nvSpPr>
        <p:spPr bwMode="auto">
          <a:xfrm>
            <a:off x="457200" y="4885903"/>
            <a:ext cx="1905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Test Cases</a:t>
            </a:r>
          </a:p>
        </p:txBody>
      </p:sp>
      <p:sp>
        <p:nvSpPr>
          <p:cNvPr id="9" name="Line 15"/>
          <p:cNvSpPr>
            <a:spLocks noChangeShapeType="1"/>
          </p:cNvSpPr>
          <p:nvPr/>
        </p:nvSpPr>
        <p:spPr bwMode="auto">
          <a:xfrm>
            <a:off x="1371600" y="3209503"/>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6"/>
          <p:cNvSpPr>
            <a:spLocks noChangeShapeType="1"/>
          </p:cNvSpPr>
          <p:nvPr/>
        </p:nvSpPr>
        <p:spPr bwMode="auto">
          <a:xfrm>
            <a:off x="1371600" y="4428703"/>
            <a:ext cx="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18923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normAutofit/>
          </a:bodyPr>
          <a:lstStyle/>
          <a:p>
            <a:pPr>
              <a:defRPr/>
            </a:pPr>
            <a:r>
              <a:rPr lang="en-IN" dirty="0">
                <a:solidFill>
                  <a:srgbClr val="C00000"/>
                </a:solidFill>
                <a:latin typeface="Comic Sans MS" panose="030F0702030302020204" pitchFamily="66" charset="0"/>
              </a:rPr>
              <a:t>Black Box Testing</a:t>
            </a:r>
          </a:p>
          <a:p>
            <a:pPr>
              <a:defRPr/>
            </a:pPr>
            <a:r>
              <a:rPr lang="en-IN" dirty="0">
                <a:solidFill>
                  <a:srgbClr val="C00000"/>
                </a:solidFill>
                <a:latin typeface="Comic Sans MS" panose="030F0702030302020204" pitchFamily="66" charset="0"/>
              </a:rPr>
              <a:t>Decision Table Based Testing</a:t>
            </a:r>
          </a:p>
        </p:txBody>
      </p:sp>
      <p:sp>
        <p:nvSpPr>
          <p:cNvPr id="11" name="Content Placeholder 1">
            <a:extLst>
              <a:ext uri="{FF2B5EF4-FFF2-40B4-BE49-F238E27FC236}">
                <a16:creationId xmlns:a16="http://schemas.microsoft.com/office/drawing/2014/main" id="{7C88ABE3-80DC-7AB0-03A3-B67C391A3819}"/>
              </a:ext>
            </a:extLst>
          </p:cNvPr>
          <p:cNvSpPr>
            <a:spLocks noGrp="1"/>
          </p:cNvSpPr>
          <p:nvPr>
            <p:ph idx="1"/>
          </p:nvPr>
        </p:nvSpPr>
        <p:spPr>
          <a:xfrm>
            <a:off x="304799" y="1493840"/>
            <a:ext cx="8382001" cy="4830760"/>
          </a:xfrm>
          <a:ln>
            <a:solidFill>
              <a:schemeClr val="tx1"/>
            </a:solidFill>
          </a:ln>
        </p:spPr>
        <p:txBody>
          <a:bodyPr/>
          <a:lstStyle/>
          <a:p>
            <a:pPr marL="285750" indent="-285750" fontAlgn="base">
              <a:spcAft>
                <a:spcPct val="0"/>
              </a:spcAft>
              <a:buFont typeface="Arial" panose="020B0604020202020204" pitchFamily="34" charset="0"/>
              <a:buChar char="•"/>
            </a:pPr>
            <a:r>
              <a:rPr lang="en-US" altLang="en-US" sz="1600" dirty="0"/>
              <a:t>A column in the entry portion is a </a:t>
            </a:r>
            <a:r>
              <a:rPr lang="en-US" altLang="en-US" sz="1600" b="1" dirty="0"/>
              <a:t>rule</a:t>
            </a:r>
            <a:r>
              <a:rPr lang="en-US" altLang="en-US" sz="1600" dirty="0"/>
              <a:t>. </a:t>
            </a:r>
          </a:p>
          <a:p>
            <a:pPr marL="285750" indent="-285750" fontAlgn="base">
              <a:spcAft>
                <a:spcPct val="0"/>
              </a:spcAft>
              <a:buFont typeface="Arial" panose="020B0604020202020204" pitchFamily="34" charset="0"/>
              <a:buChar char="•"/>
            </a:pPr>
            <a:r>
              <a:rPr lang="en-US" altLang="en-US" sz="1600" dirty="0"/>
              <a:t>Rules indicate which actions are taken for the conditional circumstances indicated in the condition portion of the rule. </a:t>
            </a:r>
          </a:p>
          <a:p>
            <a:pPr marL="285750" indent="-285750" fontAlgn="base">
              <a:spcAft>
                <a:spcPct val="0"/>
              </a:spcAft>
              <a:buFont typeface="Arial" panose="020B0604020202020204" pitchFamily="34" charset="0"/>
              <a:buChar char="•"/>
            </a:pPr>
            <a:r>
              <a:rPr lang="en-US" altLang="en-US" sz="1600" dirty="0"/>
              <a:t>Decision tables in which all conditions are binary are called limited entry decision tables. </a:t>
            </a:r>
          </a:p>
          <a:p>
            <a:pPr marL="285750" indent="-285750" fontAlgn="base">
              <a:spcAft>
                <a:spcPct val="0"/>
              </a:spcAft>
              <a:buFont typeface="Arial" panose="020B0604020202020204" pitchFamily="34" charset="0"/>
              <a:buChar char="•"/>
            </a:pPr>
            <a:r>
              <a:rPr lang="en-US" altLang="en-US" sz="1600" dirty="0"/>
              <a:t>If conditions are allowed to have several values, the resulting tables are called extended entry decision tables.</a:t>
            </a:r>
          </a:p>
          <a:p>
            <a:pPr marL="0" indent="0" fontAlgn="base">
              <a:spcAft>
                <a:spcPct val="0"/>
              </a:spcAft>
            </a:pPr>
            <a:endParaRPr lang="en-US" altLang="en-US" sz="1600" dirty="0"/>
          </a:p>
          <a:p>
            <a:pPr marL="0" indent="0" fontAlgn="base">
              <a:spcAft>
                <a:spcPct val="0"/>
              </a:spcAft>
            </a:pPr>
            <a:r>
              <a:rPr lang="en-US" altLang="en-US" sz="1600" dirty="0"/>
              <a:t>To identify test cases with decision tables, we follow certain steps:</a:t>
            </a:r>
          </a:p>
          <a:p>
            <a:pPr marL="0" indent="0" fontAlgn="base">
              <a:spcAft>
                <a:spcPct val="0"/>
              </a:spcAft>
            </a:pPr>
            <a:r>
              <a:rPr lang="en-US" altLang="en-US" sz="1600" dirty="0"/>
              <a:t>Step 1. For a module identify input conditions (causes) and action (effect).</a:t>
            </a:r>
          </a:p>
          <a:p>
            <a:pPr marL="0" indent="0" fontAlgn="base">
              <a:spcAft>
                <a:spcPct val="0"/>
              </a:spcAft>
            </a:pPr>
            <a:r>
              <a:rPr lang="en-US" altLang="en-US" sz="1600" dirty="0"/>
              <a:t>Step 2. Develop a cause-effect graph.</a:t>
            </a:r>
          </a:p>
          <a:p>
            <a:pPr marL="0" indent="0" fontAlgn="base">
              <a:spcAft>
                <a:spcPct val="0"/>
              </a:spcAft>
            </a:pPr>
            <a:r>
              <a:rPr lang="en-US" altLang="en-US" sz="1600" dirty="0"/>
              <a:t>Step 3. Transform this cause-effect graph, so obtained in step 2 to a decision table.</a:t>
            </a:r>
          </a:p>
          <a:p>
            <a:pPr marL="0" indent="0" fontAlgn="base">
              <a:spcAft>
                <a:spcPct val="0"/>
              </a:spcAft>
            </a:pPr>
            <a:r>
              <a:rPr lang="en-US" altLang="en-US" sz="1600" dirty="0"/>
              <a:t>Step 4. Convert decision table rules to test cases. Each column of the decision table represents a test case. That is,</a:t>
            </a:r>
          </a:p>
          <a:p>
            <a:pPr marL="0" indent="0" fontAlgn="base">
              <a:spcAft>
                <a:spcPct val="0"/>
              </a:spcAft>
            </a:pPr>
            <a:endParaRPr lang="en-US" altLang="en-US" sz="1600" dirty="0"/>
          </a:p>
          <a:p>
            <a:pPr marL="0" indent="0" fontAlgn="base">
              <a:spcAft>
                <a:spcPct val="0"/>
              </a:spcAft>
            </a:pPr>
            <a:r>
              <a:rPr lang="en-US" altLang="en-US" sz="1600" dirty="0"/>
              <a:t>Number of Test Cases = Number of Rules</a:t>
            </a:r>
          </a:p>
          <a:p>
            <a:pPr marL="0" indent="0" fontAlgn="base">
              <a:spcAft>
                <a:spcPct val="0"/>
              </a:spcAft>
            </a:pPr>
            <a:r>
              <a:rPr lang="en-US" altLang="en-US" sz="1600" dirty="0"/>
              <a:t>n conditions exist, there must be 2</a:t>
            </a:r>
            <a:r>
              <a:rPr lang="en-US" altLang="en-US" sz="1600" baseline="30000" dirty="0"/>
              <a:t>n</a:t>
            </a:r>
            <a:r>
              <a:rPr lang="en-US" altLang="en-US" sz="1600" dirty="0"/>
              <a:t> rules.</a:t>
            </a:r>
            <a:endParaRPr lang="en-US" altLang="en-US" sz="1400" dirty="0"/>
          </a:p>
        </p:txBody>
      </p:sp>
    </p:spTree>
    <p:extLst>
      <p:ext uri="{BB962C8B-B14F-4D97-AF65-F5344CB8AC3E}">
        <p14:creationId xmlns:p14="http://schemas.microsoft.com/office/powerpoint/2010/main" val="396228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spcAft>
                <a:spcPts val="1200"/>
              </a:spcAft>
            </a:pPr>
            <a:r>
              <a:rPr lang="en-US" altLang="en-US" dirty="0"/>
              <a:t>Component Specification: Input of 2 characters such that</a:t>
            </a:r>
          </a:p>
          <a:p>
            <a:pPr>
              <a:spcAft>
                <a:spcPts val="1200"/>
              </a:spcAft>
              <a:buFontTx/>
              <a:buAutoNum type="arabicPeriod"/>
            </a:pPr>
            <a:r>
              <a:rPr lang="en-US" altLang="en-US" dirty="0"/>
              <a:t>The 1</a:t>
            </a:r>
            <a:r>
              <a:rPr lang="en-US" altLang="en-US" baseline="30000" dirty="0"/>
              <a:t>st</a:t>
            </a:r>
            <a:r>
              <a:rPr lang="en-US" altLang="en-US" dirty="0"/>
              <a:t> character </a:t>
            </a:r>
            <a:r>
              <a:rPr lang="en-US" altLang="en-US" u="sng" dirty="0"/>
              <a:t>must</a:t>
            </a:r>
            <a:r>
              <a:rPr lang="en-US" altLang="en-US" dirty="0"/>
              <a:t> be A or B.</a:t>
            </a:r>
          </a:p>
          <a:p>
            <a:pPr>
              <a:spcAft>
                <a:spcPts val="1200"/>
              </a:spcAft>
              <a:buFontTx/>
              <a:buAutoNum type="arabicPeriod"/>
            </a:pPr>
            <a:r>
              <a:rPr lang="en-US" altLang="en-US" dirty="0"/>
              <a:t>The 2</a:t>
            </a:r>
            <a:r>
              <a:rPr lang="en-US" altLang="en-US" baseline="30000" dirty="0"/>
              <a:t>nd</a:t>
            </a:r>
            <a:r>
              <a:rPr lang="en-US" altLang="en-US" dirty="0"/>
              <a:t> character </a:t>
            </a:r>
            <a:r>
              <a:rPr lang="en-US" altLang="en-US" u="sng" dirty="0"/>
              <a:t>must</a:t>
            </a:r>
            <a:r>
              <a:rPr lang="en-US" altLang="en-US" dirty="0"/>
              <a:t> be a digit.</a:t>
            </a:r>
          </a:p>
          <a:p>
            <a:pPr>
              <a:spcAft>
                <a:spcPts val="1200"/>
              </a:spcAft>
              <a:buFontTx/>
              <a:buAutoNum type="arabicPeriod"/>
            </a:pPr>
            <a:r>
              <a:rPr lang="en-US" altLang="en-US" dirty="0"/>
              <a:t>If the 1</a:t>
            </a:r>
            <a:r>
              <a:rPr lang="en-US" altLang="en-US" baseline="30000" dirty="0"/>
              <a:t>st</a:t>
            </a:r>
            <a:r>
              <a:rPr lang="en-US" altLang="en-US" dirty="0"/>
              <a:t> character is A or B and the 2</a:t>
            </a:r>
            <a:r>
              <a:rPr lang="en-US" altLang="en-US" baseline="30000" dirty="0"/>
              <a:t>nd</a:t>
            </a:r>
            <a:r>
              <a:rPr lang="en-US" altLang="en-US" dirty="0"/>
              <a:t> character is a digit </a:t>
            </a:r>
            <a:r>
              <a:rPr lang="en-US" altLang="en-US" u="sng" dirty="0"/>
              <a:t>the file is updated</a:t>
            </a:r>
            <a:r>
              <a:rPr lang="en-US" altLang="en-US" dirty="0"/>
              <a:t>.</a:t>
            </a:r>
          </a:p>
          <a:p>
            <a:pPr>
              <a:spcAft>
                <a:spcPts val="1200"/>
              </a:spcAft>
              <a:buFontTx/>
              <a:buAutoNum type="arabicPeriod"/>
            </a:pPr>
            <a:r>
              <a:rPr lang="en-US" altLang="en-US" dirty="0"/>
              <a:t>If the 1</a:t>
            </a:r>
            <a:r>
              <a:rPr lang="en-US" altLang="en-US" baseline="30000" dirty="0"/>
              <a:t>st</a:t>
            </a:r>
            <a:r>
              <a:rPr lang="en-US" altLang="en-US" dirty="0"/>
              <a:t> character is incorrect, </a:t>
            </a:r>
            <a:r>
              <a:rPr lang="en-US" altLang="en-US" u="sng" dirty="0"/>
              <a:t>message X12</a:t>
            </a:r>
            <a:r>
              <a:rPr lang="en-US" altLang="en-US" dirty="0"/>
              <a:t> is displayed.</a:t>
            </a:r>
          </a:p>
          <a:p>
            <a:pPr>
              <a:spcAft>
                <a:spcPts val="1200"/>
              </a:spcAft>
              <a:buFontTx/>
              <a:buAutoNum type="arabicPeriod"/>
            </a:pPr>
            <a:r>
              <a:rPr lang="en-US" altLang="en-US" dirty="0"/>
              <a:t>If the 2</a:t>
            </a:r>
            <a:r>
              <a:rPr lang="en-US" altLang="en-US" baseline="30000" dirty="0"/>
              <a:t>nd</a:t>
            </a:r>
            <a:r>
              <a:rPr lang="en-US" altLang="en-US" dirty="0"/>
              <a:t> character is not a digit, </a:t>
            </a:r>
            <a:r>
              <a:rPr lang="en-US" altLang="en-US" u="sng" dirty="0"/>
              <a:t>message X13</a:t>
            </a:r>
            <a:r>
              <a:rPr lang="en-US" altLang="en-US" dirty="0"/>
              <a:t> is displayed.</a:t>
            </a:r>
          </a:p>
          <a:p>
            <a:pPr>
              <a:buFontTx/>
              <a:buAutoNum type="arabicPeriod"/>
            </a:pPr>
            <a:endParaRPr lang="en-US" altLang="en-US" dirty="0"/>
          </a:p>
          <a:p>
            <a:r>
              <a:rPr lang="en-US" altLang="en-US" b="1" dirty="0"/>
              <a:t>Develop test cases using Decision table technique</a:t>
            </a:r>
          </a:p>
        </p:txBody>
      </p:sp>
      <p:sp>
        <p:nvSpPr>
          <p:cNvPr id="3" name="Content Placeholder 2"/>
          <p:cNvSpPr>
            <a:spLocks noGrp="1"/>
          </p:cNvSpPr>
          <p:nvPr>
            <p:ph sz="quarter" idx="10"/>
          </p:nvPr>
        </p:nvSpPr>
        <p:spPr/>
        <p:txBody>
          <a:bodyPr/>
          <a:lstStyle/>
          <a:p>
            <a:r>
              <a:rPr lang="en-IN" dirty="0"/>
              <a:t>DT - Example</a:t>
            </a:r>
          </a:p>
        </p:txBody>
      </p:sp>
    </p:spTree>
    <p:extLst>
      <p:ext uri="{BB962C8B-B14F-4D97-AF65-F5344CB8AC3E}">
        <p14:creationId xmlns:p14="http://schemas.microsoft.com/office/powerpoint/2010/main" val="369296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DT Example Solution</a:t>
            </a:r>
          </a:p>
        </p:txBody>
      </p:sp>
      <p:pic>
        <p:nvPicPr>
          <p:cNvPr id="4" name="Picture 38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32457" y="1484784"/>
            <a:ext cx="8560023" cy="2160240"/>
          </a:xfrm>
          <a:noFill/>
          <a:ln/>
        </p:spPr>
      </p:pic>
      <p:pic>
        <p:nvPicPr>
          <p:cNvPr id="5" name="Picture 4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57200" y="4038600"/>
            <a:ext cx="3581400" cy="2093913"/>
          </a:xfrm>
          <a:prstGeom prst="rect">
            <a:avLst/>
          </a:prstGeom>
          <a:noFill/>
          <a:ln/>
        </p:spPr>
      </p:pic>
      <p:sp>
        <p:nvSpPr>
          <p:cNvPr id="6" name="Text Box 444"/>
          <p:cNvSpPr txBox="1">
            <a:spLocks noChangeArrowheads="1"/>
          </p:cNvSpPr>
          <p:nvPr/>
        </p:nvSpPr>
        <p:spPr bwMode="auto">
          <a:xfrm>
            <a:off x="4556125" y="4151313"/>
            <a:ext cx="43363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latin typeface="Arial" panose="020B0604020202020204" pitchFamily="34" charset="0"/>
                <a:cs typeface="Arial" panose="020B0604020202020204" pitchFamily="34" charset="0"/>
              </a:rPr>
              <a:t>Note that it may not be possible to execute or even design test cases for the impossible action rule. But to begin with never ignore these conditions. Design them and then evaluate if they can be included in the Test Suite.</a:t>
            </a:r>
          </a:p>
        </p:txBody>
      </p:sp>
    </p:spTree>
    <p:extLst>
      <p:ext uri="{BB962C8B-B14F-4D97-AF65-F5344CB8AC3E}">
        <p14:creationId xmlns:p14="http://schemas.microsoft.com/office/powerpoint/2010/main" val="3397047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12015</TotalTime>
  <Words>2355</Words>
  <Application>Microsoft Office PowerPoint</Application>
  <PresentationFormat>On-screen Show (4:3)</PresentationFormat>
  <Paragraphs>435</Paragraphs>
  <Slides>39</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Comic Sans MS</vt:lpstr>
      <vt:lpstr>Office Theme</vt:lpstr>
      <vt:lpstr>Software Quality Assurance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Maruthamuthu, Vadivelan</cp:lastModifiedBy>
  <cp:revision>462</cp:revision>
  <dcterms:created xsi:type="dcterms:W3CDTF">2011-09-14T09:42:05Z</dcterms:created>
  <dcterms:modified xsi:type="dcterms:W3CDTF">2024-03-22T19:31:37Z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2024-03-22T18:02:27Z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6a7a1330-0068-42d6-9bb3-9e4bd80b600a</vt:lpwstr>
  </property>
  <property fmtid="{D5CDD505-2E9C-101B-9397-08002B2CF9AE}" pid="8" name="MSIP_Label_dad3be33-4108-4738-9e07-d8656a181486_ContentBits">
    <vt:lpwstr>0</vt:lpwstr>
  </property>
</Properties>
</file>