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38" r:id="rId2"/>
    <p:sldId id="597" r:id="rId3"/>
    <p:sldId id="598" r:id="rId4"/>
    <p:sldId id="455" r:id="rId5"/>
    <p:sldId id="536" r:id="rId6"/>
    <p:sldId id="537" r:id="rId7"/>
    <p:sldId id="541" r:id="rId8"/>
    <p:sldId id="539" r:id="rId9"/>
    <p:sldId id="538" r:id="rId10"/>
    <p:sldId id="540" r:id="rId11"/>
    <p:sldId id="542" r:id="rId12"/>
    <p:sldId id="543" r:id="rId13"/>
    <p:sldId id="544" r:id="rId14"/>
    <p:sldId id="545" r:id="rId15"/>
    <p:sldId id="546" r:id="rId16"/>
    <p:sldId id="549" r:id="rId17"/>
    <p:sldId id="548" r:id="rId18"/>
    <p:sldId id="547" r:id="rId19"/>
    <p:sldId id="550" r:id="rId20"/>
    <p:sldId id="551" r:id="rId21"/>
    <p:sldId id="552" r:id="rId22"/>
    <p:sldId id="553" r:id="rId23"/>
    <p:sldId id="554" r:id="rId24"/>
    <p:sldId id="555" r:id="rId25"/>
    <p:sldId id="560" r:id="rId26"/>
    <p:sldId id="557" r:id="rId27"/>
    <p:sldId id="558" r:id="rId28"/>
    <p:sldId id="556"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94194" autoAdjust="0"/>
  </p:normalViewPr>
  <p:slideViewPr>
    <p:cSldViewPr>
      <p:cViewPr varScale="1">
        <p:scale>
          <a:sx n="95" d="100"/>
          <a:sy n="95" d="100"/>
        </p:scale>
        <p:origin x="168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16B540-29E0-D3D1-1729-88D5E78EF6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47" name="Rectangle 3">
            <a:extLst>
              <a:ext uri="{FF2B5EF4-FFF2-40B4-BE49-F238E27FC236}">
                <a16:creationId xmlns:a16="http://schemas.microsoft.com/office/drawing/2014/main" id="{00E8ED68-3891-56BB-7747-ECDA16B140E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1BE083B3-512E-4E3B-9A2B-19241EF2A96D}" type="datetimeFigureOut">
              <a:rPr lang="en-US"/>
              <a:pPr>
                <a:defRPr/>
              </a:pPr>
              <a:t>4/20/2024</a:t>
            </a:fld>
            <a:endParaRPr lang="en-US"/>
          </a:p>
        </p:txBody>
      </p:sp>
      <p:sp>
        <p:nvSpPr>
          <p:cNvPr id="17412" name="Rectangle 4">
            <a:extLst>
              <a:ext uri="{FF2B5EF4-FFF2-40B4-BE49-F238E27FC236}">
                <a16:creationId xmlns:a16="http://schemas.microsoft.com/office/drawing/2014/main" id="{4223690B-81F4-F8F3-A101-2C11CBB0E98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D05F517E-159E-4491-8607-CEE54BE5734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EDF4764A-756E-6451-E607-6DE8D8715A5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51" name="Rectangle 7">
            <a:extLst>
              <a:ext uri="{FF2B5EF4-FFF2-40B4-BE49-F238E27FC236}">
                <a16:creationId xmlns:a16="http://schemas.microsoft.com/office/drawing/2014/main" id="{8E8B92A4-40F1-07B3-1C62-4423F079844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3CE53F7-9AC6-4B0A-B8AF-16EF14F11E2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5374F2A-76C3-A8BA-240D-AE14BBD2B27B}"/>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1510EF2B-BF3C-F705-BBF8-4046452944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a:extLst>
              <a:ext uri="{FF2B5EF4-FFF2-40B4-BE49-F238E27FC236}">
                <a16:creationId xmlns:a16="http://schemas.microsoft.com/office/drawing/2014/main" id="{1AD5233E-C936-72AE-24E2-7A1C4A53D8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37D46B-F561-4A19-B982-EF5404381CB0}"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BE398-8A4F-5D67-4A49-ADA83F1823C4}"/>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EF22590-560D-8B42-4678-22277F82484C}"/>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C094C49D-5576-73BE-93E2-8B11A8A10C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76B36B97-ADAB-647E-09EF-16E1D161C9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2459655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42236-5EBD-B36D-B2C5-19B2EA601286}"/>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D3A4913-B90B-E326-D59A-BC8510C33521}"/>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EB384916-24BF-13A9-D03B-AE2B8DE6DD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CC08C5EA-CC66-79F2-08E9-5B318AE3E5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3281578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766CD-D351-6225-A9AA-FE18073AD782}"/>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C327887-5D86-6A24-F7F2-68DE51E34B64}"/>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00A66239-1546-4076-A4F9-DC507C6967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6F4F37E9-F477-23BB-A3EE-D1D0DA116A8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971028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E4941-05C8-C364-FC83-6BE8FDA39BAD}"/>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07CDD179-DDCF-524F-D534-0D2ACE804EB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0699D409-9A7F-A536-0EC8-99796C4EA0D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6B713225-481A-695C-3009-D69B777514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13</a:t>
            </a:fld>
            <a:endParaRPr lang="en-US" altLang="en-US">
              <a:latin typeface="Calibri" panose="020F0502020204030204" pitchFamily="34" charset="0"/>
            </a:endParaRPr>
          </a:p>
        </p:txBody>
      </p:sp>
    </p:spTree>
    <p:extLst>
      <p:ext uri="{BB962C8B-B14F-4D97-AF65-F5344CB8AC3E}">
        <p14:creationId xmlns:p14="http://schemas.microsoft.com/office/powerpoint/2010/main" val="568967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2D695-F516-BCCE-7135-E0600064A008}"/>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470D9D37-C4B1-91B9-B0C7-B8B16B7B3E66}"/>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E1444637-03A8-7FB6-5850-2950F92523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1B4899EB-BD23-03D5-9F81-845D80CCA4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14</a:t>
            </a:fld>
            <a:endParaRPr lang="en-US" altLang="en-US">
              <a:latin typeface="Calibri" panose="020F0502020204030204" pitchFamily="34" charset="0"/>
            </a:endParaRPr>
          </a:p>
        </p:txBody>
      </p:sp>
    </p:spTree>
    <p:extLst>
      <p:ext uri="{BB962C8B-B14F-4D97-AF65-F5344CB8AC3E}">
        <p14:creationId xmlns:p14="http://schemas.microsoft.com/office/powerpoint/2010/main" val="133149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7EB98-8C24-8B72-1EDF-F2C7749DDC0D}"/>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0D51B97A-1452-E780-8E52-494FCC82048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446ED9F3-834A-9BA8-598F-1392AACA2C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80221C05-9594-E71D-4A04-2757EA2958A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873453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FA631-066D-0B23-C676-BAE2C9D4F67C}"/>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9CC7D37-C21B-92DB-584A-A8D31F0B2014}"/>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A8025EE5-E49E-AD6A-0FEE-C4C6FEC1C0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1C5E7EAA-FCDB-ECBB-C37E-C4C4DACC02B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1672821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D229D-2C53-CC2E-11ED-0FD7E0B0892D}"/>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30FB9A9-9CE8-C75B-A03F-47EA1EE34905}"/>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F165196D-2CC3-28DC-6F56-6D95DECD45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4CF49266-E062-309A-BDE1-2F7AEB74E1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519706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EF2FE-8394-47C9-B94B-3370ED8E2A67}"/>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36A3608A-53FA-4A30-645B-F5A8D410A11C}"/>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E9300163-6A45-0F0A-55FF-5B5BBBB76D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97F4608B-5EA7-6468-C541-69050F0B86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1468402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D2661-9DA5-7E97-3DD5-36C45DFAB756}"/>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FE3BD2CA-0CA2-7669-8695-9A40AF48E4EF}"/>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7E74BC2D-5339-E95B-FE60-12216713D9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0AB39AA5-239E-5813-7DDD-7D51A4F53E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285870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691966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C674-A203-0953-A3B1-B33A5BAFAD1F}"/>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879588EF-65D8-80B5-407F-3F36022488E4}"/>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ED84035E-9751-5AAD-EF40-A47CCBB348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6CD671C8-12BE-30CA-9C91-CEFF65C94A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4041638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ADEEC-8F07-3D1F-06D0-5A85F3A19EE5}"/>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AAA5A4C-FE71-C50E-22AB-D3B4B63358B9}"/>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E98EA0E2-0FA8-0DB5-E801-30DB8A8F65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5357D20A-C341-801D-995B-6291064B02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3037536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95B16-3FA1-A8BD-C02E-7AF5BBC4F10E}"/>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CE6939CF-E7AD-5DA8-E74A-D3F451AFF4A0}"/>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D3E2C381-5EC0-64A0-A3FE-471FE53063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8AA6F853-CFCA-9CEF-6C80-978E6A5C0E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val="1360689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633CE-A08F-0BA9-9715-8736D8E0B66E}"/>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4289435C-CF58-8535-AF2E-8A790F570207}"/>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9CE3081A-C204-7C1D-C373-4E7C274BBBF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923151D3-CD26-3DA4-498B-E063A16FD5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3254713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D7C49-BCB9-DDEC-B955-1090B683076F}"/>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C8C4B51C-15C4-4ECC-3751-455651C5C2C4}"/>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66E337E3-8231-A0B2-731B-02574FCAA3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AEBB2E57-A275-D8D2-1538-CD3769A299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3930194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5759D-1CCC-9E72-7DAA-FABBA58925E4}"/>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5A3D230-35FD-618A-DE7B-9384F075A096}"/>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660F065F-2B2F-F8B9-FC46-531D955287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616D6374-AEA1-452F-21B2-052BCFE8F10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4161619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EA16D-0575-949D-1984-4AE9EEBACF90}"/>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E50D868-B01A-C6DB-146B-0AD8F2A00EFB}"/>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53460FA3-5284-000D-B6AB-E5B6262F84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6094B385-D5D8-11FB-2408-1ED66828C4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1019152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E8560-21CE-D880-5965-17B635874757}"/>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EA0BBCA1-6EC2-2BA2-A661-ADE0EA66C924}"/>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C9C376B7-3397-AC5C-93E0-5C9E00798B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CBF33224-4204-9F5A-3BF1-8823B536D5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27</a:t>
            </a:fld>
            <a:endParaRPr lang="en-US" altLang="en-US">
              <a:latin typeface="Calibri" panose="020F0502020204030204" pitchFamily="34" charset="0"/>
            </a:endParaRPr>
          </a:p>
        </p:txBody>
      </p:sp>
    </p:spTree>
    <p:extLst>
      <p:ext uri="{BB962C8B-B14F-4D97-AF65-F5344CB8AC3E}">
        <p14:creationId xmlns:p14="http://schemas.microsoft.com/office/powerpoint/2010/main" val="3900252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CF382-A027-32D2-C4C7-3F5890FC4CE5}"/>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6D598AB-8077-C220-E67C-53D7F6D659FC}"/>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1CFA15F-6E6E-FF6E-F113-7566F9EE36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C7A6B59-2161-3D23-5629-BA63C1CBBF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28</a:t>
            </a:fld>
            <a:endParaRPr lang="en-US" altLang="en-US">
              <a:latin typeface="Calibri" panose="020F0502020204030204" pitchFamily="34" charset="0"/>
            </a:endParaRPr>
          </a:p>
        </p:txBody>
      </p:sp>
    </p:spTree>
    <p:extLst>
      <p:ext uri="{BB962C8B-B14F-4D97-AF65-F5344CB8AC3E}">
        <p14:creationId xmlns:p14="http://schemas.microsoft.com/office/powerpoint/2010/main" val="11036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9AF7B-C6DA-05F4-2BF9-DFAE30B2D28B}"/>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6D4E762-8F6F-AF4D-E201-F8355A0D40CA}"/>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021E713A-B751-DB04-F074-EB1F332B8F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01901EBD-CAF7-F798-EE86-5BDFB1EA48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2707838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1994185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385F9-0114-CE0C-C96F-FB4E8B247E69}"/>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80C8512A-8F43-A0E6-81B7-C117E5980796}"/>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9C8E3768-F839-84F6-425B-A40A9DB6DD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F6C920B2-1A8E-8C55-1AFF-A2A561A2F9C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38885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1355-200B-8690-0C07-44E375F175EC}"/>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FC884F27-FD76-401D-A103-9DE286221069}"/>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19BA729A-B6E7-7D58-EBFA-14D5F2B7AA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BB9830C8-0420-3F88-E591-9E2D96193A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3070311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A1C05-2D14-9A7C-F556-5ED4D50658E3}"/>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BA025194-A4C5-7B07-B38E-CD3DCF449822}"/>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8506414D-5644-B3F0-7D33-9CE5933755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EA1A82CF-FE8F-843C-857B-E892DC6FCD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427399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20E63-ADC7-DB51-6210-4396200FC5A4}"/>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1865EC92-7DD1-F52F-3292-1134DDB4C532}"/>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1D78D65F-8DA6-8825-E3D4-CB3D403996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E0D638F6-D676-6B7C-5B34-A73B02C1B6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9</a:t>
            </a:fld>
            <a:endParaRPr lang="en-US" altLang="en-US">
              <a:latin typeface="Calibri" panose="020F0502020204030204" pitchFamily="34" charset="0"/>
            </a:endParaRPr>
          </a:p>
        </p:txBody>
      </p:sp>
    </p:spTree>
    <p:extLst>
      <p:ext uri="{BB962C8B-B14F-4D97-AF65-F5344CB8AC3E}">
        <p14:creationId xmlns:p14="http://schemas.microsoft.com/office/powerpoint/2010/main" val="1391801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3C409C-8DE3-FBA4-C17C-041B4964E43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4BCEF15E-7B64-5B5E-A901-9FFCA5A2E13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132F74A0-39C0-DD3D-A912-A4EDC31BB7D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EEFA67A-BC61-10A8-F1AE-FD400E583462}"/>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8FF2F500-05D4-6B37-927D-6D2C22AEA2A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DD3F50F-D8D3-1C4B-5FD9-6E46377099A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A16EA46C-0564-CC0D-FB7F-C4AF8DFC2E92}"/>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2432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B08F86B-02C4-A518-C404-5B2EEF77B819}"/>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3C5D6DF5-7FE9-B9A5-654F-1A8D229A2C8C}"/>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60E3F42-DC58-D61E-3894-F487E698C7F3}"/>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647DEE0-D154-6AEA-9ACF-AEDAD75CAA7A}"/>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28329DB2-AB5A-E031-4DF0-A2678AF985D9}"/>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4DABEFB-E40B-977D-1D5C-C85F4129B317}"/>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1790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a:extLst>
              <a:ext uri="{FF2B5EF4-FFF2-40B4-BE49-F238E27FC236}">
                <a16:creationId xmlns:a16="http://schemas.microsoft.com/office/drawing/2014/main" id="{B1B9B076-6A17-FED6-15F7-6E108EAC87DF}"/>
              </a:ext>
            </a:extLst>
          </p:cNvPr>
          <p:cNvSpPr>
            <a:spLocks noGrp="1"/>
          </p:cNvSpPr>
          <p:nvPr>
            <p:ph type="ftr" sz="quarter" idx="10"/>
          </p:nvPr>
        </p:nvSpPr>
        <p:spPr>
          <a:xfrm>
            <a:off x="2195513" y="6237288"/>
            <a:ext cx="4392612" cy="365125"/>
          </a:xfrm>
        </p:spPr>
        <p:txBody>
          <a:bodyPr/>
          <a:lstStyle>
            <a:lvl1pPr>
              <a:defRPr sz="1200" b="1"/>
            </a:lvl1pPr>
          </a:lstStyle>
          <a:p>
            <a:pPr>
              <a:defRPr/>
            </a:pPr>
            <a:r>
              <a:rPr lang="en-US"/>
              <a:t>SS ZGXX –System Programming</a:t>
            </a:r>
            <a:endParaRPr lang="en-IN" dirty="0"/>
          </a:p>
        </p:txBody>
      </p:sp>
      <p:sp>
        <p:nvSpPr>
          <p:cNvPr id="5" name="Slide Number Placeholder 5">
            <a:extLst>
              <a:ext uri="{FF2B5EF4-FFF2-40B4-BE49-F238E27FC236}">
                <a16:creationId xmlns:a16="http://schemas.microsoft.com/office/drawing/2014/main" id="{D5D1C59C-6E66-49CF-AA4E-90246FB2DE3A}"/>
              </a:ext>
            </a:extLst>
          </p:cNvPr>
          <p:cNvSpPr>
            <a:spLocks noGrp="1"/>
          </p:cNvSpPr>
          <p:nvPr>
            <p:ph type="sldNum" sz="quarter" idx="11"/>
          </p:nvPr>
        </p:nvSpPr>
        <p:spPr>
          <a:xfrm>
            <a:off x="8532813" y="6237288"/>
            <a:ext cx="611187" cy="293687"/>
          </a:xfrm>
        </p:spPr>
        <p:txBody>
          <a:bodyPr/>
          <a:lstStyle>
            <a:lvl1pPr>
              <a:defRPr sz="1600" b="1"/>
            </a:lvl1pPr>
          </a:lstStyle>
          <a:p>
            <a:fld id="{ACB3EA96-C05C-4F2D-8970-B696731E9F02}" type="slidenum">
              <a:rPr lang="en-IN" altLang="en-US"/>
              <a:pPr/>
              <a:t>‹#›</a:t>
            </a:fld>
            <a:endParaRPr lang="en-IN" altLang="en-US"/>
          </a:p>
        </p:txBody>
      </p:sp>
    </p:spTree>
    <p:extLst>
      <p:ext uri="{BB962C8B-B14F-4D97-AF65-F5344CB8AC3E}">
        <p14:creationId xmlns:p14="http://schemas.microsoft.com/office/powerpoint/2010/main" val="264162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F2AF5E5-1A01-DFBA-B95E-E7617151F5DC}"/>
              </a:ext>
            </a:extLst>
          </p:cNvPr>
          <p:cNvSpPr>
            <a:spLocks noGrp="1" noChangeArrowheads="1"/>
          </p:cNvSpPr>
          <p:nvPr>
            <p:ph type="dt" sz="half" idx="10"/>
          </p:nvPr>
        </p:nvSpPr>
        <p:spPr/>
        <p:txBody>
          <a:bodyPr/>
          <a:lstStyle>
            <a:lvl1pPr>
              <a:defRPr/>
            </a:lvl1pPr>
          </a:lstStyle>
          <a:p>
            <a:pPr>
              <a:defRPr/>
            </a:pPr>
            <a:fld id="{3E16FF7F-F0C9-4128-A099-DF9FCB481216}" type="datetime1">
              <a:rPr lang="en-US"/>
              <a:pPr>
                <a:defRPr/>
              </a:pPr>
              <a:t>4/20/2024</a:t>
            </a:fld>
            <a:endParaRPr lang="en-US"/>
          </a:p>
        </p:txBody>
      </p:sp>
      <p:sp>
        <p:nvSpPr>
          <p:cNvPr id="5" name="Rectangle 5">
            <a:extLst>
              <a:ext uri="{FF2B5EF4-FFF2-40B4-BE49-F238E27FC236}">
                <a16:creationId xmlns:a16="http://schemas.microsoft.com/office/drawing/2014/main" id="{EA450CA6-5259-B406-4A02-AFAF83E463F7}"/>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627C0CBF-4B52-6DC2-84A6-FD84853D3DEE}"/>
              </a:ext>
            </a:extLst>
          </p:cNvPr>
          <p:cNvSpPr>
            <a:spLocks noGrp="1" noChangeArrowheads="1"/>
          </p:cNvSpPr>
          <p:nvPr>
            <p:ph type="sldNum" sz="quarter" idx="12"/>
          </p:nvPr>
        </p:nvSpPr>
        <p:spPr/>
        <p:txBody>
          <a:bodyPr/>
          <a:lstStyle>
            <a:lvl1pPr>
              <a:defRPr/>
            </a:lvl1pPr>
          </a:lstStyle>
          <a:p>
            <a:fld id="{56E2B393-71A7-465E-B673-75440ADF37B0}" type="slidenum">
              <a:rPr lang="en-US" altLang="en-US"/>
              <a:pPr/>
              <a:t>‹#›</a:t>
            </a:fld>
            <a:endParaRPr lang="en-US" altLang="en-US"/>
          </a:p>
        </p:txBody>
      </p:sp>
    </p:spTree>
    <p:extLst>
      <p:ext uri="{BB962C8B-B14F-4D97-AF65-F5344CB8AC3E}">
        <p14:creationId xmlns:p14="http://schemas.microsoft.com/office/powerpoint/2010/main" val="38246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7284CD3C-64F2-37EC-7C01-EB956D1B669B}"/>
              </a:ext>
            </a:extLst>
          </p:cNvPr>
          <p:cNvSpPr>
            <a:spLocks noGrp="1" noChangeArrowheads="1"/>
          </p:cNvSpPr>
          <p:nvPr>
            <p:ph type="dt" sz="half" idx="10"/>
          </p:nvPr>
        </p:nvSpPr>
        <p:spPr/>
        <p:txBody>
          <a:bodyPr/>
          <a:lstStyle>
            <a:lvl1pPr>
              <a:defRPr/>
            </a:lvl1pPr>
          </a:lstStyle>
          <a:p>
            <a:pPr>
              <a:defRPr/>
            </a:pPr>
            <a:fld id="{F2BE9D56-5B2D-40BC-A7F0-4EE9A726B989}" type="datetime1">
              <a:rPr lang="en-US"/>
              <a:pPr>
                <a:defRPr/>
              </a:pPr>
              <a:t>4/20/2024</a:t>
            </a:fld>
            <a:endParaRPr lang="en-US"/>
          </a:p>
        </p:txBody>
      </p:sp>
      <p:sp>
        <p:nvSpPr>
          <p:cNvPr id="5" name="Rectangle 5">
            <a:extLst>
              <a:ext uri="{FF2B5EF4-FFF2-40B4-BE49-F238E27FC236}">
                <a16:creationId xmlns:a16="http://schemas.microsoft.com/office/drawing/2014/main" id="{E5309B28-1F02-E916-7137-5439604FCFFE}"/>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C3B1843C-388A-3873-1A5C-8DD2CFA6FA6A}"/>
              </a:ext>
            </a:extLst>
          </p:cNvPr>
          <p:cNvSpPr>
            <a:spLocks noGrp="1" noChangeArrowheads="1"/>
          </p:cNvSpPr>
          <p:nvPr>
            <p:ph type="sldNum" sz="quarter" idx="12"/>
          </p:nvPr>
        </p:nvSpPr>
        <p:spPr/>
        <p:txBody>
          <a:bodyPr/>
          <a:lstStyle>
            <a:lvl1pPr>
              <a:defRPr/>
            </a:lvl1pPr>
          </a:lstStyle>
          <a:p>
            <a:fld id="{2F09E160-1DE0-4784-9CD1-F487B1F04816}" type="slidenum">
              <a:rPr lang="en-US" altLang="en-US"/>
              <a:pPr/>
              <a:t>‹#›</a:t>
            </a:fld>
            <a:endParaRPr lang="en-US" altLang="en-US"/>
          </a:p>
        </p:txBody>
      </p:sp>
    </p:spTree>
    <p:extLst>
      <p:ext uri="{BB962C8B-B14F-4D97-AF65-F5344CB8AC3E}">
        <p14:creationId xmlns:p14="http://schemas.microsoft.com/office/powerpoint/2010/main" val="39006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EC0E700-ED7C-3CB2-6A84-979883CE5FF0}"/>
              </a:ext>
            </a:extLst>
          </p:cNvPr>
          <p:cNvSpPr>
            <a:spLocks noGrp="1" noChangeArrowheads="1"/>
          </p:cNvSpPr>
          <p:nvPr>
            <p:ph type="dt" sz="half" idx="10"/>
          </p:nvPr>
        </p:nvSpPr>
        <p:spPr/>
        <p:txBody>
          <a:bodyPr/>
          <a:lstStyle>
            <a:lvl1pPr>
              <a:defRPr/>
            </a:lvl1pPr>
          </a:lstStyle>
          <a:p>
            <a:pPr>
              <a:defRPr/>
            </a:pPr>
            <a:fld id="{54D2EADB-CC56-40AF-9802-2F74D64F9A41}" type="datetime1">
              <a:rPr lang="en-US"/>
              <a:pPr>
                <a:defRPr/>
              </a:pPr>
              <a:t>4/20/2024</a:t>
            </a:fld>
            <a:endParaRPr lang="en-US"/>
          </a:p>
        </p:txBody>
      </p:sp>
      <p:sp>
        <p:nvSpPr>
          <p:cNvPr id="4" name="Rectangle 5">
            <a:extLst>
              <a:ext uri="{FF2B5EF4-FFF2-40B4-BE49-F238E27FC236}">
                <a16:creationId xmlns:a16="http://schemas.microsoft.com/office/drawing/2014/main" id="{45E5FBAD-ACBC-937E-A572-E18E506F050C}"/>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5" name="Rectangle 6">
            <a:extLst>
              <a:ext uri="{FF2B5EF4-FFF2-40B4-BE49-F238E27FC236}">
                <a16:creationId xmlns:a16="http://schemas.microsoft.com/office/drawing/2014/main" id="{46C317CE-BAA4-E91F-5F22-57EA3018B601}"/>
              </a:ext>
            </a:extLst>
          </p:cNvPr>
          <p:cNvSpPr>
            <a:spLocks noGrp="1" noChangeArrowheads="1"/>
          </p:cNvSpPr>
          <p:nvPr>
            <p:ph type="sldNum" sz="quarter" idx="12"/>
          </p:nvPr>
        </p:nvSpPr>
        <p:spPr/>
        <p:txBody>
          <a:bodyPr/>
          <a:lstStyle>
            <a:lvl1pPr>
              <a:defRPr/>
            </a:lvl1pPr>
          </a:lstStyle>
          <a:p>
            <a:fld id="{C8A4636F-CF22-4AB3-9267-0DFB792404B5}" type="slidenum">
              <a:rPr lang="en-US" altLang="en-US"/>
              <a:pPr/>
              <a:t>‹#›</a:t>
            </a:fld>
            <a:endParaRPr lang="en-US" altLang="en-US"/>
          </a:p>
        </p:txBody>
      </p:sp>
    </p:spTree>
    <p:extLst>
      <p:ext uri="{BB962C8B-B14F-4D97-AF65-F5344CB8AC3E}">
        <p14:creationId xmlns:p14="http://schemas.microsoft.com/office/powerpoint/2010/main" val="386507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20E1EC-0AA4-5F10-29C9-E92A0DAAD773}"/>
              </a:ext>
            </a:extLst>
          </p:cNvPr>
          <p:cNvSpPr>
            <a:spLocks noGrp="1" noChangeArrowheads="1"/>
          </p:cNvSpPr>
          <p:nvPr>
            <p:ph type="dt" sz="half" idx="10"/>
          </p:nvPr>
        </p:nvSpPr>
        <p:spPr/>
        <p:txBody>
          <a:bodyPr/>
          <a:lstStyle>
            <a:lvl1pPr eaLnBrk="1" hangingPunct="1">
              <a:defRPr/>
            </a:lvl1pPr>
          </a:lstStyle>
          <a:p>
            <a:pPr>
              <a:defRPr/>
            </a:pPr>
            <a:endParaRPr lang="en-US"/>
          </a:p>
        </p:txBody>
      </p:sp>
      <p:sp>
        <p:nvSpPr>
          <p:cNvPr id="6" name="Footer Placeholder 5">
            <a:extLst>
              <a:ext uri="{FF2B5EF4-FFF2-40B4-BE49-F238E27FC236}">
                <a16:creationId xmlns:a16="http://schemas.microsoft.com/office/drawing/2014/main" id="{2E318E84-2C55-C853-49FA-CD7D80FEF054}"/>
              </a:ext>
            </a:extLst>
          </p:cNvPr>
          <p:cNvSpPr>
            <a:spLocks noGrp="1" noChangeArrowheads="1"/>
          </p:cNvSpPr>
          <p:nvPr>
            <p:ph type="ftr" sz="quarter" idx="11"/>
          </p:nvPr>
        </p:nvSpPr>
        <p:spPr/>
        <p:txBody>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1188653F-4D28-7074-26B3-51EBC6C0EEF5}"/>
              </a:ext>
            </a:extLst>
          </p:cNvPr>
          <p:cNvSpPr>
            <a:spLocks noGrp="1" noChangeArrowheads="1"/>
          </p:cNvSpPr>
          <p:nvPr>
            <p:ph type="sldNum" sz="quarter" idx="12"/>
          </p:nvPr>
        </p:nvSpPr>
        <p:spPr/>
        <p:txBody>
          <a:bodyPr/>
          <a:lstStyle>
            <a:lvl1pPr>
              <a:defRPr/>
            </a:lvl1pPr>
          </a:lstStyle>
          <a:p>
            <a:fld id="{2C6504EB-D4B5-4D1A-8A66-3D97E70A5685}" type="slidenum">
              <a:rPr lang="en-US" altLang="en-US"/>
              <a:pPr/>
              <a:t>‹#›</a:t>
            </a:fld>
            <a:endParaRPr lang="en-US" altLang="en-US"/>
          </a:p>
        </p:txBody>
      </p:sp>
    </p:spTree>
    <p:extLst>
      <p:ext uri="{BB962C8B-B14F-4D97-AF65-F5344CB8AC3E}">
        <p14:creationId xmlns:p14="http://schemas.microsoft.com/office/powerpoint/2010/main" val="201603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F764F7-59C6-8B6F-1C84-FC30A05E4775}"/>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873C3AE8-787B-420E-5DA2-F9EAC402A1B7}"/>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E58E57D5-2644-2B46-A640-5F81EA98B565}"/>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597A9B6-0AC1-CB6A-68B7-443DB35EB69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362ED9A5-8A38-FDC8-7457-62543D4DEF2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25D2161-9958-D1BD-0D17-2DC1815AF91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92FD9321-591B-D05F-DF92-FADFB024DBB5}"/>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9077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7BF2F-3E3E-B0D5-4B3A-8375A88C39B5}"/>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4" name="Group 11">
            <a:extLst>
              <a:ext uri="{FF2B5EF4-FFF2-40B4-BE49-F238E27FC236}">
                <a16:creationId xmlns:a16="http://schemas.microsoft.com/office/drawing/2014/main" id="{64B062A6-EB34-1C65-F17F-9FB70BAEDEB5}"/>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C50DF83D-985F-8EB8-58A7-1D36AD915B7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7E595A9-1AB2-6C23-4BC6-BEBD4F3879F3}"/>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909CAFE-94F2-8DFF-210B-1CD28107471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3C8EDBB0-92AB-63AB-FE70-079EA868820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2E80F65F-28C3-F1B3-4055-F0B28966EDCF}"/>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4C67DE93-49E6-CF48-D17A-A7B67AA6989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CA60ADF-E106-21DD-3AAC-155EE4E01D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A7C5CD86-EC62-083E-801B-10783073F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C2F6B567-6A14-B70F-1AC5-E310C0757C6F}"/>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E68FACDA-48DB-751D-A187-C9A5176C818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B91E10E7-4180-17F4-34A8-0506D18154D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C1D8D7B9-E837-E0CE-18B0-84D66974729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1706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AF91983F-9C8A-9DA2-0B69-7A535A42377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38CCB2F4-E57A-2439-042A-C847E1C9F884}"/>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7B59883-EEBC-9054-D37B-5B97D08FCA9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B933CA9-05E8-6B6B-BDA8-BB37787252C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6619175-B909-861A-3296-6FD5C811F1C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28">
            <a:extLst>
              <a:ext uri="{FF2B5EF4-FFF2-40B4-BE49-F238E27FC236}">
                <a16:creationId xmlns:a16="http://schemas.microsoft.com/office/drawing/2014/main" id="{A9699ACC-E384-B255-542E-52232439680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A935891F-B3DC-23CE-876C-46905720B14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7E6F94D3-2534-17B0-D988-BF75DF7A146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F694222-E346-3E6D-D39F-026289716A4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D0D6FC3D-DD66-83E7-8F90-FD44BF5D0C0D}"/>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6539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310EFEEB-2F53-1689-166E-0120B47D4818}"/>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1125BA39-4047-CBE8-087F-99AFF96555E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15D2886-A87F-7A99-7072-95E52928BAD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E3D5140-61CA-E1B3-CB2F-F2426CC5BA4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5">
            <a:extLst>
              <a:ext uri="{FF2B5EF4-FFF2-40B4-BE49-F238E27FC236}">
                <a16:creationId xmlns:a16="http://schemas.microsoft.com/office/drawing/2014/main" id="{0CB53F9A-9FFF-2BC9-A81F-B5FD544EA94F}"/>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09233ECE-8C38-DFF4-0A98-D3234E67BB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E2441C72-EB41-3FB2-A163-DE19CAC0C01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4125AE29-6C3F-3F95-9613-3ADA07BFF63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3BF611DB-7860-4E4A-FBFC-FF0B88618FB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B111C83D-E204-891B-F48D-CD2ECBD64AE6}"/>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7421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178DC4B3-70D0-93FD-DB62-6640E3C8BA41}"/>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A68B26D0-DD3E-4040-B710-BE233ADC19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05EF5184-B789-D9D6-DD4F-0332215061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F64CA81-6A8F-5E06-8B15-DFBED33A05F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5B324A78-CFF8-5F4B-793C-42B85F157CEC}"/>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DF421A1F-6752-F344-4B2A-92F481D517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8130615-655D-8109-AEA4-718E23420E7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3394AB19-7B02-468E-EAC0-AD1C7F37D1A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98E2D491-AFB8-D9DC-5D7A-9E7B7B23865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C2051175-840E-8439-95E4-ABB4AE67C094}"/>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9499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47DD0712-4508-7C16-6FC7-788BD071DBCF}"/>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B3AF43F6-F9B0-0E72-162E-FE073A01143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AE7484E-818E-19E6-70DE-08CA1952586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82F2860A-22E6-E0BB-4D0C-63B3E03254D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3">
            <a:extLst>
              <a:ext uri="{FF2B5EF4-FFF2-40B4-BE49-F238E27FC236}">
                <a16:creationId xmlns:a16="http://schemas.microsoft.com/office/drawing/2014/main" id="{BF7401F4-DBE7-CA53-F8EA-D9017E4EDD6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5777AC30-DCC7-8DD4-92ED-2167B9D2807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DD8F36DD-28AC-01BF-3939-105E0FCC1C6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5D853BB-F0D6-040B-35B9-6F571AF8124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C37D6615-719D-DC72-D551-C5CEC19A04C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9951EC16-3466-02B5-53D6-1F5AE0808B9B}"/>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1879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F210C1C4-C7D1-DD6C-C419-7D6BFE421F21}"/>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CE07FCB5-49D1-8249-5B37-F79A704C74C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95C42A8-4265-A403-E443-2F175D04B86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2E97332B-DC9A-1F12-5911-3F7F5BC069F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4EF91E88-131F-80A2-0ECD-2BE454A1DEF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FE26DB7E-903B-B7D2-BD56-7CFC21E8B0D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5E85B569-F76F-E757-44F6-E38BEA425FD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1216955-6DCE-7404-6521-96C0DF8D08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EB3F8E6B-34A3-C60D-7B27-61B3EBD056B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9DC4E8FE-0EEE-CB18-8EF8-34A85977837E}"/>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99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9510D435-9633-6454-AB11-C1E2193D8DA7}"/>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9B730680-01D8-4F1F-7411-DF0E799C3F0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B8ECC68-4A65-666F-F3B6-4434E0FF7D7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157EB83-8BB2-9DF9-7E71-6CFB66BCD82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24">
            <a:extLst>
              <a:ext uri="{FF2B5EF4-FFF2-40B4-BE49-F238E27FC236}">
                <a16:creationId xmlns:a16="http://schemas.microsoft.com/office/drawing/2014/main" id="{88191896-78BD-2170-F95C-D5919BFDAC27}"/>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A9DD7D8F-1802-FD92-0B36-F7D3D619709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392666C-8459-48B9-05F5-079FD392EA0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DD4A7F5F-B3A4-71D7-9148-7CC0DB7FCD3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75AEB1EF-05C6-9CB7-93EC-C55736E3A9F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E3D9EC8-8677-476D-FE58-1FD832E462BC}"/>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2870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FDF3D-EFEE-1430-D88F-2B8592C1EB8C}"/>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BFD20DDA-EB7F-8848-432F-C7EABD377D6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61BB8D2-7558-8EE5-DF63-2C81CD5FDE2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871AB5E-1AEE-4F81-9A33-A731B1098E5F}" type="datetimeFigureOut">
              <a:rPr lang="en-US"/>
              <a:pPr>
                <a:defRPr/>
              </a:pPr>
              <a:t>4/20/2024</a:t>
            </a:fld>
            <a:endParaRPr lang="en-US"/>
          </a:p>
        </p:txBody>
      </p:sp>
      <p:sp>
        <p:nvSpPr>
          <p:cNvPr id="5" name="Footer Placeholder 4">
            <a:extLst>
              <a:ext uri="{FF2B5EF4-FFF2-40B4-BE49-F238E27FC236}">
                <a16:creationId xmlns:a16="http://schemas.microsoft.com/office/drawing/2014/main" id="{64498130-B5F0-A421-28C2-76FA28019BB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834C2498-14F4-90AA-DD92-97CE289787E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445FF0A-0CD1-440B-838C-CAD09368F39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1ABA44-3A24-1798-39AE-4F481CC7B22F}"/>
              </a:ext>
            </a:extLst>
          </p:cNvPr>
          <p:cNvSpPr>
            <a:spLocks noGrp="1"/>
          </p:cNvSpPr>
          <p:nvPr>
            <p:ph type="title"/>
          </p:nvPr>
        </p:nvSpPr>
        <p:spPr>
          <a:xfrm>
            <a:off x="1676400" y="3429000"/>
            <a:ext cx="6858000" cy="1295400"/>
          </a:xfrm>
        </p:spPr>
        <p:txBody>
          <a:bodyPr/>
          <a:lstStyle/>
          <a:p>
            <a:pPr algn="ctr">
              <a:defRPr/>
            </a:pPr>
            <a:r>
              <a:rPr lang="en-US" cap="small" dirty="0"/>
              <a:t>Software Quality Assurance and Testing</a:t>
            </a:r>
            <a:endParaRPr lang="en-US" sz="4000" cap="small" dirty="0"/>
          </a:p>
        </p:txBody>
      </p:sp>
      <p:sp>
        <p:nvSpPr>
          <p:cNvPr id="18435" name="Content Placeholder 5">
            <a:extLst>
              <a:ext uri="{FF2B5EF4-FFF2-40B4-BE49-F238E27FC236}">
                <a16:creationId xmlns:a16="http://schemas.microsoft.com/office/drawing/2014/main" id="{2F0E6BE1-B26D-5871-4A6F-14226CC0D606}"/>
              </a:ext>
            </a:extLst>
          </p:cNvPr>
          <p:cNvSpPr>
            <a:spLocks noGrp="1"/>
          </p:cNvSpPr>
          <p:nvPr>
            <p:ph sz="quarter" idx="13"/>
          </p:nvPr>
        </p:nvSpPr>
        <p:spPr>
          <a:xfrm>
            <a:off x="1676400" y="5181600"/>
            <a:ext cx="6858000" cy="785813"/>
          </a:xfrm>
        </p:spPr>
        <p:txBody>
          <a:bodyPr/>
          <a:lstStyle/>
          <a:p>
            <a:pPr>
              <a:spcBef>
                <a:spcPts val="1200"/>
              </a:spcBef>
            </a:pPr>
            <a:r>
              <a:rPr lang="en-US" altLang="en-US" sz="2400"/>
              <a:t>Lecture -09</a:t>
            </a:r>
            <a:endParaRPr lang="en-US" altLang="en-US" sz="2400" dirty="0"/>
          </a:p>
          <a:p>
            <a:pPr>
              <a:spcBef>
                <a:spcPts val="1200"/>
              </a:spcBef>
            </a:pPr>
            <a:endParaRPr lang="en-US" altLang="en-US" sz="2400" dirty="0"/>
          </a:p>
          <a:p>
            <a:pPr>
              <a:spcBef>
                <a:spcPts val="1200"/>
              </a:spcBef>
            </a:pPr>
            <a:r>
              <a:rPr lang="en-US" altLang="en-US" sz="4000" dirty="0"/>
              <a:t>Harish Aggarwal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11797-A330-442B-F97D-54B3ED749C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5BE26-F5C2-853F-CE0D-F914E5A6B1A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Other Review Types</a:t>
            </a:r>
          </a:p>
        </p:txBody>
      </p:sp>
      <p:sp>
        <p:nvSpPr>
          <p:cNvPr id="20483" name="Content Placeholder 1">
            <a:extLst>
              <a:ext uri="{FF2B5EF4-FFF2-40B4-BE49-F238E27FC236}">
                <a16:creationId xmlns:a16="http://schemas.microsoft.com/office/drawing/2014/main" id="{44EC475A-E864-8EA3-4AD8-FAA6749BE200}"/>
              </a:ext>
            </a:extLst>
          </p:cNvPr>
          <p:cNvSpPr>
            <a:spLocks noGrp="1"/>
          </p:cNvSpPr>
          <p:nvPr>
            <p:ph idx="1"/>
          </p:nvPr>
        </p:nvSpPr>
        <p:spPr>
          <a:xfrm>
            <a:off x="228600" y="1447800"/>
            <a:ext cx="8534400" cy="4983162"/>
          </a:xfrm>
        </p:spPr>
        <p:txBody>
          <a:bodyPr/>
          <a:lstStyle/>
          <a:p>
            <a:pPr marL="0" indent="0" algn="just" fontAlgn="base">
              <a:spcAft>
                <a:spcPct val="0"/>
              </a:spcAft>
            </a:pPr>
            <a:r>
              <a:rPr lang="en-US" sz="2000" b="1" dirty="0">
                <a:effectLst/>
                <a:ea typeface="Calibri" panose="020F0502020204030204" pitchFamily="34" charset="0"/>
              </a:rPr>
              <a:t>Other types of Reviews</a:t>
            </a:r>
          </a:p>
          <a:p>
            <a:pPr algn="just" fontAlgn="base">
              <a:spcAft>
                <a:spcPct val="0"/>
              </a:spcAft>
              <a:buFont typeface="Arial" panose="020B0604020202020204" pitchFamily="34" charset="0"/>
              <a:buChar char="•"/>
            </a:pPr>
            <a:r>
              <a:rPr lang="en-US" sz="1600" b="1" dirty="0">
                <a:effectLst/>
                <a:ea typeface="Calibri" panose="020F0502020204030204" pitchFamily="34" charset="0"/>
              </a:rPr>
              <a:t>Desk-Check Reviews</a:t>
            </a:r>
          </a:p>
          <a:p>
            <a:pPr lvl="1" algn="just">
              <a:buFont typeface="Arial" panose="020B0604020202020204" pitchFamily="34" charset="0"/>
              <a:buChar char="•"/>
            </a:pPr>
            <a:r>
              <a:rPr lang="en-US" dirty="0">
                <a:effectLst/>
                <a:ea typeface="Calibri" panose="020F0502020204030204" pitchFamily="34" charset="0"/>
              </a:rPr>
              <a:t>A type of Peer Review, sometimes called as Pass around </a:t>
            </a:r>
          </a:p>
          <a:p>
            <a:pPr lvl="1" algn="just">
              <a:buFont typeface="Arial" panose="020B0604020202020204" pitchFamily="34" charset="0"/>
              <a:buChar char="•"/>
            </a:pPr>
            <a:r>
              <a:rPr lang="en-US" dirty="0">
                <a:effectLst/>
                <a:ea typeface="Calibri" panose="020F0502020204030204" pitchFamily="34" charset="0"/>
              </a:rPr>
              <a:t>Author to identify reviewers.</a:t>
            </a:r>
          </a:p>
          <a:p>
            <a:pPr lvl="1" algn="just">
              <a:buFont typeface="Arial" panose="020B0604020202020204" pitchFamily="34" charset="0"/>
              <a:buChar char="•"/>
            </a:pPr>
            <a:r>
              <a:rPr lang="en-US" dirty="0">
                <a:ea typeface="Calibri" panose="020F0502020204030204" pitchFamily="34" charset="0"/>
              </a:rPr>
              <a:t>Author to come up with </a:t>
            </a:r>
            <a:r>
              <a:rPr lang="en-US" dirty="0">
                <a:effectLst/>
                <a:ea typeface="Calibri" panose="020F0502020204030204" pitchFamily="34" charset="0"/>
              </a:rPr>
              <a:t>checklist designed specifically for document to be reviewed.</a:t>
            </a:r>
          </a:p>
          <a:p>
            <a:pPr lvl="1" algn="just">
              <a:buFont typeface="Arial" panose="020B0604020202020204" pitchFamily="34" charset="0"/>
              <a:buChar char="•"/>
            </a:pPr>
            <a:r>
              <a:rPr lang="en-US" dirty="0">
                <a:ea typeface="Calibri" panose="020F0502020204030204" pitchFamily="34" charset="0"/>
              </a:rPr>
              <a:t>Document and Review form provided to Reviewers</a:t>
            </a:r>
          </a:p>
          <a:p>
            <a:pPr lvl="1" algn="just">
              <a:buFont typeface="Arial" panose="020B0604020202020204" pitchFamily="34" charset="0"/>
              <a:buChar char="•"/>
            </a:pPr>
            <a:r>
              <a:rPr lang="en-US" dirty="0">
                <a:effectLst/>
                <a:ea typeface="Calibri" panose="020F0502020204030204" pitchFamily="34" charset="0"/>
              </a:rPr>
              <a:t>Reviewers to provide feedback on Review forms.</a:t>
            </a:r>
          </a:p>
          <a:p>
            <a:pPr lvl="1" algn="just">
              <a:buFont typeface="Arial" panose="020B0604020202020204" pitchFamily="34" charset="0"/>
              <a:buChar char="•"/>
            </a:pPr>
            <a:r>
              <a:rPr lang="en-US" dirty="0">
                <a:effectLst/>
                <a:ea typeface="Calibri" panose="020F0502020204030204" pitchFamily="34" charset="0"/>
              </a:rPr>
              <a:t>Review meeting may or may not happen.</a:t>
            </a:r>
          </a:p>
          <a:p>
            <a:pPr lvl="1" algn="just">
              <a:buFont typeface="Arial" panose="020B0604020202020204" pitchFamily="34" charset="0"/>
              <a:buChar char="•"/>
            </a:pPr>
            <a:r>
              <a:rPr lang="en-US" dirty="0">
                <a:effectLst/>
                <a:ea typeface="Calibri" panose="020F0502020204030204" pitchFamily="34" charset="0"/>
              </a:rPr>
              <a:t>Not a very formal process.  </a:t>
            </a:r>
          </a:p>
          <a:p>
            <a:pPr lvl="1" algn="just">
              <a:buFont typeface="Arial" panose="020B0604020202020204" pitchFamily="34" charset="0"/>
              <a:buChar char="•"/>
            </a:pPr>
            <a:r>
              <a:rPr lang="en-US" dirty="0"/>
              <a:t>Review forms can be used as evidence of review in SQA Audit.</a:t>
            </a:r>
          </a:p>
        </p:txBody>
      </p:sp>
    </p:spTree>
    <p:extLst>
      <p:ext uri="{BB962C8B-B14F-4D97-AF65-F5344CB8AC3E}">
        <p14:creationId xmlns:p14="http://schemas.microsoft.com/office/powerpoint/2010/main" val="352962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3000B-8EE3-9F45-5C92-AC13107F34A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6CDFD-2E72-D3FA-9058-D44692EB5EBA}"/>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1028 – </a:t>
            </a:r>
          </a:p>
          <a:p>
            <a:pPr>
              <a:defRPr/>
            </a:pPr>
            <a:r>
              <a:rPr lang="en-US" dirty="0">
                <a:solidFill>
                  <a:srgbClr val="C00000"/>
                </a:solidFill>
                <a:latin typeface="Comic Sans MS" panose="030F0702030302020204" pitchFamily="66" charset="0"/>
              </a:rPr>
              <a:t>Types of Reviews</a:t>
            </a:r>
            <a:endParaRPr lang="en-IN" dirty="0">
              <a:solidFill>
                <a:srgbClr val="C00000"/>
              </a:solidFill>
              <a:latin typeface="Comic Sans MS" panose="030F0702030302020204" pitchFamily="66" charset="0"/>
            </a:endParaRPr>
          </a:p>
        </p:txBody>
      </p:sp>
      <p:sp>
        <p:nvSpPr>
          <p:cNvPr id="20483" name="Content Placeholder 1">
            <a:extLst>
              <a:ext uri="{FF2B5EF4-FFF2-40B4-BE49-F238E27FC236}">
                <a16:creationId xmlns:a16="http://schemas.microsoft.com/office/drawing/2014/main" id="{C06ED1F0-D908-0B00-CCCB-761A2DF0CEF0}"/>
              </a:ext>
            </a:extLst>
          </p:cNvPr>
          <p:cNvSpPr>
            <a:spLocks noGrp="1"/>
          </p:cNvSpPr>
          <p:nvPr>
            <p:ph idx="1"/>
          </p:nvPr>
        </p:nvSpPr>
        <p:spPr>
          <a:xfrm>
            <a:off x="228600" y="1447800"/>
            <a:ext cx="8534400" cy="4983162"/>
          </a:xfrm>
        </p:spPr>
        <p:txBody>
          <a:bodyPr/>
          <a:lstStyle/>
          <a:p>
            <a:pPr marL="0" indent="0" algn="just" fontAlgn="base">
              <a:spcAft>
                <a:spcPct val="0"/>
              </a:spcAft>
            </a:pPr>
            <a:r>
              <a:rPr lang="en-US" sz="1400" dirty="0">
                <a:effectLst/>
                <a:ea typeface="Calibri" panose="020F0502020204030204" pitchFamily="34" charset="0"/>
              </a:rPr>
              <a:t>IEEE 1028 - Types of Reviews </a:t>
            </a:r>
          </a:p>
          <a:p>
            <a:pPr algn="just" fontAlgn="base">
              <a:spcAft>
                <a:spcPct val="0"/>
              </a:spcAft>
              <a:buFont typeface="Arial" panose="020B0604020202020204" pitchFamily="34" charset="0"/>
              <a:buChar char="•"/>
            </a:pPr>
            <a:r>
              <a:rPr lang="en-US" sz="1400" b="1" dirty="0">
                <a:effectLst/>
                <a:ea typeface="Calibri" panose="020F0502020204030204" pitchFamily="34" charset="0"/>
              </a:rPr>
              <a:t>Management Reviews</a:t>
            </a:r>
            <a:r>
              <a:rPr lang="en-US" sz="1400" dirty="0">
                <a:effectLst/>
                <a:ea typeface="Calibri" panose="020F0502020204030204" pitchFamily="34" charset="0"/>
              </a:rPr>
              <a:t> - A systematic evaluation of a software product or process performed by or on behalf of the management that monitors progress, determines the status of plans and schedules, confirms requirements and their system allocation, or evaluates the effectiveness of the management approaches used to achieve fitness for purpose</a:t>
            </a:r>
          </a:p>
          <a:p>
            <a:pPr algn="just" fontAlgn="base">
              <a:spcAft>
                <a:spcPct val="0"/>
              </a:spcAft>
              <a:buFont typeface="Arial" panose="020B0604020202020204" pitchFamily="34" charset="0"/>
              <a:buChar char="•"/>
            </a:pPr>
            <a:endParaRPr lang="en-US" sz="1400" dirty="0">
              <a:effectLst/>
              <a:ea typeface="Calibri" panose="020F0502020204030204" pitchFamily="34" charset="0"/>
            </a:endParaRPr>
          </a:p>
          <a:p>
            <a:pPr algn="just" fontAlgn="base">
              <a:spcAft>
                <a:spcPct val="0"/>
              </a:spcAft>
              <a:buFont typeface="Arial" panose="020B0604020202020204" pitchFamily="34" charset="0"/>
              <a:buChar char="•"/>
            </a:pPr>
            <a:r>
              <a:rPr lang="en-US" sz="1400" b="1" dirty="0">
                <a:effectLst/>
                <a:ea typeface="Calibri" panose="020F0502020204030204" pitchFamily="34" charset="0"/>
              </a:rPr>
              <a:t>Technical reviews</a:t>
            </a:r>
            <a:r>
              <a:rPr lang="en-US" sz="1400" dirty="0">
                <a:effectLst/>
                <a:ea typeface="Calibri" panose="020F0502020204030204" pitchFamily="34" charset="0"/>
              </a:rPr>
              <a:t> - A systematic evaluation of a software product by a team of qualified personnel that examines the suitability of the software product for its intended use and identifies discrepancies from specifications and standards.</a:t>
            </a:r>
          </a:p>
          <a:p>
            <a:pPr algn="just" fontAlgn="base">
              <a:spcAft>
                <a:spcPct val="0"/>
              </a:spcAft>
              <a:buFont typeface="Arial" panose="020B0604020202020204" pitchFamily="34" charset="0"/>
              <a:buChar char="•"/>
            </a:pPr>
            <a:endParaRPr lang="en-US" sz="1400" dirty="0">
              <a:effectLst/>
              <a:ea typeface="Calibri" panose="020F0502020204030204" pitchFamily="34" charset="0"/>
            </a:endParaRPr>
          </a:p>
          <a:p>
            <a:pPr algn="just" fontAlgn="base">
              <a:spcAft>
                <a:spcPct val="0"/>
              </a:spcAft>
              <a:buFont typeface="Arial" panose="020B0604020202020204" pitchFamily="34" charset="0"/>
              <a:buChar char="•"/>
            </a:pPr>
            <a:r>
              <a:rPr lang="en-US" sz="1400" b="1" dirty="0">
                <a:effectLst/>
                <a:ea typeface="Calibri" panose="020F0502020204030204" pitchFamily="34" charset="0"/>
              </a:rPr>
              <a:t>Inspections</a:t>
            </a:r>
            <a:r>
              <a:rPr lang="en-US" sz="1400" dirty="0">
                <a:effectLst/>
                <a:ea typeface="Calibri" panose="020F0502020204030204" pitchFamily="34" charset="0"/>
              </a:rPr>
              <a:t> - A visual examination of a software product to detect and identify software anomalies including errors and deviations from standards and specifications.</a:t>
            </a:r>
          </a:p>
          <a:p>
            <a:pPr algn="just" fontAlgn="base">
              <a:spcAft>
                <a:spcPct val="0"/>
              </a:spcAft>
              <a:buFont typeface="Arial" panose="020B0604020202020204" pitchFamily="34" charset="0"/>
              <a:buChar char="•"/>
            </a:pPr>
            <a:endParaRPr lang="en-US" sz="1400" dirty="0">
              <a:effectLst/>
              <a:ea typeface="Calibri" panose="020F0502020204030204" pitchFamily="34" charset="0"/>
            </a:endParaRPr>
          </a:p>
          <a:p>
            <a:pPr algn="just" fontAlgn="base">
              <a:spcAft>
                <a:spcPct val="0"/>
              </a:spcAft>
              <a:buFont typeface="Arial" panose="020B0604020202020204" pitchFamily="34" charset="0"/>
              <a:buChar char="•"/>
            </a:pPr>
            <a:r>
              <a:rPr lang="en-US" sz="1400" b="1" dirty="0">
                <a:effectLst/>
                <a:ea typeface="Calibri" panose="020F0502020204030204" pitchFamily="34" charset="0"/>
              </a:rPr>
              <a:t>Walk-throughs</a:t>
            </a:r>
            <a:r>
              <a:rPr lang="en-US" sz="1400" dirty="0">
                <a:effectLst/>
                <a:ea typeface="Calibri" panose="020F0502020204030204" pitchFamily="34" charset="0"/>
              </a:rPr>
              <a:t> - A static analysis technique in which a designer or programmer leads members of the development team and other interested parties through a software product, and the participants ask questions and make comments about any anomalies, violation of development standards, and other problems.</a:t>
            </a:r>
          </a:p>
          <a:p>
            <a:pPr algn="just" fontAlgn="base">
              <a:spcAft>
                <a:spcPct val="0"/>
              </a:spcAft>
              <a:buFont typeface="Arial" panose="020B0604020202020204" pitchFamily="34" charset="0"/>
              <a:buChar char="•"/>
            </a:pPr>
            <a:endParaRPr lang="en-US" sz="1400" dirty="0">
              <a:ea typeface="Calibri" panose="020F0502020204030204" pitchFamily="34" charset="0"/>
            </a:endParaRPr>
          </a:p>
          <a:p>
            <a:pPr algn="just" fontAlgn="base">
              <a:spcAft>
                <a:spcPct val="0"/>
              </a:spcAft>
              <a:buFont typeface="Arial" panose="020B0604020202020204" pitchFamily="34" charset="0"/>
              <a:buChar char="•"/>
            </a:pPr>
            <a:r>
              <a:rPr lang="en-US" sz="1400" b="1" dirty="0"/>
              <a:t>Audits</a:t>
            </a:r>
            <a:r>
              <a:rPr lang="en-US" sz="1400" dirty="0"/>
              <a:t> - An independent assessment, by a third party, of a software product, a process or a set of software processes to determine compliance with the specifications, standards, contractual agreements, or other criteria.</a:t>
            </a:r>
          </a:p>
          <a:p>
            <a:pPr algn="just" fontAlgn="base">
              <a:spcAft>
                <a:spcPct val="0"/>
              </a:spcAft>
              <a:buFont typeface="Arial" panose="020B0604020202020204" pitchFamily="34" charset="0"/>
              <a:buChar char="•"/>
            </a:pPr>
            <a:endParaRPr lang="en-US" sz="1600" dirty="0">
              <a:ea typeface="Calibri" panose="020F0502020204030204" pitchFamily="34" charset="0"/>
            </a:endParaRPr>
          </a:p>
        </p:txBody>
      </p:sp>
    </p:spTree>
    <p:extLst>
      <p:ext uri="{BB962C8B-B14F-4D97-AF65-F5344CB8AC3E}">
        <p14:creationId xmlns:p14="http://schemas.microsoft.com/office/powerpoint/2010/main" val="274639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3F7EE-B7A7-2ACC-A569-ACA41EE254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C53FC-04E5-5C5E-F893-1CD17B5FEDD3}"/>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1028 – </a:t>
            </a:r>
          </a:p>
          <a:p>
            <a:pPr>
              <a:defRPr/>
            </a:pPr>
            <a:r>
              <a:rPr lang="en-US" dirty="0">
                <a:solidFill>
                  <a:srgbClr val="C00000"/>
                </a:solidFill>
                <a:latin typeface="Comic Sans MS" panose="030F0702030302020204" pitchFamily="66" charset="0"/>
              </a:rPr>
              <a:t>Sections of each Review</a:t>
            </a:r>
            <a:endParaRPr lang="en-IN" dirty="0">
              <a:solidFill>
                <a:srgbClr val="C00000"/>
              </a:solidFill>
              <a:latin typeface="Comic Sans MS" panose="030F0702030302020204" pitchFamily="66" charset="0"/>
            </a:endParaRPr>
          </a:p>
        </p:txBody>
      </p:sp>
      <p:sp>
        <p:nvSpPr>
          <p:cNvPr id="20483" name="Content Placeholder 1">
            <a:extLst>
              <a:ext uri="{FF2B5EF4-FFF2-40B4-BE49-F238E27FC236}">
                <a16:creationId xmlns:a16="http://schemas.microsoft.com/office/drawing/2014/main" id="{EAADB8E7-5221-9281-2F6A-C5E2ECAAEA2A}"/>
              </a:ext>
            </a:extLst>
          </p:cNvPr>
          <p:cNvSpPr>
            <a:spLocks noGrp="1"/>
          </p:cNvSpPr>
          <p:nvPr>
            <p:ph idx="1"/>
          </p:nvPr>
        </p:nvSpPr>
        <p:spPr>
          <a:xfrm>
            <a:off x="228600" y="1447800"/>
            <a:ext cx="8534400" cy="4983162"/>
          </a:xfrm>
        </p:spPr>
        <p:txBody>
          <a:bodyPr/>
          <a:lstStyle/>
          <a:p>
            <a:pPr marL="0" indent="0" algn="just" fontAlgn="base">
              <a:spcAft>
                <a:spcPct val="0"/>
              </a:spcAft>
            </a:pPr>
            <a:r>
              <a:rPr lang="en-US" sz="1600" dirty="0">
                <a:effectLst/>
                <a:ea typeface="Calibri" panose="020F0502020204030204" pitchFamily="34" charset="0"/>
              </a:rPr>
              <a:t>Each Review has sections</a:t>
            </a:r>
          </a:p>
          <a:p>
            <a:pPr algn="just" fontAlgn="base">
              <a:spcAft>
                <a:spcPct val="0"/>
              </a:spcAft>
              <a:buFont typeface="Arial" panose="020B0604020202020204" pitchFamily="34" charset="0"/>
              <a:buChar char="•"/>
            </a:pPr>
            <a:r>
              <a:rPr lang="en-US" sz="1600" b="1" dirty="0">
                <a:effectLst/>
                <a:ea typeface="Calibri" panose="020F0502020204030204" pitchFamily="34" charset="0"/>
              </a:rPr>
              <a:t>Introduction</a:t>
            </a:r>
            <a:r>
              <a:rPr lang="en-US" sz="1600" dirty="0">
                <a:effectLst/>
                <a:ea typeface="Calibri" panose="020F0502020204030204" pitchFamily="34" charset="0"/>
              </a:rPr>
              <a:t> to review: Describes the objectives of the systematic review and</a:t>
            </a:r>
          </a:p>
          <a:p>
            <a:pPr algn="just" fontAlgn="base">
              <a:spcAft>
                <a:spcPct val="0"/>
              </a:spcAft>
              <a:buFont typeface="Arial" panose="020B0604020202020204" pitchFamily="34" charset="0"/>
              <a:buChar char="•"/>
            </a:pPr>
            <a:r>
              <a:rPr lang="en-US" sz="1600" b="1" dirty="0">
                <a:effectLst/>
                <a:ea typeface="Calibri" panose="020F0502020204030204" pitchFamily="34" charset="0"/>
              </a:rPr>
              <a:t>Responsibilities </a:t>
            </a:r>
            <a:r>
              <a:rPr lang="en-US" sz="1600" dirty="0">
                <a:effectLst/>
                <a:ea typeface="Calibri" panose="020F0502020204030204" pitchFamily="34" charset="0"/>
              </a:rPr>
              <a:t>: Defines the roles and responsibilities needed for the review.</a:t>
            </a:r>
          </a:p>
          <a:p>
            <a:pPr algn="just" fontAlgn="base">
              <a:spcAft>
                <a:spcPct val="0"/>
              </a:spcAft>
              <a:buFont typeface="Arial" panose="020B0604020202020204" pitchFamily="34" charset="0"/>
              <a:buChar char="•"/>
            </a:pPr>
            <a:r>
              <a:rPr lang="en-US" sz="1600" b="1" dirty="0">
                <a:effectLst/>
                <a:ea typeface="Calibri" panose="020F0502020204030204" pitchFamily="34" charset="0"/>
              </a:rPr>
              <a:t>Input</a:t>
            </a:r>
            <a:r>
              <a:rPr lang="en-US" sz="1600" dirty="0">
                <a:effectLst/>
                <a:ea typeface="Calibri" panose="020F0502020204030204" pitchFamily="34" charset="0"/>
              </a:rPr>
              <a:t>: Describes the requirements for input needed by the review;</a:t>
            </a:r>
          </a:p>
          <a:p>
            <a:pPr algn="just" fontAlgn="base">
              <a:spcAft>
                <a:spcPct val="0"/>
              </a:spcAft>
              <a:buFont typeface="Arial" panose="020B0604020202020204" pitchFamily="34" charset="0"/>
              <a:buChar char="•"/>
            </a:pPr>
            <a:r>
              <a:rPr lang="en-US" sz="1600" b="1" dirty="0">
                <a:effectLst/>
                <a:ea typeface="Calibri" panose="020F0502020204030204" pitchFamily="34" charset="0"/>
              </a:rPr>
              <a:t>Entry Criteria</a:t>
            </a:r>
            <a:r>
              <a:rPr lang="en-US" sz="1600" dirty="0">
                <a:effectLst/>
                <a:ea typeface="Calibri" panose="020F0502020204030204" pitchFamily="34" charset="0"/>
              </a:rPr>
              <a:t>: Describes the criteria to be met before the systematic review can begin, </a:t>
            </a:r>
          </a:p>
          <a:p>
            <a:pPr lvl="1" algn="just" fontAlgn="base">
              <a:spcAft>
                <a:spcPct val="0"/>
              </a:spcAft>
              <a:buFont typeface="Arial" panose="020B0604020202020204" pitchFamily="34" charset="0"/>
              <a:buChar char="•"/>
            </a:pPr>
            <a:r>
              <a:rPr lang="en-US" sz="1400" dirty="0">
                <a:effectLst/>
                <a:ea typeface="Calibri" panose="020F0502020204030204" pitchFamily="34" charset="0"/>
              </a:rPr>
              <a:t>Authorization</a:t>
            </a:r>
          </a:p>
          <a:p>
            <a:pPr lvl="1" algn="just" fontAlgn="base">
              <a:spcAft>
                <a:spcPct val="0"/>
              </a:spcAft>
              <a:buFont typeface="Arial" panose="020B0604020202020204" pitchFamily="34" charset="0"/>
              <a:buChar char="•"/>
            </a:pPr>
            <a:r>
              <a:rPr lang="en-US" sz="1400" dirty="0">
                <a:effectLst/>
                <a:ea typeface="Calibri" panose="020F0502020204030204" pitchFamily="34" charset="0"/>
              </a:rPr>
              <a:t>Initiating event</a:t>
            </a:r>
          </a:p>
          <a:p>
            <a:pPr algn="just" fontAlgn="base">
              <a:spcAft>
                <a:spcPct val="0"/>
              </a:spcAft>
              <a:buFont typeface="Arial" panose="020B0604020202020204" pitchFamily="34" charset="0"/>
              <a:buChar char="•"/>
            </a:pPr>
            <a:r>
              <a:rPr lang="en-US" sz="1600" b="1" dirty="0">
                <a:effectLst/>
                <a:ea typeface="Calibri" panose="020F0502020204030204" pitchFamily="34" charset="0"/>
              </a:rPr>
              <a:t>Procedures</a:t>
            </a:r>
            <a:r>
              <a:rPr lang="en-US" sz="1600" dirty="0">
                <a:effectLst/>
                <a:ea typeface="Calibri" panose="020F0502020204030204" pitchFamily="34" charset="0"/>
              </a:rPr>
              <a:t>: Details the procedures for the systematic review</a:t>
            </a:r>
          </a:p>
          <a:p>
            <a:pPr lvl="1" algn="just" fontAlgn="base">
              <a:spcAft>
                <a:spcPct val="0"/>
              </a:spcAft>
              <a:buFont typeface="Arial" panose="020B0604020202020204" pitchFamily="34" charset="0"/>
              <a:buChar char="•"/>
            </a:pPr>
            <a:r>
              <a:rPr lang="en-US" sz="1400" dirty="0"/>
              <a:t>Planning the review</a:t>
            </a:r>
          </a:p>
          <a:p>
            <a:pPr lvl="1" algn="just" fontAlgn="base">
              <a:spcAft>
                <a:spcPct val="0"/>
              </a:spcAft>
              <a:buFont typeface="Arial" panose="020B0604020202020204" pitchFamily="34" charset="0"/>
              <a:buChar char="•"/>
            </a:pPr>
            <a:r>
              <a:rPr lang="en-US" sz="1400" dirty="0"/>
              <a:t>Overview of procedures</a:t>
            </a:r>
          </a:p>
          <a:p>
            <a:pPr lvl="1" algn="just" fontAlgn="base">
              <a:spcAft>
                <a:spcPct val="0"/>
              </a:spcAft>
              <a:buFont typeface="Arial" panose="020B0604020202020204" pitchFamily="34" charset="0"/>
              <a:buChar char="•"/>
            </a:pPr>
            <a:r>
              <a:rPr lang="en-US" sz="1400" dirty="0"/>
              <a:t>Preparation</a:t>
            </a:r>
          </a:p>
          <a:p>
            <a:pPr lvl="1" algn="just" fontAlgn="base">
              <a:spcAft>
                <a:spcPct val="0"/>
              </a:spcAft>
              <a:buFont typeface="Arial" panose="020B0604020202020204" pitchFamily="34" charset="0"/>
              <a:buChar char="•"/>
            </a:pPr>
            <a:r>
              <a:rPr lang="en-US" sz="1400" dirty="0"/>
              <a:t>Examination/evaluation/recording of results</a:t>
            </a:r>
          </a:p>
          <a:p>
            <a:pPr lvl="1" algn="just" fontAlgn="base">
              <a:spcAft>
                <a:spcPct val="0"/>
              </a:spcAft>
              <a:buFont typeface="Arial" panose="020B0604020202020204" pitchFamily="34" charset="0"/>
              <a:buChar char="•"/>
            </a:pPr>
            <a:r>
              <a:rPr lang="en-US" sz="1400" dirty="0"/>
              <a:t>Rework/follow-up</a:t>
            </a:r>
          </a:p>
          <a:p>
            <a:pPr algn="just" fontAlgn="base">
              <a:spcAft>
                <a:spcPct val="0"/>
              </a:spcAft>
              <a:buFont typeface="Arial" panose="020B0604020202020204" pitchFamily="34" charset="0"/>
              <a:buChar char="•"/>
            </a:pPr>
            <a:r>
              <a:rPr lang="en-US" sz="1600" b="1" dirty="0">
                <a:effectLst/>
                <a:ea typeface="Calibri" panose="020F0502020204030204" pitchFamily="34" charset="0"/>
              </a:rPr>
              <a:t>Exit Criteria </a:t>
            </a:r>
            <a:r>
              <a:rPr lang="en-US" sz="1600" dirty="0">
                <a:effectLst/>
                <a:ea typeface="Calibri" panose="020F0502020204030204" pitchFamily="34" charset="0"/>
              </a:rPr>
              <a:t>: Describe the criteria to be met before the systematic review can be considered complete</a:t>
            </a:r>
          </a:p>
          <a:p>
            <a:pPr algn="just" fontAlgn="base">
              <a:spcAft>
                <a:spcPct val="0"/>
              </a:spcAft>
              <a:buFont typeface="Arial" panose="020B0604020202020204" pitchFamily="34" charset="0"/>
              <a:buChar char="•"/>
            </a:pPr>
            <a:r>
              <a:rPr lang="en-US" sz="1600" b="1" dirty="0">
                <a:effectLst/>
                <a:ea typeface="Calibri" panose="020F0502020204030204" pitchFamily="34" charset="0"/>
              </a:rPr>
              <a:t>Output </a:t>
            </a:r>
            <a:r>
              <a:rPr lang="en-US" sz="1600" dirty="0">
                <a:effectLst/>
                <a:ea typeface="Calibri" panose="020F0502020204030204" pitchFamily="34" charset="0"/>
              </a:rPr>
              <a:t>: Describes the minimum set of deliverables to be produced by the review.</a:t>
            </a:r>
          </a:p>
          <a:p>
            <a:pPr algn="just" fontAlgn="base">
              <a:spcAft>
                <a:spcPct val="0"/>
              </a:spcAft>
              <a:buFont typeface="Arial" panose="020B0604020202020204" pitchFamily="34" charset="0"/>
              <a:buChar char="•"/>
            </a:pPr>
            <a:endParaRPr lang="en-US" sz="1600" dirty="0">
              <a:ea typeface="Calibri" panose="020F0502020204030204" pitchFamily="34" charset="0"/>
            </a:endParaRPr>
          </a:p>
        </p:txBody>
      </p:sp>
    </p:spTree>
    <p:extLst>
      <p:ext uri="{BB962C8B-B14F-4D97-AF65-F5344CB8AC3E}">
        <p14:creationId xmlns:p14="http://schemas.microsoft.com/office/powerpoint/2010/main" val="227262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A6974-93E0-A46B-4E6B-54B06EB1179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9FDD4-B8F4-4991-9C0E-5B383E979F39}"/>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1028 – Application</a:t>
            </a:r>
          </a:p>
        </p:txBody>
      </p:sp>
      <p:sp>
        <p:nvSpPr>
          <p:cNvPr id="20483" name="Content Placeholder 1">
            <a:extLst>
              <a:ext uri="{FF2B5EF4-FFF2-40B4-BE49-F238E27FC236}">
                <a16:creationId xmlns:a16="http://schemas.microsoft.com/office/drawing/2014/main" id="{40516B5D-F442-90CD-4F80-A9A6EE6A2998}"/>
              </a:ext>
            </a:extLst>
          </p:cNvPr>
          <p:cNvSpPr>
            <a:spLocks noGrp="1"/>
          </p:cNvSpPr>
          <p:nvPr>
            <p:ph idx="1"/>
          </p:nvPr>
        </p:nvSpPr>
        <p:spPr>
          <a:xfrm>
            <a:off x="228600" y="1447800"/>
            <a:ext cx="8534400" cy="4983162"/>
          </a:xfrm>
        </p:spPr>
        <p:txBody>
          <a:bodyPr/>
          <a:lstStyle/>
          <a:p>
            <a:pPr marL="0" indent="0" algn="just" fontAlgn="base">
              <a:spcAft>
                <a:spcPct val="0"/>
              </a:spcAft>
            </a:pPr>
            <a:r>
              <a:rPr lang="en-US" sz="1600" dirty="0">
                <a:effectLst/>
                <a:ea typeface="Calibri" panose="020F0502020204030204" pitchFamily="34" charset="0"/>
              </a:rPr>
              <a:t>Applies to </a:t>
            </a:r>
          </a:p>
          <a:p>
            <a:pPr algn="just" fontAlgn="base">
              <a:spcAft>
                <a:spcPct val="0"/>
              </a:spcAft>
              <a:buFont typeface="Arial" panose="020B0604020202020204" pitchFamily="34" charset="0"/>
              <a:buChar char="•"/>
            </a:pPr>
            <a:r>
              <a:rPr lang="en-US" sz="1600" b="1" dirty="0">
                <a:effectLst/>
                <a:ea typeface="Calibri" panose="020F0502020204030204" pitchFamily="34" charset="0"/>
              </a:rPr>
              <a:t>Processes</a:t>
            </a:r>
            <a:r>
              <a:rPr lang="en-US" sz="1600" dirty="0">
                <a:effectLst/>
                <a:ea typeface="Calibri" panose="020F0502020204030204" pitchFamily="34" charset="0"/>
              </a:rPr>
              <a:t> related to – </a:t>
            </a:r>
          </a:p>
          <a:p>
            <a:pPr lvl="1" algn="just" fontAlgn="base">
              <a:spcAft>
                <a:spcPct val="0"/>
              </a:spcAft>
              <a:buFont typeface="Arial" panose="020B0604020202020204" pitchFamily="34" charset="0"/>
              <a:buChar char="•"/>
            </a:pPr>
            <a:r>
              <a:rPr lang="en-US" dirty="0">
                <a:effectLst/>
                <a:ea typeface="Calibri" panose="020F0502020204030204" pitchFamily="34" charset="0"/>
              </a:rPr>
              <a:t>Acquisition of software</a:t>
            </a:r>
          </a:p>
          <a:p>
            <a:pPr lvl="1" algn="just" fontAlgn="base">
              <a:spcAft>
                <a:spcPct val="0"/>
              </a:spcAft>
              <a:buFont typeface="Arial" panose="020B0604020202020204" pitchFamily="34" charset="0"/>
              <a:buChar char="•"/>
            </a:pPr>
            <a:r>
              <a:rPr lang="en-US" dirty="0">
                <a:effectLst/>
                <a:ea typeface="Calibri" panose="020F0502020204030204" pitchFamily="34" charset="0"/>
              </a:rPr>
              <a:t>Supply </a:t>
            </a:r>
          </a:p>
          <a:p>
            <a:pPr lvl="1" algn="just" fontAlgn="base">
              <a:spcAft>
                <a:spcPct val="0"/>
              </a:spcAft>
              <a:buFont typeface="Arial" panose="020B0604020202020204" pitchFamily="34" charset="0"/>
              <a:buChar char="•"/>
            </a:pPr>
            <a:r>
              <a:rPr lang="en-US" dirty="0">
                <a:ea typeface="Calibri" panose="020F0502020204030204" pitchFamily="34" charset="0"/>
              </a:rPr>
              <a:t>D</a:t>
            </a:r>
            <a:r>
              <a:rPr lang="en-US" dirty="0">
                <a:effectLst/>
                <a:ea typeface="Calibri" panose="020F0502020204030204" pitchFamily="34" charset="0"/>
              </a:rPr>
              <a:t>evelopment </a:t>
            </a:r>
          </a:p>
          <a:p>
            <a:pPr lvl="1" algn="just" fontAlgn="base">
              <a:spcAft>
                <a:spcPct val="0"/>
              </a:spcAft>
              <a:buFont typeface="Arial" panose="020B0604020202020204" pitchFamily="34" charset="0"/>
              <a:buChar char="•"/>
            </a:pPr>
            <a:r>
              <a:rPr lang="en-US" dirty="0">
                <a:ea typeface="Calibri" panose="020F0502020204030204" pitchFamily="34" charset="0"/>
              </a:rPr>
              <a:t>O</a:t>
            </a:r>
            <a:r>
              <a:rPr lang="en-US" dirty="0">
                <a:effectLst/>
                <a:ea typeface="Calibri" panose="020F0502020204030204" pitchFamily="34" charset="0"/>
              </a:rPr>
              <a:t>peration and </a:t>
            </a:r>
          </a:p>
          <a:p>
            <a:pPr lvl="1" algn="just" fontAlgn="base">
              <a:spcAft>
                <a:spcPct val="0"/>
              </a:spcAft>
              <a:buFont typeface="Arial" panose="020B0604020202020204" pitchFamily="34" charset="0"/>
              <a:buChar char="•"/>
            </a:pPr>
            <a:r>
              <a:rPr lang="en-US" dirty="0">
                <a:effectLst/>
                <a:ea typeface="Calibri" panose="020F0502020204030204" pitchFamily="34" charset="0"/>
              </a:rPr>
              <a:t>Maintenance processes</a:t>
            </a:r>
          </a:p>
          <a:p>
            <a:pPr lvl="1" algn="just" fontAlgn="base">
              <a:spcAft>
                <a:spcPct val="0"/>
              </a:spcAft>
              <a:buFont typeface="Arial" panose="020B0604020202020204" pitchFamily="34" charset="0"/>
              <a:buChar char="•"/>
            </a:pPr>
            <a:endParaRPr lang="en-US" sz="800" dirty="0">
              <a:ea typeface="Calibri" panose="020F0502020204030204" pitchFamily="34" charset="0"/>
            </a:endParaRPr>
          </a:p>
          <a:p>
            <a:pPr algn="just" fontAlgn="base">
              <a:spcAft>
                <a:spcPct val="0"/>
              </a:spcAft>
              <a:buFont typeface="Arial" panose="020B0604020202020204" pitchFamily="34" charset="0"/>
              <a:buChar char="•"/>
            </a:pPr>
            <a:endParaRPr lang="en-US" sz="1600" b="1" dirty="0">
              <a:effectLst/>
              <a:ea typeface="Calibri" panose="020F0502020204030204" pitchFamily="34" charset="0"/>
            </a:endParaRPr>
          </a:p>
          <a:p>
            <a:pPr algn="just" fontAlgn="base">
              <a:spcAft>
                <a:spcPct val="0"/>
              </a:spcAft>
              <a:buFont typeface="Arial" panose="020B0604020202020204" pitchFamily="34" charset="0"/>
              <a:buChar char="•"/>
            </a:pPr>
            <a:r>
              <a:rPr lang="en-US" sz="1600" b="1" dirty="0">
                <a:ea typeface="Calibri" panose="020F0502020204030204" pitchFamily="34" charset="0"/>
              </a:rPr>
              <a:t>Products</a:t>
            </a:r>
          </a:p>
          <a:p>
            <a:pPr lvl="1" algn="just" fontAlgn="base">
              <a:spcAft>
                <a:spcPct val="0"/>
              </a:spcAft>
              <a:buFont typeface="Arial" panose="020B0604020202020204" pitchFamily="34" charset="0"/>
              <a:buChar char="•"/>
            </a:pPr>
            <a:r>
              <a:rPr lang="en-US" dirty="0"/>
              <a:t>Requirements and Specifications</a:t>
            </a:r>
          </a:p>
          <a:p>
            <a:pPr lvl="1" algn="just" fontAlgn="base">
              <a:spcAft>
                <a:spcPct val="0"/>
              </a:spcAft>
              <a:buFont typeface="Arial" panose="020B0604020202020204" pitchFamily="34" charset="0"/>
              <a:buChar char="•"/>
            </a:pPr>
            <a:r>
              <a:rPr lang="en-US" dirty="0"/>
              <a:t>Architecture</a:t>
            </a:r>
          </a:p>
          <a:p>
            <a:pPr lvl="1" algn="just" fontAlgn="base">
              <a:spcAft>
                <a:spcPct val="0"/>
              </a:spcAft>
              <a:buFont typeface="Arial" panose="020B0604020202020204" pitchFamily="34" charset="0"/>
              <a:buChar char="•"/>
            </a:pPr>
            <a:r>
              <a:rPr lang="en-US" dirty="0"/>
              <a:t>Code</a:t>
            </a:r>
          </a:p>
          <a:p>
            <a:pPr lvl="1" algn="just" fontAlgn="base">
              <a:spcAft>
                <a:spcPct val="0"/>
              </a:spcAft>
              <a:buFont typeface="Arial" panose="020B0604020202020204" pitchFamily="34" charset="0"/>
              <a:buChar char="•"/>
            </a:pPr>
            <a:r>
              <a:rPr lang="en-US" dirty="0"/>
              <a:t>Defect reports</a:t>
            </a:r>
          </a:p>
          <a:p>
            <a:pPr lvl="1" algn="just" fontAlgn="base">
              <a:spcAft>
                <a:spcPct val="0"/>
              </a:spcAft>
              <a:buFont typeface="Arial" panose="020B0604020202020204" pitchFamily="34" charset="0"/>
              <a:buChar char="•"/>
            </a:pPr>
            <a:r>
              <a:rPr lang="en-US" dirty="0"/>
              <a:t>Contracts and </a:t>
            </a:r>
          </a:p>
          <a:p>
            <a:pPr lvl="1" algn="just" fontAlgn="base">
              <a:spcAft>
                <a:spcPct val="0"/>
              </a:spcAft>
              <a:buFont typeface="Arial" panose="020B0604020202020204" pitchFamily="34" charset="0"/>
              <a:buChar char="•"/>
            </a:pPr>
            <a:r>
              <a:rPr lang="en-US" dirty="0"/>
              <a:t>Plans.</a:t>
            </a:r>
          </a:p>
          <a:p>
            <a:pPr algn="just" fontAlgn="base">
              <a:spcAft>
                <a:spcPct val="0"/>
              </a:spcAft>
              <a:buFont typeface="Arial" panose="020B0604020202020204" pitchFamily="34" charset="0"/>
              <a:buChar char="•"/>
            </a:pPr>
            <a:endParaRPr lang="en-US" sz="1600" b="1" dirty="0">
              <a:ea typeface="Calibri" panose="020F0502020204030204" pitchFamily="34" charset="0"/>
            </a:endParaRPr>
          </a:p>
        </p:txBody>
      </p:sp>
    </p:spTree>
    <p:extLst>
      <p:ext uri="{BB962C8B-B14F-4D97-AF65-F5344CB8AC3E}">
        <p14:creationId xmlns:p14="http://schemas.microsoft.com/office/powerpoint/2010/main" val="167232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072B5-710E-2727-011C-C0F499F170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CE6E8-A88A-D897-F936-8B86F21F2E05}"/>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1028 – Walkthrough</a:t>
            </a:r>
          </a:p>
        </p:txBody>
      </p:sp>
      <p:sp>
        <p:nvSpPr>
          <p:cNvPr id="20483" name="Content Placeholder 1">
            <a:extLst>
              <a:ext uri="{FF2B5EF4-FFF2-40B4-BE49-F238E27FC236}">
                <a16:creationId xmlns:a16="http://schemas.microsoft.com/office/drawing/2014/main" id="{871B9260-4C32-5104-C162-85FC927726F0}"/>
              </a:ext>
            </a:extLst>
          </p:cNvPr>
          <p:cNvSpPr>
            <a:spLocks noGrp="1"/>
          </p:cNvSpPr>
          <p:nvPr>
            <p:ph idx="1"/>
          </p:nvPr>
        </p:nvSpPr>
        <p:spPr>
          <a:xfrm>
            <a:off x="228600" y="1447800"/>
            <a:ext cx="8534400" cy="4983162"/>
          </a:xfrm>
        </p:spPr>
        <p:txBody>
          <a:bodyPr/>
          <a:lstStyle/>
          <a:p>
            <a:pPr marL="0" indent="0" algn="just" fontAlgn="base">
              <a:spcAft>
                <a:spcPct val="0"/>
              </a:spcAft>
            </a:pPr>
            <a:r>
              <a:rPr lang="en-US" sz="1600" b="1" dirty="0">
                <a:effectLst/>
                <a:ea typeface="Calibri" panose="020F0502020204030204" pitchFamily="34" charset="0"/>
              </a:rPr>
              <a:t>Roles and Responsibilities</a:t>
            </a:r>
          </a:p>
          <a:p>
            <a:pPr algn="just" fontAlgn="base">
              <a:spcAft>
                <a:spcPct val="0"/>
              </a:spcAft>
              <a:buFont typeface="Arial" panose="020B0604020202020204" pitchFamily="34" charset="0"/>
              <a:buChar char="•"/>
            </a:pPr>
            <a:r>
              <a:rPr lang="en-US" sz="1600" dirty="0">
                <a:effectLst/>
                <a:ea typeface="Calibri" panose="020F0502020204030204" pitchFamily="34" charset="0"/>
              </a:rPr>
              <a:t>Walk-through leader</a:t>
            </a:r>
          </a:p>
          <a:p>
            <a:pPr lvl="1" algn="just" fontAlgn="base">
              <a:spcAft>
                <a:spcPct val="0"/>
              </a:spcAft>
              <a:buFont typeface="Arial" panose="020B0604020202020204" pitchFamily="34" charset="0"/>
              <a:buChar char="•"/>
            </a:pPr>
            <a:r>
              <a:rPr lang="en-US" dirty="0"/>
              <a:t>Conduct the walk-through</a:t>
            </a:r>
          </a:p>
          <a:p>
            <a:pPr lvl="1" algn="just" fontAlgn="base">
              <a:spcAft>
                <a:spcPct val="0"/>
              </a:spcAft>
              <a:buFont typeface="Arial" panose="020B0604020202020204" pitchFamily="34" charset="0"/>
              <a:buChar char="•"/>
            </a:pPr>
            <a:r>
              <a:rPr lang="en-US" dirty="0"/>
              <a:t>Distributing documents and arranging the meeting</a:t>
            </a:r>
          </a:p>
          <a:p>
            <a:pPr lvl="1" algn="just" fontAlgn="base">
              <a:spcAft>
                <a:spcPct val="0"/>
              </a:spcAft>
              <a:buFont typeface="Arial" panose="020B0604020202020204" pitchFamily="34" charset="0"/>
              <a:buChar char="•"/>
            </a:pPr>
            <a:r>
              <a:rPr lang="en-US" dirty="0"/>
              <a:t>Prepare the statement of objectives to guide the team through the walkthrough;</a:t>
            </a:r>
          </a:p>
          <a:p>
            <a:pPr lvl="1" algn="just" fontAlgn="base">
              <a:spcAft>
                <a:spcPct val="0"/>
              </a:spcAft>
              <a:buFont typeface="Arial" panose="020B0604020202020204" pitchFamily="34" charset="0"/>
              <a:buChar char="•"/>
            </a:pPr>
            <a:r>
              <a:rPr lang="en-US" dirty="0"/>
              <a:t>Issue the walk-through output (</a:t>
            </a:r>
            <a:r>
              <a:rPr lang="en-US" dirty="0" err="1"/>
              <a:t>CheckList</a:t>
            </a:r>
            <a:r>
              <a:rPr lang="en-US" dirty="0"/>
              <a:t>).</a:t>
            </a:r>
          </a:p>
          <a:p>
            <a:pPr algn="just" fontAlgn="base">
              <a:spcAft>
                <a:spcPct val="0"/>
              </a:spcAft>
              <a:buFont typeface="Arial" panose="020B0604020202020204" pitchFamily="34" charset="0"/>
              <a:buChar char="•"/>
            </a:pPr>
            <a:r>
              <a:rPr lang="en-US" sz="1600" dirty="0">
                <a:effectLst/>
                <a:ea typeface="Calibri" panose="020F0502020204030204" pitchFamily="34" charset="0"/>
              </a:rPr>
              <a:t>Recorder</a:t>
            </a:r>
          </a:p>
          <a:p>
            <a:pPr lvl="1" algn="just" fontAlgn="base">
              <a:spcAft>
                <a:spcPct val="0"/>
              </a:spcAft>
              <a:buFont typeface="Arial" panose="020B0604020202020204" pitchFamily="34" charset="0"/>
              <a:buChar char="•"/>
            </a:pPr>
            <a:r>
              <a:rPr lang="en-US" dirty="0">
                <a:effectLst/>
                <a:ea typeface="Calibri" panose="020F0502020204030204" pitchFamily="34" charset="0"/>
              </a:rPr>
              <a:t>Note all comments made during the walk-through that pertain to anomalies found, questions of style, omissions, contradictions, suggestions for improvement, or alternative approaches.</a:t>
            </a:r>
          </a:p>
          <a:p>
            <a:pPr algn="just" fontAlgn="base">
              <a:spcAft>
                <a:spcPct val="0"/>
              </a:spcAft>
              <a:buFont typeface="Arial" panose="020B0604020202020204" pitchFamily="34" charset="0"/>
              <a:buChar char="•"/>
            </a:pPr>
            <a:r>
              <a:rPr lang="en-US" sz="1600" dirty="0">
                <a:effectLst/>
                <a:ea typeface="Calibri" panose="020F0502020204030204" pitchFamily="34" charset="0"/>
              </a:rPr>
              <a:t>Author</a:t>
            </a:r>
          </a:p>
          <a:p>
            <a:pPr lvl="1" algn="just" fontAlgn="base">
              <a:spcAft>
                <a:spcPct val="0"/>
              </a:spcAft>
              <a:buFont typeface="Arial" panose="020B0604020202020204" pitchFamily="34" charset="0"/>
              <a:buChar char="•"/>
            </a:pPr>
            <a:r>
              <a:rPr lang="en-US" dirty="0"/>
              <a:t>Present the software product in the walk-through</a:t>
            </a:r>
          </a:p>
          <a:p>
            <a:pPr algn="just" fontAlgn="base">
              <a:spcAft>
                <a:spcPct val="0"/>
              </a:spcAft>
              <a:buFont typeface="Arial" panose="020B0604020202020204" pitchFamily="34" charset="0"/>
              <a:buChar char="•"/>
            </a:pPr>
            <a:r>
              <a:rPr lang="en-US" sz="1600" dirty="0">
                <a:effectLst/>
                <a:ea typeface="Calibri" panose="020F0502020204030204" pitchFamily="34" charset="0"/>
              </a:rPr>
              <a:t>Team member</a:t>
            </a:r>
          </a:p>
          <a:p>
            <a:pPr algn="just" fontAlgn="base">
              <a:spcAft>
                <a:spcPct val="0"/>
              </a:spcAft>
              <a:buFont typeface="Arial" panose="020B0604020202020204" pitchFamily="34" charset="0"/>
              <a:buChar char="•"/>
            </a:pPr>
            <a:endParaRPr lang="en-US" sz="1600" b="1" dirty="0">
              <a:ea typeface="Calibri" panose="020F0502020204030204" pitchFamily="34" charset="0"/>
            </a:endParaRPr>
          </a:p>
        </p:txBody>
      </p:sp>
    </p:spTree>
    <p:extLst>
      <p:ext uri="{BB962C8B-B14F-4D97-AF65-F5344CB8AC3E}">
        <p14:creationId xmlns:p14="http://schemas.microsoft.com/office/powerpoint/2010/main" val="1837869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FE756-98BC-B883-B0C8-7EF1D26E552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8F8DE-49A5-294D-EC1C-6496EA449F45}"/>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1028 – Inspections</a:t>
            </a:r>
          </a:p>
        </p:txBody>
      </p:sp>
      <p:sp>
        <p:nvSpPr>
          <p:cNvPr id="20483" name="Content Placeholder 1">
            <a:extLst>
              <a:ext uri="{FF2B5EF4-FFF2-40B4-BE49-F238E27FC236}">
                <a16:creationId xmlns:a16="http://schemas.microsoft.com/office/drawing/2014/main" id="{FED8F364-E8FF-EB19-4E31-B431352B20A2}"/>
              </a:ext>
            </a:extLst>
          </p:cNvPr>
          <p:cNvSpPr>
            <a:spLocks noGrp="1"/>
          </p:cNvSpPr>
          <p:nvPr>
            <p:ph idx="1"/>
          </p:nvPr>
        </p:nvSpPr>
        <p:spPr>
          <a:xfrm>
            <a:off x="228600" y="1447800"/>
            <a:ext cx="8534400" cy="5029200"/>
          </a:xfrm>
        </p:spPr>
        <p:txBody>
          <a:bodyPr/>
          <a:lstStyle/>
          <a:p>
            <a:pPr marL="0" indent="0" algn="just" fontAlgn="base">
              <a:spcAft>
                <a:spcPct val="0"/>
              </a:spcAft>
            </a:pPr>
            <a:r>
              <a:rPr lang="en-US" sz="1600" dirty="0">
                <a:effectLst/>
                <a:ea typeface="Calibri" panose="020F0502020204030204" pitchFamily="34" charset="0"/>
              </a:rPr>
              <a:t>More thorough and Formal than Walk through</a:t>
            </a:r>
          </a:p>
          <a:p>
            <a:pPr marL="0" indent="0" algn="just" fontAlgn="base">
              <a:spcAft>
                <a:spcPct val="0"/>
              </a:spcAft>
            </a:pPr>
            <a:r>
              <a:rPr lang="en-US" sz="1600" b="1" dirty="0">
                <a:effectLst/>
                <a:ea typeface="Calibri" panose="020F0502020204030204" pitchFamily="34" charset="0"/>
              </a:rPr>
              <a:t>Roles and Responsibilities</a:t>
            </a:r>
          </a:p>
          <a:p>
            <a:pPr algn="just" fontAlgn="base">
              <a:spcAft>
                <a:spcPct val="0"/>
              </a:spcAft>
              <a:buFont typeface="Arial" panose="020B0604020202020204" pitchFamily="34" charset="0"/>
              <a:buChar char="•"/>
            </a:pPr>
            <a:r>
              <a:rPr lang="en-US" sz="1600" dirty="0">
                <a:effectLst/>
                <a:ea typeface="Calibri" panose="020F0502020204030204" pitchFamily="34" charset="0"/>
              </a:rPr>
              <a:t>Inspection leader</a:t>
            </a:r>
          </a:p>
          <a:p>
            <a:pPr lvl="1" algn="just" fontAlgn="base">
              <a:spcAft>
                <a:spcPct val="0"/>
              </a:spcAft>
              <a:buFont typeface="Arial" panose="020B0604020202020204" pitchFamily="34" charset="0"/>
              <a:buChar char="•"/>
            </a:pPr>
            <a:r>
              <a:rPr lang="en-US" sz="1400" dirty="0"/>
              <a:t>Planning and organizational tasks pertaining to the inspection</a:t>
            </a:r>
          </a:p>
          <a:p>
            <a:pPr lvl="1" algn="just" fontAlgn="base">
              <a:spcAft>
                <a:spcPct val="0"/>
              </a:spcAft>
              <a:buFont typeface="Arial" panose="020B0604020202020204" pitchFamily="34" charset="0"/>
              <a:buChar char="•"/>
            </a:pPr>
            <a:r>
              <a:rPr lang="en-US" sz="1400" dirty="0"/>
              <a:t>Prepares Documents to be inspected. Issues Check List</a:t>
            </a:r>
          </a:p>
          <a:p>
            <a:pPr algn="just" fontAlgn="base">
              <a:spcAft>
                <a:spcPct val="0"/>
              </a:spcAft>
              <a:buFont typeface="Arial" panose="020B0604020202020204" pitchFamily="34" charset="0"/>
              <a:buChar char="•"/>
            </a:pPr>
            <a:r>
              <a:rPr lang="en-US" sz="1600" dirty="0">
                <a:effectLst/>
                <a:ea typeface="Calibri" panose="020F0502020204030204" pitchFamily="34" charset="0"/>
              </a:rPr>
              <a:t>Recorder</a:t>
            </a:r>
          </a:p>
          <a:p>
            <a:pPr lvl="1" algn="just" fontAlgn="base">
              <a:spcAft>
                <a:spcPct val="0"/>
              </a:spcAft>
              <a:buFont typeface="Arial" panose="020B0604020202020204" pitchFamily="34" charset="0"/>
              <a:buChar char="•"/>
            </a:pPr>
            <a:r>
              <a:rPr lang="en-US" sz="1400" dirty="0"/>
              <a:t>Documents anomalies, action items, decisions, waivers, and recommendations made by the inspection team</a:t>
            </a:r>
          </a:p>
          <a:p>
            <a:pPr algn="just" fontAlgn="base">
              <a:spcAft>
                <a:spcPct val="0"/>
              </a:spcAft>
              <a:buFont typeface="Arial" panose="020B0604020202020204" pitchFamily="34" charset="0"/>
              <a:buChar char="•"/>
            </a:pPr>
            <a:r>
              <a:rPr lang="en-US" sz="1600" dirty="0">
                <a:effectLst/>
                <a:ea typeface="Calibri" panose="020F0502020204030204" pitchFamily="34" charset="0"/>
              </a:rPr>
              <a:t>Reader</a:t>
            </a:r>
          </a:p>
          <a:p>
            <a:pPr lvl="1" algn="just" fontAlgn="base">
              <a:spcAft>
                <a:spcPct val="0"/>
              </a:spcAft>
              <a:buFont typeface="Arial" panose="020B0604020202020204" pitchFamily="34" charset="0"/>
              <a:buChar char="•"/>
            </a:pPr>
            <a:r>
              <a:rPr lang="en-US" sz="1400" dirty="0"/>
              <a:t>Lead the inspection team through the software product in a comprehensive and logical fashion, interpreting sections of the work and highlighting important aspects. </a:t>
            </a:r>
          </a:p>
          <a:p>
            <a:pPr algn="just" fontAlgn="base">
              <a:spcAft>
                <a:spcPct val="0"/>
              </a:spcAft>
              <a:buFont typeface="Arial" panose="020B0604020202020204" pitchFamily="34" charset="0"/>
              <a:buChar char="•"/>
            </a:pPr>
            <a:r>
              <a:rPr lang="en-US" sz="1600" dirty="0">
                <a:effectLst/>
                <a:ea typeface="Calibri" panose="020F0502020204030204" pitchFamily="34" charset="0"/>
              </a:rPr>
              <a:t>Author</a:t>
            </a:r>
          </a:p>
          <a:p>
            <a:pPr lvl="1" algn="just" fontAlgn="base">
              <a:spcAft>
                <a:spcPct val="0"/>
              </a:spcAft>
              <a:buFont typeface="Arial" panose="020B0604020202020204" pitchFamily="34" charset="0"/>
              <a:buChar char="•"/>
            </a:pPr>
            <a:r>
              <a:rPr lang="en-US" sz="1400" dirty="0"/>
              <a:t>Ensures product to meet its inspection entry criteria and does any rework to meet exit criteria.</a:t>
            </a:r>
          </a:p>
          <a:p>
            <a:pPr algn="just" fontAlgn="base">
              <a:spcAft>
                <a:spcPct val="0"/>
              </a:spcAft>
              <a:buFont typeface="Arial" panose="020B0604020202020204" pitchFamily="34" charset="0"/>
              <a:buChar char="•"/>
            </a:pPr>
            <a:r>
              <a:rPr lang="en-US" sz="1600" dirty="0">
                <a:effectLst/>
                <a:ea typeface="Calibri" panose="020F0502020204030204" pitchFamily="34" charset="0"/>
              </a:rPr>
              <a:t>Inspector</a:t>
            </a:r>
          </a:p>
          <a:p>
            <a:pPr lvl="1" algn="just" fontAlgn="base">
              <a:spcAft>
                <a:spcPct val="0"/>
              </a:spcAft>
              <a:buFont typeface="Arial" panose="020B0604020202020204" pitchFamily="34" charset="0"/>
              <a:buChar char="•"/>
            </a:pPr>
            <a:r>
              <a:rPr lang="en-US" sz="1400" dirty="0"/>
              <a:t>Identify and describe anomalies in the software product.  Should have expertise in the area</a:t>
            </a:r>
          </a:p>
          <a:p>
            <a:pPr lvl="1" algn="just" fontAlgn="base">
              <a:spcAft>
                <a:spcPct val="0"/>
              </a:spcAft>
              <a:buFont typeface="Arial" panose="020B0604020202020204" pitchFamily="34" charset="0"/>
              <a:buChar char="•"/>
            </a:pPr>
            <a:r>
              <a:rPr lang="en-US" sz="1400" dirty="0"/>
              <a:t>Represent different viewpoints - For example, sponsor, end user, requirements, design, code, safety, test, independent test, project management, quality management, </a:t>
            </a:r>
            <a:r>
              <a:rPr lang="en-US" sz="1400" dirty="0" err="1"/>
              <a:t>etc</a:t>
            </a:r>
            <a:endParaRPr lang="en-US" sz="1400" dirty="0"/>
          </a:p>
          <a:p>
            <a:pPr lvl="1" algn="just" fontAlgn="base">
              <a:spcAft>
                <a:spcPct val="0"/>
              </a:spcAft>
              <a:buFont typeface="Arial" panose="020B0604020202020204" pitchFamily="34" charset="0"/>
              <a:buChar char="•"/>
            </a:pPr>
            <a:r>
              <a:rPr lang="en-US" sz="1400" dirty="0"/>
              <a:t>Inspectors should be assigned specific topics to ensure effective coverage.</a:t>
            </a:r>
          </a:p>
        </p:txBody>
      </p:sp>
    </p:spTree>
    <p:extLst>
      <p:ext uri="{BB962C8B-B14F-4D97-AF65-F5344CB8AC3E}">
        <p14:creationId xmlns:p14="http://schemas.microsoft.com/office/powerpoint/2010/main" val="857852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02B5B-DFE8-E948-A947-C63785FAB24E}"/>
            </a:ext>
          </a:extLst>
        </p:cNvPr>
        <p:cNvGrpSpPr/>
        <p:nvPr/>
      </p:nvGrpSpPr>
      <p:grpSpPr>
        <a:xfrm>
          <a:off x="0" y="0"/>
          <a:ext cx="0" cy="0"/>
          <a:chOff x="0" y="0"/>
          <a:chExt cx="0" cy="0"/>
        </a:xfrm>
      </p:grpSpPr>
      <p:sp>
        <p:nvSpPr>
          <p:cNvPr id="20483" name="Content Placeholder 1">
            <a:extLst>
              <a:ext uri="{FF2B5EF4-FFF2-40B4-BE49-F238E27FC236}">
                <a16:creationId xmlns:a16="http://schemas.microsoft.com/office/drawing/2014/main" id="{5188B860-A8D2-C405-36CE-FC5843C6BE05}"/>
              </a:ext>
            </a:extLst>
          </p:cNvPr>
          <p:cNvSpPr>
            <a:spLocks noGrp="1"/>
          </p:cNvSpPr>
          <p:nvPr>
            <p:ph sz="half" idx="1"/>
          </p:nvPr>
        </p:nvSpPr>
        <p:spPr>
          <a:xfrm>
            <a:off x="181708" y="1600200"/>
            <a:ext cx="3994638" cy="4525963"/>
          </a:xfrm>
        </p:spPr>
        <p:txBody>
          <a:bodyPr wrap="square" anchor="t">
            <a:normAutofit/>
          </a:bodyPr>
          <a:lstStyle/>
          <a:p>
            <a:pPr fontAlgn="base">
              <a:lnSpc>
                <a:spcPct val="90000"/>
              </a:lnSpc>
              <a:spcAft>
                <a:spcPct val="0"/>
              </a:spcAft>
              <a:buFont typeface="Arial" panose="020B0604020202020204" pitchFamily="34" charset="0"/>
              <a:buChar char="•"/>
            </a:pPr>
            <a:r>
              <a:rPr lang="en-US" sz="2000" dirty="0">
                <a:effectLst/>
              </a:rPr>
              <a:t>Measuring Rate of Inspection </a:t>
            </a:r>
          </a:p>
          <a:p>
            <a:pPr lvl="1" fontAlgn="base">
              <a:lnSpc>
                <a:spcPct val="90000"/>
              </a:lnSpc>
              <a:spcAft>
                <a:spcPct val="0"/>
              </a:spcAft>
              <a:buFont typeface="Arial" panose="020B0604020202020204" pitchFamily="34" charset="0"/>
              <a:buChar char="•"/>
            </a:pPr>
            <a:r>
              <a:rPr lang="en-US" dirty="0"/>
              <a:t>Time Taken</a:t>
            </a:r>
          </a:p>
          <a:p>
            <a:pPr lvl="1" fontAlgn="base">
              <a:lnSpc>
                <a:spcPct val="90000"/>
              </a:lnSpc>
              <a:spcAft>
                <a:spcPct val="0"/>
              </a:spcAft>
              <a:buFont typeface="Arial" panose="020B0604020202020204" pitchFamily="34" charset="0"/>
              <a:buChar char="•"/>
            </a:pPr>
            <a:r>
              <a:rPr lang="en-US" dirty="0"/>
              <a:t>Defects/Issues found</a:t>
            </a:r>
          </a:p>
          <a:p>
            <a:pPr lvl="1" fontAlgn="base">
              <a:lnSpc>
                <a:spcPct val="90000"/>
              </a:lnSpc>
              <a:spcAft>
                <a:spcPct val="0"/>
              </a:spcAft>
              <a:buFont typeface="Arial" panose="020B0604020202020204" pitchFamily="34" charset="0"/>
              <a:buChar char="•"/>
            </a:pPr>
            <a:r>
              <a:rPr lang="en-US" dirty="0"/>
              <a:t>Fix Rate</a:t>
            </a:r>
          </a:p>
          <a:p>
            <a:pPr marL="457200" lvl="1" indent="0" fontAlgn="base">
              <a:lnSpc>
                <a:spcPct val="90000"/>
              </a:lnSpc>
              <a:spcAft>
                <a:spcPct val="0"/>
              </a:spcAft>
              <a:buNone/>
            </a:pPr>
            <a:endParaRPr lang="en-US" dirty="0"/>
          </a:p>
          <a:p>
            <a:pPr marL="457200" lvl="1" indent="0" fontAlgn="base">
              <a:lnSpc>
                <a:spcPct val="90000"/>
              </a:lnSpc>
              <a:spcAft>
                <a:spcPct val="0"/>
              </a:spcAft>
              <a:buNone/>
            </a:pPr>
            <a:endParaRPr lang="en-US" dirty="0"/>
          </a:p>
          <a:p>
            <a:pPr fontAlgn="base">
              <a:lnSpc>
                <a:spcPct val="90000"/>
              </a:lnSpc>
              <a:spcAft>
                <a:spcPct val="0"/>
              </a:spcAft>
              <a:buFont typeface="Arial" panose="020B0604020202020204" pitchFamily="34" charset="0"/>
              <a:buChar char="•"/>
            </a:pPr>
            <a:r>
              <a:rPr lang="en-US" sz="1800" dirty="0"/>
              <a:t>Author Effectiveness</a:t>
            </a:r>
          </a:p>
          <a:p>
            <a:pPr fontAlgn="base">
              <a:lnSpc>
                <a:spcPct val="90000"/>
              </a:lnSpc>
              <a:spcAft>
                <a:spcPct val="0"/>
              </a:spcAft>
              <a:buFont typeface="Arial" panose="020B0604020202020204" pitchFamily="34" charset="0"/>
              <a:buChar char="•"/>
            </a:pPr>
            <a:r>
              <a:rPr lang="en-US" sz="1800" dirty="0"/>
              <a:t>Reviewer Effectiveness</a:t>
            </a:r>
          </a:p>
        </p:txBody>
      </p:sp>
      <p:pic>
        <p:nvPicPr>
          <p:cNvPr id="4" name="Picture 3">
            <a:extLst>
              <a:ext uri="{FF2B5EF4-FFF2-40B4-BE49-F238E27FC236}">
                <a16:creationId xmlns:a16="http://schemas.microsoft.com/office/drawing/2014/main" id="{C871B41B-5827-BF06-52D2-5122B8852FC1}"/>
              </a:ext>
            </a:extLst>
          </p:cNvPr>
          <p:cNvPicPr>
            <a:picLocks noChangeAspect="1"/>
          </p:cNvPicPr>
          <p:nvPr/>
        </p:nvPicPr>
        <p:blipFill>
          <a:blip r:embed="rId3"/>
          <a:stretch>
            <a:fillRect/>
          </a:stretch>
        </p:blipFill>
        <p:spPr>
          <a:xfrm>
            <a:off x="4296507" y="1600200"/>
            <a:ext cx="4665785" cy="2951107"/>
          </a:xfrm>
          <a:prstGeom prst="rect">
            <a:avLst/>
          </a:prstGeom>
          <a:noFill/>
        </p:spPr>
      </p:pic>
      <p:sp>
        <p:nvSpPr>
          <p:cNvPr id="3" name="Content Placeholder 2">
            <a:extLst>
              <a:ext uri="{FF2B5EF4-FFF2-40B4-BE49-F238E27FC236}">
                <a16:creationId xmlns:a16="http://schemas.microsoft.com/office/drawing/2014/main" id="{2E9A19EA-E4CE-F926-8172-2C80773586B4}"/>
              </a:ext>
            </a:extLst>
          </p:cNvPr>
          <p:cNvSpPr>
            <a:spLocks noGrp="1"/>
          </p:cNvSpPr>
          <p:nvPr>
            <p:ph sz="quarter" idx="10"/>
          </p:nvPr>
        </p:nvSpPr>
        <p:spPr>
          <a:xfrm>
            <a:off x="304800" y="152400"/>
            <a:ext cx="6324600" cy="1143000"/>
          </a:xfrm>
        </p:spPr>
        <p:txBody>
          <a:bodyPr wrap="square" anchor="ctr">
            <a:normAutofit/>
          </a:bodyPr>
          <a:lstStyle/>
          <a:p>
            <a:pPr>
              <a:defRPr/>
            </a:pPr>
            <a:r>
              <a:rPr lang="en-US" dirty="0">
                <a:solidFill>
                  <a:srgbClr val="C00000"/>
                </a:solidFill>
                <a:latin typeface="Comic Sans MS" panose="030F0702030302020204" pitchFamily="66" charset="0"/>
              </a:rPr>
              <a:t>IEEE 1028 – Inspections</a:t>
            </a:r>
          </a:p>
        </p:txBody>
      </p:sp>
    </p:spTree>
    <p:extLst>
      <p:ext uri="{BB962C8B-B14F-4D97-AF65-F5344CB8AC3E}">
        <p14:creationId xmlns:p14="http://schemas.microsoft.com/office/powerpoint/2010/main" val="1188095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6305C-CAB2-4121-05A3-EA8FC2BDAA7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19FAD-BF37-81D2-85A1-6CDB7F1C8BA3}"/>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1028 – </a:t>
            </a:r>
          </a:p>
          <a:p>
            <a:pPr>
              <a:defRPr/>
            </a:pPr>
            <a:r>
              <a:rPr lang="en-US" dirty="0">
                <a:solidFill>
                  <a:srgbClr val="C00000"/>
                </a:solidFill>
                <a:latin typeface="Comic Sans MS" panose="030F0702030302020204" pitchFamily="66" charset="0"/>
              </a:rPr>
              <a:t>Products to be Reviewed</a:t>
            </a:r>
          </a:p>
        </p:txBody>
      </p:sp>
      <p:sp>
        <p:nvSpPr>
          <p:cNvPr id="20483" name="Content Placeholder 1">
            <a:extLst>
              <a:ext uri="{FF2B5EF4-FFF2-40B4-BE49-F238E27FC236}">
                <a16:creationId xmlns:a16="http://schemas.microsoft.com/office/drawing/2014/main" id="{41A817F4-26FB-68BA-77BB-EE8A2A7D717D}"/>
              </a:ext>
            </a:extLst>
          </p:cNvPr>
          <p:cNvSpPr>
            <a:spLocks noGrp="1"/>
          </p:cNvSpPr>
          <p:nvPr>
            <p:ph idx="1"/>
          </p:nvPr>
        </p:nvSpPr>
        <p:spPr>
          <a:xfrm>
            <a:off x="228600" y="1447800"/>
            <a:ext cx="8534400" cy="5029200"/>
          </a:xfrm>
        </p:spPr>
        <p:txBody>
          <a:bodyPr/>
          <a:lstStyle/>
          <a:p>
            <a:pPr marL="0" indent="0" algn="just" fontAlgn="base">
              <a:spcAft>
                <a:spcPct val="0"/>
              </a:spcAft>
            </a:pPr>
            <a:r>
              <a:rPr lang="en-US" sz="1600" b="1" dirty="0">
                <a:ea typeface="Calibri" panose="020F0502020204030204" pitchFamily="34" charset="0"/>
              </a:rPr>
              <a:t>In Either </a:t>
            </a:r>
            <a:r>
              <a:rPr lang="en-US" sz="1600" b="1" dirty="0">
                <a:effectLst/>
                <a:ea typeface="Calibri" panose="020F0502020204030204" pitchFamily="34" charset="0"/>
              </a:rPr>
              <a:t>Inspection or Walkthrough</a:t>
            </a:r>
          </a:p>
          <a:p>
            <a:pPr algn="just" fontAlgn="base">
              <a:spcAft>
                <a:spcPct val="0"/>
              </a:spcAft>
              <a:buFont typeface="Arial" panose="020B0604020202020204" pitchFamily="34" charset="0"/>
              <a:buChar char="•"/>
            </a:pPr>
            <a:r>
              <a:rPr lang="en-US" sz="1600" dirty="0">
                <a:effectLst/>
                <a:ea typeface="Calibri" panose="020F0502020204030204" pitchFamily="34" charset="0"/>
              </a:rPr>
              <a:t>Software requirements specification</a:t>
            </a:r>
          </a:p>
          <a:p>
            <a:pPr algn="just" fontAlgn="base">
              <a:spcAft>
                <a:spcPct val="0"/>
              </a:spcAft>
              <a:buFont typeface="Arial" panose="020B0604020202020204" pitchFamily="34" charset="0"/>
              <a:buChar char="•"/>
            </a:pPr>
            <a:r>
              <a:rPr lang="en-US" sz="1600" dirty="0">
                <a:effectLst/>
                <a:ea typeface="Calibri" panose="020F0502020204030204" pitchFamily="34" charset="0"/>
              </a:rPr>
              <a:t>Software design description</a:t>
            </a:r>
          </a:p>
          <a:p>
            <a:pPr algn="just" fontAlgn="base">
              <a:spcAft>
                <a:spcPct val="0"/>
              </a:spcAft>
              <a:buFont typeface="Arial" panose="020B0604020202020204" pitchFamily="34" charset="0"/>
              <a:buChar char="•"/>
            </a:pPr>
            <a:r>
              <a:rPr lang="en-US" sz="1600" dirty="0">
                <a:effectLst/>
                <a:ea typeface="Calibri" panose="020F0502020204030204" pitchFamily="34" charset="0"/>
              </a:rPr>
              <a:t>Source code</a:t>
            </a:r>
          </a:p>
          <a:p>
            <a:pPr algn="just" fontAlgn="base">
              <a:spcAft>
                <a:spcPct val="0"/>
              </a:spcAft>
              <a:buFont typeface="Arial" panose="020B0604020202020204" pitchFamily="34" charset="0"/>
              <a:buChar char="•"/>
            </a:pPr>
            <a:r>
              <a:rPr lang="en-US" sz="1600" dirty="0">
                <a:effectLst/>
                <a:ea typeface="Calibri" panose="020F0502020204030204" pitchFamily="34" charset="0"/>
              </a:rPr>
              <a:t>Software test documentation</a:t>
            </a:r>
          </a:p>
          <a:p>
            <a:pPr algn="just" fontAlgn="base">
              <a:spcAft>
                <a:spcPct val="0"/>
              </a:spcAft>
              <a:buFont typeface="Arial" panose="020B0604020202020204" pitchFamily="34" charset="0"/>
              <a:buChar char="•"/>
            </a:pPr>
            <a:r>
              <a:rPr lang="en-US" sz="1600" dirty="0">
                <a:effectLst/>
                <a:ea typeface="Calibri" panose="020F0502020204030204" pitchFamily="34" charset="0"/>
              </a:rPr>
              <a:t>Software user documentation</a:t>
            </a:r>
          </a:p>
          <a:p>
            <a:pPr algn="just" fontAlgn="base">
              <a:spcAft>
                <a:spcPct val="0"/>
              </a:spcAft>
              <a:buFont typeface="Arial" panose="020B0604020202020204" pitchFamily="34" charset="0"/>
              <a:buChar char="•"/>
            </a:pPr>
            <a:r>
              <a:rPr lang="en-US" sz="1600" dirty="0">
                <a:effectLst/>
                <a:ea typeface="Calibri" panose="020F0502020204030204" pitchFamily="34" charset="0"/>
              </a:rPr>
              <a:t>Maintenance manual</a:t>
            </a:r>
          </a:p>
          <a:p>
            <a:pPr algn="just" fontAlgn="base">
              <a:spcAft>
                <a:spcPct val="0"/>
              </a:spcAft>
              <a:buFont typeface="Arial" panose="020B0604020202020204" pitchFamily="34" charset="0"/>
              <a:buChar char="•"/>
            </a:pPr>
            <a:r>
              <a:rPr lang="en-US" sz="1600" dirty="0">
                <a:effectLst/>
                <a:ea typeface="Calibri" panose="020F0502020204030204" pitchFamily="34" charset="0"/>
              </a:rPr>
              <a:t>System build procedures</a:t>
            </a:r>
          </a:p>
          <a:p>
            <a:pPr algn="just" fontAlgn="base">
              <a:spcAft>
                <a:spcPct val="0"/>
              </a:spcAft>
              <a:buFont typeface="Arial" panose="020B0604020202020204" pitchFamily="34" charset="0"/>
              <a:buChar char="•"/>
            </a:pPr>
            <a:r>
              <a:rPr lang="en-US" sz="1600" dirty="0">
                <a:effectLst/>
                <a:ea typeface="Calibri" panose="020F0502020204030204" pitchFamily="34" charset="0"/>
              </a:rPr>
              <a:t>Installation procedures</a:t>
            </a:r>
          </a:p>
          <a:p>
            <a:pPr algn="just" fontAlgn="base">
              <a:spcAft>
                <a:spcPct val="0"/>
              </a:spcAft>
              <a:buFont typeface="Arial" panose="020B0604020202020204" pitchFamily="34" charset="0"/>
              <a:buChar char="•"/>
            </a:pPr>
            <a:r>
              <a:rPr lang="en-US" sz="1600" dirty="0">
                <a:effectLst/>
                <a:ea typeface="Calibri" panose="020F0502020204030204" pitchFamily="34" charset="0"/>
              </a:rPr>
              <a:t>Release notes</a:t>
            </a:r>
          </a:p>
          <a:p>
            <a:pPr algn="just" fontAlgn="base">
              <a:spcAft>
                <a:spcPct val="0"/>
              </a:spcAft>
              <a:buFont typeface="Arial" panose="020B0604020202020204" pitchFamily="34" charset="0"/>
              <a:buChar char="•"/>
            </a:pPr>
            <a:r>
              <a:rPr lang="en-US" sz="1600" dirty="0">
                <a:effectLst/>
                <a:ea typeface="Calibri" panose="020F0502020204030204" pitchFamily="34" charset="0"/>
              </a:rPr>
              <a:t>Software models</a:t>
            </a:r>
          </a:p>
          <a:p>
            <a:pPr algn="just" fontAlgn="base">
              <a:spcAft>
                <a:spcPct val="0"/>
              </a:spcAft>
              <a:buFont typeface="Arial" panose="020B0604020202020204" pitchFamily="34" charset="0"/>
              <a:buChar char="•"/>
            </a:pPr>
            <a:r>
              <a:rPr lang="en-US" sz="1600" dirty="0">
                <a:effectLst/>
                <a:ea typeface="Calibri" panose="020F0502020204030204" pitchFamily="34" charset="0"/>
              </a:rPr>
              <a:t>Specifications</a:t>
            </a:r>
          </a:p>
          <a:p>
            <a:pPr algn="just" fontAlgn="base">
              <a:spcAft>
                <a:spcPct val="0"/>
              </a:spcAft>
              <a:buFont typeface="Arial" panose="020B0604020202020204" pitchFamily="34" charset="0"/>
              <a:buChar char="•"/>
            </a:pPr>
            <a:r>
              <a:rPr lang="en-US" sz="1600" dirty="0">
                <a:effectLst/>
                <a:ea typeface="Calibri" panose="020F0502020204030204" pitchFamily="34" charset="0"/>
              </a:rPr>
              <a:t>Software development process descriptions</a:t>
            </a:r>
          </a:p>
          <a:p>
            <a:pPr algn="just" fontAlgn="base">
              <a:spcAft>
                <a:spcPct val="0"/>
              </a:spcAft>
              <a:buFont typeface="Arial" panose="020B0604020202020204" pitchFamily="34" charset="0"/>
              <a:buChar char="•"/>
            </a:pPr>
            <a:r>
              <a:rPr lang="en-US" sz="1600" dirty="0">
                <a:effectLst/>
                <a:ea typeface="Calibri" panose="020F0502020204030204" pitchFamily="34" charset="0"/>
              </a:rPr>
              <a:t>Policies, strategies, and plans</a:t>
            </a:r>
          </a:p>
          <a:p>
            <a:pPr algn="just" fontAlgn="base">
              <a:spcAft>
                <a:spcPct val="0"/>
              </a:spcAft>
              <a:buFont typeface="Arial" panose="020B0604020202020204" pitchFamily="34" charset="0"/>
              <a:buChar char="•"/>
            </a:pPr>
            <a:r>
              <a:rPr lang="en-US" sz="1600" dirty="0">
                <a:effectLst/>
                <a:ea typeface="Calibri" panose="020F0502020204030204" pitchFamily="34" charset="0"/>
              </a:rPr>
              <a:t>Marketing and publicity documents</a:t>
            </a:r>
          </a:p>
          <a:p>
            <a:pPr algn="just" fontAlgn="base">
              <a:spcAft>
                <a:spcPct val="0"/>
              </a:spcAft>
              <a:buFont typeface="Arial" panose="020B0604020202020204" pitchFamily="34" charset="0"/>
              <a:buChar char="•"/>
            </a:pPr>
            <a:r>
              <a:rPr lang="en-US" sz="1600" dirty="0">
                <a:effectLst/>
                <a:ea typeface="Calibri" panose="020F0502020204030204" pitchFamily="34" charset="0"/>
              </a:rPr>
              <a:t>Software architectural descriptions</a:t>
            </a:r>
          </a:p>
          <a:p>
            <a:pPr algn="just" fontAlgn="base">
              <a:spcAft>
                <a:spcPct val="0"/>
              </a:spcAft>
              <a:buFont typeface="Arial" panose="020B0604020202020204" pitchFamily="34" charset="0"/>
              <a:buChar char="•"/>
            </a:pPr>
            <a:endParaRPr lang="en-US" sz="1600" dirty="0">
              <a:ea typeface="Calibri" panose="020F0502020204030204" pitchFamily="34" charset="0"/>
            </a:endParaRPr>
          </a:p>
        </p:txBody>
      </p:sp>
    </p:spTree>
    <p:extLst>
      <p:ext uri="{BB962C8B-B14F-4D97-AF65-F5344CB8AC3E}">
        <p14:creationId xmlns:p14="http://schemas.microsoft.com/office/powerpoint/2010/main" val="251484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C5D88-F3B4-77F6-45EE-A4B3A0D7CA6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49294-4A77-D528-71F8-D443CA77DC3B}"/>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When to Review</a:t>
            </a:r>
          </a:p>
        </p:txBody>
      </p:sp>
      <p:sp>
        <p:nvSpPr>
          <p:cNvPr id="20483" name="Content Placeholder 1">
            <a:extLst>
              <a:ext uri="{FF2B5EF4-FFF2-40B4-BE49-F238E27FC236}">
                <a16:creationId xmlns:a16="http://schemas.microsoft.com/office/drawing/2014/main" id="{7CB3E4AC-55C2-60D6-3E14-5A63C20D261C}"/>
              </a:ext>
            </a:extLst>
          </p:cNvPr>
          <p:cNvSpPr>
            <a:spLocks noGrp="1"/>
          </p:cNvSpPr>
          <p:nvPr>
            <p:ph idx="1"/>
          </p:nvPr>
        </p:nvSpPr>
        <p:spPr>
          <a:xfrm>
            <a:off x="228600" y="1447800"/>
            <a:ext cx="8534400" cy="5029200"/>
          </a:xfrm>
        </p:spPr>
        <p:txBody>
          <a:bodyPr/>
          <a:lstStyle/>
          <a:p>
            <a:pPr algn="just" fontAlgn="base">
              <a:spcAft>
                <a:spcPct val="0"/>
              </a:spcAft>
              <a:buFont typeface="Arial" panose="020B0604020202020204" pitchFamily="34" charset="0"/>
              <a:buChar char="•"/>
            </a:pPr>
            <a:r>
              <a:rPr lang="en-US" sz="1600" dirty="0">
                <a:effectLst/>
                <a:ea typeface="Calibri" panose="020F0502020204030204" pitchFamily="34" charset="0"/>
              </a:rPr>
              <a:t>Product Launch Review</a:t>
            </a:r>
          </a:p>
          <a:p>
            <a:pPr lvl="1" algn="just" fontAlgn="base">
              <a:spcAft>
                <a:spcPct val="0"/>
              </a:spcAft>
              <a:buFont typeface="Arial" panose="020B0604020202020204" pitchFamily="34" charset="0"/>
              <a:buChar char="•"/>
            </a:pPr>
            <a:r>
              <a:rPr lang="en-US" dirty="0"/>
              <a:t>More of a Management review</a:t>
            </a:r>
          </a:p>
          <a:p>
            <a:pPr lvl="1" algn="just" fontAlgn="base">
              <a:spcAft>
                <a:spcPct val="0"/>
              </a:spcAft>
              <a:buFont typeface="Arial" panose="020B0604020202020204" pitchFamily="34" charset="0"/>
              <a:buChar char="•"/>
            </a:pPr>
            <a:r>
              <a:rPr lang="en-US" dirty="0"/>
              <a:t>Identify, review and ensure to have the milestone dates, requirements, schedule, budget constraints, deliverables, members of the development team, </a:t>
            </a:r>
            <a:r>
              <a:rPr lang="en-IN" dirty="0"/>
              <a:t>suppliers, etc.</a:t>
            </a:r>
          </a:p>
          <a:p>
            <a:pPr lvl="1" algn="just" fontAlgn="base">
              <a:spcAft>
                <a:spcPct val="0"/>
              </a:spcAft>
              <a:buFont typeface="Arial" panose="020B0604020202020204" pitchFamily="34" charset="0"/>
              <a:buChar char="•"/>
            </a:pPr>
            <a:r>
              <a:rPr lang="en-IN" dirty="0"/>
              <a:t>Identify and define roles and responsibilities.</a:t>
            </a:r>
          </a:p>
          <a:p>
            <a:pPr lvl="1" algn="just" fontAlgn="base">
              <a:spcAft>
                <a:spcPct val="0"/>
              </a:spcAft>
              <a:buFont typeface="Arial" panose="020B0604020202020204" pitchFamily="34" charset="0"/>
              <a:buChar char="•"/>
            </a:pPr>
            <a:endParaRPr lang="en-US" dirty="0"/>
          </a:p>
          <a:p>
            <a:pPr algn="just" fontAlgn="base">
              <a:spcAft>
                <a:spcPct val="0"/>
              </a:spcAft>
              <a:buFont typeface="Arial" panose="020B0604020202020204" pitchFamily="34" charset="0"/>
              <a:buChar char="•"/>
            </a:pPr>
            <a:r>
              <a:rPr lang="en-US" sz="1600" dirty="0">
                <a:ea typeface="Calibri" panose="020F0502020204030204" pitchFamily="34" charset="0"/>
              </a:rPr>
              <a:t>Review at the end of any Phase</a:t>
            </a:r>
          </a:p>
          <a:p>
            <a:pPr lvl="1" algn="just" fontAlgn="base">
              <a:spcAft>
                <a:spcPct val="0"/>
              </a:spcAft>
              <a:buFont typeface="Arial" panose="020B0604020202020204" pitchFamily="34" charset="0"/>
              <a:buChar char="•"/>
            </a:pPr>
            <a:r>
              <a:rPr lang="en-US" dirty="0"/>
              <a:t>Reviews should be done at the end of every phase.</a:t>
            </a:r>
          </a:p>
          <a:p>
            <a:pPr lvl="1" algn="just" fontAlgn="base">
              <a:spcAft>
                <a:spcPct val="0"/>
              </a:spcAft>
              <a:buFont typeface="Arial" panose="020B0604020202020204" pitchFamily="34" charset="0"/>
              <a:buChar char="•"/>
            </a:pPr>
            <a:r>
              <a:rPr lang="en-US" dirty="0"/>
              <a:t>Ensure that Entry criteria for next phase is met before entering the next phase</a:t>
            </a:r>
          </a:p>
          <a:p>
            <a:pPr lvl="1" algn="just" fontAlgn="base">
              <a:spcAft>
                <a:spcPct val="0"/>
              </a:spcAft>
              <a:buFont typeface="Arial" panose="020B0604020202020204" pitchFamily="34" charset="0"/>
              <a:buChar char="•"/>
            </a:pPr>
            <a:endParaRPr lang="en-US" dirty="0"/>
          </a:p>
          <a:p>
            <a:pPr algn="just" fontAlgn="base">
              <a:spcAft>
                <a:spcPct val="0"/>
              </a:spcAft>
              <a:buFont typeface="Arial" panose="020B0604020202020204" pitchFamily="34" charset="0"/>
              <a:buChar char="•"/>
            </a:pPr>
            <a:r>
              <a:rPr lang="en-US" sz="1600" dirty="0">
                <a:effectLst/>
                <a:ea typeface="Calibri" panose="020F0502020204030204" pitchFamily="34" charset="0"/>
              </a:rPr>
              <a:t>Retrospective Review (Also called as Post Mortem)</a:t>
            </a:r>
          </a:p>
          <a:p>
            <a:pPr lvl="1" algn="just" fontAlgn="base">
              <a:spcAft>
                <a:spcPct val="0"/>
              </a:spcAft>
              <a:buFont typeface="Arial" panose="020B0604020202020204" pitchFamily="34" charset="0"/>
              <a:buChar char="•"/>
            </a:pPr>
            <a:r>
              <a:rPr lang="en-US" dirty="0">
                <a:ea typeface="Calibri" panose="020F0502020204030204" pitchFamily="34" charset="0"/>
              </a:rPr>
              <a:t>After the project is completed</a:t>
            </a:r>
          </a:p>
          <a:p>
            <a:pPr lvl="1" algn="just" fontAlgn="base">
              <a:spcAft>
                <a:spcPct val="0"/>
              </a:spcAft>
              <a:buFont typeface="Arial" panose="020B0604020202020204" pitchFamily="34" charset="0"/>
              <a:buChar char="•"/>
            </a:pPr>
            <a:r>
              <a:rPr lang="en-US" dirty="0">
                <a:ea typeface="Calibri" panose="020F0502020204030204" pitchFamily="34" charset="0"/>
              </a:rPr>
              <a:t>What went well.</a:t>
            </a:r>
          </a:p>
          <a:p>
            <a:pPr lvl="1" algn="just" fontAlgn="base">
              <a:spcAft>
                <a:spcPct val="0"/>
              </a:spcAft>
              <a:buFont typeface="Arial" panose="020B0604020202020204" pitchFamily="34" charset="0"/>
              <a:buChar char="•"/>
            </a:pPr>
            <a:r>
              <a:rPr lang="en-US" dirty="0">
                <a:effectLst/>
                <a:ea typeface="Calibri" panose="020F0502020204030204" pitchFamily="34" charset="0"/>
              </a:rPr>
              <a:t>What could have been improved</a:t>
            </a:r>
          </a:p>
          <a:p>
            <a:pPr lvl="1" algn="just" fontAlgn="base">
              <a:spcAft>
                <a:spcPct val="0"/>
              </a:spcAft>
              <a:buFont typeface="Arial" panose="020B0604020202020204" pitchFamily="34" charset="0"/>
              <a:buChar char="•"/>
            </a:pPr>
            <a:r>
              <a:rPr lang="en-US" dirty="0">
                <a:ea typeface="Calibri" panose="020F0502020204030204" pitchFamily="34" charset="0"/>
              </a:rPr>
              <a:t>Focus on Product and Process rather than Individual.</a:t>
            </a:r>
          </a:p>
          <a:p>
            <a:pPr lvl="1" algn="just" fontAlgn="base">
              <a:spcAft>
                <a:spcPct val="0"/>
              </a:spcAft>
              <a:buFont typeface="Arial" panose="020B0604020202020204" pitchFamily="34" charset="0"/>
              <a:buChar char="•"/>
            </a:pPr>
            <a:r>
              <a:rPr lang="en-US" dirty="0">
                <a:effectLst/>
                <a:ea typeface="Calibri" panose="020F0502020204030204" pitchFamily="34" charset="0"/>
              </a:rPr>
              <a:t>Report presented to Management</a:t>
            </a:r>
          </a:p>
          <a:p>
            <a:pPr lvl="1" algn="just" fontAlgn="base">
              <a:spcAft>
                <a:spcPct val="0"/>
              </a:spcAft>
              <a:buFont typeface="Arial" panose="020B0604020202020204" pitchFamily="34" charset="0"/>
              <a:buChar char="•"/>
            </a:pPr>
            <a:r>
              <a:rPr lang="en-US" dirty="0">
                <a:ea typeface="Calibri" panose="020F0502020204030204" pitchFamily="34" charset="0"/>
              </a:rPr>
              <a:t>Learnings for the future Project.</a:t>
            </a:r>
            <a:endParaRPr lang="en-US" dirty="0">
              <a:effectLst/>
              <a:ea typeface="Calibri" panose="020F0502020204030204" pitchFamily="34" charset="0"/>
            </a:endParaRPr>
          </a:p>
        </p:txBody>
      </p:sp>
    </p:spTree>
    <p:extLst>
      <p:ext uri="{BB962C8B-B14F-4D97-AF65-F5344CB8AC3E}">
        <p14:creationId xmlns:p14="http://schemas.microsoft.com/office/powerpoint/2010/main" val="1908292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66F78-2E24-66EA-8331-BCE5B3D49A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E0F52-DF5B-C222-54A6-A60169596CE7}"/>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Audits</a:t>
            </a:r>
          </a:p>
        </p:txBody>
      </p:sp>
      <p:sp>
        <p:nvSpPr>
          <p:cNvPr id="20483" name="Content Placeholder 1">
            <a:extLst>
              <a:ext uri="{FF2B5EF4-FFF2-40B4-BE49-F238E27FC236}">
                <a16:creationId xmlns:a16="http://schemas.microsoft.com/office/drawing/2014/main" id="{1A791C90-ACE7-2812-B62A-6D4994ECF631}"/>
              </a:ext>
            </a:extLst>
          </p:cNvPr>
          <p:cNvSpPr>
            <a:spLocks noGrp="1"/>
          </p:cNvSpPr>
          <p:nvPr>
            <p:ph idx="1"/>
          </p:nvPr>
        </p:nvSpPr>
        <p:spPr>
          <a:xfrm>
            <a:off x="228600" y="1447800"/>
            <a:ext cx="8534400" cy="5029200"/>
          </a:xfrm>
        </p:spPr>
        <p:txBody>
          <a:bodyPr/>
          <a:lstStyle/>
          <a:p>
            <a:pPr algn="just" fontAlgn="base">
              <a:spcAft>
                <a:spcPct val="0"/>
              </a:spcAft>
              <a:buFont typeface="Arial" panose="020B0604020202020204" pitchFamily="34" charset="0"/>
              <a:buChar char="•"/>
            </a:pPr>
            <a:r>
              <a:rPr lang="en-US" sz="1600" dirty="0">
                <a:effectLst/>
                <a:ea typeface="Calibri" panose="020F0502020204030204" pitchFamily="34" charset="0"/>
              </a:rPr>
              <a:t>Most formal type of Reviews</a:t>
            </a:r>
          </a:p>
          <a:p>
            <a:pPr algn="just" fontAlgn="base">
              <a:spcAft>
                <a:spcPct val="0"/>
              </a:spcAft>
              <a:buFont typeface="Arial" panose="020B0604020202020204" pitchFamily="34" charset="0"/>
              <a:buChar char="•"/>
            </a:pPr>
            <a:endParaRPr lang="en-US" sz="1600" dirty="0">
              <a:effectLst/>
              <a:ea typeface="Calibri" panose="020F0502020204030204" pitchFamily="34" charset="0"/>
            </a:endParaRPr>
          </a:p>
          <a:p>
            <a:pPr algn="just" fontAlgn="base">
              <a:spcAft>
                <a:spcPct val="0"/>
              </a:spcAft>
              <a:buFont typeface="Arial" panose="020B0604020202020204" pitchFamily="34" charset="0"/>
              <a:buChar char="•"/>
            </a:pPr>
            <a:r>
              <a:rPr lang="en-US" sz="1600" dirty="0">
                <a:effectLst/>
                <a:ea typeface="Calibri" panose="020F0502020204030204" pitchFamily="34" charset="0"/>
              </a:rPr>
              <a:t>Provide an independent evaluation of conformance of software products and processes to applicable regulations, standards, guidelines, plans, specifications, and procedures.</a:t>
            </a:r>
          </a:p>
          <a:p>
            <a:pPr lvl="1" algn="just" fontAlgn="base">
              <a:spcAft>
                <a:spcPct val="0"/>
              </a:spcAft>
              <a:buFont typeface="Arial" panose="020B0604020202020204" pitchFamily="34" charset="0"/>
              <a:buChar char="•"/>
            </a:pPr>
            <a:r>
              <a:rPr lang="en-US" dirty="0">
                <a:effectLst/>
                <a:ea typeface="Calibri" panose="020F0502020204030204" pitchFamily="34" charset="0"/>
              </a:rPr>
              <a:t>Independent </a:t>
            </a:r>
          </a:p>
          <a:p>
            <a:pPr lvl="1" algn="just" fontAlgn="base">
              <a:spcAft>
                <a:spcPct val="0"/>
              </a:spcAft>
              <a:buFont typeface="Arial" panose="020B0604020202020204" pitchFamily="34" charset="0"/>
              <a:buChar char="•"/>
            </a:pPr>
            <a:r>
              <a:rPr lang="en-US" dirty="0">
                <a:ea typeface="Calibri" panose="020F0502020204030204" pitchFamily="34" charset="0"/>
              </a:rPr>
              <a:t>Evaluation and conformance</a:t>
            </a:r>
          </a:p>
          <a:p>
            <a:pPr lvl="1" algn="just" fontAlgn="base">
              <a:spcAft>
                <a:spcPct val="0"/>
              </a:spcAft>
              <a:buFont typeface="Arial" panose="020B0604020202020204" pitchFamily="34" charset="0"/>
              <a:buChar char="•"/>
            </a:pPr>
            <a:r>
              <a:rPr lang="en-US" dirty="0">
                <a:effectLst/>
                <a:ea typeface="Calibri" panose="020F0502020204030204" pitchFamily="34" charset="0"/>
              </a:rPr>
              <a:t>Software Products and Processes</a:t>
            </a:r>
          </a:p>
          <a:p>
            <a:pPr lvl="1" algn="just" fontAlgn="base">
              <a:spcAft>
                <a:spcPct val="0"/>
              </a:spcAft>
              <a:buFont typeface="Arial" panose="020B0604020202020204" pitchFamily="34" charset="0"/>
              <a:buChar char="•"/>
            </a:pPr>
            <a:r>
              <a:rPr lang="en-US" dirty="0">
                <a:effectLst/>
                <a:ea typeface="Calibri" panose="020F0502020204030204" pitchFamily="34" charset="0"/>
              </a:rPr>
              <a:t>Applicable to </a:t>
            </a:r>
          </a:p>
          <a:p>
            <a:pPr lvl="2" algn="just"/>
            <a:r>
              <a:rPr lang="en-US" sz="1800" dirty="0">
                <a:ea typeface="Calibri" panose="020F0502020204030204" pitchFamily="34" charset="0"/>
              </a:rPr>
              <a:t>Regulations</a:t>
            </a:r>
          </a:p>
          <a:p>
            <a:pPr lvl="2" algn="just"/>
            <a:r>
              <a:rPr lang="en-US" sz="1800" dirty="0">
                <a:effectLst/>
                <a:ea typeface="Calibri" panose="020F0502020204030204" pitchFamily="34" charset="0"/>
              </a:rPr>
              <a:t>Standards</a:t>
            </a:r>
          </a:p>
          <a:p>
            <a:pPr lvl="2" algn="just"/>
            <a:r>
              <a:rPr lang="en-US" sz="1800" dirty="0">
                <a:ea typeface="Calibri" panose="020F0502020204030204" pitchFamily="34" charset="0"/>
              </a:rPr>
              <a:t>Guidelines</a:t>
            </a:r>
          </a:p>
          <a:p>
            <a:pPr lvl="2" algn="just"/>
            <a:r>
              <a:rPr lang="en-US" sz="1800" dirty="0">
                <a:effectLst/>
                <a:ea typeface="Calibri" panose="020F0502020204030204" pitchFamily="34" charset="0"/>
              </a:rPr>
              <a:t>Plans</a:t>
            </a:r>
          </a:p>
          <a:p>
            <a:pPr lvl="2" algn="just"/>
            <a:r>
              <a:rPr lang="en-US" sz="1800" dirty="0">
                <a:ea typeface="Calibri" panose="020F0502020204030204" pitchFamily="34" charset="0"/>
              </a:rPr>
              <a:t>Specification</a:t>
            </a:r>
          </a:p>
          <a:p>
            <a:pPr lvl="2" algn="just"/>
            <a:r>
              <a:rPr lang="en-US" sz="1800" dirty="0">
                <a:effectLst/>
                <a:ea typeface="Calibri" panose="020F0502020204030204" pitchFamily="34" charset="0"/>
              </a:rPr>
              <a:t>Procedures</a:t>
            </a:r>
          </a:p>
          <a:p>
            <a:pPr lvl="1" algn="just" fontAlgn="base">
              <a:spcAft>
                <a:spcPct val="0"/>
              </a:spcAft>
              <a:buFont typeface="Arial" panose="020B0604020202020204" pitchFamily="34" charset="0"/>
              <a:buChar char="•"/>
            </a:pPr>
            <a:endParaRPr lang="en-US" sz="800" dirty="0">
              <a:effectLst/>
              <a:ea typeface="Calibri" panose="020F0502020204030204" pitchFamily="34" charset="0"/>
            </a:endParaRPr>
          </a:p>
          <a:p>
            <a:pPr algn="just" fontAlgn="base">
              <a:spcAft>
                <a:spcPct val="0"/>
              </a:spcAft>
              <a:buFont typeface="Arial" panose="020B0604020202020204" pitchFamily="34" charset="0"/>
              <a:buChar char="•"/>
            </a:pPr>
            <a:endParaRPr lang="en-US" sz="1600" dirty="0">
              <a:ea typeface="Calibri" panose="020F0502020204030204" pitchFamily="34" charset="0"/>
            </a:endParaRPr>
          </a:p>
        </p:txBody>
      </p:sp>
    </p:spTree>
    <p:extLst>
      <p:ext uri="{BB962C8B-B14F-4D97-AF65-F5344CB8AC3E}">
        <p14:creationId xmlns:p14="http://schemas.microsoft.com/office/powerpoint/2010/main" val="12132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4305300" cy="4953000"/>
          </a:xfrm>
          <a:ln>
            <a:solidFill>
              <a:schemeClr val="tx1"/>
            </a:solidFill>
          </a:ln>
        </p:spPr>
        <p:txBody>
          <a:bodyPr/>
          <a:lstStyle/>
          <a:p>
            <a:pPr marL="0" indent="0" algn="just" fontAlgn="base">
              <a:spcAft>
                <a:spcPct val="0"/>
              </a:spcAft>
            </a:pPr>
            <a:r>
              <a:rPr lang="en-US" sz="1400" b="1" dirty="0"/>
              <a:t>Lecture - 01</a:t>
            </a:r>
          </a:p>
          <a:p>
            <a:pPr marL="342900" lvl="1" indent="-342900" algn="just">
              <a:buClr>
                <a:srgbClr val="101141"/>
              </a:buClr>
              <a:buFont typeface="Arial" panose="020B0604020202020204" pitchFamily="34" charset="0"/>
              <a:buChar char="•"/>
            </a:pPr>
            <a:r>
              <a:rPr lang="en-US" sz="1400" dirty="0"/>
              <a:t>Definitions – S/W Quality, S/W Quality Assurance</a:t>
            </a:r>
          </a:p>
          <a:p>
            <a:pPr marL="342900" lvl="1" indent="-342900" algn="just">
              <a:buClr>
                <a:srgbClr val="101141"/>
              </a:buClr>
              <a:buFont typeface="Arial" panose="020B0604020202020204" pitchFamily="34" charset="0"/>
              <a:buChar char="•"/>
            </a:pPr>
            <a:r>
              <a:rPr lang="en-US" sz="1400" dirty="0"/>
              <a:t>Importance of QA</a:t>
            </a:r>
          </a:p>
          <a:p>
            <a:pPr marL="342900" lvl="1" indent="-342900" algn="just">
              <a:buClr>
                <a:srgbClr val="101141"/>
              </a:buClr>
              <a:buFont typeface="Arial" panose="020B0604020202020204" pitchFamily="34" charset="0"/>
              <a:buChar char="•"/>
            </a:pPr>
            <a:r>
              <a:rPr lang="en-US" sz="1400" dirty="0"/>
              <a:t>Causes of Defects</a:t>
            </a:r>
          </a:p>
          <a:p>
            <a:pPr marL="342900" lvl="1" indent="-342900" algn="just">
              <a:buClr>
                <a:srgbClr val="101141"/>
              </a:buClr>
              <a:buFont typeface="Arial" panose="020B0604020202020204" pitchFamily="34" charset="0"/>
              <a:buChar char="•"/>
            </a:pPr>
            <a:r>
              <a:rPr lang="en-US" sz="1400" dirty="0"/>
              <a:t>Business Models in S/W</a:t>
            </a:r>
          </a:p>
          <a:p>
            <a:pPr marL="342900" lvl="1" indent="-342900" algn="just">
              <a:buClr>
                <a:srgbClr val="101141"/>
              </a:buClr>
              <a:buFont typeface="Arial" panose="020B0604020202020204" pitchFamily="34" charset="0"/>
              <a:buChar char="•"/>
            </a:pPr>
            <a:r>
              <a:rPr lang="en-US" sz="1400" dirty="0"/>
              <a:t>S/W Cost, Quality Cost</a:t>
            </a:r>
          </a:p>
          <a:p>
            <a:pPr marL="342900" lvl="1" indent="-342900" algn="just">
              <a:buClr>
                <a:srgbClr val="101141"/>
              </a:buClr>
              <a:buFont typeface="Arial" panose="020B0604020202020204" pitchFamily="34" charset="0"/>
              <a:buChar char="•"/>
            </a:pPr>
            <a:r>
              <a:rPr lang="en-US" sz="1400" dirty="0"/>
              <a:t>Quality culture</a:t>
            </a:r>
          </a:p>
          <a:p>
            <a:pPr marL="342900" lvl="1" indent="-342900" algn="just">
              <a:buClr>
                <a:srgbClr val="101141"/>
              </a:buClr>
            </a:pPr>
            <a:endParaRPr lang="en-US" sz="900" dirty="0"/>
          </a:p>
          <a:p>
            <a:pPr marL="342900" lvl="1" indent="-342900" algn="just">
              <a:buClr>
                <a:srgbClr val="101141"/>
              </a:buClr>
            </a:pPr>
            <a:endParaRPr lang="en-US" sz="900" dirty="0"/>
          </a:p>
          <a:p>
            <a:pPr marL="0" lvl="1" indent="0" algn="just" fontAlgn="base">
              <a:spcAft>
                <a:spcPct val="0"/>
              </a:spcAft>
              <a:buClr>
                <a:srgbClr val="101141"/>
              </a:buClr>
              <a:buNone/>
            </a:pPr>
            <a:r>
              <a:rPr lang="en-US" sz="1400" b="1" dirty="0"/>
              <a:t>Lecture - 02</a:t>
            </a:r>
          </a:p>
          <a:p>
            <a:pPr marL="342900" lvl="1" indent="-342900" algn="just">
              <a:buClr>
                <a:srgbClr val="101141"/>
              </a:buClr>
              <a:buFont typeface="Arial" panose="020B0604020202020204" pitchFamily="34" charset="0"/>
              <a:buChar char="•"/>
            </a:pPr>
            <a:r>
              <a:rPr lang="en-US" sz="1400" dirty="0"/>
              <a:t>Software Quality Models</a:t>
            </a:r>
          </a:p>
          <a:p>
            <a:pPr marL="742950" lvl="2" indent="-342900" algn="just">
              <a:buClr>
                <a:srgbClr val="101141"/>
              </a:buClr>
            </a:pPr>
            <a:r>
              <a:rPr lang="en-US" sz="1400" dirty="0"/>
              <a:t>McCall, IEEE 1061, ISO 25000 Series</a:t>
            </a:r>
          </a:p>
          <a:p>
            <a:pPr marL="342900" lvl="1" indent="-342900" algn="just">
              <a:buClr>
                <a:srgbClr val="101141"/>
              </a:buClr>
              <a:buFont typeface="Arial" panose="020B0604020202020204" pitchFamily="34" charset="0"/>
              <a:buChar char="•"/>
            </a:pPr>
            <a:r>
              <a:rPr lang="en-US" sz="1400" dirty="0"/>
              <a:t>Quality Requirements</a:t>
            </a:r>
          </a:p>
          <a:p>
            <a:pPr marL="342900" lvl="1" indent="-342900" algn="just">
              <a:buClr>
                <a:srgbClr val="101141"/>
              </a:buClr>
              <a:buFont typeface="Arial" panose="020B0604020202020204" pitchFamily="34" charset="0"/>
              <a:buChar char="•"/>
            </a:pPr>
            <a:r>
              <a:rPr lang="en-US" sz="1400" dirty="0"/>
              <a:t>Quality of Requirements</a:t>
            </a:r>
          </a:p>
          <a:p>
            <a:pPr marL="342900" lvl="1" indent="-342900" algn="just">
              <a:buClr>
                <a:srgbClr val="101141"/>
              </a:buClr>
              <a:buFont typeface="Arial" panose="020B0604020202020204" pitchFamily="34" charset="0"/>
              <a:buChar char="•"/>
            </a:pPr>
            <a:r>
              <a:rPr lang="en-US" sz="1400" dirty="0"/>
              <a:t>Frameworks</a:t>
            </a:r>
          </a:p>
          <a:p>
            <a:pPr marL="742950" lvl="2" indent="-342900" algn="just">
              <a:buClr>
                <a:srgbClr val="101141"/>
              </a:buClr>
              <a:defRPr/>
            </a:pPr>
            <a:r>
              <a:rPr lang="en-US" sz="1400" dirty="0"/>
              <a:t>ISO/IEC/IEEE 12207 - Software Life Cycle Processes</a:t>
            </a:r>
            <a:endParaRPr lang="en-US" sz="1600" dirty="0"/>
          </a:p>
        </p:txBody>
      </p:sp>
      <p:sp>
        <p:nvSpPr>
          <p:cNvPr id="4" name="Content Placeholder 1">
            <a:extLst>
              <a:ext uri="{FF2B5EF4-FFF2-40B4-BE49-F238E27FC236}">
                <a16:creationId xmlns:a16="http://schemas.microsoft.com/office/drawing/2014/main" id="{88131F89-72AF-9C79-8D16-644276DC2068}"/>
              </a:ext>
            </a:extLst>
          </p:cNvPr>
          <p:cNvSpPr txBox="1">
            <a:spLocks/>
          </p:cNvSpPr>
          <p:nvPr/>
        </p:nvSpPr>
        <p:spPr bwMode="auto">
          <a:xfrm>
            <a:off x="4419600" y="1524000"/>
            <a:ext cx="4343400" cy="495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spcAft>
                <a:spcPct val="0"/>
              </a:spcAft>
            </a:pPr>
            <a:r>
              <a:rPr lang="en-US" sz="1600" b="1" dirty="0"/>
              <a:t>Lecture - 03</a:t>
            </a:r>
          </a:p>
          <a:p>
            <a:pPr marL="342900" lvl="1" indent="-342900" algn="just">
              <a:buClr>
                <a:srgbClr val="101141"/>
              </a:buClr>
              <a:buFont typeface="Arial" panose="020B0604020202020204" pitchFamily="34" charset="0"/>
              <a:buChar char="•"/>
            </a:pPr>
            <a:r>
              <a:rPr lang="en-US" sz="1400" dirty="0"/>
              <a:t>Frameworks</a:t>
            </a:r>
          </a:p>
          <a:p>
            <a:pPr marL="742950" lvl="2" indent="-342900" algn="just">
              <a:buClr>
                <a:srgbClr val="101141"/>
              </a:buClr>
            </a:pPr>
            <a:r>
              <a:rPr lang="en-US" sz="1400" dirty="0"/>
              <a:t>CMMI-Development</a:t>
            </a:r>
          </a:p>
          <a:p>
            <a:pPr marL="742950" lvl="2" indent="-342900" algn="just">
              <a:buClr>
                <a:srgbClr val="101141"/>
              </a:buClr>
            </a:pPr>
            <a:r>
              <a:rPr lang="en-US" sz="1400" dirty="0"/>
              <a:t>ITIL Framework</a:t>
            </a:r>
          </a:p>
          <a:p>
            <a:pPr marL="342900" lvl="1" indent="-342900" algn="just">
              <a:buClr>
                <a:srgbClr val="101141"/>
              </a:buClr>
              <a:buFont typeface="Arial" panose="020B0604020202020204" pitchFamily="34" charset="0"/>
              <a:buChar char="•"/>
            </a:pPr>
            <a:r>
              <a:rPr lang="en-US" sz="1400" dirty="0"/>
              <a:t>Other Frameworks</a:t>
            </a:r>
          </a:p>
          <a:p>
            <a:pPr marL="342900" lvl="1" indent="-342900" algn="just">
              <a:buClr>
                <a:srgbClr val="101141"/>
              </a:buClr>
              <a:buFont typeface="Arial" panose="020B0604020202020204" pitchFamily="34" charset="0"/>
              <a:buChar char="•"/>
            </a:pPr>
            <a:endParaRPr lang="en-US" sz="1400" dirty="0"/>
          </a:p>
          <a:p>
            <a:pPr marL="0" indent="0" algn="just" fontAlgn="base">
              <a:spcAft>
                <a:spcPct val="0"/>
              </a:spcAft>
            </a:pPr>
            <a:r>
              <a:rPr lang="en-US" sz="1600" b="1" dirty="0"/>
              <a:t>Lecture - 04</a:t>
            </a:r>
          </a:p>
          <a:p>
            <a:pPr marL="342900" lvl="1" indent="-342900" algn="just">
              <a:buClr>
                <a:srgbClr val="101141"/>
              </a:buClr>
              <a:buFont typeface="Arial" panose="020B0604020202020204" pitchFamily="34" charset="0"/>
              <a:buChar char="•"/>
            </a:pPr>
            <a:r>
              <a:rPr lang="en-US" sz="1400" dirty="0"/>
              <a:t>ISO 25010 – Quality Attributes</a:t>
            </a:r>
          </a:p>
          <a:p>
            <a:pPr marL="342900" lvl="1" indent="-342900" algn="just">
              <a:buClr>
                <a:srgbClr val="101141"/>
              </a:buClr>
              <a:buFont typeface="Arial" panose="020B0604020202020204" pitchFamily="34" charset="0"/>
              <a:buChar char="•"/>
            </a:pPr>
            <a:r>
              <a:rPr lang="en-US" sz="1400" dirty="0"/>
              <a:t>Functional Suitability, Performance Efficiency, Compatibility, Usability, Reliability, Security, Maintainability, Portability</a:t>
            </a:r>
          </a:p>
          <a:p>
            <a:pPr marL="342900" lvl="1" indent="-342900" algn="just">
              <a:buClr>
                <a:srgbClr val="101141"/>
              </a:buClr>
              <a:buFont typeface="Arial" panose="020B0604020202020204" pitchFamily="34" charset="0"/>
              <a:buChar char="•"/>
            </a:pPr>
            <a:endParaRPr lang="en-US" sz="1400" dirty="0"/>
          </a:p>
          <a:p>
            <a:pPr marL="0" indent="0" algn="just" fontAlgn="base">
              <a:spcAft>
                <a:spcPct val="0"/>
              </a:spcAft>
            </a:pPr>
            <a:r>
              <a:rPr lang="en-US" sz="1600" b="1" dirty="0"/>
              <a:t>Lecture - 05</a:t>
            </a:r>
          </a:p>
          <a:p>
            <a:pPr marL="342900" lvl="1" indent="-342900" algn="just">
              <a:buClr>
                <a:srgbClr val="101141"/>
              </a:buClr>
              <a:buFont typeface="Arial" panose="020B0604020202020204" pitchFamily="34" charset="0"/>
              <a:buChar char="•"/>
            </a:pPr>
            <a:r>
              <a:rPr lang="en-US" sz="1400" dirty="0"/>
              <a:t>Software Testing Fundamentals</a:t>
            </a:r>
          </a:p>
          <a:p>
            <a:pPr marL="342900" lvl="1" indent="-342900" algn="just">
              <a:buClr>
                <a:srgbClr val="101141"/>
              </a:buClr>
              <a:buFont typeface="Arial" panose="020B0604020202020204" pitchFamily="34" charset="0"/>
              <a:buChar char="•"/>
            </a:pPr>
            <a:r>
              <a:rPr lang="en-US" sz="1400" dirty="0"/>
              <a:t>Software Verification and Validation</a:t>
            </a:r>
          </a:p>
          <a:p>
            <a:pPr marL="342900" lvl="1" indent="-342900" algn="just">
              <a:buClr>
                <a:srgbClr val="101141"/>
              </a:buClr>
              <a:buFont typeface="Arial" panose="020B0604020202020204" pitchFamily="34" charset="0"/>
              <a:buChar char="•"/>
            </a:pPr>
            <a:r>
              <a:rPr lang="en-US" sz="1400" dirty="0"/>
              <a:t>Types of Testing - Black Box, White Box Testing</a:t>
            </a:r>
          </a:p>
          <a:p>
            <a:pPr marL="342900" lvl="1" indent="-342900" algn="just">
              <a:buClr>
                <a:srgbClr val="101141"/>
              </a:buClr>
              <a:buFont typeface="Arial" panose="020B0604020202020204" pitchFamily="34" charset="0"/>
              <a:buChar char="•"/>
            </a:pPr>
            <a:r>
              <a:rPr lang="en-US" sz="1400" dirty="0"/>
              <a:t>Test Levels and Types – </a:t>
            </a:r>
          </a:p>
          <a:p>
            <a:pPr marL="742950" lvl="2" indent="-342900" algn="just">
              <a:buClr>
                <a:srgbClr val="101141"/>
              </a:buClr>
            </a:pPr>
            <a:r>
              <a:rPr lang="en-US" sz="1400" dirty="0"/>
              <a:t>Unit, Integration, System Testing</a:t>
            </a:r>
          </a:p>
        </p:txBody>
      </p:sp>
    </p:spTree>
    <p:extLst>
      <p:ext uri="{BB962C8B-B14F-4D97-AF65-F5344CB8AC3E}">
        <p14:creationId xmlns:p14="http://schemas.microsoft.com/office/powerpoint/2010/main" val="2268690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F507B-A68A-0E18-89AD-38038936AC3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0154B-57A8-DACD-D17D-C9E2E4D1283E}"/>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Types of Audits</a:t>
            </a:r>
          </a:p>
        </p:txBody>
      </p:sp>
      <p:sp>
        <p:nvSpPr>
          <p:cNvPr id="20483" name="Content Placeholder 1">
            <a:extLst>
              <a:ext uri="{FF2B5EF4-FFF2-40B4-BE49-F238E27FC236}">
                <a16:creationId xmlns:a16="http://schemas.microsoft.com/office/drawing/2014/main" id="{08F01949-8CF4-89D4-0623-4500CF793C6E}"/>
              </a:ext>
            </a:extLst>
          </p:cNvPr>
          <p:cNvSpPr>
            <a:spLocks noGrp="1"/>
          </p:cNvSpPr>
          <p:nvPr>
            <p:ph idx="1"/>
          </p:nvPr>
        </p:nvSpPr>
        <p:spPr>
          <a:xfrm>
            <a:off x="228600" y="1447800"/>
            <a:ext cx="8534400" cy="5029200"/>
          </a:xfrm>
        </p:spPr>
        <p:txBody>
          <a:bodyPr/>
          <a:lstStyle/>
          <a:p>
            <a:pPr algn="just" fontAlgn="base">
              <a:spcAft>
                <a:spcPct val="0"/>
              </a:spcAft>
              <a:buFont typeface="Arial" panose="020B0604020202020204" pitchFamily="34" charset="0"/>
              <a:buChar char="•"/>
            </a:pPr>
            <a:r>
              <a:rPr lang="en-US" sz="1600" dirty="0">
                <a:effectLst/>
                <a:ea typeface="Calibri" panose="020F0502020204030204" pitchFamily="34" charset="0"/>
              </a:rPr>
              <a:t>Internal or First Party Audit</a:t>
            </a:r>
          </a:p>
          <a:p>
            <a:pPr lvl="1" algn="just" fontAlgn="base">
              <a:spcAft>
                <a:spcPct val="0"/>
              </a:spcAft>
              <a:buFont typeface="Arial" panose="020B0604020202020204" pitchFamily="34" charset="0"/>
              <a:buChar char="•"/>
            </a:pPr>
            <a:r>
              <a:rPr lang="en-US" dirty="0"/>
              <a:t>Conducted Internally by the organization itself</a:t>
            </a:r>
          </a:p>
          <a:p>
            <a:pPr lvl="1" algn="just" fontAlgn="base">
              <a:spcAft>
                <a:spcPct val="0"/>
              </a:spcAft>
              <a:buFont typeface="Arial" panose="020B0604020202020204" pitchFamily="34" charset="0"/>
              <a:buChar char="•"/>
            </a:pPr>
            <a:r>
              <a:rPr lang="en-US" dirty="0"/>
              <a:t>Can be used as self-declaration of conformity</a:t>
            </a:r>
          </a:p>
          <a:p>
            <a:pPr lvl="1" algn="just" fontAlgn="base">
              <a:spcAft>
                <a:spcPct val="0"/>
              </a:spcAft>
              <a:buFont typeface="Arial" panose="020B0604020202020204" pitchFamily="34" charset="0"/>
              <a:buChar char="•"/>
            </a:pPr>
            <a:r>
              <a:rPr lang="en-US" dirty="0"/>
              <a:t>Can focus on security and fraud detection</a:t>
            </a:r>
          </a:p>
          <a:p>
            <a:pPr lvl="1" algn="just" fontAlgn="base">
              <a:spcAft>
                <a:spcPct val="0"/>
              </a:spcAft>
              <a:buFont typeface="Arial" panose="020B0604020202020204" pitchFamily="34" charset="0"/>
              <a:buChar char="•"/>
            </a:pPr>
            <a:r>
              <a:rPr lang="en-US" dirty="0"/>
              <a:t>Identification of inefficiencies.</a:t>
            </a:r>
          </a:p>
          <a:p>
            <a:pPr lvl="1" algn="just" fontAlgn="base">
              <a:spcAft>
                <a:spcPct val="0"/>
              </a:spcAft>
              <a:buFont typeface="Arial" panose="020B0604020202020204" pitchFamily="34" charset="0"/>
              <a:buChar char="•"/>
            </a:pPr>
            <a:endParaRPr lang="en-US" dirty="0"/>
          </a:p>
          <a:p>
            <a:pPr lvl="1" algn="just" fontAlgn="base">
              <a:spcAft>
                <a:spcPct val="0"/>
              </a:spcAft>
              <a:buFont typeface="Arial" panose="020B0604020202020204" pitchFamily="34" charset="0"/>
              <a:buChar char="•"/>
            </a:pPr>
            <a:endParaRPr lang="en-US" dirty="0"/>
          </a:p>
          <a:p>
            <a:pPr algn="just" fontAlgn="base">
              <a:spcAft>
                <a:spcPct val="0"/>
              </a:spcAft>
              <a:buFont typeface="Arial" panose="020B0604020202020204" pitchFamily="34" charset="0"/>
              <a:buChar char="•"/>
            </a:pPr>
            <a:r>
              <a:rPr lang="en-US" sz="1600" dirty="0">
                <a:ea typeface="Calibri" panose="020F0502020204030204" pitchFamily="34" charset="0"/>
              </a:rPr>
              <a:t>External</a:t>
            </a:r>
          </a:p>
          <a:p>
            <a:pPr lvl="1" algn="just" fontAlgn="base">
              <a:spcAft>
                <a:spcPct val="0"/>
              </a:spcAft>
              <a:buFont typeface="Arial" panose="020B0604020202020204" pitchFamily="34" charset="0"/>
              <a:buChar char="•"/>
            </a:pPr>
            <a:r>
              <a:rPr lang="en-US" dirty="0">
                <a:effectLst/>
                <a:ea typeface="Calibri" panose="020F0502020204030204" pitchFamily="34" charset="0"/>
              </a:rPr>
              <a:t>Second Party – Parties who have interest, like customers, suppliers, etc</a:t>
            </a:r>
          </a:p>
          <a:p>
            <a:pPr lvl="1" algn="just" fontAlgn="base">
              <a:spcAft>
                <a:spcPct val="0"/>
              </a:spcAft>
              <a:buFont typeface="Arial" panose="020B0604020202020204" pitchFamily="34" charset="0"/>
              <a:buChar char="•"/>
            </a:pPr>
            <a:r>
              <a:rPr lang="en-US" dirty="0">
                <a:ea typeface="Calibri" panose="020F0502020204030204" pitchFamily="34" charset="0"/>
              </a:rPr>
              <a:t>Third Party – Independent auditing organizations</a:t>
            </a:r>
          </a:p>
          <a:p>
            <a:pPr lvl="2" algn="just"/>
            <a:r>
              <a:rPr lang="en-US" sz="1800" dirty="0">
                <a:ea typeface="Calibri" panose="020F0502020204030204" pitchFamily="34" charset="0"/>
              </a:rPr>
              <a:t>Regulators</a:t>
            </a:r>
          </a:p>
          <a:p>
            <a:pPr lvl="2" algn="just"/>
            <a:r>
              <a:rPr lang="en-US" sz="1800" dirty="0">
                <a:ea typeface="Calibri" panose="020F0502020204030204" pitchFamily="34" charset="0"/>
              </a:rPr>
              <a:t>Those providing certifications.</a:t>
            </a:r>
          </a:p>
          <a:p>
            <a:pPr lvl="1" algn="just" fontAlgn="base">
              <a:spcAft>
                <a:spcPct val="0"/>
              </a:spcAft>
              <a:buFont typeface="Arial" panose="020B0604020202020204" pitchFamily="34" charset="0"/>
              <a:buChar char="•"/>
            </a:pPr>
            <a:endParaRPr lang="en-US" dirty="0">
              <a:ea typeface="Calibri" panose="020F0502020204030204" pitchFamily="34" charset="0"/>
            </a:endParaRPr>
          </a:p>
        </p:txBody>
      </p:sp>
    </p:spTree>
    <p:extLst>
      <p:ext uri="{BB962C8B-B14F-4D97-AF65-F5344CB8AC3E}">
        <p14:creationId xmlns:p14="http://schemas.microsoft.com/office/powerpoint/2010/main" val="423101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8BC59-ACAC-B9BF-615A-2934965800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9AB01-45A8-A8F0-814B-A0CD04A06567}"/>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1028 - </a:t>
            </a:r>
          </a:p>
          <a:p>
            <a:pPr>
              <a:defRPr/>
            </a:pPr>
            <a:r>
              <a:rPr lang="en-US" dirty="0">
                <a:solidFill>
                  <a:srgbClr val="C00000"/>
                </a:solidFill>
                <a:latin typeface="Comic Sans MS" panose="030F0702030302020204" pitchFamily="66" charset="0"/>
              </a:rPr>
              <a:t>Audits Applicable to </a:t>
            </a:r>
          </a:p>
        </p:txBody>
      </p:sp>
      <p:sp>
        <p:nvSpPr>
          <p:cNvPr id="20483" name="Content Placeholder 1">
            <a:extLst>
              <a:ext uri="{FF2B5EF4-FFF2-40B4-BE49-F238E27FC236}">
                <a16:creationId xmlns:a16="http://schemas.microsoft.com/office/drawing/2014/main" id="{65C7D90C-4597-8459-4612-C1FCF6A25131}"/>
              </a:ext>
            </a:extLst>
          </p:cNvPr>
          <p:cNvSpPr>
            <a:spLocks noGrp="1"/>
          </p:cNvSpPr>
          <p:nvPr>
            <p:ph idx="1"/>
          </p:nvPr>
        </p:nvSpPr>
        <p:spPr>
          <a:xfrm>
            <a:off x="228600" y="1447800"/>
            <a:ext cx="4495800" cy="5029200"/>
          </a:xfrm>
          <a:ln>
            <a:solidFill>
              <a:schemeClr val="tx1"/>
            </a:solidFill>
          </a:ln>
        </p:spPr>
        <p:txBody>
          <a:bodyPr/>
          <a:lstStyle/>
          <a:p>
            <a:pPr algn="just" fontAlgn="base">
              <a:spcAft>
                <a:spcPct val="0"/>
              </a:spcAft>
              <a:buFont typeface="Arial" panose="020B0604020202020204" pitchFamily="34" charset="0"/>
              <a:buChar char="•"/>
            </a:pPr>
            <a:r>
              <a:rPr lang="en-US" sz="1600" dirty="0">
                <a:effectLst/>
                <a:ea typeface="Calibri" panose="020F0502020204030204" pitchFamily="34" charset="0"/>
              </a:rPr>
              <a:t>Backup and recovery plans</a:t>
            </a:r>
          </a:p>
          <a:p>
            <a:pPr algn="just" fontAlgn="base">
              <a:spcAft>
                <a:spcPct val="0"/>
              </a:spcAft>
              <a:buFont typeface="Arial" panose="020B0604020202020204" pitchFamily="34" charset="0"/>
              <a:buChar char="•"/>
            </a:pPr>
            <a:r>
              <a:rPr lang="en-US" sz="1600" dirty="0">
                <a:effectLst/>
                <a:ea typeface="Calibri" panose="020F0502020204030204" pitchFamily="34" charset="0"/>
              </a:rPr>
              <a:t>Contingency plans</a:t>
            </a:r>
          </a:p>
          <a:p>
            <a:pPr algn="just" fontAlgn="base">
              <a:spcAft>
                <a:spcPct val="0"/>
              </a:spcAft>
              <a:buFont typeface="Arial" panose="020B0604020202020204" pitchFamily="34" charset="0"/>
              <a:buChar char="•"/>
            </a:pPr>
            <a:r>
              <a:rPr lang="en-US" sz="1600" dirty="0">
                <a:effectLst/>
                <a:ea typeface="Calibri" panose="020F0502020204030204" pitchFamily="34" charset="0"/>
              </a:rPr>
              <a:t>Contracts</a:t>
            </a:r>
          </a:p>
          <a:p>
            <a:pPr algn="just" fontAlgn="base">
              <a:spcAft>
                <a:spcPct val="0"/>
              </a:spcAft>
              <a:buFont typeface="Arial" panose="020B0604020202020204" pitchFamily="34" charset="0"/>
              <a:buChar char="•"/>
            </a:pPr>
            <a:r>
              <a:rPr lang="en-US" sz="1600" dirty="0">
                <a:effectLst/>
                <a:ea typeface="Calibri" panose="020F0502020204030204" pitchFamily="34" charset="0"/>
              </a:rPr>
              <a:t>Customer or user representative complaints</a:t>
            </a:r>
          </a:p>
          <a:p>
            <a:pPr algn="just" fontAlgn="base">
              <a:spcAft>
                <a:spcPct val="0"/>
              </a:spcAft>
              <a:buFont typeface="Arial" panose="020B0604020202020204" pitchFamily="34" charset="0"/>
              <a:buChar char="•"/>
            </a:pPr>
            <a:r>
              <a:rPr lang="en-US" sz="1600" dirty="0">
                <a:effectLst/>
                <a:ea typeface="Calibri" panose="020F0502020204030204" pitchFamily="34" charset="0"/>
              </a:rPr>
              <a:t>Disaster plans</a:t>
            </a:r>
          </a:p>
          <a:p>
            <a:pPr algn="just" fontAlgn="base">
              <a:spcAft>
                <a:spcPct val="0"/>
              </a:spcAft>
              <a:buFont typeface="Arial" panose="020B0604020202020204" pitchFamily="34" charset="0"/>
              <a:buChar char="•"/>
            </a:pPr>
            <a:r>
              <a:rPr lang="en-US" sz="1600" dirty="0">
                <a:effectLst/>
                <a:ea typeface="Calibri" panose="020F0502020204030204" pitchFamily="34" charset="0"/>
              </a:rPr>
              <a:t>Hardware performance plans</a:t>
            </a:r>
          </a:p>
          <a:p>
            <a:pPr algn="just" fontAlgn="base">
              <a:spcAft>
                <a:spcPct val="0"/>
              </a:spcAft>
              <a:buFont typeface="Arial" panose="020B0604020202020204" pitchFamily="34" charset="0"/>
              <a:buChar char="•"/>
            </a:pPr>
            <a:r>
              <a:rPr lang="en-US" sz="1600" dirty="0">
                <a:effectLst/>
                <a:ea typeface="Calibri" panose="020F0502020204030204" pitchFamily="34" charset="0"/>
              </a:rPr>
              <a:t>Installation plans</a:t>
            </a:r>
          </a:p>
          <a:p>
            <a:pPr algn="just" fontAlgn="base">
              <a:spcAft>
                <a:spcPct val="0"/>
              </a:spcAft>
              <a:buFont typeface="Arial" panose="020B0604020202020204" pitchFamily="34" charset="0"/>
              <a:buChar char="•"/>
            </a:pPr>
            <a:r>
              <a:rPr lang="en-US" sz="1600" dirty="0">
                <a:effectLst/>
                <a:ea typeface="Calibri" panose="020F0502020204030204" pitchFamily="34" charset="0"/>
              </a:rPr>
              <a:t>Installation procedures</a:t>
            </a:r>
          </a:p>
          <a:p>
            <a:pPr algn="just" fontAlgn="base">
              <a:spcAft>
                <a:spcPct val="0"/>
              </a:spcAft>
              <a:buFont typeface="Arial" panose="020B0604020202020204" pitchFamily="34" charset="0"/>
              <a:buChar char="•"/>
            </a:pPr>
            <a:r>
              <a:rPr lang="en-US" sz="1600" dirty="0">
                <a:effectLst/>
                <a:ea typeface="Calibri" panose="020F0502020204030204" pitchFamily="34" charset="0"/>
              </a:rPr>
              <a:t>Maintenance plans</a:t>
            </a:r>
          </a:p>
          <a:p>
            <a:pPr algn="just" fontAlgn="base">
              <a:spcAft>
                <a:spcPct val="0"/>
              </a:spcAft>
              <a:buFont typeface="Arial" panose="020B0604020202020204" pitchFamily="34" charset="0"/>
              <a:buChar char="•"/>
            </a:pPr>
            <a:r>
              <a:rPr lang="en-US" sz="1600" dirty="0">
                <a:effectLst/>
                <a:ea typeface="Calibri" panose="020F0502020204030204" pitchFamily="34" charset="0"/>
              </a:rPr>
              <a:t>Management review reports</a:t>
            </a:r>
          </a:p>
          <a:p>
            <a:pPr algn="just" fontAlgn="base">
              <a:spcAft>
                <a:spcPct val="0"/>
              </a:spcAft>
              <a:buFont typeface="Arial" panose="020B0604020202020204" pitchFamily="34" charset="0"/>
              <a:buChar char="•"/>
            </a:pPr>
            <a:r>
              <a:rPr lang="en-US" sz="1600" dirty="0">
                <a:effectLst/>
                <a:ea typeface="Calibri" panose="020F0502020204030204" pitchFamily="34" charset="0"/>
              </a:rPr>
              <a:t>Operations and user manuals</a:t>
            </a:r>
          </a:p>
          <a:p>
            <a:pPr algn="just" fontAlgn="base">
              <a:spcAft>
                <a:spcPct val="0"/>
              </a:spcAft>
              <a:buFont typeface="Arial" panose="020B0604020202020204" pitchFamily="34" charset="0"/>
              <a:buChar char="•"/>
            </a:pPr>
            <a:r>
              <a:rPr lang="en-US" sz="1600" dirty="0">
                <a:effectLst/>
                <a:ea typeface="Calibri" panose="020F0502020204030204" pitchFamily="34" charset="0"/>
              </a:rPr>
              <a:t>Procurement and contracting methods</a:t>
            </a:r>
          </a:p>
          <a:p>
            <a:pPr algn="just" fontAlgn="base">
              <a:spcAft>
                <a:spcPct val="0"/>
              </a:spcAft>
              <a:buFont typeface="Arial" panose="020B0604020202020204" pitchFamily="34" charset="0"/>
              <a:buChar char="•"/>
            </a:pPr>
            <a:r>
              <a:rPr lang="en-US" sz="1600" dirty="0">
                <a:effectLst/>
                <a:ea typeface="Calibri" panose="020F0502020204030204" pitchFamily="34" charset="0"/>
              </a:rPr>
              <a:t>Reports and data - Review, Audit, Project Status, Anomaly Reports, Test Data</a:t>
            </a:r>
          </a:p>
          <a:p>
            <a:pPr algn="just" fontAlgn="base">
              <a:spcAft>
                <a:spcPct val="0"/>
              </a:spcAft>
              <a:buFont typeface="Arial" panose="020B0604020202020204" pitchFamily="34" charset="0"/>
              <a:buChar char="•"/>
            </a:pPr>
            <a:r>
              <a:rPr lang="en-US" sz="1600" dirty="0">
                <a:effectLst/>
                <a:ea typeface="Calibri" panose="020F0502020204030204" pitchFamily="34" charset="0"/>
              </a:rPr>
              <a:t>Request for proposal</a:t>
            </a:r>
          </a:p>
          <a:p>
            <a:pPr algn="just" fontAlgn="base">
              <a:spcAft>
                <a:spcPct val="0"/>
              </a:spcAft>
              <a:buFont typeface="Arial" panose="020B0604020202020204" pitchFamily="34" charset="0"/>
              <a:buChar char="•"/>
            </a:pPr>
            <a:r>
              <a:rPr lang="en-US" sz="1600" dirty="0">
                <a:effectLst/>
                <a:ea typeface="Calibri" panose="020F0502020204030204" pitchFamily="34" charset="0"/>
              </a:rPr>
              <a:t>Risk management plans</a:t>
            </a:r>
          </a:p>
          <a:p>
            <a:pPr algn="just" fontAlgn="base">
              <a:spcAft>
                <a:spcPct val="0"/>
              </a:spcAft>
              <a:buFont typeface="Arial" panose="020B0604020202020204" pitchFamily="34" charset="0"/>
              <a:buChar char="•"/>
            </a:pPr>
            <a:r>
              <a:rPr lang="en-US" sz="1600" dirty="0">
                <a:ea typeface="Calibri" panose="020F0502020204030204" pitchFamily="34" charset="0"/>
              </a:rPr>
              <a:t>Software configuration management plans</a:t>
            </a:r>
            <a:endParaRPr lang="en-US" sz="1600" dirty="0">
              <a:effectLst/>
              <a:ea typeface="Calibri" panose="020F0502020204030204" pitchFamily="34" charset="0"/>
            </a:endParaRPr>
          </a:p>
        </p:txBody>
      </p:sp>
      <p:sp>
        <p:nvSpPr>
          <p:cNvPr id="2" name="Content Placeholder 1">
            <a:extLst>
              <a:ext uri="{FF2B5EF4-FFF2-40B4-BE49-F238E27FC236}">
                <a16:creationId xmlns:a16="http://schemas.microsoft.com/office/drawing/2014/main" id="{CF5BCF0C-E16D-51D4-8258-0098BD6C07CA}"/>
              </a:ext>
            </a:extLst>
          </p:cNvPr>
          <p:cNvSpPr txBox="1">
            <a:spLocks/>
          </p:cNvSpPr>
          <p:nvPr/>
        </p:nvSpPr>
        <p:spPr bwMode="auto">
          <a:xfrm>
            <a:off x="4724400" y="1447800"/>
            <a:ext cx="4267200" cy="5029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spcAft>
                <a:spcPct val="0"/>
              </a:spcAft>
              <a:buFont typeface="Arial" panose="020B0604020202020204" pitchFamily="34" charset="0"/>
              <a:buChar char="•"/>
            </a:pPr>
            <a:r>
              <a:rPr lang="en-US" sz="1600" dirty="0">
                <a:ea typeface="Calibri" panose="020F0502020204030204" pitchFamily="34" charset="0"/>
              </a:rPr>
              <a:t>Software design descriptions</a:t>
            </a:r>
          </a:p>
          <a:p>
            <a:pPr algn="just" fontAlgn="base">
              <a:spcAft>
                <a:spcPct val="0"/>
              </a:spcAft>
              <a:buFont typeface="Arial" panose="020B0604020202020204" pitchFamily="34" charset="0"/>
              <a:buChar char="•"/>
            </a:pPr>
            <a:r>
              <a:rPr lang="en-US" sz="1600" dirty="0">
                <a:ea typeface="Calibri" panose="020F0502020204030204" pitchFamily="34" charset="0"/>
              </a:rPr>
              <a:t>Source code</a:t>
            </a:r>
          </a:p>
          <a:p>
            <a:pPr algn="just" fontAlgn="base">
              <a:spcAft>
                <a:spcPct val="0"/>
              </a:spcAft>
              <a:buFont typeface="Arial" panose="020B0604020202020204" pitchFamily="34" charset="0"/>
              <a:buChar char="•"/>
            </a:pPr>
            <a:r>
              <a:rPr lang="en-US" sz="1600" dirty="0">
                <a:ea typeface="Calibri" panose="020F0502020204030204" pitchFamily="34" charset="0"/>
              </a:rPr>
              <a:t>Unit development folders</a:t>
            </a:r>
          </a:p>
          <a:p>
            <a:pPr algn="just" fontAlgn="base">
              <a:spcAft>
                <a:spcPct val="0"/>
              </a:spcAft>
              <a:buFont typeface="Arial" panose="020B0604020202020204" pitchFamily="34" charset="0"/>
              <a:buChar char="•"/>
            </a:pPr>
            <a:r>
              <a:rPr lang="en-US" sz="1600" dirty="0">
                <a:ea typeface="Calibri" panose="020F0502020204030204" pitchFamily="34" charset="0"/>
              </a:rPr>
              <a:t>Software project management plans</a:t>
            </a:r>
          </a:p>
          <a:p>
            <a:pPr algn="just" fontAlgn="base">
              <a:spcAft>
                <a:spcPct val="0"/>
              </a:spcAft>
              <a:buFont typeface="Arial" panose="020B0604020202020204" pitchFamily="34" charset="0"/>
              <a:buChar char="•"/>
            </a:pPr>
            <a:r>
              <a:rPr lang="en-US" sz="1600" dirty="0">
                <a:ea typeface="Calibri" panose="020F0502020204030204" pitchFamily="34" charset="0"/>
              </a:rPr>
              <a:t>Software quality assurance plans</a:t>
            </a:r>
          </a:p>
          <a:p>
            <a:pPr algn="just" fontAlgn="base">
              <a:spcAft>
                <a:spcPct val="0"/>
              </a:spcAft>
              <a:buFont typeface="Arial" panose="020B0604020202020204" pitchFamily="34" charset="0"/>
              <a:buChar char="•"/>
            </a:pPr>
            <a:r>
              <a:rPr lang="en-US" sz="1600" dirty="0">
                <a:ea typeface="Calibri" panose="020F0502020204030204" pitchFamily="34" charset="0"/>
              </a:rPr>
              <a:t>Software requirements specifications</a:t>
            </a:r>
          </a:p>
          <a:p>
            <a:pPr algn="just" fontAlgn="base">
              <a:spcAft>
                <a:spcPct val="0"/>
              </a:spcAft>
              <a:buFont typeface="Arial" panose="020B0604020202020204" pitchFamily="34" charset="0"/>
              <a:buChar char="•"/>
            </a:pPr>
            <a:r>
              <a:rPr lang="en-US" sz="1600" dirty="0">
                <a:ea typeface="Calibri" panose="020F0502020204030204" pitchFamily="34" charset="0"/>
              </a:rPr>
              <a:t>Software safety plans</a:t>
            </a:r>
          </a:p>
          <a:p>
            <a:pPr algn="just" fontAlgn="base">
              <a:spcAft>
                <a:spcPct val="0"/>
              </a:spcAft>
              <a:buFont typeface="Arial" panose="020B0604020202020204" pitchFamily="34" charset="0"/>
              <a:buChar char="•"/>
            </a:pPr>
            <a:r>
              <a:rPr lang="en-US" sz="1600" dirty="0">
                <a:ea typeface="Calibri" panose="020F0502020204030204" pitchFamily="34" charset="0"/>
              </a:rPr>
              <a:t>Software test documentation</a:t>
            </a:r>
          </a:p>
          <a:p>
            <a:pPr algn="just" fontAlgn="base">
              <a:spcAft>
                <a:spcPct val="0"/>
              </a:spcAft>
              <a:buFont typeface="Arial" panose="020B0604020202020204" pitchFamily="34" charset="0"/>
              <a:buChar char="•"/>
            </a:pPr>
            <a:r>
              <a:rPr lang="en-US" sz="1600" dirty="0">
                <a:ea typeface="Calibri" panose="020F0502020204030204" pitchFamily="34" charset="0"/>
              </a:rPr>
              <a:t>Software user documentation</a:t>
            </a:r>
          </a:p>
          <a:p>
            <a:pPr algn="just" fontAlgn="base">
              <a:spcAft>
                <a:spcPct val="0"/>
              </a:spcAft>
              <a:buFont typeface="Arial" panose="020B0604020202020204" pitchFamily="34" charset="0"/>
              <a:buChar char="•"/>
            </a:pPr>
            <a:r>
              <a:rPr lang="en-US" sz="1600" dirty="0">
                <a:ea typeface="Calibri" panose="020F0502020204030204" pitchFamily="34" charset="0"/>
              </a:rPr>
              <a:t>Software V&amp;V plans</a:t>
            </a:r>
          </a:p>
          <a:p>
            <a:pPr algn="just" fontAlgn="base">
              <a:spcAft>
                <a:spcPct val="0"/>
              </a:spcAft>
              <a:buFont typeface="Arial" panose="020B0604020202020204" pitchFamily="34" charset="0"/>
              <a:buChar char="•"/>
            </a:pPr>
            <a:r>
              <a:rPr lang="en-US" sz="1600" dirty="0">
                <a:ea typeface="Calibri" panose="020F0502020204030204" pitchFamily="34" charset="0"/>
              </a:rPr>
              <a:t>Software architectural descriptions</a:t>
            </a:r>
          </a:p>
          <a:p>
            <a:pPr algn="just" fontAlgn="base">
              <a:spcAft>
                <a:spcPct val="0"/>
              </a:spcAft>
              <a:buFont typeface="Arial" panose="020B0604020202020204" pitchFamily="34" charset="0"/>
              <a:buChar char="•"/>
            </a:pPr>
            <a:r>
              <a:rPr lang="en-US" sz="1600" dirty="0">
                <a:ea typeface="Calibri" panose="020F0502020204030204" pitchFamily="34" charset="0"/>
              </a:rPr>
              <a:t>Standards, regulations, guidelines, plans, specifications, and procedures</a:t>
            </a:r>
          </a:p>
          <a:p>
            <a:pPr algn="just" fontAlgn="base">
              <a:spcAft>
                <a:spcPct val="0"/>
              </a:spcAft>
              <a:buFont typeface="Arial" panose="020B0604020202020204" pitchFamily="34" charset="0"/>
              <a:buChar char="•"/>
            </a:pPr>
            <a:r>
              <a:rPr lang="en-US" sz="1600" dirty="0">
                <a:ea typeface="Calibri" panose="020F0502020204030204" pitchFamily="34" charset="0"/>
              </a:rPr>
              <a:t>System build procedures</a:t>
            </a:r>
          </a:p>
          <a:p>
            <a:pPr algn="just" fontAlgn="base">
              <a:spcAft>
                <a:spcPct val="0"/>
              </a:spcAft>
              <a:buFont typeface="Arial" panose="020B0604020202020204" pitchFamily="34" charset="0"/>
              <a:buChar char="•"/>
            </a:pPr>
            <a:r>
              <a:rPr lang="en-US" sz="1600" dirty="0">
                <a:ea typeface="Calibri" panose="020F0502020204030204" pitchFamily="34" charset="0"/>
              </a:rPr>
              <a:t>Technical review reports</a:t>
            </a:r>
          </a:p>
          <a:p>
            <a:pPr algn="just" fontAlgn="base">
              <a:spcAft>
                <a:spcPct val="0"/>
              </a:spcAft>
              <a:buFont typeface="Arial" panose="020B0604020202020204" pitchFamily="34" charset="0"/>
              <a:buChar char="•"/>
            </a:pPr>
            <a:r>
              <a:rPr lang="en-US" sz="1600" dirty="0">
                <a:ea typeface="Calibri" panose="020F0502020204030204" pitchFamily="34" charset="0"/>
              </a:rPr>
              <a:t>Vendor documents</a:t>
            </a:r>
          </a:p>
          <a:p>
            <a:pPr algn="just" fontAlgn="base">
              <a:spcAft>
                <a:spcPct val="0"/>
              </a:spcAft>
              <a:buFont typeface="Arial" panose="020B0604020202020204" pitchFamily="34" charset="0"/>
              <a:buChar char="•"/>
            </a:pPr>
            <a:r>
              <a:rPr lang="en-US" sz="1600" dirty="0">
                <a:ea typeface="Calibri" panose="020F0502020204030204" pitchFamily="34" charset="0"/>
              </a:rPr>
              <a:t>Walk-through reports</a:t>
            </a:r>
          </a:p>
        </p:txBody>
      </p:sp>
    </p:spTree>
    <p:extLst>
      <p:ext uri="{BB962C8B-B14F-4D97-AF65-F5344CB8AC3E}">
        <p14:creationId xmlns:p14="http://schemas.microsoft.com/office/powerpoint/2010/main" val="237635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61DF7-DFCC-5FC0-32E6-A4D7CEA44A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C0254-F3C4-7CAF-FE6A-15208661955E}"/>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1028 – Audits</a:t>
            </a:r>
          </a:p>
        </p:txBody>
      </p:sp>
      <p:sp>
        <p:nvSpPr>
          <p:cNvPr id="20483" name="Content Placeholder 1">
            <a:extLst>
              <a:ext uri="{FF2B5EF4-FFF2-40B4-BE49-F238E27FC236}">
                <a16:creationId xmlns:a16="http://schemas.microsoft.com/office/drawing/2014/main" id="{2AB80447-BABC-A997-4E5D-34DD65C10CCC}"/>
              </a:ext>
            </a:extLst>
          </p:cNvPr>
          <p:cNvSpPr>
            <a:spLocks noGrp="1"/>
          </p:cNvSpPr>
          <p:nvPr>
            <p:ph idx="1"/>
          </p:nvPr>
        </p:nvSpPr>
        <p:spPr>
          <a:xfrm>
            <a:off x="228600" y="1447800"/>
            <a:ext cx="8534400" cy="5029200"/>
          </a:xfrm>
        </p:spPr>
        <p:txBody>
          <a:bodyPr/>
          <a:lstStyle/>
          <a:p>
            <a:pPr marL="0" indent="0" algn="just" fontAlgn="base">
              <a:spcAft>
                <a:spcPct val="0"/>
              </a:spcAft>
            </a:pPr>
            <a:r>
              <a:rPr lang="en-US" sz="1600" b="1" dirty="0">
                <a:effectLst/>
                <a:ea typeface="Calibri" panose="020F0502020204030204" pitchFamily="34" charset="0"/>
              </a:rPr>
              <a:t>Roles and Responsibilities</a:t>
            </a:r>
          </a:p>
          <a:p>
            <a:pPr algn="just" fontAlgn="base">
              <a:spcAft>
                <a:spcPct val="0"/>
              </a:spcAft>
              <a:buFont typeface="Arial" panose="020B0604020202020204" pitchFamily="34" charset="0"/>
              <a:buChar char="•"/>
            </a:pPr>
            <a:r>
              <a:rPr lang="en-US" sz="1800" dirty="0">
                <a:effectLst/>
                <a:ea typeface="Calibri" panose="020F0502020204030204" pitchFamily="34" charset="0"/>
              </a:rPr>
              <a:t>Lead auditor</a:t>
            </a:r>
          </a:p>
          <a:p>
            <a:pPr lvl="1" algn="just" fontAlgn="base">
              <a:spcAft>
                <a:spcPct val="0"/>
              </a:spcAft>
              <a:buFont typeface="Arial" panose="020B0604020202020204" pitchFamily="34" charset="0"/>
              <a:buChar char="•"/>
            </a:pPr>
            <a:r>
              <a:rPr lang="en-US" dirty="0"/>
              <a:t>Preparing the audit plan</a:t>
            </a:r>
          </a:p>
          <a:p>
            <a:pPr lvl="1" algn="just" fontAlgn="base">
              <a:spcAft>
                <a:spcPct val="0"/>
              </a:spcAft>
              <a:buFont typeface="Arial" panose="020B0604020202020204" pitchFamily="34" charset="0"/>
              <a:buChar char="•"/>
            </a:pPr>
            <a:r>
              <a:rPr lang="en-US" dirty="0"/>
              <a:t>Assembling the audit team</a:t>
            </a:r>
          </a:p>
          <a:p>
            <a:pPr lvl="1" algn="just" fontAlgn="base">
              <a:spcAft>
                <a:spcPct val="0"/>
              </a:spcAft>
              <a:buFont typeface="Arial" panose="020B0604020202020204" pitchFamily="34" charset="0"/>
              <a:buChar char="•"/>
            </a:pPr>
            <a:r>
              <a:rPr lang="en-US" dirty="0"/>
              <a:t>Managing the audit team</a:t>
            </a:r>
          </a:p>
          <a:p>
            <a:pPr lvl="1" algn="just" fontAlgn="base">
              <a:spcAft>
                <a:spcPct val="0"/>
              </a:spcAft>
              <a:buFont typeface="Arial" panose="020B0604020202020204" pitchFamily="34" charset="0"/>
              <a:buChar char="•"/>
            </a:pPr>
            <a:r>
              <a:rPr lang="en-US" dirty="0"/>
              <a:t>Making decisions regarding the conduct of the audit</a:t>
            </a:r>
          </a:p>
          <a:p>
            <a:pPr lvl="1" algn="just" fontAlgn="base">
              <a:spcAft>
                <a:spcPct val="0"/>
              </a:spcAft>
              <a:buFont typeface="Arial" panose="020B0604020202020204" pitchFamily="34" charset="0"/>
              <a:buChar char="•"/>
            </a:pPr>
            <a:r>
              <a:rPr lang="en-US" dirty="0"/>
              <a:t>Making decisions regarding any audit observations</a:t>
            </a:r>
          </a:p>
          <a:p>
            <a:pPr lvl="1" algn="just" fontAlgn="base">
              <a:spcAft>
                <a:spcPct val="0"/>
              </a:spcAft>
              <a:buFont typeface="Arial" panose="020B0604020202020204" pitchFamily="34" charset="0"/>
              <a:buChar char="•"/>
            </a:pPr>
            <a:r>
              <a:rPr lang="en-US" dirty="0"/>
              <a:t>Preparing the audit report</a:t>
            </a:r>
          </a:p>
          <a:p>
            <a:pPr lvl="1" algn="just" fontAlgn="base">
              <a:spcAft>
                <a:spcPct val="0"/>
              </a:spcAft>
              <a:buFont typeface="Arial" panose="020B0604020202020204" pitchFamily="34" charset="0"/>
              <a:buChar char="•"/>
            </a:pPr>
            <a:r>
              <a:rPr lang="en-IN" dirty="0"/>
              <a:t>Recommending corrective actions</a:t>
            </a:r>
          </a:p>
          <a:p>
            <a:pPr lvl="1" algn="just" fontAlgn="base">
              <a:spcAft>
                <a:spcPct val="0"/>
              </a:spcAft>
              <a:buFont typeface="Arial" panose="020B0604020202020204" pitchFamily="34" charset="0"/>
              <a:buChar char="•"/>
            </a:pPr>
            <a:endParaRPr lang="en-IN" dirty="0"/>
          </a:p>
          <a:p>
            <a:pPr algn="just" fontAlgn="base">
              <a:spcAft>
                <a:spcPct val="0"/>
              </a:spcAft>
              <a:buFont typeface="Arial" panose="020B0604020202020204" pitchFamily="34" charset="0"/>
              <a:buChar char="•"/>
            </a:pPr>
            <a:r>
              <a:rPr lang="en-US" sz="1800" dirty="0"/>
              <a:t>Recorder</a:t>
            </a:r>
          </a:p>
          <a:p>
            <a:pPr lvl="1" algn="just" fontAlgn="base">
              <a:spcAft>
                <a:spcPct val="0"/>
              </a:spcAft>
              <a:buFont typeface="Arial" panose="020B0604020202020204" pitchFamily="34" charset="0"/>
              <a:buChar char="•"/>
            </a:pPr>
            <a:r>
              <a:rPr lang="en-US" dirty="0"/>
              <a:t>Document anomalies, action items, decisions, and recommendations made by the audit team.</a:t>
            </a:r>
          </a:p>
          <a:p>
            <a:pPr lvl="1" algn="just" fontAlgn="base">
              <a:spcAft>
                <a:spcPct val="0"/>
              </a:spcAft>
              <a:buFont typeface="Arial" panose="020B0604020202020204" pitchFamily="34" charset="0"/>
              <a:buChar char="•"/>
            </a:pPr>
            <a:endParaRPr lang="en-US" dirty="0"/>
          </a:p>
          <a:p>
            <a:pPr algn="just" fontAlgn="base">
              <a:spcAft>
                <a:spcPct val="0"/>
              </a:spcAft>
              <a:buFont typeface="Arial" panose="020B0604020202020204" pitchFamily="34" charset="0"/>
              <a:buChar char="•"/>
            </a:pPr>
            <a:r>
              <a:rPr lang="en-US" sz="1800" dirty="0"/>
              <a:t>Auditor(s)</a:t>
            </a:r>
          </a:p>
          <a:p>
            <a:pPr lvl="1" algn="just" fontAlgn="base">
              <a:spcAft>
                <a:spcPct val="0"/>
              </a:spcAft>
              <a:buFont typeface="Arial" panose="020B0604020202020204" pitchFamily="34" charset="0"/>
              <a:buChar char="•"/>
            </a:pPr>
            <a:r>
              <a:rPr lang="en-US" dirty="0"/>
              <a:t>Examine products, as defined in the audit plan.</a:t>
            </a:r>
          </a:p>
        </p:txBody>
      </p:sp>
    </p:spTree>
    <p:extLst>
      <p:ext uri="{BB962C8B-B14F-4D97-AF65-F5344CB8AC3E}">
        <p14:creationId xmlns:p14="http://schemas.microsoft.com/office/powerpoint/2010/main" val="1643055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98F29-A4BF-E27C-9C2D-7DE78B9947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0A299-AE34-4901-2CA6-18907D8085FB}"/>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1028 – Audits</a:t>
            </a:r>
          </a:p>
        </p:txBody>
      </p:sp>
      <p:sp>
        <p:nvSpPr>
          <p:cNvPr id="20483" name="Content Placeholder 1">
            <a:extLst>
              <a:ext uri="{FF2B5EF4-FFF2-40B4-BE49-F238E27FC236}">
                <a16:creationId xmlns:a16="http://schemas.microsoft.com/office/drawing/2014/main" id="{9CEB03CA-8E6F-06CD-3A51-1CA9F1D1D506}"/>
              </a:ext>
            </a:extLst>
          </p:cNvPr>
          <p:cNvSpPr>
            <a:spLocks noGrp="1"/>
          </p:cNvSpPr>
          <p:nvPr>
            <p:ph idx="1"/>
          </p:nvPr>
        </p:nvSpPr>
        <p:spPr>
          <a:xfrm>
            <a:off x="228600" y="1447800"/>
            <a:ext cx="8534400" cy="5029200"/>
          </a:xfrm>
        </p:spPr>
        <p:txBody>
          <a:bodyPr/>
          <a:lstStyle/>
          <a:p>
            <a:pPr marL="0" indent="0" algn="just" fontAlgn="base">
              <a:spcAft>
                <a:spcPct val="0"/>
              </a:spcAft>
            </a:pPr>
            <a:r>
              <a:rPr lang="en-US" sz="1600" b="1" dirty="0">
                <a:effectLst/>
                <a:ea typeface="Calibri" panose="020F0502020204030204" pitchFamily="34" charset="0"/>
              </a:rPr>
              <a:t>Roles and Responsibilities</a:t>
            </a:r>
          </a:p>
          <a:p>
            <a:pPr algn="just" fontAlgn="base">
              <a:spcAft>
                <a:spcPct val="0"/>
              </a:spcAft>
              <a:buFont typeface="Arial" panose="020B0604020202020204" pitchFamily="34" charset="0"/>
              <a:buChar char="•"/>
            </a:pPr>
            <a:r>
              <a:rPr lang="en-US" sz="1800" dirty="0">
                <a:effectLst/>
                <a:ea typeface="Calibri" panose="020F0502020204030204" pitchFamily="34" charset="0"/>
              </a:rPr>
              <a:t>Initiator</a:t>
            </a:r>
          </a:p>
          <a:p>
            <a:pPr lvl="1" algn="just" fontAlgn="base">
              <a:spcAft>
                <a:spcPct val="0"/>
              </a:spcAft>
              <a:buFont typeface="Arial" panose="020B0604020202020204" pitchFamily="34" charset="0"/>
              <a:buChar char="•"/>
            </a:pPr>
            <a:r>
              <a:rPr lang="en-US" dirty="0"/>
              <a:t>Decide upon the need for an audit</a:t>
            </a:r>
          </a:p>
          <a:p>
            <a:pPr lvl="1" algn="just" fontAlgn="base">
              <a:spcAft>
                <a:spcPct val="0"/>
              </a:spcAft>
              <a:buFont typeface="Arial" panose="020B0604020202020204" pitchFamily="34" charset="0"/>
              <a:buChar char="•"/>
            </a:pPr>
            <a:r>
              <a:rPr lang="en-US" dirty="0"/>
              <a:t>Decide upon the purpose and scope of the audit</a:t>
            </a:r>
          </a:p>
          <a:p>
            <a:pPr lvl="1" algn="just" fontAlgn="base">
              <a:spcAft>
                <a:spcPct val="0"/>
              </a:spcAft>
              <a:buFont typeface="Arial" panose="020B0604020202020204" pitchFamily="34" charset="0"/>
              <a:buChar char="•"/>
            </a:pPr>
            <a:r>
              <a:rPr lang="en-US" dirty="0"/>
              <a:t>Decide the software products or processes to be audited</a:t>
            </a:r>
          </a:p>
          <a:p>
            <a:pPr lvl="1" algn="just" fontAlgn="base">
              <a:spcAft>
                <a:spcPct val="0"/>
              </a:spcAft>
              <a:buFont typeface="Arial" panose="020B0604020202020204" pitchFamily="34" charset="0"/>
              <a:buChar char="•"/>
            </a:pPr>
            <a:r>
              <a:rPr lang="en-US" dirty="0"/>
              <a:t>Decide the evaluation criteria, including the regulations, standards, guidelines, plans, specifications, and procedures to be used for evaluation</a:t>
            </a:r>
          </a:p>
          <a:p>
            <a:pPr lvl="1" algn="just" fontAlgn="base">
              <a:spcAft>
                <a:spcPct val="0"/>
              </a:spcAft>
              <a:buFont typeface="Arial" panose="020B0604020202020204" pitchFamily="34" charset="0"/>
              <a:buChar char="•"/>
            </a:pPr>
            <a:r>
              <a:rPr lang="en-US" dirty="0"/>
              <a:t>Decide who will carry out the audit</a:t>
            </a:r>
          </a:p>
          <a:p>
            <a:pPr lvl="1" algn="just" fontAlgn="base">
              <a:spcAft>
                <a:spcPct val="0"/>
              </a:spcAft>
              <a:buFont typeface="Arial" panose="020B0604020202020204" pitchFamily="34" charset="0"/>
              <a:buChar char="•"/>
            </a:pPr>
            <a:r>
              <a:rPr lang="en-US" dirty="0"/>
              <a:t>Review the audit report</a:t>
            </a:r>
          </a:p>
          <a:p>
            <a:pPr lvl="1" algn="just" fontAlgn="base">
              <a:spcAft>
                <a:spcPct val="0"/>
              </a:spcAft>
              <a:buFont typeface="Arial" panose="020B0604020202020204" pitchFamily="34" charset="0"/>
              <a:buChar char="•"/>
            </a:pPr>
            <a:r>
              <a:rPr lang="en-US" dirty="0"/>
              <a:t>Decide what follow-up action will be required</a:t>
            </a:r>
          </a:p>
          <a:p>
            <a:pPr lvl="1" algn="just" fontAlgn="base">
              <a:spcAft>
                <a:spcPct val="0"/>
              </a:spcAft>
              <a:buFont typeface="Arial" panose="020B0604020202020204" pitchFamily="34" charset="0"/>
              <a:buChar char="•"/>
            </a:pPr>
            <a:r>
              <a:rPr lang="en-US" dirty="0"/>
              <a:t>Distribute the audit report</a:t>
            </a:r>
          </a:p>
          <a:p>
            <a:pPr lvl="1" algn="just" fontAlgn="base">
              <a:spcAft>
                <a:spcPct val="0"/>
              </a:spcAft>
              <a:buFont typeface="Arial" panose="020B0604020202020204" pitchFamily="34" charset="0"/>
              <a:buChar char="•"/>
            </a:pPr>
            <a:endParaRPr lang="en-US" dirty="0"/>
          </a:p>
          <a:p>
            <a:pPr algn="just" fontAlgn="base">
              <a:spcAft>
                <a:spcPct val="0"/>
              </a:spcAft>
              <a:buFont typeface="Arial" panose="020B0604020202020204" pitchFamily="34" charset="0"/>
              <a:buChar char="•"/>
            </a:pPr>
            <a:r>
              <a:rPr lang="en-US" sz="1800" dirty="0">
                <a:effectLst/>
                <a:ea typeface="Calibri" panose="020F0502020204030204" pitchFamily="34" charset="0"/>
              </a:rPr>
              <a:t>Audited organization</a:t>
            </a:r>
          </a:p>
          <a:p>
            <a:pPr lvl="1" algn="just" fontAlgn="base">
              <a:spcAft>
                <a:spcPct val="0"/>
              </a:spcAft>
              <a:buFont typeface="Arial" panose="020B0604020202020204" pitchFamily="34" charset="0"/>
              <a:buChar char="•"/>
            </a:pPr>
            <a:r>
              <a:rPr lang="en-US" dirty="0"/>
              <a:t>Provide a liaison to the auditors</a:t>
            </a:r>
          </a:p>
          <a:p>
            <a:pPr lvl="1" algn="just" fontAlgn="base">
              <a:spcAft>
                <a:spcPct val="0"/>
              </a:spcAft>
              <a:buFont typeface="Arial" panose="020B0604020202020204" pitchFamily="34" charset="0"/>
              <a:buChar char="•"/>
            </a:pPr>
            <a:r>
              <a:rPr lang="en-US" dirty="0"/>
              <a:t>Provide all information requested by the auditors. </a:t>
            </a:r>
          </a:p>
          <a:p>
            <a:pPr lvl="1" algn="just" fontAlgn="base">
              <a:spcAft>
                <a:spcPct val="0"/>
              </a:spcAft>
              <a:buFont typeface="Arial" panose="020B0604020202020204" pitchFamily="34" charset="0"/>
              <a:buChar char="•"/>
            </a:pPr>
            <a:r>
              <a:rPr lang="en-US" dirty="0"/>
              <a:t>Implement corrective actions and recommendations</a:t>
            </a:r>
          </a:p>
        </p:txBody>
      </p:sp>
    </p:spTree>
    <p:extLst>
      <p:ext uri="{BB962C8B-B14F-4D97-AF65-F5344CB8AC3E}">
        <p14:creationId xmlns:p14="http://schemas.microsoft.com/office/powerpoint/2010/main" val="753571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A0C8C-1A56-3C94-BCD4-4F7173BEA9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3D81E-14DE-73C8-85E2-A32FA84C6940}"/>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IEEE 1028 – Audit Steps</a:t>
            </a:r>
          </a:p>
        </p:txBody>
      </p:sp>
      <p:pic>
        <p:nvPicPr>
          <p:cNvPr id="5" name="Picture 4">
            <a:extLst>
              <a:ext uri="{FF2B5EF4-FFF2-40B4-BE49-F238E27FC236}">
                <a16:creationId xmlns:a16="http://schemas.microsoft.com/office/drawing/2014/main" id="{45EA3879-324D-1120-2339-B300251594E9}"/>
              </a:ext>
            </a:extLst>
          </p:cNvPr>
          <p:cNvPicPr>
            <a:picLocks noChangeAspect="1"/>
          </p:cNvPicPr>
          <p:nvPr/>
        </p:nvPicPr>
        <p:blipFill>
          <a:blip r:embed="rId3"/>
          <a:stretch>
            <a:fillRect/>
          </a:stretch>
        </p:blipFill>
        <p:spPr>
          <a:xfrm>
            <a:off x="838200" y="1905000"/>
            <a:ext cx="7286625" cy="4086225"/>
          </a:xfrm>
          <a:prstGeom prst="rect">
            <a:avLst/>
          </a:prstGeom>
          <a:ln>
            <a:solidFill>
              <a:schemeClr val="tx1"/>
            </a:solidFill>
          </a:ln>
        </p:spPr>
      </p:pic>
    </p:spTree>
    <p:extLst>
      <p:ext uri="{BB962C8B-B14F-4D97-AF65-F5344CB8AC3E}">
        <p14:creationId xmlns:p14="http://schemas.microsoft.com/office/powerpoint/2010/main" val="2083498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58F5D-AE25-F862-D039-2B7862505D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518EE-225B-C92F-4895-1E8C9CD35A81}"/>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Audit as per CMMI-Dev</a:t>
            </a:r>
          </a:p>
        </p:txBody>
      </p:sp>
      <p:sp>
        <p:nvSpPr>
          <p:cNvPr id="2" name="Content Placeholder 1">
            <a:extLst>
              <a:ext uri="{FF2B5EF4-FFF2-40B4-BE49-F238E27FC236}">
                <a16:creationId xmlns:a16="http://schemas.microsoft.com/office/drawing/2014/main" id="{A60EAE8B-A400-A7CE-7962-9884A899218E}"/>
              </a:ext>
            </a:extLst>
          </p:cNvPr>
          <p:cNvSpPr>
            <a:spLocks noGrp="1"/>
          </p:cNvSpPr>
          <p:nvPr>
            <p:ph idx="1"/>
          </p:nvPr>
        </p:nvSpPr>
        <p:spPr>
          <a:xfrm>
            <a:off x="228600" y="1447800"/>
            <a:ext cx="8534400" cy="5029200"/>
          </a:xfrm>
        </p:spPr>
        <p:txBody>
          <a:bodyPr/>
          <a:lstStyle/>
          <a:p>
            <a:pPr algn="just" fontAlgn="base">
              <a:spcAft>
                <a:spcPct val="0"/>
              </a:spcAft>
              <a:buFont typeface="Arial" panose="020B0604020202020204" pitchFamily="34" charset="0"/>
              <a:buChar char="•"/>
            </a:pPr>
            <a:r>
              <a:rPr lang="en-US" sz="1800" dirty="0">
                <a:effectLst/>
                <a:ea typeface="Calibri" panose="020F0502020204030204" pitchFamily="34" charset="0"/>
              </a:rPr>
              <a:t>In the CMMI, audits are activities described as part of the “process and product quality assurance</a:t>
            </a:r>
          </a:p>
          <a:p>
            <a:pPr algn="just" fontAlgn="base">
              <a:spcAft>
                <a:spcPct val="0"/>
              </a:spcAft>
              <a:buFont typeface="Arial" panose="020B0604020202020204" pitchFamily="34" charset="0"/>
              <a:buChar char="•"/>
            </a:pPr>
            <a:r>
              <a:rPr lang="en-US" sz="1800" dirty="0">
                <a:ea typeface="Calibri" panose="020F0502020204030204" pitchFamily="34" charset="0"/>
              </a:rPr>
              <a:t>To ensure objectivity, following issues must be addressed</a:t>
            </a:r>
            <a:endParaRPr lang="en-US" sz="1800" dirty="0">
              <a:effectLst/>
              <a:ea typeface="Calibri" panose="020F0502020204030204" pitchFamily="34" charset="0"/>
            </a:endParaRPr>
          </a:p>
          <a:p>
            <a:pPr lvl="1" algn="just" fontAlgn="base">
              <a:spcAft>
                <a:spcPct val="0"/>
              </a:spcAft>
              <a:buFont typeface="Arial" panose="020B0604020202020204" pitchFamily="34" charset="0"/>
              <a:buChar char="•"/>
            </a:pPr>
            <a:r>
              <a:rPr lang="en-US" dirty="0"/>
              <a:t>Description of the reporting structure of the SQA to show its independence</a:t>
            </a:r>
          </a:p>
          <a:p>
            <a:pPr lvl="1" algn="just" fontAlgn="base">
              <a:spcAft>
                <a:spcPct val="0"/>
              </a:spcAft>
              <a:buFont typeface="Arial" panose="020B0604020202020204" pitchFamily="34" charset="0"/>
              <a:buChar char="•"/>
            </a:pPr>
            <a:r>
              <a:rPr lang="en-US" dirty="0"/>
              <a:t>Establish and maintain clearly formulated assessment criteria</a:t>
            </a:r>
          </a:p>
          <a:p>
            <a:pPr lvl="2" algn="just"/>
            <a:r>
              <a:rPr lang="en-US" sz="1600" dirty="0"/>
              <a:t>What is going to be assessed?</a:t>
            </a:r>
          </a:p>
          <a:p>
            <a:pPr lvl="2" algn="just"/>
            <a:r>
              <a:rPr lang="en-US" sz="1600" dirty="0"/>
              <a:t>When or how will the process be assessed?</a:t>
            </a:r>
          </a:p>
          <a:p>
            <a:pPr lvl="2" algn="just"/>
            <a:r>
              <a:rPr lang="en-US" sz="1600" dirty="0"/>
              <a:t>How will the assessment be conducted?</a:t>
            </a:r>
          </a:p>
          <a:p>
            <a:pPr lvl="2" algn="just"/>
            <a:r>
              <a:rPr lang="en-US" sz="1600" dirty="0"/>
              <a:t>Who must be involved in the assessment?</a:t>
            </a:r>
          </a:p>
          <a:p>
            <a:pPr lvl="2" algn="just"/>
            <a:r>
              <a:rPr lang="en-US" sz="1600" dirty="0"/>
              <a:t>What product of an activity will be assessed?</a:t>
            </a:r>
          </a:p>
          <a:p>
            <a:pPr lvl="2" algn="just"/>
            <a:r>
              <a:rPr lang="en-US" sz="1600" dirty="0"/>
              <a:t>When and how will the product of an activity be assessed?</a:t>
            </a:r>
          </a:p>
          <a:p>
            <a:pPr lvl="1" algn="just" fontAlgn="base">
              <a:spcAft>
                <a:spcPct val="0"/>
              </a:spcAft>
              <a:buFont typeface="Arial" panose="020B0604020202020204" pitchFamily="34" charset="0"/>
              <a:buChar char="•"/>
            </a:pPr>
            <a:r>
              <a:rPr lang="en-US" dirty="0"/>
              <a:t>Use the formulated criteria to assess the conformity of the -</a:t>
            </a:r>
          </a:p>
          <a:p>
            <a:pPr lvl="2" algn="just"/>
            <a:r>
              <a:rPr lang="en-US" sz="1600" dirty="0"/>
              <a:t>Process descriptions </a:t>
            </a:r>
          </a:p>
          <a:p>
            <a:pPr lvl="2" algn="just"/>
            <a:r>
              <a:rPr lang="en-US" sz="1600" dirty="0"/>
              <a:t>Standards </a:t>
            </a:r>
          </a:p>
          <a:p>
            <a:pPr lvl="2" algn="just"/>
            <a:r>
              <a:rPr lang="en-US" sz="1600" dirty="0"/>
              <a:t>Procedures Executed</a:t>
            </a:r>
          </a:p>
        </p:txBody>
      </p:sp>
    </p:spTree>
    <p:extLst>
      <p:ext uri="{BB962C8B-B14F-4D97-AF65-F5344CB8AC3E}">
        <p14:creationId xmlns:p14="http://schemas.microsoft.com/office/powerpoint/2010/main" val="3203490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1A76E-3315-3114-F586-E3F4BD5D53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F40CE-F9A8-6CF9-22C7-ED920A93E2B9}"/>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Project Assessment and Control Process</a:t>
            </a:r>
          </a:p>
        </p:txBody>
      </p:sp>
      <p:sp>
        <p:nvSpPr>
          <p:cNvPr id="20483" name="Content Placeholder 1">
            <a:extLst>
              <a:ext uri="{FF2B5EF4-FFF2-40B4-BE49-F238E27FC236}">
                <a16:creationId xmlns:a16="http://schemas.microsoft.com/office/drawing/2014/main" id="{F33BEEC2-33ED-D5FF-F0B7-AFB6DC6FDF00}"/>
              </a:ext>
            </a:extLst>
          </p:cNvPr>
          <p:cNvSpPr>
            <a:spLocks noGrp="1"/>
          </p:cNvSpPr>
          <p:nvPr>
            <p:ph idx="1"/>
          </p:nvPr>
        </p:nvSpPr>
        <p:spPr>
          <a:xfrm>
            <a:off x="228600" y="1447800"/>
            <a:ext cx="8534400" cy="5029200"/>
          </a:xfrm>
        </p:spPr>
        <p:txBody>
          <a:bodyPr/>
          <a:lstStyle/>
          <a:p>
            <a:pPr algn="just" fontAlgn="base">
              <a:spcAft>
                <a:spcPct val="0"/>
              </a:spcAft>
              <a:buFont typeface="Arial" panose="020B0604020202020204" pitchFamily="34" charset="0"/>
              <a:buChar char="•"/>
            </a:pPr>
            <a:r>
              <a:rPr lang="en-US" sz="1800" dirty="0">
                <a:effectLst/>
                <a:ea typeface="Calibri" panose="020F0502020204030204" pitchFamily="34" charset="0"/>
              </a:rPr>
              <a:t>Purpose of Project Assessment and control</a:t>
            </a:r>
          </a:p>
          <a:p>
            <a:pPr lvl="1" algn="just" fontAlgn="base">
              <a:spcAft>
                <a:spcPct val="0"/>
              </a:spcAft>
              <a:buFont typeface="Arial" panose="020B0604020202020204" pitchFamily="34" charset="0"/>
              <a:buChar char="•"/>
            </a:pPr>
            <a:r>
              <a:rPr lang="en-US" dirty="0"/>
              <a:t>To assess if the plans are aligned and feasible </a:t>
            </a:r>
          </a:p>
          <a:p>
            <a:pPr lvl="1" algn="just" fontAlgn="base">
              <a:spcAft>
                <a:spcPct val="0"/>
              </a:spcAft>
              <a:buFont typeface="Arial" panose="020B0604020202020204" pitchFamily="34" charset="0"/>
              <a:buChar char="•"/>
            </a:pPr>
            <a:r>
              <a:rPr lang="en-US" dirty="0"/>
              <a:t>To determine the status of the project, technical and process performance </a:t>
            </a:r>
          </a:p>
          <a:p>
            <a:pPr lvl="1" algn="just" fontAlgn="base">
              <a:spcAft>
                <a:spcPct val="0"/>
              </a:spcAft>
              <a:buFont typeface="Arial" panose="020B0604020202020204" pitchFamily="34" charset="0"/>
              <a:buChar char="•"/>
            </a:pPr>
            <a:r>
              <a:rPr lang="en-US" dirty="0"/>
              <a:t>To Ensure that the performance is as per</a:t>
            </a:r>
          </a:p>
          <a:p>
            <a:pPr lvl="2" algn="just"/>
            <a:r>
              <a:rPr lang="en-US" sz="1600" dirty="0"/>
              <a:t>Plans and Schedules, </a:t>
            </a:r>
          </a:p>
          <a:p>
            <a:pPr lvl="2" algn="just"/>
            <a:r>
              <a:rPr lang="en-US" sz="1600" dirty="0"/>
              <a:t>Within projected budgets, and</a:t>
            </a:r>
          </a:p>
          <a:p>
            <a:pPr lvl="2" algn="just"/>
            <a:r>
              <a:rPr lang="en-US" sz="1600" dirty="0"/>
              <a:t>Satisfies technical objectives.</a:t>
            </a:r>
          </a:p>
          <a:p>
            <a:pPr lvl="1" algn="just" fontAlgn="base">
              <a:spcAft>
                <a:spcPct val="0"/>
              </a:spcAft>
              <a:buFont typeface="Arial" panose="020B0604020202020204" pitchFamily="34" charset="0"/>
              <a:buChar char="•"/>
            </a:pPr>
            <a:r>
              <a:rPr lang="en-US" dirty="0"/>
              <a:t>To Conduct of management and technical reviews, audits, and inspections.</a:t>
            </a:r>
          </a:p>
        </p:txBody>
      </p:sp>
    </p:spTree>
    <p:extLst>
      <p:ext uri="{BB962C8B-B14F-4D97-AF65-F5344CB8AC3E}">
        <p14:creationId xmlns:p14="http://schemas.microsoft.com/office/powerpoint/2010/main" val="4271804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D6AE6-DA7A-795F-0F29-CD1BECA0EF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BD6A6-F499-A487-B934-389CC8DEED5A}"/>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Corrective Actions (CA)</a:t>
            </a:r>
          </a:p>
        </p:txBody>
      </p:sp>
      <p:sp>
        <p:nvSpPr>
          <p:cNvPr id="20483" name="Content Placeholder 1">
            <a:extLst>
              <a:ext uri="{FF2B5EF4-FFF2-40B4-BE49-F238E27FC236}">
                <a16:creationId xmlns:a16="http://schemas.microsoft.com/office/drawing/2014/main" id="{4D4F9F88-EDFC-DF43-2953-0887FBD4C71C}"/>
              </a:ext>
            </a:extLst>
          </p:cNvPr>
          <p:cNvSpPr>
            <a:spLocks noGrp="1"/>
          </p:cNvSpPr>
          <p:nvPr>
            <p:ph idx="1"/>
          </p:nvPr>
        </p:nvSpPr>
        <p:spPr>
          <a:xfrm>
            <a:off x="228600" y="1447800"/>
            <a:ext cx="8534400" cy="5029200"/>
          </a:xfrm>
        </p:spPr>
        <p:txBody>
          <a:bodyPr/>
          <a:lstStyle/>
          <a:p>
            <a:pPr marL="285750" indent="-285750" algn="just" fontAlgn="base">
              <a:spcAft>
                <a:spcPct val="0"/>
              </a:spcAft>
              <a:buFont typeface="Arial" panose="020B0604020202020204" pitchFamily="34" charset="0"/>
              <a:buChar char="•"/>
            </a:pPr>
            <a:r>
              <a:rPr lang="en-US" sz="1600" dirty="0">
                <a:effectLst/>
                <a:ea typeface="Calibri" panose="020F0502020204030204" pitchFamily="34" charset="0"/>
              </a:rPr>
              <a:t>After an internal or external audit, an organization must perform CAs to correct the observed deficiencies</a:t>
            </a:r>
          </a:p>
          <a:p>
            <a:pPr marL="285750" indent="-285750" algn="just" fontAlgn="base">
              <a:spcAft>
                <a:spcPct val="0"/>
              </a:spcAft>
              <a:buFont typeface="Arial" panose="020B0604020202020204" pitchFamily="34" charset="0"/>
              <a:buChar char="•"/>
            </a:pPr>
            <a:r>
              <a:rPr lang="en-US" sz="1600" dirty="0">
                <a:effectLst/>
                <a:ea typeface="Calibri" panose="020F0502020204030204" pitchFamily="34" charset="0"/>
              </a:rPr>
              <a:t>CMMI has a process area named “Causal analysis and resolution” to identify and eliminate root causes</a:t>
            </a:r>
          </a:p>
          <a:p>
            <a:pPr marL="0" indent="0" algn="just" fontAlgn="base">
              <a:spcAft>
                <a:spcPct val="0"/>
              </a:spcAft>
            </a:pPr>
            <a:endParaRPr lang="en-US" sz="1600" b="1" dirty="0"/>
          </a:p>
          <a:p>
            <a:pPr marL="0" indent="0" algn="just" fontAlgn="base">
              <a:spcAft>
                <a:spcPct val="0"/>
              </a:spcAft>
            </a:pPr>
            <a:r>
              <a:rPr lang="en-US" sz="1600" b="1" dirty="0"/>
              <a:t>Corrective Action -</a:t>
            </a:r>
            <a:r>
              <a:rPr lang="en-US" sz="1600" dirty="0"/>
              <a:t> </a:t>
            </a:r>
          </a:p>
          <a:p>
            <a:pPr algn="just" fontAlgn="base">
              <a:spcAft>
                <a:spcPct val="0"/>
              </a:spcAft>
              <a:buFont typeface="Arial" panose="020B0604020202020204" pitchFamily="34" charset="0"/>
              <a:buChar char="•"/>
            </a:pPr>
            <a:r>
              <a:rPr lang="en-US" sz="1600" dirty="0">
                <a:effectLst/>
                <a:ea typeface="Calibri" panose="020F0502020204030204" pitchFamily="34" charset="0"/>
              </a:rPr>
              <a:t>Action to eliminate the cause of a nonconformity and to prevent recurrence.</a:t>
            </a:r>
          </a:p>
          <a:p>
            <a:pPr lvl="1" algn="just" fontAlgn="base">
              <a:spcAft>
                <a:spcPct val="0"/>
              </a:spcAft>
              <a:buFont typeface="Arial" panose="020B0604020202020204" pitchFamily="34" charset="0"/>
              <a:buChar char="•"/>
            </a:pPr>
            <a:r>
              <a:rPr lang="en-US" dirty="0">
                <a:effectLst/>
                <a:ea typeface="Calibri" panose="020F0502020204030204" pitchFamily="34" charset="0"/>
              </a:rPr>
              <a:t>Note 1: There can be more than one cause for a nonconformity.</a:t>
            </a:r>
          </a:p>
          <a:p>
            <a:pPr lvl="1" algn="just" fontAlgn="base">
              <a:spcAft>
                <a:spcPct val="0"/>
              </a:spcAft>
              <a:buFont typeface="Arial" panose="020B0604020202020204" pitchFamily="34" charset="0"/>
              <a:buChar char="•"/>
            </a:pPr>
            <a:r>
              <a:rPr lang="en-US" dirty="0">
                <a:effectLst/>
                <a:ea typeface="Calibri" panose="020F0502020204030204" pitchFamily="34" charset="0"/>
              </a:rPr>
              <a:t>Note 2: Corrective action is taken to prevent recurrence whereas preventive action is taken to prevent occurrence</a:t>
            </a:r>
          </a:p>
          <a:p>
            <a:pPr marL="457200" lvl="1" indent="0" algn="just" fontAlgn="base">
              <a:spcAft>
                <a:spcPct val="0"/>
              </a:spcAft>
              <a:buNone/>
            </a:pPr>
            <a:r>
              <a:rPr lang="en-US" sz="1000" dirty="0">
                <a:effectLst/>
                <a:ea typeface="Calibri" panose="020F0502020204030204" pitchFamily="34" charset="0"/>
              </a:rPr>
              <a:t>						</a:t>
            </a:r>
            <a:r>
              <a:rPr lang="en-US" sz="1000" dirty="0">
                <a:ea typeface="Calibri" panose="020F0502020204030204" pitchFamily="34" charset="0"/>
              </a:rPr>
              <a:t>                               </a:t>
            </a:r>
            <a:r>
              <a:rPr lang="en-US" dirty="0">
                <a:effectLst/>
                <a:ea typeface="Calibri" panose="020F0502020204030204" pitchFamily="34" charset="0"/>
              </a:rPr>
              <a:t>ISO 9000 [ISO 15b]</a:t>
            </a:r>
          </a:p>
          <a:p>
            <a:pPr algn="just" fontAlgn="base">
              <a:spcAft>
                <a:spcPct val="0"/>
              </a:spcAft>
              <a:buFont typeface="Arial" panose="020B0604020202020204" pitchFamily="34" charset="0"/>
              <a:buChar char="•"/>
            </a:pPr>
            <a:r>
              <a:rPr lang="en-US" sz="1600" dirty="0">
                <a:effectLst/>
                <a:ea typeface="Calibri" panose="020F0502020204030204" pitchFamily="34" charset="0"/>
              </a:rPr>
              <a:t>An intentional activity that realigns the performance of the project work with the project management plan</a:t>
            </a:r>
            <a:r>
              <a:rPr lang="en-US" sz="1800" dirty="0">
                <a:effectLst/>
                <a:ea typeface="Calibri" panose="020F0502020204030204" pitchFamily="34" charset="0"/>
              </a:rPr>
              <a:t>.                                                               </a:t>
            </a:r>
            <a:r>
              <a:rPr lang="en-US" sz="1600" dirty="0">
                <a:effectLst/>
                <a:ea typeface="Calibri" panose="020F0502020204030204" pitchFamily="34" charset="0"/>
              </a:rPr>
              <a:t>PMBOK® Guide [PMI 13]</a:t>
            </a:r>
          </a:p>
          <a:p>
            <a:pPr algn="just" fontAlgn="base">
              <a:spcAft>
                <a:spcPct val="0"/>
              </a:spcAft>
              <a:buFont typeface="Arial" panose="020B0604020202020204" pitchFamily="34" charset="0"/>
              <a:buChar char="•"/>
            </a:pPr>
            <a:endParaRPr lang="en-US" sz="1800" dirty="0">
              <a:ea typeface="Calibri" panose="020F0502020204030204" pitchFamily="34" charset="0"/>
            </a:endParaRPr>
          </a:p>
          <a:p>
            <a:pPr marL="0" indent="0" algn="just" fontAlgn="base">
              <a:spcAft>
                <a:spcPct val="0"/>
              </a:spcAft>
            </a:pPr>
            <a:r>
              <a:rPr lang="en-US" sz="1600" b="1" dirty="0"/>
              <a:t>Preventive Action -</a:t>
            </a:r>
            <a:r>
              <a:rPr lang="en-US" sz="1600" dirty="0"/>
              <a:t> </a:t>
            </a:r>
          </a:p>
          <a:p>
            <a:pPr algn="just" fontAlgn="base">
              <a:spcAft>
                <a:spcPct val="0"/>
              </a:spcAft>
              <a:buFont typeface="Arial" panose="020B0604020202020204" pitchFamily="34" charset="0"/>
              <a:buChar char="•"/>
            </a:pPr>
            <a:r>
              <a:rPr lang="en-US" sz="1600" dirty="0">
                <a:effectLst/>
                <a:ea typeface="Calibri" panose="020F0502020204030204" pitchFamily="34" charset="0"/>
              </a:rPr>
              <a:t>An intentional activity that ensures the future performance of the project work is aligned with the project management plan.                                             PMBOK® Guide [PMI 13]</a:t>
            </a:r>
          </a:p>
        </p:txBody>
      </p:sp>
    </p:spTree>
    <p:extLst>
      <p:ext uri="{BB962C8B-B14F-4D97-AF65-F5344CB8AC3E}">
        <p14:creationId xmlns:p14="http://schemas.microsoft.com/office/powerpoint/2010/main" val="1238070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6FAB-A56A-B635-88A3-18F9BF4F9B4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4B9A6-9646-992C-460B-A69E10368DBA}"/>
              </a:ext>
            </a:extLst>
          </p:cNvPr>
          <p:cNvSpPr>
            <a:spLocks noGrp="1"/>
          </p:cNvSpPr>
          <p:nvPr>
            <p:ph sz="quarter" idx="10"/>
          </p:nvPr>
        </p:nvSpPr>
        <p:spPr/>
        <p:txBody>
          <a:bodyPr>
            <a:normAutofit/>
          </a:bodyPr>
          <a:lstStyle/>
          <a:p>
            <a:pPr>
              <a:defRPr/>
            </a:pPr>
            <a:r>
              <a:rPr lang="en-US" dirty="0">
                <a:solidFill>
                  <a:srgbClr val="C00000"/>
                </a:solidFill>
                <a:latin typeface="Comic Sans MS" panose="030F0702030302020204" pitchFamily="66" charset="0"/>
              </a:rPr>
              <a:t>Corrective Actions (CA)</a:t>
            </a:r>
          </a:p>
          <a:p>
            <a:pPr>
              <a:defRPr/>
            </a:pPr>
            <a:r>
              <a:rPr lang="en-US" dirty="0">
                <a:solidFill>
                  <a:srgbClr val="C00000"/>
                </a:solidFill>
                <a:latin typeface="Comic Sans MS" panose="030F0702030302020204" pitchFamily="66" charset="0"/>
              </a:rPr>
              <a:t>Process</a:t>
            </a:r>
          </a:p>
        </p:txBody>
      </p:sp>
      <p:sp>
        <p:nvSpPr>
          <p:cNvPr id="20483" name="Content Placeholder 1">
            <a:extLst>
              <a:ext uri="{FF2B5EF4-FFF2-40B4-BE49-F238E27FC236}">
                <a16:creationId xmlns:a16="http://schemas.microsoft.com/office/drawing/2014/main" id="{A102C2C3-5593-8DBF-E2A7-8444007D4543}"/>
              </a:ext>
            </a:extLst>
          </p:cNvPr>
          <p:cNvSpPr>
            <a:spLocks noGrp="1"/>
          </p:cNvSpPr>
          <p:nvPr>
            <p:ph idx="1"/>
          </p:nvPr>
        </p:nvSpPr>
        <p:spPr>
          <a:xfrm>
            <a:off x="228600" y="1447800"/>
            <a:ext cx="8534400" cy="5029200"/>
          </a:xfrm>
        </p:spPr>
        <p:txBody>
          <a:bodyPr/>
          <a:lstStyle/>
          <a:p>
            <a:pPr algn="just" fontAlgn="base">
              <a:spcAft>
                <a:spcPct val="0"/>
              </a:spcAft>
              <a:buFont typeface="Arial" panose="020B0604020202020204" pitchFamily="34" charset="0"/>
              <a:buChar char="•"/>
            </a:pPr>
            <a:r>
              <a:rPr lang="en-US" sz="1800" dirty="0">
                <a:ea typeface="Calibri" panose="020F0502020204030204" pitchFamily="34" charset="0"/>
              </a:rPr>
              <a:t>I</a:t>
            </a:r>
            <a:r>
              <a:rPr lang="en-US" sz="1800" dirty="0">
                <a:effectLst/>
                <a:ea typeface="Calibri" panose="020F0502020204030204" pitchFamily="34" charset="0"/>
              </a:rPr>
              <a:t>nputs: </a:t>
            </a:r>
          </a:p>
          <a:p>
            <a:pPr lvl="1" algn="just" fontAlgn="base">
              <a:spcAft>
                <a:spcPct val="0"/>
              </a:spcAft>
              <a:buFont typeface="Arial" panose="020B0604020202020204" pitchFamily="34" charset="0"/>
              <a:buChar char="•"/>
            </a:pPr>
            <a:r>
              <a:rPr lang="en-US" sz="1400" dirty="0"/>
              <a:t>An audit report</a:t>
            </a:r>
          </a:p>
          <a:p>
            <a:pPr lvl="1" algn="just" fontAlgn="base">
              <a:spcAft>
                <a:spcPct val="0"/>
              </a:spcAft>
              <a:buFont typeface="Arial" panose="020B0604020202020204" pitchFamily="34" charset="0"/>
              <a:buChar char="•"/>
            </a:pPr>
            <a:r>
              <a:rPr lang="en-US" sz="1400" dirty="0"/>
              <a:t>A non-compliance or a problem report</a:t>
            </a:r>
          </a:p>
          <a:p>
            <a:pPr algn="just" fontAlgn="base">
              <a:spcAft>
                <a:spcPct val="0"/>
              </a:spcAft>
              <a:buFont typeface="Arial" panose="020B0604020202020204" pitchFamily="34" charset="0"/>
              <a:buChar char="•"/>
            </a:pPr>
            <a:r>
              <a:rPr lang="en-US" sz="1800" dirty="0">
                <a:effectLst/>
                <a:ea typeface="Calibri" panose="020F0502020204030204" pitchFamily="34" charset="0"/>
              </a:rPr>
              <a:t>Activities:</a:t>
            </a:r>
          </a:p>
          <a:p>
            <a:pPr lvl="1" algn="just" fontAlgn="base">
              <a:spcAft>
                <a:spcPct val="0"/>
              </a:spcAft>
              <a:buFont typeface="Arial" panose="020B0604020202020204" pitchFamily="34" charset="0"/>
              <a:buChar char="•"/>
            </a:pPr>
            <a:r>
              <a:rPr lang="en-US" sz="1400" dirty="0"/>
              <a:t>Register non-conformities in the issue tracking tool</a:t>
            </a:r>
          </a:p>
          <a:p>
            <a:pPr lvl="1" algn="just" fontAlgn="base">
              <a:spcAft>
                <a:spcPct val="0"/>
              </a:spcAft>
              <a:buFont typeface="Arial" panose="020B0604020202020204" pitchFamily="34" charset="0"/>
              <a:buChar char="•"/>
            </a:pPr>
            <a:r>
              <a:rPr lang="en-US" sz="1400" dirty="0"/>
              <a:t>Analyze and validate the problem</a:t>
            </a:r>
          </a:p>
          <a:p>
            <a:pPr lvl="1" algn="just" fontAlgn="base">
              <a:spcAft>
                <a:spcPct val="0"/>
              </a:spcAft>
              <a:buFont typeface="Arial" panose="020B0604020202020204" pitchFamily="34" charset="0"/>
              <a:buChar char="•"/>
            </a:pPr>
            <a:r>
              <a:rPr lang="en-US" sz="1400" dirty="0"/>
              <a:t>Classify and prioritize the issue/problem</a:t>
            </a:r>
          </a:p>
          <a:p>
            <a:pPr lvl="1" algn="just" fontAlgn="base">
              <a:spcAft>
                <a:spcPct val="0"/>
              </a:spcAft>
              <a:buFont typeface="Arial" panose="020B0604020202020204" pitchFamily="34" charset="0"/>
              <a:buChar char="•"/>
            </a:pPr>
            <a:r>
              <a:rPr lang="en-US" sz="1400" dirty="0"/>
              <a:t>Propose a solution to the problem</a:t>
            </a:r>
          </a:p>
          <a:p>
            <a:pPr lvl="1" algn="just" fontAlgn="base">
              <a:spcAft>
                <a:spcPct val="0"/>
              </a:spcAft>
              <a:buFont typeface="Arial" panose="020B0604020202020204" pitchFamily="34" charset="0"/>
              <a:buChar char="•"/>
            </a:pPr>
            <a:r>
              <a:rPr lang="en-US" sz="1400" dirty="0"/>
              <a:t>Solve the problem and ensure that the resolution does not cause other problems,</a:t>
            </a:r>
          </a:p>
          <a:p>
            <a:pPr lvl="1" algn="just" fontAlgn="base">
              <a:spcAft>
                <a:spcPct val="0"/>
              </a:spcAft>
              <a:buFont typeface="Arial" panose="020B0604020202020204" pitchFamily="34" charset="0"/>
              <a:buChar char="•"/>
            </a:pPr>
            <a:r>
              <a:rPr lang="en-US" sz="1400" dirty="0"/>
              <a:t>Analyze the problems to conduct trend analysis that can be identified and addressed,</a:t>
            </a:r>
          </a:p>
          <a:p>
            <a:pPr lvl="1" algn="just" fontAlgn="base">
              <a:spcAft>
                <a:spcPct val="0"/>
              </a:spcAft>
              <a:buFont typeface="Arial" panose="020B0604020202020204" pitchFamily="34" charset="0"/>
              <a:buChar char="•"/>
            </a:pPr>
            <a:r>
              <a:rPr lang="en-US" sz="1400" dirty="0"/>
              <a:t>If it cannot be resolved within the project, refer it to the appropriate management level</a:t>
            </a:r>
          </a:p>
          <a:p>
            <a:pPr lvl="1" algn="just" fontAlgn="base">
              <a:spcAft>
                <a:spcPct val="0"/>
              </a:spcAft>
              <a:buFont typeface="Arial" panose="020B0604020202020204" pitchFamily="34" charset="0"/>
              <a:buChar char="•"/>
            </a:pPr>
            <a:r>
              <a:rPr lang="en-US" sz="1400" dirty="0"/>
              <a:t>Verify the problem resolution</a:t>
            </a:r>
          </a:p>
          <a:p>
            <a:pPr lvl="1" algn="just" fontAlgn="base">
              <a:spcAft>
                <a:spcPct val="0"/>
              </a:spcAft>
              <a:buFont typeface="Arial" panose="020B0604020202020204" pitchFamily="34" charset="0"/>
              <a:buChar char="•"/>
            </a:pPr>
            <a:r>
              <a:rPr lang="en-US" sz="1400" dirty="0"/>
              <a:t>Inform stakeholders of the problem resolution</a:t>
            </a:r>
          </a:p>
          <a:p>
            <a:pPr lvl="1" algn="just" fontAlgn="base">
              <a:spcAft>
                <a:spcPct val="0"/>
              </a:spcAft>
              <a:buFont typeface="Arial" panose="020B0604020202020204" pitchFamily="34" charset="0"/>
              <a:buChar char="•"/>
            </a:pPr>
            <a:r>
              <a:rPr lang="en-US" sz="1400" dirty="0"/>
              <a:t>Archive the problem documentation</a:t>
            </a:r>
          </a:p>
          <a:p>
            <a:pPr lvl="1" algn="just" fontAlgn="base">
              <a:spcAft>
                <a:spcPct val="0"/>
              </a:spcAft>
              <a:buFont typeface="Arial" panose="020B0604020202020204" pitchFamily="34" charset="0"/>
              <a:buChar char="•"/>
            </a:pPr>
            <a:r>
              <a:rPr lang="en-US" sz="1400" dirty="0"/>
              <a:t>Update the information in the issue tracking tool</a:t>
            </a:r>
          </a:p>
          <a:p>
            <a:pPr algn="just" fontAlgn="base">
              <a:spcAft>
                <a:spcPct val="0"/>
              </a:spcAft>
              <a:buFont typeface="Arial" panose="020B0604020202020204" pitchFamily="34" charset="0"/>
              <a:buChar char="•"/>
            </a:pPr>
            <a:r>
              <a:rPr lang="en-US" sz="1800" dirty="0">
                <a:effectLst/>
                <a:ea typeface="Calibri" panose="020F0502020204030204" pitchFamily="34" charset="0"/>
              </a:rPr>
              <a:t>Outputs</a:t>
            </a:r>
          </a:p>
          <a:p>
            <a:pPr lvl="1" algn="just" fontAlgn="base">
              <a:spcAft>
                <a:spcPct val="0"/>
              </a:spcAft>
              <a:buFont typeface="Arial" panose="020B0604020202020204" pitchFamily="34" charset="0"/>
              <a:buChar char="•"/>
            </a:pPr>
            <a:r>
              <a:rPr lang="en-US" sz="1400" dirty="0"/>
              <a:t>The resolution file</a:t>
            </a:r>
          </a:p>
          <a:p>
            <a:pPr lvl="1" algn="just" fontAlgn="base">
              <a:spcAft>
                <a:spcPct val="0"/>
              </a:spcAft>
              <a:buFont typeface="Arial" panose="020B0604020202020204" pitchFamily="34" charset="0"/>
              <a:buChar char="•"/>
            </a:pPr>
            <a:r>
              <a:rPr lang="en-US" sz="1400" dirty="0"/>
              <a:t>A corrected version of the software.</a:t>
            </a:r>
          </a:p>
        </p:txBody>
      </p:sp>
    </p:spTree>
    <p:extLst>
      <p:ext uri="{BB962C8B-B14F-4D97-AF65-F5344CB8AC3E}">
        <p14:creationId xmlns:p14="http://schemas.microsoft.com/office/powerpoint/2010/main" val="160223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E0A83-206F-7305-CC8D-C13E679564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347C1-41E9-07D4-DD2D-7D7BE0EA21EF}"/>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E65C2402-3B78-9165-7BB0-C8F973FBF7E8}"/>
              </a:ext>
            </a:extLst>
          </p:cNvPr>
          <p:cNvSpPr>
            <a:spLocks noGrp="1"/>
          </p:cNvSpPr>
          <p:nvPr>
            <p:ph idx="1"/>
          </p:nvPr>
        </p:nvSpPr>
        <p:spPr>
          <a:xfrm>
            <a:off x="114300" y="1524000"/>
            <a:ext cx="4305300" cy="4953000"/>
          </a:xfrm>
          <a:ln>
            <a:solidFill>
              <a:schemeClr val="tx1"/>
            </a:solidFill>
          </a:ln>
        </p:spPr>
        <p:txBody>
          <a:bodyPr/>
          <a:lstStyle/>
          <a:p>
            <a:pPr marL="0" indent="0" algn="just" fontAlgn="base">
              <a:spcAft>
                <a:spcPct val="0"/>
              </a:spcAft>
            </a:pPr>
            <a:r>
              <a:rPr lang="en-US" sz="1400" b="1" dirty="0"/>
              <a:t>Lecture - 06</a:t>
            </a:r>
          </a:p>
          <a:p>
            <a:pPr marL="342900" lvl="1" indent="-342900" algn="just">
              <a:buClr>
                <a:srgbClr val="101141"/>
              </a:buClr>
              <a:buFont typeface="Arial" panose="020B0604020202020204" pitchFamily="34" charset="0"/>
              <a:buChar char="•"/>
            </a:pPr>
            <a:r>
              <a:rPr lang="en-US" sz="1400" dirty="0"/>
              <a:t>Test Design Techniques</a:t>
            </a:r>
          </a:p>
          <a:p>
            <a:pPr marL="742950" lvl="2" indent="-342900" algn="just">
              <a:buClr>
                <a:srgbClr val="101141"/>
              </a:buClr>
            </a:pPr>
            <a:r>
              <a:rPr lang="en-US" sz="1400" dirty="0"/>
              <a:t>Combinatorial Testing</a:t>
            </a:r>
          </a:p>
          <a:p>
            <a:pPr marL="742950" lvl="2" indent="-342900" algn="just">
              <a:buClr>
                <a:srgbClr val="101141"/>
              </a:buClr>
            </a:pPr>
            <a:r>
              <a:rPr lang="en-US" sz="1400" dirty="0"/>
              <a:t>Boundary Value Analysis</a:t>
            </a:r>
          </a:p>
          <a:p>
            <a:pPr marL="742950" lvl="2" indent="-342900" algn="just">
              <a:buClr>
                <a:srgbClr val="101141"/>
              </a:buClr>
            </a:pPr>
            <a:r>
              <a:rPr lang="en-US" sz="1400" dirty="0"/>
              <a:t>Equivalence Class Partitioning</a:t>
            </a:r>
          </a:p>
          <a:p>
            <a:pPr marL="742950" lvl="2" indent="-342900" algn="just">
              <a:buClr>
                <a:srgbClr val="101141"/>
              </a:buClr>
            </a:pPr>
            <a:endParaRPr lang="en-US" sz="1600" b="1" dirty="0"/>
          </a:p>
          <a:p>
            <a:pPr marL="742950" lvl="2" indent="-342900" algn="just">
              <a:buClr>
                <a:srgbClr val="101141"/>
              </a:buClr>
            </a:pPr>
            <a:endParaRPr lang="en-US" sz="1600" b="1" dirty="0"/>
          </a:p>
          <a:p>
            <a:pPr marL="0" indent="-400050" algn="just"/>
            <a:r>
              <a:rPr lang="en-US" sz="1600" b="1" dirty="0"/>
              <a:t>Lecture - 07</a:t>
            </a:r>
          </a:p>
          <a:p>
            <a:pPr marL="342900" lvl="1" indent="-342900" algn="just">
              <a:buClr>
                <a:srgbClr val="101141"/>
              </a:buClr>
              <a:buFont typeface="Arial" panose="020B0604020202020204" pitchFamily="34" charset="0"/>
              <a:buChar char="•"/>
            </a:pPr>
            <a:r>
              <a:rPr lang="en-US" sz="1400" dirty="0"/>
              <a:t>Test Methodology </a:t>
            </a:r>
          </a:p>
          <a:p>
            <a:pPr marL="742950" lvl="2" indent="-342900" algn="just">
              <a:buClr>
                <a:srgbClr val="101141"/>
              </a:buClr>
            </a:pPr>
            <a:r>
              <a:rPr lang="en-US" sz="1400" dirty="0"/>
              <a:t>Decision Table Testing</a:t>
            </a:r>
          </a:p>
          <a:p>
            <a:pPr marL="342900" lvl="1" indent="-342900" algn="just">
              <a:buClr>
                <a:srgbClr val="101141"/>
              </a:buClr>
              <a:buFont typeface="Arial" panose="020B0604020202020204" pitchFamily="34" charset="0"/>
              <a:buChar char="•"/>
            </a:pPr>
            <a:r>
              <a:rPr lang="en-US" sz="1400" dirty="0"/>
              <a:t>Test Execution Process</a:t>
            </a:r>
          </a:p>
          <a:p>
            <a:pPr marL="342900" lvl="1" indent="-342900" algn="just">
              <a:buClr>
                <a:srgbClr val="101141"/>
              </a:buClr>
              <a:buFont typeface="Arial" panose="020B0604020202020204" pitchFamily="34" charset="0"/>
              <a:buChar char="•"/>
            </a:pPr>
            <a:r>
              <a:rPr lang="en-US" sz="1400" dirty="0"/>
              <a:t>Test Case Design</a:t>
            </a:r>
          </a:p>
          <a:p>
            <a:pPr marL="342900" lvl="1" indent="-342900" algn="just">
              <a:buClr>
                <a:srgbClr val="101141"/>
              </a:buClr>
              <a:buFont typeface="Arial" panose="020B0604020202020204" pitchFamily="34" charset="0"/>
              <a:buChar char="•"/>
            </a:pPr>
            <a:r>
              <a:rPr lang="en-US" sz="1400" dirty="0"/>
              <a:t>Automated Testing</a:t>
            </a:r>
          </a:p>
          <a:p>
            <a:pPr marL="342900" lvl="1" indent="-342900" algn="just">
              <a:buClr>
                <a:srgbClr val="101141"/>
              </a:buClr>
              <a:buFont typeface="Arial" panose="020B0604020202020204" pitchFamily="34" charset="0"/>
              <a:buChar char="•"/>
            </a:pPr>
            <a:r>
              <a:rPr lang="en-US" sz="1400" dirty="0"/>
              <a:t>Alpha and Beta Site Testing</a:t>
            </a:r>
          </a:p>
          <a:p>
            <a:pPr marL="342900" lvl="1" indent="-342900" algn="just">
              <a:buClr>
                <a:srgbClr val="101141"/>
              </a:buClr>
              <a:buFont typeface="Arial" panose="020B0604020202020204" pitchFamily="34" charset="0"/>
              <a:buChar char="•"/>
            </a:pPr>
            <a:r>
              <a:rPr lang="en-US" sz="1400" dirty="0"/>
              <a:t>Regression Testing Strategies</a:t>
            </a:r>
          </a:p>
          <a:p>
            <a:pPr marL="342900" lvl="1" indent="-342900" algn="just">
              <a:buClr>
                <a:srgbClr val="101141"/>
              </a:buClr>
              <a:buFont typeface="Arial" panose="020B0604020202020204" pitchFamily="34" charset="0"/>
              <a:buChar char="•"/>
            </a:pPr>
            <a:endParaRPr lang="en-US" sz="1400" dirty="0"/>
          </a:p>
          <a:p>
            <a:pPr marL="342900" lvl="1" indent="-342900" algn="just">
              <a:buClr>
                <a:srgbClr val="101141"/>
              </a:buClr>
              <a:buFont typeface="Arial" panose="020B0604020202020204" pitchFamily="34" charset="0"/>
              <a:buChar char="•"/>
            </a:pPr>
            <a:endParaRPr lang="en-US" sz="1400" dirty="0"/>
          </a:p>
        </p:txBody>
      </p:sp>
      <p:sp>
        <p:nvSpPr>
          <p:cNvPr id="4" name="Content Placeholder 1">
            <a:extLst>
              <a:ext uri="{FF2B5EF4-FFF2-40B4-BE49-F238E27FC236}">
                <a16:creationId xmlns:a16="http://schemas.microsoft.com/office/drawing/2014/main" id="{5A6590EE-678F-48C6-4C65-8250D8E49036}"/>
              </a:ext>
            </a:extLst>
          </p:cNvPr>
          <p:cNvSpPr txBox="1">
            <a:spLocks/>
          </p:cNvSpPr>
          <p:nvPr/>
        </p:nvSpPr>
        <p:spPr bwMode="auto">
          <a:xfrm>
            <a:off x="4419600" y="1524000"/>
            <a:ext cx="4343400" cy="495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lgn="just"/>
            <a:r>
              <a:rPr lang="en-US" sz="1600" b="1" dirty="0"/>
              <a:t>Lecture - 08</a:t>
            </a:r>
          </a:p>
          <a:p>
            <a:pPr marL="342900" lvl="1" indent="-342900" algn="just">
              <a:buClr>
                <a:srgbClr val="101141"/>
              </a:buClr>
              <a:buFont typeface="Arial" panose="020B0604020202020204" pitchFamily="34" charset="0"/>
              <a:buChar char="•"/>
            </a:pPr>
            <a:r>
              <a:rPr lang="en-US" sz="1400" dirty="0"/>
              <a:t>Revision</a:t>
            </a:r>
          </a:p>
        </p:txBody>
      </p:sp>
    </p:spTree>
    <p:extLst>
      <p:ext uri="{BB962C8B-B14F-4D97-AF65-F5344CB8AC3E}">
        <p14:creationId xmlns:p14="http://schemas.microsoft.com/office/powerpoint/2010/main" val="233038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Agenda</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229600" cy="4754562"/>
          </a:xfrm>
        </p:spPr>
        <p:txBody>
          <a:bodyPr/>
          <a:lstStyle/>
          <a:p>
            <a:pPr fontAlgn="base">
              <a:spcAft>
                <a:spcPct val="0"/>
              </a:spcAft>
              <a:buFont typeface="Arial" panose="020B0604020202020204" pitchFamily="34" charset="0"/>
              <a:buChar char="•"/>
            </a:pPr>
            <a:r>
              <a:rPr lang="en-US" altLang="en-US" dirty="0"/>
              <a:t>Reviews</a:t>
            </a:r>
          </a:p>
          <a:p>
            <a:pPr lvl="1" fontAlgn="base">
              <a:spcAft>
                <a:spcPct val="0"/>
              </a:spcAft>
              <a:buFont typeface="Arial" panose="020B0604020202020204" pitchFamily="34" charset="0"/>
              <a:buChar char="•"/>
            </a:pPr>
            <a:r>
              <a:rPr lang="en-US" altLang="en-US" sz="1800" dirty="0"/>
              <a:t>Informal Reviews</a:t>
            </a:r>
          </a:p>
          <a:p>
            <a:pPr lvl="2"/>
            <a:r>
              <a:rPr lang="en-US" altLang="en-US" sz="1600" dirty="0"/>
              <a:t>Personal Review</a:t>
            </a:r>
          </a:p>
          <a:p>
            <a:pPr lvl="2"/>
            <a:r>
              <a:rPr lang="en-US" altLang="en-US" sz="1600" dirty="0"/>
              <a:t>Peer Reviews</a:t>
            </a:r>
          </a:p>
          <a:p>
            <a:pPr lvl="1" fontAlgn="base">
              <a:spcAft>
                <a:spcPct val="0"/>
              </a:spcAft>
              <a:buFont typeface="Arial" panose="020B0604020202020204" pitchFamily="34" charset="0"/>
              <a:buChar char="•"/>
            </a:pPr>
            <a:r>
              <a:rPr lang="en-US" altLang="en-US" sz="1800" dirty="0"/>
              <a:t>Formal Reviews</a:t>
            </a:r>
          </a:p>
          <a:p>
            <a:pPr lvl="2"/>
            <a:r>
              <a:rPr lang="en-US" altLang="en-US" sz="1600" dirty="0"/>
              <a:t>Walkthrough</a:t>
            </a:r>
          </a:p>
          <a:p>
            <a:pPr lvl="2"/>
            <a:r>
              <a:rPr lang="en-US" altLang="en-US" sz="1600" dirty="0"/>
              <a:t>Inspection Review</a:t>
            </a:r>
          </a:p>
          <a:p>
            <a:pPr lvl="2"/>
            <a:r>
              <a:rPr lang="en-US" altLang="en-US" sz="1600" dirty="0"/>
              <a:t>Audit</a:t>
            </a:r>
          </a:p>
          <a:p>
            <a:pPr fontAlgn="base">
              <a:spcAft>
                <a:spcPct val="0"/>
              </a:spcAft>
              <a:buFont typeface="Arial" panose="020B0604020202020204" pitchFamily="34" charset="0"/>
              <a:buChar char="•"/>
            </a:pPr>
            <a:r>
              <a:rPr lang="en-US" altLang="en-US" dirty="0"/>
              <a:t>Types of Audits (Internal, Third Party)</a:t>
            </a:r>
          </a:p>
          <a:p>
            <a:pPr fontAlgn="base">
              <a:spcAft>
                <a:spcPct val="0"/>
              </a:spcAft>
              <a:buFont typeface="Arial" panose="020B0604020202020204" pitchFamily="34" charset="0"/>
              <a:buChar char="•"/>
            </a:pPr>
            <a:r>
              <a:rPr lang="en-US" altLang="en-US" dirty="0"/>
              <a:t>Project Assessment and Control Process</a:t>
            </a:r>
          </a:p>
          <a:p>
            <a:pPr fontAlgn="base">
              <a:spcAft>
                <a:spcPct val="0"/>
              </a:spcAft>
              <a:buFont typeface="Arial" panose="020B0604020202020204" pitchFamily="34" charset="0"/>
              <a:buChar char="•"/>
            </a:pPr>
            <a:r>
              <a:rPr lang="en-US" altLang="en-US" dirty="0"/>
              <a:t>Corrective Actions</a:t>
            </a:r>
          </a:p>
          <a:p>
            <a:pPr fontAlgn="base">
              <a:spcAft>
                <a:spcPct val="0"/>
              </a:spcAft>
              <a:buFont typeface="Arial" panose="020B0604020202020204" pitchFamily="34" charset="0"/>
              <a:buChar char="•"/>
            </a:pPr>
            <a:endParaRPr lang="en-US" altLang="en-US" dirty="0"/>
          </a:p>
          <a:p>
            <a:pPr marL="0" indent="0" fontAlgn="base">
              <a:spcAft>
                <a:spcPct val="0"/>
              </a:spcAft>
            </a:pPr>
            <a:endParaRPr lang="en-US" altLang="en-US" dirty="0"/>
          </a:p>
          <a:p>
            <a:pPr fontAlgn="base">
              <a:spcAft>
                <a:spcPct val="0"/>
              </a:spcAft>
              <a:buFont typeface="Arial" panose="020B0604020202020204" pitchFamily="34" charset="0"/>
              <a:buChar char="•"/>
            </a:pPr>
            <a:endParaRPr lang="en-I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Reviews</a:t>
            </a:r>
          </a:p>
        </p:txBody>
      </p:sp>
      <p:pic>
        <p:nvPicPr>
          <p:cNvPr id="5" name="Picture 4">
            <a:extLst>
              <a:ext uri="{FF2B5EF4-FFF2-40B4-BE49-F238E27FC236}">
                <a16:creationId xmlns:a16="http://schemas.microsoft.com/office/drawing/2014/main" id="{4D42F239-9FBC-8E34-B09D-E4A9F129D3B7}"/>
              </a:ext>
            </a:extLst>
          </p:cNvPr>
          <p:cNvPicPr>
            <a:picLocks noChangeAspect="1"/>
          </p:cNvPicPr>
          <p:nvPr/>
        </p:nvPicPr>
        <p:blipFill>
          <a:blip r:embed="rId3"/>
          <a:stretch>
            <a:fillRect/>
          </a:stretch>
        </p:blipFill>
        <p:spPr>
          <a:xfrm>
            <a:off x="914400" y="1524000"/>
            <a:ext cx="6629400" cy="4490394"/>
          </a:xfrm>
          <a:prstGeom prst="rect">
            <a:avLst/>
          </a:prstGeom>
          <a:ln>
            <a:solidFill>
              <a:schemeClr val="tx1"/>
            </a:solidFill>
          </a:ln>
        </p:spPr>
      </p:pic>
      <p:sp>
        <p:nvSpPr>
          <p:cNvPr id="7" name="Rectangle 6">
            <a:extLst>
              <a:ext uri="{FF2B5EF4-FFF2-40B4-BE49-F238E27FC236}">
                <a16:creationId xmlns:a16="http://schemas.microsoft.com/office/drawing/2014/main" id="{3A2601DB-85A2-80DA-8162-2DD8493A5E4F}"/>
              </a:ext>
            </a:extLst>
          </p:cNvPr>
          <p:cNvSpPr/>
          <p:nvPr/>
        </p:nvSpPr>
        <p:spPr>
          <a:xfrm>
            <a:off x="893885" y="2572988"/>
            <a:ext cx="2001715" cy="1213794"/>
          </a:xfrm>
          <a:prstGeom prst="rect">
            <a:avLst/>
          </a:prstGeom>
          <a:solidFill>
            <a:srgbClr val="FFFF00">
              <a:alpha val="2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A0BA3EAC-D07A-A802-9693-B783348F520B}"/>
              </a:ext>
            </a:extLst>
          </p:cNvPr>
          <p:cNvSpPr/>
          <p:nvPr/>
        </p:nvSpPr>
        <p:spPr>
          <a:xfrm>
            <a:off x="2133600" y="4800600"/>
            <a:ext cx="2514600" cy="1213794"/>
          </a:xfrm>
          <a:prstGeom prst="rect">
            <a:avLst/>
          </a:prstGeom>
          <a:solidFill>
            <a:srgbClr val="00B050">
              <a:alpha val="5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217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847E1-C375-CD22-E723-B987EB52665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658A7-3409-8B91-2F26-C168BEFD9B3A}"/>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Definitions</a:t>
            </a:r>
          </a:p>
        </p:txBody>
      </p:sp>
      <p:sp>
        <p:nvSpPr>
          <p:cNvPr id="20483" name="Content Placeholder 1">
            <a:extLst>
              <a:ext uri="{FF2B5EF4-FFF2-40B4-BE49-F238E27FC236}">
                <a16:creationId xmlns:a16="http://schemas.microsoft.com/office/drawing/2014/main" id="{96B05182-7D77-F324-1843-9F46AEF1FC95}"/>
              </a:ext>
            </a:extLst>
          </p:cNvPr>
          <p:cNvSpPr>
            <a:spLocks noGrp="1"/>
          </p:cNvSpPr>
          <p:nvPr>
            <p:ph idx="1"/>
          </p:nvPr>
        </p:nvSpPr>
        <p:spPr>
          <a:xfrm>
            <a:off x="304800" y="1493838"/>
            <a:ext cx="8610600" cy="4983162"/>
          </a:xfrm>
        </p:spPr>
        <p:txBody>
          <a:bodyPr/>
          <a:lstStyle/>
          <a:p>
            <a:r>
              <a:rPr lang="en-US" sz="1800" i="0" u="none" strike="noStrike" baseline="0" dirty="0">
                <a:latin typeface="Arial,Bold"/>
              </a:rPr>
              <a:t>IEEE Standard for Software Reviews </a:t>
            </a:r>
            <a:r>
              <a:rPr lang="en-IN" sz="1800" i="0" u="none" strike="noStrike" baseline="0" dirty="0">
                <a:latin typeface="Arial,Bold"/>
              </a:rPr>
              <a:t>and Audits </a:t>
            </a:r>
            <a:r>
              <a:rPr lang="en-US" sz="2000" dirty="0"/>
              <a:t>[</a:t>
            </a:r>
            <a:r>
              <a:rPr lang="en-IN" sz="2000" dirty="0"/>
              <a:t>IEEE 1028]</a:t>
            </a:r>
            <a:endParaRPr lang="en-US" sz="2000" dirty="0"/>
          </a:p>
          <a:p>
            <a:pPr marL="0" indent="0" algn="just" fontAlgn="base">
              <a:spcAft>
                <a:spcPct val="0"/>
              </a:spcAft>
            </a:pPr>
            <a:endParaRPr lang="en-US" sz="2000" b="1" dirty="0">
              <a:effectLst/>
              <a:ea typeface="Calibri" panose="020F0502020204030204" pitchFamily="34" charset="0"/>
            </a:endParaRPr>
          </a:p>
          <a:p>
            <a:pPr marL="0" indent="0" algn="just" fontAlgn="base">
              <a:spcAft>
                <a:spcPct val="0"/>
              </a:spcAft>
            </a:pPr>
            <a:r>
              <a:rPr lang="en-US" sz="1800" b="1" dirty="0">
                <a:effectLst/>
                <a:ea typeface="Calibri" panose="020F0502020204030204" pitchFamily="34" charset="0"/>
              </a:rPr>
              <a:t>Review </a:t>
            </a:r>
            <a:r>
              <a:rPr lang="en-US" sz="1800" dirty="0">
                <a:effectLst/>
                <a:ea typeface="Calibri" panose="020F0502020204030204" pitchFamily="34" charset="0"/>
              </a:rPr>
              <a:t>: A process or meeting during which a software product, set of software products, or a software process is presented to project personnel, managers, users, customers, user representatives, auditors or other interested parties for examination, comment or </a:t>
            </a:r>
            <a:r>
              <a:rPr lang="en-US" sz="1800" dirty="0"/>
              <a:t>approval                                                         [</a:t>
            </a:r>
            <a:r>
              <a:rPr lang="en-IN" sz="1800" dirty="0"/>
              <a:t>IEEE 1028]</a:t>
            </a:r>
            <a:endParaRPr lang="en-US" sz="1800" dirty="0"/>
          </a:p>
          <a:p>
            <a:pPr marL="0" indent="0" algn="just" fontAlgn="base">
              <a:spcAft>
                <a:spcPct val="0"/>
              </a:spcAft>
            </a:pPr>
            <a:endParaRPr lang="en-US" sz="1800" dirty="0">
              <a:ea typeface="Calibri" panose="020F0502020204030204" pitchFamily="34" charset="0"/>
            </a:endParaRPr>
          </a:p>
          <a:p>
            <a:pPr marL="0" indent="0" algn="just" fontAlgn="base">
              <a:spcAft>
                <a:spcPct val="0"/>
              </a:spcAft>
            </a:pPr>
            <a:r>
              <a:rPr lang="en-US" sz="1800" b="1" dirty="0"/>
              <a:t>Review</a:t>
            </a:r>
            <a:r>
              <a:rPr lang="en-US" sz="1800" dirty="0"/>
              <a:t> : A process or meeting during which a work product, or set of work products, is presented to project personnel, managers, users, customers, or other interested parties for comment </a:t>
            </a:r>
            <a:r>
              <a:rPr lang="en-IN" sz="1800" dirty="0"/>
              <a:t>or approval.                                            [ISO 24765]</a:t>
            </a:r>
            <a:endParaRPr lang="en-US" sz="1800" dirty="0"/>
          </a:p>
          <a:p>
            <a:pPr marL="0" indent="0" algn="just" fontAlgn="base">
              <a:spcAft>
                <a:spcPct val="0"/>
              </a:spcAft>
            </a:pPr>
            <a:endParaRPr lang="en-US" sz="1800" dirty="0">
              <a:ea typeface="Calibri" panose="020F0502020204030204" pitchFamily="34" charset="0"/>
            </a:endParaRPr>
          </a:p>
          <a:p>
            <a:pPr marL="0" indent="0" algn="just" fontAlgn="base">
              <a:spcAft>
                <a:spcPct val="0"/>
              </a:spcAft>
            </a:pPr>
            <a:r>
              <a:rPr lang="en-US" sz="1800" b="1" dirty="0"/>
              <a:t>Management Review: </a:t>
            </a:r>
            <a:r>
              <a:rPr lang="en-US" sz="1800" dirty="0"/>
              <a:t>A systematic evaluation of a software product or process performed by or on behalf of management that monitors progress, determines the status of plans and schedules, confirms requirements and their system allocation, or evaluates the effectiveness of management approaches used to </a:t>
            </a:r>
            <a:r>
              <a:rPr lang="en-IN" sz="1800" dirty="0"/>
              <a:t>achieve fitness for purpose                                                                                               </a:t>
            </a:r>
            <a:r>
              <a:rPr lang="en-US" sz="1800" dirty="0"/>
              <a:t>[</a:t>
            </a:r>
            <a:r>
              <a:rPr lang="en-IN" sz="1800" dirty="0"/>
              <a:t>IEEE 1028]</a:t>
            </a:r>
            <a:endParaRPr lang="en-US" sz="1800" dirty="0"/>
          </a:p>
          <a:p>
            <a:pPr marL="0" indent="0" algn="just" fontAlgn="base">
              <a:spcAft>
                <a:spcPct val="0"/>
              </a:spcAft>
            </a:pPr>
            <a:endParaRPr lang="en-US" sz="1800" dirty="0"/>
          </a:p>
          <a:p>
            <a:pPr fontAlgn="base">
              <a:spcAft>
                <a:spcPct val="0"/>
              </a:spcAft>
              <a:buFont typeface="Arial" panose="020B0604020202020204" pitchFamily="34" charset="0"/>
              <a:buChar char="•"/>
            </a:pPr>
            <a:endParaRPr lang="en-US" sz="1400" dirty="0">
              <a:ea typeface="Calibri" panose="020F0502020204030204" pitchFamily="34" charset="0"/>
            </a:endParaRPr>
          </a:p>
        </p:txBody>
      </p:sp>
    </p:spTree>
    <p:extLst>
      <p:ext uri="{BB962C8B-B14F-4D97-AF65-F5344CB8AC3E}">
        <p14:creationId xmlns:p14="http://schemas.microsoft.com/office/powerpoint/2010/main" val="40177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56300-4FCD-2D52-8A2F-5B7132A5A62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E1F73-8A74-A07E-2801-45E52457D72F}"/>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Standards and Models for Review</a:t>
            </a:r>
          </a:p>
        </p:txBody>
      </p:sp>
      <p:sp>
        <p:nvSpPr>
          <p:cNvPr id="20483" name="Content Placeholder 1">
            <a:extLst>
              <a:ext uri="{FF2B5EF4-FFF2-40B4-BE49-F238E27FC236}">
                <a16:creationId xmlns:a16="http://schemas.microsoft.com/office/drawing/2014/main" id="{E56FC66C-0D65-2975-E2DC-9F0E3C6DFE2D}"/>
              </a:ext>
            </a:extLst>
          </p:cNvPr>
          <p:cNvSpPr>
            <a:spLocks noGrp="1"/>
          </p:cNvSpPr>
          <p:nvPr>
            <p:ph idx="1"/>
          </p:nvPr>
        </p:nvSpPr>
        <p:spPr>
          <a:xfrm>
            <a:off x="228600" y="1447800"/>
            <a:ext cx="8534400" cy="4983162"/>
          </a:xfrm>
        </p:spPr>
        <p:txBody>
          <a:bodyPr/>
          <a:lstStyle/>
          <a:p>
            <a:pPr algn="just" fontAlgn="base">
              <a:spcAft>
                <a:spcPct val="0"/>
              </a:spcAft>
              <a:buFont typeface="Arial" panose="020B0604020202020204" pitchFamily="34" charset="0"/>
              <a:buChar char="•"/>
            </a:pPr>
            <a:r>
              <a:rPr lang="en-US" sz="1600" dirty="0">
                <a:effectLst/>
                <a:ea typeface="Calibri" panose="020F0502020204030204" pitchFamily="34" charset="0"/>
              </a:rPr>
              <a:t>ISO/IEC 20246 Software and Systems Engineering: Work Product Reviews</a:t>
            </a:r>
          </a:p>
          <a:p>
            <a:pPr lvl="1" algn="just">
              <a:buFont typeface="Arial" panose="020B0604020202020204" pitchFamily="34" charset="0"/>
              <a:buChar char="•"/>
            </a:pPr>
            <a:r>
              <a:rPr lang="en-US" dirty="0">
                <a:effectLst/>
                <a:ea typeface="Calibri" panose="020F0502020204030204" pitchFamily="34" charset="0"/>
              </a:rPr>
              <a:t>To provide an International Standard that defines work product reviews, such as inspections, reviews and walk-throughs</a:t>
            </a:r>
          </a:p>
          <a:p>
            <a:pPr algn="just" fontAlgn="base">
              <a:spcAft>
                <a:spcPct val="0"/>
              </a:spcAft>
              <a:buFont typeface="Arial" panose="020B0604020202020204" pitchFamily="34" charset="0"/>
              <a:buChar char="•"/>
            </a:pPr>
            <a:r>
              <a:rPr lang="en-US" sz="1600" dirty="0"/>
              <a:t>CMMI® for Development (CMMI-DEV)</a:t>
            </a:r>
          </a:p>
          <a:p>
            <a:pPr lvl="1" algn="just">
              <a:buFont typeface="Arial" panose="020B0604020202020204" pitchFamily="34" charset="0"/>
              <a:buChar char="•"/>
            </a:pPr>
            <a:r>
              <a:rPr lang="en-US" dirty="0"/>
              <a:t>In this model, a part of the “Verification” process area (Maturity Level -3) is devoted to peer reviews.</a:t>
            </a:r>
          </a:p>
          <a:p>
            <a:pPr marL="342900" lvl="1" indent="-342900" algn="just" fontAlgn="base">
              <a:spcAft>
                <a:spcPct val="0"/>
              </a:spcAft>
              <a:buClr>
                <a:srgbClr val="101141"/>
              </a:buClr>
              <a:buFont typeface="Arial" panose="020B0604020202020204" pitchFamily="34" charset="0"/>
              <a:buChar char="•"/>
            </a:pPr>
            <a:r>
              <a:rPr lang="en-US" dirty="0"/>
              <a:t>IEEE 1028 - Standard for Software Reviews and Audits.</a:t>
            </a:r>
          </a:p>
          <a:p>
            <a:pPr lvl="1" algn="just">
              <a:buFont typeface="Arial" panose="020B0604020202020204" pitchFamily="34" charset="0"/>
              <a:buChar char="•"/>
            </a:pPr>
            <a:r>
              <a:rPr lang="en-US" dirty="0"/>
              <a:t>This standard provides minimum acceptable requirements for systematic software reviews</a:t>
            </a:r>
          </a:p>
          <a:p>
            <a:pPr lvl="2" algn="just"/>
            <a:endParaRPr lang="en-US" sz="1600" dirty="0"/>
          </a:p>
          <a:p>
            <a:pPr marL="0" indent="0" algn="just" fontAlgn="base">
              <a:spcAft>
                <a:spcPct val="0"/>
              </a:spcAft>
            </a:pPr>
            <a:endParaRPr lang="en-US" sz="1600" b="1" dirty="0">
              <a:effectLst/>
              <a:ea typeface="Calibri" panose="020F0502020204030204" pitchFamily="34" charset="0"/>
            </a:endParaRPr>
          </a:p>
          <a:p>
            <a:pPr marL="0" indent="0" algn="just" fontAlgn="base">
              <a:spcAft>
                <a:spcPct val="0"/>
              </a:spcAft>
            </a:pPr>
            <a:r>
              <a:rPr lang="en-US" sz="1600" b="1" dirty="0">
                <a:effectLst/>
                <a:ea typeface="Calibri" panose="020F0502020204030204" pitchFamily="34" charset="0"/>
              </a:rPr>
              <a:t>Standards that require use of systematic Reviews</a:t>
            </a:r>
          </a:p>
          <a:p>
            <a:pPr algn="just" fontAlgn="base">
              <a:spcAft>
                <a:spcPct val="0"/>
              </a:spcAft>
              <a:buFont typeface="Arial" panose="020B0604020202020204" pitchFamily="34" charset="0"/>
              <a:buChar char="•"/>
            </a:pPr>
            <a:r>
              <a:rPr lang="en-US" sz="1600" dirty="0">
                <a:effectLst/>
                <a:ea typeface="Calibri" panose="020F0502020204030204" pitchFamily="34" charset="0"/>
              </a:rPr>
              <a:t>ISO/IEC/IEEE 12207 -  Software Life Cycle Processes</a:t>
            </a:r>
          </a:p>
          <a:p>
            <a:pPr algn="just" fontAlgn="base">
              <a:spcAft>
                <a:spcPct val="0"/>
              </a:spcAft>
              <a:buFont typeface="Arial" panose="020B0604020202020204" pitchFamily="34" charset="0"/>
              <a:buChar char="•"/>
            </a:pPr>
            <a:r>
              <a:rPr lang="en-US" sz="1600" dirty="0">
                <a:effectLst/>
                <a:ea typeface="Calibri" panose="020F0502020204030204" pitchFamily="34" charset="0"/>
              </a:rPr>
              <a:t>IEEE 1012 - IEEE Standard for System and Software Verification and Validation.</a:t>
            </a:r>
          </a:p>
          <a:p>
            <a:pPr algn="just" fontAlgn="base">
              <a:spcAft>
                <a:spcPct val="0"/>
              </a:spcAft>
              <a:buFont typeface="Arial" panose="020B0604020202020204" pitchFamily="34" charset="0"/>
              <a:buChar char="•"/>
            </a:pPr>
            <a:r>
              <a:rPr lang="en-US" sz="1600" dirty="0">
                <a:effectLst/>
                <a:ea typeface="Calibri" panose="020F0502020204030204" pitchFamily="34" charset="0"/>
              </a:rPr>
              <a:t>IEEE 730 - IEEE Standard for Software Quality Assurance Processes</a:t>
            </a:r>
          </a:p>
          <a:p>
            <a:pPr lvl="2" algn="just"/>
            <a:endParaRPr lang="en-US" sz="1600" dirty="0"/>
          </a:p>
          <a:p>
            <a:pPr lvl="2" algn="just"/>
            <a:endParaRPr lang="en-US" sz="1600" dirty="0"/>
          </a:p>
        </p:txBody>
      </p:sp>
    </p:spTree>
    <p:extLst>
      <p:ext uri="{BB962C8B-B14F-4D97-AF65-F5344CB8AC3E}">
        <p14:creationId xmlns:p14="http://schemas.microsoft.com/office/powerpoint/2010/main" val="7426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EE497-4C57-813F-40EB-67760804D0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81D15-8A71-C942-E337-1086AAE2F350}"/>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Informal Vs Formal Reviews</a:t>
            </a:r>
          </a:p>
        </p:txBody>
      </p:sp>
      <p:sp>
        <p:nvSpPr>
          <p:cNvPr id="20483" name="Content Placeholder 1">
            <a:extLst>
              <a:ext uri="{FF2B5EF4-FFF2-40B4-BE49-F238E27FC236}">
                <a16:creationId xmlns:a16="http://schemas.microsoft.com/office/drawing/2014/main" id="{D0EC279F-3830-C12B-F6D1-5070D3140413}"/>
              </a:ext>
            </a:extLst>
          </p:cNvPr>
          <p:cNvSpPr>
            <a:spLocks noGrp="1"/>
          </p:cNvSpPr>
          <p:nvPr>
            <p:ph idx="1"/>
          </p:nvPr>
        </p:nvSpPr>
        <p:spPr>
          <a:xfrm>
            <a:off x="228600" y="1447800"/>
            <a:ext cx="8534400" cy="4983162"/>
          </a:xfrm>
        </p:spPr>
        <p:txBody>
          <a:bodyPr/>
          <a:lstStyle/>
          <a:p>
            <a:pPr algn="just" fontAlgn="base">
              <a:spcAft>
                <a:spcPct val="0"/>
              </a:spcAft>
              <a:buFont typeface="Arial" panose="020B0604020202020204" pitchFamily="34" charset="0"/>
              <a:buChar char="•"/>
            </a:pPr>
            <a:r>
              <a:rPr lang="en-US" sz="2000" b="1" dirty="0">
                <a:effectLst/>
                <a:ea typeface="Calibri" panose="020F0502020204030204" pitchFamily="34" charset="0"/>
              </a:rPr>
              <a:t>Informal  Reviews</a:t>
            </a:r>
          </a:p>
          <a:p>
            <a:pPr lvl="1" algn="just" fontAlgn="base">
              <a:spcAft>
                <a:spcPct val="0"/>
              </a:spcAft>
              <a:buFont typeface="Arial" panose="020B0604020202020204" pitchFamily="34" charset="0"/>
              <a:buChar char="•"/>
            </a:pPr>
            <a:r>
              <a:rPr lang="en-US" sz="1800" dirty="0">
                <a:effectLst/>
                <a:ea typeface="Calibri" panose="020F0502020204030204" pitchFamily="34" charset="0"/>
              </a:rPr>
              <a:t>No documented process to describe reviews.</a:t>
            </a:r>
          </a:p>
          <a:p>
            <a:pPr lvl="1" algn="just" fontAlgn="base">
              <a:spcAft>
                <a:spcPct val="0"/>
              </a:spcAft>
              <a:buFont typeface="Arial" panose="020B0604020202020204" pitchFamily="34" charset="0"/>
              <a:buChar char="•"/>
            </a:pPr>
            <a:r>
              <a:rPr lang="en-US" sz="1800" dirty="0">
                <a:effectLst/>
                <a:ea typeface="Calibri" panose="020F0502020204030204" pitchFamily="34" charset="0"/>
              </a:rPr>
              <a:t>Carried out by different people in the organization.</a:t>
            </a:r>
          </a:p>
          <a:p>
            <a:pPr lvl="1" algn="just" fontAlgn="base">
              <a:spcAft>
                <a:spcPct val="0"/>
              </a:spcAft>
              <a:buFont typeface="Arial" panose="020B0604020202020204" pitchFamily="34" charset="0"/>
              <a:buChar char="•"/>
            </a:pPr>
            <a:r>
              <a:rPr lang="en-US" sz="1800" dirty="0">
                <a:effectLst/>
                <a:ea typeface="Calibri" panose="020F0502020204030204" pitchFamily="34" charset="0"/>
              </a:rPr>
              <a:t>Participants’ roles are not defined</a:t>
            </a:r>
          </a:p>
          <a:p>
            <a:pPr lvl="1" algn="just" fontAlgn="base">
              <a:spcAft>
                <a:spcPct val="0"/>
              </a:spcAft>
              <a:buFont typeface="Arial" panose="020B0604020202020204" pitchFamily="34" charset="0"/>
              <a:buChar char="•"/>
            </a:pPr>
            <a:r>
              <a:rPr lang="en-US" sz="1800" dirty="0">
                <a:effectLst/>
                <a:ea typeface="Calibri" panose="020F0502020204030204" pitchFamily="34" charset="0"/>
              </a:rPr>
              <a:t>Reviews have no objective, such as fault detection rate.</a:t>
            </a:r>
          </a:p>
          <a:p>
            <a:pPr lvl="1" algn="just" fontAlgn="base">
              <a:spcAft>
                <a:spcPct val="0"/>
              </a:spcAft>
              <a:buFont typeface="Arial" panose="020B0604020202020204" pitchFamily="34" charset="0"/>
              <a:buChar char="•"/>
            </a:pPr>
            <a:r>
              <a:rPr lang="en-US" sz="1800" dirty="0">
                <a:effectLst/>
                <a:ea typeface="Calibri" panose="020F0502020204030204" pitchFamily="34" charset="0"/>
              </a:rPr>
              <a:t>They are not planned, they are improvised</a:t>
            </a:r>
          </a:p>
          <a:p>
            <a:pPr lvl="1" algn="just" fontAlgn="base">
              <a:spcAft>
                <a:spcPct val="0"/>
              </a:spcAft>
              <a:buFont typeface="Arial" panose="020B0604020202020204" pitchFamily="34" charset="0"/>
              <a:buChar char="•"/>
            </a:pPr>
            <a:r>
              <a:rPr lang="en-US" sz="1800" dirty="0">
                <a:effectLst/>
                <a:ea typeface="Calibri" panose="020F0502020204030204" pitchFamily="34" charset="0"/>
              </a:rPr>
              <a:t>No Metrics - Measures, such as the number of defects, are not collected</a:t>
            </a:r>
          </a:p>
          <a:p>
            <a:pPr lvl="1" algn="just" fontAlgn="base">
              <a:spcAft>
                <a:spcPct val="0"/>
              </a:spcAft>
              <a:buFont typeface="Arial" panose="020B0604020202020204" pitchFamily="34" charset="0"/>
              <a:buChar char="•"/>
            </a:pPr>
            <a:r>
              <a:rPr lang="en-US" sz="1800" dirty="0">
                <a:effectLst/>
                <a:ea typeface="Calibri" panose="020F0502020204030204" pitchFamily="34" charset="0"/>
              </a:rPr>
              <a:t>The effectiveness of reviews is not monitored by management</a:t>
            </a:r>
          </a:p>
          <a:p>
            <a:pPr lvl="1" algn="just" fontAlgn="base">
              <a:spcAft>
                <a:spcPct val="0"/>
              </a:spcAft>
              <a:buFont typeface="Arial" panose="020B0604020202020204" pitchFamily="34" charset="0"/>
              <a:buChar char="•"/>
            </a:pPr>
            <a:r>
              <a:rPr lang="en-US" sz="1800" dirty="0">
                <a:effectLst/>
                <a:ea typeface="Calibri" panose="020F0502020204030204" pitchFamily="34" charset="0"/>
              </a:rPr>
              <a:t>There is no standard that describes them</a:t>
            </a:r>
          </a:p>
          <a:p>
            <a:pPr lvl="1" algn="just" fontAlgn="base">
              <a:spcAft>
                <a:spcPct val="0"/>
              </a:spcAft>
              <a:buFont typeface="Arial" panose="020B0604020202020204" pitchFamily="34" charset="0"/>
              <a:buChar char="•"/>
            </a:pPr>
            <a:r>
              <a:rPr lang="en-US" sz="1800" dirty="0">
                <a:effectLst/>
                <a:ea typeface="Calibri" panose="020F0502020204030204" pitchFamily="34" charset="0"/>
              </a:rPr>
              <a:t>No checklist is used to identify defects.</a:t>
            </a:r>
          </a:p>
          <a:p>
            <a:pPr lvl="1" algn="just" fontAlgn="base">
              <a:spcAft>
                <a:spcPct val="0"/>
              </a:spcAft>
              <a:buFont typeface="Arial" panose="020B0604020202020204" pitchFamily="34" charset="0"/>
              <a:buChar char="•"/>
            </a:pPr>
            <a:endParaRPr lang="en-US" sz="1800" b="1" dirty="0">
              <a:effectLst/>
              <a:ea typeface="Calibri" panose="020F0502020204030204" pitchFamily="34" charset="0"/>
            </a:endParaRPr>
          </a:p>
          <a:p>
            <a:pPr algn="just" fontAlgn="base">
              <a:spcAft>
                <a:spcPct val="0"/>
              </a:spcAft>
              <a:buFont typeface="Arial" panose="020B0604020202020204" pitchFamily="34" charset="0"/>
              <a:buChar char="•"/>
            </a:pPr>
            <a:r>
              <a:rPr lang="en-US" sz="2000" b="1" dirty="0"/>
              <a:t>Formal  Reviews</a:t>
            </a:r>
          </a:p>
          <a:p>
            <a:pPr lvl="1" algn="just" fontAlgn="base">
              <a:spcAft>
                <a:spcPct val="0"/>
              </a:spcAft>
              <a:buFont typeface="Arial" panose="020B0604020202020204" pitchFamily="34" charset="0"/>
              <a:buChar char="•"/>
            </a:pPr>
            <a:r>
              <a:rPr lang="en-US" sz="1800" dirty="0"/>
              <a:t>Walk-Through</a:t>
            </a:r>
          </a:p>
          <a:p>
            <a:pPr lvl="1" algn="just" fontAlgn="base">
              <a:spcAft>
                <a:spcPct val="0"/>
              </a:spcAft>
              <a:buFont typeface="Arial" panose="020B0604020202020204" pitchFamily="34" charset="0"/>
              <a:buChar char="•"/>
            </a:pPr>
            <a:r>
              <a:rPr lang="en-US" sz="1800" dirty="0"/>
              <a:t>Inspection</a:t>
            </a:r>
          </a:p>
          <a:p>
            <a:pPr lvl="1" algn="just" fontAlgn="base">
              <a:spcAft>
                <a:spcPct val="0"/>
              </a:spcAft>
              <a:buFont typeface="Arial" panose="020B0604020202020204" pitchFamily="34" charset="0"/>
              <a:buChar char="•"/>
            </a:pPr>
            <a:r>
              <a:rPr lang="en-US" sz="1800" dirty="0"/>
              <a:t>Audit</a:t>
            </a:r>
          </a:p>
        </p:txBody>
      </p:sp>
    </p:spTree>
    <p:extLst>
      <p:ext uri="{BB962C8B-B14F-4D97-AF65-F5344CB8AC3E}">
        <p14:creationId xmlns:p14="http://schemas.microsoft.com/office/powerpoint/2010/main" val="187180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55B9A-0F43-1EBF-62E1-CA1F9618CF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91FB3-0C45-0F10-6DEF-83BCFD9DC743}"/>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Other Review Types</a:t>
            </a:r>
          </a:p>
        </p:txBody>
      </p:sp>
      <p:sp>
        <p:nvSpPr>
          <p:cNvPr id="20483" name="Content Placeholder 1">
            <a:extLst>
              <a:ext uri="{FF2B5EF4-FFF2-40B4-BE49-F238E27FC236}">
                <a16:creationId xmlns:a16="http://schemas.microsoft.com/office/drawing/2014/main" id="{6CE7E0BE-DE3B-B310-AB70-E088420B7144}"/>
              </a:ext>
            </a:extLst>
          </p:cNvPr>
          <p:cNvSpPr>
            <a:spLocks noGrp="1"/>
          </p:cNvSpPr>
          <p:nvPr>
            <p:ph idx="1"/>
          </p:nvPr>
        </p:nvSpPr>
        <p:spPr>
          <a:xfrm>
            <a:off x="228600" y="1447800"/>
            <a:ext cx="8534400" cy="4983162"/>
          </a:xfrm>
        </p:spPr>
        <p:txBody>
          <a:bodyPr/>
          <a:lstStyle/>
          <a:p>
            <a:pPr marL="0" indent="0" algn="just" fontAlgn="base">
              <a:spcAft>
                <a:spcPct val="0"/>
              </a:spcAft>
            </a:pPr>
            <a:r>
              <a:rPr lang="en-US" sz="2000" b="1" dirty="0">
                <a:effectLst/>
                <a:ea typeface="Calibri" panose="020F0502020204030204" pitchFamily="34" charset="0"/>
              </a:rPr>
              <a:t>Other types of Reviews</a:t>
            </a:r>
          </a:p>
          <a:p>
            <a:pPr algn="just" fontAlgn="base">
              <a:spcAft>
                <a:spcPct val="0"/>
              </a:spcAft>
              <a:buFont typeface="Arial" panose="020B0604020202020204" pitchFamily="34" charset="0"/>
              <a:buChar char="•"/>
            </a:pPr>
            <a:r>
              <a:rPr lang="en-US" sz="1600" b="1" dirty="0">
                <a:effectLst/>
                <a:ea typeface="Calibri" panose="020F0502020204030204" pitchFamily="34" charset="0"/>
              </a:rPr>
              <a:t>Peer Reviews</a:t>
            </a:r>
            <a:r>
              <a:rPr lang="en-US" sz="1600" dirty="0">
                <a:effectLst/>
                <a:ea typeface="Calibri" panose="020F0502020204030204" pitchFamily="34" charset="0"/>
              </a:rPr>
              <a:t> – Just by colleagues. No Management involved.</a:t>
            </a:r>
          </a:p>
          <a:p>
            <a:pPr algn="just" fontAlgn="base">
              <a:spcAft>
                <a:spcPct val="0"/>
              </a:spcAft>
              <a:buFont typeface="Arial" panose="020B0604020202020204" pitchFamily="34" charset="0"/>
              <a:buChar char="•"/>
            </a:pPr>
            <a:r>
              <a:rPr lang="en-US" sz="1600" b="1" dirty="0">
                <a:effectLst/>
                <a:ea typeface="Calibri" panose="020F0502020204030204" pitchFamily="34" charset="0"/>
              </a:rPr>
              <a:t>Personal Review</a:t>
            </a:r>
            <a:r>
              <a:rPr lang="en-US" sz="1600" dirty="0">
                <a:effectLst/>
                <a:ea typeface="Calibri" panose="020F0502020204030204" pitchFamily="34" charset="0"/>
              </a:rPr>
              <a:t> – Done by person who produced the document, Code, etc. It is like Self-Review.</a:t>
            </a:r>
          </a:p>
          <a:p>
            <a:pPr lvl="1" algn="just">
              <a:buFont typeface="Arial" panose="020B0604020202020204" pitchFamily="34" charset="0"/>
              <a:buChar char="•"/>
            </a:pPr>
            <a:r>
              <a:rPr lang="en-US" dirty="0">
                <a:effectLst/>
                <a:ea typeface="Calibri" panose="020F0502020204030204" pitchFamily="34" charset="0"/>
              </a:rPr>
              <a:t>Practice to be followed in Personal Review –</a:t>
            </a:r>
          </a:p>
          <a:p>
            <a:pPr lvl="2" algn="just"/>
            <a:r>
              <a:rPr lang="en-US" sz="1600" dirty="0">
                <a:effectLst/>
                <a:ea typeface="Calibri" panose="020F0502020204030204" pitchFamily="34" charset="0"/>
              </a:rPr>
              <a:t>Pause between the development of a software product and its review</a:t>
            </a:r>
          </a:p>
          <a:p>
            <a:pPr lvl="2" algn="just"/>
            <a:r>
              <a:rPr lang="en-US" sz="1600" dirty="0">
                <a:effectLst/>
                <a:ea typeface="Calibri" panose="020F0502020204030204" pitchFamily="34" charset="0"/>
              </a:rPr>
              <a:t>Examine products in hard copy rather than electronically</a:t>
            </a:r>
          </a:p>
          <a:p>
            <a:pPr lvl="2" algn="just"/>
            <a:r>
              <a:rPr lang="en-US" sz="1600" dirty="0">
                <a:effectLst/>
                <a:ea typeface="Calibri" panose="020F0502020204030204" pitchFamily="34" charset="0"/>
              </a:rPr>
              <a:t>Check each item on the checklist once completed</a:t>
            </a:r>
          </a:p>
          <a:p>
            <a:pPr lvl="2" algn="just"/>
            <a:r>
              <a:rPr lang="en-US" sz="1600" dirty="0">
                <a:effectLst/>
                <a:ea typeface="Calibri" panose="020F0502020204030204" pitchFamily="34" charset="0"/>
              </a:rPr>
              <a:t>Update the checklists periodically to adjust to your personal data</a:t>
            </a:r>
          </a:p>
          <a:p>
            <a:pPr lvl="2" algn="just"/>
            <a:r>
              <a:rPr lang="en-US" sz="1600" dirty="0">
                <a:effectLst/>
                <a:ea typeface="Calibri" panose="020F0502020204030204" pitchFamily="34" charset="0"/>
              </a:rPr>
              <a:t>Build and use a different checklist for each software product</a:t>
            </a:r>
          </a:p>
          <a:p>
            <a:pPr lvl="2" algn="just"/>
            <a:r>
              <a:rPr lang="en-US" sz="1600" dirty="0">
                <a:effectLst/>
                <a:ea typeface="Calibri" panose="020F0502020204030204" pitchFamily="34" charset="0"/>
              </a:rPr>
              <a:t>Verify complex or critical elements with an in depth analysis.</a:t>
            </a:r>
          </a:p>
          <a:p>
            <a:pPr lvl="1" algn="just" fontAlgn="base">
              <a:spcAft>
                <a:spcPct val="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2997221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15065</TotalTime>
  <Words>2475</Words>
  <Application>Microsoft Office PowerPoint</Application>
  <PresentationFormat>On-screen Show (4:3)</PresentationFormat>
  <Paragraphs>425</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Arial,Bold</vt:lpstr>
      <vt:lpstr>Arial</vt:lpstr>
      <vt:lpstr>Calibri</vt:lpstr>
      <vt:lpstr>Comic Sans MS</vt:lpstr>
      <vt:lpstr>Office Theme</vt:lpstr>
      <vt:lpstr>Software Quality Assurance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Maruthamuthu, Vadivelan</cp:lastModifiedBy>
  <cp:revision>466</cp:revision>
  <dcterms:created xsi:type="dcterms:W3CDTF">2011-09-14T09:42:05Z</dcterms:created>
  <dcterms:modified xsi:type="dcterms:W3CDTF">2024-04-19T18:40:35Z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2024-04-19T18:40:33Z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b80dee09-9b13-4be1-95ee-43112463d790</vt:lpwstr>
  </property>
  <property fmtid="{D5CDD505-2E9C-101B-9397-08002B2CF9AE}" pid="8" name="MSIP_Label_dad3be33-4108-4738-9e07-d8656a181486_ContentBits">
    <vt:lpwstr>0</vt:lpwstr>
  </property>
</Properties>
</file>