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8" r:id="rId2"/>
    <p:sldId id="597" r:id="rId3"/>
    <p:sldId id="598" r:id="rId4"/>
    <p:sldId id="455" r:id="rId5"/>
    <p:sldId id="463" r:id="rId6"/>
    <p:sldId id="464" r:id="rId7"/>
    <p:sldId id="465" r:id="rId8"/>
    <p:sldId id="471" r:id="rId9"/>
    <p:sldId id="469" r:id="rId10"/>
    <p:sldId id="484" r:id="rId11"/>
    <p:sldId id="467" r:id="rId12"/>
    <p:sldId id="468" r:id="rId13"/>
    <p:sldId id="472" r:id="rId14"/>
    <p:sldId id="473" r:id="rId15"/>
    <p:sldId id="474" r:id="rId16"/>
    <p:sldId id="475" r:id="rId17"/>
    <p:sldId id="477" r:id="rId18"/>
    <p:sldId id="476" r:id="rId19"/>
    <p:sldId id="478" r:id="rId20"/>
    <p:sldId id="479" r:id="rId21"/>
    <p:sldId id="480" r:id="rId22"/>
    <p:sldId id="482" r:id="rId23"/>
    <p:sldId id="481" r:id="rId24"/>
    <p:sldId id="483" r:id="rId25"/>
    <p:sldId id="485" r:id="rId26"/>
    <p:sldId id="489" r:id="rId27"/>
    <p:sldId id="490" r:id="rId28"/>
    <p:sldId id="487" r:id="rId29"/>
    <p:sldId id="48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19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16B540-29E0-D3D1-1729-88D5E78EF6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0E8ED68-3891-56BB-7747-ECDA16B14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BE083B3-512E-4E3B-9A2B-19241EF2A96D}" type="datetimeFigureOut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223690B-81F4-F8F3-A101-2C11CBB0E9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05F517E-159E-4491-8607-CEE54BE573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EDF4764A-756E-6451-E607-6DE8D8715A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E8B92A4-40F1-07B3-1C62-4423F079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CE53F7-9AC6-4B0A-B8AF-16EF14F11E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5374F2A-76C3-A8BA-240D-AE14BBD2B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510EF2B-BF3C-F705-BBF8-40464529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AD5233E-C936-72AE-24E2-7A1C4A5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37D46B-F561-4A19-B982-EF5404381CB0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9497F-B415-67C8-D531-DA28B003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D4720F9-36B2-F163-F9AB-AA1B15DC81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7F2E1FE-0247-B0C9-D536-5869F5F9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0A59ED0-4626-E74E-5117-DB45835A6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4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74F7-F718-73D1-6029-88D7FE9FD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70E7848-C2D2-BD26-18A7-42D172E9D0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301475A-8E76-9F80-C631-9E45A4C1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EC4E5E7-EC4E-0817-3DEE-EA36A000E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97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782D-777B-AFE5-76F9-0EEC422F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B0023D7-8A88-9E98-F029-407B2A2CF1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581CF8A-E995-3DCD-70C3-FE36B32B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E8D626C-E68B-B0DA-3F1F-04626774E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3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876A-419D-A98E-3F8D-4AB1DEE0E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D203388-1DAD-8EE1-9B02-7135AF6C16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8607581-9ECA-1327-EED1-1E37DEA7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53A20F9-0705-CB71-75FC-EACE235E6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8EFB6-F818-9199-905A-6B748A4C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71BA409-FB9B-5EC1-F8FD-3C226720C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5BEEB37-4F62-1799-AFA2-AE885D4B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EABD628-FF3B-5547-988F-9AD342BB0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0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B25D7-5973-9A8F-A6F7-5D5E6B19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7B4C370-15F2-8EBF-094B-BBEF75C9AC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57F3CC8-7CBA-4BA7-87E0-4E648CE4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A3038B6-24EE-610E-CD2A-32BD8CB7A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98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F33F-373B-27AC-8E6E-BBC57C84B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EA473E8-A2C6-08D3-FBF0-985F2C5629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91AD72E-9E39-0606-A531-4228CCB4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FCBC1FC-66A9-5396-8867-5B18CB37C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2F898-19C0-2884-E15E-D31B4FAF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554F20F-0A9C-B07A-3BD1-11F5A6694F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F0CFB7F-9C92-E898-93AA-3FE4CF5A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D2CA1D9-DF4E-70AD-A43A-38D61F091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3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E748-9D97-6A04-55FF-8483BD34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B8AAF71-BC94-779E-5082-B1A0C2759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78A97C63-E32E-7425-A15D-1DEDE85F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2EAB014-CF03-A2FE-820F-D44DF4E94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78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0960-FD7C-1392-3065-B51102E96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906CEBA-0740-9DF4-52F3-D6824C5D5E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E775AB3-F4E7-83DE-79ED-CC22933B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4AC37DE3-100D-4791-2B73-69ED28703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F516-1950-8D5F-79B6-D3DA9749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D1BA5A8-2D6C-0A02-B6DB-AD5E23843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CB95BF4-3923-458D-DD11-A55BEF37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B714877-1547-2A55-EF54-4D58EB7FC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1922C-7E1A-290D-4315-42C458DD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7E41CAD-FE2B-C2AB-AFC2-D80EBAA1A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E79187D-4AF4-2434-506A-A8551488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A46224A-CC3C-8898-F64F-848989A4F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71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8CF6-73A0-70A0-BA68-A26A4D4F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99F0EE1-0313-20CB-4754-0FCCE59B40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91711E7-81E8-FA84-9244-AF814E67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7C74783-633A-D69A-4FE3-FF4001C03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71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21C7-D790-3915-9CCB-88E34A72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CC16BBD-ABA4-D4B2-6B8F-C53CCBC638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389A65C-7419-3725-3127-A84DC045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C15B1A2-C6AF-2F82-3C6C-3B5DEC96F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71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E7F-8B4D-00D1-9373-4DCC16E2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34F86DF-1280-CF86-D257-D37F52F30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9796C6-3838-71CE-9A98-7D8DB4E3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F043B6-D214-786F-651E-7002CF08D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1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E7F-8B4D-00D1-9373-4DCC16E2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34F86DF-1280-CF86-D257-D37F52F30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9796C6-3838-71CE-9A98-7D8DB4E3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F043B6-D214-786F-651E-7002CF08D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3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E7F-8B4D-00D1-9373-4DCC16E2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34F86DF-1280-CF86-D257-D37F52F30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9796C6-3838-71CE-9A98-7D8DB4E3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F043B6-D214-786F-651E-7002CF08D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2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E7F-8B4D-00D1-9373-4DCC16E2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34F86DF-1280-CF86-D257-D37F52F30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9796C6-3838-71CE-9A98-7D8DB4E3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F043B6-D214-786F-651E-7002CF08D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49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E7F-8B4D-00D1-9373-4DCC16E2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34F86DF-1280-CF86-D257-D37F52F30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9796C6-3838-71CE-9A98-7D8DB4E3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F043B6-D214-786F-651E-7002CF08D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9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E7F-8B4D-00D1-9373-4DCC16E2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34F86DF-1280-CF86-D257-D37F52F30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B9796C6-3838-71CE-9A98-7D8DB4E3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F043B6-D214-786F-651E-7002CF08D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AF7B-C6DA-05F4-2BF9-DFAE30B2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6D4E762-8F6F-AF4D-E201-F8355A0D4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21E713A-B751-DB04-F074-EB1F332B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1901EBD-CAF7-F798-EE86-5BDFB1EA4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D1110-5595-50FC-3FF5-2B2827F70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DE4DA3F-5C81-C4EA-FC9B-9D0AAE7527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F6A0BD4-2A00-481B-2793-B96100A1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0268151-F136-DD61-33CF-9EC4BC245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3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9EE2C-C09C-B4EB-C6D7-A21E22BC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1B2CC251-247F-CF5E-0BD4-9D65E5039F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9602902-9477-6CD1-A1AD-A18DFA6E9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4BEA6C0-EC53-1EF9-26FC-4DD14A228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1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5034A-2C4C-322D-DE33-7ACE43D84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7933970-EAAE-8C0D-D589-D951769FF3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ECE0444-9D0D-C98F-3F37-E4D077ED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2F3530C-E705-3413-E77B-3F968B76B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9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5D82-723F-BE99-33AC-F0962A7F9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143769E-9210-9C03-7194-D36E1B8EDB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953AD9C-958E-9D1D-DF44-26E406A6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A1573C8-93C2-4BE7-261C-97833F92D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1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56618-7D85-91A7-0895-FE2E69A30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E82B579-A336-5DBD-C6BF-A837828F2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F265DEA-D841-06B7-823A-9DDAADD5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162796B-A31D-42A0-5EB3-E76C7479E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8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C409C-8DE3-FBA4-C17C-041B4964E4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F15E-7B64-5B5E-A901-9FFCA5A2E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F74A0-39C0-DD3D-A912-A4EDC31BB7D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FA67A-BC61-10A8-F1AE-FD400E58346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8FF2F500-05D4-6B37-927D-6D2C22AE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3F50F-D8D3-1C4B-5FD9-6E46377099A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EA46C-0564-CC0D-FB7F-C4AF8DFC2E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B08F86B-02C4-A518-C404-5B2EEF77B819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5D6DF5-7FE9-B9A5-654F-1A8D229A2C8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E3F42-DC58-D61E-3894-F487E698C7F3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47DEE0-D154-6AEA-9ACF-AEDAD75CAA7A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28329DB2-AB5A-E031-4DF0-A2678AF98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ABEFB-E40B-977D-1D5C-C85F4129B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9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B9B076-6A17-FED6-15F7-6E108EAC8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D1C59C-6E66-49CF-AA4E-90246FB2D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</p:spPr>
        <p:txBody>
          <a:bodyPr/>
          <a:lstStyle>
            <a:lvl1pPr>
              <a:defRPr sz="1600" b="1"/>
            </a:lvl1pPr>
          </a:lstStyle>
          <a:p>
            <a:fld id="{ACB3EA96-C05C-4F2D-8970-B696731E9F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AF5E5-1A01-DFBA-B95E-E7617151F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50CA6-5259-B406-4A02-AFAF83E46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C0CBF-4B52-6DC2-84A6-FD84853D3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2B393-71A7-465E-B673-75440ADF3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6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84CD3C-64F2-37EC-7C01-EB956D1B6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09B28-1F02-E916-7137-5439604FC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1843C-388A-3873-1A5C-8DD2CFA6F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9E160-1DE0-4784-9CD1-F487B1F04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C0E700-ED7C-3CB2-6A84-979883CE5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5FBAD-ACBC-937E-A572-E18E506F0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317CE-BAA4-E91F-5F22-57EA3018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4636F-CF22-4AB3-9267-0DFB79240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E1EC-0AA4-5F10-29C9-E92A0DAAD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8E84-2C55-C853-49FA-CD7D80FEF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653F-4D28-7074-26B3-51EBC6C0E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04EB-D4B5-4D1A-8A66-3D97E70A5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F764F7-59C6-8B6F-1C84-FC30A05E477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3AE8-787B-420E-5DA2-F9EAC402A1B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E57D5-2644-2B46-A640-5F81EA98B56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7A9B6-0AC1-CB6A-68B7-443DB35EB69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362ED9A5-8A38-FDC8-7457-62543D4DE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D2161-9958-D1BD-0D17-2DC1815AF91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D9321-591B-D05F-DF92-FADFB024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AF91983F-9C8A-9DA2-0B69-7A535A423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38CCB2F4-E57A-2439-042A-C847E1C9F8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59883-EEBC-9054-D37B-5B97D08FCA9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33CA9-05E8-6B6B-BDA8-BB37787252C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619175-B909-861A-3296-6FD5C811F1C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A9699ACC-E384-B255-542E-5223243968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35891F-B3DC-23CE-876C-46905720B14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F94D3-2534-17B0-D988-BF75DF7A14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94222-E346-3E6D-D39F-026289716A4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6FC3D-DD66-83E7-8F90-FD44BF5D0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3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10EFEEB-2F53-1689-166E-0120B47D48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5BA39-4047-CBE8-087F-99AFF96555E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5D2886-A87F-7A99-7072-95E52928BAD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3D5140-61CA-E1B3-CB2F-F2426CC5BA4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0CB53F9A-9FFF-2BC9-A81F-B5FD544EA9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233ECE-8C38-DFF4-0A98-D3234E67BB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441C72-EB41-3FB2-A163-DE19CAC0C01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25AE29-6C3F-3F95-9613-3ADA07BFF63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3BF611DB-7860-4E4A-FBFC-FF0B88618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1C83D-E204-891B-F48D-CD2ECBD64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2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178DC4B3-70D0-93FD-DB62-6640E3C8BA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8B26D0-DD3E-4040-B710-BE233ADC19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F5184-B789-D9D6-DD4F-0332215061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64CA81-6A8F-5E06-8B15-DFBED33A05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B324A78-CFF8-5F4B-793C-42B85F157C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21A1F-6752-F344-4B2A-92F481D517C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30615-655D-8109-AEA4-718E23420E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AB19-7B02-468E-EAC0-AD1C7F37D1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98E2D491-AFB8-D9DC-5D7A-9E7B7B238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1175-840E-8439-95E4-ABB4AE67C0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7DD0712-4508-7C16-6FC7-788BD071DB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F43F6-F9B0-0E72-162E-FE073A0114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E7484E-818E-19E6-70DE-08CA195258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F2860A-22E6-E0BB-4D0C-63B3E03254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BF7401F4-DBE7-CA53-F8EA-D9017E4EDD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77AC30-DCC7-8DD4-92ED-2167B9D280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8F36DD-28AC-01BF-3939-105E0FCC1C6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D853BB-F0D6-040B-35B9-6F571AF8124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C37D6615-719D-DC72-D551-C5CEC19A0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1EC16-3466-02B5-53D6-1F5AE0808B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7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F210C1C4-C7D1-DD6C-C419-7D6BFE421F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07FCB5-49D1-8249-5B37-F79A704C74C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C42A8-4265-A403-E443-2F175D04B86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97332B-DC9A-1F12-5911-3F7F5BC069F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F91E88-131F-80A2-0ECD-2BE454A1DE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6DB7E-903B-B7D2-BD56-7CFC21E8B0D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B569-F76F-E757-44F6-E38BEA425F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955-6DCE-7404-6521-96C0DF8D08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B3F8E6B-34A3-C60D-7B27-61B3EBD05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4E8FE-0EEE-CB18-8EF8-34A8597783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9510D435-9633-6454-AB11-C1E2193D8D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730680-01D8-4F1F-7411-DF0E799C3F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ECC68-4A65-666F-F3B6-4434E0FF7D7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7EB83-8BB2-9DF9-7E71-6CFB66BCD82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88191896-78BD-2170-F95C-D5919BFDAC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D7D8F-1802-FD92-0B36-F7D3D619709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2666C-8459-48B9-05F5-079FD392EA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A7F5F-B3A4-71D7-9148-7CC0DB7FCD3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75AEB1EF-05C6-9CB7-93EC-C55736E3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D9EC8-8677-476D-FE58-1FD832E462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7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DF3D-EFEE-1430-D88F-2B8592C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D20DDA-EB7F-8848-432F-C7EABD377D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B8D2-7558-8EE5-DF63-2C81CD5FD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71AB5E-1AEE-4F81-9A33-A731B1098E5F}" type="datetimeFigureOut">
              <a:rPr lang="en-US"/>
              <a:pPr>
                <a:defRPr/>
              </a:pPr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8130-B5F0-A421-28C2-76FA2801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2498-14F4-90AA-DD92-97CE2897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445FF0A-0CD1-440B-838C-CAD09368F3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1ABA44-3A24-1798-39AE-4F481C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0"/>
            <a:ext cx="6858000" cy="1295400"/>
          </a:xfrm>
        </p:spPr>
        <p:txBody>
          <a:bodyPr/>
          <a:lstStyle/>
          <a:p>
            <a:pPr algn="ctr">
              <a:defRPr/>
            </a:pPr>
            <a:r>
              <a:rPr lang="en-US" cap="small" dirty="0"/>
              <a:t>Software Quality Assurance and Testing</a:t>
            </a:r>
            <a:endParaRPr lang="en-US" sz="4000" cap="small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2F0E6BE1-B26D-5871-4A6F-14226CC0D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6400" y="5181600"/>
            <a:ext cx="6858000" cy="785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/>
              <a:t>Lecture -10</a:t>
            </a:r>
            <a:endParaRPr lang="en-US" altLang="en-US" sz="2400" dirty="0"/>
          </a:p>
          <a:p>
            <a:pPr>
              <a:spcBef>
                <a:spcPts val="1200"/>
              </a:spcBef>
            </a:pP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4000" dirty="0"/>
              <a:t>Harish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3D0B-FE48-D033-68C7-1C7EE66E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AAF1-24A2-D5A9-9E9F-0C710864B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ISO 12207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FD4AC2E-8F90-4CD5-F2C1-F7B56777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 algn="l">
              <a:spcBef>
                <a:spcPts val="600"/>
              </a:spcBef>
            </a:pPr>
            <a:r>
              <a:rPr lang="en-US" sz="1800" b="0" i="0" u="none" strike="noStrike" baseline="0" dirty="0"/>
              <a:t>According to the ISO 12207 standard, the purpose of CM is to manage and  control system elements and configurations over the life cycle.</a:t>
            </a:r>
          </a:p>
          <a:p>
            <a:pPr marL="0" indent="0" algn="l">
              <a:spcBef>
                <a:spcPts val="600"/>
              </a:spcBef>
            </a:pPr>
            <a:endParaRPr lang="en-US" sz="1800" dirty="0"/>
          </a:p>
          <a:p>
            <a:pPr marL="0" indent="0" algn="l">
              <a:spcBef>
                <a:spcPts val="600"/>
              </a:spcBef>
            </a:pPr>
            <a:r>
              <a:rPr lang="en-US" sz="1800" b="0" i="0" u="none" strike="noStrike" baseline="0" dirty="0"/>
              <a:t>In ISO 12207 Standard – SCM is part of SQA practices</a:t>
            </a:r>
          </a:p>
          <a:p>
            <a:pPr marL="0" indent="0" algn="l">
              <a:spcBef>
                <a:spcPts val="600"/>
              </a:spcBef>
            </a:pPr>
            <a:endParaRPr lang="en-US" sz="1800" b="0" i="0" u="none" strike="noStrike" baseline="0" dirty="0">
              <a:latin typeface="TimesLTStd-Roman"/>
            </a:endParaRPr>
          </a:p>
          <a:p>
            <a:pPr marL="0" indent="0">
              <a:spcBef>
                <a:spcPts val="600"/>
              </a:spcBef>
            </a:pPr>
            <a:r>
              <a:rPr lang="en-US" sz="1800" dirty="0"/>
              <a:t>Outcome CM process -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 software configuration management strategy is developed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Items generated by the process or project are identified, defined and baselined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Modifications and releases of the items are controlled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Modifications and releases are made available to affected parties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status of the items and modifications are recorded and reported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completeness and consistency of the items is ensured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storage, handling and delivery of the items are controlled.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84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E22FD-29F6-87D3-FEE5-AC1D059B5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6B3B-DED1-118D-B123-73E9461108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ISO 12207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3E16F7A9-9245-DEAF-33C9-AA8A87C6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800" dirty="0"/>
              <a:t>The six activities of the ISO 12207 CM process are [ISO 17]: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Process Implementation - P</a:t>
            </a:r>
            <a:r>
              <a:rPr lang="en-US" sz="1800" dirty="0"/>
              <a:t>lan CM - Shall describe –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Configuration management activities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Procedures and schedule for performing these activities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Who is responsible for performing these activities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plan shall be documented and implemented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Perform configuration identification – T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he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documentation that establishes the baseline; the version references; and other identification details.</a:t>
            </a:r>
            <a:endParaRPr lang="en-US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Perform configuration change management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Perform release control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Perform configuration status accounting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Perform configuration evaluation.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spcBef>
                <a:spcPts val="600"/>
              </a:spcBef>
            </a:pPr>
            <a:r>
              <a:rPr lang="en-US" sz="1800" dirty="0"/>
              <a:t>These Six CM activities of ISO 12207 are composed of 19 tasks.</a:t>
            </a:r>
          </a:p>
        </p:txBody>
      </p:sp>
    </p:spTree>
    <p:extLst>
      <p:ext uri="{BB962C8B-B14F-4D97-AF65-F5344CB8AC3E}">
        <p14:creationId xmlns:p14="http://schemas.microsoft.com/office/powerpoint/2010/main" val="10157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D2BE-E3F4-BE42-C5E9-C4A339259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8ABD-866C-8358-041D-C8CD42D8F1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CMMI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29577A33-0AD7-6529-EC46-F8D7CAFF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800" dirty="0"/>
              <a:t>The CMMI-DEV has a process area named “configuration management”</a:t>
            </a:r>
          </a:p>
          <a:p>
            <a:pPr marL="0" indent="0">
              <a:spcBef>
                <a:spcPts val="600"/>
              </a:spcBef>
            </a:pPr>
            <a:endParaRPr lang="en-US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Activities to be conducted as per CMMI-Dev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Identifying the configuration of selected work products that compose baselines at given points in time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Controlling changes to configuration items (CI)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Building or providing specifications to build work products from the CM system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Maintaining the integrity of baselines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Providing accurate status and current configuration data to developers, end users, and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6447F8-1CC3-FB65-96A6-D46987BD4F38}"/>
              </a:ext>
            </a:extLst>
          </p:cNvPr>
          <p:cNvGrpSpPr/>
          <p:nvPr/>
        </p:nvGrpSpPr>
        <p:grpSpPr>
          <a:xfrm>
            <a:off x="6248400" y="4495800"/>
            <a:ext cx="2297679" cy="1951039"/>
            <a:chOff x="902720" y="1277815"/>
            <a:chExt cx="7338559" cy="49114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AFFA12D-DEA3-04A1-A9A7-58B80F94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720" y="1277815"/>
              <a:ext cx="7338559" cy="491140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AFBC3C-98E7-81B8-47C3-26A1B8C07249}"/>
                </a:ext>
              </a:extLst>
            </p:cNvPr>
            <p:cNvSpPr/>
            <p:nvPr/>
          </p:nvSpPr>
          <p:spPr>
            <a:xfrm>
              <a:off x="3792415" y="5592188"/>
              <a:ext cx="1752600" cy="199012"/>
            </a:xfrm>
            <a:prstGeom prst="rect">
              <a:avLst/>
            </a:prstGeom>
            <a:solidFill>
              <a:srgbClr val="00B050">
                <a:alpha val="5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B050">
                    <a:alpha val="5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84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C90D-AC22-8A12-1B2E-EEFAEC4C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BF27-3663-5402-9F58-E9EC98F56A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CMMI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E6101C96-7FE5-F54F-B26E-117350B1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800" dirty="0"/>
              <a:t>Specific Objectives (Goals) and Practices as per CMMI-Dev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SG 1 Establish baselines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1.1 Identify configuration items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1.2 Establish a configuration management system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1.3 Create or release baselines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SG 2 Track and control changes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2.1 Track change requests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2.2 Control configuration items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SG 3 Establish integrity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3.1 Establish configuration management records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 3.2 Perform configuration audits</a:t>
            </a:r>
          </a:p>
        </p:txBody>
      </p:sp>
    </p:spTree>
    <p:extLst>
      <p:ext uri="{BB962C8B-B14F-4D97-AF65-F5344CB8AC3E}">
        <p14:creationId xmlns:p14="http://schemas.microsoft.com/office/powerpoint/2010/main" val="54744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DB475-9567-588C-5BAC-A326044C7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E3D8-E912-C15D-81BA-B96371B77B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CMMI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8E8FA2AB-F34F-382A-EA2E-604C985E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791200"/>
            <a:ext cx="8382000" cy="533402"/>
          </a:xfrm>
        </p:spPr>
        <p:txBody>
          <a:bodyPr/>
          <a:lstStyle/>
          <a:p>
            <a:pPr marL="0" indent="0" algn="ctr">
              <a:spcBef>
                <a:spcPts val="600"/>
              </a:spcBef>
            </a:pPr>
            <a:r>
              <a:rPr lang="en-US" sz="1800" dirty="0"/>
              <a:t>CM activities according to CMMI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82190-3B71-FA08-2189-4AF2AF29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69405"/>
            <a:ext cx="6290409" cy="41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0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66DFA-B996-6643-3609-1D152029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327F-5AF1-1119-E23D-A11C7858B7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 - Plan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FD475B8A-4EEE-42B2-6BF0-236308E1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2000" dirty="0"/>
              <a:t>IEEE 828 defines six SCM information categories to be placed in the SCM plan –</a:t>
            </a:r>
            <a:endParaRPr lang="en-US" sz="1800" dirty="0"/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Introduction to the plan (the purpose, scope, and terminology)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SCM management (organization, responsibilities, authorities, applicable policies, guidelines, and procedures)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SCM activities (configuration identification, configuration control, and other activities)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SCM schedule (identification of the SCM activities in the project schedule)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SCM resources (tools, servers, and human resources)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SCM maintenance and updates.</a:t>
            </a:r>
          </a:p>
        </p:txBody>
      </p:sp>
    </p:spTree>
    <p:extLst>
      <p:ext uri="{BB962C8B-B14F-4D97-AF65-F5344CB8AC3E}">
        <p14:creationId xmlns:p14="http://schemas.microsoft.com/office/powerpoint/2010/main" val="170971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70E21-C5DF-CB08-FA6F-43A79AAB7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A228-C7D1-2E43-9613-B70ABC2C8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 – Plan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Identification of CI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7CA1869E-F2DB-2294-C699-1A132A15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Each CI should be assigned a unique identifier.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Identifier is composed of a fixed part and a variable part.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Fixed part is Name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Variable part (Revision/Version/</a:t>
            </a:r>
            <a:r>
              <a:rPr lang="en-US" dirty="0" err="1"/>
              <a:t>BuildNo</a:t>
            </a:r>
            <a:r>
              <a:rPr lang="en-US" dirty="0"/>
              <a:t>) is evolution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Revision – Major release is made. New feature, new functionality, etc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Version – Minor bug fixes, etc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Build No – Rolling Number every time a build is generated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80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8288-C6C8-3D69-A80B-FA8FC9199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0270-FF34-9272-BD50-9968555F42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 – Plan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Identification of CI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044467EC-7300-7C75-0D54-65BBA5EC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114300" indent="0" algn="just">
              <a:spcBef>
                <a:spcPts val="600"/>
              </a:spcBef>
            </a:pPr>
            <a:r>
              <a:rPr lang="en-US" sz="1600" b="1" dirty="0"/>
              <a:t>Delivery</a:t>
            </a:r>
            <a:r>
              <a:rPr lang="en-US" sz="1600" dirty="0"/>
              <a:t>   - Release of a system or component to its customer or intended user.</a:t>
            </a:r>
          </a:p>
          <a:p>
            <a:pPr marL="114300" indent="0" algn="just">
              <a:spcBef>
                <a:spcPts val="600"/>
              </a:spcBef>
            </a:pPr>
            <a:endParaRPr lang="en-US" sz="1600" dirty="0"/>
          </a:p>
          <a:p>
            <a:pPr marL="114300" indent="0" algn="just">
              <a:spcBef>
                <a:spcPts val="600"/>
              </a:spcBef>
            </a:pPr>
            <a:r>
              <a:rPr lang="en-US" sz="1600" b="1" dirty="0"/>
              <a:t>Release</a:t>
            </a:r>
            <a:r>
              <a:rPr lang="en-US" sz="1600" dirty="0"/>
              <a:t>  - A delivered version of an application that may include all or part of an application. </a:t>
            </a:r>
          </a:p>
          <a:p>
            <a:pPr marL="114300" indent="0" algn="just">
              <a:spcBef>
                <a:spcPts val="600"/>
              </a:spcBef>
            </a:pPr>
            <a:r>
              <a:rPr lang="en-US" sz="1600" dirty="0"/>
              <a:t>Collection of new and/or changed configuration items that are tested and introduced into the live environment together.</a:t>
            </a:r>
          </a:p>
          <a:p>
            <a:pPr marL="114300" indent="0" algn="just">
              <a:spcBef>
                <a:spcPts val="600"/>
              </a:spcBef>
            </a:pPr>
            <a:endParaRPr lang="en-US" sz="1600" dirty="0"/>
          </a:p>
          <a:p>
            <a:pPr marL="114300" indent="0" algn="just">
              <a:spcBef>
                <a:spcPts val="600"/>
              </a:spcBef>
            </a:pPr>
            <a:r>
              <a:rPr lang="en-US" sz="1600" b="1" dirty="0"/>
              <a:t>Version</a:t>
            </a:r>
            <a:r>
              <a:rPr lang="en-US" sz="1600" dirty="0"/>
              <a:t> - An initial release or re-release of a computer software configuration item,  associated with a complete compilation or recompilation of the computer software  configuration item. </a:t>
            </a:r>
          </a:p>
          <a:p>
            <a:pPr marL="114300" indent="0" algn="just">
              <a:spcBef>
                <a:spcPts val="600"/>
              </a:spcBef>
            </a:pPr>
            <a:r>
              <a:rPr lang="en-US" sz="1600" dirty="0"/>
              <a:t>An initial release or complete re-release of a document, as opposed to a revision resulting from issuing change pages to a previous release.</a:t>
            </a:r>
          </a:p>
          <a:p>
            <a:pPr marL="114300" indent="0">
              <a:spcBef>
                <a:spcPts val="600"/>
              </a:spcBef>
            </a:pPr>
            <a:r>
              <a:rPr lang="en-IN" sz="1600" dirty="0"/>
              <a:t>						             ISO 24765 [ISO 17a]</a:t>
            </a:r>
            <a:endParaRPr lang="en-US" sz="1600" dirty="0"/>
          </a:p>
          <a:p>
            <a:pPr lvl="2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5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248C-0296-3257-7583-869F77FF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A700-DEDE-0248-13B5-7762AFE681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Baselines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A4AE3F9-3E7F-423E-9D47-9E438DC6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State of a Configuration Item at the end of a stage or beginning of a new stage.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This baseline is used for the next stage or for the entire project.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is reviewed, finalized, fixed and approved.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Any changes to the baselines represent current configuration.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Commonly referred baselines -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Specification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Design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Construction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Integration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Validation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69257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B55AA-1571-B18B-2E53-14FF48862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25A3-FDE6-10A9-3F01-F3A32E8B8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Baselines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E6623E34-06ED-E83A-3A45-1F4E219E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dirty="0"/>
              <a:t>Documents that can be baselined </a:t>
            </a:r>
          </a:p>
          <a:p>
            <a:pPr marL="0" indent="0">
              <a:spcBef>
                <a:spcPts val="600"/>
              </a:spcBef>
            </a:pPr>
            <a:r>
              <a:rPr lang="en-US" sz="1600" dirty="0"/>
              <a:t>Design documents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development plan (SDP)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/>
              <a:t>Software </a:t>
            </a:r>
            <a:r>
              <a:rPr lang="en-US" sz="1600" dirty="0"/>
              <a:t>requirements document (SRD)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Interface design specifications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Preliminary design document (PDD)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Critical design document (CDD)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Database description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test plan (STP)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test procedure (STPR)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test report (STR)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user manuals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maintenance manuals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Software installation plan (SIP)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C15701-862B-98F6-922E-B48E71959BB1}"/>
              </a:ext>
            </a:extLst>
          </p:cNvPr>
          <p:cNvSpPr txBox="1">
            <a:spLocks/>
          </p:cNvSpPr>
          <p:nvPr/>
        </p:nvSpPr>
        <p:spPr bwMode="auto">
          <a:xfrm>
            <a:off x="4572000" y="1492984"/>
            <a:ext cx="4267200" cy="498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1600" dirty="0"/>
              <a:t>Software code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Source code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Object code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Prototype software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Data files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Test cases and test scripts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Parameters, codes, etc.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Software development tools</a:t>
            </a:r>
          </a:p>
          <a:p>
            <a:pPr marL="0" indent="0">
              <a:spcBef>
                <a:spcPts val="600"/>
              </a:spcBef>
            </a:pPr>
            <a:r>
              <a:rPr lang="en-US" sz="1600" dirty="0"/>
              <a:t>(the versions applied in the development and maintenance stages)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Compilers and debuggers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Application generators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CASE tools</a:t>
            </a:r>
          </a:p>
        </p:txBody>
      </p:sp>
    </p:spTree>
    <p:extLst>
      <p:ext uri="{BB962C8B-B14F-4D97-AF65-F5344CB8AC3E}">
        <p14:creationId xmlns:p14="http://schemas.microsoft.com/office/powerpoint/2010/main" val="23410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- 01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Definitions – S/W Quality, S/W Quality Assurance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Importance of QA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Causes of Defects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Models in S/W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S/W Cost, Quality Cost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culture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0" lvl="1" indent="0" algn="just" fontAlgn="base">
              <a:spcAft>
                <a:spcPct val="0"/>
              </a:spcAft>
              <a:buClr>
                <a:srgbClr val="101141"/>
              </a:buClr>
              <a:buNone/>
            </a:pPr>
            <a:r>
              <a:rPr lang="en-US" sz="1400" b="1" dirty="0"/>
              <a:t>Lecture - 02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Quality Models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McCall, IEEE 1061, ISO 25000 Series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of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  <a:defRPr/>
            </a:pPr>
            <a:r>
              <a:rPr lang="en-US" sz="1400" dirty="0"/>
              <a:t>ISO/IEC/IEEE 12207 - Software Life Cycle Processes</a:t>
            </a:r>
            <a:endParaRPr lang="en-US" sz="16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8131F89-72AF-9C79-8D16-644276DC2068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- 03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CMMI-Development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ITIL Framework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Other Frameworks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- 04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ISO 25010 – Quality Attributes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Functional Suitability, Performance Efficiency, Compatibility, Usability, Reliability, Security, Maintainability, Portability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- 05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Testing Fundamentals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Verification and Validation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Types of Testing - Black Box, White Box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Levels and Types – 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Unit, Integration,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26869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B5F14-C7BE-FC55-D472-AD63267C7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C3E2-208A-BE93-F65E-0F8A38E24C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Branching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76FACFE1-672C-DED5-2EBC-EBDCFB46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dirty="0"/>
              <a:t>Branching is needed because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Multiple people are working on project – Development team, Test Team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Project is evolving continuously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b="1" dirty="0"/>
              <a:t>A simple Branching Strategy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main branch;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versions branch.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Development happens on the main Branch.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Anytime a version is delivered to customer, a version branch is created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This strategy is appropriate when: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very small team is working on the project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Corrections to production software require a fusion to the main branch.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New version shipped from the main branch includes all previous changes from this branch.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6B720-558C-224C-5E14-9E325886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690742"/>
            <a:ext cx="2971800" cy="1476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83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60FE7-343B-4747-C29A-F8A4D0904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F635-C646-AD45-D817-584652DFA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Branching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7F8B8733-9CB3-F648-7EE9-64C80EA6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b="1" dirty="0"/>
              <a:t>A Typical Branching Strategy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main branch;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development branch;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production branch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 one works directly in Main Branch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Main branch is used only for integration from Development Branch.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Stable changes from Development branch goes to Main Branch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Stable version of Development branch is forked to Feature (Version) Branch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Bug fixes happen in Feature Branch.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These fixes are merged back into Development Branch and Main Branch.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E343-71BA-C667-94F1-6C055DDE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81" y="1520301"/>
            <a:ext cx="2662238" cy="17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B9DE-B0DF-646A-C6E4-134D1B222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3D47-6E8D-4684-8BE8-24F46B584E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8DA8327-8DD0-9AEE-0CD7-1B50B562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b="1" dirty="0"/>
              <a:t>Configuration control or change control.</a:t>
            </a:r>
          </a:p>
          <a:p>
            <a:pPr marL="0" indent="0">
              <a:spcBef>
                <a:spcPts val="600"/>
              </a:spcBef>
            </a:pPr>
            <a:endParaRPr lang="en-US" sz="1600" b="1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Definition - </a:t>
            </a:r>
          </a:p>
          <a:p>
            <a:pPr marL="0" indent="0" algn="just">
              <a:spcBef>
                <a:spcPts val="600"/>
              </a:spcBef>
            </a:pPr>
            <a:r>
              <a:rPr lang="en-US" sz="1600" dirty="0"/>
              <a:t>An element of configuration management consisting of the evaluation, coordination, approval or disapproval, and implementation of changes to configuration items after formal establishment of their configuration identification.                                              CMMI [SEI 10a]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Changes need to be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Evaluated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Co-ordinated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Approved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Implemented On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Configuration Items with established Configuration Identification.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48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6970A-C5AC-34E4-FB6C-01A58A48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8489-9717-5DFC-C18B-437AD9344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91647-D6E6-979A-89C2-1931BCD4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47579"/>
            <a:ext cx="5653088" cy="4672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88E6D9D-E82D-2BED-9449-448C0034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037958"/>
            <a:ext cx="8382000" cy="439043"/>
          </a:xfrm>
        </p:spPr>
        <p:txBody>
          <a:bodyPr/>
          <a:lstStyle/>
          <a:p>
            <a:pPr marL="0" indent="0" algn="ctr">
              <a:spcBef>
                <a:spcPts val="600"/>
              </a:spcBef>
            </a:pPr>
            <a:r>
              <a:rPr lang="en-US" sz="1800" dirty="0"/>
              <a:t>Impact of a change request on a software</a:t>
            </a:r>
          </a:p>
        </p:txBody>
      </p:sp>
    </p:spTree>
    <p:extLst>
      <p:ext uri="{BB962C8B-B14F-4D97-AF65-F5344CB8AC3E}">
        <p14:creationId xmlns:p14="http://schemas.microsoft.com/office/powerpoint/2010/main" val="293582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8F1A-76AF-0F54-5968-818F5543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ABC-0E1F-EB2D-EAB0-E01DE06B9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Change source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49B808E-88E5-2452-38D7-F213B095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dirty="0"/>
              <a:t>Origin of Changes. Changes can come from - 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Problem reports (PR), or Bug report (TR), from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Development team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Maintenance team or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Modification/evolution requests (MR) due to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 environment change or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need for new features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Requests from maintenance and infrastructure to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the maintainability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405200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8F1A-76AF-0F54-5968-818F5543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ABC-0E1F-EB2D-EAB0-E01DE06B9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Phases of change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49B808E-88E5-2452-38D7-F213B095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dirty="0"/>
              <a:t>Sequence of phases of change can be as follows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 Customer (internal or external) or a team member submits a request;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Maintainer evaluates the priority, impact and cost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Change Control Committee (CCC) or Configuration Control Board (CCB) reviews and approves the change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Change is made to the software and associated documentation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Change is tested and approved by the end-user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Change is moved to production or installed in a system and verified afterward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Change request or ticket is closed and then later archived.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4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8F1A-76AF-0F54-5968-818F5543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ABC-0E1F-EB2D-EAB0-E01DE06B9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Phases of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C3886-F09B-479D-A2EF-2411CC7C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47800"/>
            <a:ext cx="6258798" cy="4725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81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8F1A-76AF-0F54-5968-818F5543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ABC-0E1F-EB2D-EAB0-E01DE06B9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Change control Board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49B808E-88E5-2452-38D7-F213B095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dirty="0"/>
              <a:t>Configuration Control Board</a:t>
            </a:r>
          </a:p>
          <a:p>
            <a:pPr marL="0" indent="0">
              <a:spcBef>
                <a:spcPts val="600"/>
              </a:spcBef>
            </a:pPr>
            <a:r>
              <a:rPr lang="en-US" sz="1600" dirty="0"/>
              <a:t>A group of people responsible for evaluating and approving or disapproving proposed changes to configuration items, and for ensuring implementation of approved changes. </a:t>
            </a:r>
          </a:p>
          <a:p>
            <a:pPr marL="0" indent="0">
              <a:spcBef>
                <a:spcPts val="600"/>
              </a:spcBef>
            </a:pPr>
            <a:r>
              <a:rPr lang="en-US" sz="1600" dirty="0"/>
              <a:t>                                                                                                                  ISO 24765 [ISO 17a].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0" indent="0">
              <a:spcBef>
                <a:spcPts val="600"/>
              </a:spcBef>
            </a:pPr>
            <a:r>
              <a:rPr lang="en-US" sz="1600" dirty="0"/>
              <a:t>Change control board (CCB) or a change management office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Authority that can accept or reject a proposed change to a software.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Nature of Board depends on Size and nature of the project. 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For small projects, even a project manager can act as CCB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SCM representative, SQA representative can be part of CCB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0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8F1A-76AF-0F54-5968-818F5543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ABC-0E1F-EB2D-EAB0-E01DE06B9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Change control Board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49B808E-88E5-2452-38D7-F213B095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1" indent="0">
              <a:spcBef>
                <a:spcPts val="600"/>
              </a:spcBef>
              <a:buClr>
                <a:srgbClr val="101141"/>
              </a:buClr>
              <a:buNone/>
            </a:pPr>
            <a:r>
              <a:rPr lang="en-US" dirty="0"/>
              <a:t>The main tasks of the CCB are: 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Take a go/no-go decision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Assign a priority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Reject and assign the change to a future version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Answer request issuers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Issue access rights to libraries where changes are to be made.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Make the decision (change order) public so everybody knows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>
              <a:spcBef>
                <a:spcPts val="600"/>
              </a:spcBef>
              <a:buClr>
                <a:srgbClr val="101141"/>
              </a:buClr>
              <a:buNone/>
            </a:pPr>
            <a:r>
              <a:rPr lang="en-US" dirty="0"/>
              <a:t>The change request includes the following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Details of changes to be made.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Identification of the affected software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List of items in a baseline to modify</a:t>
            </a:r>
          </a:p>
          <a:p>
            <a:pPr marL="285750" lvl="1">
              <a:spcBef>
                <a:spcPts val="60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SQA tasks to ensure quality checks</a:t>
            </a:r>
          </a:p>
          <a:p>
            <a:pPr marL="0" lvl="1" indent="0">
              <a:spcBef>
                <a:spcPts val="600"/>
              </a:spcBef>
              <a:buClr>
                <a:srgbClr val="101141"/>
              </a:buClr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7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8F1A-76AF-0F54-5968-818F5543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ABC-0E1F-EB2D-EAB0-E01DE06B90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Configuration/Change control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Change Management Policy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49B808E-88E5-2452-38D7-F213B095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600" dirty="0"/>
              <a:t>The elements of a change management policy are: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original text describing a change request will not change or will not be deleted from the repository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Each changed requirement will be traceable to an approved change request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All changes to requirements should follow the SCM process. If a change request is not documented, it will not be considered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CCB is created for each project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contents of the change request library must be available to all project team members;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 design or development/maintenance work can be initiated on unapproved changes, with the exception of exploration or feasibility studies required by the CCB.</a:t>
            </a:r>
          </a:p>
          <a:p>
            <a:pPr marL="0" indent="0">
              <a:spcBef>
                <a:spcPts val="600"/>
              </a:spcBef>
            </a:pP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E0A83-206F-7305-CC8D-C13E6795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47C1-41E9-07D4-DD2D-7D7BE0EA21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C2402-3B78-9165-7BB0-C8F973FB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- 06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Design Techniques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Combinatorial Testing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Boundary Value Analysis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Equivalence Class Partitioning</a:t>
            </a:r>
          </a:p>
          <a:p>
            <a:pPr marL="742950" lvl="2" indent="-342900" algn="just">
              <a:buClr>
                <a:srgbClr val="101141"/>
              </a:buClr>
            </a:pPr>
            <a:endParaRPr lang="en-US" sz="1600" b="1" dirty="0"/>
          </a:p>
          <a:p>
            <a:pPr marL="742950" lvl="2" indent="-342900" algn="just">
              <a:buClr>
                <a:srgbClr val="101141"/>
              </a:buClr>
            </a:pPr>
            <a:endParaRPr lang="en-US" sz="1600" b="1" dirty="0"/>
          </a:p>
          <a:p>
            <a:pPr marL="0" indent="-400050" algn="just"/>
            <a:r>
              <a:rPr lang="en-US" sz="1600" b="1" dirty="0"/>
              <a:t>Lecture - 07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Methodology 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Decision Table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Execution Process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Case Design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Automated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Alpha and Beta Site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Regression Testing Strategies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A6590EE-678F-48C6-4C65-8250D8E49036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algn="just"/>
            <a:r>
              <a:rPr lang="en-US" sz="1600" b="1" dirty="0"/>
              <a:t>Lecture - 08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Revision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400050" algn="just"/>
            <a:r>
              <a:rPr lang="en-US" sz="1600" b="1" dirty="0"/>
              <a:t>Lecture - 09</a:t>
            </a:r>
          </a:p>
          <a:p>
            <a:pPr marL="342900" lvl="1" indent="-342900" algn="just"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Reviews - Informal Reviews, Formal Reviews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Personal, Peer, Walkthrough, Inspection, Audits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Types of Audits (Internal, Third Party)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Project Assessment and Control Process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Corrective Actions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038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Software configuration Management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Definitions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Benefits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SCM vis-à-vis IEEE 828, ISO 12207, </a:t>
            </a:r>
            <a:r>
              <a:rPr lang="en-US" altLang="en-US" dirty="0" err="1"/>
              <a:t>CMMi</a:t>
            </a:r>
            <a:r>
              <a:rPr lang="en-US" altLang="en-US" dirty="0"/>
              <a:t>-Dev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Baseline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Branching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Change Control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551F5-08B3-819C-AF63-3E23F683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097B-7456-7BF8-EACE-F6A2FB97E1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configuration Management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D8B78C41-D6B7-4339-33B6-5A7A28C33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Definition</a:t>
            </a:r>
          </a:p>
          <a:p>
            <a:pPr algn="l"/>
            <a:endParaRPr lang="en-IN" sz="1800" b="1" i="0" u="none" strike="noStrike" baseline="0" dirty="0"/>
          </a:p>
          <a:p>
            <a:pPr marL="0" indent="0" algn="l">
              <a:spcBef>
                <a:spcPts val="600"/>
              </a:spcBef>
            </a:pPr>
            <a:r>
              <a:rPr lang="en-IN" sz="1800" b="1" i="0" u="none" strike="noStrike" baseline="0" dirty="0"/>
              <a:t>Configuration Management : </a:t>
            </a:r>
            <a:r>
              <a:rPr lang="en-US" sz="1800" b="0" i="0" u="none" strike="noStrike" baseline="0" dirty="0"/>
              <a:t>Discipline applying technical and administrative direction and surveillance to: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Identify and document the functional and physical characteristics of a configuration </a:t>
            </a:r>
            <a:r>
              <a:rPr lang="en-IN" sz="1800" b="0" i="0" u="none" strike="noStrike" baseline="0" dirty="0"/>
              <a:t>item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Control changes to those characteristics,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i="0" u="none" strike="noStrike" baseline="0" dirty="0"/>
              <a:t>Record and report change processing and implementation status, and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i="0" u="none" strike="noStrike" baseline="0" dirty="0"/>
              <a:t>Verify compliance with specified requirements.</a:t>
            </a:r>
          </a:p>
          <a:p>
            <a:pPr algn="l"/>
            <a:r>
              <a:rPr lang="en-IN" sz="1800" b="0" i="0" u="none" strike="noStrike" baseline="0" dirty="0"/>
              <a:t>							          IEEE 828 [IEE 12b]</a:t>
            </a:r>
            <a:endParaRPr lang="en-US" sz="1800" b="1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83171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C7388-BAFD-1901-3BC9-3BEBF0BF0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C5B9-9880-47AC-00C0-2653B1A022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configuration Management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FE90AF21-5564-B1AC-DDA1-D41B96A4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 algn="l">
              <a:spcBef>
                <a:spcPts val="600"/>
              </a:spcBef>
            </a:pPr>
            <a:r>
              <a:rPr lang="en-US" sz="1800" b="0" i="0" u="none" strike="noStrike" baseline="0" dirty="0"/>
              <a:t>Essentially, SCM describes answers to the following questions :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who can make changes?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what changes were made?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what were the impacts of a change?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when did this change occur?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why were these changes made?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what version is currently in which environment?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what branching approach are we using for this project ?</a:t>
            </a:r>
          </a:p>
        </p:txBody>
      </p:sp>
    </p:spTree>
    <p:extLst>
      <p:ext uri="{BB962C8B-B14F-4D97-AF65-F5344CB8AC3E}">
        <p14:creationId xmlns:p14="http://schemas.microsoft.com/office/powerpoint/2010/main" val="107209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425C-E580-1CED-8360-78A60EFF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5821-151E-28FE-7069-57CE80C0CD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 - Benefits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DA11AD9E-7CE6-D6F8-D567-43DEA491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 algn="l">
              <a:spcBef>
                <a:spcPts val="600"/>
              </a:spcBef>
            </a:pPr>
            <a:r>
              <a:rPr lang="en-US" sz="1800" b="0" i="0" u="none" strike="noStrike" baseline="0" dirty="0"/>
              <a:t>Benefits :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Reduce confusion, organize, and better manage software items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Organize the required activities that ensure the integrity of the many software products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Ensure traceable and current configuration of products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</a:t>
            </a:r>
            <a:r>
              <a:rPr lang="en-US" sz="1800" b="0" i="0" u="none" strike="noStrike" baseline="0" dirty="0"/>
              <a:t>ptimize the cost of development, maintenance, and after-sales support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Facilitate the validation of the software with respect to its requirements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Provide stable development, maintenance, testing, and production environments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Improve quality and compliance to software engineering standards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Reduce rework costs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06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984A-2434-6A3A-4972-380F178AE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150C-5DA9-D91C-61A7-EBB6938F67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IEEE 828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DDDCCB2B-F955-BEDB-9ABA-FE109E81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1800" dirty="0"/>
              <a:t>IEEE Standard for Configuration Management in Systems and Software Engineering  </a:t>
            </a:r>
          </a:p>
          <a:p>
            <a:pPr marL="0" indent="0">
              <a:spcBef>
                <a:spcPts val="600"/>
              </a:spcBef>
            </a:pPr>
            <a:endParaRPr lang="en-US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IEEE 828 also supports the ISO 12207 standard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As per IEEE 828, the purpose of CM is to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Identify and document the functional and physical characteristics of a product, component, output or of a service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any changes to these characteristics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Record and report each change and its implementation status</a:t>
            </a:r>
          </a:p>
          <a:p>
            <a:pPr marL="6858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Support the audit of the products, results, services, or components to verify conformance to requirements.</a:t>
            </a:r>
          </a:p>
          <a:p>
            <a:pPr marL="0" indent="0">
              <a:spcBef>
                <a:spcPts val="600"/>
              </a:spcBef>
            </a:pPr>
            <a:endParaRPr lang="en-US" sz="1800" dirty="0"/>
          </a:p>
          <a:p>
            <a:pPr marL="0" indent="0"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46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3815-F579-0C1E-5898-7AF91EC40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58F-EBB3-7AB3-0EC9-D592CBD519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SCM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IEEE 828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35A09953-E590-900C-709E-8BB7341C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791200"/>
            <a:ext cx="8382000" cy="533402"/>
          </a:xfrm>
        </p:spPr>
        <p:txBody>
          <a:bodyPr/>
          <a:lstStyle/>
          <a:p>
            <a:pPr marL="0" indent="0" algn="ctr">
              <a:spcBef>
                <a:spcPts val="600"/>
              </a:spcBef>
            </a:pPr>
            <a:r>
              <a:rPr lang="en-US" sz="1800" dirty="0"/>
              <a:t>Example life cycle processes that CM supports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10991-6A9D-9B37-28CE-5260565B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41069"/>
            <a:ext cx="5715000" cy="43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12646</TotalTime>
  <Words>2113</Words>
  <Application>Microsoft Office PowerPoint</Application>
  <PresentationFormat>On-screen Show (4:3)</PresentationFormat>
  <Paragraphs>370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TimesLTStd-Roman</vt:lpstr>
      <vt:lpstr>Arial</vt:lpstr>
      <vt:lpstr>Calibri</vt:lpstr>
      <vt:lpstr>Comic Sans MS</vt:lpstr>
      <vt:lpstr>Wingdings</vt:lpstr>
      <vt:lpstr>Office Theme</vt:lpstr>
      <vt:lpstr>Software Quality Assurance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Maruthamuthu, Vadivelan</cp:lastModifiedBy>
  <cp:revision>467</cp:revision>
  <dcterms:created xsi:type="dcterms:W3CDTF">2011-09-14T09:42:05Z</dcterms:created>
  <dcterms:modified xsi:type="dcterms:W3CDTF">2024-04-20T06:16:59Z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2024-04-19T19:21:42Z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d82fd9f6-ae24-4caa-9604-baa4d4af34e6</vt:lpwstr>
  </property>
  <property fmtid="{D5CDD505-2E9C-101B-9397-08002B2CF9AE}" pid="8" name="MSIP_Label_dad3be33-4108-4738-9e07-d8656a181486_ContentBits">
    <vt:lpwstr>0</vt:lpwstr>
  </property>
</Properties>
</file>