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8" r:id="rId2"/>
    <p:sldId id="597" r:id="rId3"/>
    <p:sldId id="598" r:id="rId4"/>
    <p:sldId id="599" r:id="rId5"/>
    <p:sldId id="455" r:id="rId6"/>
    <p:sldId id="458" r:id="rId7"/>
    <p:sldId id="461" r:id="rId8"/>
    <p:sldId id="462" r:id="rId9"/>
    <p:sldId id="463" r:id="rId10"/>
    <p:sldId id="459" r:id="rId11"/>
    <p:sldId id="46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94194" autoAdjust="0"/>
  </p:normalViewPr>
  <p:slideViewPr>
    <p:cSldViewPr>
      <p:cViewPr varScale="1">
        <p:scale>
          <a:sx n="109" d="100"/>
          <a:sy n="10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916B540-29E0-D3D1-1729-88D5E78EF6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0E8ED68-3891-56BB-7747-ECDA16B140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BE083B3-512E-4E3B-9A2B-19241EF2A96D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223690B-81F4-F8F3-A101-2C11CBB0E9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05F517E-159E-4491-8607-CEE54BE573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EDF4764A-756E-6451-E607-6DE8D8715A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8E8B92A4-40F1-07B3-1C62-4423F0798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3CE53F7-9AC6-4B0A-B8AF-16EF14F11E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5374F2A-76C3-A8BA-240D-AE14BBD2B2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510EF2B-BF3C-F705-BBF8-40464529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AD5233E-C936-72AE-24E2-7A1C4A5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37D46B-F561-4A19-B982-EF5404381CB0}" type="slidenum">
              <a:rPr lang="en-IN" altLang="en-US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CE0B3-C941-DB06-F3E6-B905D4FB7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717F06F8-472B-5BA3-EB0A-802ED13590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2BEAB6A-17DD-B826-A88B-EA6682009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E30C4B7-7ADC-5DE2-8E0E-E384C52F6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29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5AA8-7CD2-4C6B-25AE-2AADB232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934B37E3-C27E-624F-419F-83DF26F4E6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7E43246-9982-74EB-E409-EFFBF9F7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CF8A09A-F497-0888-D406-8BB440329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7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6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AF7B-C6DA-05F4-2BF9-DFAE30B2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56D4E762-8F6F-AF4D-E201-F8355A0D40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21E713A-B751-DB04-F074-EB1F332B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1901EBD-CAF7-F798-EE86-5BDFB1EA4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AF7B-C6DA-05F4-2BF9-DFAE30B2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56D4E762-8F6F-AF4D-E201-F8355A0D40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21E713A-B751-DB04-F074-EB1F332B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1901EBD-CAF7-F798-EE86-5BDFB1EA4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2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DD15F578-361D-03CA-70B9-71525551F2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77ACF26-AD9C-E765-FFDA-7CDFF7D0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A8AFB38-4703-D03A-867E-5A12870CC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7F486-550F-8739-B32F-2802DF132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60AFD12-05F9-B429-78D4-C1B0EB26EC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1B327BA-6721-394E-5FED-FC8A4CD7D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818FB2A-D389-B305-082A-88266769C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70B0-7BFF-506F-AF16-CA1D05829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F4B96BD-B2B8-C09C-AB4B-838D0D2BAC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01031AC-68BC-1DA7-446D-92853543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3555B67-88D6-E5BD-9FCD-7C8817E6C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4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0A6E7-A179-B2F9-B540-6B4FB648F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631AF8B-9565-96CB-CDE1-154A6EDD60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E55389BF-866F-01CA-72FA-2E2AC2F2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E1762C7-2677-0CD3-DB6A-E52C6DBCF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91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2F1E-BD79-F2A4-4CCE-B73F6799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7675B5-E019-7660-4DE3-F4B73A659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3A53768-75BD-6864-4241-B53826D3F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B1EDB11-D3DD-A29E-91A0-D94850F87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25E360-A0AA-4542-8DAB-72C0F5FED2A3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3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3C409C-8DE3-FBA4-C17C-041B4964E43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EF15E-7B64-5B5E-A901-9FFCA5A2E139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F74A0-39C0-DD3D-A912-A4EDC31BB7D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FA67A-BC61-10A8-F1AE-FD400E583462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BITS_university_logo_whitevert.png">
            <a:extLst>
              <a:ext uri="{FF2B5EF4-FFF2-40B4-BE49-F238E27FC236}">
                <a16:creationId xmlns:a16="http://schemas.microsoft.com/office/drawing/2014/main" id="{8FF2F500-05D4-6B37-927D-6D2C22AE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3F50F-D8D3-1C4B-5FD9-6E46377099A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EA46C-0564-CC0D-FB7F-C4AF8DFC2E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3B08F86B-02C4-A518-C404-5B2EEF77B819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5D6DF5-7FE9-B9A5-654F-1A8D229A2C8C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E3F42-DC58-D61E-3894-F487E698C7F3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47DEE0-D154-6AEA-9ACF-AEDAD75CAA7A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0" descr="Picture 7.png">
            <a:extLst>
              <a:ext uri="{FF2B5EF4-FFF2-40B4-BE49-F238E27FC236}">
                <a16:creationId xmlns:a16="http://schemas.microsoft.com/office/drawing/2014/main" id="{28329DB2-AB5A-E031-4DF0-A2678AF98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ABEFB-E40B-977D-1D5C-C85F4129B3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9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B9B076-6A17-FED6-15F7-6E108EAC8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/>
              <a:t>SS ZGXX –System Programming</a:t>
            </a:r>
            <a:endParaRPr lang="en-IN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D1C59C-6E66-49CF-AA4E-90246FB2D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</p:spPr>
        <p:txBody>
          <a:bodyPr/>
          <a:lstStyle>
            <a:lvl1pPr>
              <a:defRPr sz="1600" b="1"/>
            </a:lvl1pPr>
          </a:lstStyle>
          <a:p>
            <a:fld id="{ACB3EA96-C05C-4F2D-8970-B696731E9F0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4162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2AF5E5-1A01-DFBA-B95E-E7617151F5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FF7F-F0C9-4128-A099-DF9FCB481216}" type="datetime1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50CA6-5259-B406-4A02-AFAF83E46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7C0CBF-4B52-6DC2-84A6-FD84853D3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2B393-71A7-465E-B673-75440ADF3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60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84CD3C-64F2-37EC-7C01-EB956D1B6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E9D56-5B2D-40BC-A7F0-4EE9A726B989}" type="datetime1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309B28-1F02-E916-7137-5439604FCF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B1843C-388A-3873-1A5C-8DD2CFA6F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9E160-1DE0-4784-9CD1-F487B1F04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6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C0E700-ED7C-3CB2-6A84-979883CE5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2EADB-CC56-40AF-9802-2F74D64F9A41}" type="datetime1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E5FBAD-ACBC-937E-A572-E18E506F0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1(Lucy J. Gudino)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C317CE-BAA4-E91F-5F22-57EA3018B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4636F-CF22-4AB3-9267-0DFB79240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0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0E1EC-0AA4-5F10-29C9-E92A0DAAD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8E84-2C55-C853-49FA-CD7D80FEF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8653F-4D28-7074-26B3-51EBC6C0E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504EB-D4B5-4D1A-8A66-3D97E70A56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0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F764F7-59C6-8B6F-1C84-FC30A05E477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C3AE8-787B-420E-5DA2-F9EAC402A1B7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E57D5-2644-2B46-A640-5F81EA98B565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7A9B6-0AC1-CB6A-68B7-443DB35EB69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362ED9A5-8A38-FDC8-7457-62543D4DE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D2161-9958-D1BD-0D17-2DC1815AF91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D9321-591B-D05F-DF92-FADFB024DB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7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BF2F-3E3E-B0D5-4B3A-8375A88C39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64B062A6-EB34-1C65-F17F-9FB70BAEDE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DF83D-985F-8EB8-58A7-1D36AD915B7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595A9-1AB2-6C23-4BC6-BEBD4F3879F3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9CAFE-94F2-8DFF-210B-1CD28107471F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3C8EDBB0-92AB-63AB-FE70-079EA8688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2E80F65F-28C3-F1B3-4055-F0B28966ED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7DE93-49E6-CF48-D17A-A7B67AA698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A60ADF-E106-21DD-3AAC-155EE4E01D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5CD86-EC62-083E-801B-10783073F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C2F6B567-6A14-B70F-1AC5-E310C0757C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8FACDA-48DB-751D-A187-C9A5176C81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E10E7-4180-17F4-34A8-0506D18154D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D8D7B9-E837-E0CE-18B0-84D66974729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0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7.png">
            <a:extLst>
              <a:ext uri="{FF2B5EF4-FFF2-40B4-BE49-F238E27FC236}">
                <a16:creationId xmlns:a16="http://schemas.microsoft.com/office/drawing/2014/main" id="{AF91983F-9C8A-9DA2-0B69-7A535A4237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>
            <a:extLst>
              <a:ext uri="{FF2B5EF4-FFF2-40B4-BE49-F238E27FC236}">
                <a16:creationId xmlns:a16="http://schemas.microsoft.com/office/drawing/2014/main" id="{38CCB2F4-E57A-2439-042A-C847E1C9F8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B59883-EEBC-9054-D37B-5B97D08FCA9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933CA9-05E8-6B6B-BDA8-BB37787252C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619175-B909-861A-3296-6FD5C811F1C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A9699ACC-E384-B255-542E-5223243968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35891F-B3DC-23CE-876C-46905720B14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6F94D3-2534-17B0-D988-BF75DF7A146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694222-E346-3E6D-D39F-026289716A4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D6FC3D-DD66-83E7-8F90-FD44BF5D0C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39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310EFEEB-2F53-1689-166E-0120B47D481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5BA39-4047-CBE8-087F-99AFF96555E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5D2886-A87F-7A99-7072-95E52928BAD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3D5140-61CA-E1B3-CB2F-F2426CC5BA4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0CB53F9A-9FFF-2BC9-A81F-B5FD544EA9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233ECE-8C38-DFF4-0A98-D3234E67BB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441C72-EB41-3FB2-A163-DE19CAC0C01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25AE29-6C3F-3F95-9613-3ADA07BFF63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5" name="Picture 14" descr="Picture 7.png">
            <a:extLst>
              <a:ext uri="{FF2B5EF4-FFF2-40B4-BE49-F238E27FC236}">
                <a16:creationId xmlns:a16="http://schemas.microsoft.com/office/drawing/2014/main" id="{3BF611DB-7860-4E4A-FBFC-FF0B88618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1C83D-E204-891B-F48D-CD2ECBD64A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21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178DC4B3-70D0-93FD-DB62-6640E3C8BA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8B26D0-DD3E-4040-B710-BE233ADC19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EF5184-B789-D9D6-DD4F-0332215061A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64CA81-6A8F-5E06-8B15-DFBED33A05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5B324A78-CFF8-5F4B-793C-42B85F157C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421A1F-6752-F344-4B2A-92F481D517C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30615-655D-8109-AEA4-718E23420E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AB19-7B02-468E-EAC0-AD1C7F37D1A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98E2D491-AFB8-D9DC-5D7A-9E7B7B238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1175-840E-8439-95E4-ABB4AE67C0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9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47DD0712-4508-7C16-6FC7-788BD071DB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F43F6-F9B0-0E72-162E-FE073A01143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E7484E-818E-19E6-70DE-08CA1952586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F2860A-22E6-E0BB-4D0C-63B3E03254D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BF7401F4-DBE7-CA53-F8EA-D9017E4EDD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77AC30-DCC7-8DD4-92ED-2167B9D2807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8F36DD-28AC-01BF-3939-105E0FCC1C6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D853BB-F0D6-040B-35B9-6F571AF8124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3" name="Picture 14" descr="Picture 7.png">
            <a:extLst>
              <a:ext uri="{FF2B5EF4-FFF2-40B4-BE49-F238E27FC236}">
                <a16:creationId xmlns:a16="http://schemas.microsoft.com/office/drawing/2014/main" id="{C37D6615-719D-DC72-D551-C5CEC19A0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1EC16-3466-02B5-53D6-1F5AE0808B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79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F210C1C4-C7D1-DD6C-C419-7D6BFE421F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07FCB5-49D1-8249-5B37-F79A704C74C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C42A8-4265-A403-E443-2F175D04B86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97332B-DC9A-1F12-5911-3F7F5BC069F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EF91E88-131F-80A2-0ECD-2BE454A1DEF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26DB7E-903B-B7D2-BD56-7CFC21E8B0D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85B569-F76F-E757-44F6-E38BEA425F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216955-6DCE-7404-6521-96C0DF8D08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EB3F8E6B-34A3-C60D-7B27-61B3EBD05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C4E8FE-0EEE-CB18-8EF8-34A8597783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8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9510D435-9633-6454-AB11-C1E2193D8DA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730680-01D8-4F1F-7411-DF0E799C3F0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8ECC68-4A65-666F-F3B6-4434E0FF7D7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7EB83-8BB2-9DF9-7E71-6CFB66BCD82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88191896-78BD-2170-F95C-D5919BFDAC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DD7D8F-1802-FD92-0B36-F7D3D619709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92666C-8459-48B9-05F5-079FD392EA0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A7F5F-B3A4-71D7-9148-7CC0DB7FCD3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75AEB1EF-05C6-9CB7-93EC-C55736E3A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D9EC8-8677-476D-FE58-1FD832E462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7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DF3D-EFEE-1430-D88F-2B8592C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FD20DDA-EB7F-8848-432F-C7EABD377D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B8D2-7558-8EE5-DF63-2C81CD5FD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871AB5E-1AEE-4F81-9A33-A731B1098E5F}" type="datetimeFigureOut">
              <a:rPr lang="en-US"/>
              <a:pPr>
                <a:defRPr/>
              </a:pPr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8130-B5F0-A421-28C2-76FA2801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2498-14F4-90AA-DD92-97CE28978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445FF0A-0CD1-440B-838C-CAD09368F3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1ABA44-3A24-1798-39AE-4F481CC7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29000"/>
            <a:ext cx="6858000" cy="1295400"/>
          </a:xfrm>
        </p:spPr>
        <p:txBody>
          <a:bodyPr/>
          <a:lstStyle/>
          <a:p>
            <a:pPr algn="ctr">
              <a:defRPr/>
            </a:pPr>
            <a:r>
              <a:rPr lang="en-US" cap="small" dirty="0"/>
              <a:t>Software Quality Assurance and Testing</a:t>
            </a:r>
            <a:endParaRPr lang="en-US" sz="4000" cap="small" dirty="0"/>
          </a:p>
        </p:txBody>
      </p:sp>
      <p:sp>
        <p:nvSpPr>
          <p:cNvPr id="18435" name="Content Placeholder 5">
            <a:extLst>
              <a:ext uri="{FF2B5EF4-FFF2-40B4-BE49-F238E27FC236}">
                <a16:creationId xmlns:a16="http://schemas.microsoft.com/office/drawing/2014/main" id="{2F0E6BE1-B26D-5871-4A6F-14226CC0D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76400" y="5181600"/>
            <a:ext cx="6858000" cy="7858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400" dirty="0"/>
              <a:t>Lecture -12</a:t>
            </a:r>
          </a:p>
          <a:p>
            <a:pPr>
              <a:spcBef>
                <a:spcPts val="1200"/>
              </a:spcBef>
            </a:pPr>
            <a:endParaRPr lang="en-US" altLang="en-US" sz="2400" dirty="0"/>
          </a:p>
          <a:p>
            <a:pPr>
              <a:spcBef>
                <a:spcPts val="1200"/>
              </a:spcBef>
            </a:pPr>
            <a:r>
              <a:rPr lang="en-US" altLang="en-US" sz="4000" dirty="0"/>
              <a:t>Harish Aggarwal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2A8F5-50D5-E4C3-A271-A9F518275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DB7A-67D6-28B7-805B-A488C278DC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Roles in Test Organisation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C88E45E4-C26F-3E9C-F0FB-AFD98241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Software Test Lead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Technical experience which includes </a:t>
            </a:r>
          </a:p>
          <a:p>
            <a:pPr lvl="2"/>
            <a:r>
              <a:rPr lang="en-US" altLang="en-US" sz="1600" dirty="0"/>
              <a:t>Programming, </a:t>
            </a:r>
          </a:p>
          <a:p>
            <a:pPr lvl="2"/>
            <a:r>
              <a:rPr lang="en-US" altLang="en-US" sz="1600" dirty="0"/>
              <a:t>Handling Database Technologies and </a:t>
            </a:r>
          </a:p>
          <a:p>
            <a:pPr lvl="2"/>
            <a:r>
              <a:rPr lang="en-US" altLang="en-US" sz="1600" dirty="0"/>
              <a:t>Various operating systems</a:t>
            </a:r>
            <a:endParaRPr lang="en-US" altLang="en-US" sz="1800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Hands on in writing Code, Scripts, Test cases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Good experience in Debugging, finding root cause of the Defect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Team Management and Coordination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Identify the scope of the testing for his components/Area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Review Test Plans, Test Cases, Test Scripts, etc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Communication channel between Test Team and Test </a:t>
            </a:r>
            <a:r>
              <a:rPr lang="en-US" altLang="en-US" dirty="0" err="1"/>
              <a:t>Mangement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210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15F86-0329-C3CE-081D-7CD5534C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AC6A-FA7A-8972-1958-F90D608931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Roles in Test Organisation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A480783B-BFE4-D2D9-940A-999258066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Software Developer in Test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Have Technical expertise in </a:t>
            </a:r>
            <a:r>
              <a:rPr lang="en-US" altLang="en-US" sz="1600" dirty="0"/>
              <a:t>Programming, Databases, etc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Write Test Plans, Test Cases, Test Scripts for assigned components/Area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Debugging, finding root cause of the Defect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Developing inhouse proprietary Test Framework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Have knowledge of Testing tools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 Testing tools to automate Test cases.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Software Test Engineer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Design and Execute Manual Test cases</a:t>
            </a:r>
            <a:endParaRPr lang="en-US" altLang="en-US" sz="1600" dirty="0"/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Design and Execute Automated Test cases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Prepare Test Report of Test cases executed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Log Bugs in Bug Management Tool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Debug and find root cause of Bugs reported from other teams.</a:t>
            </a:r>
          </a:p>
        </p:txBody>
      </p:sp>
    </p:spTree>
    <p:extLst>
      <p:ext uri="{BB962C8B-B14F-4D97-AF65-F5344CB8AC3E}">
        <p14:creationId xmlns:p14="http://schemas.microsoft.com/office/powerpoint/2010/main" val="19481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Re-Cap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19849-15DB-0340-8085-9ABFFFB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43053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b="1" dirty="0"/>
              <a:t>Lecture - 01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Definitions – S/W Quality, S/W Quality Assurance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Importance of QA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Causes of Defects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Business Models in S/W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S/W Cost, Quality Cost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culture</a:t>
            </a:r>
          </a:p>
          <a:p>
            <a:pPr marL="342900" lvl="1" indent="-342900" algn="just">
              <a:buClr>
                <a:srgbClr val="101141"/>
              </a:buClr>
            </a:pPr>
            <a:endParaRPr lang="en-US" sz="900" dirty="0"/>
          </a:p>
          <a:p>
            <a:pPr marL="342900" lvl="1" indent="-342900" algn="just">
              <a:buClr>
                <a:srgbClr val="101141"/>
              </a:buClr>
            </a:pPr>
            <a:endParaRPr lang="en-US" sz="900" dirty="0"/>
          </a:p>
          <a:p>
            <a:pPr marL="0" lvl="1" indent="0" algn="just" fontAlgn="base">
              <a:spcAft>
                <a:spcPct val="0"/>
              </a:spcAft>
              <a:buClr>
                <a:srgbClr val="101141"/>
              </a:buClr>
              <a:buNone/>
            </a:pPr>
            <a:r>
              <a:rPr lang="en-US" sz="1400" b="1" dirty="0"/>
              <a:t>Lecture - 02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Software Quality Models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McCall, IEEE 1061, ISO 25000 Series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Requirements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 of Requirements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Frameworks</a:t>
            </a:r>
          </a:p>
          <a:p>
            <a:pPr marL="742950" lvl="2" indent="-342900" algn="just">
              <a:buClr>
                <a:srgbClr val="101141"/>
              </a:buClr>
              <a:defRPr/>
            </a:pPr>
            <a:r>
              <a:rPr lang="en-US" sz="1400" dirty="0"/>
              <a:t>ISO/IEC/IEEE 12207 - Software Life Cycle Processes</a:t>
            </a:r>
            <a:endParaRPr lang="en-US" sz="16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8131F89-72AF-9C79-8D16-644276DC2068}"/>
              </a:ext>
            </a:extLst>
          </p:cNvPr>
          <p:cNvSpPr txBox="1">
            <a:spLocks/>
          </p:cNvSpPr>
          <p:nvPr/>
        </p:nvSpPr>
        <p:spPr bwMode="auto">
          <a:xfrm>
            <a:off x="4419600" y="1524000"/>
            <a:ext cx="43434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Lecture - 03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Frameworks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CMMI-Development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ITIL Framework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Other Frameworks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Lecture - 04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ISO 25010 – Quality Attributes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Functional Suitability, Performance Efficiency, Compatibility, Usability, Reliability, Security, Maintainability, Portability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 algn="just" fontAlgn="base">
              <a:spcAft>
                <a:spcPct val="0"/>
              </a:spcAft>
            </a:pPr>
            <a:r>
              <a:rPr lang="en-US" sz="1600" b="1" dirty="0"/>
              <a:t>Lecture - 05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Software Testing Fundamentals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Software Verification and Validation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Types of Testing - Black Box, White Box Testing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Levels and Types – 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Unit, Integration,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26869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E0A83-206F-7305-CC8D-C13E6795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47C1-41E9-07D4-DD2D-7D7BE0EA21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Re-Cap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5C2402-3B78-9165-7BB0-C8F973FB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43053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b="1" dirty="0"/>
              <a:t>Lecture - 06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Design Techniques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Combinatorial Testing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Boundary Value Analysis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Equivalence Class Partitioning</a:t>
            </a:r>
          </a:p>
          <a:p>
            <a:pPr marL="742950" lvl="2" indent="-342900" algn="just">
              <a:buClr>
                <a:srgbClr val="101141"/>
              </a:buClr>
            </a:pPr>
            <a:endParaRPr lang="en-US" sz="1600" b="1" dirty="0"/>
          </a:p>
          <a:p>
            <a:pPr marL="742950" lvl="2" indent="-342900" algn="just">
              <a:buClr>
                <a:srgbClr val="101141"/>
              </a:buClr>
            </a:pPr>
            <a:endParaRPr lang="en-US" sz="1600" b="1" dirty="0"/>
          </a:p>
          <a:p>
            <a:pPr marL="0" indent="-400050" algn="just"/>
            <a:r>
              <a:rPr lang="en-US" sz="1600" b="1" dirty="0"/>
              <a:t>Lecture - 07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Methodology 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Decision Table Testing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Execution Process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 Case Design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Automated Testing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Alpha and Beta Site Testing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Regression Testing Strategies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A6590EE-678F-48C6-4C65-8250D8E49036}"/>
              </a:ext>
            </a:extLst>
          </p:cNvPr>
          <p:cNvSpPr txBox="1">
            <a:spLocks/>
          </p:cNvSpPr>
          <p:nvPr/>
        </p:nvSpPr>
        <p:spPr bwMode="auto">
          <a:xfrm>
            <a:off x="4419600" y="1524000"/>
            <a:ext cx="43434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00050" algn="just"/>
            <a:r>
              <a:rPr lang="en-US" sz="1600" b="1" dirty="0"/>
              <a:t>Lecture - 08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Revision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-400050" algn="just"/>
            <a:r>
              <a:rPr lang="en-US" sz="1600" b="1" dirty="0"/>
              <a:t>Lecture - 09</a:t>
            </a:r>
          </a:p>
          <a:p>
            <a:pPr marL="342900" lvl="1" indent="-342900" algn="just">
              <a:buClr>
                <a:srgbClr val="101141"/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Reviews - Informal Reviews, Formal Reviews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Personal, Peer, Walkthrough, Inspection, Audits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Types of Audits (Internal, Third Party)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Project Assessment and Control Process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Corrective Actions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1" indent="-400050" algn="just">
              <a:buClr>
                <a:srgbClr val="101141"/>
              </a:buClr>
              <a:buNone/>
            </a:pPr>
            <a:r>
              <a:rPr lang="en-US" b="1" dirty="0"/>
              <a:t>Lecture - 10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Software configuration Management</a:t>
            </a:r>
          </a:p>
          <a:p>
            <a:pPr marL="742950" lvl="2" indent="-342900" algn="just">
              <a:buClr>
                <a:srgbClr val="101141"/>
              </a:buClr>
            </a:pPr>
            <a:r>
              <a:rPr lang="en-US" sz="1400" dirty="0"/>
              <a:t>Definitions, Benefits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SCM - IEEE 828, ISO 12207, </a:t>
            </a:r>
            <a:r>
              <a:rPr lang="en-US" sz="1400" dirty="0" err="1"/>
              <a:t>CMMi</a:t>
            </a:r>
            <a:r>
              <a:rPr lang="en-US" sz="1400" dirty="0"/>
              <a:t>-Dev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Baseline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Branching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Change Control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038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E0A83-206F-7305-CC8D-C13E6795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47C1-41E9-07D4-DD2D-7D7BE0EA21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Re-Cap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5C2402-3B78-9165-7BB0-C8F973FBF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524000"/>
            <a:ext cx="4305300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 fontAlgn="base">
              <a:spcAft>
                <a:spcPct val="0"/>
              </a:spcAft>
            </a:pPr>
            <a:r>
              <a:rPr lang="en-US" sz="1400" b="1" dirty="0"/>
              <a:t>Lecture - 11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Introduction to Test Process Improvement</a:t>
            </a:r>
          </a:p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Quality/Test Metrics</a:t>
            </a:r>
          </a:p>
          <a:p>
            <a:pPr marL="742950" lvl="2" indent="-342900" algn="just">
              <a:buClr>
                <a:srgbClr val="101141"/>
              </a:buClr>
            </a:pPr>
            <a:endParaRPr lang="en-US" sz="14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A6590EE-678F-48C6-4C65-8250D8E49036}"/>
              </a:ext>
            </a:extLst>
          </p:cNvPr>
          <p:cNvSpPr txBox="1">
            <a:spLocks/>
          </p:cNvSpPr>
          <p:nvPr/>
        </p:nvSpPr>
        <p:spPr bwMode="auto">
          <a:xfrm>
            <a:off x="4419600" y="1524000"/>
            <a:ext cx="43434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531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C918-73F7-7CB3-C86D-FB4F48A84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Agenda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9C824531-333C-9D49-089D-B2208F1E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Test Organization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Roles in Test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7B25C-A7F5-1B1F-AD10-C4AB9426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C0F5-D42A-0765-8622-18AF89EF5C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Test Organisation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063AE577-40D5-4EDF-A7C5-34BAFCD0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Software Test Team can be different from Software Quality Assurance Team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ea typeface="Calibri" panose="020F0502020204030204" pitchFamily="34" charset="0"/>
            </a:endParaRP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Must have domain knowledge to test the software under development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ea typeface="Calibri" panose="020F0502020204030204" pitchFamily="34" charset="0"/>
            </a:endParaRP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Proper Structure - Hierarchy and roles and responsibilities should be clearly defined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</a:rPr>
              <a:t>Test Director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Test Manager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</a:rPr>
              <a:t>Test Lead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Calibri" panose="020F0502020204030204" pitchFamily="34" charset="0"/>
              </a:rPr>
              <a:t>SDET (Software Development Engineer in Test)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STE (Software Test Engineer)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628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D23A7-9C12-E137-F2F5-1A55618C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1F6B-6C96-79D2-B9BB-19D2463DB7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Test Organisation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C1155F68-1278-5864-F097-A6C39CAB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Interaction with Development team (Technical)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Closely working with development team. </a:t>
            </a:r>
          </a:p>
          <a:p>
            <a:pPr lvl="2"/>
            <a:r>
              <a:rPr lang="en-IN" sz="1800" dirty="0"/>
              <a:t>Both White Box Testing and Black Testing</a:t>
            </a:r>
          </a:p>
          <a:p>
            <a:pPr lvl="2"/>
            <a:r>
              <a:rPr lang="en-IN" sz="1800" dirty="0"/>
              <a:t>Knows the development process.</a:t>
            </a:r>
          </a:p>
          <a:p>
            <a:pPr lvl="2"/>
            <a:r>
              <a:rPr lang="en-IN" sz="1800" dirty="0"/>
              <a:t>Provide input to Dev team to provide Test Hooks</a:t>
            </a:r>
          </a:p>
          <a:p>
            <a:pPr lvl="2"/>
            <a:r>
              <a:rPr lang="en-IN" sz="1800" dirty="0"/>
              <a:t>Take help from Dev for Test Framework development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Working independently of development team. </a:t>
            </a:r>
          </a:p>
          <a:p>
            <a:pPr lvl="2"/>
            <a:r>
              <a:rPr lang="en-IN" sz="1800" dirty="0"/>
              <a:t>Mostly Black Box Testing</a:t>
            </a:r>
          </a:p>
          <a:p>
            <a:pPr lvl="2"/>
            <a:r>
              <a:rPr lang="en-IN" sz="1800" dirty="0"/>
              <a:t>Have independent view of the product.</a:t>
            </a:r>
          </a:p>
          <a:p>
            <a:pPr lvl="2"/>
            <a:r>
              <a:rPr lang="en-IN" sz="1800" dirty="0"/>
              <a:t>Not influenced by Development Team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Works independently and without influence from Dev, PM team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They are the guardians of Quality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090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6190A-F50E-CB95-3CCD-E8E33DB2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0F1F-BB7C-F812-A4E2-B6D03F7201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Test Organisation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6F501DC5-A153-E060-0DFD-F81291FB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7545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IN" sz="1800" dirty="0"/>
              <a:t>Interaction with other Teams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 Business Teams.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Keep them updated of Project Status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Answer Queries of Customers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 Release Management Teams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them planning the releases for hardware, software.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Keep them updated of quality of product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them in setting up the release process and environment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 Project Management Team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 inputs for Hiring Test resources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 inputs on H/W and S/W procurement for Testing needs</a:t>
            </a:r>
          </a:p>
          <a:p>
            <a:pPr lvl="1" fontAlgn="base">
              <a:lnSpc>
                <a:spcPts val="21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Finalizing templates for testing documents, test reports and other procedures and get them reviewed by Project Management team.</a:t>
            </a:r>
          </a:p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95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9B85-71A7-42DF-AF5B-9898EAB9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491C-C05A-1D99-FA3A-23A7179EA4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solidFill>
                  <a:srgbClr val="C00000"/>
                </a:solidFill>
                <a:latin typeface="Comic Sans MS" panose="030F0702030302020204" pitchFamily="66" charset="0"/>
              </a:rPr>
              <a:t>Roles in Test Organisation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ED448030-4557-FB08-11F3-9325A682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b="1" dirty="0"/>
              <a:t>Software Test Manager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Knows testing methodologies in detail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Have knowledge of Business domain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Have knowledge of client’s requirement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Good at project planning, task and people coordination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Have good knowledge of testing tools. Selection of right test tools.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Responsible for all interdepartmental meetings.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Interaction with the customers whenever required.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Recruiting software testing staff.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Schedule testing activities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budget for testing and prepare test effort estimations.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Carry out continuous test process improvement with the help of metrics.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Check the quality of requirements, how well they are defined.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Trace test procedures with the help of test traceability matrix.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Status Reporting, Test Metrics to Management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Final call on Shipping the product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34513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11987</TotalTime>
  <Words>801</Words>
  <Application>Microsoft Office PowerPoint</Application>
  <PresentationFormat>On-screen Show (4:3)</PresentationFormat>
  <Paragraphs>172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Comic Sans MS</vt:lpstr>
      <vt:lpstr>Wingdings</vt:lpstr>
      <vt:lpstr>Office Theme</vt:lpstr>
      <vt:lpstr>Software Quality Assurance and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Harish Aggarwal</cp:lastModifiedBy>
  <cp:revision>461</cp:revision>
  <dcterms:created xsi:type="dcterms:W3CDTF">2011-09-14T09:42:05Z</dcterms:created>
  <dcterms:modified xsi:type="dcterms:W3CDTF">2024-04-14T04:16:18Z</dcterms:modified>
</cp:coreProperties>
</file>