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38" r:id="rId2"/>
    <p:sldId id="597" r:id="rId3"/>
    <p:sldId id="598" r:id="rId4"/>
    <p:sldId id="455" r:id="rId5"/>
    <p:sldId id="458" r:id="rId6"/>
    <p:sldId id="459" r:id="rId7"/>
    <p:sldId id="460" r:id="rId8"/>
    <p:sldId id="461" r:id="rId9"/>
    <p:sldId id="462" r:id="rId10"/>
    <p:sldId id="463" r:id="rId11"/>
    <p:sldId id="464" r:id="rId12"/>
    <p:sldId id="465" r:id="rId13"/>
    <p:sldId id="468" r:id="rId14"/>
    <p:sldId id="467" r:id="rId15"/>
    <p:sldId id="469" r:id="rId16"/>
    <p:sldId id="470" r:id="rId17"/>
    <p:sldId id="471" r:id="rId18"/>
    <p:sldId id="472" r:id="rId19"/>
    <p:sldId id="473" r:id="rId20"/>
    <p:sldId id="474" r:id="rId21"/>
    <p:sldId id="475" r:id="rId22"/>
    <p:sldId id="476" r:id="rId23"/>
    <p:sldId id="477" r:id="rId24"/>
    <p:sldId id="478" r:id="rId25"/>
    <p:sldId id="479" r:id="rId26"/>
    <p:sldId id="481" r:id="rId27"/>
    <p:sldId id="480" r:id="rId28"/>
    <p:sldId id="482" r:id="rId29"/>
    <p:sldId id="483" r:id="rId30"/>
    <p:sldId id="484" r:id="rId31"/>
    <p:sldId id="485" r:id="rId32"/>
    <p:sldId id="48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4194" autoAdjust="0"/>
  </p:normalViewPr>
  <p:slideViewPr>
    <p:cSldViewPr>
      <p:cViewPr varScale="1">
        <p:scale>
          <a:sx n="109" d="100"/>
          <a:sy n="109" d="100"/>
        </p:scale>
        <p:origin x="14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4/7/2024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104729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1880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225982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2090216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390217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05695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212910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316242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18940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198596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1216898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53624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1814339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253440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2330680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795075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111316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2307589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82241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78166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AF7B-C6DA-05F4-2BF9-DFAE30B2D28B}"/>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4E762-8F6F-AF4D-E201-F8355A0D40C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21E713A-B751-DB04-F074-EB1F332B8F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1901EBD-CAF7-F798-EE86-5BDFB1EA4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70783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1796284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4086402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97145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91119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3500748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338367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86203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372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4/7/2024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4/7/2024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4/7/2024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4/7/2024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a:t>Lecture -11</a:t>
            </a:r>
            <a:endParaRPr lang="en-US" altLang="en-US" sz="2400" dirty="0"/>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How</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900"/>
              </a:spcBef>
              <a:spcAft>
                <a:spcPct val="0"/>
              </a:spcAft>
            </a:pPr>
            <a:r>
              <a:rPr lang="en-US" sz="1600" dirty="0"/>
              <a:t>How to Implement Test Process Improvement?</a:t>
            </a:r>
          </a:p>
          <a:p>
            <a:pPr fontAlgn="base">
              <a:spcBef>
                <a:spcPts val="900"/>
              </a:spcBef>
              <a:spcAft>
                <a:spcPct val="0"/>
              </a:spcAft>
              <a:buFont typeface="Arial" panose="020B0604020202020204" pitchFamily="34" charset="0"/>
              <a:buChar char="•"/>
            </a:pPr>
            <a:r>
              <a:rPr lang="en-US" sz="1600" b="1" dirty="0"/>
              <a:t>Diagnose the test improvement - </a:t>
            </a:r>
            <a:r>
              <a:rPr lang="en-US" sz="1600" dirty="0"/>
              <a:t>First diagnose the situation. Focus on why test improvement is being done. Find the issues and report the findings. Give details (including historic data) on problem areas.</a:t>
            </a:r>
          </a:p>
          <a:p>
            <a:pPr fontAlgn="base">
              <a:spcBef>
                <a:spcPts val="900"/>
              </a:spcBef>
              <a:spcAft>
                <a:spcPct val="0"/>
              </a:spcAft>
              <a:buFont typeface="Arial" panose="020B0604020202020204" pitchFamily="34" charset="0"/>
              <a:buChar char="•"/>
            </a:pPr>
            <a:endParaRPr lang="en-US" sz="1600" b="1" dirty="0"/>
          </a:p>
          <a:p>
            <a:pPr fontAlgn="base">
              <a:spcBef>
                <a:spcPts val="900"/>
              </a:spcBef>
              <a:spcAft>
                <a:spcPct val="0"/>
              </a:spcAft>
              <a:buFont typeface="Arial" panose="020B0604020202020204" pitchFamily="34" charset="0"/>
              <a:buChar char="•"/>
            </a:pPr>
            <a:r>
              <a:rPr lang="en-US" sz="1600" b="1" dirty="0"/>
              <a:t>Initiate the process/planning phase - </a:t>
            </a:r>
            <a:r>
              <a:rPr lang="en-US" sz="1600" dirty="0"/>
              <a:t>Plan the actions. Document objectives such as budget control, goals, risks in implementation, steps to be followed, and coverage of process improvement.</a:t>
            </a:r>
          </a:p>
          <a:p>
            <a:pPr fontAlgn="base">
              <a:spcBef>
                <a:spcPts val="900"/>
              </a:spcBef>
              <a:spcAft>
                <a:spcPct val="0"/>
              </a:spcAft>
              <a:buFont typeface="Arial" panose="020B0604020202020204" pitchFamily="34" charset="0"/>
              <a:buChar char="•"/>
            </a:pPr>
            <a:endParaRPr lang="en-US" sz="1600" b="1" dirty="0"/>
          </a:p>
          <a:p>
            <a:pPr fontAlgn="base">
              <a:spcBef>
                <a:spcPts val="900"/>
              </a:spcBef>
              <a:spcAft>
                <a:spcPct val="0"/>
              </a:spcAft>
              <a:buFont typeface="Arial" panose="020B0604020202020204" pitchFamily="34" charset="0"/>
              <a:buChar char="•"/>
            </a:pPr>
            <a:r>
              <a:rPr lang="en-US" sz="1600" b="1" dirty="0"/>
              <a:t>Acting on the plan - </a:t>
            </a:r>
            <a:r>
              <a:rPr lang="en-US" sz="1600" dirty="0"/>
              <a:t>Actual implementation of test process improvement as per plan. Constant monitoring and tracking is required so as to adhere to schedule.</a:t>
            </a:r>
          </a:p>
          <a:p>
            <a:pPr fontAlgn="base">
              <a:spcBef>
                <a:spcPts val="900"/>
              </a:spcBef>
              <a:spcAft>
                <a:spcPct val="0"/>
              </a:spcAft>
              <a:buFont typeface="Arial" panose="020B0604020202020204" pitchFamily="34" charset="0"/>
              <a:buChar char="•"/>
            </a:pPr>
            <a:endParaRPr lang="en-US" sz="1600" b="1" dirty="0"/>
          </a:p>
          <a:p>
            <a:pPr fontAlgn="base">
              <a:spcBef>
                <a:spcPts val="900"/>
              </a:spcBef>
              <a:spcAft>
                <a:spcPct val="0"/>
              </a:spcAft>
              <a:buFont typeface="Arial" panose="020B0604020202020204" pitchFamily="34" charset="0"/>
              <a:buChar char="•"/>
            </a:pPr>
            <a:r>
              <a:rPr lang="en-US" sz="1600" b="1" dirty="0"/>
              <a:t>Verify, Report, and Learn – </a:t>
            </a:r>
            <a:r>
              <a:rPr lang="en-US" sz="1600" dirty="0"/>
              <a:t>Verify results with planned expectations. Report results including metrics. </a:t>
            </a:r>
          </a:p>
          <a:p>
            <a:pPr lvl="1" fontAlgn="base">
              <a:spcBef>
                <a:spcPts val="900"/>
              </a:spcBef>
              <a:spcAft>
                <a:spcPct val="0"/>
              </a:spcAft>
              <a:buFont typeface="Arial" panose="020B0604020202020204" pitchFamily="34" charset="0"/>
              <a:buChar char="•"/>
            </a:pPr>
            <a:r>
              <a:rPr lang="en-US" dirty="0"/>
              <a:t>Lastly, retrospect on the test improvement process from phases 1 to 4 and document learnings throughout the process.</a:t>
            </a:r>
            <a:endParaRPr lang="en-US" sz="1600" b="1" dirty="0"/>
          </a:p>
          <a:p>
            <a:pPr fontAlgn="base">
              <a:spcBef>
                <a:spcPts val="900"/>
              </a:spcBef>
              <a:spcAft>
                <a:spcPct val="0"/>
              </a:spcAft>
              <a:buFont typeface="Arial" panose="020B0604020202020204" pitchFamily="34" charset="0"/>
              <a:buChar char="•"/>
            </a:pPr>
            <a:endParaRPr lang="en-US" sz="1600" b="1" dirty="0"/>
          </a:p>
        </p:txBody>
      </p:sp>
    </p:spTree>
    <p:extLst>
      <p:ext uri="{BB962C8B-B14F-4D97-AF65-F5344CB8AC3E}">
        <p14:creationId xmlns:p14="http://schemas.microsoft.com/office/powerpoint/2010/main" val="289737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Benefits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900"/>
              </a:spcBef>
              <a:spcAft>
                <a:spcPct val="0"/>
              </a:spcAft>
            </a:pPr>
            <a:r>
              <a:rPr lang="en-US" sz="1600" dirty="0"/>
              <a:t>Benefits of Test Process Improvement</a:t>
            </a:r>
          </a:p>
          <a:p>
            <a:pPr fontAlgn="base">
              <a:spcBef>
                <a:spcPts val="900"/>
              </a:spcBef>
              <a:spcAft>
                <a:spcPct val="0"/>
              </a:spcAft>
              <a:buFont typeface="Arial" panose="020B0604020202020204" pitchFamily="34" charset="0"/>
              <a:buChar char="•"/>
            </a:pPr>
            <a:r>
              <a:rPr lang="en-US" sz="1600" dirty="0"/>
              <a:t>Identifies the weaknesses in the testing process, thus enhancing the effectiveness and efficiency of overall testing.</a:t>
            </a:r>
          </a:p>
          <a:p>
            <a:pPr fontAlgn="base">
              <a:spcBef>
                <a:spcPts val="900"/>
              </a:spcBef>
              <a:spcAft>
                <a:spcPct val="0"/>
              </a:spcAft>
              <a:buFont typeface="Arial" panose="020B0604020202020204" pitchFamily="34" charset="0"/>
              <a:buChar char="•"/>
            </a:pPr>
            <a:r>
              <a:rPr lang="en-US" sz="1600" dirty="0"/>
              <a:t>Enhance the test coverage and improve test case design, facilitating early detection of defects.</a:t>
            </a:r>
          </a:p>
          <a:p>
            <a:pPr fontAlgn="base">
              <a:spcBef>
                <a:spcPts val="900"/>
              </a:spcBef>
              <a:spcAft>
                <a:spcPct val="0"/>
              </a:spcAft>
              <a:buFont typeface="Arial" panose="020B0604020202020204" pitchFamily="34" charset="0"/>
              <a:buChar char="•"/>
            </a:pPr>
            <a:r>
              <a:rPr lang="en-US" sz="1600" dirty="0"/>
              <a:t>Promotes improved collaboration between development and testing teams</a:t>
            </a:r>
          </a:p>
          <a:p>
            <a:pPr fontAlgn="base">
              <a:spcBef>
                <a:spcPts val="900"/>
              </a:spcBef>
              <a:spcAft>
                <a:spcPct val="0"/>
              </a:spcAft>
              <a:buFont typeface="Arial" panose="020B0604020202020204" pitchFamily="34" charset="0"/>
              <a:buChar char="•"/>
            </a:pPr>
            <a:r>
              <a:rPr lang="en-US" sz="1600" dirty="0"/>
              <a:t>Shared understanding of quality goals, leading to smoother workflows and accelerated feedback loops.</a:t>
            </a:r>
          </a:p>
          <a:p>
            <a:pPr fontAlgn="base">
              <a:spcBef>
                <a:spcPts val="900"/>
              </a:spcBef>
              <a:spcAft>
                <a:spcPct val="0"/>
              </a:spcAft>
              <a:buFont typeface="Arial" panose="020B0604020202020204" pitchFamily="34" charset="0"/>
              <a:buChar char="•"/>
            </a:pPr>
            <a:r>
              <a:rPr lang="en-US" sz="1600" dirty="0"/>
              <a:t>Streamlines testing workflows and incorporates efficient practices.</a:t>
            </a:r>
          </a:p>
          <a:p>
            <a:pPr fontAlgn="base">
              <a:spcBef>
                <a:spcPts val="900"/>
              </a:spcBef>
              <a:spcAft>
                <a:spcPct val="0"/>
              </a:spcAft>
              <a:buFont typeface="Arial" panose="020B0604020202020204" pitchFamily="34" charset="0"/>
              <a:buChar char="•"/>
            </a:pPr>
            <a:r>
              <a:rPr lang="en-US" sz="1600" dirty="0"/>
              <a:t>Reduced testing cycles and contributing to faster delivery of high-quality software.</a:t>
            </a:r>
          </a:p>
          <a:p>
            <a:pPr fontAlgn="base">
              <a:spcBef>
                <a:spcPts val="900"/>
              </a:spcBef>
              <a:spcAft>
                <a:spcPct val="0"/>
              </a:spcAft>
              <a:buFont typeface="Arial" panose="020B0604020202020204" pitchFamily="34" charset="0"/>
              <a:buChar char="•"/>
            </a:pPr>
            <a:r>
              <a:rPr lang="en-US" sz="1600" dirty="0"/>
              <a:t>Higher test automation coverage and effectiveness of automated tests.</a:t>
            </a:r>
          </a:p>
          <a:p>
            <a:pPr fontAlgn="base">
              <a:spcBef>
                <a:spcPts val="900"/>
              </a:spcBef>
              <a:spcAft>
                <a:spcPct val="0"/>
              </a:spcAft>
              <a:buFont typeface="Arial" panose="020B0604020202020204" pitchFamily="34" charset="0"/>
              <a:buChar char="•"/>
            </a:pPr>
            <a:r>
              <a:rPr lang="en-US" sz="1600" dirty="0"/>
              <a:t>Meaningful metrics and reporting mechanisms to gain actionable insights. </a:t>
            </a:r>
          </a:p>
          <a:p>
            <a:pPr fontAlgn="base">
              <a:spcBef>
                <a:spcPts val="900"/>
              </a:spcBef>
              <a:spcAft>
                <a:spcPct val="0"/>
              </a:spcAft>
              <a:buFont typeface="Arial" panose="020B0604020202020204" pitchFamily="34" charset="0"/>
              <a:buChar char="•"/>
            </a:pPr>
            <a:r>
              <a:rPr lang="en-US" sz="1600" dirty="0"/>
              <a:t>Align testing practices with Agile and DevOps methodologies, ensuring that testing keeps pace with rapid development cycles and supports continuous integration and delivery.</a:t>
            </a:r>
          </a:p>
        </p:txBody>
      </p:sp>
    </p:spTree>
    <p:extLst>
      <p:ext uri="{BB962C8B-B14F-4D97-AF65-F5344CB8AC3E}">
        <p14:creationId xmlns:p14="http://schemas.microsoft.com/office/powerpoint/2010/main" val="378354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Measure</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900"/>
              </a:spcBef>
              <a:spcAft>
                <a:spcPct val="0"/>
              </a:spcAft>
            </a:pPr>
            <a:r>
              <a:rPr lang="en-US" sz="1600" dirty="0"/>
              <a:t>How to Measure Testing Process Improvement Impact?</a:t>
            </a:r>
          </a:p>
          <a:p>
            <a:pPr fontAlgn="base">
              <a:spcBef>
                <a:spcPts val="1200"/>
              </a:spcBef>
              <a:spcAft>
                <a:spcPct val="0"/>
              </a:spcAft>
              <a:buFont typeface="Arial" panose="020B0604020202020204" pitchFamily="34" charset="0"/>
              <a:buChar char="•"/>
            </a:pPr>
            <a:r>
              <a:rPr lang="en-US" sz="1600" b="1" dirty="0"/>
              <a:t>Define Clear Objectives</a:t>
            </a:r>
            <a:endParaRPr lang="en-US" sz="1600" dirty="0"/>
          </a:p>
          <a:p>
            <a:pPr fontAlgn="base">
              <a:spcBef>
                <a:spcPts val="1200"/>
              </a:spcBef>
              <a:spcAft>
                <a:spcPct val="0"/>
              </a:spcAft>
              <a:buFont typeface="Arial" panose="020B0604020202020204" pitchFamily="34" charset="0"/>
              <a:buChar char="•"/>
            </a:pPr>
            <a:r>
              <a:rPr lang="en-US" sz="1600" b="1" dirty="0"/>
              <a:t>Establish Baseline Metrics</a:t>
            </a:r>
            <a:r>
              <a:rPr lang="en-US" sz="1600" dirty="0"/>
              <a:t>: Before implementing improvements, establish baseline metrics to understand the current state of the testing process.</a:t>
            </a:r>
          </a:p>
          <a:p>
            <a:pPr fontAlgn="base">
              <a:spcBef>
                <a:spcPts val="1200"/>
              </a:spcBef>
              <a:spcAft>
                <a:spcPct val="0"/>
              </a:spcAft>
              <a:buFont typeface="Arial" panose="020B0604020202020204" pitchFamily="34" charset="0"/>
              <a:buChar char="•"/>
            </a:pPr>
            <a:r>
              <a:rPr lang="en-US" sz="1600" b="1" dirty="0"/>
              <a:t>Implement Changes Gradually</a:t>
            </a:r>
            <a:r>
              <a:rPr lang="en-US" sz="1600" dirty="0"/>
              <a:t>: Helps in more controlled assessment of the impact of each change on the overall testing process.</a:t>
            </a:r>
          </a:p>
          <a:p>
            <a:pPr fontAlgn="base">
              <a:spcBef>
                <a:spcPts val="1200"/>
              </a:spcBef>
              <a:spcAft>
                <a:spcPct val="0"/>
              </a:spcAft>
              <a:buFont typeface="Arial" panose="020B0604020202020204" pitchFamily="34" charset="0"/>
              <a:buChar char="•"/>
            </a:pPr>
            <a:r>
              <a:rPr lang="en-US" sz="1600" b="1" dirty="0"/>
              <a:t>Monitor Key Performance Indicators (KPIs)</a:t>
            </a:r>
            <a:r>
              <a:rPr lang="en-US" sz="1600" dirty="0"/>
              <a:t>: Identify key performance indicators that directly align with the objectives of the testing process improvement.</a:t>
            </a:r>
          </a:p>
          <a:p>
            <a:pPr fontAlgn="base">
              <a:spcBef>
                <a:spcPts val="1200"/>
              </a:spcBef>
              <a:spcAft>
                <a:spcPct val="0"/>
              </a:spcAft>
              <a:buFont typeface="Arial" panose="020B0604020202020204" pitchFamily="34" charset="0"/>
              <a:buChar char="•"/>
            </a:pPr>
            <a:r>
              <a:rPr lang="en-US" sz="1600" b="1" dirty="0"/>
              <a:t>Compare Metrics Before and After Implementation</a:t>
            </a:r>
            <a:endParaRPr lang="en-US" sz="1600" dirty="0"/>
          </a:p>
          <a:p>
            <a:pPr fontAlgn="base">
              <a:spcBef>
                <a:spcPts val="1200"/>
              </a:spcBef>
              <a:spcAft>
                <a:spcPct val="0"/>
              </a:spcAft>
              <a:buFont typeface="Arial" panose="020B0604020202020204" pitchFamily="34" charset="0"/>
              <a:buChar char="•"/>
            </a:pPr>
            <a:r>
              <a:rPr lang="en-US" sz="1600" b="1" dirty="0"/>
              <a:t>Calculate Return on Investment (ROI):</a:t>
            </a:r>
            <a:r>
              <a:rPr lang="en-US" sz="1600" dirty="0"/>
              <a:t> Evaluate the return on investment by comparing the benefits gained from testing process improvements against the costs incurred in implementing those changes.</a:t>
            </a:r>
          </a:p>
          <a:p>
            <a:pPr fontAlgn="base">
              <a:spcBef>
                <a:spcPts val="1200"/>
              </a:spcBef>
              <a:spcAft>
                <a:spcPct val="0"/>
              </a:spcAft>
              <a:buFont typeface="Arial" panose="020B0604020202020204" pitchFamily="34" charset="0"/>
              <a:buChar char="•"/>
            </a:pPr>
            <a:r>
              <a:rPr lang="en-US" sz="1600" b="1" dirty="0"/>
              <a:t>Surveys and Feedback:</a:t>
            </a:r>
            <a:r>
              <a:rPr lang="en-US" sz="1600" dirty="0"/>
              <a:t> Administer surveys or conduct feedback sessions with the testing team to gauge their perceptions of the impact of process improvements.</a:t>
            </a:r>
          </a:p>
          <a:p>
            <a:pPr fontAlgn="base">
              <a:spcBef>
                <a:spcPts val="9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02625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Model - TMMI</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900"/>
              </a:spcBef>
              <a:spcAft>
                <a:spcPct val="0"/>
              </a:spcAft>
            </a:pPr>
            <a:r>
              <a:rPr lang="en-US" sz="1600" dirty="0"/>
              <a:t>Similar to software development models (such as Agile and Waterfall).</a:t>
            </a:r>
          </a:p>
          <a:p>
            <a:pPr marL="0" indent="0" fontAlgn="base">
              <a:spcBef>
                <a:spcPts val="900"/>
              </a:spcBef>
              <a:spcAft>
                <a:spcPct val="0"/>
              </a:spcAft>
            </a:pPr>
            <a:r>
              <a:rPr lang="en-US" sz="1600" b="1" dirty="0"/>
              <a:t>Testing Maturity Model integration (</a:t>
            </a:r>
            <a:r>
              <a:rPr lang="en-US" sz="1600" b="1" dirty="0" err="1"/>
              <a:t>TMMi</a:t>
            </a:r>
            <a:r>
              <a:rPr lang="en-US" sz="1600" b="1" dirty="0"/>
              <a:t>) – </a:t>
            </a:r>
          </a:p>
          <a:p>
            <a:pPr fontAlgn="base">
              <a:spcBef>
                <a:spcPts val="1200"/>
              </a:spcBef>
              <a:spcAft>
                <a:spcPct val="0"/>
              </a:spcAft>
              <a:buFont typeface="Arial" panose="020B0604020202020204" pitchFamily="34" charset="0"/>
              <a:buChar char="•"/>
            </a:pPr>
            <a:r>
              <a:rPr lang="en-US" sz="1600" dirty="0" err="1"/>
              <a:t>TMMi</a:t>
            </a:r>
            <a:r>
              <a:rPr lang="en-US" sz="1600" dirty="0"/>
              <a:t> is a “maturity model” - Focuses on the maturity levels of testing lifecycle Processes. </a:t>
            </a:r>
          </a:p>
          <a:p>
            <a:pPr fontAlgn="base">
              <a:spcBef>
                <a:spcPts val="1200"/>
              </a:spcBef>
              <a:spcAft>
                <a:spcPct val="0"/>
              </a:spcAft>
              <a:buFont typeface="Arial" panose="020B0604020202020204" pitchFamily="34" charset="0"/>
              <a:buChar char="•"/>
            </a:pPr>
            <a:r>
              <a:rPr lang="en-US" sz="1600" dirty="0"/>
              <a:t>Introduced in 2005.</a:t>
            </a:r>
          </a:p>
          <a:p>
            <a:pPr marL="0" indent="0" fontAlgn="base">
              <a:spcBef>
                <a:spcPts val="1200"/>
              </a:spcBef>
              <a:spcAft>
                <a:spcPct val="0"/>
              </a:spcAft>
            </a:pPr>
            <a:endParaRPr lang="en-US" sz="1600" dirty="0"/>
          </a:p>
          <a:p>
            <a:pPr marL="0" indent="0" fontAlgn="base">
              <a:spcBef>
                <a:spcPts val="1200"/>
              </a:spcBef>
              <a:spcAft>
                <a:spcPct val="0"/>
              </a:spcAft>
            </a:pPr>
            <a:r>
              <a:rPr lang="en-US" sz="1600" dirty="0"/>
              <a:t>The benefits of using </a:t>
            </a:r>
            <a:r>
              <a:rPr lang="en-US" sz="1600" dirty="0" err="1"/>
              <a:t>TMMi</a:t>
            </a:r>
            <a:r>
              <a:rPr lang="en-US" sz="1600" dirty="0"/>
              <a:t> models are:</a:t>
            </a:r>
          </a:p>
          <a:p>
            <a:pPr fontAlgn="base">
              <a:spcBef>
                <a:spcPts val="1200"/>
              </a:spcBef>
              <a:spcAft>
                <a:spcPct val="0"/>
              </a:spcAft>
              <a:buFont typeface="Arial" panose="020B0604020202020204" pitchFamily="34" charset="0"/>
              <a:buChar char="•"/>
            </a:pPr>
            <a:r>
              <a:rPr lang="en-US" sz="1600" dirty="0"/>
              <a:t>Covers test-related activities extensively.</a:t>
            </a:r>
          </a:p>
          <a:p>
            <a:pPr fontAlgn="base">
              <a:spcBef>
                <a:spcPts val="1200"/>
              </a:spcBef>
              <a:spcAft>
                <a:spcPct val="0"/>
              </a:spcAft>
              <a:buFont typeface="Arial" panose="020B0604020202020204" pitchFamily="34" charset="0"/>
              <a:buChar char="•"/>
            </a:pPr>
            <a:r>
              <a:rPr lang="en-US" sz="1600" dirty="0"/>
              <a:t>Covers the best practices from the existing models.</a:t>
            </a:r>
          </a:p>
          <a:p>
            <a:pPr fontAlgn="base">
              <a:spcBef>
                <a:spcPts val="1200"/>
              </a:spcBef>
              <a:spcAft>
                <a:spcPct val="0"/>
              </a:spcAft>
              <a:buFont typeface="Arial" panose="020B0604020202020204" pitchFamily="34" charset="0"/>
              <a:buChar char="•"/>
            </a:pPr>
            <a:r>
              <a:rPr lang="en-US" sz="1600" dirty="0"/>
              <a:t>Covers the requirements for current trends and needs.</a:t>
            </a:r>
          </a:p>
          <a:p>
            <a:pPr fontAlgn="base">
              <a:spcBef>
                <a:spcPts val="1200"/>
              </a:spcBef>
              <a:spcAft>
                <a:spcPct val="0"/>
              </a:spcAft>
              <a:buFont typeface="Arial" panose="020B0604020202020204" pitchFamily="34" charset="0"/>
              <a:buChar char="•"/>
            </a:pPr>
            <a:r>
              <a:rPr lang="en-US" sz="1600" dirty="0"/>
              <a:t>Covers all aspects of test quality as described by industry experts.</a:t>
            </a:r>
          </a:p>
          <a:p>
            <a:pPr fontAlgn="base">
              <a:spcBef>
                <a:spcPts val="1200"/>
              </a:spcBef>
              <a:spcAft>
                <a:spcPct val="0"/>
              </a:spcAft>
              <a:buFont typeface="Arial" panose="020B0604020202020204" pitchFamily="34" charset="0"/>
              <a:buChar char="•"/>
            </a:pPr>
            <a:r>
              <a:rPr lang="en-US" sz="1600" dirty="0"/>
              <a:t>Provides a common standard for use.</a:t>
            </a:r>
          </a:p>
          <a:p>
            <a:pPr fontAlgn="base">
              <a:spcBef>
                <a:spcPts val="1200"/>
              </a:spcBef>
              <a:spcAft>
                <a:spcPct val="0"/>
              </a:spcAft>
              <a:buFont typeface="Arial" panose="020B0604020202020204" pitchFamily="34" charset="0"/>
              <a:buChar char="•"/>
            </a:pPr>
            <a:r>
              <a:rPr lang="en-US" sz="1600" dirty="0"/>
              <a:t>Can be applied to all phases of the software development lifecycle.</a:t>
            </a:r>
          </a:p>
        </p:txBody>
      </p:sp>
    </p:spTree>
    <p:extLst>
      <p:ext uri="{BB962C8B-B14F-4D97-AF65-F5344CB8AC3E}">
        <p14:creationId xmlns:p14="http://schemas.microsoft.com/office/powerpoint/2010/main" val="257734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Models - TMMI</a:t>
            </a:r>
          </a:p>
        </p:txBody>
      </p:sp>
      <p:sp>
        <p:nvSpPr>
          <p:cNvPr id="5" name="TextBox 4">
            <a:extLst>
              <a:ext uri="{FF2B5EF4-FFF2-40B4-BE49-F238E27FC236}">
                <a16:creationId xmlns:a16="http://schemas.microsoft.com/office/drawing/2014/main" id="{AE5D5F5E-F65A-3970-3708-5B0DF2049FA9}"/>
              </a:ext>
            </a:extLst>
          </p:cNvPr>
          <p:cNvSpPr txBox="1"/>
          <p:nvPr/>
        </p:nvSpPr>
        <p:spPr>
          <a:xfrm>
            <a:off x="304800" y="6096000"/>
            <a:ext cx="4572000" cy="369332"/>
          </a:xfrm>
          <a:prstGeom prst="rect">
            <a:avLst/>
          </a:prstGeom>
          <a:noFill/>
        </p:spPr>
        <p:txBody>
          <a:bodyPr wrap="square">
            <a:spAutoFit/>
          </a:bodyPr>
          <a:lstStyle/>
          <a:p>
            <a:r>
              <a:rPr lang="en-IN" dirty="0" err="1"/>
              <a:t>Src</a:t>
            </a:r>
            <a:r>
              <a:rPr lang="en-IN" dirty="0"/>
              <a:t> : https://www.tmmi.org/tmmi-model/</a:t>
            </a:r>
          </a:p>
        </p:txBody>
      </p:sp>
      <p:pic>
        <p:nvPicPr>
          <p:cNvPr id="7" name="Picture 6">
            <a:extLst>
              <a:ext uri="{FF2B5EF4-FFF2-40B4-BE49-F238E27FC236}">
                <a16:creationId xmlns:a16="http://schemas.microsoft.com/office/drawing/2014/main" id="{185821A1-205D-AA5E-446E-C0F29CD82BDD}"/>
              </a:ext>
            </a:extLst>
          </p:cNvPr>
          <p:cNvPicPr>
            <a:picLocks noChangeAspect="1"/>
          </p:cNvPicPr>
          <p:nvPr/>
        </p:nvPicPr>
        <p:blipFill>
          <a:blip r:embed="rId3"/>
          <a:stretch>
            <a:fillRect/>
          </a:stretch>
        </p:blipFill>
        <p:spPr>
          <a:xfrm>
            <a:off x="914400" y="1479183"/>
            <a:ext cx="6858000" cy="4433033"/>
          </a:xfrm>
          <a:prstGeom prst="rect">
            <a:avLst/>
          </a:prstGeom>
          <a:ln>
            <a:solidFill>
              <a:schemeClr val="tx1"/>
            </a:solidFill>
          </a:ln>
        </p:spPr>
      </p:pic>
    </p:spTree>
    <p:extLst>
      <p:ext uri="{BB962C8B-B14F-4D97-AF65-F5344CB8AC3E}">
        <p14:creationId xmlns:p14="http://schemas.microsoft.com/office/powerpoint/2010/main" val="18396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Model – TMMI - Levels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900"/>
              </a:spcBef>
              <a:spcAft>
                <a:spcPct val="0"/>
              </a:spcAft>
            </a:pPr>
            <a:r>
              <a:rPr lang="en-US" sz="1600" b="1" dirty="0"/>
              <a:t>Testing Maturity Model integration (</a:t>
            </a:r>
            <a:r>
              <a:rPr lang="en-US" sz="1600" b="1" dirty="0" err="1"/>
              <a:t>TMMi</a:t>
            </a:r>
            <a:r>
              <a:rPr lang="en-US" sz="1600" b="1" dirty="0"/>
              <a:t>) – Levels</a:t>
            </a:r>
          </a:p>
          <a:p>
            <a:pPr fontAlgn="base">
              <a:spcBef>
                <a:spcPts val="1200"/>
              </a:spcBef>
              <a:spcAft>
                <a:spcPct val="0"/>
              </a:spcAft>
              <a:buFont typeface="Arial" panose="020B0604020202020204" pitchFamily="34" charset="0"/>
              <a:buChar char="•"/>
            </a:pPr>
            <a:r>
              <a:rPr lang="en-US" sz="1600" dirty="0"/>
              <a:t>Maturity Level 1 – Initial – </a:t>
            </a:r>
          </a:p>
          <a:p>
            <a:pPr lvl="1" fontAlgn="base">
              <a:spcBef>
                <a:spcPts val="600"/>
              </a:spcBef>
              <a:spcAft>
                <a:spcPct val="0"/>
              </a:spcAft>
              <a:buFont typeface="Arial" panose="020B0604020202020204" pitchFamily="34" charset="0"/>
              <a:buChar char="•"/>
            </a:pPr>
            <a:r>
              <a:rPr lang="en-US" sz="1400" dirty="0"/>
              <a:t>Not defined by the </a:t>
            </a:r>
            <a:r>
              <a:rPr lang="en-US" sz="1400" dirty="0" err="1"/>
              <a:t>TMMi</a:t>
            </a:r>
            <a:r>
              <a:rPr lang="en-US" sz="1400" dirty="0"/>
              <a:t> model. </a:t>
            </a:r>
          </a:p>
          <a:p>
            <a:pPr lvl="1" fontAlgn="base">
              <a:spcBef>
                <a:spcPts val="600"/>
              </a:spcBef>
              <a:spcAft>
                <a:spcPct val="0"/>
              </a:spcAft>
              <a:buFont typeface="Arial" panose="020B0604020202020204" pitchFamily="34" charset="0"/>
              <a:buChar char="•"/>
            </a:pPr>
            <a:r>
              <a:rPr lang="en-US" sz="1400" dirty="0"/>
              <a:t>Basic level. </a:t>
            </a:r>
          </a:p>
          <a:p>
            <a:pPr lvl="1" fontAlgn="base">
              <a:spcBef>
                <a:spcPts val="600"/>
              </a:spcBef>
              <a:spcAft>
                <a:spcPct val="0"/>
              </a:spcAft>
              <a:buFont typeface="Arial" panose="020B0604020202020204" pitchFamily="34" charset="0"/>
              <a:buChar char="•"/>
            </a:pPr>
            <a:r>
              <a:rPr lang="en-US" sz="1400" dirty="0"/>
              <a:t>This includes debugging and chaotic (unorganized) processes.</a:t>
            </a:r>
          </a:p>
          <a:p>
            <a:pPr fontAlgn="base">
              <a:spcBef>
                <a:spcPts val="1200"/>
              </a:spcBef>
              <a:spcAft>
                <a:spcPct val="0"/>
              </a:spcAft>
              <a:buFont typeface="Arial" panose="020B0604020202020204" pitchFamily="34" charset="0"/>
              <a:buChar char="•"/>
            </a:pPr>
            <a:r>
              <a:rPr lang="en-US" sz="1600" dirty="0"/>
              <a:t>Maturity Level 2 – Managed – </a:t>
            </a:r>
          </a:p>
          <a:p>
            <a:pPr lvl="1" fontAlgn="base">
              <a:spcBef>
                <a:spcPts val="600"/>
              </a:spcBef>
              <a:spcAft>
                <a:spcPct val="0"/>
              </a:spcAft>
              <a:buFont typeface="Arial" panose="020B0604020202020204" pitchFamily="34" charset="0"/>
              <a:buChar char="•"/>
            </a:pPr>
            <a:r>
              <a:rPr lang="en-US" sz="1400" dirty="0"/>
              <a:t>Basic test approach towards testing and manages the same approach. </a:t>
            </a:r>
          </a:p>
          <a:p>
            <a:pPr lvl="1" fontAlgn="base">
              <a:spcBef>
                <a:spcPts val="600"/>
              </a:spcBef>
              <a:spcAft>
                <a:spcPct val="0"/>
              </a:spcAft>
              <a:buFont typeface="Arial" panose="020B0604020202020204" pitchFamily="34" charset="0"/>
              <a:buChar char="•"/>
            </a:pPr>
            <a:r>
              <a:rPr lang="en-US" sz="1400" dirty="0"/>
              <a:t>Foundational structure in place that includes test planning, test policy, monitoring, and setting up of a test environment.</a:t>
            </a:r>
          </a:p>
          <a:p>
            <a:pPr fontAlgn="base">
              <a:spcBef>
                <a:spcPts val="1200"/>
              </a:spcBef>
              <a:spcAft>
                <a:spcPct val="0"/>
              </a:spcAft>
              <a:buFont typeface="Arial" panose="020B0604020202020204" pitchFamily="34" charset="0"/>
              <a:buChar char="•"/>
            </a:pPr>
            <a:r>
              <a:rPr lang="en-US" sz="1600" dirty="0"/>
              <a:t>Maturity Level 3 – Defined – </a:t>
            </a:r>
          </a:p>
          <a:p>
            <a:pPr lvl="1" fontAlgn="base">
              <a:spcBef>
                <a:spcPts val="600"/>
              </a:spcBef>
              <a:spcAft>
                <a:spcPct val="0"/>
              </a:spcAft>
              <a:buFont typeface="Arial" panose="020B0604020202020204" pitchFamily="34" charset="0"/>
              <a:buChar char="•"/>
            </a:pPr>
            <a:r>
              <a:rPr lang="en-US" sz="1400" dirty="0"/>
              <a:t>Standardizes the testing process across the organization </a:t>
            </a:r>
          </a:p>
          <a:p>
            <a:pPr lvl="1" fontAlgn="base">
              <a:spcBef>
                <a:spcPts val="600"/>
              </a:spcBef>
              <a:spcAft>
                <a:spcPct val="0"/>
              </a:spcAft>
              <a:buFont typeface="Arial" panose="020B0604020202020204" pitchFamily="34" charset="0"/>
              <a:buChar char="•"/>
            </a:pPr>
            <a:r>
              <a:rPr lang="en-US" sz="1400" dirty="0"/>
              <a:t>Each project to follow the same process. </a:t>
            </a:r>
          </a:p>
          <a:p>
            <a:pPr lvl="1" fontAlgn="base">
              <a:spcBef>
                <a:spcPts val="600"/>
              </a:spcBef>
              <a:spcAft>
                <a:spcPct val="0"/>
              </a:spcAft>
              <a:buFont typeface="Arial" panose="020B0604020202020204" pitchFamily="34" charset="0"/>
              <a:buChar char="•"/>
            </a:pPr>
            <a:r>
              <a:rPr lang="en-US" sz="1400" dirty="0"/>
              <a:t>Testing is integrated very early into the development making it part of the development cycle. </a:t>
            </a:r>
          </a:p>
          <a:p>
            <a:pPr lvl="1" fontAlgn="base">
              <a:spcBef>
                <a:spcPts val="600"/>
              </a:spcBef>
              <a:spcAft>
                <a:spcPct val="0"/>
              </a:spcAft>
              <a:buFont typeface="Arial" panose="020B0604020202020204" pitchFamily="34" charset="0"/>
              <a:buChar char="•"/>
            </a:pPr>
            <a:r>
              <a:rPr lang="en-US" sz="1400" dirty="0"/>
              <a:t>Teams are required to be trained in testing and each member has a specific job for testing</a:t>
            </a:r>
          </a:p>
          <a:p>
            <a:pPr lvl="1" fontAlgn="base">
              <a:spcBef>
                <a:spcPts val="600"/>
              </a:spcBef>
              <a:spcAft>
                <a:spcPct val="0"/>
              </a:spcAft>
              <a:buFont typeface="Arial" panose="020B0604020202020204" pitchFamily="34" charset="0"/>
              <a:buChar char="•"/>
            </a:pPr>
            <a:r>
              <a:rPr lang="en-US" sz="1400" dirty="0"/>
              <a:t>Test teams are more organized. </a:t>
            </a:r>
          </a:p>
          <a:p>
            <a:pPr lvl="1" fontAlgn="base">
              <a:spcBef>
                <a:spcPts val="600"/>
              </a:spcBef>
              <a:spcAft>
                <a:spcPct val="0"/>
              </a:spcAft>
              <a:buFont typeface="Arial" panose="020B0604020202020204" pitchFamily="34" charset="0"/>
              <a:buChar char="•"/>
            </a:pPr>
            <a:r>
              <a:rPr lang="en-US" sz="1400" dirty="0"/>
              <a:t>Non-functional testing be planned and executed.</a:t>
            </a:r>
          </a:p>
          <a:p>
            <a:pPr fontAlgn="base">
              <a:spcBef>
                <a:spcPts val="12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40266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Model – TMMI - Levels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900"/>
              </a:spcBef>
              <a:spcAft>
                <a:spcPct val="0"/>
              </a:spcAft>
            </a:pPr>
            <a:r>
              <a:rPr lang="en-US" sz="1600" b="1" dirty="0"/>
              <a:t>Testing Maturity Model integration (</a:t>
            </a:r>
            <a:r>
              <a:rPr lang="en-US" sz="1600" b="1" dirty="0" err="1"/>
              <a:t>TMMi</a:t>
            </a:r>
            <a:r>
              <a:rPr lang="en-US" sz="1600" b="1" dirty="0"/>
              <a:t>) – Levels</a:t>
            </a:r>
          </a:p>
          <a:p>
            <a:pPr fontAlgn="base">
              <a:spcBef>
                <a:spcPts val="1200"/>
              </a:spcBef>
              <a:spcAft>
                <a:spcPct val="0"/>
              </a:spcAft>
              <a:buFont typeface="Arial" panose="020B0604020202020204" pitchFamily="34" charset="0"/>
              <a:buChar char="•"/>
            </a:pPr>
            <a:r>
              <a:rPr lang="en-US" sz="1600" dirty="0"/>
              <a:t>Maturity Level 4 – Measured</a:t>
            </a:r>
          </a:p>
          <a:p>
            <a:pPr lvl="1" fontAlgn="base">
              <a:spcBef>
                <a:spcPts val="600"/>
              </a:spcBef>
              <a:spcAft>
                <a:spcPct val="0"/>
              </a:spcAft>
              <a:buFont typeface="Arial" panose="020B0604020202020204" pitchFamily="34" charset="0"/>
              <a:buChar char="•"/>
            </a:pPr>
            <a:r>
              <a:rPr lang="en-US" sz="1400" dirty="0"/>
              <a:t>Outcomes and parameter values are applied to all the projects to ensure a bug-free application</a:t>
            </a:r>
          </a:p>
          <a:p>
            <a:pPr lvl="1" fontAlgn="base">
              <a:spcBef>
                <a:spcPts val="600"/>
              </a:spcBef>
              <a:spcAft>
                <a:spcPct val="0"/>
              </a:spcAft>
              <a:buFont typeface="Arial" panose="020B0604020202020204" pitchFamily="34" charset="0"/>
              <a:buChar char="•"/>
            </a:pPr>
            <a:r>
              <a:rPr lang="en-US" sz="1400" dirty="0"/>
              <a:t>The review practices are more advanced and thorough in nature.</a:t>
            </a:r>
          </a:p>
          <a:p>
            <a:pPr lvl="1" fontAlgn="base">
              <a:spcBef>
                <a:spcPts val="600"/>
              </a:spcBef>
              <a:spcAft>
                <a:spcPct val="0"/>
              </a:spcAft>
              <a:buFont typeface="Arial" panose="020B0604020202020204" pitchFamily="34" charset="0"/>
              <a:buChar char="•"/>
            </a:pPr>
            <a:endParaRPr lang="en-US" sz="1400" dirty="0"/>
          </a:p>
          <a:p>
            <a:pPr fontAlgn="base">
              <a:spcBef>
                <a:spcPts val="1200"/>
              </a:spcBef>
              <a:spcAft>
                <a:spcPct val="0"/>
              </a:spcAft>
              <a:buFont typeface="Arial" panose="020B0604020202020204" pitchFamily="34" charset="0"/>
              <a:buChar char="•"/>
            </a:pPr>
            <a:r>
              <a:rPr lang="en-US" sz="1600" dirty="0"/>
              <a:t>Maturity Level 5 – Optimization</a:t>
            </a:r>
          </a:p>
          <a:p>
            <a:pPr lvl="1" fontAlgn="base">
              <a:spcBef>
                <a:spcPts val="600"/>
              </a:spcBef>
              <a:spcAft>
                <a:spcPct val="0"/>
              </a:spcAft>
              <a:buFont typeface="Arial" panose="020B0604020202020204" pitchFamily="34" charset="0"/>
              <a:buChar char="•"/>
            </a:pPr>
            <a:r>
              <a:rPr lang="en-US" sz="1400" dirty="0"/>
              <a:t>Series of methods set up for optimization of the processes followed in testing </a:t>
            </a:r>
          </a:p>
          <a:p>
            <a:pPr lvl="1" fontAlgn="base">
              <a:spcBef>
                <a:spcPts val="600"/>
              </a:spcBef>
              <a:spcAft>
                <a:spcPct val="0"/>
              </a:spcAft>
              <a:buFont typeface="Arial" panose="020B0604020202020204" pitchFamily="34" charset="0"/>
              <a:buChar char="•"/>
            </a:pPr>
            <a:r>
              <a:rPr lang="en-US" sz="1400" dirty="0"/>
              <a:t>Continuous optimization leads to a bug-free application. </a:t>
            </a:r>
          </a:p>
          <a:p>
            <a:pPr fontAlgn="base">
              <a:spcBef>
                <a:spcPts val="12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45325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Model – TPI-Next</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b="1" dirty="0"/>
              <a:t>Test Process Improvement (TPI) Next</a:t>
            </a:r>
          </a:p>
          <a:p>
            <a:pPr fontAlgn="base">
              <a:spcBef>
                <a:spcPts val="1200"/>
              </a:spcBef>
              <a:spcAft>
                <a:spcPct val="0"/>
              </a:spcAft>
              <a:buFont typeface="Arial" panose="020B0604020202020204" pitchFamily="34" charset="0"/>
              <a:buChar char="•"/>
            </a:pPr>
            <a:r>
              <a:rPr lang="en-US" sz="1600" dirty="0"/>
              <a:t>The Test Process Improvement Next model, also called TPI Next, is the next generation of its predecessor TPI (Test Process Improvement) model. </a:t>
            </a:r>
          </a:p>
          <a:p>
            <a:pPr fontAlgn="base">
              <a:spcBef>
                <a:spcPts val="1200"/>
              </a:spcBef>
              <a:spcAft>
                <a:spcPct val="0"/>
              </a:spcAft>
              <a:buFont typeface="Arial" panose="020B0604020202020204" pitchFamily="34" charset="0"/>
              <a:buChar char="•"/>
            </a:pPr>
            <a:r>
              <a:rPr lang="en-US" sz="1600" dirty="0"/>
              <a:t>The TPI Next model describes four maturity levels:</a:t>
            </a:r>
          </a:p>
          <a:p>
            <a:pPr fontAlgn="base">
              <a:spcBef>
                <a:spcPts val="1200"/>
              </a:spcBef>
              <a:spcAft>
                <a:spcPct val="0"/>
              </a:spcAft>
              <a:buFont typeface="Arial" panose="020B0604020202020204" pitchFamily="34" charset="0"/>
              <a:buChar char="•"/>
            </a:pPr>
            <a:r>
              <a:rPr lang="en-US" sz="1600" dirty="0"/>
              <a:t>Maturity Level 1 – Initial </a:t>
            </a:r>
          </a:p>
          <a:p>
            <a:pPr lvl="1" fontAlgn="base">
              <a:spcBef>
                <a:spcPts val="600"/>
              </a:spcBef>
              <a:spcAft>
                <a:spcPct val="0"/>
              </a:spcAft>
              <a:buFont typeface="Arial" panose="020B0604020202020204" pitchFamily="34" charset="0"/>
              <a:buChar char="•"/>
            </a:pPr>
            <a:r>
              <a:rPr lang="en-US" sz="1400" dirty="0"/>
              <a:t>There is no fixed process. </a:t>
            </a:r>
          </a:p>
          <a:p>
            <a:pPr lvl="1" fontAlgn="base">
              <a:spcBef>
                <a:spcPts val="600"/>
              </a:spcBef>
              <a:spcAft>
                <a:spcPct val="0"/>
              </a:spcAft>
              <a:buFont typeface="Arial" panose="020B0604020202020204" pitchFamily="34" charset="0"/>
              <a:buChar char="•"/>
            </a:pPr>
            <a:r>
              <a:rPr lang="en-US" sz="1400" dirty="0"/>
              <a:t>The organization does not follow any rules and the process is chaotic. </a:t>
            </a:r>
          </a:p>
          <a:p>
            <a:pPr lvl="1" fontAlgn="base">
              <a:spcBef>
                <a:spcPts val="600"/>
              </a:spcBef>
              <a:spcAft>
                <a:spcPct val="0"/>
              </a:spcAft>
              <a:buFont typeface="Arial" panose="020B0604020202020204" pitchFamily="34" charset="0"/>
              <a:buChar char="•"/>
            </a:pPr>
            <a:r>
              <a:rPr lang="en-US" sz="1400" dirty="0"/>
              <a:t>Organization is already at the maturity level 1 with whatever approach they follow.</a:t>
            </a:r>
          </a:p>
          <a:p>
            <a:pPr fontAlgn="base">
              <a:spcBef>
                <a:spcPts val="1200"/>
              </a:spcBef>
              <a:spcAft>
                <a:spcPct val="0"/>
              </a:spcAft>
              <a:buFont typeface="Arial" panose="020B0604020202020204" pitchFamily="34" charset="0"/>
              <a:buChar char="•"/>
            </a:pPr>
            <a:endParaRPr lang="en-US" sz="1600" dirty="0"/>
          </a:p>
          <a:p>
            <a:pPr fontAlgn="base">
              <a:spcBef>
                <a:spcPts val="1200"/>
              </a:spcBef>
              <a:spcAft>
                <a:spcPct val="0"/>
              </a:spcAft>
              <a:buFont typeface="Arial" panose="020B0604020202020204" pitchFamily="34" charset="0"/>
              <a:buChar char="•"/>
            </a:pPr>
            <a:r>
              <a:rPr lang="en-US" sz="1600" dirty="0"/>
              <a:t>Maturity Level 2 – Controlled</a:t>
            </a:r>
          </a:p>
          <a:p>
            <a:pPr lvl="1" fontAlgn="base">
              <a:spcBef>
                <a:spcPts val="600"/>
              </a:spcBef>
              <a:spcAft>
                <a:spcPct val="0"/>
              </a:spcAft>
              <a:buFont typeface="Arial" panose="020B0604020202020204" pitchFamily="34" charset="0"/>
              <a:buChar char="•"/>
            </a:pPr>
            <a:r>
              <a:rPr lang="en-US" sz="1400" dirty="0"/>
              <a:t>Streamline the process with minimum structure. </a:t>
            </a:r>
          </a:p>
          <a:p>
            <a:pPr lvl="1" fontAlgn="base">
              <a:spcBef>
                <a:spcPts val="600"/>
              </a:spcBef>
              <a:spcAft>
                <a:spcPct val="0"/>
              </a:spcAft>
              <a:buFont typeface="Arial" panose="020B0604020202020204" pitchFamily="34" charset="0"/>
              <a:buChar char="•"/>
            </a:pPr>
            <a:r>
              <a:rPr lang="en-US" sz="1400" dirty="0"/>
              <a:t>The structure is organized and helps in reducing bugs. </a:t>
            </a:r>
          </a:p>
          <a:p>
            <a:pPr lvl="1" fontAlgn="base">
              <a:spcBef>
                <a:spcPts val="600"/>
              </a:spcBef>
              <a:spcAft>
                <a:spcPct val="0"/>
              </a:spcAft>
              <a:buFont typeface="Arial" panose="020B0604020202020204" pitchFamily="34" charset="0"/>
              <a:buChar char="•"/>
            </a:pPr>
            <a:r>
              <a:rPr lang="en-US" sz="1400" dirty="0"/>
              <a:t>Controlled state of the process and in no way is optimized. </a:t>
            </a:r>
          </a:p>
          <a:p>
            <a:pPr lvl="1" fontAlgn="base">
              <a:spcBef>
                <a:spcPts val="600"/>
              </a:spcBef>
              <a:spcAft>
                <a:spcPct val="0"/>
              </a:spcAft>
              <a:buFont typeface="Arial" panose="020B0604020202020204" pitchFamily="34" charset="0"/>
              <a:buChar char="•"/>
            </a:pPr>
            <a:r>
              <a:rPr lang="en-US" sz="1400" dirty="0"/>
              <a:t>Lot of bugs will still exist if the organization is at maturity level 2.</a:t>
            </a:r>
            <a:endParaRPr lang="en-US" sz="1600" dirty="0"/>
          </a:p>
        </p:txBody>
      </p:sp>
    </p:spTree>
    <p:extLst>
      <p:ext uri="{BB962C8B-B14F-4D97-AF65-F5344CB8AC3E}">
        <p14:creationId xmlns:p14="http://schemas.microsoft.com/office/powerpoint/2010/main" val="209992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Model – TPI-Next</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2849562"/>
          </a:xfrm>
        </p:spPr>
        <p:txBody>
          <a:bodyPr/>
          <a:lstStyle/>
          <a:p>
            <a:pPr fontAlgn="base">
              <a:spcBef>
                <a:spcPts val="1200"/>
              </a:spcBef>
              <a:spcAft>
                <a:spcPct val="0"/>
              </a:spcAft>
              <a:buFont typeface="Arial" panose="020B0604020202020204" pitchFamily="34" charset="0"/>
              <a:buChar char="•"/>
            </a:pPr>
            <a:r>
              <a:rPr lang="en-US" sz="1600" dirty="0"/>
              <a:t>Maturity Level 3 – Efficient</a:t>
            </a:r>
          </a:p>
          <a:p>
            <a:pPr lvl="1" fontAlgn="base">
              <a:spcBef>
                <a:spcPts val="600"/>
              </a:spcBef>
              <a:spcAft>
                <a:spcPct val="0"/>
              </a:spcAft>
              <a:buFont typeface="Arial" panose="020B0604020202020204" pitchFamily="34" charset="0"/>
              <a:buChar char="•"/>
            </a:pPr>
            <a:r>
              <a:rPr lang="en-US" sz="1400" dirty="0"/>
              <a:t>Efficiency of the currently working process in testing. </a:t>
            </a:r>
          </a:p>
          <a:p>
            <a:pPr lvl="1" fontAlgn="base">
              <a:spcBef>
                <a:spcPts val="600"/>
              </a:spcBef>
              <a:spcAft>
                <a:spcPct val="0"/>
              </a:spcAft>
              <a:buFont typeface="Arial" panose="020B0604020202020204" pitchFamily="34" charset="0"/>
              <a:buChar char="•"/>
            </a:pPr>
            <a:r>
              <a:rPr lang="en-US" sz="1400" dirty="0"/>
              <a:t>Not spending extra time on the redundant processes that arise when the testing process has certain overlapping stages. </a:t>
            </a:r>
          </a:p>
          <a:p>
            <a:pPr lvl="1" fontAlgn="base">
              <a:spcBef>
                <a:spcPts val="600"/>
              </a:spcBef>
              <a:spcAft>
                <a:spcPct val="0"/>
              </a:spcAft>
              <a:buFont typeface="Arial" panose="020B0604020202020204" pitchFamily="34" charset="0"/>
              <a:buChar char="•"/>
            </a:pPr>
            <a:r>
              <a:rPr lang="en-US" sz="1400" dirty="0"/>
              <a:t>Streamline processes and combine each process for a unified testing cycle. </a:t>
            </a:r>
          </a:p>
          <a:p>
            <a:pPr fontAlgn="base">
              <a:spcBef>
                <a:spcPts val="1200"/>
              </a:spcBef>
              <a:spcAft>
                <a:spcPct val="0"/>
              </a:spcAft>
              <a:buFont typeface="Arial" panose="020B0604020202020204" pitchFamily="34" charset="0"/>
              <a:buChar char="•"/>
            </a:pPr>
            <a:r>
              <a:rPr lang="en-US" sz="1600" dirty="0"/>
              <a:t>Maturity Level 4 – Optimizing</a:t>
            </a:r>
          </a:p>
          <a:p>
            <a:pPr lvl="1" fontAlgn="base">
              <a:spcBef>
                <a:spcPts val="600"/>
              </a:spcBef>
              <a:spcAft>
                <a:spcPct val="0"/>
              </a:spcAft>
              <a:buFont typeface="Arial" panose="020B0604020202020204" pitchFamily="34" charset="0"/>
              <a:buChar char="•"/>
            </a:pPr>
            <a:r>
              <a:rPr lang="en-US" sz="1400" dirty="0"/>
              <a:t>Assign coordinators who evaluate the process continuously from time to time. </a:t>
            </a:r>
          </a:p>
          <a:p>
            <a:pPr lvl="1" fontAlgn="base">
              <a:spcBef>
                <a:spcPts val="600"/>
              </a:spcBef>
              <a:spcAft>
                <a:spcPct val="0"/>
              </a:spcAft>
              <a:buFont typeface="Arial" panose="020B0604020202020204" pitchFamily="34" charset="0"/>
              <a:buChar char="•"/>
            </a:pPr>
            <a:r>
              <a:rPr lang="en-US" sz="1400" dirty="0"/>
              <a:t>Optimize the process and improve it for the next project. </a:t>
            </a:r>
          </a:p>
          <a:p>
            <a:pPr lvl="1" fontAlgn="base">
              <a:spcBef>
                <a:spcPts val="600"/>
              </a:spcBef>
              <a:spcAft>
                <a:spcPct val="0"/>
              </a:spcAft>
              <a:buFont typeface="Arial" panose="020B0604020202020204" pitchFamily="34" charset="0"/>
              <a:buChar char="•"/>
            </a:pPr>
            <a:r>
              <a:rPr lang="en-US" sz="1400" dirty="0"/>
              <a:t>Includes evaluating the bugs faced, any delays, or any other type of hindrances faced during the run.</a:t>
            </a:r>
          </a:p>
        </p:txBody>
      </p:sp>
      <p:pic>
        <p:nvPicPr>
          <p:cNvPr id="4" name="Picture 3">
            <a:extLst>
              <a:ext uri="{FF2B5EF4-FFF2-40B4-BE49-F238E27FC236}">
                <a16:creationId xmlns:a16="http://schemas.microsoft.com/office/drawing/2014/main" id="{77536FB4-A184-26AF-52EB-4F65E3551DD8}"/>
              </a:ext>
            </a:extLst>
          </p:cNvPr>
          <p:cNvPicPr>
            <a:picLocks noChangeAspect="1"/>
          </p:cNvPicPr>
          <p:nvPr/>
        </p:nvPicPr>
        <p:blipFill>
          <a:blip r:embed="rId3"/>
          <a:stretch>
            <a:fillRect/>
          </a:stretch>
        </p:blipFill>
        <p:spPr>
          <a:xfrm>
            <a:off x="2362200" y="4419600"/>
            <a:ext cx="5553075" cy="2047875"/>
          </a:xfrm>
          <a:prstGeom prst="rect">
            <a:avLst/>
          </a:prstGeom>
        </p:spPr>
      </p:pic>
    </p:spTree>
    <p:extLst>
      <p:ext uri="{BB962C8B-B14F-4D97-AF65-F5344CB8AC3E}">
        <p14:creationId xmlns:p14="http://schemas.microsoft.com/office/powerpoint/2010/main" val="30369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Tools and Techniques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b="1" dirty="0"/>
              <a:t>Essential Tools and Techniques for Test Process Improvement</a:t>
            </a:r>
          </a:p>
          <a:p>
            <a:pPr fontAlgn="base">
              <a:spcBef>
                <a:spcPts val="1200"/>
              </a:spcBef>
              <a:spcAft>
                <a:spcPct val="0"/>
              </a:spcAft>
              <a:buFont typeface="Arial" panose="020B0604020202020204" pitchFamily="34" charset="0"/>
              <a:buChar char="•"/>
            </a:pPr>
            <a:r>
              <a:rPr lang="en-US" sz="1600" dirty="0"/>
              <a:t>Test Management Tools</a:t>
            </a:r>
          </a:p>
          <a:p>
            <a:pPr lvl="1" fontAlgn="base">
              <a:spcBef>
                <a:spcPts val="600"/>
              </a:spcBef>
              <a:spcAft>
                <a:spcPct val="0"/>
              </a:spcAft>
              <a:buFont typeface="Arial" panose="020B0604020202020204" pitchFamily="34" charset="0"/>
              <a:buChar char="•"/>
            </a:pPr>
            <a:r>
              <a:rPr lang="en-US" sz="1400" dirty="0"/>
              <a:t>Used for orchestrating and managing the entire testing process. </a:t>
            </a:r>
          </a:p>
          <a:p>
            <a:pPr lvl="1" fontAlgn="base">
              <a:spcBef>
                <a:spcPts val="600"/>
              </a:spcBef>
              <a:spcAft>
                <a:spcPct val="0"/>
              </a:spcAft>
              <a:buFont typeface="Arial" panose="020B0604020202020204" pitchFamily="34" charset="0"/>
              <a:buChar char="•"/>
            </a:pPr>
            <a:r>
              <a:rPr lang="en-US" sz="1400" dirty="0"/>
              <a:t>Facilitate test case design, execution, and reporting, streamlining collaboration among testing teams. </a:t>
            </a:r>
          </a:p>
          <a:p>
            <a:pPr lvl="1" fontAlgn="base">
              <a:spcBef>
                <a:spcPts val="600"/>
              </a:spcBef>
              <a:spcAft>
                <a:spcPct val="0"/>
              </a:spcAft>
              <a:buFont typeface="Arial" panose="020B0604020202020204" pitchFamily="34" charset="0"/>
              <a:buChar char="•"/>
            </a:pPr>
            <a:r>
              <a:rPr lang="en-US" sz="1400" dirty="0"/>
              <a:t>Popular examples include </a:t>
            </a:r>
            <a:r>
              <a:rPr lang="en-US" sz="1400" dirty="0" err="1"/>
              <a:t>Jira,TestRail</a:t>
            </a:r>
            <a:r>
              <a:rPr lang="en-US" sz="1400" dirty="0"/>
              <a:t>, etc. </a:t>
            </a:r>
          </a:p>
          <a:p>
            <a:pPr fontAlgn="base">
              <a:spcBef>
                <a:spcPts val="1200"/>
              </a:spcBef>
              <a:spcAft>
                <a:spcPct val="0"/>
              </a:spcAft>
              <a:buFont typeface="Arial" panose="020B0604020202020204" pitchFamily="34" charset="0"/>
              <a:buChar char="•"/>
            </a:pPr>
            <a:r>
              <a:rPr lang="en-US" sz="1600" dirty="0"/>
              <a:t>Automation Testing Tools</a:t>
            </a:r>
          </a:p>
          <a:p>
            <a:pPr lvl="1" fontAlgn="base">
              <a:spcBef>
                <a:spcPts val="600"/>
              </a:spcBef>
              <a:spcAft>
                <a:spcPct val="0"/>
              </a:spcAft>
              <a:buFont typeface="Arial" panose="020B0604020202020204" pitchFamily="34" charset="0"/>
              <a:buChar char="•"/>
            </a:pPr>
            <a:r>
              <a:rPr lang="en-US" sz="1400" dirty="0"/>
              <a:t>For Automating repetitive test cases</a:t>
            </a:r>
          </a:p>
          <a:p>
            <a:pPr lvl="1" fontAlgn="base">
              <a:spcBef>
                <a:spcPts val="600"/>
              </a:spcBef>
              <a:spcAft>
                <a:spcPct val="0"/>
              </a:spcAft>
              <a:buFont typeface="Arial" panose="020B0604020202020204" pitchFamily="34" charset="0"/>
              <a:buChar char="•"/>
            </a:pPr>
            <a:r>
              <a:rPr lang="en-US" sz="1400" dirty="0"/>
              <a:t>Selenium - An open-source framework, supports web application automation with compatibility across multiple programming languages. </a:t>
            </a:r>
          </a:p>
          <a:p>
            <a:pPr lvl="1" fontAlgn="base">
              <a:spcBef>
                <a:spcPts val="600"/>
              </a:spcBef>
              <a:spcAft>
                <a:spcPct val="0"/>
              </a:spcAft>
              <a:buFont typeface="Arial" panose="020B0604020202020204" pitchFamily="34" charset="0"/>
              <a:buChar char="•"/>
            </a:pPr>
            <a:r>
              <a:rPr lang="en-US" sz="1400" dirty="0" err="1"/>
              <a:t>Testsigma</a:t>
            </a:r>
            <a:r>
              <a:rPr lang="en-US" sz="1400" dirty="0"/>
              <a:t> - Cloud-based test automation platform that offers </a:t>
            </a:r>
            <a:r>
              <a:rPr lang="en-US" sz="1400" dirty="0" err="1"/>
              <a:t>scriptless</a:t>
            </a:r>
            <a:r>
              <a:rPr lang="en-US" sz="1400" dirty="0"/>
              <a:t> test automation</a:t>
            </a:r>
          </a:p>
          <a:p>
            <a:pPr fontAlgn="base">
              <a:spcBef>
                <a:spcPts val="1200"/>
              </a:spcBef>
              <a:spcAft>
                <a:spcPct val="0"/>
              </a:spcAft>
              <a:buFont typeface="Arial" panose="020B0604020202020204" pitchFamily="34" charset="0"/>
              <a:buChar char="•"/>
            </a:pPr>
            <a:r>
              <a:rPr lang="en-US" sz="1600" dirty="0"/>
              <a:t>Continuous Integration/Continuous Delivery Tools (CI/CD)</a:t>
            </a:r>
          </a:p>
          <a:p>
            <a:pPr lvl="1" fontAlgn="base">
              <a:spcBef>
                <a:spcPts val="600"/>
              </a:spcBef>
              <a:spcAft>
                <a:spcPct val="0"/>
              </a:spcAft>
              <a:buFont typeface="Arial" panose="020B0604020202020204" pitchFamily="34" charset="0"/>
              <a:buChar char="•"/>
            </a:pPr>
            <a:r>
              <a:rPr lang="en-US" sz="1400" dirty="0"/>
              <a:t>Automate integration and deployment processes, ensuring a continuous and efficient development pipeline. </a:t>
            </a:r>
          </a:p>
          <a:p>
            <a:pPr lvl="1" fontAlgn="base">
              <a:spcBef>
                <a:spcPts val="600"/>
              </a:spcBef>
              <a:spcAft>
                <a:spcPct val="0"/>
              </a:spcAft>
              <a:buFont typeface="Arial" panose="020B0604020202020204" pitchFamily="34" charset="0"/>
              <a:buChar char="•"/>
            </a:pPr>
            <a:r>
              <a:rPr lang="en-US" sz="1400" dirty="0"/>
              <a:t>DevOps is a part of the automation testing process. </a:t>
            </a:r>
          </a:p>
          <a:p>
            <a:pPr lvl="1" fontAlgn="base">
              <a:spcBef>
                <a:spcPts val="600"/>
              </a:spcBef>
              <a:spcAft>
                <a:spcPct val="0"/>
              </a:spcAft>
              <a:buFont typeface="Arial" panose="020B0604020202020204" pitchFamily="34" charset="0"/>
              <a:buChar char="•"/>
            </a:pPr>
            <a:r>
              <a:rPr lang="en-US" sz="1400" dirty="0"/>
              <a:t>Enables automatic testing and delivery of the software, all the while logging the defects as well.</a:t>
            </a:r>
          </a:p>
          <a:p>
            <a:pPr lvl="1" fontAlgn="base">
              <a:spcBef>
                <a:spcPts val="600"/>
              </a:spcBef>
              <a:spcAft>
                <a:spcPct val="0"/>
              </a:spcAft>
              <a:buFont typeface="Arial" panose="020B0604020202020204" pitchFamily="34" charset="0"/>
              <a:buChar char="•"/>
            </a:pPr>
            <a:r>
              <a:rPr lang="en-US" sz="1400" dirty="0"/>
              <a:t>Tools such as Jenkins and GitLab</a:t>
            </a:r>
          </a:p>
          <a:p>
            <a:pPr lvl="1" fontAlgn="base">
              <a:spcBef>
                <a:spcPts val="600"/>
              </a:spcBef>
              <a:spcAft>
                <a:spcPct val="0"/>
              </a:spcAft>
              <a:buFont typeface="Arial" panose="020B0604020202020204" pitchFamily="34" charset="0"/>
              <a:buChar char="•"/>
            </a:pPr>
            <a:endParaRPr lang="en-US" sz="1400" dirty="0"/>
          </a:p>
          <a:p>
            <a:pPr fontAlgn="base">
              <a:spcBef>
                <a:spcPts val="1200"/>
              </a:spcBef>
              <a:spcAft>
                <a:spcPct val="0"/>
              </a:spcAft>
              <a:buFont typeface="Arial" panose="020B0604020202020204" pitchFamily="34" charset="0"/>
              <a:buChar char="•"/>
            </a:pPr>
            <a:endParaRPr lang="en-US" sz="1600" dirty="0"/>
          </a:p>
          <a:p>
            <a:pPr fontAlgn="base">
              <a:spcBef>
                <a:spcPts val="12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53943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- 01</a:t>
            </a:r>
          </a:p>
          <a:p>
            <a:pPr marL="342900" lvl="1" indent="-342900" algn="just">
              <a:buClr>
                <a:srgbClr val="101141"/>
              </a:buClr>
              <a:buFont typeface="Arial" panose="020B0604020202020204" pitchFamily="34" charset="0"/>
              <a:buChar char="•"/>
            </a:pPr>
            <a:r>
              <a:rPr lang="en-US" sz="1400" dirty="0"/>
              <a:t>Definitions – S/W Quality, S/W Quality Assurance</a:t>
            </a:r>
          </a:p>
          <a:p>
            <a:pPr marL="342900" lvl="1" indent="-342900" algn="just">
              <a:buClr>
                <a:srgbClr val="101141"/>
              </a:buClr>
              <a:buFont typeface="Arial" panose="020B0604020202020204" pitchFamily="34" charset="0"/>
              <a:buChar char="•"/>
            </a:pPr>
            <a:r>
              <a:rPr lang="en-US" sz="1400" dirty="0"/>
              <a:t>Importance of QA</a:t>
            </a:r>
          </a:p>
          <a:p>
            <a:pPr marL="342900" lvl="1" indent="-342900" algn="just">
              <a:buClr>
                <a:srgbClr val="101141"/>
              </a:buClr>
              <a:buFont typeface="Arial" panose="020B0604020202020204" pitchFamily="34" charset="0"/>
              <a:buChar char="•"/>
            </a:pPr>
            <a:r>
              <a:rPr lang="en-US" sz="1400" dirty="0"/>
              <a:t>Causes of Defects</a:t>
            </a:r>
          </a:p>
          <a:p>
            <a:pPr marL="342900" lvl="1" indent="-342900" algn="just">
              <a:buClr>
                <a:srgbClr val="101141"/>
              </a:buClr>
              <a:buFont typeface="Arial" panose="020B0604020202020204" pitchFamily="34" charset="0"/>
              <a:buChar char="•"/>
            </a:pPr>
            <a:r>
              <a:rPr lang="en-US" sz="1400" dirty="0"/>
              <a:t>Business Models in S/W</a:t>
            </a:r>
          </a:p>
          <a:p>
            <a:pPr marL="342900" lvl="1" indent="-342900" algn="just">
              <a:buClr>
                <a:srgbClr val="101141"/>
              </a:buClr>
              <a:buFont typeface="Arial" panose="020B0604020202020204" pitchFamily="34" charset="0"/>
              <a:buChar char="•"/>
            </a:pPr>
            <a:r>
              <a:rPr lang="en-US" sz="1400" dirty="0"/>
              <a:t>S/W Cost, Quality Cost</a:t>
            </a:r>
          </a:p>
          <a:p>
            <a:pPr marL="342900" lvl="1" indent="-342900" algn="just">
              <a:buClr>
                <a:srgbClr val="101141"/>
              </a:buClr>
              <a:buFont typeface="Arial" panose="020B0604020202020204" pitchFamily="34" charset="0"/>
              <a:buChar char="•"/>
            </a:pPr>
            <a:r>
              <a:rPr lang="en-US" sz="1400" dirty="0"/>
              <a:t>Quality culture</a:t>
            </a:r>
          </a:p>
          <a:p>
            <a:pPr marL="342900" lvl="1" indent="-342900" algn="just">
              <a:buClr>
                <a:srgbClr val="101141"/>
              </a:buClr>
            </a:pPr>
            <a:endParaRPr lang="en-US" sz="900" dirty="0"/>
          </a:p>
          <a:p>
            <a:pPr marL="342900" lvl="1" indent="-342900" algn="just">
              <a:buClr>
                <a:srgbClr val="101141"/>
              </a:buClr>
            </a:pPr>
            <a:endParaRPr lang="en-US" sz="900" dirty="0"/>
          </a:p>
          <a:p>
            <a:pPr marL="0" lvl="1" indent="0" algn="just" fontAlgn="base">
              <a:spcAft>
                <a:spcPct val="0"/>
              </a:spcAft>
              <a:buClr>
                <a:srgbClr val="101141"/>
              </a:buClr>
              <a:buNone/>
            </a:pPr>
            <a:r>
              <a:rPr lang="en-US" sz="1400" b="1" dirty="0"/>
              <a:t>Lecture - 02</a:t>
            </a:r>
          </a:p>
          <a:p>
            <a:pPr marL="342900" lvl="1" indent="-342900" algn="just">
              <a:buClr>
                <a:srgbClr val="101141"/>
              </a:buClr>
              <a:buFont typeface="Arial" panose="020B0604020202020204" pitchFamily="34" charset="0"/>
              <a:buChar char="•"/>
            </a:pPr>
            <a:r>
              <a:rPr lang="en-US" sz="1400" dirty="0"/>
              <a:t>Software Quality Models</a:t>
            </a:r>
          </a:p>
          <a:p>
            <a:pPr marL="742950" lvl="2" indent="-342900" algn="just">
              <a:buClr>
                <a:srgbClr val="101141"/>
              </a:buClr>
            </a:pPr>
            <a:r>
              <a:rPr lang="en-US" sz="1400" dirty="0"/>
              <a:t>McCall, IEEE 1061, ISO 25000 Series</a:t>
            </a:r>
          </a:p>
          <a:p>
            <a:pPr marL="342900" lvl="1" indent="-342900" algn="just">
              <a:buClr>
                <a:srgbClr val="101141"/>
              </a:buClr>
              <a:buFont typeface="Arial" panose="020B0604020202020204" pitchFamily="34" charset="0"/>
              <a:buChar char="•"/>
            </a:pPr>
            <a:r>
              <a:rPr lang="en-US" sz="1400" dirty="0"/>
              <a:t>Quality Requirements</a:t>
            </a:r>
          </a:p>
          <a:p>
            <a:pPr marL="342900" lvl="1" indent="-342900" algn="just">
              <a:buClr>
                <a:srgbClr val="101141"/>
              </a:buClr>
              <a:buFont typeface="Arial" panose="020B0604020202020204" pitchFamily="34" charset="0"/>
              <a:buChar char="•"/>
            </a:pPr>
            <a:r>
              <a:rPr lang="en-US" sz="1400" dirty="0"/>
              <a:t>Quality of Requirements</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defRPr/>
            </a:pPr>
            <a:r>
              <a:rPr lang="en-US" sz="1400" dirty="0"/>
              <a:t>ISO/IEC/IEEE 12207 - Software Life Cycle Processes</a:t>
            </a:r>
            <a:endParaRPr lang="en-US" sz="16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600" b="1" dirty="0"/>
              <a:t>Lecture - 03</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pPr>
            <a:r>
              <a:rPr lang="en-US" sz="1400" dirty="0"/>
              <a:t>CMMI-Development</a:t>
            </a:r>
          </a:p>
          <a:p>
            <a:pPr marL="742950" lvl="2" indent="-342900" algn="just">
              <a:buClr>
                <a:srgbClr val="101141"/>
              </a:buClr>
            </a:pPr>
            <a:r>
              <a:rPr lang="en-US" sz="1400" dirty="0"/>
              <a:t>ITIL Framework</a:t>
            </a:r>
          </a:p>
          <a:p>
            <a:pPr marL="342900" lvl="1" indent="-342900" algn="just">
              <a:buClr>
                <a:srgbClr val="101141"/>
              </a:buClr>
              <a:buFont typeface="Arial" panose="020B0604020202020204" pitchFamily="34" charset="0"/>
              <a:buChar char="•"/>
            </a:pPr>
            <a:r>
              <a:rPr lang="en-US" sz="1400" dirty="0"/>
              <a:t>Other Frameworks</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- 04</a:t>
            </a:r>
          </a:p>
          <a:p>
            <a:pPr marL="342900" lvl="1" indent="-342900" algn="just">
              <a:buClr>
                <a:srgbClr val="101141"/>
              </a:buClr>
              <a:buFont typeface="Arial" panose="020B0604020202020204" pitchFamily="34" charset="0"/>
              <a:buChar char="•"/>
            </a:pPr>
            <a:r>
              <a:rPr lang="en-US" sz="1400" dirty="0"/>
              <a:t>ISO 25010 – Quality Attributes</a:t>
            </a:r>
          </a:p>
          <a:p>
            <a:pPr marL="342900" lvl="1" indent="-342900" algn="just">
              <a:buClr>
                <a:srgbClr val="101141"/>
              </a:buClr>
              <a:buFont typeface="Arial" panose="020B0604020202020204" pitchFamily="34" charset="0"/>
              <a:buChar char="•"/>
            </a:pPr>
            <a:r>
              <a:rPr lang="en-US" sz="140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- 05</a:t>
            </a:r>
          </a:p>
          <a:p>
            <a:pPr marL="342900" lvl="1" indent="-342900" algn="just">
              <a:buClr>
                <a:srgbClr val="101141"/>
              </a:buClr>
              <a:buFont typeface="Arial" panose="020B0604020202020204" pitchFamily="34" charset="0"/>
              <a:buChar char="•"/>
            </a:pPr>
            <a:r>
              <a:rPr lang="en-US" sz="1400" dirty="0"/>
              <a:t>Software Testing Fundamentals</a:t>
            </a:r>
          </a:p>
          <a:p>
            <a:pPr marL="342900" lvl="1" indent="-342900" algn="just">
              <a:buClr>
                <a:srgbClr val="101141"/>
              </a:buClr>
              <a:buFont typeface="Arial" panose="020B0604020202020204" pitchFamily="34" charset="0"/>
              <a:buChar char="•"/>
            </a:pPr>
            <a:r>
              <a:rPr lang="en-US" sz="1400" dirty="0"/>
              <a:t>Software Verification and Validation</a:t>
            </a:r>
          </a:p>
          <a:p>
            <a:pPr marL="342900" lvl="1" indent="-342900" algn="just">
              <a:buClr>
                <a:srgbClr val="101141"/>
              </a:buClr>
              <a:buFont typeface="Arial" panose="020B0604020202020204" pitchFamily="34" charset="0"/>
              <a:buChar char="•"/>
            </a:pPr>
            <a:r>
              <a:rPr lang="en-US" sz="1400" dirty="0"/>
              <a:t>Types of Testing - Black Box, White Box Testing</a:t>
            </a:r>
          </a:p>
          <a:p>
            <a:pPr marL="342900" lvl="1" indent="-342900" algn="just">
              <a:buClr>
                <a:srgbClr val="101141"/>
              </a:buClr>
              <a:buFont typeface="Arial" panose="020B0604020202020204" pitchFamily="34" charset="0"/>
              <a:buChar char="•"/>
            </a:pPr>
            <a:r>
              <a:rPr lang="en-US" sz="1400" dirty="0"/>
              <a:t>Test Levels and Types – </a:t>
            </a:r>
          </a:p>
          <a:p>
            <a:pPr marL="742950" lvl="2" indent="-342900" algn="just">
              <a:buClr>
                <a:srgbClr val="101141"/>
              </a:buClr>
            </a:pPr>
            <a:r>
              <a:rPr lang="en-US" sz="1400" dirty="0"/>
              <a:t>Unit, Integration, System Testing</a:t>
            </a:r>
          </a:p>
        </p:txBody>
      </p:sp>
    </p:spTree>
    <p:extLst>
      <p:ext uri="{BB962C8B-B14F-4D97-AF65-F5344CB8AC3E}">
        <p14:creationId xmlns:p14="http://schemas.microsoft.com/office/powerpoint/2010/main" val="226869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Tools and Techniques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b="1" dirty="0"/>
              <a:t>Essential Tools and Techniques for Test Process Improvement</a:t>
            </a:r>
          </a:p>
          <a:p>
            <a:pPr fontAlgn="base">
              <a:spcBef>
                <a:spcPts val="1200"/>
              </a:spcBef>
              <a:spcAft>
                <a:spcPct val="0"/>
              </a:spcAft>
              <a:buFont typeface="Arial" panose="020B0604020202020204" pitchFamily="34" charset="0"/>
              <a:buChar char="•"/>
            </a:pPr>
            <a:r>
              <a:rPr lang="en-US" sz="1600" dirty="0"/>
              <a:t>RCA Techniques (Root cause Analysis)</a:t>
            </a:r>
          </a:p>
          <a:p>
            <a:pPr lvl="1" fontAlgn="base">
              <a:spcBef>
                <a:spcPts val="600"/>
              </a:spcBef>
              <a:spcAft>
                <a:spcPct val="0"/>
              </a:spcAft>
              <a:buFont typeface="Arial" panose="020B0604020202020204" pitchFamily="34" charset="0"/>
              <a:buChar char="•"/>
            </a:pPr>
            <a:r>
              <a:rPr lang="en-US" sz="1400" dirty="0"/>
              <a:t>Help identify and address the root causes of defects, preventing their recurrence.</a:t>
            </a:r>
          </a:p>
          <a:p>
            <a:pPr lvl="1" fontAlgn="base">
              <a:spcBef>
                <a:spcPts val="600"/>
              </a:spcBef>
              <a:spcAft>
                <a:spcPct val="0"/>
              </a:spcAft>
              <a:buFont typeface="Arial" panose="020B0604020202020204" pitchFamily="34" charset="0"/>
              <a:buChar char="•"/>
            </a:pPr>
            <a:r>
              <a:rPr lang="en-US" sz="1400" dirty="0"/>
              <a:t>RCA techniques like the 5 Whys and Fishbone Diagram (Ishikawa).</a:t>
            </a:r>
          </a:p>
          <a:p>
            <a:pPr lvl="1" fontAlgn="base">
              <a:spcBef>
                <a:spcPts val="600"/>
              </a:spcBef>
              <a:spcAft>
                <a:spcPct val="0"/>
              </a:spcAft>
              <a:buFont typeface="Arial" panose="020B0604020202020204" pitchFamily="34" charset="0"/>
              <a:buChar char="•"/>
            </a:pPr>
            <a:r>
              <a:rPr lang="en-US" sz="1400" dirty="0"/>
              <a:t>5 Whys involves asking “why” multiple times to delve deeper into the root cause</a:t>
            </a:r>
          </a:p>
          <a:p>
            <a:pPr lvl="1" fontAlgn="base">
              <a:spcBef>
                <a:spcPts val="600"/>
              </a:spcBef>
              <a:spcAft>
                <a:spcPct val="0"/>
              </a:spcAft>
              <a:buFont typeface="Arial" panose="020B0604020202020204" pitchFamily="34" charset="0"/>
              <a:buChar char="•"/>
            </a:pPr>
            <a:r>
              <a:rPr lang="en-US" sz="1400" dirty="0"/>
              <a:t>The Fishbone Diagram provides a visual representation categorizing potential causes, aiding in systematic analysis and problem-solving.</a:t>
            </a:r>
          </a:p>
          <a:p>
            <a:pPr fontAlgn="base">
              <a:spcBef>
                <a:spcPts val="1200"/>
              </a:spcBef>
              <a:spcAft>
                <a:spcPct val="0"/>
              </a:spcAft>
              <a:buFont typeface="Arial" panose="020B0604020202020204" pitchFamily="34" charset="0"/>
              <a:buChar char="•"/>
            </a:pPr>
            <a:endParaRPr lang="en-US" sz="1600" dirty="0"/>
          </a:p>
          <a:p>
            <a:pPr fontAlgn="base">
              <a:spcBef>
                <a:spcPts val="1200"/>
              </a:spcBef>
              <a:spcAft>
                <a:spcPct val="0"/>
              </a:spcAft>
              <a:buFont typeface="Arial" panose="020B0604020202020204" pitchFamily="34" charset="0"/>
              <a:buChar char="•"/>
            </a:pPr>
            <a:r>
              <a:rPr lang="en-US" sz="1600" dirty="0"/>
              <a:t>Risk-Based Testing</a:t>
            </a:r>
          </a:p>
          <a:p>
            <a:pPr lvl="1" fontAlgn="base">
              <a:spcBef>
                <a:spcPts val="600"/>
              </a:spcBef>
              <a:spcAft>
                <a:spcPct val="0"/>
              </a:spcAft>
              <a:buFont typeface="Arial" panose="020B0604020202020204" pitchFamily="34" charset="0"/>
              <a:buChar char="•"/>
            </a:pPr>
            <a:r>
              <a:rPr lang="en-US" sz="1400" dirty="0"/>
              <a:t>Risk-based testing focuses on areas with the highest risk of failure, efficiently allocating resources in those areas. </a:t>
            </a:r>
          </a:p>
          <a:p>
            <a:pPr lvl="1" fontAlgn="base">
              <a:spcBef>
                <a:spcPts val="600"/>
              </a:spcBef>
              <a:spcAft>
                <a:spcPct val="0"/>
              </a:spcAft>
              <a:buFont typeface="Arial" panose="020B0604020202020204" pitchFamily="34" charset="0"/>
              <a:buChar char="•"/>
            </a:pPr>
            <a:r>
              <a:rPr lang="en-US" sz="1400" dirty="0"/>
              <a:t>Techniques such as Failure Mode and Effect Analysis (FMEA) and Risk Matrix systematically evaluate and prioritize potential failure modes and risks. </a:t>
            </a:r>
          </a:p>
          <a:p>
            <a:pPr lvl="1" fontAlgn="base">
              <a:spcBef>
                <a:spcPts val="600"/>
              </a:spcBef>
              <a:spcAft>
                <a:spcPct val="0"/>
              </a:spcAft>
              <a:buFont typeface="Arial" panose="020B0604020202020204" pitchFamily="34" charset="0"/>
              <a:buChar char="•"/>
            </a:pPr>
            <a:r>
              <a:rPr lang="en-US" sz="1400" dirty="0"/>
              <a:t>FMEA identifies potential failure modes and their impact, allowing for proactive risk mitigation.</a:t>
            </a:r>
          </a:p>
          <a:p>
            <a:pPr lvl="1" fontAlgn="base">
              <a:spcBef>
                <a:spcPts val="600"/>
              </a:spcBef>
              <a:spcAft>
                <a:spcPct val="0"/>
              </a:spcAft>
              <a:buFont typeface="Arial" panose="020B0604020202020204" pitchFamily="34" charset="0"/>
              <a:buChar char="•"/>
            </a:pPr>
            <a:r>
              <a:rPr lang="en-US" sz="1400" dirty="0"/>
              <a:t>The Risk Matrix assesses and prioritizes risks based on likelihood and impact, guiding testing efforts toward critical areas.</a:t>
            </a:r>
          </a:p>
          <a:p>
            <a:pPr fontAlgn="base">
              <a:spcBef>
                <a:spcPts val="12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91248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Best Practices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dirty="0"/>
              <a:t>Best practices span the entire software development life cycle, from planning to execution, emphasizing collaboration, efficiency, and a commitment to ongoing learning. </a:t>
            </a:r>
          </a:p>
          <a:p>
            <a:pPr fontAlgn="base">
              <a:spcBef>
                <a:spcPts val="1200"/>
              </a:spcBef>
              <a:spcAft>
                <a:spcPct val="0"/>
              </a:spcAft>
              <a:buFont typeface="Arial" panose="020B0604020202020204" pitchFamily="34" charset="0"/>
              <a:buChar char="•"/>
            </a:pPr>
            <a:r>
              <a:rPr lang="en-US" sz="1600" dirty="0"/>
              <a:t>Establish continuous feedback mechanisms throughout the SDLC.</a:t>
            </a:r>
          </a:p>
          <a:p>
            <a:pPr fontAlgn="base">
              <a:spcBef>
                <a:spcPts val="1200"/>
              </a:spcBef>
              <a:spcAft>
                <a:spcPct val="0"/>
              </a:spcAft>
              <a:buFont typeface="Arial" panose="020B0604020202020204" pitchFamily="34" charset="0"/>
              <a:buChar char="•"/>
            </a:pPr>
            <a:r>
              <a:rPr lang="en-US" sz="1600" dirty="0"/>
              <a:t>Conduct thorough root cause analyses for defects. Utilize techniques like the 5 Whys or Fishbone Diagram to identify the underlying causes of issues.</a:t>
            </a:r>
          </a:p>
          <a:p>
            <a:pPr fontAlgn="base">
              <a:spcBef>
                <a:spcPts val="1200"/>
              </a:spcBef>
              <a:spcAft>
                <a:spcPct val="0"/>
              </a:spcAft>
              <a:buFont typeface="Arial" panose="020B0604020202020204" pitchFamily="34" charset="0"/>
              <a:buChar char="•"/>
            </a:pPr>
            <a:r>
              <a:rPr lang="en-US" sz="1600" dirty="0"/>
              <a:t>Embrace iterative test planning that aligns with Agile and DevOps methodologies.</a:t>
            </a:r>
          </a:p>
          <a:p>
            <a:pPr fontAlgn="base">
              <a:spcBef>
                <a:spcPts val="1200"/>
              </a:spcBef>
              <a:spcAft>
                <a:spcPct val="0"/>
              </a:spcAft>
              <a:buFont typeface="Arial" panose="020B0604020202020204" pitchFamily="34" charset="0"/>
              <a:buChar char="•"/>
            </a:pPr>
            <a:r>
              <a:rPr lang="en-US" sz="1600" dirty="0"/>
              <a:t>Aim for comprehensive test coverage by addressing various testing levels (unit, integration, system, etc.).</a:t>
            </a:r>
          </a:p>
          <a:p>
            <a:pPr fontAlgn="base">
              <a:spcBef>
                <a:spcPts val="1200"/>
              </a:spcBef>
              <a:spcAft>
                <a:spcPct val="0"/>
              </a:spcAft>
              <a:buFont typeface="Arial" panose="020B0604020202020204" pitchFamily="34" charset="0"/>
              <a:buChar char="•"/>
            </a:pPr>
            <a:r>
              <a:rPr lang="en-US" sz="1600" dirty="0"/>
              <a:t>Aim for comprehensive test coverage both Functional and Non-Functional (Performance, Security, Reliability, etc).</a:t>
            </a:r>
          </a:p>
          <a:p>
            <a:pPr fontAlgn="base">
              <a:spcBef>
                <a:spcPts val="1200"/>
              </a:spcBef>
              <a:spcAft>
                <a:spcPct val="0"/>
              </a:spcAft>
              <a:buFont typeface="Arial" panose="020B0604020202020204" pitchFamily="34" charset="0"/>
              <a:buChar char="•"/>
            </a:pPr>
            <a:r>
              <a:rPr lang="en-US" sz="1600" dirty="0"/>
              <a:t>Prioritize testing efforts based on risk assessment. Identify high-risk areas and allocate resources accordingly.</a:t>
            </a:r>
          </a:p>
          <a:p>
            <a:pPr fontAlgn="base">
              <a:spcBef>
                <a:spcPts val="1200"/>
              </a:spcBef>
              <a:spcAft>
                <a:spcPct val="0"/>
              </a:spcAft>
              <a:buFont typeface="Arial" panose="020B0604020202020204" pitchFamily="34" charset="0"/>
              <a:buChar char="•"/>
            </a:pPr>
            <a:r>
              <a:rPr lang="en-US" sz="1600" dirty="0"/>
              <a:t>Implement automated regression testing to quickly validate existing functionalities after code changes.</a:t>
            </a:r>
          </a:p>
        </p:txBody>
      </p:sp>
    </p:spTree>
    <p:extLst>
      <p:ext uri="{BB962C8B-B14F-4D97-AF65-F5344CB8AC3E}">
        <p14:creationId xmlns:p14="http://schemas.microsoft.com/office/powerpoint/2010/main" val="136629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Best Practices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b="1" dirty="0"/>
              <a:t>Best Practices</a:t>
            </a:r>
          </a:p>
          <a:p>
            <a:pPr fontAlgn="base">
              <a:spcBef>
                <a:spcPts val="1200"/>
              </a:spcBef>
              <a:spcAft>
                <a:spcPct val="0"/>
              </a:spcAft>
              <a:buFont typeface="Arial" panose="020B0604020202020204" pitchFamily="34" charset="0"/>
              <a:buChar char="•"/>
            </a:pPr>
            <a:r>
              <a:rPr lang="en-US" sz="1600" dirty="0"/>
              <a:t>Embrace CI/CD practices to automate and streamline the integration and deployment processes.</a:t>
            </a:r>
          </a:p>
          <a:p>
            <a:pPr fontAlgn="base">
              <a:spcBef>
                <a:spcPts val="1200"/>
              </a:spcBef>
              <a:spcAft>
                <a:spcPct val="0"/>
              </a:spcAft>
              <a:buFont typeface="Arial" panose="020B0604020202020204" pitchFamily="34" charset="0"/>
              <a:buChar char="•"/>
            </a:pPr>
            <a:r>
              <a:rPr lang="en-US" sz="1600" dirty="0"/>
              <a:t>Incorporate performance testing early in the development life cycle.</a:t>
            </a:r>
          </a:p>
          <a:p>
            <a:pPr fontAlgn="base">
              <a:spcBef>
                <a:spcPts val="1200"/>
              </a:spcBef>
              <a:spcAft>
                <a:spcPct val="0"/>
              </a:spcAft>
              <a:buFont typeface="Arial" panose="020B0604020202020204" pitchFamily="34" charset="0"/>
              <a:buChar char="•"/>
            </a:pPr>
            <a:r>
              <a:rPr lang="en-US" sz="1600" dirty="0"/>
              <a:t>Establish robust test data management practices to ensure the availability of relevant and realistic test data.</a:t>
            </a:r>
          </a:p>
          <a:p>
            <a:pPr fontAlgn="base">
              <a:spcBef>
                <a:spcPts val="1200"/>
              </a:spcBef>
              <a:spcAft>
                <a:spcPct val="0"/>
              </a:spcAft>
              <a:buFont typeface="Arial" panose="020B0604020202020204" pitchFamily="34" charset="0"/>
              <a:buChar char="•"/>
            </a:pPr>
            <a:r>
              <a:rPr lang="en-US" sz="1600" dirty="0"/>
              <a:t>Foster a culture of continuous learning within the testing team. Encourage the adoption of new tools, technologies, and best practices.</a:t>
            </a:r>
          </a:p>
          <a:p>
            <a:pPr fontAlgn="base">
              <a:spcBef>
                <a:spcPts val="1200"/>
              </a:spcBef>
              <a:spcAft>
                <a:spcPct val="0"/>
              </a:spcAft>
              <a:buFont typeface="Arial" panose="020B0604020202020204" pitchFamily="34" charset="0"/>
              <a:buChar char="•"/>
            </a:pPr>
            <a:r>
              <a:rPr lang="en-US" sz="1600" dirty="0"/>
              <a:t>Encourage collaboration between development, testing, and other cross-functional teams.</a:t>
            </a:r>
          </a:p>
          <a:p>
            <a:pPr fontAlgn="base">
              <a:spcBef>
                <a:spcPts val="1200"/>
              </a:spcBef>
              <a:spcAft>
                <a:spcPct val="0"/>
              </a:spcAft>
              <a:buFont typeface="Arial" panose="020B0604020202020204" pitchFamily="34" charset="0"/>
              <a:buChar char="•"/>
            </a:pPr>
            <a:r>
              <a:rPr lang="en-US" sz="1600" dirty="0"/>
              <a:t>Implement shift-left testing practices by involving testing activities early in the development process.</a:t>
            </a:r>
          </a:p>
          <a:p>
            <a:pPr fontAlgn="base">
              <a:spcBef>
                <a:spcPts val="1200"/>
              </a:spcBef>
              <a:spcAft>
                <a:spcPct val="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92546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Challenges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b="1" dirty="0"/>
              <a:t>Challenges of Test Process Improvement</a:t>
            </a:r>
          </a:p>
          <a:p>
            <a:pPr marL="0" indent="0" fontAlgn="base">
              <a:spcBef>
                <a:spcPts val="1200"/>
              </a:spcBef>
              <a:spcAft>
                <a:spcPct val="0"/>
              </a:spcAft>
            </a:pPr>
            <a:r>
              <a:rPr lang="en-US" sz="1600" dirty="0"/>
              <a:t>These are problems that can happen before and during improvement process of testing.</a:t>
            </a:r>
          </a:p>
          <a:p>
            <a:pPr fontAlgn="base">
              <a:spcBef>
                <a:spcPts val="1200"/>
              </a:spcBef>
              <a:spcAft>
                <a:spcPct val="0"/>
              </a:spcAft>
              <a:buFont typeface="Arial" panose="020B0604020202020204" pitchFamily="34" charset="0"/>
              <a:buChar char="•"/>
            </a:pPr>
            <a:r>
              <a:rPr lang="en-US" sz="1600" dirty="0"/>
              <a:t>Limited resources, including time, budget, and skilled personnel.</a:t>
            </a:r>
          </a:p>
          <a:p>
            <a:pPr fontAlgn="base">
              <a:spcBef>
                <a:spcPts val="1200"/>
              </a:spcBef>
              <a:spcAft>
                <a:spcPct val="0"/>
              </a:spcAft>
              <a:buFont typeface="Arial" panose="020B0604020202020204" pitchFamily="34" charset="0"/>
              <a:buChar char="•"/>
            </a:pPr>
            <a:r>
              <a:rPr lang="en-US" sz="1600" dirty="0"/>
              <a:t>Legacy systems may face challenges when integrating modern testing practices.</a:t>
            </a:r>
          </a:p>
          <a:p>
            <a:pPr fontAlgn="base">
              <a:spcBef>
                <a:spcPts val="1200"/>
              </a:spcBef>
              <a:spcAft>
                <a:spcPct val="0"/>
              </a:spcAft>
              <a:buFont typeface="Arial" panose="020B0604020202020204" pitchFamily="34" charset="0"/>
              <a:buChar char="•"/>
            </a:pPr>
            <a:r>
              <a:rPr lang="en-US" sz="1600" dirty="0"/>
              <a:t>Employees lack the necessary training, leading to skill gaps that hinder effective implementation of improved practices.</a:t>
            </a:r>
          </a:p>
          <a:p>
            <a:pPr fontAlgn="base">
              <a:spcBef>
                <a:spcPts val="1200"/>
              </a:spcBef>
              <a:spcAft>
                <a:spcPct val="0"/>
              </a:spcAft>
              <a:buFont typeface="Arial" panose="020B0604020202020204" pitchFamily="34" charset="0"/>
              <a:buChar char="•"/>
            </a:pPr>
            <a:r>
              <a:rPr lang="en-US" sz="1600" dirty="0"/>
              <a:t>Support from executive leadership</a:t>
            </a:r>
          </a:p>
          <a:p>
            <a:pPr fontAlgn="base">
              <a:spcBef>
                <a:spcPts val="1200"/>
              </a:spcBef>
              <a:spcAft>
                <a:spcPct val="0"/>
              </a:spcAft>
              <a:buFont typeface="Arial" panose="020B0604020202020204" pitchFamily="34" charset="0"/>
              <a:buChar char="•"/>
            </a:pPr>
            <a:r>
              <a:rPr lang="en-US" sz="1600" dirty="0"/>
              <a:t>Integrating test process improvements seamlessly into existing development workflows can be challenging.</a:t>
            </a:r>
          </a:p>
          <a:p>
            <a:pPr fontAlgn="base">
              <a:spcBef>
                <a:spcPts val="1200"/>
              </a:spcBef>
              <a:spcAft>
                <a:spcPct val="0"/>
              </a:spcAft>
              <a:buFont typeface="Arial" panose="020B0604020202020204" pitchFamily="34" charset="0"/>
              <a:buChar char="•"/>
            </a:pPr>
            <a:r>
              <a:rPr lang="en-US" sz="1600" dirty="0"/>
              <a:t>Organizations operating in regulated industries face challenges in aligning test processes with complex regulatory requirements.</a:t>
            </a:r>
          </a:p>
          <a:p>
            <a:pPr fontAlgn="base">
              <a:spcBef>
                <a:spcPts val="1200"/>
              </a:spcBef>
              <a:spcAft>
                <a:spcPct val="0"/>
              </a:spcAft>
              <a:buFont typeface="Arial" panose="020B0604020202020204" pitchFamily="34" charset="0"/>
              <a:buChar char="•"/>
            </a:pPr>
            <a:r>
              <a:rPr lang="en-US" sz="1600" dirty="0"/>
              <a:t>Transitioning to Agile and DevOps methodologies poses challenges for organizations accustomed to traditional development approaches.</a:t>
            </a:r>
          </a:p>
          <a:p>
            <a:pPr fontAlgn="base">
              <a:spcBef>
                <a:spcPts val="1200"/>
              </a:spcBef>
              <a:spcAft>
                <a:spcPct val="0"/>
              </a:spcAft>
              <a:buFont typeface="Arial" panose="020B0604020202020204" pitchFamily="34" charset="0"/>
              <a:buChar char="•"/>
            </a:pPr>
            <a:r>
              <a:rPr lang="en-US" sz="1600" dirty="0"/>
              <a:t>Applying improved processes across various projects and teams can be challenging.</a:t>
            </a:r>
          </a:p>
        </p:txBody>
      </p:sp>
    </p:spTree>
    <p:extLst>
      <p:ext uri="{BB962C8B-B14F-4D97-AF65-F5344CB8AC3E}">
        <p14:creationId xmlns:p14="http://schemas.microsoft.com/office/powerpoint/2010/main" val="421073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 – </a:t>
            </a:r>
          </a:p>
          <a:p>
            <a:pPr>
              <a:defRPr/>
            </a:pPr>
            <a:r>
              <a:rPr lang="en-IN" dirty="0">
                <a:solidFill>
                  <a:srgbClr val="C00000"/>
                </a:solidFill>
                <a:latin typeface="Comic Sans MS" panose="030F0702030302020204" pitchFamily="66" charset="0"/>
              </a:rPr>
              <a:t>Definition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dirty="0"/>
              <a:t>Quality metrics is defined as a category of SQA tools:</a:t>
            </a:r>
          </a:p>
          <a:p>
            <a:pPr marL="0" indent="0" fontAlgn="base">
              <a:spcBef>
                <a:spcPts val="1200"/>
              </a:spcBef>
              <a:spcAft>
                <a:spcPct val="0"/>
              </a:spcAft>
            </a:pPr>
            <a:endParaRPr lang="en-US" sz="1600" dirty="0"/>
          </a:p>
          <a:p>
            <a:pPr fontAlgn="base">
              <a:lnSpc>
                <a:spcPct val="200000"/>
              </a:lnSpc>
              <a:spcBef>
                <a:spcPts val="1200"/>
              </a:spcBef>
              <a:spcAft>
                <a:spcPct val="0"/>
              </a:spcAft>
              <a:buFont typeface="+mj-lt"/>
              <a:buAutoNum type="arabicPeriod"/>
            </a:pPr>
            <a:r>
              <a:rPr lang="en-US" sz="1800" dirty="0"/>
              <a:t>A quantitative measure of the degree to which an item possesses a given quality attribute.</a:t>
            </a:r>
          </a:p>
          <a:p>
            <a:pPr fontAlgn="base">
              <a:spcBef>
                <a:spcPts val="1200"/>
              </a:spcBef>
              <a:spcAft>
                <a:spcPct val="0"/>
              </a:spcAft>
              <a:buFont typeface="+mj-lt"/>
              <a:buAutoNum type="arabicPeriod"/>
            </a:pPr>
            <a:endParaRPr lang="en-US" sz="1800" dirty="0"/>
          </a:p>
          <a:p>
            <a:pPr fontAlgn="base">
              <a:lnSpc>
                <a:spcPct val="200000"/>
              </a:lnSpc>
              <a:spcBef>
                <a:spcPts val="1200"/>
              </a:spcBef>
              <a:spcAft>
                <a:spcPct val="0"/>
              </a:spcAft>
              <a:buFont typeface="+mj-lt"/>
              <a:buAutoNum type="arabicPeriod"/>
            </a:pPr>
            <a:r>
              <a:rPr lang="en-US" sz="1800" dirty="0"/>
              <a:t>A function whose inputs are software data and whose output is a single numerical value that can be interpreted as the degree to which the software possesses a given quality attribute.</a:t>
            </a:r>
          </a:p>
        </p:txBody>
      </p:sp>
    </p:spTree>
    <p:extLst>
      <p:ext uri="{BB962C8B-B14F-4D97-AF65-F5344CB8AC3E}">
        <p14:creationId xmlns:p14="http://schemas.microsoft.com/office/powerpoint/2010/main" val="375620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  </a:t>
            </a:r>
          </a:p>
          <a:p>
            <a:pPr>
              <a:defRPr/>
            </a:pPr>
            <a:r>
              <a:rPr lang="en-IN" dirty="0">
                <a:solidFill>
                  <a:srgbClr val="C00000"/>
                </a:solidFill>
                <a:latin typeface="Comic Sans MS" panose="030F0702030302020204" pitchFamily="66" charset="0"/>
              </a:rPr>
              <a:t>Objective</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dirty="0"/>
              <a:t>Main objectives of software quality metrics - </a:t>
            </a:r>
          </a:p>
          <a:p>
            <a:pPr fontAlgn="base">
              <a:spcBef>
                <a:spcPts val="1200"/>
              </a:spcBef>
              <a:spcAft>
                <a:spcPct val="0"/>
              </a:spcAft>
              <a:buFont typeface="+mj-lt"/>
              <a:buAutoNum type="arabicPeriod"/>
            </a:pPr>
            <a:r>
              <a:rPr lang="en-US" sz="1600" dirty="0"/>
              <a:t>To facilitate management control as well as planning and execution of the appropriate managerial interventions. Based on -</a:t>
            </a:r>
          </a:p>
          <a:p>
            <a:pPr lvl="1" fontAlgn="base">
              <a:spcBef>
                <a:spcPts val="1200"/>
              </a:spcBef>
              <a:spcAft>
                <a:spcPct val="0"/>
              </a:spcAft>
              <a:buFont typeface="Arial" panose="020B0604020202020204" pitchFamily="34" charset="0"/>
              <a:buChar char="•"/>
            </a:pPr>
            <a:r>
              <a:rPr lang="en-US" dirty="0"/>
              <a:t>Deviations of actual functional (quality) performance from planned performance</a:t>
            </a:r>
          </a:p>
          <a:p>
            <a:pPr lvl="1" fontAlgn="base">
              <a:spcBef>
                <a:spcPts val="1200"/>
              </a:spcBef>
              <a:spcAft>
                <a:spcPct val="0"/>
              </a:spcAft>
              <a:buFont typeface="Arial" panose="020B0604020202020204" pitchFamily="34" charset="0"/>
              <a:buChar char="•"/>
            </a:pPr>
            <a:r>
              <a:rPr lang="en-US" dirty="0"/>
              <a:t>Deviations of actual timetable and budget performance from planned performance.</a:t>
            </a:r>
          </a:p>
          <a:p>
            <a:pPr lvl="1" fontAlgn="base">
              <a:spcBef>
                <a:spcPts val="1200"/>
              </a:spcBef>
              <a:spcAft>
                <a:spcPct val="0"/>
              </a:spcAft>
              <a:buFont typeface="Arial" panose="020B0604020202020204" pitchFamily="34" charset="0"/>
              <a:buChar char="•"/>
            </a:pPr>
            <a:endParaRPr lang="en-US" sz="800" dirty="0"/>
          </a:p>
          <a:p>
            <a:pPr fontAlgn="base">
              <a:spcBef>
                <a:spcPts val="1200"/>
              </a:spcBef>
              <a:spcAft>
                <a:spcPct val="0"/>
              </a:spcAft>
              <a:buFont typeface="+mj-lt"/>
              <a:buAutoNum type="arabicPeriod"/>
            </a:pPr>
            <a:r>
              <a:rPr lang="en-US" sz="1600" dirty="0"/>
              <a:t>To identify situations that require or enable development or maintenance process improvement in the form of preventive or corrective actions introduced throughout the organization. Based on -</a:t>
            </a:r>
          </a:p>
          <a:p>
            <a:pPr lvl="1" fontAlgn="base">
              <a:spcBef>
                <a:spcPts val="1200"/>
              </a:spcBef>
              <a:spcAft>
                <a:spcPct val="0"/>
              </a:spcAft>
              <a:buFont typeface="Arial" panose="020B0604020202020204" pitchFamily="34" charset="0"/>
              <a:buChar char="•"/>
            </a:pPr>
            <a:r>
              <a:rPr lang="en-US" dirty="0"/>
              <a:t>Accumulation of metrics information regarding the performance of teams, units, etc.</a:t>
            </a:r>
          </a:p>
        </p:txBody>
      </p:sp>
    </p:spTree>
    <p:extLst>
      <p:ext uri="{BB962C8B-B14F-4D97-AF65-F5344CB8AC3E}">
        <p14:creationId xmlns:p14="http://schemas.microsoft.com/office/powerpoint/2010/main" val="38171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Baseline and comparison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dirty="0"/>
              <a:t>Quality metrics can be compared to - </a:t>
            </a:r>
          </a:p>
          <a:p>
            <a:pPr fontAlgn="base">
              <a:lnSpc>
                <a:spcPct val="150000"/>
              </a:lnSpc>
              <a:spcBef>
                <a:spcPts val="1200"/>
              </a:spcBef>
              <a:spcAft>
                <a:spcPct val="0"/>
              </a:spcAft>
              <a:buFont typeface="+mj-lt"/>
              <a:buAutoNum type="arabicPeriod"/>
            </a:pPr>
            <a:r>
              <a:rPr lang="en-US" sz="1600" dirty="0"/>
              <a:t>Defined software quality standards</a:t>
            </a:r>
          </a:p>
          <a:p>
            <a:pPr fontAlgn="base">
              <a:lnSpc>
                <a:spcPct val="150000"/>
              </a:lnSpc>
              <a:spcBef>
                <a:spcPts val="1200"/>
              </a:spcBef>
              <a:spcAft>
                <a:spcPct val="0"/>
              </a:spcAft>
              <a:buFont typeface="+mj-lt"/>
              <a:buAutoNum type="arabicPeriod"/>
            </a:pPr>
            <a:r>
              <a:rPr lang="en-US" sz="1600" dirty="0"/>
              <a:t>Quality targets set for organizations or individuals</a:t>
            </a:r>
          </a:p>
          <a:p>
            <a:pPr fontAlgn="base">
              <a:lnSpc>
                <a:spcPct val="150000"/>
              </a:lnSpc>
              <a:spcBef>
                <a:spcPts val="1200"/>
              </a:spcBef>
              <a:spcAft>
                <a:spcPct val="0"/>
              </a:spcAft>
              <a:buFont typeface="+mj-lt"/>
              <a:buAutoNum type="arabicPeriod"/>
            </a:pPr>
            <a:r>
              <a:rPr lang="en-US" sz="1600" dirty="0"/>
              <a:t>Previous year’s quality achievements</a:t>
            </a:r>
          </a:p>
          <a:p>
            <a:pPr fontAlgn="base">
              <a:lnSpc>
                <a:spcPct val="150000"/>
              </a:lnSpc>
              <a:spcBef>
                <a:spcPts val="1200"/>
              </a:spcBef>
              <a:spcAft>
                <a:spcPct val="0"/>
              </a:spcAft>
              <a:buFont typeface="+mj-lt"/>
              <a:buAutoNum type="arabicPeriod"/>
            </a:pPr>
            <a:r>
              <a:rPr lang="en-US" sz="1600" dirty="0"/>
              <a:t>Previous project’s quality achievements</a:t>
            </a:r>
          </a:p>
          <a:p>
            <a:pPr fontAlgn="base">
              <a:lnSpc>
                <a:spcPct val="150000"/>
              </a:lnSpc>
              <a:spcBef>
                <a:spcPts val="1200"/>
              </a:spcBef>
              <a:spcAft>
                <a:spcPts val="600"/>
              </a:spcAft>
              <a:buFont typeface="+mj-lt"/>
              <a:buAutoNum type="arabicPeriod"/>
            </a:pPr>
            <a:r>
              <a:rPr lang="en-US" sz="1600" dirty="0"/>
              <a:t>Average quality levels achieved by other teams applying the same development tools in similar development environments</a:t>
            </a:r>
          </a:p>
          <a:p>
            <a:pPr fontAlgn="base">
              <a:lnSpc>
                <a:spcPct val="150000"/>
              </a:lnSpc>
              <a:spcBef>
                <a:spcPts val="1200"/>
              </a:spcBef>
              <a:spcAft>
                <a:spcPct val="0"/>
              </a:spcAft>
              <a:buFont typeface="+mj-lt"/>
              <a:buAutoNum type="arabicPeriod"/>
            </a:pPr>
            <a:r>
              <a:rPr lang="en-US" sz="1600" dirty="0"/>
              <a:t>Average quality achievements of the organization</a:t>
            </a:r>
          </a:p>
          <a:p>
            <a:pPr fontAlgn="base">
              <a:lnSpc>
                <a:spcPct val="150000"/>
              </a:lnSpc>
              <a:spcBef>
                <a:spcPts val="1200"/>
              </a:spcBef>
              <a:spcAft>
                <a:spcPct val="0"/>
              </a:spcAft>
              <a:buFont typeface="+mj-lt"/>
              <a:buAutoNum type="arabicPeriod"/>
            </a:pPr>
            <a:r>
              <a:rPr lang="en-US" sz="1600" dirty="0"/>
              <a:t>Industry practices for meeting quality requirements</a:t>
            </a:r>
          </a:p>
        </p:txBody>
      </p:sp>
    </p:spTree>
    <p:extLst>
      <p:ext uri="{BB962C8B-B14F-4D97-AF65-F5344CB8AC3E}">
        <p14:creationId xmlns:p14="http://schemas.microsoft.com/office/powerpoint/2010/main" val="996062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Classification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1200"/>
              </a:spcBef>
              <a:spcAft>
                <a:spcPct val="0"/>
              </a:spcAft>
            </a:pPr>
            <a:r>
              <a:rPr lang="en-US" sz="1600" dirty="0"/>
              <a:t>Quality metrics can be classified into - </a:t>
            </a:r>
          </a:p>
          <a:p>
            <a:pPr marL="0" indent="0" fontAlgn="base">
              <a:lnSpc>
                <a:spcPct val="150000"/>
              </a:lnSpc>
              <a:spcBef>
                <a:spcPts val="1200"/>
              </a:spcBef>
              <a:spcAft>
                <a:spcPct val="0"/>
              </a:spcAft>
            </a:pPr>
            <a:r>
              <a:rPr lang="en-US" sz="1600" dirty="0"/>
              <a:t>Classification based on phase of life cycle of software system  -</a:t>
            </a:r>
          </a:p>
          <a:p>
            <a:pPr fontAlgn="base">
              <a:lnSpc>
                <a:spcPct val="150000"/>
              </a:lnSpc>
              <a:spcBef>
                <a:spcPts val="1200"/>
              </a:spcBef>
              <a:spcAft>
                <a:spcPct val="0"/>
              </a:spcAft>
              <a:buFont typeface="+mj-lt"/>
              <a:buAutoNum type="arabicPeriod"/>
            </a:pPr>
            <a:r>
              <a:rPr lang="en-US" sz="1600" dirty="0"/>
              <a:t>Process metrics, related to the software development process</a:t>
            </a:r>
          </a:p>
          <a:p>
            <a:pPr fontAlgn="base">
              <a:lnSpc>
                <a:spcPct val="150000"/>
              </a:lnSpc>
              <a:spcBef>
                <a:spcPts val="1200"/>
              </a:spcBef>
              <a:spcAft>
                <a:spcPct val="0"/>
              </a:spcAft>
              <a:buFont typeface="+mj-lt"/>
              <a:buAutoNum type="arabicPeriod"/>
            </a:pPr>
            <a:r>
              <a:rPr lang="en-US" sz="1600" dirty="0"/>
              <a:t>Product metrics, related to software maintenance</a:t>
            </a:r>
          </a:p>
          <a:p>
            <a:pPr fontAlgn="base">
              <a:lnSpc>
                <a:spcPct val="150000"/>
              </a:lnSpc>
              <a:spcBef>
                <a:spcPts val="1200"/>
              </a:spcBef>
              <a:spcAft>
                <a:spcPct val="0"/>
              </a:spcAft>
              <a:buFont typeface="+mj-lt"/>
              <a:buAutoNum type="arabicPeriod"/>
            </a:pPr>
            <a:endParaRPr lang="en-US" sz="1600" dirty="0"/>
          </a:p>
          <a:p>
            <a:pPr marL="0" indent="0" fontAlgn="base">
              <a:lnSpc>
                <a:spcPct val="150000"/>
              </a:lnSpc>
              <a:spcBef>
                <a:spcPts val="1200"/>
              </a:spcBef>
              <a:spcAft>
                <a:spcPct val="0"/>
              </a:spcAft>
            </a:pPr>
            <a:r>
              <a:rPr lang="en-US" sz="1600" dirty="0"/>
              <a:t>Measured in terms of </a:t>
            </a:r>
          </a:p>
          <a:p>
            <a:pPr fontAlgn="base">
              <a:lnSpc>
                <a:spcPct val="150000"/>
              </a:lnSpc>
              <a:spcBef>
                <a:spcPts val="1200"/>
              </a:spcBef>
              <a:spcAft>
                <a:spcPct val="0"/>
              </a:spcAft>
              <a:buFont typeface="+mj-lt"/>
              <a:buAutoNum type="arabicPeriod"/>
            </a:pPr>
            <a:r>
              <a:rPr lang="en-US" sz="1600" dirty="0"/>
              <a:t>KLOC – Thousand lines of code</a:t>
            </a:r>
          </a:p>
          <a:p>
            <a:pPr fontAlgn="base">
              <a:lnSpc>
                <a:spcPct val="150000"/>
              </a:lnSpc>
              <a:spcBef>
                <a:spcPts val="1200"/>
              </a:spcBef>
              <a:spcAft>
                <a:spcPct val="0"/>
              </a:spcAft>
              <a:buFont typeface="+mj-lt"/>
              <a:buAutoNum type="arabicPeriod"/>
            </a:pPr>
            <a:r>
              <a:rPr lang="en-US" sz="1600" dirty="0"/>
              <a:t>Function Point – Functionality </a:t>
            </a:r>
          </a:p>
          <a:p>
            <a:pPr fontAlgn="base">
              <a:lnSpc>
                <a:spcPct val="150000"/>
              </a:lnSpc>
              <a:spcBef>
                <a:spcPts val="1200"/>
              </a:spcBef>
              <a:spcAft>
                <a:spcPct val="0"/>
              </a:spcAft>
              <a:buFont typeface="+mj-lt"/>
              <a:buAutoNum type="arabicPeriod"/>
            </a:pPr>
            <a:endParaRPr lang="en-US" sz="1600" dirty="0"/>
          </a:p>
        </p:txBody>
      </p:sp>
    </p:spTree>
    <p:extLst>
      <p:ext uri="{BB962C8B-B14F-4D97-AF65-F5344CB8AC3E}">
        <p14:creationId xmlns:p14="http://schemas.microsoft.com/office/powerpoint/2010/main" val="702396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Process Metrics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600"/>
              </a:spcBef>
              <a:spcAft>
                <a:spcPct val="0"/>
              </a:spcAft>
            </a:pPr>
            <a:r>
              <a:rPr lang="en-US" sz="1400" dirty="0"/>
              <a:t>Process metrics can be categorized as - </a:t>
            </a:r>
          </a:p>
          <a:p>
            <a:pPr fontAlgn="base">
              <a:spcBef>
                <a:spcPts val="600"/>
              </a:spcBef>
              <a:spcAft>
                <a:spcPct val="0"/>
              </a:spcAft>
              <a:buFont typeface="+mj-lt"/>
              <a:buAutoNum type="arabicPeriod"/>
            </a:pPr>
            <a:r>
              <a:rPr lang="en-US" sz="1400" dirty="0"/>
              <a:t>Software process quality metrics</a:t>
            </a:r>
          </a:p>
          <a:p>
            <a:pPr lvl="1" fontAlgn="base">
              <a:spcBef>
                <a:spcPts val="600"/>
              </a:spcBef>
              <a:spcAft>
                <a:spcPct val="0"/>
              </a:spcAft>
              <a:buFont typeface="Arial" panose="020B0604020202020204" pitchFamily="34" charset="0"/>
              <a:buChar char="•"/>
            </a:pPr>
            <a:r>
              <a:rPr lang="en-US" sz="1400" dirty="0"/>
              <a:t>Error density metrics</a:t>
            </a:r>
          </a:p>
          <a:p>
            <a:pPr lvl="2">
              <a:spcBef>
                <a:spcPts val="600"/>
              </a:spcBef>
            </a:pPr>
            <a:r>
              <a:rPr lang="en-US" sz="1400" dirty="0"/>
              <a:t>Number of Errors per lines of code or per Function Point</a:t>
            </a:r>
          </a:p>
          <a:p>
            <a:pPr lvl="2">
              <a:spcBef>
                <a:spcPts val="600"/>
              </a:spcBef>
            </a:pPr>
            <a:r>
              <a:rPr lang="en-US" sz="1400" dirty="0"/>
              <a:t>Errors can be weighted based on severity of error.</a:t>
            </a:r>
          </a:p>
          <a:p>
            <a:pPr lvl="1" fontAlgn="base">
              <a:spcBef>
                <a:spcPts val="600"/>
              </a:spcBef>
              <a:spcAft>
                <a:spcPct val="0"/>
              </a:spcAft>
              <a:buFont typeface="Arial" panose="020B0604020202020204" pitchFamily="34" charset="0"/>
              <a:buChar char="•"/>
            </a:pPr>
            <a:r>
              <a:rPr lang="en-US" sz="1400" dirty="0"/>
              <a:t>Error severity metrics.</a:t>
            </a:r>
          </a:p>
          <a:p>
            <a:pPr lvl="2">
              <a:spcBef>
                <a:spcPts val="600"/>
              </a:spcBef>
            </a:pPr>
            <a:r>
              <a:rPr lang="en-US" sz="1400" dirty="0"/>
              <a:t>Average severity of Errors</a:t>
            </a:r>
          </a:p>
          <a:p>
            <a:pPr fontAlgn="base">
              <a:spcBef>
                <a:spcPts val="600"/>
              </a:spcBef>
              <a:spcAft>
                <a:spcPct val="0"/>
              </a:spcAft>
              <a:buFont typeface="+mj-lt"/>
              <a:buAutoNum type="arabicPeriod"/>
            </a:pPr>
            <a:r>
              <a:rPr lang="en-US" sz="1400" dirty="0"/>
              <a:t>Software process timetable metrics</a:t>
            </a:r>
          </a:p>
          <a:p>
            <a:pPr lvl="1" fontAlgn="base">
              <a:spcBef>
                <a:spcPts val="600"/>
              </a:spcBef>
              <a:spcAft>
                <a:spcPct val="0"/>
              </a:spcAft>
              <a:buFont typeface="Arial" panose="020B0604020202020204" pitchFamily="34" charset="0"/>
              <a:buChar char="•"/>
            </a:pPr>
            <a:r>
              <a:rPr lang="en-US" sz="1400" dirty="0"/>
              <a:t>Average delay in completion of Milestones</a:t>
            </a:r>
          </a:p>
          <a:p>
            <a:pPr fontAlgn="base">
              <a:spcBef>
                <a:spcPts val="600"/>
              </a:spcBef>
              <a:spcAft>
                <a:spcPct val="0"/>
              </a:spcAft>
              <a:buFont typeface="+mj-lt"/>
              <a:buAutoNum type="arabicPeriod"/>
            </a:pPr>
            <a:r>
              <a:rPr lang="en-US" sz="1400" dirty="0"/>
              <a:t>Error removal effectiveness metrics</a:t>
            </a:r>
          </a:p>
          <a:p>
            <a:pPr lvl="1" fontAlgn="base">
              <a:spcBef>
                <a:spcPts val="600"/>
              </a:spcBef>
              <a:spcAft>
                <a:spcPct val="0"/>
              </a:spcAft>
              <a:buFont typeface="Arial" panose="020B0604020202020204" pitchFamily="34" charset="0"/>
              <a:buChar char="•"/>
            </a:pPr>
            <a:r>
              <a:rPr lang="en-US" sz="1400" dirty="0"/>
              <a:t>Errors Removal Effectiveness</a:t>
            </a:r>
          </a:p>
          <a:p>
            <a:pPr lvl="1" fontAlgn="base">
              <a:spcBef>
                <a:spcPts val="600"/>
              </a:spcBef>
              <a:spcAft>
                <a:spcPct val="0"/>
              </a:spcAft>
              <a:buFont typeface="Arial" panose="020B0604020202020204" pitchFamily="34" charset="0"/>
              <a:buChar char="•"/>
            </a:pPr>
            <a:r>
              <a:rPr lang="en-US" sz="1400" dirty="0"/>
              <a:t>Weighted Errors Removal Effectiveness</a:t>
            </a:r>
          </a:p>
          <a:p>
            <a:pPr fontAlgn="base">
              <a:spcBef>
                <a:spcPts val="600"/>
              </a:spcBef>
              <a:spcAft>
                <a:spcPct val="0"/>
              </a:spcAft>
              <a:buFont typeface="+mj-lt"/>
              <a:buAutoNum type="arabicPeriod"/>
            </a:pPr>
            <a:r>
              <a:rPr lang="en-US" sz="1400" dirty="0"/>
              <a:t>Software process productivity metrics</a:t>
            </a:r>
          </a:p>
          <a:p>
            <a:pPr lvl="1" fontAlgn="base">
              <a:spcBef>
                <a:spcPts val="600"/>
              </a:spcBef>
              <a:spcAft>
                <a:spcPct val="0"/>
              </a:spcAft>
              <a:buFont typeface="Arial" panose="020B0604020202020204" pitchFamily="34" charset="0"/>
              <a:buChar char="•"/>
            </a:pPr>
            <a:r>
              <a:rPr lang="en-US" sz="1400" dirty="0"/>
              <a:t>Development Productivity Hours/KLOC</a:t>
            </a:r>
          </a:p>
          <a:p>
            <a:pPr lvl="1" fontAlgn="base">
              <a:spcBef>
                <a:spcPts val="600"/>
              </a:spcBef>
              <a:spcAft>
                <a:spcPct val="0"/>
              </a:spcAft>
              <a:buFont typeface="Arial" panose="020B0604020202020204" pitchFamily="34" charset="0"/>
              <a:buChar char="•"/>
            </a:pPr>
            <a:r>
              <a:rPr lang="en-US" sz="1400" dirty="0"/>
              <a:t>Function point Development Productivity Hours/Function Point</a:t>
            </a:r>
          </a:p>
          <a:p>
            <a:pPr lvl="1" fontAlgn="base">
              <a:spcBef>
                <a:spcPts val="600"/>
              </a:spcBef>
              <a:spcAft>
                <a:spcPct val="0"/>
              </a:spcAft>
              <a:buFont typeface="Arial" panose="020B0604020202020204" pitchFamily="34" charset="0"/>
              <a:buChar char="•"/>
            </a:pPr>
            <a:r>
              <a:rPr lang="en-US" sz="1400" dirty="0"/>
              <a:t>Code Reuse - Reused lines of code</a:t>
            </a:r>
          </a:p>
          <a:p>
            <a:pPr lvl="1" fontAlgn="base">
              <a:spcBef>
                <a:spcPts val="600"/>
              </a:spcBef>
              <a:spcAft>
                <a:spcPct val="0"/>
              </a:spcAft>
              <a:buFont typeface="Arial" panose="020B0604020202020204" pitchFamily="34" charset="0"/>
              <a:buChar char="•"/>
            </a:pPr>
            <a:r>
              <a:rPr lang="en-US" sz="1400" dirty="0"/>
              <a:t>Documentation Reuse – Reused documentation</a:t>
            </a:r>
          </a:p>
        </p:txBody>
      </p:sp>
    </p:spTree>
    <p:extLst>
      <p:ext uri="{BB962C8B-B14F-4D97-AF65-F5344CB8AC3E}">
        <p14:creationId xmlns:p14="http://schemas.microsoft.com/office/powerpoint/2010/main" val="406132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Product Metrics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600"/>
              </a:spcBef>
              <a:spcAft>
                <a:spcPct val="0"/>
              </a:spcAft>
            </a:pPr>
            <a:r>
              <a:rPr lang="en-US" sz="1400" dirty="0"/>
              <a:t>Product metrics -  refer to the software system’s operational phase</a:t>
            </a:r>
          </a:p>
          <a:p>
            <a:pPr marL="0" indent="0" fontAlgn="base">
              <a:spcBef>
                <a:spcPts val="600"/>
              </a:spcBef>
              <a:spcAft>
                <a:spcPct val="0"/>
              </a:spcAft>
            </a:pPr>
            <a:r>
              <a:rPr lang="en-US" sz="1400" dirty="0"/>
              <a:t>Services provided can be </a:t>
            </a:r>
          </a:p>
          <a:p>
            <a:pPr fontAlgn="base">
              <a:spcBef>
                <a:spcPts val="600"/>
              </a:spcBef>
              <a:spcAft>
                <a:spcPct val="0"/>
              </a:spcAft>
              <a:buFont typeface="+mj-lt"/>
              <a:buAutoNum type="arabicPeriod"/>
            </a:pPr>
            <a:r>
              <a:rPr lang="en-US" sz="1400" dirty="0" err="1"/>
              <a:t>HelpDesk</a:t>
            </a:r>
            <a:r>
              <a:rPr lang="en-US" sz="1400" dirty="0"/>
              <a:t> Services  - For usage and application of S/W. Depends on S/W intuitiveness, friendliness.</a:t>
            </a:r>
          </a:p>
          <a:p>
            <a:pPr lvl="1" fontAlgn="base">
              <a:spcBef>
                <a:spcPts val="600"/>
              </a:spcBef>
              <a:spcAft>
                <a:spcPct val="0"/>
              </a:spcAft>
              <a:buFont typeface="Arial" panose="020B0604020202020204" pitchFamily="34" charset="0"/>
              <a:buChar char="•"/>
            </a:pPr>
            <a:r>
              <a:rPr lang="en-US" sz="1400" dirty="0"/>
              <a:t>HD calls density metrics – Number of calls in a timeframe.</a:t>
            </a:r>
          </a:p>
          <a:p>
            <a:pPr lvl="1" fontAlgn="base">
              <a:spcBef>
                <a:spcPts val="600"/>
              </a:spcBef>
              <a:spcAft>
                <a:spcPct val="0"/>
              </a:spcAft>
              <a:buFont typeface="Arial" panose="020B0604020202020204" pitchFamily="34" charset="0"/>
              <a:buChar char="•"/>
            </a:pPr>
            <a:r>
              <a:rPr lang="en-US" sz="1400" dirty="0"/>
              <a:t>Metrics of the severity of the HD issues raised – Average severity of HD Calls.</a:t>
            </a:r>
          </a:p>
          <a:p>
            <a:pPr lvl="1" fontAlgn="base">
              <a:spcBef>
                <a:spcPts val="600"/>
              </a:spcBef>
              <a:spcAft>
                <a:spcPct val="0"/>
              </a:spcAft>
              <a:buFont typeface="Arial" panose="020B0604020202020204" pitchFamily="34" charset="0"/>
              <a:buChar char="•"/>
            </a:pPr>
            <a:r>
              <a:rPr lang="en-US" sz="1400" dirty="0"/>
              <a:t>HD success metrics – the level of success in responding to these calls – Meeting SLA in resolution. </a:t>
            </a:r>
          </a:p>
          <a:p>
            <a:pPr fontAlgn="base">
              <a:spcBef>
                <a:spcPts val="600"/>
              </a:spcBef>
              <a:spcAft>
                <a:spcPct val="0"/>
              </a:spcAft>
              <a:buFont typeface="+mj-lt"/>
              <a:buAutoNum type="arabicPeriod"/>
            </a:pPr>
            <a:r>
              <a:rPr lang="en-US" sz="1400" dirty="0"/>
              <a:t>Corrective Maintenance Services – When failure occurs at customer site.</a:t>
            </a:r>
          </a:p>
          <a:p>
            <a:pPr lvl="1" fontAlgn="base">
              <a:spcBef>
                <a:spcPts val="600"/>
              </a:spcBef>
              <a:spcAft>
                <a:spcPct val="0"/>
              </a:spcAft>
              <a:buFont typeface="Arial" panose="020B0604020202020204" pitchFamily="34" charset="0"/>
              <a:buChar char="•"/>
            </a:pPr>
            <a:r>
              <a:rPr lang="en-US" sz="1400" dirty="0"/>
              <a:t>Software system failures density metrics – Failures per KLOC or FP</a:t>
            </a:r>
          </a:p>
          <a:p>
            <a:pPr lvl="1" fontAlgn="base">
              <a:spcBef>
                <a:spcPts val="600"/>
              </a:spcBef>
              <a:spcAft>
                <a:spcPct val="0"/>
              </a:spcAft>
              <a:buFont typeface="Arial" panose="020B0604020202020204" pitchFamily="34" charset="0"/>
              <a:buChar char="•"/>
            </a:pPr>
            <a:r>
              <a:rPr lang="en-US" sz="1400" dirty="0"/>
              <a:t>Software system failures severity metrics – Average severity of Failure</a:t>
            </a:r>
          </a:p>
          <a:p>
            <a:pPr lvl="1" fontAlgn="base">
              <a:spcBef>
                <a:spcPts val="600"/>
              </a:spcBef>
              <a:spcAft>
                <a:spcPct val="0"/>
              </a:spcAft>
              <a:buFont typeface="Arial" panose="020B0604020202020204" pitchFamily="34" charset="0"/>
              <a:buChar char="•"/>
            </a:pPr>
            <a:r>
              <a:rPr lang="en-US" sz="1400" dirty="0"/>
              <a:t>Failures of maintenance services metrics</a:t>
            </a:r>
          </a:p>
          <a:p>
            <a:pPr lvl="2">
              <a:spcBef>
                <a:spcPts val="600"/>
              </a:spcBef>
            </a:pPr>
            <a:r>
              <a:rPr lang="en-US" sz="1400" dirty="0"/>
              <a:t>Unable to complete the failure correction on time</a:t>
            </a:r>
          </a:p>
          <a:p>
            <a:pPr lvl="2">
              <a:spcBef>
                <a:spcPts val="600"/>
              </a:spcBef>
            </a:pPr>
            <a:r>
              <a:rPr lang="en-US" sz="1400" dirty="0"/>
              <a:t>Correction fails to fix failure - Maintenance Repeated repair Failure</a:t>
            </a:r>
          </a:p>
          <a:p>
            <a:pPr lvl="1" fontAlgn="base">
              <a:spcBef>
                <a:spcPts val="600"/>
              </a:spcBef>
              <a:spcAft>
                <a:spcPct val="0"/>
              </a:spcAft>
              <a:buFont typeface="Arial" panose="020B0604020202020204" pitchFamily="34" charset="0"/>
              <a:buChar char="•"/>
            </a:pPr>
            <a:r>
              <a:rPr lang="en-IN" sz="1400" dirty="0"/>
              <a:t>Software system availability metrics</a:t>
            </a:r>
          </a:p>
          <a:p>
            <a:pPr lvl="2">
              <a:spcBef>
                <a:spcPts val="600"/>
              </a:spcBef>
            </a:pPr>
            <a:r>
              <a:rPr lang="en-US" sz="1400" dirty="0"/>
              <a:t>Full availability – All software system functions perform properly</a:t>
            </a:r>
          </a:p>
          <a:p>
            <a:pPr lvl="2">
              <a:spcBef>
                <a:spcPts val="600"/>
              </a:spcBef>
            </a:pPr>
            <a:r>
              <a:rPr lang="en-US" sz="1400" dirty="0"/>
              <a:t>Vital availability – No vital functions fail (but non-vital functions may fail)</a:t>
            </a:r>
          </a:p>
          <a:p>
            <a:pPr lvl="2">
              <a:spcBef>
                <a:spcPts val="600"/>
              </a:spcBef>
            </a:pPr>
            <a:r>
              <a:rPr lang="en-US" sz="1400" dirty="0"/>
              <a:t>Total unavailability – All software system functions fail.</a:t>
            </a:r>
          </a:p>
        </p:txBody>
      </p:sp>
    </p:spTree>
    <p:extLst>
      <p:ext uri="{BB962C8B-B14F-4D97-AF65-F5344CB8AC3E}">
        <p14:creationId xmlns:p14="http://schemas.microsoft.com/office/powerpoint/2010/main" val="195445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0A83-206F-7305-CC8D-C13E67956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47C1-41E9-07D4-DD2D-7D7BE0EA21EF}"/>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E65C2402-3B78-9165-7BB0-C8F973FBF7E8}"/>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- 06</a:t>
            </a:r>
          </a:p>
          <a:p>
            <a:pPr marL="342900" lvl="1" indent="-342900" algn="just">
              <a:buClr>
                <a:srgbClr val="101141"/>
              </a:buClr>
              <a:buFont typeface="Arial" panose="020B0604020202020204" pitchFamily="34" charset="0"/>
              <a:buChar char="•"/>
            </a:pPr>
            <a:r>
              <a:rPr lang="en-US" sz="1400" dirty="0"/>
              <a:t>Test Design Techniques</a:t>
            </a:r>
          </a:p>
          <a:p>
            <a:pPr marL="742950" lvl="2" indent="-342900" algn="just">
              <a:buClr>
                <a:srgbClr val="101141"/>
              </a:buClr>
            </a:pPr>
            <a:r>
              <a:rPr lang="en-US" sz="1400" dirty="0"/>
              <a:t>Combinatorial Testing</a:t>
            </a:r>
          </a:p>
          <a:p>
            <a:pPr marL="742950" lvl="2" indent="-342900" algn="just">
              <a:buClr>
                <a:srgbClr val="101141"/>
              </a:buClr>
            </a:pPr>
            <a:r>
              <a:rPr lang="en-US" sz="1400" dirty="0"/>
              <a:t>Boundary Value Analysis</a:t>
            </a:r>
          </a:p>
          <a:p>
            <a:pPr marL="742950" lvl="2" indent="-342900" algn="just">
              <a:buClr>
                <a:srgbClr val="101141"/>
              </a:buClr>
            </a:pPr>
            <a:r>
              <a:rPr lang="en-US" sz="1400" dirty="0"/>
              <a:t>Equivalence Class Partitioning</a:t>
            </a:r>
          </a:p>
          <a:p>
            <a:pPr marL="742950" lvl="2" indent="-342900" algn="just">
              <a:buClr>
                <a:srgbClr val="101141"/>
              </a:buClr>
            </a:pPr>
            <a:endParaRPr lang="en-US" sz="1600" b="1" dirty="0"/>
          </a:p>
          <a:p>
            <a:pPr marL="742950" lvl="2" indent="-342900" algn="just">
              <a:buClr>
                <a:srgbClr val="101141"/>
              </a:buClr>
            </a:pPr>
            <a:endParaRPr lang="en-US" sz="1600" b="1" dirty="0"/>
          </a:p>
          <a:p>
            <a:pPr marL="0" indent="-400050" algn="just"/>
            <a:r>
              <a:rPr lang="en-US" sz="1600" b="1" dirty="0"/>
              <a:t>Lecture - 07</a:t>
            </a:r>
          </a:p>
          <a:p>
            <a:pPr marL="342900" lvl="1" indent="-342900" algn="just">
              <a:buClr>
                <a:srgbClr val="101141"/>
              </a:buClr>
              <a:buFont typeface="Arial" panose="020B0604020202020204" pitchFamily="34" charset="0"/>
              <a:buChar char="•"/>
            </a:pPr>
            <a:r>
              <a:rPr lang="en-US" sz="1400" dirty="0"/>
              <a:t>Test Methodology </a:t>
            </a:r>
          </a:p>
          <a:p>
            <a:pPr marL="742950" lvl="2" indent="-342900" algn="just">
              <a:buClr>
                <a:srgbClr val="101141"/>
              </a:buClr>
            </a:pPr>
            <a:r>
              <a:rPr lang="en-US" sz="1400" dirty="0"/>
              <a:t>Decision Table Testing</a:t>
            </a:r>
          </a:p>
          <a:p>
            <a:pPr marL="342900" lvl="1" indent="-342900" algn="just">
              <a:buClr>
                <a:srgbClr val="101141"/>
              </a:buClr>
              <a:buFont typeface="Arial" panose="020B0604020202020204" pitchFamily="34" charset="0"/>
              <a:buChar char="•"/>
            </a:pPr>
            <a:r>
              <a:rPr lang="en-US" sz="1400" dirty="0"/>
              <a:t>Test Execution Process</a:t>
            </a:r>
          </a:p>
          <a:p>
            <a:pPr marL="342900" lvl="1" indent="-342900" algn="just">
              <a:buClr>
                <a:srgbClr val="101141"/>
              </a:buClr>
              <a:buFont typeface="Arial" panose="020B0604020202020204" pitchFamily="34" charset="0"/>
              <a:buChar char="•"/>
            </a:pPr>
            <a:r>
              <a:rPr lang="en-US" sz="1400" dirty="0"/>
              <a:t>Test Case Design</a:t>
            </a:r>
          </a:p>
          <a:p>
            <a:pPr marL="342900" lvl="1" indent="-342900" algn="just">
              <a:buClr>
                <a:srgbClr val="101141"/>
              </a:buClr>
              <a:buFont typeface="Arial" panose="020B0604020202020204" pitchFamily="34" charset="0"/>
              <a:buChar char="•"/>
            </a:pPr>
            <a:r>
              <a:rPr lang="en-US" sz="1400" dirty="0"/>
              <a:t>Automated Testing</a:t>
            </a:r>
          </a:p>
          <a:p>
            <a:pPr marL="342900" lvl="1" indent="-342900" algn="just">
              <a:buClr>
                <a:srgbClr val="101141"/>
              </a:buClr>
              <a:buFont typeface="Arial" panose="020B0604020202020204" pitchFamily="34" charset="0"/>
              <a:buChar char="•"/>
            </a:pPr>
            <a:r>
              <a:rPr lang="en-US" sz="1400" dirty="0"/>
              <a:t>Alpha and Beta Site Testing</a:t>
            </a:r>
          </a:p>
          <a:p>
            <a:pPr marL="342900" lvl="1" indent="-342900" algn="just">
              <a:buClr>
                <a:srgbClr val="101141"/>
              </a:buClr>
              <a:buFont typeface="Arial" panose="020B0604020202020204" pitchFamily="34" charset="0"/>
              <a:buChar char="•"/>
            </a:pPr>
            <a:r>
              <a:rPr lang="en-US" sz="1400" dirty="0"/>
              <a:t>Regression Testing Strategies</a:t>
            </a:r>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p:txBody>
      </p:sp>
      <p:sp>
        <p:nvSpPr>
          <p:cNvPr id="4" name="Content Placeholder 1">
            <a:extLst>
              <a:ext uri="{FF2B5EF4-FFF2-40B4-BE49-F238E27FC236}">
                <a16:creationId xmlns:a16="http://schemas.microsoft.com/office/drawing/2014/main" id="{5A6590EE-678F-48C6-4C65-8250D8E49036}"/>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lgn="just"/>
            <a:r>
              <a:rPr lang="en-US" sz="1600" b="1" dirty="0"/>
              <a:t>Lecture - 08</a:t>
            </a:r>
          </a:p>
          <a:p>
            <a:pPr marL="342900" lvl="1" indent="-342900" algn="just">
              <a:buClr>
                <a:srgbClr val="101141"/>
              </a:buClr>
              <a:buFont typeface="Arial" panose="020B0604020202020204" pitchFamily="34" charset="0"/>
              <a:buChar char="•"/>
            </a:pPr>
            <a:r>
              <a:rPr lang="en-US" sz="1400" dirty="0"/>
              <a:t>Revision</a:t>
            </a:r>
          </a:p>
          <a:p>
            <a:pPr marL="342900" lvl="1" indent="-342900" algn="just">
              <a:buClr>
                <a:srgbClr val="101141"/>
              </a:buClr>
              <a:buFont typeface="Arial" panose="020B0604020202020204" pitchFamily="34" charset="0"/>
              <a:buChar char="•"/>
            </a:pPr>
            <a:endParaRPr lang="en-US" sz="1400" dirty="0"/>
          </a:p>
          <a:p>
            <a:pPr marL="0" indent="-400050" algn="just"/>
            <a:r>
              <a:rPr lang="en-US" sz="1600" b="1" dirty="0"/>
              <a:t>Lecture - 09</a:t>
            </a:r>
          </a:p>
          <a:p>
            <a:pPr marL="342900" lvl="1" indent="-342900" algn="just">
              <a:buClr>
                <a:srgbClr val="101141"/>
              </a:buClr>
              <a:buFont typeface="Wingdings" panose="05000000000000000000" pitchFamily="2" charset="2"/>
              <a:buChar char="Ø"/>
            </a:pPr>
            <a:r>
              <a:rPr lang="en-US" sz="1400" dirty="0"/>
              <a:t>Reviews - Informal Reviews, Formal Reviews</a:t>
            </a:r>
          </a:p>
          <a:p>
            <a:pPr marL="342900" lvl="1" indent="-342900" algn="just">
              <a:buClr>
                <a:srgbClr val="101141"/>
              </a:buClr>
              <a:buFont typeface="Arial" panose="020B0604020202020204" pitchFamily="34" charset="0"/>
              <a:buChar char="•"/>
            </a:pPr>
            <a:r>
              <a:rPr lang="en-US" sz="1400" dirty="0"/>
              <a:t>Personal, Peer, Walkthrough, Inspection, Audits</a:t>
            </a:r>
          </a:p>
          <a:p>
            <a:pPr marL="342900" lvl="1" indent="-342900" algn="just">
              <a:buClr>
                <a:srgbClr val="101141"/>
              </a:buClr>
              <a:buFont typeface="Arial" panose="020B0604020202020204" pitchFamily="34" charset="0"/>
              <a:buChar char="•"/>
            </a:pPr>
            <a:r>
              <a:rPr lang="en-US" sz="1400" dirty="0"/>
              <a:t>Types of Audits (Internal, Third Party)</a:t>
            </a:r>
          </a:p>
          <a:p>
            <a:pPr marL="342900" lvl="1" indent="-342900" algn="just">
              <a:buClr>
                <a:srgbClr val="101141"/>
              </a:buClr>
              <a:buFont typeface="Arial" panose="020B0604020202020204" pitchFamily="34" charset="0"/>
              <a:buChar char="•"/>
            </a:pPr>
            <a:r>
              <a:rPr lang="en-US" sz="1400" dirty="0"/>
              <a:t>Project Assessment and Control Process</a:t>
            </a:r>
          </a:p>
          <a:p>
            <a:pPr marL="342900" lvl="1" indent="-342900" algn="just">
              <a:buClr>
                <a:srgbClr val="101141"/>
              </a:buClr>
              <a:buFont typeface="Arial" panose="020B0604020202020204" pitchFamily="34" charset="0"/>
              <a:buChar char="•"/>
            </a:pPr>
            <a:r>
              <a:rPr lang="en-US" sz="1400" dirty="0"/>
              <a:t>Corrective Actions</a:t>
            </a:r>
          </a:p>
          <a:p>
            <a:pPr marL="342900" lvl="1" indent="-342900" algn="just">
              <a:buClr>
                <a:srgbClr val="101141"/>
              </a:buClr>
              <a:buFont typeface="Arial" panose="020B0604020202020204" pitchFamily="34" charset="0"/>
              <a:buChar char="•"/>
            </a:pPr>
            <a:endParaRPr lang="en-US" sz="1400" dirty="0"/>
          </a:p>
          <a:p>
            <a:pPr marL="0" lvl="1" indent="-400050" algn="just">
              <a:buClr>
                <a:srgbClr val="101141"/>
              </a:buClr>
              <a:buNone/>
            </a:pPr>
            <a:r>
              <a:rPr lang="en-US" b="1" dirty="0"/>
              <a:t>Lecture - 10</a:t>
            </a:r>
          </a:p>
          <a:p>
            <a:pPr marL="342900" lvl="1" indent="-342900" algn="just">
              <a:buClr>
                <a:srgbClr val="101141"/>
              </a:buClr>
              <a:buFont typeface="Arial" panose="020B0604020202020204" pitchFamily="34" charset="0"/>
              <a:buChar char="•"/>
            </a:pPr>
            <a:r>
              <a:rPr lang="en-US" sz="1400" dirty="0"/>
              <a:t>Software configuration Management</a:t>
            </a:r>
          </a:p>
          <a:p>
            <a:pPr marL="742950" lvl="2" indent="-342900" algn="just">
              <a:buClr>
                <a:srgbClr val="101141"/>
              </a:buClr>
            </a:pPr>
            <a:r>
              <a:rPr lang="en-US" sz="1400" dirty="0"/>
              <a:t>Definitions, Benefits</a:t>
            </a:r>
          </a:p>
          <a:p>
            <a:pPr marL="342900" lvl="1" indent="-342900" algn="just">
              <a:buClr>
                <a:srgbClr val="101141"/>
              </a:buClr>
              <a:buFont typeface="Arial" panose="020B0604020202020204" pitchFamily="34" charset="0"/>
              <a:buChar char="•"/>
            </a:pPr>
            <a:r>
              <a:rPr lang="en-US" sz="1400" dirty="0"/>
              <a:t>SCM - IEEE 828, ISO 12207, </a:t>
            </a:r>
            <a:r>
              <a:rPr lang="en-US" sz="1400" dirty="0" err="1"/>
              <a:t>CMMi</a:t>
            </a:r>
            <a:r>
              <a:rPr lang="en-US" sz="1400" dirty="0"/>
              <a:t>-Dev</a:t>
            </a:r>
          </a:p>
          <a:p>
            <a:pPr marL="342900" lvl="1" indent="-342900" algn="just">
              <a:buClr>
                <a:srgbClr val="101141"/>
              </a:buClr>
              <a:buFont typeface="Arial" panose="020B0604020202020204" pitchFamily="34" charset="0"/>
              <a:buChar char="•"/>
            </a:pPr>
            <a:r>
              <a:rPr lang="en-US" sz="1400" dirty="0"/>
              <a:t>Baseline</a:t>
            </a:r>
          </a:p>
          <a:p>
            <a:pPr marL="342900" lvl="1" indent="-342900" algn="just">
              <a:buClr>
                <a:srgbClr val="101141"/>
              </a:buClr>
              <a:buFont typeface="Arial" panose="020B0604020202020204" pitchFamily="34" charset="0"/>
              <a:buChar char="•"/>
            </a:pPr>
            <a:r>
              <a:rPr lang="en-US" sz="1400" dirty="0"/>
              <a:t>Branching</a:t>
            </a:r>
          </a:p>
          <a:p>
            <a:pPr marL="342900" lvl="1" indent="-342900" algn="just">
              <a:buClr>
                <a:srgbClr val="101141"/>
              </a:buClr>
              <a:buFont typeface="Arial" panose="020B0604020202020204" pitchFamily="34" charset="0"/>
              <a:buChar char="•"/>
            </a:pPr>
            <a:r>
              <a:rPr lang="en-US" sz="1400" dirty="0"/>
              <a:t>Change Control</a:t>
            </a:r>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p:txBody>
      </p:sp>
    </p:spTree>
    <p:extLst>
      <p:ext uri="{BB962C8B-B14F-4D97-AF65-F5344CB8AC3E}">
        <p14:creationId xmlns:p14="http://schemas.microsoft.com/office/powerpoint/2010/main" val="2330388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Implementation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600"/>
              </a:spcBef>
              <a:spcAft>
                <a:spcPct val="0"/>
              </a:spcAft>
            </a:pPr>
            <a:r>
              <a:rPr lang="en-US" sz="1400" dirty="0"/>
              <a:t>Implementation requires</a:t>
            </a:r>
          </a:p>
          <a:p>
            <a:pPr marL="285750" indent="-285750" fontAlgn="base">
              <a:spcBef>
                <a:spcPts val="600"/>
              </a:spcBef>
              <a:spcAft>
                <a:spcPct val="0"/>
              </a:spcAft>
              <a:buFont typeface="Arial" panose="020B0604020202020204" pitchFamily="34" charset="0"/>
              <a:buChar char="•"/>
            </a:pPr>
            <a:r>
              <a:rPr lang="en-US" sz="1400" dirty="0"/>
              <a:t>Definition of software quality metrics – relevant and adequate for teams, departments, etc.</a:t>
            </a:r>
          </a:p>
          <a:p>
            <a:pPr marL="685800" lvl="1" fontAlgn="base">
              <a:spcBef>
                <a:spcPts val="600"/>
              </a:spcBef>
              <a:spcAft>
                <a:spcPct val="0"/>
              </a:spcAft>
              <a:buFont typeface="Arial" panose="020B0604020202020204" pitchFamily="34" charset="0"/>
              <a:buChar char="•"/>
            </a:pPr>
            <a:r>
              <a:rPr lang="en-US" sz="1400" dirty="0"/>
              <a:t>Definition of attributes to be measured</a:t>
            </a:r>
          </a:p>
          <a:p>
            <a:pPr marL="685800" lvl="1" fontAlgn="base">
              <a:spcBef>
                <a:spcPts val="600"/>
              </a:spcBef>
              <a:spcAft>
                <a:spcPct val="0"/>
              </a:spcAft>
              <a:buFont typeface="Arial" panose="020B0604020202020204" pitchFamily="34" charset="0"/>
              <a:buChar char="•"/>
            </a:pPr>
            <a:r>
              <a:rPr lang="en-US" sz="1400" dirty="0"/>
              <a:t>Definition of the metrics that measure the required attributes</a:t>
            </a:r>
          </a:p>
          <a:p>
            <a:pPr marL="685800" lvl="1" fontAlgn="base">
              <a:spcBef>
                <a:spcPts val="600"/>
              </a:spcBef>
              <a:spcAft>
                <a:spcPct val="0"/>
              </a:spcAft>
              <a:buFont typeface="Arial" panose="020B0604020202020204" pitchFamily="34" charset="0"/>
              <a:buChar char="•"/>
            </a:pPr>
            <a:r>
              <a:rPr lang="en-US" sz="1400" dirty="0"/>
              <a:t>Comparative target values based on standards, previous year’s performance, etc. </a:t>
            </a:r>
          </a:p>
          <a:p>
            <a:pPr marL="685800" lvl="1" fontAlgn="base">
              <a:spcBef>
                <a:spcPts val="600"/>
              </a:spcBef>
              <a:spcAft>
                <a:spcPct val="0"/>
              </a:spcAft>
              <a:buFont typeface="Arial" panose="020B0604020202020204" pitchFamily="34" charset="0"/>
              <a:buChar char="•"/>
            </a:pPr>
            <a:r>
              <a:rPr lang="en-US" sz="1400" dirty="0"/>
              <a:t>Reporting method, including reporting process and frequency of reporting</a:t>
            </a:r>
          </a:p>
          <a:p>
            <a:pPr marL="685800" lvl="1" fontAlgn="base">
              <a:spcBef>
                <a:spcPts val="600"/>
              </a:spcBef>
              <a:spcAft>
                <a:spcPct val="0"/>
              </a:spcAft>
              <a:buFont typeface="Arial" panose="020B0604020202020204" pitchFamily="34" charset="0"/>
              <a:buChar char="•"/>
            </a:pPr>
            <a:r>
              <a:rPr lang="en-US" sz="1400" dirty="0"/>
              <a:t>Metrics data collection method.</a:t>
            </a:r>
          </a:p>
          <a:p>
            <a:pPr marL="285750" indent="-285750" fontAlgn="base">
              <a:spcBef>
                <a:spcPts val="600"/>
              </a:spcBef>
              <a:spcAft>
                <a:spcPct val="0"/>
              </a:spcAft>
              <a:buFont typeface="Arial" panose="020B0604020202020204" pitchFamily="34" charset="0"/>
              <a:buChar char="•"/>
            </a:pPr>
            <a:endParaRPr lang="en-US" sz="1400" dirty="0"/>
          </a:p>
          <a:p>
            <a:pPr marL="285750" indent="-285750" fontAlgn="base">
              <a:spcBef>
                <a:spcPts val="600"/>
              </a:spcBef>
              <a:spcAft>
                <a:spcPct val="0"/>
              </a:spcAft>
              <a:buFont typeface="Arial" panose="020B0604020202020204" pitchFamily="34" charset="0"/>
              <a:buChar char="•"/>
            </a:pPr>
            <a:r>
              <a:rPr lang="en-US" sz="1400" dirty="0"/>
              <a:t>Regular application by unit, etc.</a:t>
            </a:r>
          </a:p>
          <a:p>
            <a:pPr marL="685800" lvl="1" fontAlgn="base">
              <a:spcBef>
                <a:spcPts val="600"/>
              </a:spcBef>
              <a:spcAft>
                <a:spcPct val="0"/>
              </a:spcAft>
              <a:buFont typeface="Arial" panose="020B0604020202020204" pitchFamily="34" charset="0"/>
              <a:buChar char="•"/>
            </a:pPr>
            <a:r>
              <a:rPr lang="en-US" sz="1400" dirty="0"/>
              <a:t>Assigning responsibility for reporting and metrics data collection.</a:t>
            </a:r>
          </a:p>
          <a:p>
            <a:pPr marL="685800" lvl="1" fontAlgn="base">
              <a:spcBef>
                <a:spcPts val="600"/>
              </a:spcBef>
              <a:spcAft>
                <a:spcPct val="0"/>
              </a:spcAft>
              <a:buFont typeface="Arial" panose="020B0604020202020204" pitchFamily="34" charset="0"/>
              <a:buChar char="•"/>
            </a:pPr>
            <a:r>
              <a:rPr lang="en-US" sz="1400" dirty="0"/>
              <a:t>Instruction to the team regarding the new metrics.</a:t>
            </a:r>
          </a:p>
          <a:p>
            <a:pPr marL="685800" lvl="1" fontAlgn="base">
              <a:spcBef>
                <a:spcPts val="600"/>
              </a:spcBef>
              <a:spcAft>
                <a:spcPct val="0"/>
              </a:spcAft>
              <a:buFont typeface="Arial" panose="020B0604020202020204" pitchFamily="34" charset="0"/>
              <a:buChar char="•"/>
            </a:pPr>
            <a:r>
              <a:rPr lang="en-US" sz="1400" dirty="0"/>
              <a:t>Follow-up :</a:t>
            </a:r>
          </a:p>
          <a:p>
            <a:pPr marL="685800" lvl="1" fontAlgn="base">
              <a:spcBef>
                <a:spcPts val="600"/>
              </a:spcBef>
              <a:spcAft>
                <a:spcPct val="0"/>
              </a:spcAft>
              <a:buFont typeface="Arial" panose="020B0604020202020204" pitchFamily="34" charset="0"/>
              <a:buChar char="•"/>
            </a:pPr>
            <a:r>
              <a:rPr lang="en-US" sz="1400" dirty="0"/>
              <a:t>Updates and changes of metrics definitions.</a:t>
            </a:r>
          </a:p>
          <a:p>
            <a:pPr marL="285750" indent="-285750" fontAlgn="base">
              <a:spcBef>
                <a:spcPts val="600"/>
              </a:spcBef>
              <a:spcAft>
                <a:spcPct val="0"/>
              </a:spcAft>
              <a:buFont typeface="Arial" panose="020B0604020202020204" pitchFamily="34" charset="0"/>
              <a:buChar char="•"/>
            </a:pPr>
            <a:endParaRPr lang="en-US" sz="1400" dirty="0"/>
          </a:p>
          <a:p>
            <a:pPr marL="0" indent="0" fontAlgn="base">
              <a:spcBef>
                <a:spcPts val="600"/>
              </a:spcBef>
              <a:spcAft>
                <a:spcPct val="0"/>
              </a:spcAft>
            </a:pPr>
            <a:endParaRPr lang="en-US" sz="1400" dirty="0"/>
          </a:p>
        </p:txBody>
      </p:sp>
    </p:spTree>
    <p:extLst>
      <p:ext uri="{BB962C8B-B14F-4D97-AF65-F5344CB8AC3E}">
        <p14:creationId xmlns:p14="http://schemas.microsoft.com/office/powerpoint/2010/main" val="228929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Implementation - 2</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600"/>
              </a:spcBef>
              <a:spcAft>
                <a:spcPct val="0"/>
              </a:spcAft>
            </a:pPr>
            <a:r>
              <a:rPr lang="en-US" sz="1400" dirty="0"/>
              <a:t>Implementation requires</a:t>
            </a:r>
          </a:p>
          <a:p>
            <a:pPr marL="285750" indent="-285750" fontAlgn="base">
              <a:spcBef>
                <a:spcPts val="600"/>
              </a:spcBef>
              <a:spcAft>
                <a:spcPct val="0"/>
              </a:spcAft>
              <a:buFont typeface="Arial" panose="020B0604020202020204" pitchFamily="34" charset="0"/>
              <a:buChar char="•"/>
            </a:pPr>
            <a:r>
              <a:rPr lang="en-US" sz="1400" dirty="0"/>
              <a:t>Statistical analysis of collected metrics data</a:t>
            </a:r>
          </a:p>
          <a:p>
            <a:pPr marL="685800" lvl="1" fontAlgn="base">
              <a:spcBef>
                <a:spcPts val="600"/>
              </a:spcBef>
              <a:spcAft>
                <a:spcPct val="0"/>
              </a:spcAft>
              <a:buFont typeface="Arial" panose="020B0604020202020204" pitchFamily="34" charset="0"/>
              <a:buChar char="•"/>
            </a:pPr>
            <a:r>
              <a:rPr lang="en-IN" sz="1400" dirty="0"/>
              <a:t>Descriptive statistics</a:t>
            </a:r>
          </a:p>
          <a:p>
            <a:pPr marL="685800" lvl="1" fontAlgn="base">
              <a:spcBef>
                <a:spcPts val="600"/>
              </a:spcBef>
              <a:spcAft>
                <a:spcPct val="0"/>
              </a:spcAft>
              <a:buFont typeface="Arial" panose="020B0604020202020204" pitchFamily="34" charset="0"/>
              <a:buChar char="•"/>
            </a:pPr>
            <a:r>
              <a:rPr lang="en-IN" sz="1400" dirty="0"/>
              <a:t>Analytical statistics.</a:t>
            </a:r>
            <a:endParaRPr lang="en-US" sz="1400" dirty="0"/>
          </a:p>
          <a:p>
            <a:pPr marL="285750" indent="-285750" fontAlgn="base">
              <a:spcBef>
                <a:spcPts val="600"/>
              </a:spcBef>
              <a:spcAft>
                <a:spcPct val="0"/>
              </a:spcAft>
              <a:buFont typeface="Arial" panose="020B0604020202020204" pitchFamily="34" charset="0"/>
              <a:buChar char="•"/>
            </a:pPr>
            <a:r>
              <a:rPr lang="en-US" sz="1400" dirty="0"/>
              <a:t>Subsequent actions:</a:t>
            </a:r>
          </a:p>
          <a:p>
            <a:pPr marL="685800" lvl="1" fontAlgn="base">
              <a:spcBef>
                <a:spcPts val="600"/>
              </a:spcBef>
              <a:spcAft>
                <a:spcPct val="0"/>
              </a:spcAft>
              <a:buFont typeface="Arial" panose="020B0604020202020204" pitchFamily="34" charset="0"/>
              <a:buChar char="•"/>
            </a:pPr>
            <a:r>
              <a:rPr lang="en-US" sz="1400" dirty="0"/>
              <a:t>Changes in the organization and methods (Process) used in S/W development</a:t>
            </a:r>
          </a:p>
          <a:p>
            <a:pPr marL="685800" lvl="1" fontAlgn="base">
              <a:spcBef>
                <a:spcPts val="600"/>
              </a:spcBef>
              <a:spcAft>
                <a:spcPct val="0"/>
              </a:spcAft>
              <a:buFont typeface="Arial" panose="020B0604020202020204" pitchFamily="34" charset="0"/>
              <a:buChar char="•"/>
            </a:pPr>
            <a:r>
              <a:rPr lang="en-US" sz="1400" dirty="0"/>
              <a:t>Change in metrics and metrics data collection</a:t>
            </a:r>
          </a:p>
          <a:p>
            <a:pPr marL="685800" lvl="1" fontAlgn="base">
              <a:spcBef>
                <a:spcPts val="600"/>
              </a:spcBef>
              <a:spcAft>
                <a:spcPct val="0"/>
              </a:spcAft>
              <a:buFont typeface="Arial" panose="020B0604020202020204" pitchFamily="34" charset="0"/>
              <a:buChar char="•"/>
            </a:pPr>
            <a:r>
              <a:rPr lang="en-US" sz="1400" dirty="0"/>
              <a:t>Application of data and data analysis to planning corrective actions for all the relevant units.</a:t>
            </a:r>
          </a:p>
          <a:p>
            <a:pPr marL="285750" indent="-285750" fontAlgn="base">
              <a:spcBef>
                <a:spcPts val="600"/>
              </a:spcBef>
              <a:spcAft>
                <a:spcPct val="0"/>
              </a:spcAft>
              <a:buFont typeface="Arial" panose="020B0604020202020204" pitchFamily="34" charset="0"/>
              <a:buChar char="•"/>
            </a:pPr>
            <a:endParaRPr lang="en-US" sz="1400" dirty="0"/>
          </a:p>
          <a:p>
            <a:pPr marL="0" indent="0" fontAlgn="base">
              <a:spcBef>
                <a:spcPts val="600"/>
              </a:spcBef>
              <a:spcAft>
                <a:spcPct val="0"/>
              </a:spcAft>
            </a:pPr>
            <a:endParaRPr lang="en-US" sz="1400" dirty="0"/>
          </a:p>
        </p:txBody>
      </p:sp>
    </p:spTree>
    <p:extLst>
      <p:ext uri="{BB962C8B-B14F-4D97-AF65-F5344CB8AC3E}">
        <p14:creationId xmlns:p14="http://schemas.microsoft.com/office/powerpoint/2010/main" val="3810327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S/W Quality Metrics</a:t>
            </a:r>
          </a:p>
          <a:p>
            <a:pPr>
              <a:defRPr/>
            </a:pPr>
            <a:r>
              <a:rPr lang="en-IN" dirty="0">
                <a:solidFill>
                  <a:srgbClr val="C00000"/>
                </a:solidFill>
                <a:latin typeface="Comic Sans MS" panose="030F0702030302020204" pitchFamily="66" charset="0"/>
              </a:rPr>
              <a:t>Limitations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Bef>
                <a:spcPts val="600"/>
              </a:spcBef>
              <a:spcAft>
                <a:spcPct val="0"/>
              </a:spcAft>
            </a:pPr>
            <a:r>
              <a:rPr lang="en-US" sz="1400" dirty="0"/>
              <a:t>Application of quality metrics is strewn with obstacles. These can be grouped as follows:</a:t>
            </a:r>
          </a:p>
          <a:p>
            <a:pPr marL="285750" indent="-285750" fontAlgn="base">
              <a:spcBef>
                <a:spcPts val="600"/>
              </a:spcBef>
              <a:spcAft>
                <a:spcPct val="0"/>
              </a:spcAft>
              <a:buFont typeface="Arial" panose="020B0604020202020204" pitchFamily="34" charset="0"/>
              <a:buChar char="•"/>
            </a:pPr>
            <a:r>
              <a:rPr lang="en-US" sz="1400" dirty="0"/>
              <a:t>Budget constraints in allocating the necessary resources (manpower, funds, etc.).</a:t>
            </a:r>
          </a:p>
          <a:p>
            <a:pPr marL="285750" indent="-285750" fontAlgn="base">
              <a:spcBef>
                <a:spcPts val="600"/>
              </a:spcBef>
              <a:spcAft>
                <a:spcPct val="0"/>
              </a:spcAft>
              <a:buFont typeface="Arial" panose="020B0604020202020204" pitchFamily="34" charset="0"/>
              <a:buChar char="•"/>
            </a:pPr>
            <a:r>
              <a:rPr lang="en-US" sz="1400" dirty="0"/>
              <a:t>Human factors, especially opposition of employees to evaluation of their activities.</a:t>
            </a:r>
          </a:p>
          <a:p>
            <a:pPr marL="285750" indent="-285750" fontAlgn="base">
              <a:spcBef>
                <a:spcPts val="600"/>
              </a:spcBef>
              <a:spcAft>
                <a:spcPct val="0"/>
              </a:spcAft>
              <a:buFont typeface="Arial" panose="020B0604020202020204" pitchFamily="34" charset="0"/>
              <a:buChar char="•"/>
            </a:pPr>
            <a:r>
              <a:rPr lang="en-US" sz="1400" dirty="0"/>
              <a:t>Uncertainty regarding the data’s validity, rooted in partial and biased reporting.</a:t>
            </a:r>
          </a:p>
          <a:p>
            <a:pPr marL="285750" indent="-285750" fontAlgn="base">
              <a:spcBef>
                <a:spcPts val="600"/>
              </a:spcBef>
              <a:spcAft>
                <a:spcPct val="0"/>
              </a:spcAft>
              <a:buFont typeface="Arial" panose="020B0604020202020204" pitchFamily="34" charset="0"/>
              <a:buChar char="•"/>
            </a:pPr>
            <a:endParaRPr lang="en-US" sz="1400" dirty="0"/>
          </a:p>
          <a:p>
            <a:pPr marL="285750" indent="-285750" fontAlgn="base">
              <a:spcBef>
                <a:spcPts val="600"/>
              </a:spcBef>
              <a:spcAft>
                <a:spcPct val="0"/>
              </a:spcAft>
              <a:buFont typeface="Arial" panose="020B0604020202020204" pitchFamily="34" charset="0"/>
              <a:buChar char="•"/>
            </a:pPr>
            <a:r>
              <a:rPr lang="en-US" sz="1400" dirty="0"/>
              <a:t>Parameters KLOC, Function point are subjective</a:t>
            </a:r>
          </a:p>
          <a:p>
            <a:pPr marL="685800" lvl="1" fontAlgn="base">
              <a:spcBef>
                <a:spcPts val="600"/>
              </a:spcBef>
              <a:spcAft>
                <a:spcPct val="0"/>
              </a:spcAft>
              <a:buFont typeface="Arial" panose="020B0604020202020204" pitchFamily="34" charset="0"/>
              <a:buChar char="•"/>
            </a:pPr>
            <a:r>
              <a:rPr lang="en-US" sz="1400" dirty="0"/>
              <a:t>Programming style </a:t>
            </a:r>
          </a:p>
          <a:p>
            <a:pPr marL="685800" lvl="1" fontAlgn="base">
              <a:spcBef>
                <a:spcPts val="600"/>
              </a:spcBef>
              <a:spcAft>
                <a:spcPct val="0"/>
              </a:spcAft>
              <a:buFont typeface="Arial" panose="020B0604020202020204" pitchFamily="34" charset="0"/>
              <a:buChar char="•"/>
            </a:pPr>
            <a:r>
              <a:rPr lang="en-US" sz="1400" dirty="0"/>
              <a:t>Volume of documentation comments included in the code </a:t>
            </a:r>
          </a:p>
          <a:p>
            <a:pPr marL="685800" lvl="1" fontAlgn="base">
              <a:spcBef>
                <a:spcPts val="600"/>
              </a:spcBef>
              <a:spcAft>
                <a:spcPct val="0"/>
              </a:spcAft>
              <a:buFont typeface="Arial" panose="020B0604020202020204" pitchFamily="34" charset="0"/>
              <a:buChar char="•"/>
            </a:pPr>
            <a:r>
              <a:rPr lang="en-US" sz="1400" dirty="0"/>
              <a:t>Software complexity </a:t>
            </a:r>
          </a:p>
          <a:p>
            <a:pPr marL="685800" lvl="1" fontAlgn="base">
              <a:spcBef>
                <a:spcPts val="600"/>
              </a:spcBef>
              <a:spcAft>
                <a:spcPct val="0"/>
              </a:spcAft>
              <a:buFont typeface="Arial" panose="020B0604020202020204" pitchFamily="34" charset="0"/>
              <a:buChar char="•"/>
            </a:pPr>
            <a:r>
              <a:rPr lang="en-US" sz="1400" dirty="0"/>
              <a:t>Percentage of reused code</a:t>
            </a:r>
          </a:p>
          <a:p>
            <a:pPr marL="685800" lvl="1" fontAlgn="base">
              <a:spcBef>
                <a:spcPts val="600"/>
              </a:spcBef>
              <a:spcAft>
                <a:spcPct val="0"/>
              </a:spcAft>
              <a:buFont typeface="Arial" panose="020B0604020202020204" pitchFamily="34" charset="0"/>
              <a:buChar char="•"/>
            </a:pPr>
            <a:r>
              <a:rPr lang="en-US" sz="1400" dirty="0"/>
              <a:t>Professionalism and thoroughness of design review and software testing teams.</a:t>
            </a:r>
          </a:p>
          <a:p>
            <a:pPr marL="685800" lvl="1" fontAlgn="base">
              <a:spcBef>
                <a:spcPts val="600"/>
              </a:spcBef>
              <a:spcAft>
                <a:spcPct val="0"/>
              </a:spcAft>
              <a:buFont typeface="Arial" panose="020B0604020202020204" pitchFamily="34" charset="0"/>
              <a:buChar char="•"/>
            </a:pPr>
            <a:r>
              <a:rPr lang="en-US" sz="1400" dirty="0"/>
              <a:t>Reporting style of the review and testing results</a:t>
            </a:r>
          </a:p>
        </p:txBody>
      </p:sp>
    </p:spTree>
    <p:extLst>
      <p:ext uri="{BB962C8B-B14F-4D97-AF65-F5344CB8AC3E}">
        <p14:creationId xmlns:p14="http://schemas.microsoft.com/office/powerpoint/2010/main" val="56713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Introduction to Test Process Improvement</a:t>
            </a:r>
          </a:p>
          <a:p>
            <a:pPr fontAlgn="base">
              <a:spcAft>
                <a:spcPct val="0"/>
              </a:spcAft>
              <a:buFont typeface="Arial" panose="020B0604020202020204" pitchFamily="34" charset="0"/>
              <a:buChar char="•"/>
            </a:pPr>
            <a:r>
              <a:rPr lang="en-US" altLang="en-US" dirty="0"/>
              <a:t>Quality/Test Metrics</a:t>
            </a:r>
          </a:p>
          <a:p>
            <a:pPr fontAlgn="base">
              <a:spcAft>
                <a:spcPct val="0"/>
              </a:spcAft>
              <a:buFont typeface="Arial" panose="020B0604020202020204" pitchFamily="34" charset="0"/>
              <a:buChar char="•"/>
            </a:pPr>
            <a:endParaRPr lang="en-US" altLang="en-US" dirty="0"/>
          </a:p>
          <a:p>
            <a:pPr marL="0" indent="0" fontAlgn="base">
              <a:spcAft>
                <a:spcPct val="0"/>
              </a:spcAft>
            </a:pPr>
            <a:endParaRPr lang="en-US" altLang="en-US" dirty="0"/>
          </a:p>
          <a:p>
            <a:pPr fontAlgn="base">
              <a:spcAft>
                <a:spcPct val="0"/>
              </a:spcAft>
              <a:buFont typeface="Arial" panose="020B0604020202020204" pitchFamily="34" charset="0"/>
              <a:buChar char="•"/>
            </a:pP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What</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754562"/>
          </a:xfrm>
        </p:spPr>
        <p:txBody>
          <a:bodyPr/>
          <a:lstStyle/>
          <a:p>
            <a:pPr fontAlgn="base">
              <a:spcAft>
                <a:spcPct val="0"/>
              </a:spcAft>
              <a:buFont typeface="Arial" panose="020B0604020202020204" pitchFamily="34" charset="0"/>
              <a:buChar char="•"/>
            </a:pPr>
            <a:r>
              <a:rPr lang="en-US" sz="1600" dirty="0">
                <a:ea typeface="Calibri" panose="020F0502020204030204" pitchFamily="34" charset="0"/>
              </a:rPr>
              <a:t>As name suggests - Improvement of the test process from various standpoints. </a:t>
            </a:r>
          </a:p>
          <a:p>
            <a:pPr fontAlgn="base">
              <a:spcAft>
                <a:spcPct val="0"/>
              </a:spcAft>
              <a:buFont typeface="Arial" panose="020B0604020202020204" pitchFamily="34" charset="0"/>
              <a:buChar char="•"/>
            </a:pPr>
            <a:r>
              <a:rPr lang="en-US" sz="1600" dirty="0">
                <a:ea typeface="Calibri" panose="020F0502020204030204" pitchFamily="34" charset="0"/>
              </a:rPr>
              <a:t>An iterative process. </a:t>
            </a:r>
          </a:p>
          <a:p>
            <a:pPr fontAlgn="base">
              <a:spcAft>
                <a:spcPct val="0"/>
              </a:spcAft>
              <a:buFont typeface="Arial" panose="020B0604020202020204" pitchFamily="34" charset="0"/>
              <a:buChar char="•"/>
            </a:pPr>
            <a:r>
              <a:rPr lang="en-US" sz="1600" dirty="0">
                <a:ea typeface="Calibri" panose="020F0502020204030204" pitchFamily="34" charset="0"/>
              </a:rPr>
              <a:t>Analyze the existing process, find issues, find corrective actions, implement.</a:t>
            </a:r>
          </a:p>
          <a:p>
            <a:pPr fontAlgn="base">
              <a:spcAft>
                <a:spcPct val="0"/>
              </a:spcAft>
              <a:buFont typeface="Arial" panose="020B0604020202020204" pitchFamily="34" charset="0"/>
              <a:buChar char="•"/>
            </a:pPr>
            <a:r>
              <a:rPr lang="en-US" sz="1600" dirty="0">
                <a:ea typeface="Calibri" panose="020F0502020204030204" pitchFamily="34" charset="0"/>
              </a:rPr>
              <a:t>Can be a continuous or non-continuous</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Aft>
                <a:spcPct val="0"/>
              </a:spcAft>
              <a:buFont typeface="Arial" panose="020B0604020202020204" pitchFamily="34" charset="0"/>
              <a:buChar char="•"/>
            </a:pPr>
            <a:endParaRPr lang="en-IN" sz="1600" dirty="0"/>
          </a:p>
          <a:p>
            <a:pPr fontAlgn="base">
              <a:spcAft>
                <a:spcPct val="0"/>
              </a:spcAft>
              <a:buFont typeface="Arial" panose="020B0604020202020204" pitchFamily="34" charset="0"/>
              <a:buChar char="•"/>
            </a:pPr>
            <a:endParaRPr lang="en-IN" sz="1600" dirty="0"/>
          </a:p>
        </p:txBody>
      </p:sp>
    </p:spTree>
    <p:extLst>
      <p:ext uri="{BB962C8B-B14F-4D97-AF65-F5344CB8AC3E}">
        <p14:creationId xmlns:p14="http://schemas.microsoft.com/office/powerpoint/2010/main" val="99450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Why</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Aft>
                <a:spcPct val="0"/>
              </a:spcAft>
            </a:pPr>
            <a:r>
              <a:rPr lang="en-US" sz="1600" dirty="0">
                <a:ea typeface="Calibri" panose="020F0502020204030204" pitchFamily="34" charset="0"/>
              </a:rPr>
              <a:t>Why to Conduct Test Process Improvement?</a:t>
            </a:r>
          </a:p>
          <a:p>
            <a:pPr fontAlgn="base">
              <a:spcAft>
                <a:spcPct val="0"/>
              </a:spcAft>
              <a:buFont typeface="Arial" panose="020B0604020202020204" pitchFamily="34" charset="0"/>
              <a:buChar char="•"/>
            </a:pPr>
            <a:r>
              <a:rPr lang="en-US" sz="1600" b="1" dirty="0">
                <a:ea typeface="Calibri" panose="020F0502020204030204" pitchFamily="34" charset="0"/>
              </a:rPr>
              <a:t>Testing improvements</a:t>
            </a:r>
            <a:r>
              <a:rPr lang="en-US" sz="1600" dirty="0">
                <a:ea typeface="Calibri" panose="020F0502020204030204" pitchFamily="34" charset="0"/>
              </a:rPr>
              <a:t> - When a test process is improved, naturally we see an improvement in the testing phases and the way things are executed.</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Aft>
                <a:spcPct val="0"/>
              </a:spcAft>
              <a:buFont typeface="Arial" panose="020B0604020202020204" pitchFamily="34" charset="0"/>
              <a:buChar char="•"/>
            </a:pPr>
            <a:r>
              <a:rPr lang="en-US" sz="1600" b="1" dirty="0">
                <a:ea typeface="Calibri" panose="020F0502020204030204" pitchFamily="34" charset="0"/>
              </a:rPr>
              <a:t>Good quality software</a:t>
            </a:r>
            <a:r>
              <a:rPr lang="en-US" sz="1600" dirty="0">
                <a:ea typeface="Calibri" panose="020F0502020204030204" pitchFamily="34" charset="0"/>
              </a:rPr>
              <a:t> – More Exhaustive Testing. This will help expose more bugs which will ultimately improve the quality of the application.</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Aft>
                <a:spcPct val="0"/>
              </a:spcAft>
              <a:buFont typeface="Arial" panose="020B0604020202020204" pitchFamily="34" charset="0"/>
              <a:buChar char="•"/>
            </a:pPr>
            <a:r>
              <a:rPr lang="en-US" sz="1600" b="1" dirty="0">
                <a:ea typeface="Calibri" panose="020F0502020204030204" pitchFamily="34" charset="0"/>
              </a:rPr>
              <a:t>Align testing with other phases</a:t>
            </a:r>
            <a:r>
              <a:rPr lang="en-US" sz="1600" dirty="0">
                <a:ea typeface="Calibri" panose="020F0502020204030204" pitchFamily="34" charset="0"/>
              </a:rPr>
              <a:t> – Helps align with changes in other phase like design, development, CI pipelines that get optimized with time. </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Aft>
                <a:spcPct val="0"/>
              </a:spcAft>
              <a:buFont typeface="Arial" panose="020B0604020202020204" pitchFamily="34" charset="0"/>
              <a:buChar char="•"/>
            </a:pPr>
            <a:r>
              <a:rPr lang="en-US" sz="1600" b="1" dirty="0">
                <a:ea typeface="Calibri" panose="020F0502020204030204" pitchFamily="34" charset="0"/>
              </a:rPr>
              <a:t>Provide effectiveness in test activities – </a:t>
            </a:r>
            <a:r>
              <a:rPr lang="en-US" sz="1600" dirty="0">
                <a:ea typeface="Calibri" panose="020F0502020204030204" pitchFamily="34" charset="0"/>
              </a:rPr>
              <a:t>Helps streamlining the testing activities and improving each of them individually.</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Aft>
                <a:spcPct val="0"/>
              </a:spcAft>
              <a:buFont typeface="Arial" panose="020B0604020202020204" pitchFamily="34" charset="0"/>
              <a:buChar char="•"/>
            </a:pPr>
            <a:r>
              <a:rPr lang="en-US" sz="1600" b="1" dirty="0">
                <a:ea typeface="Calibri" panose="020F0502020204030204" pitchFamily="34" charset="0"/>
              </a:rPr>
              <a:t>Improved costs</a:t>
            </a:r>
            <a:r>
              <a:rPr lang="en-US" sz="1600" dirty="0">
                <a:ea typeface="Calibri" panose="020F0502020204030204" pitchFamily="34" charset="0"/>
              </a:rPr>
              <a:t> - Improved processes are more effective in getting things done and hence require much fewer resources than before. </a:t>
            </a:r>
            <a:r>
              <a:rPr lang="en-US" sz="1600" dirty="0" err="1">
                <a:ea typeface="Calibri" panose="020F0502020204030204" pitchFamily="34" charset="0"/>
              </a:rPr>
              <a:t>E.g</a:t>
            </a:r>
            <a:r>
              <a:rPr lang="en-US" sz="1600" dirty="0">
                <a:ea typeface="Calibri" panose="020F0502020204030204" pitchFamily="34" charset="0"/>
              </a:rPr>
              <a:t> - Introduction to test automation.</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Aft>
                <a:spcPct val="0"/>
              </a:spcAft>
              <a:buFont typeface="Arial" panose="020B0604020202020204" pitchFamily="34" charset="0"/>
              <a:buChar char="•"/>
            </a:pPr>
            <a:r>
              <a:rPr lang="en-US" sz="1600" b="1" dirty="0">
                <a:ea typeface="Calibri" panose="020F0502020204030204" pitchFamily="34" charset="0"/>
              </a:rPr>
              <a:t>Boosted business growth</a:t>
            </a:r>
            <a:r>
              <a:rPr lang="en-US" sz="1600" dirty="0">
                <a:ea typeface="Calibri" panose="020F0502020204030204" pitchFamily="34" charset="0"/>
              </a:rPr>
              <a:t> - Help deliver a high-quality application, with minimum costs and in the shortest possible time. </a:t>
            </a:r>
          </a:p>
          <a:p>
            <a:pPr fontAlgn="base">
              <a:spcAft>
                <a:spcPct val="0"/>
              </a:spcAft>
              <a:buFont typeface="Arial" panose="020B0604020202020204"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203957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Objectives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Aft>
                <a:spcPct val="0"/>
              </a:spcAft>
            </a:pPr>
            <a:r>
              <a:rPr lang="en-US" sz="1600" dirty="0">
                <a:ea typeface="Calibri" panose="020F0502020204030204" pitchFamily="34" charset="0"/>
              </a:rPr>
              <a:t>Objectives of Test Process Improvement</a:t>
            </a:r>
          </a:p>
          <a:p>
            <a:pPr fontAlgn="base">
              <a:spcAft>
                <a:spcPct val="0"/>
              </a:spcAft>
              <a:buFont typeface="Arial" panose="020B0604020202020204" pitchFamily="34" charset="0"/>
              <a:buChar char="•"/>
            </a:pPr>
            <a:r>
              <a:rPr lang="en-US" sz="1600" dirty="0">
                <a:ea typeface="Calibri" panose="020F0502020204030204" pitchFamily="34" charset="0"/>
              </a:rPr>
              <a:t>To enhance testing practices, efficiency, and overall software quality. </a:t>
            </a:r>
          </a:p>
          <a:p>
            <a:pPr fontAlgn="base">
              <a:spcAft>
                <a:spcPct val="0"/>
              </a:spcAft>
              <a:buFont typeface="Arial" panose="020B0604020202020204" pitchFamily="34" charset="0"/>
              <a:buChar char="•"/>
            </a:pPr>
            <a:r>
              <a:rPr lang="en-US" sz="1600" dirty="0">
                <a:ea typeface="Calibri" panose="020F0502020204030204" pitchFamily="34" charset="0"/>
              </a:rPr>
              <a:t>Adapt to changing requirements. </a:t>
            </a:r>
          </a:p>
          <a:p>
            <a:pPr fontAlgn="base">
              <a:spcAft>
                <a:spcPct val="0"/>
              </a:spcAft>
              <a:buFont typeface="Arial" panose="020B0604020202020204" pitchFamily="34" charset="0"/>
              <a:buChar char="•"/>
            </a:pPr>
            <a:r>
              <a:rPr lang="en-US" sz="1600" dirty="0">
                <a:ea typeface="Calibri" panose="020F0502020204030204" pitchFamily="34" charset="0"/>
              </a:rPr>
              <a:t>Deliver high-quality software.</a:t>
            </a:r>
          </a:p>
          <a:p>
            <a:pPr fontAlgn="base">
              <a:spcAft>
                <a:spcPct val="0"/>
              </a:spcAft>
              <a:buFont typeface="Arial" panose="020B0604020202020204" pitchFamily="34" charset="0"/>
              <a:buChar char="•"/>
            </a:pPr>
            <a:endParaRPr lang="en-US" sz="1600" dirty="0">
              <a:ea typeface="Calibri" panose="020F0502020204030204" pitchFamily="34" charset="0"/>
            </a:endParaRPr>
          </a:p>
          <a:p>
            <a:pPr fontAlgn="base">
              <a:spcBef>
                <a:spcPts val="900"/>
              </a:spcBef>
              <a:spcAft>
                <a:spcPct val="0"/>
              </a:spcAft>
              <a:buFont typeface="Arial" panose="020B0604020202020204" pitchFamily="34" charset="0"/>
              <a:buChar char="•"/>
            </a:pPr>
            <a:r>
              <a:rPr lang="en-US" sz="1600" dirty="0">
                <a:ea typeface="Calibri" panose="020F0502020204030204" pitchFamily="34" charset="0"/>
              </a:rPr>
              <a:t>Increases test coverage and test efficiency to identify more scenarios and to optimize resource utilization.</a:t>
            </a:r>
          </a:p>
          <a:p>
            <a:pPr fontAlgn="base">
              <a:spcBef>
                <a:spcPts val="900"/>
              </a:spcBef>
              <a:spcAft>
                <a:spcPct val="0"/>
              </a:spcAft>
              <a:buFont typeface="Arial" panose="020B0604020202020204" pitchFamily="34" charset="0"/>
              <a:buChar char="•"/>
            </a:pPr>
            <a:r>
              <a:rPr lang="en-US" sz="1600" dirty="0">
                <a:ea typeface="Calibri" panose="020F0502020204030204" pitchFamily="34" charset="0"/>
              </a:rPr>
              <a:t>Deep understanding of the current testing processes, methodologies, and practices. Expands test automation coverage to efficiently execute repetitive test cases.</a:t>
            </a:r>
          </a:p>
          <a:p>
            <a:pPr fontAlgn="base">
              <a:spcBef>
                <a:spcPts val="900"/>
              </a:spcBef>
              <a:spcAft>
                <a:spcPct val="0"/>
              </a:spcAft>
              <a:buFont typeface="Arial" panose="020B0604020202020204" pitchFamily="34" charset="0"/>
              <a:buChar char="•"/>
            </a:pPr>
            <a:r>
              <a:rPr lang="en-US" sz="1600" dirty="0">
                <a:ea typeface="Calibri" panose="020F0502020204030204" pitchFamily="34" charset="0"/>
              </a:rPr>
              <a:t>Highlights the areas in test cases that require changes. Enhance the test case design.</a:t>
            </a:r>
          </a:p>
          <a:p>
            <a:pPr fontAlgn="base">
              <a:spcBef>
                <a:spcPts val="900"/>
              </a:spcBef>
              <a:spcAft>
                <a:spcPct val="0"/>
              </a:spcAft>
              <a:buFont typeface="Arial" panose="020B0604020202020204" pitchFamily="34" charset="0"/>
              <a:buChar char="•"/>
            </a:pPr>
            <a:r>
              <a:rPr lang="en-US" sz="1600" dirty="0">
                <a:ea typeface="Calibri" panose="020F0502020204030204" pitchFamily="34" charset="0"/>
              </a:rPr>
              <a:t>Traceability between requirements, test cases, and defects. Enhanced visibility in the testing process and easier impact analysis.</a:t>
            </a:r>
          </a:p>
          <a:p>
            <a:pPr fontAlgn="base">
              <a:spcBef>
                <a:spcPts val="900"/>
              </a:spcBef>
              <a:spcAft>
                <a:spcPct val="0"/>
              </a:spcAft>
              <a:buFont typeface="Arial" panose="020B0604020202020204" pitchFamily="34" charset="0"/>
              <a:buChar char="•"/>
            </a:pPr>
            <a:r>
              <a:rPr lang="en-US" sz="1600" dirty="0">
                <a:ea typeface="Calibri" panose="020F0502020204030204" pitchFamily="34" charset="0"/>
              </a:rPr>
              <a:t>Mechanisms for continuous feedback, enabling timely identification and resolution of issues.</a:t>
            </a:r>
          </a:p>
          <a:p>
            <a:pPr fontAlgn="base">
              <a:spcBef>
                <a:spcPts val="900"/>
              </a:spcBef>
              <a:spcAft>
                <a:spcPct val="0"/>
              </a:spcAft>
              <a:buFont typeface="Arial" panose="020B0604020202020204" pitchFamily="34" charset="0"/>
              <a:buChar char="•"/>
            </a:pPr>
            <a:r>
              <a:rPr lang="en-US" sz="1600" dirty="0">
                <a:ea typeface="Calibri" panose="020F0502020204030204" pitchFamily="34" charset="0"/>
              </a:rPr>
              <a:t>Embrace Agile and DevOps methodologies to align testing activities with development cycles, fostering collaboration and rapid delivery.</a:t>
            </a:r>
          </a:p>
          <a:p>
            <a:pPr fontAlgn="base">
              <a:spcAft>
                <a:spcPct val="0"/>
              </a:spcAft>
              <a:buFont typeface="Arial" panose="020B0604020202020204"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66680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When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Aft>
                <a:spcPct val="0"/>
              </a:spcAft>
            </a:pPr>
            <a:r>
              <a:rPr lang="en-US" sz="1600" dirty="0">
                <a:ea typeface="Calibri" panose="020F0502020204030204" pitchFamily="34" charset="0"/>
              </a:rPr>
              <a:t>When to Perform Test Process Improvement?</a:t>
            </a:r>
          </a:p>
          <a:p>
            <a:pPr fontAlgn="base">
              <a:spcBef>
                <a:spcPts val="900"/>
              </a:spcBef>
              <a:spcAft>
                <a:spcPct val="0"/>
              </a:spcAft>
              <a:buFont typeface="Arial" panose="020B0604020202020204" pitchFamily="34" charset="0"/>
              <a:buChar char="•"/>
            </a:pPr>
            <a:r>
              <a:rPr lang="en-US" sz="1600" b="1" dirty="0"/>
              <a:t>Significant rise in bugs </a:t>
            </a:r>
            <a:r>
              <a:rPr lang="en-US" sz="1600" dirty="0"/>
              <a:t> - A rise in bugs indicates the weak areas of our application have increased and our testing methods are not proving to be effective. </a:t>
            </a:r>
          </a:p>
          <a:p>
            <a:pPr fontAlgn="base">
              <a:spcBef>
                <a:spcPts val="900"/>
              </a:spcBef>
              <a:spcAft>
                <a:spcPct val="0"/>
              </a:spcAft>
              <a:buFont typeface="Arial" panose="020B0604020202020204" pitchFamily="34" charset="0"/>
              <a:buChar char="•"/>
            </a:pPr>
            <a:endParaRPr lang="en-US" sz="1600" dirty="0"/>
          </a:p>
          <a:p>
            <a:pPr fontAlgn="base">
              <a:spcBef>
                <a:spcPts val="900"/>
              </a:spcBef>
              <a:spcAft>
                <a:spcPct val="0"/>
              </a:spcAft>
              <a:buFont typeface="Arial" panose="020B0604020202020204" pitchFamily="34" charset="0"/>
              <a:buChar char="•"/>
            </a:pPr>
            <a:r>
              <a:rPr lang="en-US" sz="1600" b="1" dirty="0"/>
              <a:t>Increase in complexity (test management)</a:t>
            </a:r>
            <a:r>
              <a:rPr lang="en-US" sz="1600" dirty="0"/>
              <a:t> - People’s skills needs. Testing has become more complex and so is the need for Test resources.</a:t>
            </a:r>
          </a:p>
          <a:p>
            <a:pPr marL="0" indent="0" fontAlgn="base">
              <a:spcAft>
                <a:spcPct val="0"/>
              </a:spcAft>
            </a:pPr>
            <a:endParaRPr lang="en-US" sz="1600" dirty="0">
              <a:ea typeface="Calibri" panose="020F0502020204030204" pitchFamily="34" charset="0"/>
            </a:endParaRPr>
          </a:p>
          <a:p>
            <a:pPr fontAlgn="base">
              <a:spcBef>
                <a:spcPts val="900"/>
              </a:spcBef>
              <a:spcAft>
                <a:spcPct val="0"/>
              </a:spcAft>
              <a:buFont typeface="Arial" panose="020B0604020202020204" pitchFamily="34" charset="0"/>
              <a:buChar char="•"/>
            </a:pPr>
            <a:r>
              <a:rPr lang="en-US" sz="1600" b="1" dirty="0"/>
              <a:t>Increase in involved resources – </a:t>
            </a:r>
            <a:r>
              <a:rPr lang="en-US" sz="1600" dirty="0"/>
              <a:t>Increase in the size of test Team. Or when size of the Test team has not increased as per size of the project. </a:t>
            </a:r>
          </a:p>
          <a:p>
            <a:pPr fontAlgn="base">
              <a:spcBef>
                <a:spcPts val="900"/>
              </a:spcBef>
              <a:spcAft>
                <a:spcPct val="0"/>
              </a:spcAft>
              <a:buFont typeface="Arial" panose="020B0604020202020204" pitchFamily="34" charset="0"/>
              <a:buChar char="•"/>
            </a:pPr>
            <a:endParaRPr lang="en-US" sz="1600" b="1" dirty="0"/>
          </a:p>
          <a:p>
            <a:pPr fontAlgn="base">
              <a:spcBef>
                <a:spcPts val="900"/>
              </a:spcBef>
              <a:spcAft>
                <a:spcPct val="0"/>
              </a:spcAft>
              <a:buFont typeface="Arial" panose="020B0604020202020204" pitchFamily="34" charset="0"/>
              <a:buChar char="•"/>
            </a:pPr>
            <a:r>
              <a:rPr lang="en-US" sz="1600" b="1" dirty="0"/>
              <a:t>Increase in time of testing – </a:t>
            </a:r>
            <a:r>
              <a:rPr lang="en-US" sz="1600" dirty="0"/>
              <a:t>When the timelines of testing phase is large. It will cause delay to project timelines.</a:t>
            </a:r>
          </a:p>
          <a:p>
            <a:pPr fontAlgn="base">
              <a:spcBef>
                <a:spcPts val="900"/>
              </a:spcBef>
              <a:spcAft>
                <a:spcPct val="0"/>
              </a:spcAft>
              <a:buFont typeface="Arial" panose="020B0604020202020204" pitchFamily="34" charset="0"/>
              <a:buChar char="•"/>
            </a:pPr>
            <a:endParaRPr lang="en-US" sz="1600" b="1" dirty="0"/>
          </a:p>
          <a:p>
            <a:pPr fontAlgn="base">
              <a:spcBef>
                <a:spcPts val="900"/>
              </a:spcBef>
              <a:spcAft>
                <a:spcPct val="0"/>
              </a:spcAft>
              <a:buFont typeface="Arial" panose="020B0604020202020204" pitchFamily="34" charset="0"/>
              <a:buChar char="•"/>
            </a:pPr>
            <a:r>
              <a:rPr lang="en-US" sz="1600" b="1" dirty="0"/>
              <a:t>Increase in testing costs – </a:t>
            </a:r>
            <a:r>
              <a:rPr lang="en-US" sz="1600" dirty="0"/>
              <a:t>Includes cost of resources, timelines – delayed deliveries, tools, etc</a:t>
            </a:r>
            <a:endParaRPr lang="en-US" sz="1600" dirty="0">
              <a:ea typeface="Calibri" panose="020F0502020204030204" pitchFamily="34" charset="0"/>
            </a:endParaRPr>
          </a:p>
        </p:txBody>
      </p:sp>
    </p:spTree>
    <p:extLst>
      <p:ext uri="{BB962C8B-B14F-4D97-AF65-F5344CB8AC3E}">
        <p14:creationId xmlns:p14="http://schemas.microsoft.com/office/powerpoint/2010/main" val="327250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process Improvement – </a:t>
            </a:r>
          </a:p>
          <a:p>
            <a:pPr>
              <a:defRPr/>
            </a:pPr>
            <a:r>
              <a:rPr lang="en-IN" dirty="0">
                <a:solidFill>
                  <a:srgbClr val="C00000"/>
                </a:solidFill>
                <a:latin typeface="Comic Sans MS" panose="030F0702030302020204" pitchFamily="66" charset="0"/>
              </a:rPr>
              <a:t>When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382000" cy="4983162"/>
          </a:xfrm>
        </p:spPr>
        <p:txBody>
          <a:bodyPr/>
          <a:lstStyle/>
          <a:p>
            <a:pPr marL="0" indent="0" fontAlgn="base">
              <a:spcAft>
                <a:spcPct val="0"/>
              </a:spcAft>
            </a:pPr>
            <a:r>
              <a:rPr lang="en-US" sz="1600" dirty="0">
                <a:ea typeface="Calibri" panose="020F0502020204030204" pitchFamily="34" charset="0"/>
              </a:rPr>
              <a:t>When to Perform Test Process Improvement?</a:t>
            </a:r>
          </a:p>
          <a:p>
            <a:pPr fontAlgn="base">
              <a:spcBef>
                <a:spcPts val="900"/>
              </a:spcBef>
              <a:spcAft>
                <a:spcPct val="0"/>
              </a:spcAft>
              <a:buFont typeface="Arial" panose="020B0604020202020204" pitchFamily="34" charset="0"/>
              <a:buChar char="•"/>
            </a:pPr>
            <a:r>
              <a:rPr lang="en-US" sz="1600" b="1" dirty="0"/>
              <a:t>Newer methods have arrived – </a:t>
            </a:r>
            <a:r>
              <a:rPr lang="en-US" sz="1600" dirty="0"/>
              <a:t>When new technologies are available in the market that can help Testing. Initially cost can be high in purchasing, integrating, adapting, etc, but the return on investment in the long run can be high.</a:t>
            </a:r>
          </a:p>
          <a:p>
            <a:pPr fontAlgn="base">
              <a:spcBef>
                <a:spcPts val="900"/>
              </a:spcBef>
              <a:spcAft>
                <a:spcPct val="0"/>
              </a:spcAft>
              <a:buFont typeface="Arial" panose="020B0604020202020204" pitchFamily="34" charset="0"/>
              <a:buChar char="•"/>
            </a:pPr>
            <a:endParaRPr lang="en-US" sz="1600" b="1" dirty="0"/>
          </a:p>
          <a:p>
            <a:pPr fontAlgn="base">
              <a:spcBef>
                <a:spcPts val="900"/>
              </a:spcBef>
              <a:spcAft>
                <a:spcPct val="0"/>
              </a:spcAft>
              <a:buFont typeface="Arial" panose="020B0604020202020204" pitchFamily="34" charset="0"/>
              <a:buChar char="•"/>
            </a:pPr>
            <a:r>
              <a:rPr lang="en-US" sz="1600" b="1" dirty="0"/>
              <a:t>No retrospect for a long time - </a:t>
            </a:r>
            <a:r>
              <a:rPr lang="en-US" sz="1600" dirty="0"/>
              <a:t>When test process improvement has not been done for a long time. It is always good to take a break and spend time in Analyzing the existing process at frequent intervals and make changes accordingly. </a:t>
            </a:r>
          </a:p>
          <a:p>
            <a:pPr fontAlgn="base">
              <a:spcBef>
                <a:spcPts val="900"/>
              </a:spcBef>
              <a:spcAft>
                <a:spcPct val="0"/>
              </a:spcAft>
              <a:buFont typeface="Arial" panose="020B0604020202020204" pitchFamily="34" charset="0"/>
              <a:buChar char="•"/>
            </a:pPr>
            <a:endParaRPr lang="en-US" sz="1600" b="1" dirty="0"/>
          </a:p>
          <a:p>
            <a:pPr marL="0" indent="0" fontAlgn="base">
              <a:spcAft>
                <a:spcPct val="0"/>
              </a:spcAft>
            </a:pPr>
            <a:endParaRPr lang="en-US" sz="1600" dirty="0">
              <a:ea typeface="Calibri" panose="020F0502020204030204" pitchFamily="34" charset="0"/>
            </a:endParaRPr>
          </a:p>
        </p:txBody>
      </p:sp>
    </p:spTree>
    <p:extLst>
      <p:ext uri="{BB962C8B-B14F-4D97-AF65-F5344CB8AC3E}">
        <p14:creationId xmlns:p14="http://schemas.microsoft.com/office/powerpoint/2010/main" val="1969178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12011</TotalTime>
  <Words>3384</Words>
  <Application>Microsoft Office PowerPoint</Application>
  <PresentationFormat>On-screen Show (4:3)</PresentationFormat>
  <Paragraphs>434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Comic Sans MS</vt:lpstr>
      <vt:lpstr>Wingdings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Harish Aggarwal</cp:lastModifiedBy>
  <cp:revision>462</cp:revision>
  <dcterms:created xsi:type="dcterms:W3CDTF">2011-09-14T09:42:05Z</dcterms:created>
  <dcterms:modified xsi:type="dcterms:W3CDTF">2024-04-07T04:51:09Z</dcterms:modified>
</cp:coreProperties>
</file>