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38" r:id="rId2"/>
    <p:sldId id="597" r:id="rId3"/>
    <p:sldId id="598" r:id="rId4"/>
    <p:sldId id="481" r:id="rId5"/>
    <p:sldId id="464" r:id="rId6"/>
    <p:sldId id="546" r:id="rId7"/>
    <p:sldId id="465" r:id="rId8"/>
    <p:sldId id="466" r:id="rId9"/>
    <p:sldId id="467" r:id="rId10"/>
    <p:sldId id="468" r:id="rId11"/>
    <p:sldId id="469" r:id="rId12"/>
    <p:sldId id="470" r:id="rId13"/>
    <p:sldId id="472" r:id="rId14"/>
    <p:sldId id="471" r:id="rId15"/>
    <p:sldId id="473" r:id="rId16"/>
    <p:sldId id="474" r:id="rId17"/>
    <p:sldId id="475" r:id="rId18"/>
    <p:sldId id="476" r:id="rId19"/>
    <p:sldId id="477" r:id="rId20"/>
    <p:sldId id="478" r:id="rId21"/>
    <p:sldId id="479" r:id="rId22"/>
    <p:sldId id="482" r:id="rId23"/>
    <p:sldId id="485" r:id="rId24"/>
    <p:sldId id="483" r:id="rId25"/>
    <p:sldId id="484" r:id="rId26"/>
    <p:sldId id="486" r:id="rId27"/>
    <p:sldId id="487" r:id="rId28"/>
    <p:sldId id="488" r:id="rId29"/>
    <p:sldId id="490" r:id="rId30"/>
    <p:sldId id="491" r:id="rId31"/>
    <p:sldId id="492"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94194" autoAdjust="0"/>
  </p:normalViewPr>
  <p:slideViewPr>
    <p:cSldViewPr>
      <p:cViewPr varScale="1">
        <p:scale>
          <a:sx n="121" d="100"/>
          <a:sy n="121" d="100"/>
        </p:scale>
        <p:origin x="106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16B540-29E0-D3D1-1729-88D5E78EF6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47" name="Rectangle 3">
            <a:extLst>
              <a:ext uri="{FF2B5EF4-FFF2-40B4-BE49-F238E27FC236}">
                <a16:creationId xmlns:a16="http://schemas.microsoft.com/office/drawing/2014/main" id="{00E8ED68-3891-56BB-7747-ECDA16B140E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BE083B3-512E-4E3B-9A2B-19241EF2A96D}" type="datetimeFigureOut">
              <a:rPr lang="en-US"/>
              <a:pPr>
                <a:defRPr/>
              </a:pPr>
              <a:t>5/9/2024</a:t>
            </a:fld>
            <a:endParaRPr lang="en-US"/>
          </a:p>
        </p:txBody>
      </p:sp>
      <p:sp>
        <p:nvSpPr>
          <p:cNvPr id="17412" name="Rectangle 4">
            <a:extLst>
              <a:ext uri="{FF2B5EF4-FFF2-40B4-BE49-F238E27FC236}">
                <a16:creationId xmlns:a16="http://schemas.microsoft.com/office/drawing/2014/main" id="{4223690B-81F4-F8F3-A101-2C11CBB0E98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D05F517E-159E-4491-8607-CEE54BE5734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EDF4764A-756E-6451-E607-6DE8D8715A5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51" name="Rectangle 7">
            <a:extLst>
              <a:ext uri="{FF2B5EF4-FFF2-40B4-BE49-F238E27FC236}">
                <a16:creationId xmlns:a16="http://schemas.microsoft.com/office/drawing/2014/main" id="{8E8B92A4-40F1-07B3-1C62-4423F079844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3CE53F7-9AC6-4B0A-B8AF-16EF14F11E2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5374F2A-76C3-A8BA-240D-AE14BBD2B27B}"/>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1510EF2B-BF3C-F705-BBF8-4046452944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1AD5233E-C936-72AE-24E2-7A1C4A53D8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37D46B-F561-4A19-B982-EF5404381CB0}"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510355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650338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1162513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1274474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3111807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1185991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1458662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1026555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3549957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70462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691966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2390776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3420615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496639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175378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4017592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2269496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195365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486961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29</a:t>
            </a:fld>
            <a:endParaRPr lang="en-US" altLang="en-US">
              <a:latin typeface="Calibri" panose="020F0502020204030204" pitchFamily="34" charset="0"/>
            </a:endParaRPr>
          </a:p>
        </p:txBody>
      </p:sp>
    </p:spTree>
    <p:extLst>
      <p:ext uri="{BB962C8B-B14F-4D97-AF65-F5344CB8AC3E}">
        <p14:creationId xmlns:p14="http://schemas.microsoft.com/office/powerpoint/2010/main" val="3543694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30</a:t>
            </a:fld>
            <a:endParaRPr lang="en-US" altLang="en-US">
              <a:latin typeface="Calibri" panose="020F0502020204030204" pitchFamily="34" charset="0"/>
            </a:endParaRPr>
          </a:p>
        </p:txBody>
      </p:sp>
    </p:spTree>
    <p:extLst>
      <p:ext uri="{BB962C8B-B14F-4D97-AF65-F5344CB8AC3E}">
        <p14:creationId xmlns:p14="http://schemas.microsoft.com/office/powerpoint/2010/main" val="2770463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9AF7B-C6DA-05F4-2BF9-DFAE30B2D28B}"/>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6D4E762-8F6F-AF4D-E201-F8355A0D40CA}"/>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021E713A-B751-DB04-F074-EB1F332B8F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01901EBD-CAF7-F798-EE86-5BDFB1EA48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2707838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31</a:t>
            </a:fld>
            <a:endParaRPr lang="en-US" altLang="en-US">
              <a:latin typeface="Calibri" panose="020F0502020204030204" pitchFamily="34" charset="0"/>
            </a:endParaRPr>
          </a:p>
        </p:txBody>
      </p:sp>
    </p:spTree>
    <p:extLst>
      <p:ext uri="{BB962C8B-B14F-4D97-AF65-F5344CB8AC3E}">
        <p14:creationId xmlns:p14="http://schemas.microsoft.com/office/powerpoint/2010/main" val="216088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146674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218807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2128706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783486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415353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2049763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3C409C-8DE3-FBA4-C17C-041B4964E43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4BCEF15E-7B64-5B5E-A901-9FFCA5A2E13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132F74A0-39C0-DD3D-A912-A4EDC31BB7D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EEFA67A-BC61-10A8-F1AE-FD400E583462}"/>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8FF2F500-05D4-6B37-927D-6D2C22AEA2A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DD3F50F-D8D3-1C4B-5FD9-6E46377099A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A16EA46C-0564-CC0D-FB7F-C4AF8DFC2E92}"/>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432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B08F86B-02C4-A518-C404-5B2EEF77B819}"/>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3C5D6DF5-7FE9-B9A5-654F-1A8D229A2C8C}"/>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60E3F42-DC58-D61E-3894-F487E698C7F3}"/>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647DEE0-D154-6AEA-9ACF-AEDAD75CAA7A}"/>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28329DB2-AB5A-E031-4DF0-A2678AF985D9}"/>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4DABEFB-E40B-977D-1D5C-C85F4129B317}"/>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1790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B1B9B076-6A17-FED6-15F7-6E108EAC87DF}"/>
              </a:ext>
            </a:extLst>
          </p:cNvPr>
          <p:cNvSpPr>
            <a:spLocks noGrp="1"/>
          </p:cNvSpPr>
          <p:nvPr>
            <p:ph type="ftr" sz="quarter" idx="10"/>
          </p:nvPr>
        </p:nvSpPr>
        <p:spPr>
          <a:xfrm>
            <a:off x="2195513" y="6237288"/>
            <a:ext cx="4392612" cy="365125"/>
          </a:xfrm>
        </p:spPr>
        <p:txBody>
          <a:bodyPr/>
          <a:lstStyle>
            <a:lvl1pPr>
              <a:defRPr sz="1200" b="1"/>
            </a:lvl1pPr>
          </a:lstStyle>
          <a:p>
            <a:pPr>
              <a:defRPr/>
            </a:pPr>
            <a:r>
              <a:rPr lang="en-US"/>
              <a:t>SS ZGXX –System Programming</a:t>
            </a:r>
            <a:endParaRPr lang="en-IN" dirty="0"/>
          </a:p>
        </p:txBody>
      </p:sp>
      <p:sp>
        <p:nvSpPr>
          <p:cNvPr id="5" name="Slide Number Placeholder 5">
            <a:extLst>
              <a:ext uri="{FF2B5EF4-FFF2-40B4-BE49-F238E27FC236}">
                <a16:creationId xmlns:a16="http://schemas.microsoft.com/office/drawing/2014/main" id="{D5D1C59C-6E66-49CF-AA4E-90246FB2DE3A}"/>
              </a:ext>
            </a:extLst>
          </p:cNvPr>
          <p:cNvSpPr>
            <a:spLocks noGrp="1"/>
          </p:cNvSpPr>
          <p:nvPr>
            <p:ph type="sldNum" sz="quarter" idx="11"/>
          </p:nvPr>
        </p:nvSpPr>
        <p:spPr>
          <a:xfrm>
            <a:off x="8532813" y="6237288"/>
            <a:ext cx="611187" cy="293687"/>
          </a:xfrm>
        </p:spPr>
        <p:txBody>
          <a:bodyPr/>
          <a:lstStyle>
            <a:lvl1pPr>
              <a:defRPr sz="1600" b="1"/>
            </a:lvl1pPr>
          </a:lstStyle>
          <a:p>
            <a:fld id="{ACB3EA96-C05C-4F2D-8970-B696731E9F02}" type="slidenum">
              <a:rPr lang="en-IN" altLang="en-US"/>
              <a:pPr/>
              <a:t>‹#›</a:t>
            </a:fld>
            <a:endParaRPr lang="en-IN" altLang="en-US"/>
          </a:p>
        </p:txBody>
      </p:sp>
    </p:spTree>
    <p:extLst>
      <p:ext uri="{BB962C8B-B14F-4D97-AF65-F5344CB8AC3E}">
        <p14:creationId xmlns:p14="http://schemas.microsoft.com/office/powerpoint/2010/main" val="264162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F2AF5E5-1A01-DFBA-B95E-E7617151F5DC}"/>
              </a:ext>
            </a:extLst>
          </p:cNvPr>
          <p:cNvSpPr>
            <a:spLocks noGrp="1" noChangeArrowheads="1"/>
          </p:cNvSpPr>
          <p:nvPr>
            <p:ph type="dt" sz="half" idx="10"/>
          </p:nvPr>
        </p:nvSpPr>
        <p:spPr/>
        <p:txBody>
          <a:bodyPr/>
          <a:lstStyle>
            <a:lvl1pPr>
              <a:defRPr/>
            </a:lvl1pPr>
          </a:lstStyle>
          <a:p>
            <a:pPr>
              <a:defRPr/>
            </a:pPr>
            <a:fld id="{3E16FF7F-F0C9-4128-A099-DF9FCB481216}" type="datetime1">
              <a:rPr lang="en-US"/>
              <a:pPr>
                <a:defRPr/>
              </a:pPr>
              <a:t>5/9/2024</a:t>
            </a:fld>
            <a:endParaRPr lang="en-US"/>
          </a:p>
        </p:txBody>
      </p:sp>
      <p:sp>
        <p:nvSpPr>
          <p:cNvPr id="5" name="Rectangle 5">
            <a:extLst>
              <a:ext uri="{FF2B5EF4-FFF2-40B4-BE49-F238E27FC236}">
                <a16:creationId xmlns:a16="http://schemas.microsoft.com/office/drawing/2014/main" id="{EA450CA6-5259-B406-4A02-AFAF83E463F7}"/>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627C0CBF-4B52-6DC2-84A6-FD84853D3DEE}"/>
              </a:ext>
            </a:extLst>
          </p:cNvPr>
          <p:cNvSpPr>
            <a:spLocks noGrp="1" noChangeArrowheads="1"/>
          </p:cNvSpPr>
          <p:nvPr>
            <p:ph type="sldNum" sz="quarter" idx="12"/>
          </p:nvPr>
        </p:nvSpPr>
        <p:spPr/>
        <p:txBody>
          <a:bodyPr/>
          <a:lstStyle>
            <a:lvl1pPr>
              <a:defRPr/>
            </a:lvl1pPr>
          </a:lstStyle>
          <a:p>
            <a:fld id="{56E2B393-71A7-465E-B673-75440ADF37B0}" type="slidenum">
              <a:rPr lang="en-US" altLang="en-US"/>
              <a:pPr/>
              <a:t>‹#›</a:t>
            </a:fld>
            <a:endParaRPr lang="en-US" altLang="en-US"/>
          </a:p>
        </p:txBody>
      </p:sp>
    </p:spTree>
    <p:extLst>
      <p:ext uri="{BB962C8B-B14F-4D97-AF65-F5344CB8AC3E}">
        <p14:creationId xmlns:p14="http://schemas.microsoft.com/office/powerpoint/2010/main" val="38246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7284CD3C-64F2-37EC-7C01-EB956D1B669B}"/>
              </a:ext>
            </a:extLst>
          </p:cNvPr>
          <p:cNvSpPr>
            <a:spLocks noGrp="1" noChangeArrowheads="1"/>
          </p:cNvSpPr>
          <p:nvPr>
            <p:ph type="dt" sz="half" idx="10"/>
          </p:nvPr>
        </p:nvSpPr>
        <p:spPr/>
        <p:txBody>
          <a:bodyPr/>
          <a:lstStyle>
            <a:lvl1pPr>
              <a:defRPr/>
            </a:lvl1pPr>
          </a:lstStyle>
          <a:p>
            <a:pPr>
              <a:defRPr/>
            </a:pPr>
            <a:fld id="{F2BE9D56-5B2D-40BC-A7F0-4EE9A726B989}" type="datetime1">
              <a:rPr lang="en-US"/>
              <a:pPr>
                <a:defRPr/>
              </a:pPr>
              <a:t>5/9/2024</a:t>
            </a:fld>
            <a:endParaRPr lang="en-US"/>
          </a:p>
        </p:txBody>
      </p:sp>
      <p:sp>
        <p:nvSpPr>
          <p:cNvPr id="5" name="Rectangle 5">
            <a:extLst>
              <a:ext uri="{FF2B5EF4-FFF2-40B4-BE49-F238E27FC236}">
                <a16:creationId xmlns:a16="http://schemas.microsoft.com/office/drawing/2014/main" id="{E5309B28-1F02-E916-7137-5439604FCFFE}"/>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C3B1843C-388A-3873-1A5C-8DD2CFA6FA6A}"/>
              </a:ext>
            </a:extLst>
          </p:cNvPr>
          <p:cNvSpPr>
            <a:spLocks noGrp="1" noChangeArrowheads="1"/>
          </p:cNvSpPr>
          <p:nvPr>
            <p:ph type="sldNum" sz="quarter" idx="12"/>
          </p:nvPr>
        </p:nvSpPr>
        <p:spPr/>
        <p:txBody>
          <a:bodyPr/>
          <a:lstStyle>
            <a:lvl1pPr>
              <a:defRPr/>
            </a:lvl1pPr>
          </a:lstStyle>
          <a:p>
            <a:fld id="{2F09E160-1DE0-4784-9CD1-F487B1F04816}" type="slidenum">
              <a:rPr lang="en-US" altLang="en-US"/>
              <a:pPr/>
              <a:t>‹#›</a:t>
            </a:fld>
            <a:endParaRPr lang="en-US" altLang="en-US"/>
          </a:p>
        </p:txBody>
      </p:sp>
    </p:spTree>
    <p:extLst>
      <p:ext uri="{BB962C8B-B14F-4D97-AF65-F5344CB8AC3E}">
        <p14:creationId xmlns:p14="http://schemas.microsoft.com/office/powerpoint/2010/main" val="39006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EC0E700-ED7C-3CB2-6A84-979883CE5FF0}"/>
              </a:ext>
            </a:extLst>
          </p:cNvPr>
          <p:cNvSpPr>
            <a:spLocks noGrp="1" noChangeArrowheads="1"/>
          </p:cNvSpPr>
          <p:nvPr>
            <p:ph type="dt" sz="half" idx="10"/>
          </p:nvPr>
        </p:nvSpPr>
        <p:spPr/>
        <p:txBody>
          <a:bodyPr/>
          <a:lstStyle>
            <a:lvl1pPr>
              <a:defRPr/>
            </a:lvl1pPr>
          </a:lstStyle>
          <a:p>
            <a:pPr>
              <a:defRPr/>
            </a:pPr>
            <a:fld id="{54D2EADB-CC56-40AF-9802-2F74D64F9A41}" type="datetime1">
              <a:rPr lang="en-US"/>
              <a:pPr>
                <a:defRPr/>
              </a:pPr>
              <a:t>5/9/2024</a:t>
            </a:fld>
            <a:endParaRPr lang="en-US"/>
          </a:p>
        </p:txBody>
      </p:sp>
      <p:sp>
        <p:nvSpPr>
          <p:cNvPr id="4" name="Rectangle 5">
            <a:extLst>
              <a:ext uri="{FF2B5EF4-FFF2-40B4-BE49-F238E27FC236}">
                <a16:creationId xmlns:a16="http://schemas.microsoft.com/office/drawing/2014/main" id="{45E5FBAD-ACBC-937E-A572-E18E506F050C}"/>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5" name="Rectangle 6">
            <a:extLst>
              <a:ext uri="{FF2B5EF4-FFF2-40B4-BE49-F238E27FC236}">
                <a16:creationId xmlns:a16="http://schemas.microsoft.com/office/drawing/2014/main" id="{46C317CE-BAA4-E91F-5F22-57EA3018B601}"/>
              </a:ext>
            </a:extLst>
          </p:cNvPr>
          <p:cNvSpPr>
            <a:spLocks noGrp="1" noChangeArrowheads="1"/>
          </p:cNvSpPr>
          <p:nvPr>
            <p:ph type="sldNum" sz="quarter" idx="12"/>
          </p:nvPr>
        </p:nvSpPr>
        <p:spPr/>
        <p:txBody>
          <a:bodyPr/>
          <a:lstStyle>
            <a:lvl1pPr>
              <a:defRPr/>
            </a:lvl1pPr>
          </a:lstStyle>
          <a:p>
            <a:fld id="{C8A4636F-CF22-4AB3-9267-0DFB792404B5}" type="slidenum">
              <a:rPr lang="en-US" altLang="en-US"/>
              <a:pPr/>
              <a:t>‹#›</a:t>
            </a:fld>
            <a:endParaRPr lang="en-US" altLang="en-US"/>
          </a:p>
        </p:txBody>
      </p:sp>
    </p:spTree>
    <p:extLst>
      <p:ext uri="{BB962C8B-B14F-4D97-AF65-F5344CB8AC3E}">
        <p14:creationId xmlns:p14="http://schemas.microsoft.com/office/powerpoint/2010/main" val="386507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20E1EC-0AA4-5F10-29C9-E92A0DAAD773}"/>
              </a:ext>
            </a:extLst>
          </p:cNvPr>
          <p:cNvSpPr>
            <a:spLocks noGrp="1" noChangeArrowheads="1"/>
          </p:cNvSpPr>
          <p:nvPr>
            <p:ph type="dt" sz="half" idx="10"/>
          </p:nvPr>
        </p:nvSpPr>
        <p:spPr/>
        <p:txBody>
          <a:bodyPr/>
          <a:lstStyle>
            <a:lvl1pPr eaLnBrk="1" hangingPunct="1">
              <a:defRPr/>
            </a:lvl1pPr>
          </a:lstStyle>
          <a:p>
            <a:pPr>
              <a:defRPr/>
            </a:pPr>
            <a:endParaRPr lang="en-US"/>
          </a:p>
        </p:txBody>
      </p:sp>
      <p:sp>
        <p:nvSpPr>
          <p:cNvPr id="6" name="Footer Placeholder 5">
            <a:extLst>
              <a:ext uri="{FF2B5EF4-FFF2-40B4-BE49-F238E27FC236}">
                <a16:creationId xmlns:a16="http://schemas.microsoft.com/office/drawing/2014/main" id="{2E318E84-2C55-C853-49FA-CD7D80FEF054}"/>
              </a:ext>
            </a:extLst>
          </p:cNvPr>
          <p:cNvSpPr>
            <a:spLocks noGrp="1" noChangeArrowheads="1"/>
          </p:cNvSpPr>
          <p:nvPr>
            <p:ph type="ftr" sz="quarter" idx="11"/>
          </p:nvPr>
        </p:nvSpPr>
        <p:spPr/>
        <p:txBody>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1188653F-4D28-7074-26B3-51EBC6C0EEF5}"/>
              </a:ext>
            </a:extLst>
          </p:cNvPr>
          <p:cNvSpPr>
            <a:spLocks noGrp="1" noChangeArrowheads="1"/>
          </p:cNvSpPr>
          <p:nvPr>
            <p:ph type="sldNum" sz="quarter" idx="12"/>
          </p:nvPr>
        </p:nvSpPr>
        <p:spPr/>
        <p:txBody>
          <a:bodyPr/>
          <a:lstStyle>
            <a:lvl1pPr>
              <a:defRPr/>
            </a:lvl1pPr>
          </a:lstStyle>
          <a:p>
            <a:fld id="{2C6504EB-D4B5-4D1A-8A66-3D97E70A5685}" type="slidenum">
              <a:rPr lang="en-US" altLang="en-US"/>
              <a:pPr/>
              <a:t>‹#›</a:t>
            </a:fld>
            <a:endParaRPr lang="en-US" altLang="en-US"/>
          </a:p>
        </p:txBody>
      </p:sp>
    </p:spTree>
    <p:extLst>
      <p:ext uri="{BB962C8B-B14F-4D97-AF65-F5344CB8AC3E}">
        <p14:creationId xmlns:p14="http://schemas.microsoft.com/office/powerpoint/2010/main" val="201603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F764F7-59C6-8B6F-1C84-FC30A05E4775}"/>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873C3AE8-787B-420E-5DA2-F9EAC402A1B7}"/>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E58E57D5-2644-2B46-A640-5F81EA98B565}"/>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597A9B6-0AC1-CB6A-68B7-443DB35EB69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362ED9A5-8A38-FDC8-7457-62543D4DEF2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25D2161-9958-D1BD-0D17-2DC1815AF91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92FD9321-591B-D05F-DF92-FADFB024DBB5}"/>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9077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7BF2F-3E3E-B0D5-4B3A-8375A88C39B5}"/>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64B062A6-EB34-1C65-F17F-9FB70BAEDEB5}"/>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C50DF83D-985F-8EB8-58A7-1D36AD915B7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7E595A9-1AB2-6C23-4BC6-BEBD4F3879F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909CAFE-94F2-8DFF-210B-1CD28107471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3C8EDBB0-92AB-63AB-FE70-079EA868820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2E80F65F-28C3-F1B3-4055-F0B28966EDCF}"/>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4C67DE93-49E6-CF48-D17A-A7B67AA6989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CA60ADF-E106-21DD-3AAC-155EE4E01D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A7C5CD86-EC62-083E-801B-10783073F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C2F6B567-6A14-B70F-1AC5-E310C0757C6F}"/>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E68FACDA-48DB-751D-A187-C9A5176C818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B91E10E7-4180-17F4-34A8-0506D18154D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C1D8D7B9-E837-E0CE-18B0-84D66974729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1706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AF91983F-9C8A-9DA2-0B69-7A535A42377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38CCB2F4-E57A-2439-042A-C847E1C9F884}"/>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7B59883-EEBC-9054-D37B-5B97D08FCA9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B933CA9-05E8-6B6B-BDA8-BB37787252C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6619175-B909-861A-3296-6FD5C811F1C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A9699ACC-E384-B255-542E-52232439680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A935891F-B3DC-23CE-876C-46905720B14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7E6F94D3-2534-17B0-D988-BF75DF7A146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F694222-E346-3E6D-D39F-026289716A4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D0D6FC3D-DD66-83E7-8F90-FD44BF5D0C0D}"/>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6539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310EFEEB-2F53-1689-166E-0120B47D4818}"/>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1125BA39-4047-CBE8-087F-99AFF96555E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15D2886-A87F-7A99-7072-95E52928BAD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E3D5140-61CA-E1B3-CB2F-F2426CC5BA4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0CB53F9A-9FFF-2BC9-A81F-B5FD544EA94F}"/>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09233ECE-8C38-DFF4-0A98-D3234E67BB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2441C72-EB41-3FB2-A163-DE19CAC0C01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4125AE29-6C3F-3F95-9613-3ADA07BFF63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3BF611DB-7860-4E4A-FBFC-FF0B88618FB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B111C83D-E204-891B-F48D-CD2ECBD64AE6}"/>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7421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178DC4B3-70D0-93FD-DB62-6640E3C8BA41}"/>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A68B26D0-DD3E-4040-B710-BE233ADC19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05EF5184-B789-D9D6-DD4F-0332215061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F64CA81-6A8F-5E06-8B15-DFBED33A05F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5B324A78-CFF8-5F4B-793C-42B85F157CEC}"/>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DF421A1F-6752-F344-4B2A-92F481D517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8130615-655D-8109-AEA4-718E23420E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3394AB19-7B02-468E-EAC0-AD1C7F37D1A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98E2D491-AFB8-D9DC-5D7A-9E7B7B23865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C2051175-840E-8439-95E4-ABB4AE67C094}"/>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9499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47DD0712-4508-7C16-6FC7-788BD071DBCF}"/>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B3AF43F6-F9B0-0E72-162E-FE073A01143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AE7484E-818E-19E6-70DE-08CA1952586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82F2860A-22E6-E0BB-4D0C-63B3E03254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BF7401F4-DBE7-CA53-F8EA-D9017E4EDD6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5777AC30-DCC7-8DD4-92ED-2167B9D2807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D8F36DD-28AC-01BF-3939-105E0FCC1C6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5D853BB-F0D6-040B-35B9-6F571AF8124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C37D6615-719D-DC72-D551-C5CEC19A04C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9951EC16-3466-02B5-53D6-1F5AE0808B9B}"/>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1879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F210C1C4-C7D1-DD6C-C419-7D6BFE421F21}"/>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CE07FCB5-49D1-8249-5B37-F79A704C74C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95C42A8-4265-A403-E443-2F175D04B86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2E97332B-DC9A-1F12-5911-3F7F5BC069F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4EF91E88-131F-80A2-0ECD-2BE454A1DEF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FE26DB7E-903B-B7D2-BD56-7CFC21E8B0D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5E85B569-F76F-E757-44F6-E38BEA425FD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1216955-6DCE-7404-6521-96C0DF8D08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EB3F8E6B-34A3-C60D-7B27-61B3EBD056B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9DC4E8FE-0EEE-CB18-8EF8-34A85977837E}"/>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99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9510D435-9633-6454-AB11-C1E2193D8DA7}"/>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9B730680-01D8-4F1F-7411-DF0E799C3F0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B8ECC68-4A65-666F-F3B6-4434E0FF7D7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157EB83-8BB2-9DF9-7E71-6CFB66BCD82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88191896-78BD-2170-F95C-D5919BFDAC27}"/>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A9DD7D8F-1802-FD92-0B36-F7D3D619709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392666C-8459-48B9-05F5-079FD392EA0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DD4A7F5F-B3A4-71D7-9148-7CC0DB7FCD3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75AEB1EF-05C6-9CB7-93EC-C55736E3A9F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E3D9EC8-8677-476D-FE58-1FD832E462BC}"/>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2870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FDF3D-EFEE-1430-D88F-2B8592C1EB8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BFD20DDA-EB7F-8848-432F-C7EABD377D6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61BB8D2-7558-8EE5-DF63-2C81CD5FDE2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871AB5E-1AEE-4F81-9A33-A731B1098E5F}" type="datetimeFigureOut">
              <a:rPr lang="en-US"/>
              <a:pPr>
                <a:defRPr/>
              </a:pPr>
              <a:t>5/9/2024</a:t>
            </a:fld>
            <a:endParaRPr lang="en-US"/>
          </a:p>
        </p:txBody>
      </p:sp>
      <p:sp>
        <p:nvSpPr>
          <p:cNvPr id="5" name="Footer Placeholder 4">
            <a:extLst>
              <a:ext uri="{FF2B5EF4-FFF2-40B4-BE49-F238E27FC236}">
                <a16:creationId xmlns:a16="http://schemas.microsoft.com/office/drawing/2014/main" id="{64498130-B5F0-A421-28C2-76FA28019BB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834C2498-14F4-90AA-DD92-97CE289787E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445FF0A-0CD1-440B-838C-CAD09368F39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1ABA44-3A24-1798-39AE-4F481CC7B22F}"/>
              </a:ext>
            </a:extLst>
          </p:cNvPr>
          <p:cNvSpPr>
            <a:spLocks noGrp="1"/>
          </p:cNvSpPr>
          <p:nvPr>
            <p:ph type="title"/>
          </p:nvPr>
        </p:nvSpPr>
        <p:spPr>
          <a:xfrm>
            <a:off x="1676400" y="3429000"/>
            <a:ext cx="6858000" cy="1295400"/>
          </a:xfrm>
        </p:spPr>
        <p:txBody>
          <a:bodyPr/>
          <a:lstStyle/>
          <a:p>
            <a:pPr algn="ctr">
              <a:defRPr/>
            </a:pPr>
            <a:r>
              <a:rPr lang="en-US" cap="small" dirty="0"/>
              <a:t>Software Quality Assurance and Testing</a:t>
            </a:r>
            <a:endParaRPr lang="en-US" sz="4000" cap="small" dirty="0"/>
          </a:p>
        </p:txBody>
      </p:sp>
      <p:sp>
        <p:nvSpPr>
          <p:cNvPr id="18435" name="Content Placeholder 5">
            <a:extLst>
              <a:ext uri="{FF2B5EF4-FFF2-40B4-BE49-F238E27FC236}">
                <a16:creationId xmlns:a16="http://schemas.microsoft.com/office/drawing/2014/main" id="{2F0E6BE1-B26D-5871-4A6F-14226CC0D606}"/>
              </a:ext>
            </a:extLst>
          </p:cNvPr>
          <p:cNvSpPr>
            <a:spLocks noGrp="1"/>
          </p:cNvSpPr>
          <p:nvPr>
            <p:ph sz="quarter" idx="13"/>
          </p:nvPr>
        </p:nvSpPr>
        <p:spPr>
          <a:xfrm>
            <a:off x="1676400" y="5181600"/>
            <a:ext cx="6858000" cy="785813"/>
          </a:xfrm>
        </p:spPr>
        <p:txBody>
          <a:bodyPr/>
          <a:lstStyle/>
          <a:p>
            <a:pPr>
              <a:spcBef>
                <a:spcPts val="1200"/>
              </a:spcBef>
            </a:pPr>
            <a:r>
              <a:rPr lang="en-US" altLang="en-US" sz="2400" dirty="0"/>
              <a:t>Lecture -13</a:t>
            </a:r>
          </a:p>
          <a:p>
            <a:pPr>
              <a:spcBef>
                <a:spcPts val="1200"/>
              </a:spcBef>
            </a:pPr>
            <a:endParaRPr lang="en-US" altLang="en-US" sz="2400" dirty="0"/>
          </a:p>
          <a:p>
            <a:pPr>
              <a:spcBef>
                <a:spcPts val="1200"/>
              </a:spcBef>
            </a:pPr>
            <a:r>
              <a:rPr lang="en-US" altLang="en-US" sz="4000" dirty="0"/>
              <a:t>Harish Aggarwal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Development – </a:t>
            </a:r>
          </a:p>
          <a:p>
            <a:pPr>
              <a:defRPr/>
            </a:pPr>
            <a:r>
              <a:rPr lang="en-IN" dirty="0">
                <a:solidFill>
                  <a:srgbClr val="C00000"/>
                </a:solidFill>
                <a:latin typeface="Comic Sans MS" panose="030F0702030302020204" pitchFamily="66" charset="0"/>
              </a:rPr>
              <a:t>Benefits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What are the benefits of Agile Development methodology?</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Increased flexibility</a:t>
            </a:r>
            <a:r>
              <a:rPr lang="en-US" sz="1600" dirty="0"/>
              <a:t>: More flexible than other project management methodologies. </a:t>
            </a:r>
          </a:p>
          <a:p>
            <a:pPr marL="685800" lvl="1" fontAlgn="base">
              <a:spcBef>
                <a:spcPts val="900"/>
              </a:spcBef>
              <a:spcAft>
                <a:spcPct val="0"/>
              </a:spcAft>
              <a:buFont typeface="Arial" panose="020B0604020202020204" pitchFamily="34" charset="0"/>
              <a:buChar char="•"/>
            </a:pPr>
            <a:r>
              <a:rPr lang="en-US" dirty="0"/>
              <a:t>Development teams can make changes on the fly more easily.</a:t>
            </a:r>
          </a:p>
          <a:p>
            <a:pPr marL="285750" indent="-285750" fontAlgn="base">
              <a:spcBef>
                <a:spcPts val="900"/>
              </a:spcBef>
              <a:spcAft>
                <a:spcPct val="0"/>
              </a:spcAft>
              <a:buFont typeface="Arial" panose="020B0604020202020204" pitchFamily="34" charset="0"/>
              <a:buChar char="•"/>
            </a:pPr>
            <a:endParaRPr lang="en-US" sz="1600" b="1" dirty="0"/>
          </a:p>
          <a:p>
            <a:pPr marL="285750" indent="-285750" fontAlgn="base">
              <a:spcBef>
                <a:spcPts val="900"/>
              </a:spcBef>
              <a:spcAft>
                <a:spcPct val="0"/>
              </a:spcAft>
              <a:buFont typeface="Arial" panose="020B0604020202020204" pitchFamily="34" charset="0"/>
              <a:buChar char="•"/>
            </a:pPr>
            <a:r>
              <a:rPr lang="en-US" sz="1600" b="1" dirty="0"/>
              <a:t>Improved communication</a:t>
            </a:r>
            <a:r>
              <a:rPr lang="en-US" sz="1600" dirty="0"/>
              <a:t>: Improve communication between the development team and the product owner. </a:t>
            </a:r>
          </a:p>
          <a:p>
            <a:pPr marL="685800" lvl="1" fontAlgn="base">
              <a:spcBef>
                <a:spcPts val="900"/>
              </a:spcBef>
              <a:spcAft>
                <a:spcPct val="0"/>
              </a:spcAft>
              <a:buFont typeface="Arial" panose="020B0604020202020204" pitchFamily="34" charset="0"/>
              <a:buChar char="•"/>
            </a:pPr>
            <a:r>
              <a:rPr lang="en-US" dirty="0"/>
              <a:t>Greater focus on collaboration and feedback.</a:t>
            </a:r>
          </a:p>
          <a:p>
            <a:pPr marL="285750" indent="-285750" fontAlgn="base">
              <a:spcBef>
                <a:spcPts val="900"/>
              </a:spcBef>
              <a:spcAft>
                <a:spcPct val="0"/>
              </a:spcAft>
              <a:buFont typeface="Arial" panose="020B0604020202020204" pitchFamily="34" charset="0"/>
              <a:buChar char="•"/>
            </a:pPr>
            <a:endParaRPr lang="en-US" sz="1600" b="1" dirty="0"/>
          </a:p>
          <a:p>
            <a:pPr marL="285750" indent="-285750" fontAlgn="base">
              <a:spcBef>
                <a:spcPts val="900"/>
              </a:spcBef>
              <a:spcAft>
                <a:spcPct val="0"/>
              </a:spcAft>
              <a:buFont typeface="Arial" panose="020B0604020202020204" pitchFamily="34" charset="0"/>
              <a:buChar char="•"/>
            </a:pPr>
            <a:r>
              <a:rPr lang="en-US" sz="1600" b="1" dirty="0"/>
              <a:t>Reduced risks</a:t>
            </a:r>
            <a:r>
              <a:rPr lang="en-US" sz="1600" dirty="0"/>
              <a:t>: Reduced the risks associated with complex projects. </a:t>
            </a:r>
          </a:p>
          <a:p>
            <a:pPr marL="685800" lvl="1" fontAlgn="base">
              <a:spcBef>
                <a:spcPts val="900"/>
              </a:spcBef>
              <a:spcAft>
                <a:spcPct val="0"/>
              </a:spcAft>
              <a:buFont typeface="Arial" panose="020B0604020202020204" pitchFamily="34" charset="0"/>
              <a:buChar char="•"/>
            </a:pPr>
            <a:r>
              <a:rPr lang="en-US" dirty="0"/>
              <a:t>By breaking down complex projects into smaller sprints, project managers can dissect them and achieve shareholder demands.</a:t>
            </a:r>
          </a:p>
          <a:p>
            <a:pPr marL="285750" indent="-285750" fontAlgn="base">
              <a:spcBef>
                <a:spcPts val="900"/>
              </a:spcBef>
              <a:spcAft>
                <a:spcPct val="0"/>
              </a:spcAft>
              <a:buFont typeface="Arial" panose="020B0604020202020204" pitchFamily="34" charset="0"/>
              <a:buChar char="•"/>
            </a:pPr>
            <a:endParaRPr lang="en-US" sz="1600" b="1" dirty="0"/>
          </a:p>
          <a:p>
            <a:pPr marL="285750" indent="-285750" fontAlgn="base">
              <a:spcBef>
                <a:spcPts val="900"/>
              </a:spcBef>
              <a:spcAft>
                <a:spcPct val="0"/>
              </a:spcAft>
              <a:buFont typeface="Arial" panose="020B0604020202020204" pitchFamily="34" charset="0"/>
              <a:buChar char="•"/>
            </a:pPr>
            <a:r>
              <a:rPr lang="en-US" sz="1600" b="1" dirty="0"/>
              <a:t>Increased customer satisfaction</a:t>
            </a:r>
            <a:r>
              <a:rPr lang="en-US" sz="1600" dirty="0"/>
              <a:t>: Customer is involved in the development process and provides feedback at each stage of the project.</a:t>
            </a:r>
          </a:p>
        </p:txBody>
      </p:sp>
    </p:spTree>
    <p:extLst>
      <p:ext uri="{BB962C8B-B14F-4D97-AF65-F5344CB8AC3E}">
        <p14:creationId xmlns:p14="http://schemas.microsoft.com/office/powerpoint/2010/main" val="79661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Development – </a:t>
            </a:r>
          </a:p>
          <a:p>
            <a:pPr>
              <a:defRPr/>
            </a:pPr>
            <a:r>
              <a:rPr lang="en-IN" dirty="0">
                <a:solidFill>
                  <a:srgbClr val="C00000"/>
                </a:solidFill>
                <a:latin typeface="Comic Sans MS" panose="030F0702030302020204" pitchFamily="66" charset="0"/>
              </a:rPr>
              <a:t>Disadvantages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What are the disadvantages of Agile Development methodology?</a:t>
            </a:r>
          </a:p>
          <a:p>
            <a:pPr marL="0" indent="0" fontAlgn="base">
              <a:spcBef>
                <a:spcPts val="900"/>
              </a:spcBef>
              <a:spcAft>
                <a:spcPct val="0"/>
              </a:spcAft>
            </a:pPr>
            <a:endParaRPr lang="en-US" sz="1600" dirty="0"/>
          </a:p>
          <a:p>
            <a:pPr marL="285750" indent="-285750" fontAlgn="base">
              <a:spcBef>
                <a:spcPts val="900"/>
              </a:spcBef>
              <a:spcAft>
                <a:spcPct val="0"/>
              </a:spcAft>
              <a:buFont typeface="Arial" panose="020B0604020202020204" pitchFamily="34" charset="0"/>
              <a:buChar char="•"/>
            </a:pPr>
            <a:r>
              <a:rPr lang="en-US" sz="1600" b="1" dirty="0"/>
              <a:t>Limited control</a:t>
            </a:r>
            <a:r>
              <a:rPr lang="en-US" sz="1600" dirty="0"/>
              <a:t>: Since agile development is more flexible, it can be difficult for a project owner to exert control over the project.</a:t>
            </a:r>
          </a:p>
          <a:p>
            <a:pPr marL="285750" indent="-285750" fontAlgn="base">
              <a:spcBef>
                <a:spcPts val="900"/>
              </a:spcBef>
              <a:spcAft>
                <a:spcPct val="0"/>
              </a:spcAft>
              <a:buFont typeface="Arial" panose="020B0604020202020204" pitchFamily="34" charset="0"/>
              <a:buChar char="•"/>
            </a:pPr>
            <a:endParaRPr lang="en-US" sz="1600" b="1" dirty="0"/>
          </a:p>
          <a:p>
            <a:pPr marL="285750" indent="-285750" fontAlgn="base">
              <a:spcBef>
                <a:spcPts val="900"/>
              </a:spcBef>
              <a:spcAft>
                <a:spcPct val="0"/>
              </a:spcAft>
              <a:buFont typeface="Arial" panose="020B0604020202020204" pitchFamily="34" charset="0"/>
              <a:buChar char="•"/>
            </a:pPr>
            <a:r>
              <a:rPr lang="en-US" sz="1600" b="1" dirty="0"/>
              <a:t>Lack of documentation</a:t>
            </a:r>
            <a:r>
              <a:rPr lang="en-US" sz="1600" dirty="0"/>
              <a:t>: Less documentation than other project management methodologies. </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High level of collaboration</a:t>
            </a:r>
            <a:r>
              <a:rPr lang="en-US" sz="1600" dirty="0"/>
              <a:t>: Can be a problem for remote teams that are not used to working together.</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Complex projects can be lengthy</a:t>
            </a:r>
            <a:r>
              <a:rPr lang="en-US" sz="1600" dirty="0"/>
              <a:t>: More time than other project management methodologies due to frequent meetings.</a:t>
            </a:r>
          </a:p>
          <a:p>
            <a:pPr marL="0" indent="0" fontAlgn="base">
              <a:spcBef>
                <a:spcPts val="900"/>
              </a:spcBef>
              <a:spcAft>
                <a:spcPct val="0"/>
              </a:spcAft>
            </a:pPr>
            <a:endParaRPr lang="en-US" sz="1600" b="1" dirty="0"/>
          </a:p>
        </p:txBody>
      </p:sp>
    </p:spTree>
    <p:extLst>
      <p:ext uri="{BB962C8B-B14F-4D97-AF65-F5344CB8AC3E}">
        <p14:creationId xmlns:p14="http://schemas.microsoft.com/office/powerpoint/2010/main" val="118359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Testing –</a:t>
            </a:r>
          </a:p>
          <a:p>
            <a:pPr>
              <a:defRPr/>
            </a:pPr>
            <a:r>
              <a:rPr lang="en-IN" dirty="0">
                <a:solidFill>
                  <a:srgbClr val="C00000"/>
                </a:solidFill>
                <a:latin typeface="Comic Sans MS" panose="030F0702030302020204" pitchFamily="66" charset="0"/>
              </a:rPr>
              <a:t>Overview </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Agile testing is a software testing practice that follows the Agile software development methodology. </a:t>
            </a:r>
          </a:p>
          <a:p>
            <a:pPr marL="0" indent="0" fontAlgn="base">
              <a:spcBef>
                <a:spcPts val="900"/>
              </a:spcBef>
              <a:spcAft>
                <a:spcPct val="0"/>
              </a:spcAft>
            </a:pPr>
            <a:endParaRPr lang="en-US" sz="1600" dirty="0"/>
          </a:p>
          <a:p>
            <a:pPr marL="285750" indent="-285750" fontAlgn="base">
              <a:spcBef>
                <a:spcPts val="900"/>
              </a:spcBef>
              <a:spcAft>
                <a:spcPct val="0"/>
              </a:spcAft>
              <a:buFont typeface="Arial" panose="020B0604020202020204" pitchFamily="34" charset="0"/>
              <a:buChar char="•"/>
            </a:pPr>
            <a:r>
              <a:rPr lang="en-US" sz="1600" dirty="0"/>
              <a:t>Agile testing focuses on ensuring quality throughout the Agile software development process.</a:t>
            </a:r>
          </a:p>
          <a:p>
            <a:pPr marL="285750" indent="-285750" fontAlgn="base">
              <a:spcBef>
                <a:spcPts val="900"/>
              </a:spcBef>
              <a:spcAft>
                <a:spcPct val="0"/>
              </a:spcAft>
              <a:buFont typeface="Arial" panose="020B0604020202020204" pitchFamily="34" charset="0"/>
              <a:buChar char="•"/>
            </a:pPr>
            <a:r>
              <a:rPr lang="en-US" sz="1600" dirty="0"/>
              <a:t>Continuous integration and continuous delivery are two important aspects of agile testing.</a:t>
            </a:r>
          </a:p>
          <a:p>
            <a:pPr marL="685800" lvl="1" fontAlgn="base">
              <a:spcBef>
                <a:spcPts val="900"/>
              </a:spcBef>
              <a:spcAft>
                <a:spcPct val="0"/>
              </a:spcAft>
              <a:buFont typeface="Arial" panose="020B0604020202020204" pitchFamily="34" charset="0"/>
              <a:buChar char="•"/>
            </a:pPr>
            <a:r>
              <a:rPr lang="en-US" dirty="0"/>
              <a:t>Continuous integration - Developers integrate their code changes into a shared mainline several times a day. </a:t>
            </a:r>
          </a:p>
          <a:p>
            <a:pPr marL="685800" lvl="1" fontAlgn="base">
              <a:spcBef>
                <a:spcPts val="900"/>
              </a:spcBef>
              <a:spcAft>
                <a:spcPct val="0"/>
              </a:spcAft>
              <a:buFont typeface="Arial" panose="020B0604020202020204" pitchFamily="34" charset="0"/>
              <a:buChar char="•"/>
            </a:pPr>
            <a:r>
              <a:rPr lang="en-US" dirty="0"/>
              <a:t>Continuous delivery - Every change that passes all tests is automatically released into production.</a:t>
            </a:r>
          </a:p>
          <a:p>
            <a:pPr marL="0" indent="0" fontAlgn="base">
              <a:spcBef>
                <a:spcPts val="900"/>
              </a:spcBef>
              <a:spcAft>
                <a:spcPct val="0"/>
              </a:spcAft>
            </a:pPr>
            <a:endParaRPr lang="en-US" sz="1600" dirty="0"/>
          </a:p>
          <a:p>
            <a:pPr marL="0" indent="0" fontAlgn="base">
              <a:spcBef>
                <a:spcPts val="900"/>
              </a:spcBef>
              <a:spcAft>
                <a:spcPct val="0"/>
              </a:spcAft>
            </a:pPr>
            <a:endParaRPr lang="en-US" sz="1600" dirty="0"/>
          </a:p>
        </p:txBody>
      </p:sp>
    </p:spTree>
    <p:extLst>
      <p:ext uri="{BB962C8B-B14F-4D97-AF65-F5344CB8AC3E}">
        <p14:creationId xmlns:p14="http://schemas.microsoft.com/office/powerpoint/2010/main" val="215697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Testing –</a:t>
            </a:r>
          </a:p>
          <a:p>
            <a:pPr>
              <a:defRPr/>
            </a:pPr>
            <a:r>
              <a:rPr lang="en-IN" dirty="0">
                <a:solidFill>
                  <a:srgbClr val="C00000"/>
                </a:solidFill>
                <a:latin typeface="Comic Sans MS" panose="030F0702030302020204" pitchFamily="66" charset="0"/>
              </a:rPr>
              <a:t>Principles </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The main principles of agile testing are:</a:t>
            </a:r>
          </a:p>
          <a:p>
            <a:pPr marL="0" indent="0" fontAlgn="base">
              <a:spcBef>
                <a:spcPts val="900"/>
              </a:spcBef>
              <a:spcAft>
                <a:spcPct val="0"/>
              </a:spcAft>
            </a:pPr>
            <a:endParaRPr lang="en-US" sz="1600" dirty="0"/>
          </a:p>
          <a:p>
            <a:pPr marL="285750" indent="-285750" fontAlgn="base">
              <a:spcBef>
                <a:spcPts val="900"/>
              </a:spcBef>
              <a:spcAft>
                <a:spcPct val="0"/>
              </a:spcAft>
              <a:buFont typeface="Arial" panose="020B0604020202020204" pitchFamily="34" charset="0"/>
              <a:buChar char="•"/>
            </a:pPr>
            <a:r>
              <a:rPr lang="en-US" sz="1600" b="1" dirty="0"/>
              <a:t>Early and continuous testing</a:t>
            </a:r>
            <a:r>
              <a:rPr lang="en-US" sz="1600" dirty="0"/>
              <a:t>: Testers should start early and test the software continuously throughout the development cycle.</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Whole team approach</a:t>
            </a:r>
            <a:r>
              <a:rPr lang="en-US" sz="1600" dirty="0"/>
              <a:t>: All team members are responsible for ensuring the quality of the product. This includes developers, testers, business analysts, and product owners.</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Frequent deliveries</a:t>
            </a:r>
            <a:r>
              <a:rPr lang="en-US" sz="1600" dirty="0"/>
              <a:t>: Deliver working software frequently, typically every two weeks.</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Close collaboration</a:t>
            </a:r>
            <a:r>
              <a:rPr lang="en-US" sz="1600" dirty="0"/>
              <a:t>: Close collaboration between all team members. Everyone is on the same page and that there are no surprises.</a:t>
            </a:r>
          </a:p>
          <a:p>
            <a:pPr marL="285750" indent="-285750" fontAlgn="base">
              <a:spcBef>
                <a:spcPts val="900"/>
              </a:spcBef>
              <a:spcAft>
                <a:spcPct val="0"/>
              </a:spcAft>
              <a:buFont typeface="Arial" panose="020B0604020202020204" pitchFamily="34" charset="0"/>
              <a:buChar char="•"/>
            </a:pPr>
            <a:endParaRPr lang="en-US" sz="1600" dirty="0"/>
          </a:p>
          <a:p>
            <a:pPr marL="0" indent="0" fontAlgn="base">
              <a:spcBef>
                <a:spcPts val="900"/>
              </a:spcBef>
              <a:spcAft>
                <a:spcPct val="0"/>
              </a:spcAft>
            </a:pPr>
            <a:endParaRPr lang="en-US" sz="1600" dirty="0"/>
          </a:p>
        </p:txBody>
      </p:sp>
    </p:spTree>
    <p:extLst>
      <p:ext uri="{BB962C8B-B14F-4D97-AF65-F5344CB8AC3E}">
        <p14:creationId xmlns:p14="http://schemas.microsoft.com/office/powerpoint/2010/main" val="2976964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Testing –</a:t>
            </a:r>
          </a:p>
          <a:p>
            <a:pPr>
              <a:defRPr/>
            </a:pPr>
            <a:r>
              <a:rPr lang="en-IN" dirty="0">
                <a:solidFill>
                  <a:srgbClr val="C00000"/>
                </a:solidFill>
                <a:latin typeface="Comic Sans MS" panose="030F0702030302020204" pitchFamily="66" charset="0"/>
              </a:rPr>
              <a:t>Principles - </a:t>
            </a:r>
            <a:r>
              <a:rPr lang="en-IN" dirty="0" err="1">
                <a:solidFill>
                  <a:srgbClr val="C00000"/>
                </a:solidFill>
                <a:latin typeface="Comic Sans MS" panose="030F0702030302020204" pitchFamily="66" charset="0"/>
              </a:rPr>
              <a:t>Cont</a:t>
            </a:r>
            <a:endParaRPr lang="en-IN" dirty="0">
              <a:solidFill>
                <a:srgbClr val="C00000"/>
              </a:solidFill>
              <a:latin typeface="Comic Sans MS" panose="030F0702030302020204" pitchFamily="66" charset="0"/>
            </a:endParaRP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The main principles of agile testing are:</a:t>
            </a:r>
          </a:p>
          <a:p>
            <a:pPr marL="0" indent="0" fontAlgn="base">
              <a:spcBef>
                <a:spcPts val="900"/>
              </a:spcBef>
              <a:spcAft>
                <a:spcPct val="0"/>
              </a:spcAft>
            </a:pPr>
            <a:endParaRPr lang="en-US" sz="1600" dirty="0"/>
          </a:p>
          <a:p>
            <a:pPr marL="285750" indent="-285750" fontAlgn="base">
              <a:spcBef>
                <a:spcPts val="900"/>
              </a:spcBef>
              <a:spcAft>
                <a:spcPct val="0"/>
              </a:spcAft>
              <a:buFont typeface="Arial" panose="020B0604020202020204" pitchFamily="34" charset="0"/>
              <a:buChar char="•"/>
            </a:pPr>
            <a:r>
              <a:rPr lang="en-US" sz="1600" b="1" dirty="0"/>
              <a:t>Customer involvement</a:t>
            </a:r>
            <a:r>
              <a:rPr lang="en-US" sz="1600" dirty="0"/>
              <a:t>: Customers are involved throughout the development process and provide feedback at each iteration.</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Working software</a:t>
            </a:r>
            <a:r>
              <a:rPr lang="en-US" sz="1600" dirty="0"/>
              <a:t>: Agile teams focus on quality software management during each iteration. Code produced in sprint is tested within the sprint.  </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Flexible approach</a:t>
            </a:r>
            <a:r>
              <a:rPr lang="en-US" sz="1600" dirty="0"/>
              <a:t>: Teams can change the requirements at any time during the development process.</a:t>
            </a:r>
          </a:p>
          <a:p>
            <a:pPr marL="285750" indent="-285750" fontAlgn="base">
              <a:spcBef>
                <a:spcPts val="900"/>
              </a:spcBef>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18852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Testing –</a:t>
            </a:r>
          </a:p>
          <a:p>
            <a:pPr>
              <a:defRPr/>
            </a:pPr>
            <a:r>
              <a:rPr lang="en-IN" dirty="0" err="1">
                <a:solidFill>
                  <a:srgbClr val="C00000"/>
                </a:solidFill>
                <a:latin typeface="Comic Sans MS" panose="030F0702030302020204" pitchFamily="66" charset="0"/>
              </a:rPr>
              <a:t>Activites</a:t>
            </a:r>
            <a:endParaRPr lang="en-IN" dirty="0">
              <a:solidFill>
                <a:srgbClr val="C00000"/>
              </a:solidFill>
              <a:latin typeface="Comic Sans MS" panose="030F0702030302020204" pitchFamily="66" charset="0"/>
            </a:endParaRP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The main testing activities in agile are:</a:t>
            </a:r>
          </a:p>
          <a:p>
            <a:pPr marL="0" indent="0" fontAlgn="base">
              <a:spcBef>
                <a:spcPts val="900"/>
              </a:spcBef>
              <a:spcAft>
                <a:spcPct val="0"/>
              </a:spcAft>
            </a:pPr>
            <a:endParaRPr lang="en-US" sz="1600" dirty="0"/>
          </a:p>
          <a:p>
            <a:pPr marL="285750" indent="-285750" fontAlgn="base">
              <a:spcBef>
                <a:spcPts val="900"/>
              </a:spcBef>
              <a:spcAft>
                <a:spcPct val="0"/>
              </a:spcAft>
              <a:buFont typeface="Arial" panose="020B0604020202020204" pitchFamily="34" charset="0"/>
              <a:buChar char="•"/>
            </a:pPr>
            <a:r>
              <a:rPr lang="en-US" sz="1600" b="1" dirty="0"/>
              <a:t>Requirement analysis</a:t>
            </a:r>
            <a:r>
              <a:rPr lang="en-US" sz="1600" dirty="0"/>
              <a:t>: Testers work with business analysts and product owners to understand the requirements of the new feature.</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Test design</a:t>
            </a:r>
            <a:r>
              <a:rPr lang="en-US" sz="1600" dirty="0"/>
              <a:t>: Testers design the test cases for the new feature.</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Test execution</a:t>
            </a:r>
            <a:r>
              <a:rPr lang="en-US" sz="1600" dirty="0"/>
              <a:t>: Testers execute the test cases and report any bugs.</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Defect management</a:t>
            </a:r>
            <a:r>
              <a:rPr lang="en-US" sz="1600" dirty="0"/>
              <a:t>: Testers work with developers to fix the defects.</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Release management</a:t>
            </a:r>
            <a:r>
              <a:rPr lang="en-US" sz="1600" dirty="0"/>
              <a:t>: Testers help to plan and execute the release of the new feature.</a:t>
            </a:r>
          </a:p>
        </p:txBody>
      </p:sp>
    </p:spTree>
    <p:extLst>
      <p:ext uri="{BB962C8B-B14F-4D97-AF65-F5344CB8AC3E}">
        <p14:creationId xmlns:p14="http://schemas.microsoft.com/office/powerpoint/2010/main" val="683276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Testing –</a:t>
            </a:r>
          </a:p>
          <a:p>
            <a:pPr>
              <a:defRPr/>
            </a:pPr>
            <a:r>
              <a:rPr lang="en-IN" dirty="0">
                <a:solidFill>
                  <a:srgbClr val="C00000"/>
                </a:solidFill>
                <a:latin typeface="Comic Sans MS" panose="030F0702030302020204" pitchFamily="66" charset="0"/>
              </a:rPr>
              <a:t>Skills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The most important skills for agile testers include:</a:t>
            </a:r>
          </a:p>
          <a:p>
            <a:pPr marL="0" indent="0" fontAlgn="base">
              <a:spcBef>
                <a:spcPts val="900"/>
              </a:spcBef>
              <a:spcAft>
                <a:spcPct val="0"/>
              </a:spcAft>
            </a:pPr>
            <a:endParaRPr lang="en-US" sz="1600" dirty="0"/>
          </a:p>
          <a:p>
            <a:pPr marL="285750" indent="-285750" fontAlgn="base">
              <a:spcBef>
                <a:spcPts val="900"/>
              </a:spcBef>
              <a:spcAft>
                <a:spcPct val="0"/>
              </a:spcAft>
              <a:buFont typeface="Arial" panose="020B0604020202020204" pitchFamily="34" charset="0"/>
              <a:buChar char="•"/>
            </a:pPr>
            <a:r>
              <a:rPr lang="en-US" sz="1600" b="1" dirty="0"/>
              <a:t>Strong communication skills</a:t>
            </a:r>
            <a:r>
              <a:rPr lang="en-US" sz="1600" dirty="0"/>
              <a:t>: Testers must be able to communicate effectively with all team members. </a:t>
            </a:r>
          </a:p>
          <a:p>
            <a:pPr marL="685800" lvl="1" fontAlgn="base">
              <a:spcBef>
                <a:spcPts val="900"/>
              </a:spcBef>
              <a:spcAft>
                <a:spcPct val="0"/>
              </a:spcAft>
              <a:buFont typeface="Arial" panose="020B0604020202020204" pitchFamily="34" charset="0"/>
              <a:buChar char="•"/>
            </a:pPr>
            <a:r>
              <a:rPr lang="en-US" dirty="0"/>
              <a:t>They need to be able to understand the customer's needs and requirements.</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Strong technical skills</a:t>
            </a:r>
            <a:r>
              <a:rPr lang="en-US" sz="1600" dirty="0"/>
              <a:t>: Testers need to have strong technical skills. </a:t>
            </a:r>
          </a:p>
          <a:p>
            <a:pPr marL="685800" lvl="1" fontAlgn="base">
              <a:spcBef>
                <a:spcPts val="900"/>
              </a:spcBef>
              <a:spcAft>
                <a:spcPct val="0"/>
              </a:spcAft>
              <a:buFont typeface="Arial" panose="020B0604020202020204" pitchFamily="34" charset="0"/>
              <a:buChar char="•"/>
            </a:pPr>
            <a:r>
              <a:rPr lang="en-US" dirty="0"/>
              <a:t>They should be able to understand the code and the technology stack.</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Strong problem-solving skills</a:t>
            </a:r>
            <a:r>
              <a:rPr lang="en-US" sz="1600" dirty="0"/>
              <a:t>: Able to identify and solve problems quickly. </a:t>
            </a:r>
          </a:p>
          <a:p>
            <a:pPr marL="685800" lvl="1" fontAlgn="base">
              <a:spcBef>
                <a:spcPts val="900"/>
              </a:spcBef>
              <a:spcAft>
                <a:spcPct val="0"/>
              </a:spcAft>
              <a:buFont typeface="Arial" panose="020B0604020202020204" pitchFamily="34" charset="0"/>
              <a:buChar char="•"/>
            </a:pPr>
            <a:r>
              <a:rPr lang="en-US" dirty="0"/>
              <a:t>They should also be able to think creatively and come up with new solutions as needed.</a:t>
            </a:r>
          </a:p>
          <a:p>
            <a:pPr marL="685800" lvl="1" fontAlgn="base">
              <a:spcBef>
                <a:spcPts val="900"/>
              </a:spcBef>
              <a:spcAft>
                <a:spcPct val="0"/>
              </a:spcAft>
              <a:buFont typeface="Arial" panose="020B0604020202020204" pitchFamily="34" charset="0"/>
              <a:buChar char="•"/>
            </a:pPr>
            <a:endParaRPr lang="en-US" sz="800" dirty="0"/>
          </a:p>
          <a:p>
            <a:pPr marL="285750" indent="-285750" fontAlgn="base">
              <a:spcBef>
                <a:spcPts val="900"/>
              </a:spcBef>
              <a:spcAft>
                <a:spcPct val="0"/>
              </a:spcAft>
              <a:buFont typeface="Arial" panose="020B0604020202020204" pitchFamily="34" charset="0"/>
              <a:buChar char="•"/>
            </a:pPr>
            <a:r>
              <a:rPr lang="en-US" sz="1600" b="1" dirty="0"/>
              <a:t>Strong team player</a:t>
            </a:r>
            <a:r>
              <a:rPr lang="en-US" sz="1600" dirty="0"/>
              <a:t>: Testers need to be able to work well in a team environment. </a:t>
            </a:r>
          </a:p>
          <a:p>
            <a:pPr marL="685800" lvl="1" fontAlgn="base">
              <a:spcBef>
                <a:spcPts val="900"/>
              </a:spcBef>
              <a:spcAft>
                <a:spcPct val="0"/>
              </a:spcAft>
              <a:buFont typeface="Arial" panose="020B0604020202020204" pitchFamily="34" charset="0"/>
              <a:buChar char="•"/>
            </a:pPr>
            <a:r>
              <a:rPr lang="en-US" dirty="0"/>
              <a:t>They should be flexible and adaptable, and able to work well under pressure.</a:t>
            </a:r>
          </a:p>
        </p:txBody>
      </p:sp>
    </p:spTree>
    <p:extLst>
      <p:ext uri="{BB962C8B-B14F-4D97-AF65-F5344CB8AC3E}">
        <p14:creationId xmlns:p14="http://schemas.microsoft.com/office/powerpoint/2010/main" val="77571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Testing –</a:t>
            </a:r>
          </a:p>
          <a:p>
            <a:pPr>
              <a:defRPr/>
            </a:pPr>
            <a:r>
              <a:rPr lang="en-IN" dirty="0">
                <a:solidFill>
                  <a:srgbClr val="C00000"/>
                </a:solidFill>
                <a:latin typeface="Comic Sans MS" panose="030F0702030302020204" pitchFamily="66" charset="0"/>
              </a:rPr>
              <a:t>Challenges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Challenges during agile testing – </a:t>
            </a:r>
          </a:p>
          <a:p>
            <a:pPr marL="0" indent="0" fontAlgn="base">
              <a:spcBef>
                <a:spcPts val="900"/>
              </a:spcBef>
              <a:spcAft>
                <a:spcPct val="0"/>
              </a:spcAft>
            </a:pPr>
            <a:endParaRPr lang="en-US" sz="1600" dirty="0"/>
          </a:p>
          <a:p>
            <a:pPr marL="285750" indent="-285750" fontAlgn="base">
              <a:spcBef>
                <a:spcPts val="900"/>
              </a:spcBef>
              <a:spcAft>
                <a:spcPct val="0"/>
              </a:spcAft>
              <a:buFont typeface="Arial" panose="020B0604020202020204" pitchFamily="34" charset="0"/>
              <a:buChar char="•"/>
            </a:pPr>
            <a:r>
              <a:rPr lang="en-US" sz="1600" dirty="0"/>
              <a:t>Constant changes require testers need to be adaptable, and they need to be able to change their approach on the fly.</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dirty="0"/>
              <a:t>Testers need to be able to communicate effectively with all team members, as well as with the customer. </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dirty="0"/>
              <a:t>Agile development environments often have tight deadlines. Testers need to be able to work well under pressure and they need to be able to deliver quality results quickly.</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dirty="0"/>
              <a:t>In Waterfall testing, requirements are finalized at the beginning of the project, and do not change. Testers can design their test cases upfront, and they can execute them when the developers finish the code. In Agile projects, however, the requirements are constantly changing. Testers need to be much more adaptable. They need to be able to design their test cases on the fly and they need to be able to execute them quickly.</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156248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Testing –</a:t>
            </a:r>
          </a:p>
          <a:p>
            <a:pPr>
              <a:defRPr/>
            </a:pPr>
            <a:r>
              <a:rPr lang="en-IN" dirty="0">
                <a:solidFill>
                  <a:srgbClr val="C00000"/>
                </a:solidFill>
                <a:latin typeface="Comic Sans MS" panose="030F0702030302020204" pitchFamily="66" charset="0"/>
              </a:rPr>
              <a:t>Phases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Agile testing life cycle - </a:t>
            </a:r>
          </a:p>
          <a:p>
            <a:pPr marL="0" indent="0" fontAlgn="base">
              <a:spcBef>
                <a:spcPts val="900"/>
              </a:spcBef>
              <a:spcAft>
                <a:spcPct val="0"/>
              </a:spcAft>
            </a:pPr>
            <a:endParaRPr lang="en-US" sz="1600" dirty="0"/>
          </a:p>
          <a:p>
            <a:pPr marL="0" indent="0" fontAlgn="base">
              <a:spcBef>
                <a:spcPts val="900"/>
              </a:spcBef>
              <a:spcAft>
                <a:spcPct val="0"/>
              </a:spcAft>
            </a:pPr>
            <a:r>
              <a:rPr lang="en-US" sz="1600" dirty="0"/>
              <a:t>The agile testing life cycle consists of four main phases:</a:t>
            </a:r>
          </a:p>
          <a:p>
            <a:pPr marL="0" indent="0" fontAlgn="base">
              <a:spcBef>
                <a:spcPts val="900"/>
              </a:spcBef>
              <a:spcAft>
                <a:spcPct val="0"/>
              </a:spcAft>
            </a:pPr>
            <a:endParaRPr lang="en-US" sz="1600" dirty="0"/>
          </a:p>
          <a:p>
            <a:pPr marL="285750" indent="-285750" fontAlgn="base">
              <a:spcBef>
                <a:spcPts val="900"/>
              </a:spcBef>
              <a:spcAft>
                <a:spcPct val="0"/>
              </a:spcAft>
              <a:buFont typeface="Arial" panose="020B0604020202020204" pitchFamily="34" charset="0"/>
              <a:buChar char="•"/>
            </a:pPr>
            <a:r>
              <a:rPr lang="en-US" sz="1600" b="1" dirty="0"/>
              <a:t>Planning</a:t>
            </a:r>
            <a:r>
              <a:rPr lang="en-US" sz="1600" dirty="0"/>
              <a:t>: The team decides which features are testable and which tests are necessary.</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Execution</a:t>
            </a:r>
            <a:r>
              <a:rPr lang="en-US" sz="1600" dirty="0"/>
              <a:t>: The team executes the tests</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Tracking</a:t>
            </a:r>
            <a:r>
              <a:rPr lang="en-US" sz="1600" dirty="0"/>
              <a:t>: The team tracks the results of the tests and defect reports.</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Closure</a:t>
            </a:r>
            <a:r>
              <a:rPr lang="en-US" sz="1600" dirty="0"/>
              <a:t>: The team reviews the test results and closes out any remaining defects.</a:t>
            </a:r>
          </a:p>
        </p:txBody>
      </p:sp>
    </p:spTree>
    <p:extLst>
      <p:ext uri="{BB962C8B-B14F-4D97-AF65-F5344CB8AC3E}">
        <p14:creationId xmlns:p14="http://schemas.microsoft.com/office/powerpoint/2010/main" val="236867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Testing –</a:t>
            </a:r>
          </a:p>
          <a:p>
            <a:pPr>
              <a:defRPr/>
            </a:pPr>
            <a:r>
              <a:rPr lang="en-IN" dirty="0">
                <a:solidFill>
                  <a:srgbClr val="C00000"/>
                </a:solidFill>
                <a:latin typeface="Comic Sans MS" panose="030F0702030302020204" pitchFamily="66" charset="0"/>
              </a:rPr>
              <a:t>Best Practices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Some best practices for agile testing include:</a:t>
            </a:r>
          </a:p>
          <a:p>
            <a:pPr marL="0" indent="0" fontAlgn="base">
              <a:spcBef>
                <a:spcPts val="900"/>
              </a:spcBef>
              <a:spcAft>
                <a:spcPct val="0"/>
              </a:spcAft>
            </a:pPr>
            <a:endParaRPr lang="en-US" sz="1600" dirty="0"/>
          </a:p>
          <a:p>
            <a:pPr marL="285750" indent="-285750" fontAlgn="base">
              <a:spcBef>
                <a:spcPts val="900"/>
              </a:spcBef>
              <a:spcAft>
                <a:spcPct val="0"/>
              </a:spcAft>
              <a:buFont typeface="Arial" panose="020B0604020202020204" pitchFamily="34" charset="0"/>
              <a:buChar char="•"/>
            </a:pPr>
            <a:r>
              <a:rPr lang="en-US" sz="1600" b="1" dirty="0"/>
              <a:t>Automate as much as possible </a:t>
            </a:r>
            <a:r>
              <a:rPr lang="en-US" sz="1600" dirty="0"/>
              <a:t>- Helps speed up the testing process and enables developers to find more defects.</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Use an automated tool to track defects</a:t>
            </a:r>
            <a:r>
              <a:rPr lang="en-US" sz="1600" dirty="0"/>
              <a:t> - Helps development teams source and mitigate bugs quickly and efficiently.</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Use continuous integration and continuous delivery</a:t>
            </a:r>
            <a:r>
              <a:rPr lang="en-US" sz="1600" dirty="0"/>
              <a:t> - Helps to ensure that changes happen frequently and that they are always tested before finalization.</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b="1" dirty="0"/>
              <a:t>Communicate early and often</a:t>
            </a:r>
            <a:r>
              <a:rPr lang="en-US" sz="1600" dirty="0"/>
              <a:t> - Testers need to be able to effectively communicate with all team members, as well as with the customer.</a:t>
            </a:r>
          </a:p>
        </p:txBody>
      </p:sp>
    </p:spTree>
    <p:extLst>
      <p:ext uri="{BB962C8B-B14F-4D97-AF65-F5344CB8AC3E}">
        <p14:creationId xmlns:p14="http://schemas.microsoft.com/office/powerpoint/2010/main" val="24645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4305300" cy="4953000"/>
          </a:xfrm>
          <a:ln>
            <a:solidFill>
              <a:schemeClr val="tx1"/>
            </a:solidFill>
          </a:ln>
        </p:spPr>
        <p:txBody>
          <a:bodyPr/>
          <a:lstStyle/>
          <a:p>
            <a:pPr marL="0" indent="0" algn="just" fontAlgn="base">
              <a:spcAft>
                <a:spcPct val="0"/>
              </a:spcAft>
            </a:pPr>
            <a:r>
              <a:rPr lang="en-US" sz="1100" b="1" dirty="0"/>
              <a:t>Lecture - 01</a:t>
            </a:r>
          </a:p>
          <a:p>
            <a:pPr marL="342900" lvl="1" indent="-342900" algn="just">
              <a:buClr>
                <a:srgbClr val="101141"/>
              </a:buClr>
              <a:buFont typeface="Arial" panose="020B0604020202020204" pitchFamily="34" charset="0"/>
              <a:buChar char="•"/>
            </a:pPr>
            <a:r>
              <a:rPr lang="en-US" sz="1100" dirty="0"/>
              <a:t>Definitions – S/W Quality, S/W Quality Assurance</a:t>
            </a:r>
          </a:p>
          <a:p>
            <a:pPr marL="342900" lvl="1" indent="-342900" algn="just">
              <a:buClr>
                <a:srgbClr val="101141"/>
              </a:buClr>
              <a:buFont typeface="Arial" panose="020B0604020202020204" pitchFamily="34" charset="0"/>
              <a:buChar char="•"/>
            </a:pPr>
            <a:r>
              <a:rPr lang="en-US" sz="1100" dirty="0"/>
              <a:t>Importance of QA</a:t>
            </a:r>
          </a:p>
          <a:p>
            <a:pPr marL="342900" lvl="1" indent="-342900" algn="just">
              <a:buClr>
                <a:srgbClr val="101141"/>
              </a:buClr>
              <a:buFont typeface="Arial" panose="020B0604020202020204" pitchFamily="34" charset="0"/>
              <a:buChar char="•"/>
            </a:pPr>
            <a:r>
              <a:rPr lang="en-US" sz="1100" dirty="0"/>
              <a:t>Causes of Defects</a:t>
            </a:r>
          </a:p>
          <a:p>
            <a:pPr marL="342900" lvl="1" indent="-342900" algn="just">
              <a:buClr>
                <a:srgbClr val="101141"/>
              </a:buClr>
              <a:buFont typeface="Arial" panose="020B0604020202020204" pitchFamily="34" charset="0"/>
              <a:buChar char="•"/>
            </a:pPr>
            <a:r>
              <a:rPr lang="en-US" sz="1100" dirty="0"/>
              <a:t>Business Models in S/W</a:t>
            </a:r>
          </a:p>
          <a:p>
            <a:pPr marL="342900" lvl="1" indent="-342900" algn="just">
              <a:buClr>
                <a:srgbClr val="101141"/>
              </a:buClr>
              <a:buFont typeface="Arial" panose="020B0604020202020204" pitchFamily="34" charset="0"/>
              <a:buChar char="•"/>
            </a:pPr>
            <a:r>
              <a:rPr lang="en-US" sz="1100" dirty="0"/>
              <a:t>S/W Cost, Quality Cost</a:t>
            </a:r>
          </a:p>
          <a:p>
            <a:pPr marL="342900" lvl="1" indent="-342900" algn="just">
              <a:buClr>
                <a:srgbClr val="101141"/>
              </a:buClr>
              <a:buFont typeface="Arial" panose="020B0604020202020204" pitchFamily="34" charset="0"/>
              <a:buChar char="•"/>
            </a:pPr>
            <a:r>
              <a:rPr lang="en-US" sz="1100" dirty="0"/>
              <a:t>Quality culture</a:t>
            </a:r>
          </a:p>
          <a:p>
            <a:pPr marL="0" lvl="1" indent="0" algn="just" fontAlgn="base">
              <a:spcAft>
                <a:spcPct val="0"/>
              </a:spcAft>
              <a:buClr>
                <a:srgbClr val="101141"/>
              </a:buClr>
              <a:buNone/>
            </a:pPr>
            <a:r>
              <a:rPr lang="en-US" sz="1100" b="1" dirty="0"/>
              <a:t>Lecture - 02</a:t>
            </a:r>
          </a:p>
          <a:p>
            <a:pPr marL="342900" lvl="1" indent="-342900" algn="just">
              <a:buClr>
                <a:srgbClr val="101141"/>
              </a:buClr>
              <a:buFont typeface="Arial" panose="020B0604020202020204" pitchFamily="34" charset="0"/>
              <a:buChar char="•"/>
            </a:pPr>
            <a:r>
              <a:rPr lang="en-US" sz="1100" dirty="0"/>
              <a:t>Software Quality Models</a:t>
            </a:r>
          </a:p>
          <a:p>
            <a:pPr marL="742950" lvl="2" indent="-342900" algn="just">
              <a:buClr>
                <a:srgbClr val="101141"/>
              </a:buClr>
            </a:pPr>
            <a:r>
              <a:rPr lang="en-US" sz="1100" dirty="0"/>
              <a:t>McCall, IEEE 1061, ISO 25000 Series</a:t>
            </a:r>
          </a:p>
          <a:p>
            <a:pPr marL="342900" lvl="1" indent="-342900" algn="just">
              <a:buClr>
                <a:srgbClr val="101141"/>
              </a:buClr>
              <a:buFont typeface="Arial" panose="020B0604020202020204" pitchFamily="34" charset="0"/>
              <a:buChar char="•"/>
            </a:pPr>
            <a:r>
              <a:rPr lang="en-US" sz="1100" dirty="0"/>
              <a:t>Quality Requirements</a:t>
            </a:r>
          </a:p>
          <a:p>
            <a:pPr marL="342900" lvl="1" indent="-342900" algn="just">
              <a:buClr>
                <a:srgbClr val="101141"/>
              </a:buClr>
              <a:buFont typeface="Arial" panose="020B0604020202020204" pitchFamily="34" charset="0"/>
              <a:buChar char="•"/>
            </a:pPr>
            <a:r>
              <a:rPr lang="en-US" sz="1100" dirty="0"/>
              <a:t>Quality of Requirements</a:t>
            </a:r>
          </a:p>
          <a:p>
            <a:pPr marL="342900" lvl="1" indent="-342900" algn="just">
              <a:buClr>
                <a:srgbClr val="101141"/>
              </a:buClr>
              <a:buFont typeface="Arial" panose="020B0604020202020204" pitchFamily="34" charset="0"/>
              <a:buChar char="•"/>
            </a:pPr>
            <a:r>
              <a:rPr lang="en-US" sz="1100" dirty="0"/>
              <a:t>Frameworks</a:t>
            </a:r>
          </a:p>
          <a:p>
            <a:pPr marL="742950" lvl="2" indent="-342900" algn="just">
              <a:buClr>
                <a:srgbClr val="101141"/>
              </a:buClr>
              <a:defRPr/>
            </a:pPr>
            <a:r>
              <a:rPr lang="en-US" sz="1100" dirty="0"/>
              <a:t>ISO/IEC/IEEE 12207 - Software Life Cycle Processes</a:t>
            </a:r>
          </a:p>
          <a:p>
            <a:pPr marL="0" indent="0" algn="just" fontAlgn="base">
              <a:spcAft>
                <a:spcPct val="0"/>
              </a:spcAft>
            </a:pPr>
            <a:r>
              <a:rPr lang="en-US" sz="1100" b="1" dirty="0"/>
              <a:t>Lecture - 03</a:t>
            </a:r>
          </a:p>
          <a:p>
            <a:pPr marL="342900" lvl="1" indent="-342900" algn="just">
              <a:buClr>
                <a:srgbClr val="101141"/>
              </a:buClr>
              <a:buFont typeface="Arial" panose="020B0604020202020204" pitchFamily="34" charset="0"/>
              <a:buChar char="•"/>
            </a:pPr>
            <a:r>
              <a:rPr lang="en-US" sz="1050" dirty="0"/>
              <a:t>Frameworks</a:t>
            </a:r>
          </a:p>
          <a:p>
            <a:pPr marL="742950" lvl="2" indent="-342900" algn="just">
              <a:buClr>
                <a:srgbClr val="101141"/>
              </a:buClr>
            </a:pPr>
            <a:r>
              <a:rPr lang="en-US" sz="1050" dirty="0"/>
              <a:t>CMMI-Development</a:t>
            </a:r>
          </a:p>
          <a:p>
            <a:pPr marL="742950" lvl="2" indent="-342900" algn="just">
              <a:buClr>
                <a:srgbClr val="101141"/>
              </a:buClr>
            </a:pPr>
            <a:r>
              <a:rPr lang="en-US" sz="1050" dirty="0"/>
              <a:t>ITIL Framework</a:t>
            </a:r>
          </a:p>
          <a:p>
            <a:pPr marL="342900" lvl="1" indent="-342900" algn="just">
              <a:buClr>
                <a:srgbClr val="101141"/>
              </a:buClr>
              <a:buFont typeface="Arial" panose="020B0604020202020204" pitchFamily="34" charset="0"/>
              <a:buChar char="•"/>
            </a:pPr>
            <a:r>
              <a:rPr lang="en-US" sz="1050" dirty="0"/>
              <a:t>Other Frameworks</a:t>
            </a:r>
          </a:p>
          <a:p>
            <a:pPr marL="0" indent="0" algn="just" fontAlgn="base">
              <a:spcAft>
                <a:spcPct val="0"/>
              </a:spcAft>
            </a:pPr>
            <a:r>
              <a:rPr lang="en-US" sz="1100" b="1" dirty="0"/>
              <a:t>Lecture - 04</a:t>
            </a:r>
          </a:p>
          <a:p>
            <a:pPr marL="342900" lvl="1" indent="-342900" algn="just">
              <a:buClr>
                <a:srgbClr val="101141"/>
              </a:buClr>
              <a:buFont typeface="Arial" panose="020B0604020202020204" pitchFamily="34" charset="0"/>
              <a:buChar char="•"/>
            </a:pPr>
            <a:r>
              <a:rPr lang="en-US" sz="1050" dirty="0"/>
              <a:t>ISO 25010 – Quality Attributes</a:t>
            </a:r>
          </a:p>
          <a:p>
            <a:pPr marL="342900" lvl="1" indent="-342900" algn="just">
              <a:buClr>
                <a:srgbClr val="101141"/>
              </a:buClr>
              <a:buFont typeface="Arial" panose="020B0604020202020204" pitchFamily="34" charset="0"/>
              <a:buChar char="•"/>
            </a:pPr>
            <a:r>
              <a:rPr lang="en-US" sz="1050" dirty="0"/>
              <a:t>Functional Suitability, Performance Efficiency, Compatibility, Usability, Reliability, Security, Maintainability, Portability</a:t>
            </a:r>
          </a:p>
          <a:p>
            <a:pPr marL="342900" lvl="1" indent="-342900" algn="just">
              <a:buClr>
                <a:srgbClr val="101141"/>
              </a:buClr>
              <a:buFont typeface="Arial" panose="020B0604020202020204" pitchFamily="34" charset="0"/>
              <a:buChar char="•"/>
            </a:pPr>
            <a:endParaRPr lang="en-US" sz="1050" dirty="0"/>
          </a:p>
          <a:p>
            <a:pPr marL="742950" lvl="2" indent="-342900" algn="just">
              <a:buClr>
                <a:srgbClr val="101141"/>
              </a:buClr>
              <a:defRPr/>
            </a:pPr>
            <a:endParaRPr lang="en-US" sz="1200" dirty="0"/>
          </a:p>
        </p:txBody>
      </p:sp>
      <p:sp>
        <p:nvSpPr>
          <p:cNvPr id="4" name="Content Placeholder 1">
            <a:extLst>
              <a:ext uri="{FF2B5EF4-FFF2-40B4-BE49-F238E27FC236}">
                <a16:creationId xmlns:a16="http://schemas.microsoft.com/office/drawing/2014/main" id="{88131F89-72AF-9C79-8D16-644276DC2068}"/>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spcAft>
                <a:spcPct val="0"/>
              </a:spcAft>
            </a:pPr>
            <a:r>
              <a:rPr lang="en-US" sz="1100" b="1" dirty="0"/>
              <a:t>Lecture - 05</a:t>
            </a:r>
          </a:p>
          <a:p>
            <a:pPr marL="342900" lvl="1" indent="-342900" algn="just">
              <a:buClr>
                <a:srgbClr val="101141"/>
              </a:buClr>
              <a:buFont typeface="Arial" panose="020B0604020202020204" pitchFamily="34" charset="0"/>
              <a:buChar char="•"/>
            </a:pPr>
            <a:r>
              <a:rPr lang="en-US" sz="1100" dirty="0"/>
              <a:t>Software Testing Fundamentals</a:t>
            </a:r>
          </a:p>
          <a:p>
            <a:pPr marL="342900" lvl="1" indent="-342900" algn="just">
              <a:buClr>
                <a:srgbClr val="101141"/>
              </a:buClr>
              <a:buFont typeface="Arial" panose="020B0604020202020204" pitchFamily="34" charset="0"/>
              <a:buChar char="•"/>
            </a:pPr>
            <a:r>
              <a:rPr lang="en-US" sz="1100" dirty="0"/>
              <a:t>Software Verification and Validation</a:t>
            </a:r>
          </a:p>
          <a:p>
            <a:pPr marL="342900" lvl="1" indent="-342900" algn="just">
              <a:buClr>
                <a:srgbClr val="101141"/>
              </a:buClr>
              <a:buFont typeface="Arial" panose="020B0604020202020204" pitchFamily="34" charset="0"/>
              <a:buChar char="•"/>
            </a:pPr>
            <a:r>
              <a:rPr lang="en-US" sz="1100" dirty="0"/>
              <a:t>Types of Testing - Black Box, White Box Testing</a:t>
            </a:r>
          </a:p>
          <a:p>
            <a:pPr marL="342900" lvl="1" indent="-342900" algn="just">
              <a:buClr>
                <a:srgbClr val="101141"/>
              </a:buClr>
              <a:buFont typeface="Arial" panose="020B0604020202020204" pitchFamily="34" charset="0"/>
              <a:buChar char="•"/>
            </a:pPr>
            <a:r>
              <a:rPr lang="en-US" sz="1100" dirty="0"/>
              <a:t>Test Levels and Types – </a:t>
            </a:r>
          </a:p>
          <a:p>
            <a:pPr marL="742950" lvl="2" indent="-342900" algn="just">
              <a:buClr>
                <a:srgbClr val="101141"/>
              </a:buClr>
            </a:pPr>
            <a:r>
              <a:rPr lang="en-US" sz="1100" dirty="0"/>
              <a:t>Unit, Integration, System Testing</a:t>
            </a:r>
          </a:p>
          <a:p>
            <a:pPr marL="0" indent="0" algn="just" fontAlgn="base">
              <a:spcAft>
                <a:spcPct val="0"/>
              </a:spcAft>
            </a:pPr>
            <a:r>
              <a:rPr lang="en-US" sz="1100" b="1" dirty="0"/>
              <a:t>Lecture - 06</a:t>
            </a:r>
          </a:p>
          <a:p>
            <a:pPr marL="342900" lvl="1" indent="-342900" algn="just">
              <a:buClr>
                <a:srgbClr val="101141"/>
              </a:buClr>
              <a:buFont typeface="Arial" panose="020B0604020202020204" pitchFamily="34" charset="0"/>
              <a:buChar char="•"/>
            </a:pPr>
            <a:r>
              <a:rPr lang="en-US" sz="1100" dirty="0"/>
              <a:t>Test Design Techniques</a:t>
            </a:r>
          </a:p>
          <a:p>
            <a:pPr marL="742950" lvl="2" indent="-342900" algn="just">
              <a:buClr>
                <a:srgbClr val="101141"/>
              </a:buClr>
            </a:pPr>
            <a:r>
              <a:rPr lang="en-US" sz="1100" dirty="0"/>
              <a:t>Combinatorial Testing</a:t>
            </a:r>
          </a:p>
          <a:p>
            <a:pPr marL="742950" lvl="2" indent="-342900" algn="just">
              <a:buClr>
                <a:srgbClr val="101141"/>
              </a:buClr>
            </a:pPr>
            <a:r>
              <a:rPr lang="en-US" sz="1100" dirty="0"/>
              <a:t>Boundary Value Analysis</a:t>
            </a:r>
          </a:p>
          <a:p>
            <a:pPr marL="742950" lvl="2" indent="-342900" algn="just">
              <a:buClr>
                <a:srgbClr val="101141"/>
              </a:buClr>
            </a:pPr>
            <a:r>
              <a:rPr lang="en-US" sz="1100" dirty="0"/>
              <a:t>Equivalence Class Partitioning</a:t>
            </a:r>
          </a:p>
          <a:p>
            <a:pPr marL="0" indent="0" algn="just" fontAlgn="base">
              <a:spcAft>
                <a:spcPct val="0"/>
              </a:spcAft>
            </a:pPr>
            <a:r>
              <a:rPr lang="en-US" sz="1100" b="1" dirty="0"/>
              <a:t>Lecture - 07</a:t>
            </a:r>
          </a:p>
          <a:p>
            <a:pPr marL="342900" lvl="1" indent="-342900" algn="just">
              <a:buClr>
                <a:srgbClr val="101141"/>
              </a:buClr>
              <a:buFont typeface="Arial" panose="020B0604020202020204" pitchFamily="34" charset="0"/>
              <a:buChar char="•"/>
            </a:pPr>
            <a:r>
              <a:rPr lang="en-US" sz="1100" dirty="0"/>
              <a:t>Test Methodology – </a:t>
            </a:r>
          </a:p>
          <a:p>
            <a:pPr marL="742950" lvl="2" indent="-342900" algn="just">
              <a:buClr>
                <a:srgbClr val="101141"/>
              </a:buClr>
            </a:pPr>
            <a:r>
              <a:rPr lang="en-US" sz="1100" dirty="0"/>
              <a:t>Decision Table Testing</a:t>
            </a:r>
          </a:p>
          <a:p>
            <a:pPr marL="342900" lvl="1" indent="-342900" algn="just">
              <a:buClr>
                <a:srgbClr val="101141"/>
              </a:buClr>
              <a:buFont typeface="Arial" panose="020B0604020202020204" pitchFamily="34" charset="0"/>
              <a:buChar char="•"/>
            </a:pPr>
            <a:r>
              <a:rPr lang="en-US" sz="1100" dirty="0"/>
              <a:t>Test Execution Process</a:t>
            </a:r>
          </a:p>
          <a:p>
            <a:pPr marL="342900" lvl="1" indent="-342900" algn="just">
              <a:buClr>
                <a:srgbClr val="101141"/>
              </a:buClr>
              <a:buFont typeface="Arial" panose="020B0604020202020204" pitchFamily="34" charset="0"/>
              <a:buChar char="•"/>
            </a:pPr>
            <a:r>
              <a:rPr lang="en-US" sz="1100" dirty="0"/>
              <a:t>Test Case Design</a:t>
            </a:r>
          </a:p>
          <a:p>
            <a:pPr marL="342900" lvl="1" indent="-342900" algn="just">
              <a:buClr>
                <a:srgbClr val="101141"/>
              </a:buClr>
              <a:buFont typeface="Arial" panose="020B0604020202020204" pitchFamily="34" charset="0"/>
              <a:buChar char="•"/>
            </a:pPr>
            <a:r>
              <a:rPr lang="en-US" sz="1100" dirty="0"/>
              <a:t>Automated Testing</a:t>
            </a:r>
          </a:p>
          <a:p>
            <a:pPr marL="342900" lvl="1" indent="-342900" algn="just">
              <a:buClr>
                <a:srgbClr val="101141"/>
              </a:buClr>
              <a:buFont typeface="Arial" panose="020B0604020202020204" pitchFamily="34" charset="0"/>
              <a:buChar char="•"/>
            </a:pPr>
            <a:r>
              <a:rPr lang="en-US" sz="1100" dirty="0"/>
              <a:t>Alpha and Beta Site Testing</a:t>
            </a:r>
          </a:p>
          <a:p>
            <a:pPr marL="342900" lvl="1" indent="-342900" algn="just">
              <a:buClr>
                <a:srgbClr val="101141"/>
              </a:buClr>
              <a:buFont typeface="Arial" panose="020B0604020202020204" pitchFamily="34" charset="0"/>
              <a:buChar char="•"/>
            </a:pPr>
            <a:r>
              <a:rPr lang="en-US" sz="1100" dirty="0"/>
              <a:t>Regression Testing Strategies</a:t>
            </a:r>
          </a:p>
          <a:p>
            <a:pPr marL="0" indent="0" algn="just" fontAlgn="base">
              <a:spcAft>
                <a:spcPct val="0"/>
              </a:spcAft>
            </a:pPr>
            <a:r>
              <a:rPr lang="en-US" sz="1100" b="1" dirty="0"/>
              <a:t>Lecture - 08</a:t>
            </a:r>
          </a:p>
          <a:p>
            <a:pPr marL="342900" lvl="1" indent="-342900" algn="just">
              <a:buClr>
                <a:srgbClr val="101141"/>
              </a:buClr>
              <a:buFont typeface="Arial" panose="020B0604020202020204" pitchFamily="34" charset="0"/>
              <a:buChar char="•"/>
            </a:pPr>
            <a:r>
              <a:rPr lang="en-US" sz="1100" dirty="0"/>
              <a:t>Revision</a:t>
            </a:r>
          </a:p>
          <a:p>
            <a:pPr marL="342900" lvl="1" indent="-342900" algn="just">
              <a:buClr>
                <a:srgbClr val="101141"/>
              </a:buClr>
              <a:buFont typeface="Arial" panose="020B0604020202020204" pitchFamily="34" charset="0"/>
              <a:buChar char="•"/>
            </a:pPr>
            <a:endParaRPr lang="en-US" sz="1100" dirty="0"/>
          </a:p>
          <a:p>
            <a:pPr marL="742950" lvl="2" indent="-342900" algn="just">
              <a:buClr>
                <a:srgbClr val="101141"/>
              </a:buClr>
            </a:pPr>
            <a:endParaRPr lang="en-US" sz="1050" dirty="0"/>
          </a:p>
        </p:txBody>
      </p:sp>
    </p:spTree>
    <p:extLst>
      <p:ext uri="{BB962C8B-B14F-4D97-AF65-F5344CB8AC3E}">
        <p14:creationId xmlns:p14="http://schemas.microsoft.com/office/powerpoint/2010/main" val="2268690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Testing –</a:t>
            </a:r>
          </a:p>
          <a:p>
            <a:pPr>
              <a:defRPr/>
            </a:pPr>
            <a:r>
              <a:rPr lang="en-IN" dirty="0">
                <a:solidFill>
                  <a:srgbClr val="C00000"/>
                </a:solidFill>
                <a:latin typeface="Comic Sans MS" panose="030F0702030302020204" pitchFamily="66" charset="0"/>
              </a:rPr>
              <a:t>Testing Methodologies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Agile Testing Methodology</a:t>
            </a:r>
          </a:p>
          <a:p>
            <a:pPr marL="0" indent="0" fontAlgn="base">
              <a:spcBef>
                <a:spcPts val="900"/>
              </a:spcBef>
              <a:spcAft>
                <a:spcPct val="0"/>
              </a:spcAft>
            </a:pPr>
            <a:endParaRPr lang="en-US" sz="1600" dirty="0"/>
          </a:p>
          <a:p>
            <a:pPr marL="0" indent="0" fontAlgn="base">
              <a:spcBef>
                <a:spcPts val="900"/>
              </a:spcBef>
              <a:spcAft>
                <a:spcPct val="0"/>
              </a:spcAft>
            </a:pPr>
            <a:r>
              <a:rPr lang="en-US" sz="1600" dirty="0"/>
              <a:t>Tests come first in Agile development. </a:t>
            </a:r>
          </a:p>
          <a:p>
            <a:pPr marL="0" indent="0" fontAlgn="base">
              <a:spcBef>
                <a:spcPts val="900"/>
              </a:spcBef>
              <a:spcAft>
                <a:spcPct val="0"/>
              </a:spcAft>
            </a:pPr>
            <a:r>
              <a:rPr lang="en-US" sz="1600" dirty="0"/>
              <a:t>Acceptance criteria is created at the time of creation of a user story.</a:t>
            </a:r>
          </a:p>
          <a:p>
            <a:pPr marL="0" indent="0" fontAlgn="base">
              <a:spcBef>
                <a:spcPts val="900"/>
              </a:spcBef>
              <a:spcAft>
                <a:spcPct val="0"/>
              </a:spcAft>
            </a:pPr>
            <a:endParaRPr lang="en-US" sz="1600" dirty="0"/>
          </a:p>
          <a:p>
            <a:pPr marL="285750" indent="-285750" fontAlgn="base">
              <a:spcBef>
                <a:spcPts val="900"/>
              </a:spcBef>
              <a:spcAft>
                <a:spcPct val="0"/>
              </a:spcAft>
              <a:buFont typeface="Arial" panose="020B0604020202020204" pitchFamily="34" charset="0"/>
              <a:buChar char="•"/>
            </a:pPr>
            <a:r>
              <a:rPr lang="en-US" sz="1600" dirty="0"/>
              <a:t>Test-Driven Development (TDD) - This type of development begins by discussing what needs to be Tested and then creating a user story. So, unit and component tests are written. Then the user story. Finally, the code.</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dirty="0"/>
              <a:t>Acceptance Test-Driven Development (ATDD) -  Similar to TTD. Starts with customer input on functionality. User acceptance test (UAT) are written and then the code.</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dirty="0"/>
              <a:t>Behavior-Driven Development (BDD) - Stems from TTD and ATTD. The purpose of development needs to be tied to a business outcome. User story needs to answer why, in business terms, this feature is being developed. Tests are included in user stories as scenarios or specifications.</a:t>
            </a:r>
          </a:p>
          <a:p>
            <a:pPr marL="285750" indent="-285750" fontAlgn="base">
              <a:spcBef>
                <a:spcPts val="900"/>
              </a:spcBef>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911571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Testing –</a:t>
            </a:r>
          </a:p>
          <a:p>
            <a:pPr>
              <a:defRPr/>
            </a:pPr>
            <a:r>
              <a:rPr lang="en-IN" dirty="0">
                <a:solidFill>
                  <a:srgbClr val="C00000"/>
                </a:solidFill>
                <a:latin typeface="Comic Sans MS" panose="030F0702030302020204" pitchFamily="66" charset="0"/>
              </a:rPr>
              <a:t>Testing Methodologies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285750" indent="-285750" fontAlgn="base">
              <a:spcBef>
                <a:spcPts val="900"/>
              </a:spcBef>
              <a:spcAft>
                <a:spcPct val="0"/>
              </a:spcAft>
              <a:buFont typeface="Arial" panose="020B0604020202020204" pitchFamily="34" charset="0"/>
              <a:buChar char="•"/>
            </a:pPr>
            <a:r>
              <a:rPr lang="en-US" sz="1600" dirty="0"/>
              <a:t>Exploratory Testing - Testers follow their intuition, rather than a predefined path. </a:t>
            </a:r>
          </a:p>
          <a:p>
            <a:pPr marL="685800" lvl="1" fontAlgn="base">
              <a:spcBef>
                <a:spcPts val="900"/>
              </a:spcBef>
              <a:spcAft>
                <a:spcPct val="0"/>
              </a:spcAft>
              <a:buFont typeface="Arial" panose="020B0604020202020204" pitchFamily="34" charset="0"/>
              <a:buChar char="•"/>
            </a:pPr>
            <a:r>
              <a:rPr lang="en-US" dirty="0"/>
              <a:t>It’s typically manual. Testers record what they’re doing and save it as a test. They then figure out what exactly it is that they’re testing as they go. Exploratory testing is typically used to find hidden risks within a product. These would be bugs that are missed in functional tests done in test-driven development.</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dirty="0"/>
              <a:t>Session-Based Testing - Session-based testing has some similarities to exploratory testing. But there’s a little more structure in session-based testing. Instead of testers figuring out what they’re testing as you go, they start with a mission in mind. Session-based testing is also used to find hidden bugs within a project.</a:t>
            </a:r>
          </a:p>
        </p:txBody>
      </p:sp>
    </p:spTree>
    <p:extLst>
      <p:ext uri="{BB962C8B-B14F-4D97-AF65-F5344CB8AC3E}">
        <p14:creationId xmlns:p14="http://schemas.microsoft.com/office/powerpoint/2010/main" val="4245021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fontScale="92500"/>
          </a:bodyPr>
          <a:lstStyle/>
          <a:p>
            <a:pPr>
              <a:defRPr/>
            </a:pPr>
            <a:r>
              <a:rPr lang="en-IN" dirty="0">
                <a:solidFill>
                  <a:srgbClr val="C00000"/>
                </a:solidFill>
                <a:latin typeface="Comic Sans MS" panose="030F0702030302020204" pitchFamily="66" charset="0"/>
              </a:rPr>
              <a:t>Six Sigma in Software Testing –</a:t>
            </a:r>
          </a:p>
          <a:p>
            <a:pPr>
              <a:defRPr/>
            </a:pPr>
            <a:r>
              <a:rPr lang="en-IN" dirty="0">
                <a:solidFill>
                  <a:srgbClr val="C00000"/>
                </a:solidFill>
                <a:latin typeface="Comic Sans MS" panose="030F0702030302020204" pitchFamily="66" charset="0"/>
              </a:rPr>
              <a:t>Definition, Objectives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285750" indent="-285750" fontAlgn="base">
              <a:spcBef>
                <a:spcPts val="900"/>
              </a:spcBef>
              <a:spcAft>
                <a:spcPct val="0"/>
              </a:spcAft>
              <a:buFont typeface="Arial" panose="020B0604020202020204" pitchFamily="34" charset="0"/>
              <a:buChar char="•"/>
            </a:pPr>
            <a:r>
              <a:rPr lang="en-US" sz="1600" dirty="0"/>
              <a:t>Six Sigma is the process of producing high and improved quality output. </a:t>
            </a:r>
          </a:p>
          <a:p>
            <a:pPr marL="285750" indent="-285750" fontAlgn="base">
              <a:spcBef>
                <a:spcPts val="900"/>
              </a:spcBef>
              <a:spcAft>
                <a:spcPct val="0"/>
              </a:spcAft>
              <a:buFont typeface="Arial" panose="020B0604020202020204" pitchFamily="34" charset="0"/>
              <a:buChar char="•"/>
            </a:pPr>
            <a:r>
              <a:rPr lang="en-US" sz="1600" dirty="0"/>
              <a:t>Phases – identification and elimination. </a:t>
            </a:r>
          </a:p>
          <a:p>
            <a:pPr marL="285750" indent="-285750" fontAlgn="base">
              <a:spcBef>
                <a:spcPts val="900"/>
              </a:spcBef>
              <a:spcAft>
                <a:spcPct val="0"/>
              </a:spcAft>
              <a:buFont typeface="Arial" panose="020B0604020202020204" pitchFamily="34" charset="0"/>
              <a:buChar char="•"/>
            </a:pPr>
            <a:r>
              <a:rPr lang="en-US" sz="1600" dirty="0"/>
              <a:t>The cause of defects is identified and appropriate elimination is done which reduces variation in whole processes. </a:t>
            </a:r>
          </a:p>
          <a:p>
            <a:pPr marL="285750" indent="-285750" fontAlgn="base">
              <a:spcBef>
                <a:spcPts val="900"/>
              </a:spcBef>
              <a:spcAft>
                <a:spcPct val="0"/>
              </a:spcAft>
              <a:buFont typeface="Arial" panose="020B0604020202020204" pitchFamily="34" charset="0"/>
              <a:buChar char="•"/>
            </a:pPr>
            <a:r>
              <a:rPr lang="en-US" sz="1600" dirty="0"/>
              <a:t>A six sigma method is one in which 99.99966% of all the products to be produced have the same features and are of free from defects</a:t>
            </a:r>
          </a:p>
          <a:p>
            <a:pPr marL="285750" indent="-285750" fontAlgn="base">
              <a:spcBef>
                <a:spcPts val="900"/>
              </a:spcBef>
              <a:spcAft>
                <a:spcPct val="0"/>
              </a:spcAft>
              <a:buFont typeface="Arial" panose="020B0604020202020204" pitchFamily="34" charset="0"/>
              <a:buChar char="•"/>
            </a:pPr>
            <a:r>
              <a:rPr lang="en-US" sz="1600" dirty="0"/>
              <a:t>Six Sigma means a measure of quality that strives for near perfection.</a:t>
            </a:r>
          </a:p>
          <a:p>
            <a:pPr marL="285750" indent="-285750" fontAlgn="base">
              <a:spcBef>
                <a:spcPts val="900"/>
              </a:spcBef>
              <a:spcAft>
                <a:spcPct val="0"/>
              </a:spcAft>
              <a:buFont typeface="Arial" panose="020B0604020202020204" pitchFamily="34" charset="0"/>
              <a:buChar char="•"/>
            </a:pPr>
            <a:r>
              <a:rPr lang="en-US" sz="1600" dirty="0"/>
              <a:t>Six Sigma is a disciplined, data-driven approach and methodology for eliminating defects.</a:t>
            </a:r>
          </a:p>
          <a:p>
            <a:pPr marL="285750" indent="-285750" fontAlgn="base">
              <a:spcBef>
                <a:spcPts val="900"/>
              </a:spcBef>
              <a:spcAft>
                <a:spcPct val="0"/>
              </a:spcAft>
              <a:buFont typeface="Arial" panose="020B0604020202020204" pitchFamily="34" charset="0"/>
              <a:buChar char="•"/>
            </a:pPr>
            <a:endParaRPr lang="en-US" sz="1600" dirty="0"/>
          </a:p>
          <a:p>
            <a:pPr marL="285750" indent="-285750" fontAlgn="base">
              <a:spcBef>
                <a:spcPts val="900"/>
              </a:spcBef>
              <a:spcAft>
                <a:spcPct val="0"/>
              </a:spcAft>
              <a:buFont typeface="Arial" panose="020B0604020202020204" pitchFamily="34" charset="0"/>
              <a:buChar char="•"/>
            </a:pPr>
            <a:r>
              <a:rPr lang="en-US" sz="1600" dirty="0"/>
              <a:t>Assure High Software quality</a:t>
            </a:r>
          </a:p>
          <a:p>
            <a:pPr marL="285750" indent="-285750" fontAlgn="base">
              <a:spcBef>
                <a:spcPts val="900"/>
              </a:spcBef>
              <a:spcAft>
                <a:spcPct val="0"/>
              </a:spcAft>
              <a:buFont typeface="Arial" panose="020B0604020202020204" pitchFamily="34" charset="0"/>
              <a:buChar char="•"/>
            </a:pPr>
            <a:r>
              <a:rPr lang="en-US" sz="1600" dirty="0"/>
              <a:t>Emphasize results of “successful” inspections and tests, namely defects and failures</a:t>
            </a:r>
          </a:p>
          <a:p>
            <a:pPr marL="285750" indent="-285750" fontAlgn="base">
              <a:spcBef>
                <a:spcPts val="900"/>
              </a:spcBef>
              <a:spcAft>
                <a:spcPct val="0"/>
              </a:spcAft>
              <a:buFont typeface="Arial" panose="020B0604020202020204" pitchFamily="34" charset="0"/>
              <a:buChar char="•"/>
            </a:pPr>
            <a:r>
              <a:rPr lang="en-US" sz="1600" dirty="0"/>
              <a:t>Assess cost-effectiveness quantitatively</a:t>
            </a:r>
          </a:p>
          <a:p>
            <a:pPr marL="285750" indent="-285750" fontAlgn="base">
              <a:spcBef>
                <a:spcPts val="900"/>
              </a:spcBef>
              <a:spcAft>
                <a:spcPct val="0"/>
              </a:spcAft>
              <a:buFont typeface="Arial" panose="020B0604020202020204" pitchFamily="34" charset="0"/>
              <a:buChar char="•"/>
            </a:pPr>
            <a:r>
              <a:rPr lang="en-US" sz="1600" dirty="0"/>
              <a:t>Identify best practices</a:t>
            </a:r>
          </a:p>
          <a:p>
            <a:pPr marL="285750" indent="-285750" fontAlgn="base">
              <a:spcBef>
                <a:spcPts val="900"/>
              </a:spcBef>
              <a:spcAft>
                <a:spcPct val="0"/>
              </a:spcAft>
              <a:buFont typeface="Arial" panose="020B0604020202020204" pitchFamily="34" charset="0"/>
              <a:buChar char="•"/>
            </a:pPr>
            <a:r>
              <a:rPr lang="en-US" sz="1600" dirty="0"/>
              <a:t>Continuously improve.</a:t>
            </a:r>
          </a:p>
          <a:p>
            <a:pPr marL="285750" indent="-285750" fontAlgn="base">
              <a:spcBef>
                <a:spcPts val="900"/>
              </a:spcBef>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493512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fontScale="92500"/>
          </a:bodyPr>
          <a:lstStyle/>
          <a:p>
            <a:pPr>
              <a:defRPr/>
            </a:pPr>
            <a:r>
              <a:rPr lang="en-IN" dirty="0">
                <a:solidFill>
                  <a:srgbClr val="C00000"/>
                </a:solidFill>
                <a:latin typeface="Comic Sans MS" panose="030F0702030302020204" pitchFamily="66" charset="0"/>
              </a:rPr>
              <a:t>Six Sigma in Software Testing –</a:t>
            </a:r>
          </a:p>
          <a:p>
            <a:pPr>
              <a:defRPr/>
            </a:pPr>
            <a:r>
              <a:rPr lang="en-IN" dirty="0">
                <a:solidFill>
                  <a:srgbClr val="C00000"/>
                </a:solidFill>
                <a:latin typeface="Comic Sans MS" panose="030F0702030302020204" pitchFamily="66" charset="0"/>
              </a:rPr>
              <a:t>Best Practices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IN" sz="1600" dirty="0"/>
              <a:t>Best Principles and Practices</a:t>
            </a:r>
            <a:endParaRPr lang="en-US" sz="1600" dirty="0"/>
          </a:p>
          <a:p>
            <a:pPr marL="285750" indent="-285750" fontAlgn="base">
              <a:spcBef>
                <a:spcPts val="900"/>
              </a:spcBef>
              <a:spcAft>
                <a:spcPct val="0"/>
              </a:spcAft>
              <a:buFont typeface="Arial" panose="020B0604020202020204" pitchFamily="34" charset="0"/>
              <a:buChar char="•"/>
            </a:pPr>
            <a:r>
              <a:rPr lang="en-US" sz="1600" dirty="0"/>
              <a:t>Key engineering principles</a:t>
            </a:r>
          </a:p>
          <a:p>
            <a:pPr marL="685800" lvl="1" fontAlgn="base">
              <a:spcBef>
                <a:spcPts val="900"/>
              </a:spcBef>
              <a:spcAft>
                <a:spcPct val="0"/>
              </a:spcAft>
              <a:buFont typeface="Arial" panose="020B0604020202020204" pitchFamily="34" charset="0"/>
              <a:buChar char="•"/>
            </a:pPr>
            <a:r>
              <a:rPr lang="en-US" dirty="0"/>
              <a:t>Pragmatic Iterative and Incremental Process</a:t>
            </a:r>
          </a:p>
          <a:p>
            <a:pPr marL="685800" lvl="1" fontAlgn="base">
              <a:spcBef>
                <a:spcPts val="900"/>
              </a:spcBef>
              <a:spcAft>
                <a:spcPct val="0"/>
              </a:spcAft>
              <a:buFont typeface="Arial" panose="020B0604020202020204" pitchFamily="34" charset="0"/>
              <a:buChar char="•"/>
            </a:pPr>
            <a:r>
              <a:rPr lang="en-US" dirty="0"/>
              <a:t>Client Orientation – </a:t>
            </a:r>
            <a:r>
              <a:rPr lang="en-US" dirty="0" err="1"/>
              <a:t>Correctionality</a:t>
            </a:r>
            <a:endParaRPr lang="en-US" dirty="0"/>
          </a:p>
          <a:p>
            <a:pPr marL="685800" lvl="1" fontAlgn="base">
              <a:spcBef>
                <a:spcPts val="900"/>
              </a:spcBef>
              <a:spcAft>
                <a:spcPct val="0"/>
              </a:spcAft>
              <a:buFont typeface="Arial" panose="020B0604020202020204" pitchFamily="34" charset="0"/>
              <a:buChar char="•"/>
            </a:pPr>
            <a:r>
              <a:rPr lang="en-US" dirty="0"/>
              <a:t>High-Yield and Coverage-Driven Design Inspection </a:t>
            </a:r>
          </a:p>
          <a:p>
            <a:pPr marL="685800" lvl="1" fontAlgn="base">
              <a:spcBef>
                <a:spcPts val="900"/>
              </a:spcBef>
              <a:spcAft>
                <a:spcPct val="0"/>
              </a:spcAft>
              <a:buFont typeface="Arial" panose="020B0604020202020204" pitchFamily="34" charset="0"/>
              <a:buChar char="•"/>
            </a:pPr>
            <a:r>
              <a:rPr lang="en-US" dirty="0"/>
              <a:t>High-Yield Testing Process</a:t>
            </a:r>
          </a:p>
          <a:p>
            <a:pPr marL="685800" lvl="1" fontAlgn="base">
              <a:spcBef>
                <a:spcPts val="900"/>
              </a:spcBef>
              <a:spcAft>
                <a:spcPct val="0"/>
              </a:spcAft>
              <a:buFont typeface="Arial" panose="020B0604020202020204" pitchFamily="34" charset="0"/>
              <a:buChar char="•"/>
            </a:pPr>
            <a:r>
              <a:rPr lang="en-US" dirty="0"/>
              <a:t>Well-Integrated Team of highly qualified experts </a:t>
            </a:r>
          </a:p>
          <a:p>
            <a:pPr marL="685800" lvl="1" fontAlgn="base">
              <a:spcBef>
                <a:spcPts val="900"/>
              </a:spcBef>
              <a:spcAft>
                <a:spcPct val="0"/>
              </a:spcAft>
              <a:buFont typeface="Arial" panose="020B0604020202020204" pitchFamily="34" charset="0"/>
              <a:buChar char="•"/>
            </a:pPr>
            <a:r>
              <a:rPr lang="en-US" dirty="0"/>
              <a:t>Monitoring + Integrated Management etc.</a:t>
            </a:r>
          </a:p>
          <a:p>
            <a:pPr marL="285750" indent="-285750" fontAlgn="base">
              <a:spcBef>
                <a:spcPts val="900"/>
              </a:spcBef>
              <a:spcAft>
                <a:spcPct val="0"/>
              </a:spcAft>
              <a:buFont typeface="Arial" panose="020B0604020202020204" pitchFamily="34" charset="0"/>
              <a:buChar char="•"/>
            </a:pPr>
            <a:r>
              <a:rPr lang="en-US" sz="1600" dirty="0"/>
              <a:t>Setting Management objectives (in Quality, Productivity and Resources)</a:t>
            </a:r>
          </a:p>
          <a:p>
            <a:pPr marL="285750" indent="-285750" fontAlgn="base">
              <a:spcBef>
                <a:spcPts val="900"/>
              </a:spcBef>
              <a:spcAft>
                <a:spcPct val="0"/>
              </a:spcAft>
              <a:buFont typeface="Arial" panose="020B0604020202020204" pitchFamily="34" charset="0"/>
              <a:buChar char="•"/>
            </a:pPr>
            <a:r>
              <a:rPr lang="en-US" sz="1600" dirty="0"/>
              <a:t>Integrate Measurement Process (define and measure Process and Product Metrics)</a:t>
            </a:r>
          </a:p>
          <a:p>
            <a:pPr marL="285750" indent="-285750" fontAlgn="base">
              <a:spcBef>
                <a:spcPts val="900"/>
              </a:spcBef>
              <a:spcAft>
                <a:spcPct val="0"/>
              </a:spcAft>
              <a:buFont typeface="Arial" panose="020B0604020202020204" pitchFamily="34" charset="0"/>
              <a:buChar char="•"/>
            </a:pPr>
            <a:r>
              <a:rPr lang="en-US" sz="1600" dirty="0"/>
              <a:t>Predict, Assess and Monitor Cost of Quality</a:t>
            </a:r>
          </a:p>
          <a:p>
            <a:pPr marL="285750" indent="-285750" fontAlgn="base">
              <a:spcBef>
                <a:spcPts val="900"/>
              </a:spcBef>
              <a:spcAft>
                <a:spcPct val="0"/>
              </a:spcAft>
              <a:buFont typeface="Arial" panose="020B0604020202020204" pitchFamily="34" charset="0"/>
              <a:buChar char="•"/>
            </a:pPr>
            <a:r>
              <a:rPr lang="en-US" sz="1600" dirty="0"/>
              <a:t>Apply Constant Process Improvement (CPI) based on Optimization techniques of: Product quality, Development cost, Time to market, and Development Resources (personnel and facility).</a:t>
            </a:r>
          </a:p>
          <a:p>
            <a:pPr marL="285750" indent="-285750" fontAlgn="base">
              <a:spcBef>
                <a:spcPts val="900"/>
              </a:spcBef>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449277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fontScale="92500"/>
          </a:bodyPr>
          <a:lstStyle/>
          <a:p>
            <a:pPr>
              <a:defRPr/>
            </a:pPr>
            <a:r>
              <a:rPr lang="en-IN" dirty="0">
                <a:solidFill>
                  <a:srgbClr val="C00000"/>
                </a:solidFill>
                <a:latin typeface="Comic Sans MS" panose="030F0702030302020204" pitchFamily="66" charset="0"/>
              </a:rPr>
              <a:t>Six Sigma in Software Testing –</a:t>
            </a:r>
          </a:p>
          <a:p>
            <a:pPr>
              <a:defRPr/>
            </a:pPr>
            <a:r>
              <a:rPr lang="en-IN" dirty="0">
                <a:solidFill>
                  <a:srgbClr val="C00000"/>
                </a:solidFill>
                <a:latin typeface="Comic Sans MS" panose="030F0702030302020204" pitchFamily="66" charset="0"/>
              </a:rPr>
              <a:t>Testing Methodologies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b="1" dirty="0"/>
              <a:t>Six Sigma (6σ) Phases - To assure stable i.e. controllable and predictable software testing process</a:t>
            </a:r>
          </a:p>
          <a:p>
            <a:pPr marL="285750" indent="-285750" fontAlgn="base">
              <a:spcBef>
                <a:spcPts val="900"/>
              </a:spcBef>
              <a:spcAft>
                <a:spcPct val="0"/>
              </a:spcAft>
              <a:buFont typeface="Arial" panose="020B0604020202020204" pitchFamily="34" charset="0"/>
              <a:buChar char="•"/>
            </a:pPr>
            <a:r>
              <a:rPr lang="en-US" sz="1600" b="1" dirty="0"/>
              <a:t>Define</a:t>
            </a:r>
            <a:r>
              <a:rPr lang="en-US" sz="1600" dirty="0"/>
              <a:t> the Customer, their Critical to Quality (CTQ) issues, and the Core Business Process involved.</a:t>
            </a:r>
          </a:p>
          <a:p>
            <a:pPr marL="685800" lvl="1" fontAlgn="base">
              <a:spcBef>
                <a:spcPts val="900"/>
              </a:spcBef>
              <a:spcAft>
                <a:spcPct val="0"/>
              </a:spcAft>
              <a:buFont typeface="Arial" panose="020B0604020202020204" pitchFamily="34" charset="0"/>
              <a:buChar char="•"/>
            </a:pPr>
            <a:r>
              <a:rPr lang="en-US" dirty="0"/>
              <a:t>Define who customers are, what their requirements are for products and services, and what their expectations are.</a:t>
            </a:r>
          </a:p>
          <a:p>
            <a:pPr marL="685800" lvl="1" fontAlgn="base">
              <a:spcBef>
                <a:spcPts val="900"/>
              </a:spcBef>
              <a:spcAft>
                <a:spcPct val="0"/>
              </a:spcAft>
              <a:buFont typeface="Arial" panose="020B0604020202020204" pitchFamily="34" charset="0"/>
              <a:buChar char="•"/>
            </a:pPr>
            <a:r>
              <a:rPr lang="en-US" dirty="0"/>
              <a:t>Define project boundaries the stop and start of the process.</a:t>
            </a:r>
          </a:p>
          <a:p>
            <a:pPr marL="685800" lvl="1" fontAlgn="base">
              <a:spcBef>
                <a:spcPts val="900"/>
              </a:spcBef>
              <a:spcAft>
                <a:spcPct val="0"/>
              </a:spcAft>
              <a:buFont typeface="Arial" panose="020B0604020202020204" pitchFamily="34" charset="0"/>
              <a:buChar char="•"/>
            </a:pPr>
            <a:r>
              <a:rPr lang="en-US" dirty="0"/>
              <a:t>Define the process to be improved by mapping the process flow.</a:t>
            </a:r>
          </a:p>
          <a:p>
            <a:pPr marL="285750" indent="-285750" fontAlgn="base">
              <a:spcBef>
                <a:spcPts val="900"/>
              </a:spcBef>
              <a:spcAft>
                <a:spcPct val="0"/>
              </a:spcAft>
              <a:buFont typeface="Arial" panose="020B0604020202020204" pitchFamily="34" charset="0"/>
              <a:buChar char="•"/>
            </a:pPr>
            <a:r>
              <a:rPr lang="en-US" sz="1600" b="1" dirty="0"/>
              <a:t>Measure</a:t>
            </a:r>
            <a:r>
              <a:rPr lang="en-US" sz="1600" dirty="0"/>
              <a:t> the performance of the Core Business Process involved.</a:t>
            </a:r>
          </a:p>
          <a:p>
            <a:pPr marL="685800" lvl="1" fontAlgn="base">
              <a:spcBef>
                <a:spcPts val="900"/>
              </a:spcBef>
              <a:spcAft>
                <a:spcPct val="0"/>
              </a:spcAft>
              <a:buFont typeface="Arial" panose="020B0604020202020204" pitchFamily="34" charset="0"/>
              <a:buChar char="•"/>
            </a:pPr>
            <a:r>
              <a:rPr lang="en-US" dirty="0"/>
              <a:t>Develop a data collection plan for the process.</a:t>
            </a:r>
          </a:p>
          <a:p>
            <a:pPr marL="685800" lvl="1" fontAlgn="base">
              <a:spcBef>
                <a:spcPts val="900"/>
              </a:spcBef>
              <a:spcAft>
                <a:spcPct val="0"/>
              </a:spcAft>
              <a:buFont typeface="Arial" panose="020B0604020202020204" pitchFamily="34" charset="0"/>
              <a:buChar char="•"/>
            </a:pPr>
            <a:r>
              <a:rPr lang="en-US" dirty="0"/>
              <a:t>Collect data from many sources to determine types of defects and metrics.</a:t>
            </a:r>
          </a:p>
          <a:p>
            <a:pPr marL="685800" lvl="1" fontAlgn="base">
              <a:spcBef>
                <a:spcPts val="900"/>
              </a:spcBef>
              <a:spcAft>
                <a:spcPct val="0"/>
              </a:spcAft>
              <a:buFont typeface="Arial" panose="020B0604020202020204" pitchFamily="34" charset="0"/>
              <a:buChar char="•"/>
            </a:pPr>
            <a:r>
              <a:rPr lang="en-US" dirty="0"/>
              <a:t>Compare to customer survey results to determine shortfall. </a:t>
            </a:r>
          </a:p>
        </p:txBody>
      </p:sp>
    </p:spTree>
    <p:extLst>
      <p:ext uri="{BB962C8B-B14F-4D97-AF65-F5344CB8AC3E}">
        <p14:creationId xmlns:p14="http://schemas.microsoft.com/office/powerpoint/2010/main" val="2653915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fontScale="92500"/>
          </a:bodyPr>
          <a:lstStyle/>
          <a:p>
            <a:pPr>
              <a:defRPr/>
            </a:pPr>
            <a:r>
              <a:rPr lang="en-IN" dirty="0">
                <a:solidFill>
                  <a:srgbClr val="C00000"/>
                </a:solidFill>
                <a:latin typeface="Comic Sans MS" panose="030F0702030302020204" pitchFamily="66" charset="0"/>
              </a:rPr>
              <a:t>Six Sigma in Software Testing –</a:t>
            </a:r>
          </a:p>
          <a:p>
            <a:pPr>
              <a:defRPr/>
            </a:pPr>
            <a:r>
              <a:rPr lang="en-IN" dirty="0">
                <a:solidFill>
                  <a:srgbClr val="C00000"/>
                </a:solidFill>
                <a:latin typeface="Comic Sans MS" panose="030F0702030302020204" pitchFamily="66" charset="0"/>
              </a:rPr>
              <a:t>Testing Methodologies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285750" indent="-285750" fontAlgn="base">
              <a:spcBef>
                <a:spcPts val="900"/>
              </a:spcBef>
              <a:spcAft>
                <a:spcPct val="0"/>
              </a:spcAft>
              <a:buFont typeface="Arial" panose="020B0604020202020204" pitchFamily="34" charset="0"/>
              <a:buChar char="•"/>
            </a:pPr>
            <a:r>
              <a:rPr lang="en-US" sz="1600" b="1" dirty="0"/>
              <a:t>Analyze </a:t>
            </a:r>
            <a:r>
              <a:rPr lang="en-US" sz="1600" dirty="0"/>
              <a:t>the data collected and process map to determine root causes of defects and opportunities for improvement</a:t>
            </a:r>
            <a:r>
              <a:rPr lang="en-US" sz="1600" b="1" dirty="0"/>
              <a:t>.</a:t>
            </a:r>
          </a:p>
          <a:p>
            <a:pPr marL="685800" lvl="1" fontAlgn="base">
              <a:spcBef>
                <a:spcPts val="900"/>
              </a:spcBef>
              <a:spcAft>
                <a:spcPct val="0"/>
              </a:spcAft>
              <a:buFont typeface="Arial" panose="020B0604020202020204" pitchFamily="34" charset="0"/>
              <a:buChar char="•"/>
            </a:pPr>
            <a:r>
              <a:rPr lang="en-US" dirty="0"/>
              <a:t>Identify gaps between current performance and goal performance.</a:t>
            </a:r>
          </a:p>
          <a:p>
            <a:pPr marL="685800" lvl="1" fontAlgn="base">
              <a:spcBef>
                <a:spcPts val="900"/>
              </a:spcBef>
              <a:spcAft>
                <a:spcPct val="0"/>
              </a:spcAft>
              <a:buFont typeface="Arial" panose="020B0604020202020204" pitchFamily="34" charset="0"/>
              <a:buChar char="•"/>
            </a:pPr>
            <a:r>
              <a:rPr lang="en-US" dirty="0"/>
              <a:t>Prioritize opportunities to improve.</a:t>
            </a:r>
          </a:p>
          <a:p>
            <a:pPr marL="685800" lvl="1" fontAlgn="base">
              <a:spcBef>
                <a:spcPts val="900"/>
              </a:spcBef>
              <a:spcAft>
                <a:spcPct val="0"/>
              </a:spcAft>
              <a:buFont typeface="Arial" panose="020B0604020202020204" pitchFamily="34" charset="0"/>
              <a:buChar char="•"/>
            </a:pPr>
            <a:r>
              <a:rPr lang="en-US" dirty="0"/>
              <a:t>Identify sources of variation.</a:t>
            </a:r>
          </a:p>
          <a:p>
            <a:pPr marL="285750" indent="-285750" fontAlgn="base">
              <a:spcBef>
                <a:spcPts val="900"/>
              </a:spcBef>
              <a:spcAft>
                <a:spcPct val="0"/>
              </a:spcAft>
              <a:buFont typeface="Arial" panose="020B0604020202020204" pitchFamily="34" charset="0"/>
              <a:buChar char="•"/>
            </a:pPr>
            <a:r>
              <a:rPr lang="en-US" sz="1600" b="1" dirty="0"/>
              <a:t>Improve</a:t>
            </a:r>
            <a:r>
              <a:rPr lang="en-US" sz="1600" dirty="0"/>
              <a:t> the target process by designing creative solutions to fix and prevent problems.</a:t>
            </a:r>
          </a:p>
          <a:p>
            <a:pPr marL="685800" lvl="1" fontAlgn="base">
              <a:spcBef>
                <a:spcPts val="900"/>
              </a:spcBef>
              <a:spcAft>
                <a:spcPct val="0"/>
              </a:spcAft>
              <a:buFont typeface="Arial" panose="020B0604020202020204" pitchFamily="34" charset="0"/>
              <a:buChar char="•"/>
            </a:pPr>
            <a:r>
              <a:rPr lang="en-US" dirty="0"/>
              <a:t>Create innovate solutions using technology and discipline.</a:t>
            </a:r>
          </a:p>
          <a:p>
            <a:pPr marL="685800" lvl="1" fontAlgn="base">
              <a:spcBef>
                <a:spcPts val="900"/>
              </a:spcBef>
              <a:spcAft>
                <a:spcPct val="0"/>
              </a:spcAft>
              <a:buFont typeface="Arial" panose="020B0604020202020204" pitchFamily="34" charset="0"/>
              <a:buChar char="•"/>
            </a:pPr>
            <a:r>
              <a:rPr lang="en-US" dirty="0"/>
              <a:t>Develop and deploy implementation plan. </a:t>
            </a:r>
          </a:p>
          <a:p>
            <a:pPr marL="285750" indent="-285750" fontAlgn="base">
              <a:spcBef>
                <a:spcPts val="900"/>
              </a:spcBef>
              <a:spcAft>
                <a:spcPct val="0"/>
              </a:spcAft>
              <a:buFont typeface="Arial" panose="020B0604020202020204" pitchFamily="34" charset="0"/>
              <a:buChar char="•"/>
            </a:pPr>
            <a:r>
              <a:rPr lang="en-US" sz="1600" b="1" dirty="0"/>
              <a:t>Control</a:t>
            </a:r>
            <a:r>
              <a:rPr lang="en-US" sz="1600" dirty="0"/>
              <a:t> the improvements to keep the process on the new course.</a:t>
            </a:r>
          </a:p>
          <a:p>
            <a:pPr marL="685800" lvl="1" fontAlgn="base">
              <a:spcBef>
                <a:spcPts val="900"/>
              </a:spcBef>
              <a:spcAft>
                <a:spcPct val="0"/>
              </a:spcAft>
              <a:buFont typeface="Arial" panose="020B0604020202020204" pitchFamily="34" charset="0"/>
              <a:buChar char="•"/>
            </a:pPr>
            <a:r>
              <a:rPr lang="en-US" dirty="0"/>
              <a:t>Prevent reverting back to the "old way".</a:t>
            </a:r>
          </a:p>
          <a:p>
            <a:pPr marL="685800" lvl="1" fontAlgn="base">
              <a:spcBef>
                <a:spcPts val="900"/>
              </a:spcBef>
              <a:spcAft>
                <a:spcPct val="0"/>
              </a:spcAft>
              <a:buFont typeface="Arial" panose="020B0604020202020204" pitchFamily="34" charset="0"/>
              <a:buChar char="•"/>
            </a:pPr>
            <a:r>
              <a:rPr lang="en-US" dirty="0"/>
              <a:t>Require the development, documentation and implementation of an ongoing monitoring plan.</a:t>
            </a:r>
          </a:p>
          <a:p>
            <a:pPr marL="685800" lvl="1" fontAlgn="base">
              <a:spcBef>
                <a:spcPts val="900"/>
              </a:spcBef>
              <a:spcAft>
                <a:spcPct val="0"/>
              </a:spcAft>
              <a:buFont typeface="Arial" panose="020B0604020202020204" pitchFamily="34" charset="0"/>
              <a:buChar char="•"/>
            </a:pPr>
            <a:r>
              <a:rPr lang="en-US" dirty="0"/>
              <a:t>Institutionalize the improvements through the modification of systems and structures (staffing, training, incentives)</a:t>
            </a:r>
          </a:p>
        </p:txBody>
      </p:sp>
    </p:spTree>
    <p:extLst>
      <p:ext uri="{BB962C8B-B14F-4D97-AF65-F5344CB8AC3E}">
        <p14:creationId xmlns:p14="http://schemas.microsoft.com/office/powerpoint/2010/main" val="3461716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Continuous Testing in DevOps </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Difference between traditional Testing and DevOps Testing</a:t>
            </a:r>
          </a:p>
          <a:p>
            <a:pPr marL="285750" indent="-285750" fontAlgn="base">
              <a:spcBef>
                <a:spcPts val="900"/>
              </a:spcBef>
              <a:spcAft>
                <a:spcPct val="0"/>
              </a:spcAft>
              <a:buFont typeface="Arial" panose="020B0604020202020204" pitchFamily="34" charset="0"/>
              <a:buChar char="•"/>
            </a:pPr>
            <a:r>
              <a:rPr lang="en-US" sz="1600" dirty="0"/>
              <a:t>Traditional QA testing in a waterfall Model</a:t>
            </a:r>
          </a:p>
          <a:p>
            <a:pPr marL="685800" lvl="1" fontAlgn="base">
              <a:spcBef>
                <a:spcPts val="900"/>
              </a:spcBef>
              <a:spcAft>
                <a:spcPct val="0"/>
              </a:spcAft>
              <a:buFont typeface="Arial" panose="020B0604020202020204" pitchFamily="34" charset="0"/>
              <a:buChar char="•"/>
            </a:pPr>
            <a:r>
              <a:rPr lang="en-US" dirty="0"/>
              <a:t>Testing is a distinct phase following software development</a:t>
            </a:r>
          </a:p>
          <a:p>
            <a:pPr marL="685800" lvl="1" fontAlgn="base">
              <a:spcBef>
                <a:spcPts val="900"/>
              </a:spcBef>
              <a:spcAft>
                <a:spcPct val="0"/>
              </a:spcAft>
              <a:buFont typeface="Arial" panose="020B0604020202020204" pitchFamily="34" charset="0"/>
              <a:buChar char="•"/>
            </a:pPr>
            <a:r>
              <a:rPr lang="en-US" dirty="0"/>
              <a:t>Conducted by an SQA test team that is “independent” of the development team.</a:t>
            </a:r>
          </a:p>
          <a:p>
            <a:pPr marL="285750" indent="-285750" fontAlgn="base">
              <a:spcBef>
                <a:spcPts val="900"/>
              </a:spcBef>
              <a:spcAft>
                <a:spcPct val="0"/>
              </a:spcAft>
              <a:buFont typeface="Arial" panose="020B0604020202020204" pitchFamily="34" charset="0"/>
              <a:buChar char="•"/>
            </a:pPr>
            <a:r>
              <a:rPr lang="en-US" sz="1600" dirty="0"/>
              <a:t>DevOps – Development and Operations</a:t>
            </a:r>
          </a:p>
          <a:p>
            <a:pPr marL="685800" lvl="1" fontAlgn="base">
              <a:spcBef>
                <a:spcPts val="900"/>
              </a:spcBef>
              <a:spcAft>
                <a:spcPct val="0"/>
              </a:spcAft>
              <a:buFont typeface="Arial" panose="020B0604020202020204" pitchFamily="34" charset="0"/>
              <a:buChar char="•"/>
            </a:pPr>
            <a:r>
              <a:rPr lang="en-US" dirty="0"/>
              <a:t>Automated integration, build and delivery processes</a:t>
            </a:r>
          </a:p>
          <a:p>
            <a:pPr marL="685800" lvl="1" fontAlgn="base">
              <a:spcBef>
                <a:spcPts val="900"/>
              </a:spcBef>
              <a:spcAft>
                <a:spcPct val="0"/>
              </a:spcAft>
              <a:buFont typeface="Arial" panose="020B0604020202020204" pitchFamily="34" charset="0"/>
              <a:buChar char="•"/>
            </a:pPr>
            <a:r>
              <a:rPr lang="en-US" dirty="0"/>
              <a:t>Integrated test orchestration and automation tools and frameworks.</a:t>
            </a:r>
          </a:p>
        </p:txBody>
      </p:sp>
    </p:spTree>
    <p:extLst>
      <p:ext uri="{BB962C8B-B14F-4D97-AF65-F5344CB8AC3E}">
        <p14:creationId xmlns:p14="http://schemas.microsoft.com/office/powerpoint/2010/main" val="2271788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Continuous Testing in DevOps</a:t>
            </a:r>
          </a:p>
          <a:p>
            <a:pPr>
              <a:defRPr/>
            </a:pPr>
            <a:r>
              <a:rPr lang="en-IN" dirty="0">
                <a:solidFill>
                  <a:srgbClr val="C00000"/>
                </a:solidFill>
                <a:latin typeface="Comic Sans MS" panose="030F0702030302020204" pitchFamily="66" charset="0"/>
              </a:rPr>
              <a:t>Best Practices </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Basic Tenets of Best Practices in DevOps Testing</a:t>
            </a:r>
          </a:p>
          <a:p>
            <a:pPr marL="285750" indent="-285750" fontAlgn="base">
              <a:spcBef>
                <a:spcPts val="900"/>
              </a:spcBef>
              <a:spcAft>
                <a:spcPct val="0"/>
              </a:spcAft>
              <a:buFont typeface="Arial" panose="020B0604020202020204" pitchFamily="34" charset="0"/>
              <a:buChar char="•"/>
            </a:pPr>
            <a:r>
              <a:rPr lang="en-US" sz="1600" b="1" dirty="0"/>
              <a:t>Shift Left</a:t>
            </a:r>
            <a:r>
              <a:rPr lang="en-US" sz="1600" dirty="0"/>
              <a:t> : Conduct each test as early in the pipeline as possible</a:t>
            </a:r>
          </a:p>
          <a:p>
            <a:pPr marL="285750" indent="-285750" fontAlgn="base">
              <a:spcBef>
                <a:spcPts val="900"/>
              </a:spcBef>
              <a:spcAft>
                <a:spcPct val="0"/>
              </a:spcAft>
              <a:buFont typeface="Arial" panose="020B0604020202020204" pitchFamily="34" charset="0"/>
              <a:buChar char="•"/>
            </a:pPr>
            <a:r>
              <a:rPr lang="en-US" sz="1600" b="1" dirty="0"/>
              <a:t>Fail Early</a:t>
            </a:r>
            <a:r>
              <a:rPr lang="en-US" sz="1600" dirty="0"/>
              <a:t> : Arrange the tests so that the most likely problems are found in the earliest possible stage in the DevOps pipeline.</a:t>
            </a:r>
          </a:p>
          <a:p>
            <a:pPr marL="285750" indent="-285750" fontAlgn="base">
              <a:spcBef>
                <a:spcPts val="900"/>
              </a:spcBef>
              <a:spcAft>
                <a:spcPct val="0"/>
              </a:spcAft>
              <a:buFont typeface="Arial" panose="020B0604020202020204" pitchFamily="34" charset="0"/>
              <a:buChar char="•"/>
            </a:pPr>
            <a:r>
              <a:rPr lang="en-US" sz="1600" b="1" dirty="0"/>
              <a:t>Fail Often</a:t>
            </a:r>
            <a:r>
              <a:rPr lang="en-US" sz="1600" dirty="0"/>
              <a:t>: Run tests frequently and with many different conditions</a:t>
            </a:r>
          </a:p>
          <a:p>
            <a:pPr marL="285750" indent="-285750" fontAlgn="base">
              <a:spcBef>
                <a:spcPts val="900"/>
              </a:spcBef>
              <a:spcAft>
                <a:spcPct val="0"/>
              </a:spcAft>
              <a:buFont typeface="Arial" panose="020B0604020202020204" pitchFamily="34" charset="0"/>
              <a:buChar char="•"/>
            </a:pPr>
            <a:r>
              <a:rPr lang="en-US" sz="1600" b="1" dirty="0"/>
              <a:t>Test Fast</a:t>
            </a:r>
            <a:r>
              <a:rPr lang="en-US" sz="1600" dirty="0"/>
              <a:t>: Arrange tests to run in quick cycles.</a:t>
            </a:r>
          </a:p>
          <a:p>
            <a:pPr marL="285750" indent="-285750" fontAlgn="base">
              <a:spcBef>
                <a:spcPts val="900"/>
              </a:spcBef>
              <a:spcAft>
                <a:spcPct val="0"/>
              </a:spcAft>
              <a:buFont typeface="Arial" panose="020B0604020202020204" pitchFamily="34" charset="0"/>
              <a:buChar char="•"/>
            </a:pPr>
            <a:r>
              <a:rPr lang="en-US" sz="1600" b="1" dirty="0"/>
              <a:t>Relevance</a:t>
            </a:r>
            <a:r>
              <a:rPr lang="en-US" sz="1600" dirty="0"/>
              <a:t>: Focus on the most important tests and results.</a:t>
            </a:r>
          </a:p>
        </p:txBody>
      </p:sp>
    </p:spTree>
    <p:extLst>
      <p:ext uri="{BB962C8B-B14F-4D97-AF65-F5344CB8AC3E}">
        <p14:creationId xmlns:p14="http://schemas.microsoft.com/office/powerpoint/2010/main" val="625137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Continuous Testing in DevOps</a:t>
            </a:r>
          </a:p>
          <a:p>
            <a:pPr>
              <a:defRPr/>
            </a:pPr>
            <a:r>
              <a:rPr lang="en-IN" dirty="0">
                <a:solidFill>
                  <a:srgbClr val="C00000"/>
                </a:solidFill>
                <a:latin typeface="Comic Sans MS" panose="030F0702030302020204" pitchFamily="66" charset="0"/>
              </a:rPr>
              <a:t>Best Practices </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Best Practices in DevOps Testing</a:t>
            </a:r>
          </a:p>
          <a:p>
            <a:pPr fontAlgn="base">
              <a:spcBef>
                <a:spcPts val="900"/>
              </a:spcBef>
              <a:spcAft>
                <a:spcPct val="0"/>
              </a:spcAft>
              <a:buFont typeface="+mj-lt"/>
              <a:buAutoNum type="arabicPeriod"/>
            </a:pPr>
            <a:r>
              <a:rPr lang="en-US" sz="1600" b="1" dirty="0"/>
              <a:t>DevOps test culture – </a:t>
            </a:r>
            <a:r>
              <a:rPr lang="en-US" sz="1600" dirty="0"/>
              <a:t>Quality is everyone’s concern</a:t>
            </a:r>
          </a:p>
          <a:p>
            <a:pPr fontAlgn="base">
              <a:spcBef>
                <a:spcPts val="900"/>
              </a:spcBef>
              <a:spcAft>
                <a:spcPct val="0"/>
              </a:spcAft>
              <a:buFont typeface="+mj-lt"/>
              <a:buAutoNum type="arabicPeriod"/>
            </a:pPr>
            <a:endParaRPr lang="en-US" sz="1600" dirty="0"/>
          </a:p>
          <a:p>
            <a:pPr fontAlgn="base">
              <a:spcBef>
                <a:spcPts val="900"/>
              </a:spcBef>
              <a:spcAft>
                <a:spcPct val="0"/>
              </a:spcAft>
              <a:buFont typeface="+mj-lt"/>
              <a:buAutoNum type="arabicPeriod"/>
            </a:pPr>
            <a:r>
              <a:rPr lang="en-US" sz="1600" b="1" dirty="0"/>
              <a:t>Continuous test strategies - </a:t>
            </a:r>
            <a:r>
              <a:rPr lang="en-US" sz="1600" dirty="0"/>
              <a:t>Small changes are tested incrementally by a cross-functional team over all stages of the continuous delivery pipeline. Agile is compatible with Dev-Ops</a:t>
            </a:r>
          </a:p>
          <a:p>
            <a:pPr marL="685800" lvl="1" fontAlgn="base">
              <a:spcBef>
                <a:spcPts val="900"/>
              </a:spcBef>
              <a:spcAft>
                <a:spcPct val="0"/>
              </a:spcAft>
              <a:buFont typeface="Arial" panose="020B0604020202020204" pitchFamily="34" charset="0"/>
              <a:buChar char="•"/>
            </a:pPr>
            <a:r>
              <a:rPr lang="en-US" dirty="0"/>
              <a:t>A/B testing - Also known as split testing, compares two versions of an app to identify the better performer.</a:t>
            </a:r>
          </a:p>
          <a:p>
            <a:pPr marL="685800" lvl="1" fontAlgn="base">
              <a:spcBef>
                <a:spcPts val="900"/>
              </a:spcBef>
              <a:spcAft>
                <a:spcPct val="0"/>
              </a:spcAft>
              <a:buFont typeface="Arial" panose="020B0604020202020204" pitchFamily="34" charset="0"/>
              <a:buChar char="•"/>
            </a:pPr>
            <a:r>
              <a:rPr lang="en-US" dirty="0"/>
              <a:t>Green/Blue deployments – Moving traffic to newer version (Green) while old one (Blue) is still in use.</a:t>
            </a:r>
          </a:p>
          <a:p>
            <a:pPr marL="685800" lvl="1" fontAlgn="base">
              <a:spcBef>
                <a:spcPts val="900"/>
              </a:spcBef>
              <a:spcAft>
                <a:spcPct val="0"/>
              </a:spcAft>
              <a:buFont typeface="Arial" panose="020B0604020202020204" pitchFamily="34" charset="0"/>
              <a:buChar char="•"/>
            </a:pPr>
            <a:r>
              <a:rPr lang="en-US" dirty="0"/>
              <a:t>Canary testing - Testing a new software version or a new feature with real users in a live (production) environment. It is done by pushing some code changes live to a small group of end users who are usually unaware that they are receiving new code.</a:t>
            </a:r>
          </a:p>
          <a:p>
            <a:pPr marL="685800" lvl="1" fontAlgn="base">
              <a:spcBef>
                <a:spcPts val="900"/>
              </a:spcBef>
              <a:spcAft>
                <a:spcPct val="0"/>
              </a:spcAft>
              <a:buFont typeface="Arial" panose="020B0604020202020204" pitchFamily="34" charset="0"/>
              <a:buChar char="•"/>
            </a:pPr>
            <a:r>
              <a:rPr lang="en-US" dirty="0"/>
              <a:t>Chaos Monkey - To test the resiliency and recoverability by randomly terminating instances in production.</a:t>
            </a:r>
          </a:p>
          <a:p>
            <a:pPr fontAlgn="base">
              <a:spcBef>
                <a:spcPts val="900"/>
              </a:spcBef>
              <a:spcAft>
                <a:spcPct val="0"/>
              </a:spcAft>
              <a:buFont typeface="+mj-lt"/>
              <a:buAutoNum type="arabicPeriod"/>
            </a:pPr>
            <a:endParaRPr lang="en-US" dirty="0"/>
          </a:p>
        </p:txBody>
      </p:sp>
    </p:spTree>
    <p:extLst>
      <p:ext uri="{BB962C8B-B14F-4D97-AF65-F5344CB8AC3E}">
        <p14:creationId xmlns:p14="http://schemas.microsoft.com/office/powerpoint/2010/main" val="3687191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Continuous Testing in DevOps</a:t>
            </a:r>
          </a:p>
          <a:p>
            <a:pPr>
              <a:defRPr/>
            </a:pPr>
            <a:r>
              <a:rPr lang="en-IN" dirty="0">
                <a:solidFill>
                  <a:srgbClr val="C00000"/>
                </a:solidFill>
                <a:latin typeface="Comic Sans MS" panose="030F0702030302020204" pitchFamily="66" charset="0"/>
              </a:rPr>
              <a:t>Best Practices </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fontAlgn="base">
              <a:spcBef>
                <a:spcPts val="900"/>
              </a:spcBef>
              <a:spcAft>
                <a:spcPct val="0"/>
              </a:spcAft>
              <a:buFont typeface="+mj-lt"/>
              <a:buAutoNum type="arabicPeriod" startAt="3"/>
            </a:pPr>
            <a:r>
              <a:rPr lang="en-US" sz="1600" b="1" dirty="0"/>
              <a:t>End-to-end test integration</a:t>
            </a:r>
          </a:p>
          <a:p>
            <a:pPr marL="685800" lvl="1" fontAlgn="base">
              <a:spcBef>
                <a:spcPts val="900"/>
              </a:spcBef>
              <a:spcAft>
                <a:spcPct val="0"/>
              </a:spcAft>
              <a:buFont typeface="Arial" panose="020B0604020202020204" pitchFamily="34" charset="0"/>
              <a:buChar char="•"/>
            </a:pPr>
            <a:r>
              <a:rPr lang="en-US" dirty="0"/>
              <a:t>Pre-Flight tests (include unit testing, static code analysis scanning, functional, regression and performance tests) prior to committing software changes</a:t>
            </a:r>
          </a:p>
          <a:p>
            <a:pPr marL="685800" lvl="1" fontAlgn="base">
              <a:spcBef>
                <a:spcPts val="900"/>
              </a:spcBef>
              <a:spcAft>
                <a:spcPct val="0"/>
              </a:spcAft>
              <a:buFont typeface="Arial" panose="020B0604020202020204" pitchFamily="34" charset="0"/>
              <a:buChar char="•"/>
            </a:pPr>
            <a:r>
              <a:rPr lang="en-US" dirty="0"/>
              <a:t>Code commit stage – Validate pre-flight test on committed code</a:t>
            </a:r>
          </a:p>
          <a:p>
            <a:pPr marL="685800" lvl="1" fontAlgn="base">
              <a:spcBef>
                <a:spcPts val="900"/>
              </a:spcBef>
              <a:spcAft>
                <a:spcPct val="0"/>
              </a:spcAft>
              <a:buFont typeface="Arial" panose="020B0604020202020204" pitchFamily="34" charset="0"/>
              <a:buChar char="•"/>
            </a:pPr>
            <a:r>
              <a:rPr lang="en-US" dirty="0"/>
              <a:t>Build stage – To ensure build integration is successful</a:t>
            </a:r>
          </a:p>
          <a:p>
            <a:pPr marL="685800" lvl="1" fontAlgn="base">
              <a:spcBef>
                <a:spcPts val="900"/>
              </a:spcBef>
              <a:spcAft>
                <a:spcPct val="0"/>
              </a:spcAft>
              <a:buFont typeface="Arial" panose="020B0604020202020204" pitchFamily="34" charset="0"/>
              <a:buChar char="•"/>
            </a:pPr>
            <a:r>
              <a:rPr lang="en-US" dirty="0"/>
              <a:t>Code Test stage -  Functional and performance tests</a:t>
            </a:r>
          </a:p>
          <a:p>
            <a:pPr marL="685800" lvl="1" fontAlgn="base">
              <a:spcBef>
                <a:spcPts val="900"/>
              </a:spcBef>
              <a:spcAft>
                <a:spcPct val="0"/>
              </a:spcAft>
              <a:buFont typeface="Arial" panose="020B0604020202020204" pitchFamily="34" charset="0"/>
              <a:buChar char="•"/>
            </a:pPr>
            <a:r>
              <a:rPr lang="en-US" dirty="0"/>
              <a:t>Regression stage - A set of regression tests</a:t>
            </a:r>
          </a:p>
          <a:p>
            <a:pPr marL="685800" lvl="1" fontAlgn="base">
              <a:spcBef>
                <a:spcPts val="900"/>
              </a:spcBef>
              <a:spcAft>
                <a:spcPct val="0"/>
              </a:spcAft>
              <a:buFont typeface="Arial" panose="020B0604020202020204" pitchFamily="34" charset="0"/>
              <a:buChar char="•"/>
            </a:pPr>
            <a:r>
              <a:rPr lang="en-US" dirty="0"/>
              <a:t>Integrate packages stage - To ensure the image packages are good</a:t>
            </a:r>
          </a:p>
          <a:p>
            <a:pPr marL="685800" lvl="1" fontAlgn="base">
              <a:spcBef>
                <a:spcPts val="900"/>
              </a:spcBef>
              <a:spcAft>
                <a:spcPct val="0"/>
              </a:spcAft>
              <a:buFont typeface="Arial" panose="020B0604020202020204" pitchFamily="34" charset="0"/>
              <a:buChar char="•"/>
            </a:pPr>
            <a:r>
              <a:rPr lang="en-US" dirty="0"/>
              <a:t>System test and regression stage - To ensure system test and regression package assessment criteria are met.</a:t>
            </a:r>
          </a:p>
          <a:p>
            <a:pPr marL="685800" lvl="1" fontAlgn="base">
              <a:spcBef>
                <a:spcPts val="900"/>
              </a:spcBef>
              <a:spcAft>
                <a:spcPct val="0"/>
              </a:spcAft>
              <a:buFont typeface="Arial" panose="020B0604020202020204" pitchFamily="34" charset="0"/>
              <a:buChar char="•"/>
            </a:pPr>
            <a:r>
              <a:rPr lang="en-US" dirty="0"/>
              <a:t>Delivery stage - All deployed software tested to ensure delivery test criterion.</a:t>
            </a:r>
          </a:p>
          <a:p>
            <a:pPr marL="685800" lvl="1" fontAlgn="base">
              <a:spcBef>
                <a:spcPts val="900"/>
              </a:spcBef>
              <a:spcAft>
                <a:spcPct val="0"/>
              </a:spcAft>
              <a:buFont typeface="Arial" panose="020B0604020202020204" pitchFamily="34" charset="0"/>
              <a:buChar char="•"/>
            </a:pPr>
            <a:r>
              <a:rPr lang="en-US" dirty="0"/>
              <a:t>Infrastructure tests to verify the infrastructure variations for deployment</a:t>
            </a:r>
            <a:r>
              <a:rPr lang="en-US" sz="1600" b="1" dirty="0"/>
              <a:t>.</a:t>
            </a:r>
          </a:p>
          <a:p>
            <a:pPr marL="685800" lvl="1" fontAlgn="base">
              <a:spcBef>
                <a:spcPts val="900"/>
              </a:spcBef>
              <a:spcAft>
                <a:spcPct val="0"/>
              </a:spcAft>
              <a:buFont typeface="Arial" panose="020B0604020202020204" pitchFamily="34" charset="0"/>
              <a:buChar char="•"/>
            </a:pPr>
            <a:r>
              <a:rPr lang="en-US" dirty="0"/>
              <a:t>Automation tests.</a:t>
            </a:r>
          </a:p>
          <a:p>
            <a:pPr marL="685800" lvl="1" fontAlgn="base">
              <a:spcBef>
                <a:spcPts val="900"/>
              </a:spcBef>
              <a:spcAft>
                <a:spcPct val="0"/>
              </a:spcAft>
              <a:buFont typeface="Arial" panose="020B0604020202020204" pitchFamily="34" charset="0"/>
              <a:buChar char="•"/>
            </a:pPr>
            <a:r>
              <a:rPr lang="en-US" dirty="0"/>
              <a:t>Monitoring and management tests</a:t>
            </a:r>
            <a:endParaRPr lang="en-US" sz="1600" b="1" dirty="0"/>
          </a:p>
        </p:txBody>
      </p:sp>
    </p:spTree>
    <p:extLst>
      <p:ext uri="{BB962C8B-B14F-4D97-AF65-F5344CB8AC3E}">
        <p14:creationId xmlns:p14="http://schemas.microsoft.com/office/powerpoint/2010/main" val="244811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E0A83-206F-7305-CC8D-C13E679564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347C1-41E9-07D4-DD2D-7D7BE0EA21EF}"/>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E65C2402-3B78-9165-7BB0-C8F973FBF7E8}"/>
              </a:ext>
            </a:extLst>
          </p:cNvPr>
          <p:cNvSpPr>
            <a:spLocks noGrp="1"/>
          </p:cNvSpPr>
          <p:nvPr>
            <p:ph idx="1"/>
          </p:nvPr>
        </p:nvSpPr>
        <p:spPr>
          <a:xfrm>
            <a:off x="114300" y="1524000"/>
            <a:ext cx="4305300" cy="4953000"/>
          </a:xfrm>
          <a:ln>
            <a:solidFill>
              <a:schemeClr val="tx1"/>
            </a:solidFill>
          </a:ln>
        </p:spPr>
        <p:txBody>
          <a:bodyPr/>
          <a:lstStyle/>
          <a:p>
            <a:pPr marL="0" lvl="1" indent="0" algn="just" fontAlgn="base">
              <a:spcAft>
                <a:spcPct val="0"/>
              </a:spcAft>
              <a:buClr>
                <a:srgbClr val="101141"/>
              </a:buClr>
              <a:buNone/>
            </a:pPr>
            <a:r>
              <a:rPr lang="en-US" sz="1100" b="1" dirty="0"/>
              <a:t>Lecture - 09</a:t>
            </a:r>
          </a:p>
          <a:p>
            <a:pPr marL="342900" lvl="1" indent="-342900" algn="just">
              <a:buClr>
                <a:srgbClr val="101141"/>
              </a:buClr>
              <a:buFont typeface="Arial" panose="020B0604020202020204" pitchFamily="34" charset="0"/>
              <a:buChar char="•"/>
            </a:pPr>
            <a:r>
              <a:rPr lang="en-US" sz="1100" dirty="0"/>
              <a:t>Reviews - Informal Reviews, Formal Reviews</a:t>
            </a:r>
          </a:p>
          <a:p>
            <a:pPr marL="342900" lvl="1" indent="-342900" algn="just">
              <a:buClr>
                <a:srgbClr val="101141"/>
              </a:buClr>
              <a:buFont typeface="Arial" panose="020B0604020202020204" pitchFamily="34" charset="0"/>
              <a:buChar char="•"/>
            </a:pPr>
            <a:r>
              <a:rPr lang="en-US" sz="1100" dirty="0"/>
              <a:t>Personal, Peer, Walkthrough, Inspection, Audits</a:t>
            </a:r>
          </a:p>
          <a:p>
            <a:pPr marL="342900" lvl="1" indent="-342900" algn="just">
              <a:buClr>
                <a:srgbClr val="101141"/>
              </a:buClr>
              <a:buFont typeface="Arial" panose="020B0604020202020204" pitchFamily="34" charset="0"/>
              <a:buChar char="•"/>
            </a:pPr>
            <a:r>
              <a:rPr lang="en-US" sz="1100" dirty="0"/>
              <a:t>Types of Audits (Internal, Third Party)</a:t>
            </a:r>
          </a:p>
          <a:p>
            <a:pPr marL="342900" lvl="1" indent="-342900" algn="just">
              <a:buClr>
                <a:srgbClr val="101141"/>
              </a:buClr>
              <a:buFont typeface="Arial" panose="020B0604020202020204" pitchFamily="34" charset="0"/>
              <a:buChar char="•"/>
            </a:pPr>
            <a:r>
              <a:rPr lang="en-US" sz="1100" dirty="0"/>
              <a:t>Project Assessment and Control Process</a:t>
            </a:r>
          </a:p>
          <a:p>
            <a:pPr marL="342900" lvl="1" indent="-342900" algn="just">
              <a:buClr>
                <a:srgbClr val="101141"/>
              </a:buClr>
              <a:buFont typeface="Arial" panose="020B0604020202020204" pitchFamily="34" charset="0"/>
              <a:buChar char="•"/>
            </a:pPr>
            <a:r>
              <a:rPr lang="en-US" sz="1100" dirty="0"/>
              <a:t>Corrective Actions</a:t>
            </a:r>
          </a:p>
          <a:p>
            <a:pPr marL="0" lvl="1" indent="0" algn="just" fontAlgn="base">
              <a:spcAft>
                <a:spcPct val="0"/>
              </a:spcAft>
              <a:buClr>
                <a:srgbClr val="101141"/>
              </a:buClr>
              <a:buNone/>
            </a:pPr>
            <a:r>
              <a:rPr lang="en-US" sz="1100" b="1" dirty="0"/>
              <a:t>Lecture - 10</a:t>
            </a:r>
          </a:p>
          <a:p>
            <a:pPr marL="342900" lvl="1" indent="-342900" algn="just">
              <a:buClr>
                <a:srgbClr val="101141"/>
              </a:buClr>
              <a:buFont typeface="Arial" panose="020B0604020202020204" pitchFamily="34" charset="0"/>
              <a:buChar char="•"/>
            </a:pPr>
            <a:r>
              <a:rPr lang="en-US" sz="1100" dirty="0"/>
              <a:t>Software configuration Management</a:t>
            </a:r>
          </a:p>
          <a:p>
            <a:pPr marL="742950" lvl="2" indent="-342900" algn="just">
              <a:buClr>
                <a:srgbClr val="101141"/>
              </a:buClr>
            </a:pPr>
            <a:r>
              <a:rPr lang="en-US" sz="1100" dirty="0"/>
              <a:t>Definitions, Benefits</a:t>
            </a:r>
          </a:p>
          <a:p>
            <a:pPr marL="342900" lvl="1" indent="-342900" algn="just">
              <a:buClr>
                <a:srgbClr val="101141"/>
              </a:buClr>
              <a:buFont typeface="Arial" panose="020B0604020202020204" pitchFamily="34" charset="0"/>
              <a:buChar char="•"/>
            </a:pPr>
            <a:r>
              <a:rPr lang="en-US" sz="1100" dirty="0"/>
              <a:t>SCM - IEEE 828, ISO 12207, </a:t>
            </a:r>
            <a:r>
              <a:rPr lang="en-US" sz="1100" dirty="0" err="1"/>
              <a:t>CMMi</a:t>
            </a:r>
            <a:r>
              <a:rPr lang="en-US" sz="1100" dirty="0"/>
              <a:t>-Dev</a:t>
            </a:r>
          </a:p>
          <a:p>
            <a:pPr marL="342900" lvl="1" indent="-342900" algn="just">
              <a:buClr>
                <a:srgbClr val="101141"/>
              </a:buClr>
              <a:buFont typeface="Arial" panose="020B0604020202020204" pitchFamily="34" charset="0"/>
              <a:buChar char="•"/>
            </a:pPr>
            <a:r>
              <a:rPr lang="en-US" sz="1100" dirty="0"/>
              <a:t>Baseline</a:t>
            </a:r>
          </a:p>
          <a:p>
            <a:pPr marL="342900" lvl="1" indent="-342900" algn="just">
              <a:buClr>
                <a:srgbClr val="101141"/>
              </a:buClr>
              <a:buFont typeface="Arial" panose="020B0604020202020204" pitchFamily="34" charset="0"/>
              <a:buChar char="•"/>
            </a:pPr>
            <a:r>
              <a:rPr lang="en-US" sz="1100" dirty="0"/>
              <a:t>Branching</a:t>
            </a:r>
          </a:p>
          <a:p>
            <a:pPr marL="342900" lvl="1" indent="-342900" algn="just">
              <a:buClr>
                <a:srgbClr val="101141"/>
              </a:buClr>
              <a:buFont typeface="Arial" panose="020B0604020202020204" pitchFamily="34" charset="0"/>
              <a:buChar char="•"/>
            </a:pPr>
            <a:r>
              <a:rPr lang="en-US" sz="1100" dirty="0"/>
              <a:t>Change Control</a:t>
            </a:r>
          </a:p>
          <a:p>
            <a:pPr marL="0" lvl="1" indent="0" algn="just" fontAlgn="base">
              <a:spcAft>
                <a:spcPct val="0"/>
              </a:spcAft>
              <a:buClr>
                <a:srgbClr val="101141"/>
              </a:buClr>
              <a:buNone/>
            </a:pPr>
            <a:r>
              <a:rPr lang="en-US" sz="1100" b="1" dirty="0"/>
              <a:t>Lecture - 11</a:t>
            </a:r>
          </a:p>
          <a:p>
            <a:pPr marL="342900" lvl="1" indent="-342900" algn="just">
              <a:buClr>
                <a:srgbClr val="101141"/>
              </a:buClr>
              <a:buFont typeface="Arial" panose="020B0604020202020204" pitchFamily="34" charset="0"/>
              <a:buChar char="•"/>
            </a:pPr>
            <a:r>
              <a:rPr lang="en-US" sz="1100" dirty="0"/>
              <a:t>Introduction to Test Process Improvement</a:t>
            </a:r>
          </a:p>
          <a:p>
            <a:pPr marL="342900" lvl="1" indent="-342900" algn="just">
              <a:buClr>
                <a:srgbClr val="101141"/>
              </a:buClr>
              <a:buFont typeface="Arial" panose="020B0604020202020204" pitchFamily="34" charset="0"/>
              <a:buChar char="•"/>
            </a:pPr>
            <a:r>
              <a:rPr lang="en-US" sz="1100" dirty="0"/>
              <a:t>Quality/Test Metrics</a:t>
            </a:r>
          </a:p>
          <a:p>
            <a:pPr marL="0" lvl="1" indent="0" algn="just" fontAlgn="base">
              <a:spcAft>
                <a:spcPct val="0"/>
              </a:spcAft>
              <a:buClr>
                <a:srgbClr val="101141"/>
              </a:buClr>
              <a:buNone/>
            </a:pPr>
            <a:r>
              <a:rPr lang="en-US" sz="1100" b="1" dirty="0"/>
              <a:t>Lecture - 12</a:t>
            </a:r>
          </a:p>
          <a:p>
            <a:pPr marL="342900" lvl="1" indent="-342900" algn="just">
              <a:buClr>
                <a:srgbClr val="101141"/>
              </a:buClr>
              <a:buFont typeface="Arial" panose="020B0604020202020204" pitchFamily="34" charset="0"/>
              <a:buChar char="•"/>
            </a:pPr>
            <a:r>
              <a:rPr lang="en-US" sz="1100" dirty="0"/>
              <a:t>Test Organization</a:t>
            </a:r>
          </a:p>
          <a:p>
            <a:pPr marL="342900" lvl="1" indent="-342900" algn="just">
              <a:buClr>
                <a:srgbClr val="101141"/>
              </a:buClr>
              <a:buFont typeface="Arial" panose="020B0604020202020204" pitchFamily="34" charset="0"/>
              <a:buChar char="•"/>
            </a:pPr>
            <a:r>
              <a:rPr lang="en-US" sz="1100" dirty="0"/>
              <a:t>Roles in Test</a:t>
            </a:r>
            <a:endParaRPr lang="en-US" sz="1400" dirty="0"/>
          </a:p>
          <a:p>
            <a:pPr marL="342900" lvl="1" indent="-342900" algn="just">
              <a:buClr>
                <a:srgbClr val="101141"/>
              </a:buClr>
              <a:buFont typeface="Arial" panose="020B0604020202020204" pitchFamily="34" charset="0"/>
              <a:buChar char="•"/>
            </a:pPr>
            <a:endParaRPr lang="en-US" sz="1400" dirty="0"/>
          </a:p>
        </p:txBody>
      </p:sp>
      <p:sp>
        <p:nvSpPr>
          <p:cNvPr id="4" name="Content Placeholder 1">
            <a:extLst>
              <a:ext uri="{FF2B5EF4-FFF2-40B4-BE49-F238E27FC236}">
                <a16:creationId xmlns:a16="http://schemas.microsoft.com/office/drawing/2014/main" id="{5A6590EE-678F-48C6-4C65-8250D8E49036}"/>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gn="just">
              <a:buClr>
                <a:srgbClr val="101141"/>
              </a:buClr>
              <a:buFont typeface="Arial" panose="020B0604020202020204" pitchFamily="34" charset="0"/>
              <a:buChar char="•"/>
            </a:pPr>
            <a:endParaRPr lang="en-US" sz="1400" dirty="0"/>
          </a:p>
          <a:p>
            <a:pPr marL="342900" lvl="1" indent="-342900" algn="just">
              <a:buClr>
                <a:srgbClr val="101141"/>
              </a:buClr>
              <a:buFont typeface="Arial" panose="020B0604020202020204" pitchFamily="34" charset="0"/>
              <a:buChar char="•"/>
            </a:pPr>
            <a:endParaRPr lang="en-US" sz="1400" dirty="0"/>
          </a:p>
          <a:p>
            <a:pPr marL="342900" lvl="1" indent="-342900" algn="just">
              <a:buClr>
                <a:srgbClr val="101141"/>
              </a:buClr>
              <a:buFont typeface="Arial" panose="020B0604020202020204" pitchFamily="34" charset="0"/>
              <a:buChar char="•"/>
            </a:pPr>
            <a:endParaRPr lang="en-US" sz="1400" dirty="0"/>
          </a:p>
          <a:p>
            <a:pPr marL="342900" lvl="1" indent="-342900" algn="just">
              <a:buClr>
                <a:srgbClr val="101141"/>
              </a:buClr>
              <a:buFont typeface="Arial" panose="020B0604020202020204" pitchFamily="34" charset="0"/>
              <a:buChar char="•"/>
            </a:pPr>
            <a:endParaRPr lang="en-US" sz="1400" dirty="0"/>
          </a:p>
        </p:txBody>
      </p:sp>
    </p:spTree>
    <p:extLst>
      <p:ext uri="{BB962C8B-B14F-4D97-AF65-F5344CB8AC3E}">
        <p14:creationId xmlns:p14="http://schemas.microsoft.com/office/powerpoint/2010/main" val="2330388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Continuous Testing in DevOps</a:t>
            </a:r>
          </a:p>
          <a:p>
            <a:pPr>
              <a:defRPr/>
            </a:pPr>
            <a:r>
              <a:rPr lang="en-IN" dirty="0">
                <a:solidFill>
                  <a:srgbClr val="C00000"/>
                </a:solidFill>
                <a:latin typeface="Comic Sans MS" panose="030F0702030302020204" pitchFamily="66" charset="0"/>
              </a:rPr>
              <a:t>Best Practices </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fontAlgn="base">
              <a:spcBef>
                <a:spcPts val="900"/>
              </a:spcBef>
              <a:spcAft>
                <a:spcPct val="0"/>
              </a:spcAft>
              <a:buFont typeface="+mj-lt"/>
              <a:buAutoNum type="arabicPeriod" startAt="4"/>
            </a:pPr>
            <a:r>
              <a:rPr lang="en-US" sz="1600" b="1" dirty="0"/>
              <a:t>DevOps test infrastructures</a:t>
            </a:r>
          </a:p>
          <a:p>
            <a:pPr marL="685800" lvl="1" fontAlgn="base">
              <a:spcBef>
                <a:spcPts val="900"/>
              </a:spcBef>
              <a:spcAft>
                <a:spcPct val="0"/>
              </a:spcAft>
              <a:buFont typeface="Arial" panose="020B0604020202020204" pitchFamily="34" charset="0"/>
              <a:buChar char="•"/>
            </a:pPr>
            <a:r>
              <a:rPr lang="en-US" dirty="0"/>
              <a:t>Tests are to be conducted in a production-</a:t>
            </a:r>
            <a:r>
              <a:rPr lang="en-IN" dirty="0"/>
              <a:t>equivalent test environment.</a:t>
            </a:r>
          </a:p>
          <a:p>
            <a:pPr marL="685800" lvl="1" fontAlgn="base">
              <a:spcBef>
                <a:spcPts val="900"/>
              </a:spcBef>
              <a:spcAft>
                <a:spcPct val="0"/>
              </a:spcAft>
              <a:buFont typeface="Arial" panose="020B0604020202020204" pitchFamily="34" charset="0"/>
              <a:buChar char="•"/>
            </a:pPr>
            <a:r>
              <a:rPr lang="en-US" dirty="0"/>
              <a:t>Test infrastructure like bare metal servers, virtual machines or containers running in a private data center, cloud or multi-cloud environments.</a:t>
            </a:r>
          </a:p>
          <a:p>
            <a:pPr marL="685800" lvl="1" fontAlgn="base">
              <a:spcBef>
                <a:spcPts val="900"/>
              </a:spcBef>
              <a:spcAft>
                <a:spcPct val="0"/>
              </a:spcAft>
              <a:buFont typeface="Arial" panose="020B0604020202020204" pitchFamily="34" charset="0"/>
              <a:buChar char="•"/>
            </a:pPr>
            <a:r>
              <a:rPr lang="en-US" dirty="0"/>
              <a:t>Infrastructure-as-a-Service (IaaS), Platform-as-a-Service (PaaS) or Software-as-a-Service (SaaS) environments.</a:t>
            </a:r>
          </a:p>
          <a:p>
            <a:pPr marL="685800" lvl="1" fontAlgn="base">
              <a:spcBef>
                <a:spcPts val="900"/>
              </a:spcBef>
              <a:spcAft>
                <a:spcPct val="0"/>
              </a:spcAft>
              <a:buFont typeface="Arial" panose="020B0604020202020204" pitchFamily="34" charset="0"/>
              <a:buChar char="•"/>
            </a:pPr>
            <a:r>
              <a:rPr lang="en-US" dirty="0"/>
              <a:t>Variety of network, cluster, load-balancing, storage and database configurations. </a:t>
            </a:r>
          </a:p>
          <a:p>
            <a:pPr marL="685800" lvl="1" fontAlgn="base">
              <a:spcBef>
                <a:spcPts val="900"/>
              </a:spcBef>
              <a:spcAft>
                <a:spcPct val="0"/>
              </a:spcAft>
              <a:buFont typeface="Arial" panose="020B0604020202020204" pitchFamily="34" charset="0"/>
              <a:buChar char="•"/>
            </a:pPr>
            <a:r>
              <a:rPr lang="en-US" dirty="0"/>
              <a:t>Disaster recovery and restoring service infrastructures.</a:t>
            </a:r>
          </a:p>
          <a:p>
            <a:pPr marL="685800" lvl="1" fontAlgn="base">
              <a:spcBef>
                <a:spcPts val="900"/>
              </a:spcBef>
              <a:spcAft>
                <a:spcPct val="0"/>
              </a:spcAft>
              <a:buFont typeface="Arial" panose="020B0604020202020204" pitchFamily="34" charset="0"/>
              <a:buChar char="•"/>
            </a:pPr>
            <a:r>
              <a:rPr lang="en-US" dirty="0"/>
              <a:t>Elastic infrastructure for testing. </a:t>
            </a:r>
          </a:p>
          <a:p>
            <a:pPr marL="685800" lvl="1" fontAlgn="base">
              <a:spcBef>
                <a:spcPts val="900"/>
              </a:spcBef>
              <a:spcAft>
                <a:spcPct val="0"/>
              </a:spcAft>
              <a:buFont typeface="Arial" panose="020B0604020202020204" pitchFamily="34" charset="0"/>
              <a:buChar char="•"/>
            </a:pPr>
            <a:r>
              <a:rPr lang="en-US" dirty="0"/>
              <a:t>Dynamic infrastructure configuration tools, cloud services, etc</a:t>
            </a:r>
          </a:p>
          <a:p>
            <a:pPr marL="685800" lvl="1" fontAlgn="base">
              <a:spcBef>
                <a:spcPts val="900"/>
              </a:spcBef>
              <a:spcAft>
                <a:spcPct val="0"/>
              </a:spcAft>
              <a:buFont typeface="Arial" panose="020B0604020202020204" pitchFamily="34" charset="0"/>
              <a:buChar char="•"/>
            </a:pPr>
            <a:endParaRPr lang="en-US" dirty="0"/>
          </a:p>
        </p:txBody>
      </p:sp>
    </p:spTree>
    <p:extLst>
      <p:ext uri="{BB962C8B-B14F-4D97-AF65-F5344CB8AC3E}">
        <p14:creationId xmlns:p14="http://schemas.microsoft.com/office/powerpoint/2010/main" val="4163405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Continuous Testing in DevOps</a:t>
            </a:r>
          </a:p>
          <a:p>
            <a:pPr>
              <a:defRPr/>
            </a:pPr>
            <a:r>
              <a:rPr lang="en-IN" dirty="0">
                <a:solidFill>
                  <a:srgbClr val="C00000"/>
                </a:solidFill>
                <a:latin typeface="Comic Sans MS" panose="030F0702030302020204" pitchFamily="66" charset="0"/>
              </a:rPr>
              <a:t>Best Practices </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fontAlgn="base">
              <a:spcBef>
                <a:spcPts val="900"/>
              </a:spcBef>
              <a:spcAft>
                <a:spcPct val="0"/>
              </a:spcAft>
              <a:buFont typeface="+mj-lt"/>
              <a:buAutoNum type="arabicPeriod" startAt="5"/>
            </a:pPr>
            <a:r>
              <a:rPr lang="en-US" sz="1600" b="1" dirty="0"/>
              <a:t>DevOps test frameworks</a:t>
            </a:r>
          </a:p>
          <a:p>
            <a:pPr lvl="1">
              <a:buFont typeface="Arial" panose="020B0604020202020204" pitchFamily="34" charset="0"/>
              <a:buChar char="•"/>
            </a:pPr>
            <a:r>
              <a:rPr lang="en-US" dirty="0"/>
              <a:t>Test framework - A</a:t>
            </a:r>
            <a:r>
              <a:rPr lang="en-US" sz="1600" dirty="0"/>
              <a:t>utomated test setup, test execution, and test results. </a:t>
            </a:r>
          </a:p>
          <a:p>
            <a:pPr lvl="1">
              <a:buFont typeface="Arial" panose="020B0604020202020204" pitchFamily="34" charset="0"/>
              <a:buChar char="•"/>
            </a:pPr>
            <a:r>
              <a:rPr lang="en-US" sz="1600" dirty="0"/>
              <a:t>Includes tests, test tools, applications, test infrastructures, and test data. </a:t>
            </a:r>
          </a:p>
          <a:p>
            <a:pPr lvl="1">
              <a:buFont typeface="Arial" panose="020B0604020202020204" pitchFamily="34" charset="0"/>
              <a:buChar char="•"/>
            </a:pPr>
            <a:r>
              <a:rPr lang="en-US" sz="1600" dirty="0"/>
              <a:t>Select tests, control the execution of tests, monitor tests in progress and report test results, logs and verdict data</a:t>
            </a:r>
          </a:p>
          <a:p>
            <a:pPr lvl="1">
              <a:buFont typeface="Arial" panose="020B0604020202020204" pitchFamily="34" charset="0"/>
              <a:buChar char="•"/>
            </a:pPr>
            <a:endParaRPr lang="en-US" sz="1600" dirty="0"/>
          </a:p>
          <a:p>
            <a:pPr marL="342900" lvl="1" indent="-342900" fontAlgn="base">
              <a:spcBef>
                <a:spcPts val="900"/>
              </a:spcBef>
              <a:spcAft>
                <a:spcPct val="0"/>
              </a:spcAft>
              <a:buClr>
                <a:srgbClr val="101141"/>
              </a:buClr>
              <a:buFont typeface="+mj-lt"/>
              <a:buAutoNum type="arabicPeriod" startAt="6"/>
            </a:pPr>
            <a:r>
              <a:rPr lang="en-IN" b="1" dirty="0"/>
              <a:t>Test Analytics</a:t>
            </a:r>
          </a:p>
          <a:p>
            <a:pPr lvl="1">
              <a:buFont typeface="Arial" panose="020B0604020202020204" pitchFamily="34" charset="0"/>
              <a:buChar char="•"/>
            </a:pPr>
            <a:r>
              <a:rPr lang="en-US" dirty="0"/>
              <a:t>Test results analysis to keep up with accelerated tests. </a:t>
            </a:r>
          </a:p>
          <a:p>
            <a:pPr lvl="1">
              <a:buFont typeface="Arial" panose="020B0604020202020204" pitchFamily="34" charset="0"/>
              <a:buChar char="•"/>
            </a:pPr>
            <a:r>
              <a:rPr lang="en-US" dirty="0"/>
              <a:t>Analysis tools built into test frameworks, test results dashboards, test results analyzers.</a:t>
            </a:r>
          </a:p>
          <a:p>
            <a:pPr lvl="1">
              <a:buFont typeface="Arial" panose="020B0604020202020204" pitchFamily="34" charset="0"/>
              <a:buChar char="•"/>
            </a:pPr>
            <a:endParaRPr lang="en-US" dirty="0"/>
          </a:p>
          <a:p>
            <a:pPr marL="342900" lvl="1" indent="-342900" fontAlgn="base">
              <a:spcBef>
                <a:spcPts val="900"/>
              </a:spcBef>
              <a:spcAft>
                <a:spcPct val="0"/>
              </a:spcAft>
              <a:buClr>
                <a:srgbClr val="101141"/>
              </a:buClr>
              <a:buFont typeface="+mj-lt"/>
              <a:buAutoNum type="arabicPeriod" startAt="7"/>
            </a:pPr>
            <a:r>
              <a:rPr lang="en-IN" b="1" dirty="0"/>
              <a:t>Database DevOps Testing</a:t>
            </a:r>
          </a:p>
          <a:p>
            <a:pPr lvl="1">
              <a:buFont typeface="Arial" panose="020B0604020202020204" pitchFamily="34" charset="0"/>
              <a:buChar char="•"/>
            </a:pPr>
            <a:r>
              <a:rPr lang="en-IN" dirty="0"/>
              <a:t>Replicate production level data volumes</a:t>
            </a:r>
          </a:p>
          <a:p>
            <a:pPr lvl="1">
              <a:buFont typeface="Arial" panose="020B0604020202020204" pitchFamily="34" charset="0"/>
              <a:buChar char="•"/>
            </a:pPr>
            <a:endParaRPr lang="en-US" dirty="0"/>
          </a:p>
          <a:p>
            <a:pPr marL="342900" lvl="1" indent="-342900" fontAlgn="base">
              <a:spcBef>
                <a:spcPts val="900"/>
              </a:spcBef>
              <a:spcAft>
                <a:spcPct val="0"/>
              </a:spcAft>
              <a:buClr>
                <a:srgbClr val="101141"/>
              </a:buClr>
              <a:buFont typeface="+mj-lt"/>
              <a:buAutoNum type="arabicPeriod" startAt="8"/>
            </a:pPr>
            <a:r>
              <a:rPr lang="en-IN" b="1" dirty="0"/>
              <a:t>Continuous Test Management</a:t>
            </a:r>
            <a:endParaRPr lang="en-US" b="1" dirty="0"/>
          </a:p>
          <a:p>
            <a:pPr lvl="1">
              <a:buFont typeface="Arial" panose="020B0604020202020204" pitchFamily="34" charset="0"/>
              <a:buChar char="•"/>
            </a:pPr>
            <a:r>
              <a:rPr lang="en-US" dirty="0"/>
              <a:t>Includes Test planning, test guidelines, test code version management, and version management of test </a:t>
            </a:r>
            <a:r>
              <a:rPr lang="en-IN" dirty="0"/>
              <a:t>results</a:t>
            </a:r>
            <a:r>
              <a:rPr lang="en-US" dirty="0"/>
              <a:t>.</a:t>
            </a:r>
          </a:p>
        </p:txBody>
      </p:sp>
    </p:spTree>
    <p:extLst>
      <p:ext uri="{BB962C8B-B14F-4D97-AF65-F5344CB8AC3E}">
        <p14:creationId xmlns:p14="http://schemas.microsoft.com/office/powerpoint/2010/main" val="383850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Agenda</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5105400" cy="4754562"/>
          </a:xfrm>
        </p:spPr>
        <p:txBody>
          <a:bodyPr/>
          <a:lstStyle/>
          <a:p>
            <a:pPr fontAlgn="base">
              <a:spcAft>
                <a:spcPct val="0"/>
              </a:spcAft>
              <a:buFont typeface="Arial" panose="020B0604020202020204" pitchFamily="34" charset="0"/>
              <a:buChar char="•"/>
            </a:pPr>
            <a:r>
              <a:rPr lang="en-IN" sz="1600" dirty="0"/>
              <a:t>Agile Test Planning and Execution</a:t>
            </a:r>
          </a:p>
          <a:p>
            <a:pPr fontAlgn="base">
              <a:spcAft>
                <a:spcPct val="0"/>
              </a:spcAft>
              <a:buFont typeface="Arial" panose="020B0604020202020204" pitchFamily="34" charset="0"/>
              <a:buChar char="•"/>
            </a:pPr>
            <a:r>
              <a:rPr lang="en-IN" sz="1600" dirty="0"/>
              <a:t>Six Sigma in S/W Testing</a:t>
            </a:r>
          </a:p>
          <a:p>
            <a:pPr fontAlgn="base">
              <a:spcAft>
                <a:spcPct val="0"/>
              </a:spcAft>
              <a:buFont typeface="Arial" panose="020B0604020202020204" pitchFamily="34" charset="0"/>
              <a:buChar char="•"/>
            </a:pPr>
            <a:r>
              <a:rPr lang="en-IN" sz="1600" dirty="0"/>
              <a:t>Continuous Testing in DevOps</a:t>
            </a:r>
            <a:endParaRPr lang="en-IN" sz="1600" dirty="0">
              <a:ea typeface="Calibri" panose="020F0502020204030204" pitchFamily="34" charset="0"/>
            </a:endParaRPr>
          </a:p>
          <a:p>
            <a:pPr fontAlgn="base">
              <a:spcAft>
                <a:spcPct val="0"/>
              </a:spcAft>
              <a:buFont typeface="Arial" panose="020B0604020202020204" pitchFamily="34" charset="0"/>
              <a:buChar char="•"/>
            </a:pPr>
            <a:endParaRPr lang="en-IN" sz="1600" dirty="0"/>
          </a:p>
          <a:p>
            <a:pPr fontAlgn="base">
              <a:spcAft>
                <a:spcPct val="0"/>
              </a:spcAft>
              <a:buFont typeface="Arial" panose="020B0604020202020204" pitchFamily="34" charset="0"/>
              <a:buChar char="•"/>
            </a:pPr>
            <a:endParaRPr lang="en-IN" sz="1600" dirty="0">
              <a:latin typeface="Times New Roman" panose="02020603050405020304" pitchFamily="18" charset="0"/>
            </a:endParaRPr>
          </a:p>
        </p:txBody>
      </p:sp>
    </p:spTree>
    <p:extLst>
      <p:ext uri="{BB962C8B-B14F-4D97-AF65-F5344CB8AC3E}">
        <p14:creationId xmlns:p14="http://schemas.microsoft.com/office/powerpoint/2010/main" val="154365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Development – </a:t>
            </a:r>
          </a:p>
          <a:p>
            <a:pPr>
              <a:defRPr/>
            </a:pPr>
            <a:r>
              <a:rPr lang="en-IN" dirty="0">
                <a:solidFill>
                  <a:srgbClr val="C00000"/>
                </a:solidFill>
                <a:latin typeface="Comic Sans MS" panose="030F0702030302020204" pitchFamily="66" charset="0"/>
              </a:rPr>
              <a:t>Overview</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Agile development is a project management methodology that values individuals and interactions over processes and tools. The Agile Manifesto, outlines the four main values and twelve principles of Agile development.</a:t>
            </a:r>
          </a:p>
          <a:p>
            <a:pPr marL="0" indent="0" fontAlgn="base">
              <a:spcBef>
                <a:spcPts val="900"/>
              </a:spcBef>
              <a:spcAft>
                <a:spcPct val="0"/>
              </a:spcAft>
            </a:pPr>
            <a:endParaRPr lang="en-US" sz="1600" dirty="0"/>
          </a:p>
          <a:p>
            <a:pPr marL="0" indent="0" fontAlgn="base">
              <a:spcBef>
                <a:spcPts val="900"/>
              </a:spcBef>
              <a:spcAft>
                <a:spcPct val="0"/>
              </a:spcAft>
            </a:pPr>
            <a:r>
              <a:rPr lang="en-US" sz="1600" dirty="0"/>
              <a:t>The four Agile values :</a:t>
            </a:r>
          </a:p>
          <a:p>
            <a:pPr fontAlgn="base">
              <a:spcBef>
                <a:spcPts val="900"/>
              </a:spcBef>
              <a:spcAft>
                <a:spcPct val="0"/>
              </a:spcAft>
              <a:buFont typeface="Arial" panose="020B0604020202020204" pitchFamily="34" charset="0"/>
              <a:buChar char="•"/>
            </a:pPr>
            <a:r>
              <a:rPr lang="en-US" sz="1600" dirty="0"/>
              <a:t>Individuals and interactions over processes and tools</a:t>
            </a:r>
          </a:p>
          <a:p>
            <a:pPr fontAlgn="base">
              <a:spcBef>
                <a:spcPts val="900"/>
              </a:spcBef>
              <a:spcAft>
                <a:spcPct val="0"/>
              </a:spcAft>
              <a:buFont typeface="Arial" panose="020B0604020202020204" pitchFamily="34" charset="0"/>
              <a:buChar char="•"/>
            </a:pPr>
            <a:r>
              <a:rPr lang="en-US" sz="1600" dirty="0"/>
              <a:t>Working software over comprehensive documentation</a:t>
            </a:r>
          </a:p>
          <a:p>
            <a:pPr fontAlgn="base">
              <a:spcBef>
                <a:spcPts val="900"/>
              </a:spcBef>
              <a:spcAft>
                <a:spcPct val="0"/>
              </a:spcAft>
              <a:buFont typeface="Arial" panose="020B0604020202020204" pitchFamily="34" charset="0"/>
              <a:buChar char="•"/>
            </a:pPr>
            <a:r>
              <a:rPr lang="en-US" sz="1600" dirty="0"/>
              <a:t>Customer collaboration over contract negotiation</a:t>
            </a:r>
          </a:p>
          <a:p>
            <a:pPr fontAlgn="base">
              <a:spcBef>
                <a:spcPts val="900"/>
              </a:spcBef>
              <a:spcAft>
                <a:spcPct val="0"/>
              </a:spcAft>
              <a:buFont typeface="Arial" panose="020B0604020202020204" pitchFamily="34" charset="0"/>
              <a:buChar char="•"/>
            </a:pPr>
            <a:r>
              <a:rPr lang="en-US" sz="1600" dirty="0"/>
              <a:t>Responding to change over following a plan</a:t>
            </a:r>
          </a:p>
          <a:p>
            <a:pPr marL="0" indent="0" fontAlgn="base">
              <a:spcBef>
                <a:spcPts val="900"/>
              </a:spcBef>
              <a:spcAft>
                <a:spcPct val="0"/>
              </a:spcAft>
            </a:pPr>
            <a:endParaRPr lang="en-US" sz="1600" dirty="0"/>
          </a:p>
          <a:p>
            <a:pPr marL="0" indent="0" fontAlgn="base">
              <a:spcBef>
                <a:spcPts val="900"/>
              </a:spcBef>
              <a:spcAft>
                <a:spcPct val="0"/>
              </a:spcAft>
            </a:pPr>
            <a:r>
              <a:rPr lang="en-US" sz="1600" dirty="0"/>
              <a:t>Agile development focuses on </a:t>
            </a:r>
          </a:p>
          <a:p>
            <a:pPr fontAlgn="base">
              <a:spcBef>
                <a:spcPts val="900"/>
              </a:spcBef>
              <a:spcAft>
                <a:spcPct val="0"/>
              </a:spcAft>
              <a:buFont typeface="Arial" panose="020B0604020202020204" pitchFamily="34" charset="0"/>
              <a:buChar char="•"/>
            </a:pPr>
            <a:r>
              <a:rPr lang="en-US" sz="1600" dirty="0"/>
              <a:t>Creating working software quickly </a:t>
            </a:r>
          </a:p>
          <a:p>
            <a:pPr fontAlgn="base">
              <a:spcBef>
                <a:spcPts val="900"/>
              </a:spcBef>
              <a:spcAft>
                <a:spcPct val="0"/>
              </a:spcAft>
              <a:buFont typeface="Arial" panose="020B0604020202020204" pitchFamily="34" charset="0"/>
              <a:buChar char="•"/>
            </a:pPr>
            <a:r>
              <a:rPr lang="en-US" sz="1600" dirty="0"/>
              <a:t>Collaborating with customers frequently</a:t>
            </a:r>
          </a:p>
          <a:p>
            <a:pPr fontAlgn="base">
              <a:spcBef>
                <a:spcPts val="900"/>
              </a:spcBef>
              <a:spcAft>
                <a:spcPct val="0"/>
              </a:spcAft>
              <a:buFont typeface="Arial" panose="020B0604020202020204" pitchFamily="34" charset="0"/>
              <a:buChar char="•"/>
            </a:pPr>
            <a:r>
              <a:rPr lang="en-US" sz="1600" dirty="0"/>
              <a:t>Adapt to changes easily. </a:t>
            </a:r>
          </a:p>
          <a:p>
            <a:pPr marL="0" indent="0" fontAlgn="base">
              <a:spcBef>
                <a:spcPts val="900"/>
              </a:spcBef>
              <a:spcAft>
                <a:spcPct val="0"/>
              </a:spcAft>
            </a:pPr>
            <a:r>
              <a:rPr lang="en-US" sz="1600" i="1" dirty="0"/>
              <a:t>Beneficial for projects that are complex or have uncertain requirements.</a:t>
            </a:r>
          </a:p>
          <a:p>
            <a:pPr marL="0" indent="0" fontAlgn="base">
              <a:spcBef>
                <a:spcPts val="900"/>
              </a:spcBef>
              <a:spcAft>
                <a:spcPct val="0"/>
              </a:spcAft>
            </a:pPr>
            <a:endParaRPr lang="en-US" sz="1600" dirty="0"/>
          </a:p>
          <a:p>
            <a:pPr marL="0" indent="0" fontAlgn="base">
              <a:spcBef>
                <a:spcPts val="900"/>
              </a:spcBef>
              <a:spcAft>
                <a:spcPct val="0"/>
              </a:spcAft>
            </a:pPr>
            <a:endParaRPr lang="en-US" sz="1600" dirty="0"/>
          </a:p>
        </p:txBody>
      </p:sp>
    </p:spTree>
    <p:extLst>
      <p:ext uri="{BB962C8B-B14F-4D97-AF65-F5344CB8AC3E}">
        <p14:creationId xmlns:p14="http://schemas.microsoft.com/office/powerpoint/2010/main" val="378354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94618"/>
            <a:ext cx="8686800" cy="5082382"/>
          </a:xfrm>
        </p:spPr>
        <p:txBody>
          <a:bodyPr>
            <a:noAutofit/>
          </a:bodyPr>
          <a:lstStyle/>
          <a:p>
            <a:pPr marL="0" indent="0">
              <a:lnSpc>
                <a:spcPct val="120000"/>
              </a:lnSpc>
            </a:pPr>
            <a:r>
              <a:rPr lang="en-US" sz="1800" dirty="0"/>
              <a:t>There are many variations of Agile Development. 3 major ones are -</a:t>
            </a:r>
          </a:p>
          <a:p>
            <a:pPr>
              <a:lnSpc>
                <a:spcPct val="120000"/>
              </a:lnSpc>
              <a:buFont typeface="+mj-lt"/>
              <a:buAutoNum type="arabicPeriod"/>
            </a:pPr>
            <a:r>
              <a:rPr lang="en-US" sz="1800" dirty="0"/>
              <a:t>Extreme Programming</a:t>
            </a:r>
          </a:p>
          <a:p>
            <a:pPr lvl="1">
              <a:lnSpc>
                <a:spcPct val="120000"/>
              </a:lnSpc>
              <a:buFont typeface="Arial" panose="020B0604020202020204" pitchFamily="34" charset="0"/>
              <a:buChar char="•"/>
            </a:pPr>
            <a:r>
              <a:rPr lang="en-US" sz="1400" dirty="0"/>
              <a:t>Customer-driven, user stories driving both a release plan and system testing.</a:t>
            </a:r>
          </a:p>
          <a:p>
            <a:pPr lvl="1">
              <a:lnSpc>
                <a:spcPct val="120000"/>
              </a:lnSpc>
              <a:buFont typeface="Arial" panose="020B0604020202020204" pitchFamily="34" charset="0"/>
              <a:buChar char="•"/>
            </a:pPr>
            <a:r>
              <a:rPr lang="en-IN" sz="1400" dirty="0"/>
              <a:t>Pair of developers work closely together,</a:t>
            </a:r>
            <a:r>
              <a:rPr lang="en-US" sz="1400" dirty="0"/>
              <a:t> hence </a:t>
            </a:r>
            <a:r>
              <a:rPr lang="en-IN" sz="1400" dirty="0"/>
              <a:t>continuous code walk-through</a:t>
            </a:r>
          </a:p>
          <a:p>
            <a:pPr lvl="1">
              <a:lnSpc>
                <a:spcPct val="120000"/>
              </a:lnSpc>
              <a:buFont typeface="Arial" panose="020B0604020202020204" pitchFamily="34" charset="0"/>
              <a:buChar char="•"/>
            </a:pPr>
            <a:r>
              <a:rPr lang="en-US" sz="1400" dirty="0"/>
              <a:t>No preliminary design phase, this is a bottom–up process.</a:t>
            </a:r>
          </a:p>
          <a:p>
            <a:pPr>
              <a:lnSpc>
                <a:spcPct val="120000"/>
              </a:lnSpc>
              <a:buFont typeface="+mj-lt"/>
              <a:buAutoNum type="arabicPeriod"/>
            </a:pPr>
            <a:r>
              <a:rPr lang="en-US" sz="1800" dirty="0"/>
              <a:t>Test Driven Development</a:t>
            </a:r>
          </a:p>
          <a:p>
            <a:pPr lvl="1">
              <a:lnSpc>
                <a:spcPct val="120000"/>
              </a:lnSpc>
              <a:buFont typeface="Arial" panose="020B0604020202020204" pitchFamily="34" charset="0"/>
              <a:buChar char="•"/>
            </a:pPr>
            <a:r>
              <a:rPr lang="en-US" sz="1400" dirty="0"/>
              <a:t>Code is based on how it will be tested.</a:t>
            </a:r>
          </a:p>
          <a:p>
            <a:pPr lvl="1">
              <a:lnSpc>
                <a:spcPct val="120000"/>
              </a:lnSpc>
              <a:buFont typeface="Arial" panose="020B0604020202020204" pitchFamily="34" charset="0"/>
              <a:buChar char="•"/>
            </a:pPr>
            <a:r>
              <a:rPr lang="en-US" sz="1400" dirty="0"/>
              <a:t>Tests are designed and executed and allowed to fail.</a:t>
            </a:r>
          </a:p>
          <a:p>
            <a:pPr lvl="1">
              <a:lnSpc>
                <a:spcPct val="120000"/>
              </a:lnSpc>
              <a:buFont typeface="Arial" panose="020B0604020202020204" pitchFamily="34" charset="0"/>
              <a:buChar char="•"/>
            </a:pPr>
            <a:r>
              <a:rPr lang="en-US" sz="1400" dirty="0"/>
              <a:t>Then code is written, and tests are made to pass.</a:t>
            </a:r>
          </a:p>
          <a:p>
            <a:pPr lvl="1">
              <a:lnSpc>
                <a:spcPct val="120000"/>
              </a:lnSpc>
              <a:buFont typeface="Arial" panose="020B0604020202020204" pitchFamily="34" charset="0"/>
              <a:buChar char="•"/>
            </a:pPr>
            <a:r>
              <a:rPr lang="en-US" sz="1400" dirty="0"/>
              <a:t>Bottom–up approach. Prohibits a single, high-level design step.</a:t>
            </a:r>
          </a:p>
          <a:p>
            <a:pPr>
              <a:lnSpc>
                <a:spcPct val="120000"/>
              </a:lnSpc>
              <a:buFont typeface="+mj-lt"/>
              <a:buAutoNum type="arabicPeriod"/>
            </a:pPr>
            <a:r>
              <a:rPr lang="en-US" sz="1800" dirty="0"/>
              <a:t>Scrum</a:t>
            </a:r>
          </a:p>
          <a:p>
            <a:pPr lvl="1">
              <a:lnSpc>
                <a:spcPct val="120000"/>
              </a:lnSpc>
              <a:buFont typeface="Arial" panose="020B0604020202020204" pitchFamily="34" charset="0"/>
              <a:buChar char="•"/>
            </a:pPr>
            <a:r>
              <a:rPr lang="en-US" sz="1400" dirty="0"/>
              <a:t>Sprints of 2 to 4 weeks.</a:t>
            </a:r>
          </a:p>
          <a:p>
            <a:pPr lvl="1">
              <a:lnSpc>
                <a:spcPct val="120000"/>
              </a:lnSpc>
              <a:buFont typeface="Arial" panose="020B0604020202020204" pitchFamily="34" charset="0"/>
              <a:buChar char="•"/>
            </a:pPr>
            <a:r>
              <a:rPr lang="en-US" sz="1400" dirty="0"/>
              <a:t>Daily </a:t>
            </a:r>
            <a:r>
              <a:rPr lang="en-US" sz="1400" dirty="0" err="1"/>
              <a:t>StandUp</a:t>
            </a:r>
            <a:r>
              <a:rPr lang="en-US" sz="1400" dirty="0"/>
              <a:t> meeting. (Status Meeting) </a:t>
            </a:r>
          </a:p>
          <a:p>
            <a:pPr lvl="1">
              <a:lnSpc>
                <a:spcPct val="120000"/>
              </a:lnSpc>
              <a:buFont typeface="Arial" panose="020B0604020202020204" pitchFamily="34" charset="0"/>
              <a:buChar char="•"/>
            </a:pPr>
            <a:r>
              <a:rPr lang="en-US" sz="1400" dirty="0"/>
              <a:t>Deliverable code at the end of sprint.</a:t>
            </a:r>
          </a:p>
          <a:p>
            <a:pPr lvl="1">
              <a:lnSpc>
                <a:spcPct val="120000"/>
              </a:lnSpc>
              <a:buFont typeface="Arial" panose="020B0604020202020204" pitchFamily="34" charset="0"/>
              <a:buChar char="•"/>
            </a:pPr>
            <a:r>
              <a:rPr lang="en-US" sz="1400" dirty="0"/>
              <a:t>Unit Testing and integration/System Testing.</a:t>
            </a:r>
          </a:p>
          <a:p>
            <a:pPr>
              <a:lnSpc>
                <a:spcPct val="120000"/>
              </a:lnSpc>
              <a:buFont typeface="+mj-lt"/>
              <a:buAutoNum type="arabicPeriod"/>
            </a:pPr>
            <a:endParaRPr lang="en-US" sz="1800" dirty="0"/>
          </a:p>
          <a:p>
            <a:pPr>
              <a:lnSpc>
                <a:spcPct val="120000"/>
              </a:lnSpc>
              <a:buFont typeface="Arial" panose="020B0604020202020204" pitchFamily="34" charset="0"/>
              <a:buChar char="•"/>
            </a:pPr>
            <a:endParaRPr lang="en-US" sz="1800" dirty="0"/>
          </a:p>
        </p:txBody>
      </p:sp>
      <p:sp>
        <p:nvSpPr>
          <p:cNvPr id="5" name="Content Placeholder 4">
            <a:extLst>
              <a:ext uri="{FF2B5EF4-FFF2-40B4-BE49-F238E27FC236}">
                <a16:creationId xmlns:a16="http://schemas.microsoft.com/office/drawing/2014/main" id="{AD883940-2A99-34EC-E649-7208908E6548}"/>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Agile Variations</a:t>
            </a:r>
          </a:p>
        </p:txBody>
      </p:sp>
    </p:spTree>
    <p:extLst>
      <p:ext uri="{BB962C8B-B14F-4D97-AF65-F5344CB8AC3E}">
        <p14:creationId xmlns:p14="http://schemas.microsoft.com/office/powerpoint/2010/main" val="184401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Development – </a:t>
            </a:r>
          </a:p>
          <a:p>
            <a:pPr>
              <a:defRPr/>
            </a:pPr>
            <a:r>
              <a:rPr lang="en-IN" dirty="0">
                <a:solidFill>
                  <a:srgbClr val="C00000"/>
                </a:solidFill>
                <a:latin typeface="Comic Sans MS" panose="030F0702030302020204" pitchFamily="66" charset="0"/>
              </a:rPr>
              <a:t>Stages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Agile process can be broken down into three main stages:</a:t>
            </a:r>
          </a:p>
          <a:p>
            <a:pPr marL="0" indent="0" fontAlgn="base">
              <a:spcBef>
                <a:spcPts val="900"/>
              </a:spcBef>
              <a:spcAft>
                <a:spcPct val="0"/>
              </a:spcAft>
            </a:pPr>
            <a:endParaRPr lang="en-US" sz="1600" dirty="0"/>
          </a:p>
          <a:p>
            <a:pPr fontAlgn="base">
              <a:spcBef>
                <a:spcPts val="900"/>
              </a:spcBef>
              <a:spcAft>
                <a:spcPct val="0"/>
              </a:spcAft>
              <a:buFont typeface="+mj-lt"/>
              <a:buAutoNum type="arabicPeriod"/>
            </a:pPr>
            <a:r>
              <a:rPr lang="en-US" sz="1600" dirty="0"/>
              <a:t>Preparation</a:t>
            </a:r>
          </a:p>
          <a:p>
            <a:pPr marL="685800" lvl="1" fontAlgn="base">
              <a:spcBef>
                <a:spcPts val="900"/>
              </a:spcBef>
              <a:spcAft>
                <a:spcPct val="0"/>
              </a:spcAft>
              <a:buFont typeface="Arial" panose="020B0604020202020204" pitchFamily="34" charset="0"/>
              <a:buChar char="•"/>
            </a:pPr>
            <a:r>
              <a:rPr lang="en-US" dirty="0"/>
              <a:t>Product owner creates a backlog of features, also known as the product backlog.</a:t>
            </a:r>
          </a:p>
          <a:p>
            <a:pPr marL="685800" lvl="1" fontAlgn="base">
              <a:spcBef>
                <a:spcPts val="900"/>
              </a:spcBef>
              <a:spcAft>
                <a:spcPct val="0"/>
              </a:spcAft>
              <a:buFont typeface="Arial" panose="020B0604020202020204" pitchFamily="34" charset="0"/>
              <a:buChar char="•"/>
            </a:pPr>
            <a:r>
              <a:rPr lang="en-US" dirty="0"/>
              <a:t>Development team estimates how long each feature will take to build.</a:t>
            </a:r>
          </a:p>
          <a:p>
            <a:pPr marL="0" indent="0" fontAlgn="base">
              <a:spcBef>
                <a:spcPts val="900"/>
              </a:spcBef>
              <a:spcAft>
                <a:spcPct val="0"/>
              </a:spcAft>
            </a:pPr>
            <a:endParaRPr lang="en-US" sz="1600" dirty="0"/>
          </a:p>
          <a:p>
            <a:pPr fontAlgn="base">
              <a:spcBef>
                <a:spcPts val="900"/>
              </a:spcBef>
              <a:spcAft>
                <a:spcPct val="0"/>
              </a:spcAft>
              <a:buFont typeface="+mj-lt"/>
              <a:buAutoNum type="arabicPeriod" startAt="2"/>
            </a:pPr>
            <a:r>
              <a:rPr lang="en-US" sz="1600" dirty="0"/>
              <a:t>Sprint planning</a:t>
            </a:r>
          </a:p>
          <a:p>
            <a:pPr marL="685800" lvl="1" fontAlgn="base">
              <a:spcBef>
                <a:spcPts val="900"/>
              </a:spcBef>
              <a:spcAft>
                <a:spcPct val="0"/>
              </a:spcAft>
              <a:buFont typeface="Arial" panose="020B0604020202020204" pitchFamily="34" charset="0"/>
              <a:buChar char="•"/>
            </a:pPr>
            <a:r>
              <a:rPr lang="en-US" sz="1600" dirty="0"/>
              <a:t>A sprint is a set period (usually two weeks). </a:t>
            </a:r>
          </a:p>
          <a:p>
            <a:pPr marL="685800" lvl="1" fontAlgn="base">
              <a:spcBef>
                <a:spcPts val="900"/>
              </a:spcBef>
              <a:spcAft>
                <a:spcPct val="0"/>
              </a:spcAft>
              <a:buFont typeface="Arial" panose="020B0604020202020204" pitchFamily="34" charset="0"/>
              <a:buChar char="•"/>
            </a:pPr>
            <a:r>
              <a:rPr lang="en-US" sz="1600" dirty="0"/>
              <a:t>Meeting to decide features from the product backlog to be worked on during the sprint.</a:t>
            </a:r>
          </a:p>
          <a:p>
            <a:pPr marL="685800" lvl="1" fontAlgn="base">
              <a:spcBef>
                <a:spcPts val="900"/>
              </a:spcBef>
              <a:spcAft>
                <a:spcPct val="0"/>
              </a:spcAft>
              <a:buFont typeface="Arial" panose="020B0604020202020204" pitchFamily="34" charset="0"/>
              <a:buChar char="•"/>
            </a:pPr>
            <a:r>
              <a:rPr lang="en-US" sz="1600" dirty="0"/>
              <a:t>Sprint Backlog  - Task to be included in sprint – ( includes coding tasks, testing tasks, documentation task). This information is then added to the sprint Backlog.</a:t>
            </a:r>
          </a:p>
        </p:txBody>
      </p:sp>
    </p:spTree>
    <p:extLst>
      <p:ext uri="{BB962C8B-B14F-4D97-AF65-F5344CB8AC3E}">
        <p14:creationId xmlns:p14="http://schemas.microsoft.com/office/powerpoint/2010/main" val="135183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Development – </a:t>
            </a:r>
          </a:p>
          <a:p>
            <a:pPr>
              <a:defRPr/>
            </a:pPr>
            <a:r>
              <a:rPr lang="en-IN" dirty="0">
                <a:solidFill>
                  <a:srgbClr val="C00000"/>
                </a:solidFill>
                <a:latin typeface="Comic Sans MS" panose="030F0702030302020204" pitchFamily="66" charset="0"/>
              </a:rPr>
              <a:t>Stages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fontAlgn="base">
              <a:spcBef>
                <a:spcPts val="900"/>
              </a:spcBef>
              <a:spcAft>
                <a:spcPct val="0"/>
              </a:spcAft>
              <a:buFont typeface="+mj-lt"/>
              <a:buAutoNum type="arabicPeriod" startAt="3"/>
            </a:pPr>
            <a:r>
              <a:rPr lang="en-US" sz="1600" dirty="0"/>
              <a:t>Sprint</a:t>
            </a:r>
          </a:p>
          <a:p>
            <a:pPr marL="685800" lvl="1" fontAlgn="base">
              <a:spcBef>
                <a:spcPts val="900"/>
              </a:spcBef>
              <a:spcAft>
                <a:spcPct val="0"/>
              </a:spcAft>
              <a:buFont typeface="Arial" panose="020B0604020202020204" pitchFamily="34" charset="0"/>
              <a:buChar char="•"/>
            </a:pPr>
            <a:r>
              <a:rPr lang="en-US" dirty="0"/>
              <a:t>Team works on completing the tasks in the sprint backlog.</a:t>
            </a:r>
          </a:p>
          <a:p>
            <a:pPr marL="685800" lvl="1" fontAlgn="base">
              <a:spcBef>
                <a:spcPts val="900"/>
              </a:spcBef>
              <a:spcAft>
                <a:spcPct val="0"/>
              </a:spcAft>
              <a:buFont typeface="Arial" panose="020B0604020202020204" pitchFamily="34" charset="0"/>
              <a:buChar char="•"/>
            </a:pPr>
            <a:r>
              <a:rPr lang="en-US" dirty="0"/>
              <a:t>New issues to address added to the product backlog and prioritized</a:t>
            </a:r>
          </a:p>
          <a:p>
            <a:pPr marL="685800" lvl="1" fontAlgn="base">
              <a:spcBef>
                <a:spcPts val="900"/>
              </a:spcBef>
              <a:spcAft>
                <a:spcPct val="0"/>
              </a:spcAft>
              <a:buFont typeface="Arial" panose="020B0604020202020204" pitchFamily="34" charset="0"/>
              <a:buChar char="•"/>
            </a:pPr>
            <a:r>
              <a:rPr lang="en-US" dirty="0"/>
              <a:t>Sprint Backlog to be completed in the Sprint</a:t>
            </a:r>
          </a:p>
          <a:p>
            <a:pPr marL="685800" lvl="1" fontAlgn="base">
              <a:spcBef>
                <a:spcPts val="900"/>
              </a:spcBef>
              <a:spcAft>
                <a:spcPct val="0"/>
              </a:spcAft>
              <a:buFont typeface="Arial" panose="020B0604020202020204" pitchFamily="34" charset="0"/>
              <a:buChar char="•"/>
            </a:pPr>
            <a:r>
              <a:rPr lang="en-US" dirty="0"/>
              <a:t>If tasks not completed, carry them over to the next sprint. </a:t>
            </a:r>
          </a:p>
          <a:p>
            <a:pPr marL="685800" lvl="1" fontAlgn="base">
              <a:spcBef>
                <a:spcPts val="900"/>
              </a:spcBef>
              <a:spcAft>
                <a:spcPct val="0"/>
              </a:spcAft>
              <a:buFont typeface="Arial" panose="020B0604020202020204" pitchFamily="34" charset="0"/>
              <a:buChar char="•"/>
            </a:pPr>
            <a:r>
              <a:rPr lang="en-US" dirty="0"/>
              <a:t>Sprint Review Meeting - Demo completed features to the product owner and stakeholders. </a:t>
            </a:r>
          </a:p>
          <a:p>
            <a:pPr marL="685800" lvl="1" fontAlgn="base">
              <a:spcBef>
                <a:spcPts val="900"/>
              </a:spcBef>
              <a:spcAft>
                <a:spcPct val="0"/>
              </a:spcAft>
              <a:buFont typeface="Arial" panose="020B0604020202020204" pitchFamily="34" charset="0"/>
              <a:buChar char="•"/>
            </a:pPr>
            <a:r>
              <a:rPr lang="en-US" dirty="0"/>
              <a:t>Retrospective meeting - Discuss what went well during the sprint and what can be improved.</a:t>
            </a:r>
          </a:p>
          <a:p>
            <a:pPr marL="1085850" lvl="2">
              <a:spcBef>
                <a:spcPts val="900"/>
              </a:spcBef>
            </a:pPr>
            <a:r>
              <a:rPr lang="en-US" sz="1800" dirty="0"/>
              <a:t>Create action plan for future sprints. </a:t>
            </a:r>
          </a:p>
          <a:p>
            <a:pPr marL="1085850" lvl="2">
              <a:spcBef>
                <a:spcPts val="900"/>
              </a:spcBef>
            </a:pPr>
            <a:r>
              <a:rPr lang="en-US" sz="1800" dirty="0"/>
              <a:t>Feedback loop helps each sprint is more successful than the previous one.</a:t>
            </a:r>
          </a:p>
          <a:p>
            <a:pPr marL="685800" lvl="1" fontAlgn="base">
              <a:spcBef>
                <a:spcPts val="900"/>
              </a:spcBef>
              <a:spcAft>
                <a:spcPct val="0"/>
              </a:spcAft>
              <a:buFont typeface="Arial" panose="020B0604020202020204" pitchFamily="34" charset="0"/>
              <a:buChar char="•"/>
            </a:pPr>
            <a:endParaRPr lang="en-US" dirty="0"/>
          </a:p>
        </p:txBody>
      </p:sp>
    </p:spTree>
    <p:extLst>
      <p:ext uri="{BB962C8B-B14F-4D97-AF65-F5344CB8AC3E}">
        <p14:creationId xmlns:p14="http://schemas.microsoft.com/office/powerpoint/2010/main" val="271443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Agile Development – </a:t>
            </a:r>
          </a:p>
          <a:p>
            <a:pPr>
              <a:defRPr/>
            </a:pPr>
            <a:r>
              <a:rPr lang="en-IN" dirty="0">
                <a:solidFill>
                  <a:srgbClr val="C00000"/>
                </a:solidFill>
                <a:latin typeface="Comic Sans MS" panose="030F0702030302020204" pitchFamily="66" charset="0"/>
              </a:rPr>
              <a:t>Why - Importance</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371600"/>
            <a:ext cx="8382000" cy="5105400"/>
          </a:xfrm>
        </p:spPr>
        <p:txBody>
          <a:bodyPr/>
          <a:lstStyle/>
          <a:p>
            <a:pPr marL="0" indent="0" fontAlgn="base">
              <a:spcBef>
                <a:spcPts val="900"/>
              </a:spcBef>
              <a:spcAft>
                <a:spcPct val="0"/>
              </a:spcAft>
            </a:pPr>
            <a:r>
              <a:rPr lang="en-US" sz="1600" dirty="0"/>
              <a:t>Why is Agile Development important?</a:t>
            </a:r>
          </a:p>
          <a:p>
            <a:pPr marL="285750" indent="-285750" fontAlgn="base">
              <a:spcBef>
                <a:spcPts val="900"/>
              </a:spcBef>
              <a:spcAft>
                <a:spcPct val="0"/>
              </a:spcAft>
              <a:buFont typeface="Arial" panose="020B0604020202020204" pitchFamily="34" charset="0"/>
              <a:buChar char="•"/>
            </a:pPr>
            <a:r>
              <a:rPr lang="en-US" sz="1600" dirty="0"/>
              <a:t>Ensure that development teams complete projects on time and within budget. </a:t>
            </a:r>
          </a:p>
          <a:p>
            <a:pPr marL="285750" indent="-285750" fontAlgn="base">
              <a:spcBef>
                <a:spcPts val="900"/>
              </a:spcBef>
              <a:spcAft>
                <a:spcPct val="0"/>
              </a:spcAft>
              <a:buFont typeface="Arial" panose="020B0604020202020204" pitchFamily="34" charset="0"/>
              <a:buChar char="•"/>
            </a:pPr>
            <a:r>
              <a:rPr lang="en-US" sz="1600" dirty="0"/>
              <a:t>Improve communication between the development team and the product owner.</a:t>
            </a:r>
          </a:p>
          <a:p>
            <a:pPr marL="285750" indent="-285750" fontAlgn="base">
              <a:spcBef>
                <a:spcPts val="900"/>
              </a:spcBef>
              <a:spcAft>
                <a:spcPct val="0"/>
              </a:spcAft>
              <a:buFont typeface="Arial" panose="020B0604020202020204" pitchFamily="34" charset="0"/>
              <a:buChar char="•"/>
            </a:pPr>
            <a:r>
              <a:rPr lang="en-US" sz="1600" dirty="0"/>
              <a:t>Reduce the risks associated with complex projects. </a:t>
            </a:r>
          </a:p>
          <a:p>
            <a:pPr marL="285750" indent="-285750" fontAlgn="base">
              <a:spcBef>
                <a:spcPts val="900"/>
              </a:spcBef>
              <a:spcAft>
                <a:spcPct val="0"/>
              </a:spcAft>
              <a:buFont typeface="Arial" panose="020B0604020202020204" pitchFamily="34" charset="0"/>
              <a:buChar char="•"/>
            </a:pPr>
            <a:r>
              <a:rPr lang="en-US" sz="1600" dirty="0"/>
              <a:t>Allows for teams to make changes quickly and easily without affecting the overall project timeline</a:t>
            </a:r>
          </a:p>
        </p:txBody>
      </p:sp>
    </p:spTree>
    <p:extLst>
      <p:ext uri="{BB962C8B-B14F-4D97-AF65-F5344CB8AC3E}">
        <p14:creationId xmlns:p14="http://schemas.microsoft.com/office/powerpoint/2010/main" val="3815308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12450</TotalTime>
  <Words>3210</Words>
  <Application>Microsoft Office PowerPoint</Application>
  <PresentationFormat>On-screen Show (4:3)</PresentationFormat>
  <Paragraphs>417</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Comic Sans MS</vt:lpstr>
      <vt:lpstr>Times New Roman</vt:lpstr>
      <vt:lpstr>Office Theme</vt:lpstr>
      <vt:lpstr>Software Quality Assurance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Maruthamuthu, Vadivelan</cp:lastModifiedBy>
  <cp:revision>468</cp:revision>
  <dcterms:created xsi:type="dcterms:W3CDTF">2011-09-14T09:42:05Z</dcterms:created>
  <dcterms:modified xsi:type="dcterms:W3CDTF">2024-05-09T13:26:25Z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2024-05-09T11:47:52Z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37630f69-4dc8-42cd-9b8d-93c3dd56804c</vt:lpwstr>
  </property>
  <property fmtid="{D5CDD505-2E9C-101B-9397-08002B2CF9AE}" pid="8" name="MSIP_Label_dad3be33-4108-4738-9e07-d8656a181486_ContentBits">
    <vt:lpwstr>0</vt:lpwstr>
  </property>
</Properties>
</file>