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72" r:id="rId5"/>
    <p:sldId id="277" r:id="rId6"/>
    <p:sldId id="278" r:id="rId7"/>
    <p:sldId id="273" r:id="rId8"/>
    <p:sldId id="274" r:id="rId9"/>
    <p:sldId id="275" r:id="rId10"/>
    <p:sldId id="279" r:id="rId11"/>
    <p:sldId id="280" r:id="rId12"/>
    <p:sldId id="276" r:id="rId13"/>
    <p:sldId id="262" r:id="rId14"/>
    <p:sldId id="265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o9uSRA0WETdhqdHWNBKCI42gc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sh Nangia" initials="DN" lastIdx="11" clrIdx="0">
    <p:extLst>
      <p:ext uri="{19B8F6BF-5375-455C-9EA6-DF929625EA0E}">
        <p15:presenceInfo xmlns:p15="http://schemas.microsoft.com/office/powerpoint/2012/main" userId="Divesh Nang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991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48377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62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89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29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15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40331" y="2502273"/>
            <a:ext cx="496636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Application Development- Introduction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200" dirty="0"/>
              <a:t>Introduction to the Various Application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IN" sz="2000" dirty="0"/>
              <a:t>Web Application</a:t>
            </a:r>
            <a:endParaRPr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Frontend , Backend and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4744023"/>
          </a:xfrm>
        </p:spPr>
        <p:txBody>
          <a:bodyPr>
            <a:noAutofit/>
          </a:bodyPr>
          <a:lstStyle/>
          <a:p>
            <a:r>
              <a:rPr lang="en-US" sz="1800" dirty="0"/>
              <a:t>A typical Web application consists of a </a:t>
            </a:r>
            <a:r>
              <a:rPr lang="en-US" sz="1800" b="1" dirty="0">
                <a:solidFill>
                  <a:srgbClr val="C00000"/>
                </a:solidFill>
              </a:rPr>
              <a:t>front-end</a:t>
            </a:r>
            <a:r>
              <a:rPr lang="en-US" sz="1800" dirty="0"/>
              <a:t>, a </a:t>
            </a:r>
            <a:r>
              <a:rPr lang="en-US" sz="1800" b="1" dirty="0">
                <a:solidFill>
                  <a:srgbClr val="C00000"/>
                </a:solidFill>
              </a:rPr>
              <a:t>back end</a:t>
            </a:r>
            <a:r>
              <a:rPr lang="en-US" sz="1800" dirty="0"/>
              <a:t>, and </a:t>
            </a:r>
            <a:r>
              <a:rPr lang="en-US" sz="1800" b="1" dirty="0">
                <a:solidFill>
                  <a:srgbClr val="C00000"/>
                </a:solidFill>
              </a:rPr>
              <a:t>databases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b="1" dirty="0">
              <a:solidFill>
                <a:srgbClr val="C00000"/>
              </a:solidFill>
            </a:endParaRPr>
          </a:p>
          <a:p>
            <a:r>
              <a:rPr lang="en-US" sz="1800" b="1" dirty="0">
                <a:solidFill>
                  <a:srgbClr val="C00000"/>
                </a:solidFill>
              </a:rPr>
              <a:t>Back-end</a:t>
            </a:r>
            <a:r>
              <a:rPr lang="en-US" sz="1800" dirty="0"/>
              <a:t> (the server-side)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Not visible to the users </a:t>
            </a:r>
            <a:r>
              <a:rPr lang="en-US" sz="1800" dirty="0"/>
              <a:t>- stores and manipulates data.</a:t>
            </a:r>
          </a:p>
          <a:p>
            <a:pPr lvl="1"/>
            <a:r>
              <a:rPr lang="en-US" sz="1800" dirty="0"/>
              <a:t>Accepts and </a:t>
            </a:r>
            <a:r>
              <a:rPr lang="en-US" sz="1800" dirty="0">
                <a:solidFill>
                  <a:srgbClr val="0070C0"/>
                </a:solidFill>
              </a:rPr>
              <a:t>fulfills the HTTP requests</a:t>
            </a:r>
            <a:r>
              <a:rPr lang="en-US" sz="1800" dirty="0"/>
              <a:t>, which essentially </a:t>
            </a:r>
            <a:r>
              <a:rPr lang="en-US" sz="1800" b="1" dirty="0">
                <a:solidFill>
                  <a:srgbClr val="C00000"/>
                </a:solidFill>
              </a:rPr>
              <a:t>“fetch” </a:t>
            </a:r>
            <a:r>
              <a:rPr lang="en-US" sz="1800" dirty="0"/>
              <a:t>the data (text, images, files, etc.) called for by the user.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PHP, Java, Python,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70C0"/>
                </a:solidFill>
              </a:rPr>
              <a:t>JavaScript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Frontend , Backend and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4744023"/>
          </a:xfrm>
        </p:spPr>
        <p:txBody>
          <a:bodyPr>
            <a:noAutofit/>
          </a:bodyPr>
          <a:lstStyle/>
          <a:p>
            <a:r>
              <a:rPr lang="en-US" sz="1800" dirty="0"/>
              <a:t>A typical Web application consists of a </a:t>
            </a:r>
            <a:r>
              <a:rPr lang="en-US" sz="1800" b="1" dirty="0">
                <a:solidFill>
                  <a:srgbClr val="C00000"/>
                </a:solidFill>
              </a:rPr>
              <a:t>front-end</a:t>
            </a:r>
            <a:r>
              <a:rPr lang="en-US" sz="1800" dirty="0"/>
              <a:t>, a </a:t>
            </a:r>
            <a:r>
              <a:rPr lang="en-US" sz="1800" b="1" dirty="0">
                <a:solidFill>
                  <a:srgbClr val="C00000"/>
                </a:solidFill>
              </a:rPr>
              <a:t>back end</a:t>
            </a:r>
            <a:r>
              <a:rPr lang="en-US" sz="1800" dirty="0"/>
              <a:t>, and </a:t>
            </a:r>
            <a:r>
              <a:rPr lang="en-US" sz="1800" b="1" dirty="0">
                <a:solidFill>
                  <a:srgbClr val="C00000"/>
                </a:solidFill>
              </a:rPr>
              <a:t>databases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b="1" dirty="0">
              <a:solidFill>
                <a:srgbClr val="C00000"/>
              </a:solidFill>
            </a:endParaRPr>
          </a:p>
          <a:p>
            <a:r>
              <a:rPr lang="en-US" sz="1800" b="1" dirty="0">
                <a:solidFill>
                  <a:srgbClr val="C00000"/>
                </a:solidFill>
              </a:rPr>
              <a:t>Databases</a:t>
            </a:r>
          </a:p>
          <a:p>
            <a:pPr lvl="1"/>
            <a:r>
              <a:rPr lang="en-US" sz="1800" dirty="0"/>
              <a:t>Usually, </a:t>
            </a:r>
            <a:r>
              <a:rPr lang="en-US" sz="1800" b="1" dirty="0">
                <a:solidFill>
                  <a:srgbClr val="C00000"/>
                </a:solidFill>
              </a:rPr>
              <a:t>Relational Database Management Systems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(RDBMS) </a:t>
            </a:r>
            <a:r>
              <a:rPr lang="en-US" sz="1800" dirty="0"/>
              <a:t>are used to store the data in a structured format.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>
                <a:solidFill>
                  <a:srgbClr val="0070C0"/>
                </a:solidFill>
              </a:rPr>
              <a:t>backend interacts with Databases</a:t>
            </a:r>
            <a:r>
              <a:rPr lang="en-US" sz="1800" dirty="0"/>
              <a:t> to fetch the required data.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649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Web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There are two general approaches to building web applications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5AC3C2-F646-415F-B982-C91626C4A360}"/>
              </a:ext>
            </a:extLst>
          </p:cNvPr>
          <p:cNvGrpSpPr/>
          <p:nvPr/>
        </p:nvGrpSpPr>
        <p:grpSpPr>
          <a:xfrm>
            <a:off x="258724" y="1809500"/>
            <a:ext cx="6544488" cy="3260044"/>
            <a:chOff x="258724" y="1762432"/>
            <a:chExt cx="6544488" cy="326004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EADF4B8-3576-4B8D-AAFA-7FEC367B414D}"/>
                </a:ext>
              </a:extLst>
            </p:cNvPr>
            <p:cNvSpPr/>
            <p:nvPr/>
          </p:nvSpPr>
          <p:spPr>
            <a:xfrm>
              <a:off x="258724" y="1762433"/>
              <a:ext cx="3272244" cy="3260043"/>
            </a:xfrm>
            <a:prstGeom prst="roundRect">
              <a:avLst>
                <a:gd name="adj" fmla="val 118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tIns="10800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t"/>
              <a:r>
                <a:rPr lang="en-I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Traditional web applications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DAFD630-2052-46FB-AC4B-3F00D1848BC6}"/>
                </a:ext>
              </a:extLst>
            </p:cNvPr>
            <p:cNvSpPr/>
            <p:nvPr/>
          </p:nvSpPr>
          <p:spPr>
            <a:xfrm>
              <a:off x="3530968" y="1762432"/>
              <a:ext cx="3272244" cy="3260044"/>
            </a:xfrm>
            <a:prstGeom prst="roundRect">
              <a:avLst>
                <a:gd name="adj" fmla="val 118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36000" tIns="108000" rIns="3600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t"/>
              <a:r>
                <a:rPr lang="en-I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Single-page applications (SPAs)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6E9A235-0740-4412-A9B3-3F5F87D36CC2}"/>
                </a:ext>
              </a:extLst>
            </p:cNvPr>
            <p:cNvSpPr/>
            <p:nvPr/>
          </p:nvSpPr>
          <p:spPr>
            <a:xfrm>
              <a:off x="359936" y="2224950"/>
              <a:ext cx="3069821" cy="1361837"/>
            </a:xfrm>
            <a:prstGeom prst="roundRect">
              <a:avLst>
                <a:gd name="adj" fmla="val 6322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t"/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That perform most of the application logic on the server.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F19EB18-48D0-44AA-B691-A8D1F9722636}"/>
                </a:ext>
              </a:extLst>
            </p:cNvPr>
            <p:cNvSpPr/>
            <p:nvPr/>
          </p:nvSpPr>
          <p:spPr>
            <a:xfrm>
              <a:off x="3632179" y="2224950"/>
              <a:ext cx="3076912" cy="1361837"/>
            </a:xfrm>
            <a:prstGeom prst="roundRect">
              <a:avLst>
                <a:gd name="adj" fmla="val 6322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t"/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Perform most of the user interface logic in a web browser, communicating with the web server primarily using web APIs. 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B992636-4508-4B9F-B622-76F3662B0885}"/>
                </a:ext>
              </a:extLst>
            </p:cNvPr>
            <p:cNvSpPr/>
            <p:nvPr/>
          </p:nvSpPr>
          <p:spPr>
            <a:xfrm>
              <a:off x="3632179" y="3670967"/>
              <a:ext cx="3076912" cy="384393"/>
            </a:xfrm>
            <a:prstGeom prst="roundRect">
              <a:avLst>
                <a:gd name="adj" fmla="val 21761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t"/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E.g. Gmail, Twitter.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D64154-9D04-4623-86F3-35C7EFFE4B93}"/>
                </a:ext>
              </a:extLst>
            </p:cNvPr>
            <p:cNvGrpSpPr/>
            <p:nvPr/>
          </p:nvGrpSpPr>
          <p:grpSpPr>
            <a:xfrm>
              <a:off x="4166414" y="4180404"/>
              <a:ext cx="1970281" cy="699020"/>
              <a:chOff x="4224544" y="4191223"/>
              <a:chExt cx="1970281" cy="69902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DDE0993-4C17-4E8D-B58F-73190C17B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24544" y="4191223"/>
                <a:ext cx="884821" cy="66361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6023C1F-3A85-4F9D-9318-DD1F6C1BB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5415" y="4226627"/>
                <a:ext cx="649410" cy="6636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47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5500" indent="-342900">
              <a:spcBef>
                <a:spcPts val="900"/>
              </a:spcBef>
            </a:pPr>
            <a:r>
              <a:rPr lang="en-IN" sz="1800" dirty="0"/>
              <a:t>Web Application</a:t>
            </a:r>
          </a:p>
          <a:p>
            <a:pPr marL="355500" indent="-342900">
              <a:spcBef>
                <a:spcPts val="900"/>
              </a:spcBef>
            </a:pPr>
            <a:r>
              <a:rPr lang="en-IN" sz="1800" dirty="0"/>
              <a:t>Components of Web Application</a:t>
            </a:r>
          </a:p>
          <a:p>
            <a:pPr marL="355500" indent="-342900">
              <a:spcBef>
                <a:spcPts val="900"/>
              </a:spcBef>
            </a:pPr>
            <a:r>
              <a:rPr lang="en-IN" sz="1800" dirty="0"/>
              <a:t>Single Page Applications</a:t>
            </a:r>
          </a:p>
          <a:p>
            <a:pPr marL="126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1800" dirty="0"/>
          </a:p>
          <a:p>
            <a:pPr marL="126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12700" lvl="1" indent="-342900">
              <a:spcBef>
                <a:spcPts val="0"/>
              </a:spcBef>
            </a:pPr>
            <a:r>
              <a:rPr lang="en-IN" sz="1800" dirty="0"/>
              <a:t>Web Application</a:t>
            </a:r>
          </a:p>
          <a:p>
            <a:pPr marL="812700" lvl="1" indent="-342900">
              <a:spcBef>
                <a:spcPts val="900"/>
              </a:spcBef>
            </a:pPr>
            <a:r>
              <a:rPr lang="en-IN" sz="1800" dirty="0"/>
              <a:t>Components of Web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Web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 </a:t>
            </a:r>
            <a:r>
              <a:rPr lang="en-US" sz="1800" b="1" dirty="0">
                <a:solidFill>
                  <a:srgbClr val="C00000"/>
                </a:solidFill>
              </a:rPr>
              <a:t>web application</a:t>
            </a:r>
            <a:r>
              <a:rPr lang="en-US" sz="1800" dirty="0"/>
              <a:t> is an application program stored on a remote server and delivered over the internet.</a:t>
            </a:r>
          </a:p>
          <a:p>
            <a:r>
              <a:rPr lang="en-US" sz="1800" dirty="0"/>
              <a:t>Users can access a web application through a web browser, such as </a:t>
            </a:r>
            <a:r>
              <a:rPr lang="en-US" sz="1800" dirty="0">
                <a:solidFill>
                  <a:srgbClr val="0070C0"/>
                </a:solidFill>
              </a:rPr>
              <a:t>Google Chrome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Mozilla Firefox </a:t>
            </a:r>
            <a:r>
              <a:rPr lang="en-US" sz="1800" dirty="0"/>
              <a:t>or </a:t>
            </a:r>
            <a:r>
              <a:rPr lang="en-US" sz="1800" dirty="0">
                <a:solidFill>
                  <a:srgbClr val="0070C0"/>
                </a:solidFill>
              </a:rPr>
              <a:t>Safari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Common </a:t>
            </a:r>
            <a:r>
              <a:rPr lang="en-US" sz="1800" b="1" dirty="0">
                <a:solidFill>
                  <a:srgbClr val="C00000"/>
                </a:solidFill>
              </a:rPr>
              <a:t>web applications</a:t>
            </a:r>
            <a:r>
              <a:rPr lang="en-US" sz="1800" dirty="0"/>
              <a:t> include: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5E95E96-3C83-4DF1-B667-813AEACCA33F}"/>
              </a:ext>
            </a:extLst>
          </p:cNvPr>
          <p:cNvGrpSpPr/>
          <p:nvPr/>
        </p:nvGrpSpPr>
        <p:grpSpPr>
          <a:xfrm>
            <a:off x="723552" y="2830539"/>
            <a:ext cx="5006337" cy="1628280"/>
            <a:chOff x="575634" y="3946651"/>
            <a:chExt cx="5006337" cy="162828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97890C5-D198-4238-A148-EE0096CE4A80}"/>
                </a:ext>
              </a:extLst>
            </p:cNvPr>
            <p:cNvGrpSpPr/>
            <p:nvPr/>
          </p:nvGrpSpPr>
          <p:grpSpPr>
            <a:xfrm>
              <a:off x="2132150" y="3946651"/>
              <a:ext cx="1714500" cy="1628280"/>
              <a:chOff x="2232526" y="3946651"/>
              <a:chExt cx="1714500" cy="1628280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D30DA5AC-94A5-45F8-870D-A3CBD3EF3B9A}"/>
                  </a:ext>
                </a:extLst>
              </p:cNvPr>
              <p:cNvSpPr/>
              <p:nvPr/>
            </p:nvSpPr>
            <p:spPr>
              <a:xfrm>
                <a:off x="2232526" y="3946651"/>
                <a:ext cx="1714500" cy="162828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BC3A91C-8432-4438-920D-A6EC4520BB66}"/>
                  </a:ext>
                </a:extLst>
              </p:cNvPr>
              <p:cNvGrpSpPr/>
              <p:nvPr/>
            </p:nvGrpSpPr>
            <p:grpSpPr>
              <a:xfrm>
                <a:off x="2384634" y="4101679"/>
                <a:ext cx="1410284" cy="1318224"/>
                <a:chOff x="1346927" y="4340247"/>
                <a:chExt cx="1711957" cy="1600205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51BF8AAC-96B5-431C-A989-354B7686F6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24601" y="5206168"/>
                  <a:ext cx="734283" cy="731071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D51DDA20-B79E-4C30-A01B-05B72628F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46927" y="5206168"/>
                  <a:ext cx="706609" cy="734284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81DD7A69-0277-431F-A617-9EB11C092B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16042" y="4340247"/>
                  <a:ext cx="734283" cy="734283"/>
                </a:xfrm>
                <a:prstGeom prst="rect">
                  <a:avLst/>
                </a:prstGeom>
              </p:spPr>
            </p:pic>
          </p:grpSp>
        </p:grp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96CF7ABB-58E9-470B-9D04-9349E74E19E3}"/>
                </a:ext>
              </a:extLst>
            </p:cNvPr>
            <p:cNvSpPr/>
            <p:nvPr/>
          </p:nvSpPr>
          <p:spPr>
            <a:xfrm>
              <a:off x="4527304" y="4353248"/>
              <a:ext cx="1054667" cy="81508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Database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6E43336-02FF-4F46-BDF4-1E3AC1584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2191" y="3968515"/>
              <a:ext cx="604891" cy="604891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F56F6A-BC7C-48AB-9F5D-12ECF7001A1E}"/>
                </a:ext>
              </a:extLst>
            </p:cNvPr>
            <p:cNvCxnSpPr>
              <a:cxnSpLocks/>
              <a:stCxn id="52" idx="3"/>
              <a:endCxn id="18" idx="2"/>
            </p:cNvCxnSpPr>
            <p:nvPr/>
          </p:nvCxnSpPr>
          <p:spPr>
            <a:xfrm>
              <a:off x="3846650" y="4760791"/>
              <a:ext cx="6806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DB016EE-DF70-484E-9EC3-18695DFD0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5634" y="4212672"/>
              <a:ext cx="875861" cy="1096239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9D09E9-D3ED-46DA-98B2-1D96DF8B8BD0}"/>
                </a:ext>
              </a:extLst>
            </p:cNvPr>
            <p:cNvCxnSpPr>
              <a:cxnSpLocks/>
              <a:stCxn id="36" idx="3"/>
              <a:endCxn id="52" idx="1"/>
            </p:cNvCxnSpPr>
            <p:nvPr/>
          </p:nvCxnSpPr>
          <p:spPr>
            <a:xfrm flipV="1">
              <a:off x="1451495" y="4760791"/>
              <a:ext cx="680655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8AF630-4E30-4586-918E-168DAFD6EF09}"/>
              </a:ext>
            </a:extLst>
          </p:cNvPr>
          <p:cNvGrpSpPr/>
          <p:nvPr/>
        </p:nvGrpSpPr>
        <p:grpSpPr>
          <a:xfrm>
            <a:off x="501057" y="5206452"/>
            <a:ext cx="5196990" cy="601188"/>
            <a:chOff x="501057" y="3162499"/>
            <a:chExt cx="5196990" cy="60118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DA45F582-BBD4-42A0-B5C0-239A3A7E28D1}"/>
                </a:ext>
              </a:extLst>
            </p:cNvPr>
            <p:cNvSpPr/>
            <p:nvPr/>
          </p:nvSpPr>
          <p:spPr>
            <a:xfrm>
              <a:off x="2318529" y="3166612"/>
              <a:ext cx="1562045" cy="5970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Webmail </a:t>
              </a:r>
              <a:r>
                <a:rPr lang="en-US" sz="1400" dirty="0"/>
                <a:t>sites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6F10C8-3EA7-4383-AA5C-3D27A8DE9D88}"/>
                </a:ext>
              </a:extLst>
            </p:cNvPr>
            <p:cNvSpPr/>
            <p:nvPr/>
          </p:nvSpPr>
          <p:spPr>
            <a:xfrm>
              <a:off x="501057" y="3162499"/>
              <a:ext cx="1562044" cy="5970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E-commerce shops </a:t>
              </a:r>
              <a:r>
                <a:rPr lang="en-US" sz="1400" dirty="0"/>
                <a:t>sites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B324DAC-C78F-45C2-9B54-3734093EF984}"/>
                </a:ext>
              </a:extLst>
            </p:cNvPr>
            <p:cNvSpPr/>
            <p:nvPr/>
          </p:nvSpPr>
          <p:spPr>
            <a:xfrm>
              <a:off x="4136002" y="3162499"/>
              <a:ext cx="1562045" cy="59707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Social networking </a:t>
              </a:r>
              <a:r>
                <a:rPr lang="en-US" sz="1400" dirty="0"/>
                <a:t>sites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4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Website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 group of interlinked web pages having a single domain name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Hosted</a:t>
            </a:r>
            <a:r>
              <a:rPr lang="en-US" sz="1800" dirty="0"/>
              <a:t> on a </a:t>
            </a:r>
            <a:r>
              <a:rPr lang="en-US" sz="1800" dirty="0">
                <a:solidFill>
                  <a:srgbClr val="0070C0"/>
                </a:solidFill>
              </a:rPr>
              <a:t>web server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Accessible</a:t>
            </a:r>
            <a:r>
              <a:rPr lang="en-US" sz="1800" dirty="0"/>
              <a:t> over the web with an internet </a:t>
            </a:r>
            <a:r>
              <a:rPr lang="en-US" sz="1800" dirty="0" smtClean="0"/>
              <a:t>connection through </a:t>
            </a:r>
            <a:r>
              <a:rPr lang="en-US" sz="1800" dirty="0"/>
              <a:t>browsers</a:t>
            </a:r>
          </a:p>
          <a:p>
            <a:pPr lvl="1"/>
            <a:r>
              <a:rPr lang="en-US" sz="1800" dirty="0"/>
              <a:t>Can be </a:t>
            </a:r>
            <a:r>
              <a:rPr lang="en-US" sz="1800" b="1" dirty="0">
                <a:solidFill>
                  <a:srgbClr val="C00000"/>
                </a:solidFill>
              </a:rPr>
              <a:t>developed and maintained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by individuals/teams for personal or business usage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34E038-9833-4482-A145-F7B87F5FCB95}"/>
              </a:ext>
            </a:extLst>
          </p:cNvPr>
          <p:cNvGrpSpPr/>
          <p:nvPr/>
        </p:nvGrpSpPr>
        <p:grpSpPr>
          <a:xfrm>
            <a:off x="375180" y="4072044"/>
            <a:ext cx="4963583" cy="1296801"/>
            <a:chOff x="375180" y="4434894"/>
            <a:chExt cx="4963583" cy="12968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0FB062-8A87-4DF9-9BE0-94887B06E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083"/>
            <a:stretch/>
          </p:blipFill>
          <p:spPr>
            <a:xfrm flipH="1">
              <a:off x="375180" y="4434894"/>
              <a:ext cx="1140112" cy="12968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EB76BC-742D-40B0-90BD-0889E1194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5" r="3133"/>
            <a:stretch/>
          </p:blipFill>
          <p:spPr>
            <a:xfrm>
              <a:off x="4441030" y="4603387"/>
              <a:ext cx="897733" cy="959814"/>
            </a:xfrm>
            <a:prstGeom prst="rect">
              <a:avLst/>
            </a:prstGeom>
          </p:spPr>
        </p:pic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A25CAD3C-58DA-4687-84BF-5D17C20F68CB}"/>
                </a:ext>
              </a:extLst>
            </p:cNvPr>
            <p:cNvSpPr/>
            <p:nvPr/>
          </p:nvSpPr>
          <p:spPr>
            <a:xfrm>
              <a:off x="2197028" y="4634458"/>
              <a:ext cx="1530255" cy="89767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Internet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4CBD14-2A16-4B1E-B97B-3BCA0E79DF79}"/>
                </a:ext>
              </a:extLst>
            </p:cNvPr>
            <p:cNvCxnSpPr>
              <a:cxnSpLocks/>
              <a:stCxn id="5" idx="1"/>
              <a:endCxn id="8" idx="2"/>
            </p:cNvCxnSpPr>
            <p:nvPr/>
          </p:nvCxnSpPr>
          <p:spPr>
            <a:xfrm flipV="1">
              <a:off x="1515292" y="5083294"/>
              <a:ext cx="68648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1BFE8F-94A5-48E0-B413-F02F20395EF1}"/>
                </a:ext>
              </a:extLst>
            </p:cNvPr>
            <p:cNvCxnSpPr>
              <a:cxnSpLocks/>
              <a:stCxn id="8" idx="0"/>
              <a:endCxn id="7" idx="1"/>
            </p:cNvCxnSpPr>
            <p:nvPr/>
          </p:nvCxnSpPr>
          <p:spPr>
            <a:xfrm>
              <a:off x="3726008" y="5083294"/>
              <a:ext cx="7150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14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Website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Use Cases for Static Websites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Portfolios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Personal blogs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Informational websites</a:t>
            </a:r>
            <a:r>
              <a:rPr lang="en-US" sz="1800" dirty="0"/>
              <a:t>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Small business websites </a:t>
            </a:r>
            <a:r>
              <a:rPr lang="en-US" sz="1800" dirty="0"/>
              <a:t>with minimal content updates. </a:t>
            </a:r>
          </a:p>
          <a:p>
            <a:r>
              <a:rPr lang="en-US" sz="1800" dirty="0"/>
              <a:t>They are also suitable for </a:t>
            </a:r>
            <a:r>
              <a:rPr lang="en-US" sz="1800" dirty="0">
                <a:solidFill>
                  <a:srgbClr val="0070C0"/>
                </a:solidFill>
              </a:rPr>
              <a:t>landing pages </a:t>
            </a:r>
            <a:r>
              <a:rPr lang="en-US" sz="1800" dirty="0"/>
              <a:t>or </a:t>
            </a:r>
            <a:r>
              <a:rPr lang="en-US" sz="1800" dirty="0">
                <a:solidFill>
                  <a:srgbClr val="0070C0"/>
                </a:solidFill>
              </a:rPr>
              <a:t>temporary promotions</a:t>
            </a:r>
            <a:r>
              <a:rPr lang="en-US" sz="1800" dirty="0"/>
              <a:t> where the content doesn’t change frequently.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318B0A-5E23-47E8-844A-A2C3174DC22B}"/>
              </a:ext>
            </a:extLst>
          </p:cNvPr>
          <p:cNvGrpSpPr/>
          <p:nvPr/>
        </p:nvGrpSpPr>
        <p:grpSpPr>
          <a:xfrm>
            <a:off x="421028" y="4436325"/>
            <a:ext cx="5480956" cy="1104046"/>
            <a:chOff x="632789" y="4664925"/>
            <a:chExt cx="5480956" cy="11040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B10116-AE60-4234-8A07-A3C93E6EA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9699" y="4664925"/>
              <a:ext cx="1104046" cy="110404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3F1D52-3BAF-4E12-B81B-7EFE0E51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9777" y="4664925"/>
              <a:ext cx="1104046" cy="110404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7C1C61-ACA9-4B27-A31C-782DAE1B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789" y="4770029"/>
              <a:ext cx="893839" cy="89383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CD0E1AC-78A1-4ECF-A97D-366796A6C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16972" y="4770029"/>
              <a:ext cx="1349578" cy="893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0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Application software </a:t>
            </a:r>
            <a:r>
              <a:rPr lang="en-US" sz="1800" dirty="0"/>
              <a:t>that runs on a (usually) </a:t>
            </a:r>
            <a:r>
              <a:rPr lang="en-US" sz="1800" dirty="0">
                <a:solidFill>
                  <a:srgbClr val="0070C0"/>
                </a:solidFill>
              </a:rPr>
              <a:t>remote computer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Hosted</a:t>
            </a:r>
            <a:r>
              <a:rPr lang="en-US" sz="1800" dirty="0"/>
              <a:t> on a web server </a:t>
            </a:r>
            <a:endParaRPr lang="en-I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Accessible</a:t>
            </a:r>
            <a:r>
              <a:rPr lang="en-US" sz="1800" dirty="0"/>
              <a:t> over the web with an internet connection </a:t>
            </a:r>
            <a:r>
              <a:rPr lang="en-US" sz="1800" dirty="0" smtClean="0"/>
              <a:t>through </a:t>
            </a:r>
            <a:r>
              <a:rPr lang="en-US" sz="1800" dirty="0"/>
              <a:t>browsers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These websites </a:t>
            </a:r>
            <a:r>
              <a:rPr lang="en-US" sz="1800" b="1" dirty="0">
                <a:solidFill>
                  <a:srgbClr val="C00000"/>
                </a:solidFill>
              </a:rPr>
              <a:t>use programming languages </a:t>
            </a:r>
            <a:r>
              <a:rPr lang="en-US" sz="1800" dirty="0">
                <a:solidFill>
                  <a:schemeClr val="tx1"/>
                </a:solidFill>
              </a:rPr>
              <a:t>like </a:t>
            </a:r>
            <a:r>
              <a:rPr lang="en-US" sz="1800" dirty="0">
                <a:solidFill>
                  <a:srgbClr val="0070C0"/>
                </a:solidFill>
              </a:rPr>
              <a:t>PHP, Python, </a:t>
            </a:r>
            <a:r>
              <a:rPr lang="en-US" sz="1800" dirty="0">
                <a:solidFill>
                  <a:schemeClr val="tx1"/>
                </a:solidFill>
              </a:rPr>
              <a:t>or </a:t>
            </a:r>
            <a:r>
              <a:rPr lang="en-US" sz="1800" dirty="0" smtClean="0">
                <a:solidFill>
                  <a:srgbClr val="0070C0"/>
                </a:solidFill>
              </a:rPr>
              <a:t>Ruby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to implement business logic.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They </a:t>
            </a: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dirty="0" smtClean="0">
                <a:solidFill>
                  <a:srgbClr val="0070C0"/>
                </a:solidFill>
              </a:rPr>
              <a:t>databases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to store and retrieve information.</a:t>
            </a:r>
            <a:endParaRPr lang="en-IN" sz="18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4407E8-D5E4-482D-9FC9-6B1ACDAB4D06}"/>
              </a:ext>
            </a:extLst>
          </p:cNvPr>
          <p:cNvGrpSpPr/>
          <p:nvPr/>
        </p:nvGrpSpPr>
        <p:grpSpPr>
          <a:xfrm>
            <a:off x="623604" y="4208926"/>
            <a:ext cx="5091728" cy="2108731"/>
            <a:chOff x="616880" y="4242546"/>
            <a:chExt cx="5091728" cy="210873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D322706-97F0-447A-8D54-F6EEB3708E3E}"/>
                </a:ext>
              </a:extLst>
            </p:cNvPr>
            <p:cNvGrpSpPr/>
            <p:nvPr/>
          </p:nvGrpSpPr>
          <p:grpSpPr>
            <a:xfrm>
              <a:off x="616880" y="4242546"/>
              <a:ext cx="5091728" cy="1585511"/>
              <a:chOff x="616880" y="4639235"/>
              <a:chExt cx="5091728" cy="158551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CFA479F-04FE-43C3-9285-FA02FF244276}"/>
                  </a:ext>
                </a:extLst>
              </p:cNvPr>
              <p:cNvGrpSpPr/>
              <p:nvPr/>
            </p:nvGrpSpPr>
            <p:grpSpPr>
              <a:xfrm>
                <a:off x="616880" y="4639235"/>
                <a:ext cx="5091728" cy="1538225"/>
                <a:chOff x="616880" y="4639235"/>
                <a:chExt cx="5091728" cy="1538225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3F91E5C-F615-4326-96DF-2A7DD2DCB689}"/>
                    </a:ext>
                  </a:extLst>
                </p:cNvPr>
                <p:cNvSpPr/>
                <p:nvPr/>
              </p:nvSpPr>
              <p:spPr>
                <a:xfrm>
                  <a:off x="2320064" y="4639235"/>
                  <a:ext cx="1646818" cy="1538225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1CA30DF-56C3-4905-BD08-63EDE2E4BBB0}"/>
                    </a:ext>
                  </a:extLst>
                </p:cNvPr>
                <p:cNvGrpSpPr/>
                <p:nvPr/>
              </p:nvGrpSpPr>
              <p:grpSpPr>
                <a:xfrm>
                  <a:off x="2453705" y="4755166"/>
                  <a:ext cx="1379536" cy="1315692"/>
                  <a:chOff x="2113051" y="4807967"/>
                  <a:chExt cx="2114425" cy="1810390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630D1553-DFA9-46D1-8B2B-C18211505F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477519" y="4807967"/>
                    <a:ext cx="1381719" cy="746130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01ECC4FD-AACE-443A-8918-656971B317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31970" r="31599" b="34572"/>
                  <a:stretch/>
                </p:blipFill>
                <p:spPr>
                  <a:xfrm>
                    <a:off x="2113051" y="5609951"/>
                    <a:ext cx="998220" cy="1008406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FC71A6F0-3900-41A8-97B4-79D24E1560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337534" y="5678464"/>
                    <a:ext cx="889942" cy="88994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EFC286C8-65ED-4491-99FF-F2039F6E33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-2102" t="-828" r="2102" b="-1959"/>
                <a:stretch/>
              </p:blipFill>
              <p:spPr>
                <a:xfrm>
                  <a:off x="616880" y="4851345"/>
                  <a:ext cx="1083808" cy="1114004"/>
                </a:xfrm>
                <a:prstGeom prst="rect">
                  <a:avLst/>
                </a:prstGeom>
              </p:spPr>
            </p:pic>
            <p:sp>
              <p:nvSpPr>
                <p:cNvPr id="13" name="Flowchart: Magnetic Disk 12">
                  <a:extLst>
                    <a:ext uri="{FF2B5EF4-FFF2-40B4-BE49-F238E27FC236}">
                      <a16:creationId xmlns:a16="http://schemas.microsoft.com/office/drawing/2014/main" id="{C4CB9B82-FC43-4412-A103-9C3BBA1467CE}"/>
                    </a:ext>
                  </a:extLst>
                </p:cNvPr>
                <p:cNvSpPr/>
                <p:nvPr/>
              </p:nvSpPr>
              <p:spPr>
                <a:xfrm>
                  <a:off x="4653941" y="5000804"/>
                  <a:ext cx="1054667" cy="815086"/>
                </a:xfrm>
                <a:prstGeom prst="flowChartMagneticDisk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Database</a:t>
                  </a: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CA86874C-42F8-4F1F-8C3E-78159D01151C}"/>
                    </a:ext>
                  </a:extLst>
                </p:cNvPr>
                <p:cNvCxnSpPr>
                  <a:cxnSpLocks/>
                  <a:stCxn id="12" idx="3"/>
                  <a:endCxn id="28" idx="1"/>
                </p:cNvCxnSpPr>
                <p:nvPr/>
              </p:nvCxnSpPr>
              <p:spPr>
                <a:xfrm>
                  <a:off x="1700688" y="5408347"/>
                  <a:ext cx="619376" cy="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0B748E4C-E5C5-4E51-AAF4-40551493923D}"/>
                    </a:ext>
                  </a:extLst>
                </p:cNvPr>
                <p:cNvCxnSpPr>
                  <a:cxnSpLocks/>
                  <a:stCxn id="28" idx="3"/>
                  <a:endCxn id="13" idx="2"/>
                </p:cNvCxnSpPr>
                <p:nvPr/>
              </p:nvCxnSpPr>
              <p:spPr>
                <a:xfrm flipV="1">
                  <a:off x="3966882" y="5408347"/>
                  <a:ext cx="687059" cy="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E2791E1-4825-403E-B701-4AAEC14B788F}"/>
                  </a:ext>
                </a:extLst>
              </p:cNvPr>
              <p:cNvSpPr txBox="1"/>
              <p:nvPr/>
            </p:nvSpPr>
            <p:spPr>
              <a:xfrm>
                <a:off x="716925" y="5916969"/>
                <a:ext cx="9160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Websites</a:t>
                </a:r>
                <a:endParaRPr lang="en-IN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FB1F10-6F0A-4AFB-8EE5-0CCE2A1FABAE}"/>
                </a:ext>
              </a:extLst>
            </p:cNvPr>
            <p:cNvSpPr txBox="1"/>
            <p:nvPr/>
          </p:nvSpPr>
          <p:spPr>
            <a:xfrm>
              <a:off x="2473202" y="5828057"/>
              <a:ext cx="133808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dirty="0"/>
                <a:t>Programming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8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 Cases for Web Applications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They </a:t>
            </a:r>
            <a:r>
              <a:rPr lang="en-US" sz="1800" dirty="0"/>
              <a:t>allow businesses to create </a:t>
            </a:r>
            <a:r>
              <a:rPr lang="en-US" sz="1800" dirty="0">
                <a:solidFill>
                  <a:srgbClr val="0070C0"/>
                </a:solidFill>
              </a:rPr>
              <a:t>complex web applications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manage large amounts of data</a:t>
            </a:r>
            <a:r>
              <a:rPr lang="en-US" sz="1800" dirty="0"/>
              <a:t>, and provide </a:t>
            </a:r>
            <a:r>
              <a:rPr lang="en-US" sz="1800" dirty="0">
                <a:solidFill>
                  <a:srgbClr val="0070C0"/>
                </a:solidFill>
              </a:rPr>
              <a:t>real-time information </a:t>
            </a:r>
            <a:r>
              <a:rPr lang="en-US" sz="1800" dirty="0"/>
              <a:t>to users.</a:t>
            </a:r>
            <a:endParaRPr lang="en-IN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D7A03F-148D-464D-9168-DC15108D3EE3}"/>
              </a:ext>
            </a:extLst>
          </p:cNvPr>
          <p:cNvGrpSpPr/>
          <p:nvPr/>
        </p:nvGrpSpPr>
        <p:grpSpPr>
          <a:xfrm>
            <a:off x="455520" y="1838699"/>
            <a:ext cx="5172168" cy="1309084"/>
            <a:chOff x="526073" y="4478122"/>
            <a:chExt cx="5172168" cy="13090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56F918-54E9-4364-8D84-D19B82E33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0175" y="4478122"/>
              <a:ext cx="955461" cy="9554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031CCB-7880-4B1F-BAA7-A8FC19F6A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227" y="4478122"/>
              <a:ext cx="955461" cy="9554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12BE1D-8CBE-4DB6-8A17-65F1CE561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073" y="4478122"/>
              <a:ext cx="955461" cy="9554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FC7CE2-39E9-4C0E-BBDD-142BB2C73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8124" y="4478122"/>
              <a:ext cx="955461" cy="9554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C22CAF-4519-4234-8C6B-E9B8B7871D05}"/>
                </a:ext>
              </a:extLst>
            </p:cNvPr>
            <p:cNvSpPr txBox="1"/>
            <p:nvPr/>
          </p:nvSpPr>
          <p:spPr>
            <a:xfrm>
              <a:off x="604297" y="5475106"/>
              <a:ext cx="7990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Forums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F56F33-4DA6-448B-B306-3DB610CA46F5}"/>
                </a:ext>
              </a:extLst>
            </p:cNvPr>
            <p:cNvSpPr txBox="1"/>
            <p:nvPr/>
          </p:nvSpPr>
          <p:spPr>
            <a:xfrm>
              <a:off x="1773804" y="5479429"/>
              <a:ext cx="12240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Social media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2A2AD8-4D28-4317-ADD1-512F926C1D42}"/>
                </a:ext>
              </a:extLst>
            </p:cNvPr>
            <p:cNvSpPr txBox="1"/>
            <p:nvPr/>
          </p:nvSpPr>
          <p:spPr>
            <a:xfrm>
              <a:off x="3197664" y="5476875"/>
              <a:ext cx="11404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Ecommerce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01BBA5-EA75-499E-A44E-F3C678FD1E28}"/>
                </a:ext>
              </a:extLst>
            </p:cNvPr>
            <p:cNvSpPr txBox="1"/>
            <p:nvPr/>
          </p:nvSpPr>
          <p:spPr>
            <a:xfrm>
              <a:off x="4601672" y="5475106"/>
              <a:ext cx="109656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E-Learning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9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DFEBE21-DABE-4A45-AC14-F0A7E6D5FBEE}"/>
              </a:ext>
            </a:extLst>
          </p:cNvPr>
          <p:cNvGrpSpPr/>
          <p:nvPr/>
        </p:nvGrpSpPr>
        <p:grpSpPr>
          <a:xfrm>
            <a:off x="277295" y="1772646"/>
            <a:ext cx="10854058" cy="4351860"/>
            <a:chOff x="227013" y="2093062"/>
            <a:chExt cx="9704803" cy="3891074"/>
          </a:xfrm>
        </p:grpSpPr>
        <p:pic>
          <p:nvPicPr>
            <p:cNvPr id="5" name="Content Placeholder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013" y="2093062"/>
              <a:ext cx="7944995" cy="3891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Flowchart: Magnetic Disk 5"/>
            <p:cNvSpPr/>
            <p:nvPr/>
          </p:nvSpPr>
          <p:spPr>
            <a:xfrm>
              <a:off x="8601780" y="3264190"/>
              <a:ext cx="1330036" cy="1233055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Database</a:t>
              </a:r>
            </a:p>
          </p:txBody>
        </p:sp>
        <p:cxnSp>
          <p:nvCxnSpPr>
            <p:cNvPr id="8" name="Straight Arrow Connector 7"/>
            <p:cNvCxnSpPr>
              <a:endCxn id="6" idx="2"/>
            </p:cNvCxnSpPr>
            <p:nvPr/>
          </p:nvCxnSpPr>
          <p:spPr>
            <a:xfrm>
              <a:off x="7534980" y="3880717"/>
              <a:ext cx="10668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typical example is a three-layered architecture comprised of </a:t>
            </a:r>
            <a:r>
              <a:rPr lang="en-US" dirty="0">
                <a:solidFill>
                  <a:srgbClr val="0070C0"/>
                </a:solidFill>
              </a:rPr>
              <a:t>presentation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business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</a:rPr>
              <a:t>data</a:t>
            </a:r>
            <a:r>
              <a:rPr lang="en-US" dirty="0"/>
              <a:t> layers.</a:t>
            </a:r>
          </a:p>
        </p:txBody>
      </p:sp>
    </p:spTree>
    <p:extLst>
      <p:ext uri="{BB962C8B-B14F-4D97-AF65-F5344CB8AC3E}">
        <p14:creationId xmlns:p14="http://schemas.microsoft.com/office/powerpoint/2010/main" val="24781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Frontend , Backend and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4744023"/>
          </a:xfrm>
        </p:spPr>
        <p:txBody>
          <a:bodyPr>
            <a:noAutofit/>
          </a:bodyPr>
          <a:lstStyle/>
          <a:p>
            <a:r>
              <a:rPr lang="en-US" sz="1800" dirty="0"/>
              <a:t>A typical Web application consists of a </a:t>
            </a:r>
            <a:r>
              <a:rPr lang="en-US" sz="1800" b="1" dirty="0">
                <a:solidFill>
                  <a:srgbClr val="C00000"/>
                </a:solidFill>
              </a:rPr>
              <a:t>front-end</a:t>
            </a:r>
            <a:r>
              <a:rPr lang="en-US" sz="1800" dirty="0"/>
              <a:t>, a </a:t>
            </a:r>
            <a:r>
              <a:rPr lang="en-US" sz="1800" b="1" dirty="0">
                <a:solidFill>
                  <a:srgbClr val="C00000"/>
                </a:solidFill>
              </a:rPr>
              <a:t>back end</a:t>
            </a:r>
            <a:r>
              <a:rPr lang="en-US" sz="1800" dirty="0"/>
              <a:t>, and </a:t>
            </a:r>
            <a:r>
              <a:rPr lang="en-US" sz="1800" b="1" dirty="0">
                <a:solidFill>
                  <a:srgbClr val="C00000"/>
                </a:solidFill>
              </a:rPr>
              <a:t>databases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/>
              <a:t>The </a:t>
            </a:r>
            <a:r>
              <a:rPr lang="en-US" sz="1800" b="1" dirty="0">
                <a:solidFill>
                  <a:srgbClr val="C00000"/>
                </a:solidFill>
              </a:rPr>
              <a:t>front end</a:t>
            </a:r>
            <a:r>
              <a:rPr lang="en-US" sz="1800" dirty="0"/>
              <a:t> (the client side)</a:t>
            </a:r>
          </a:p>
          <a:p>
            <a:pPr lvl="1"/>
            <a:r>
              <a:rPr lang="en-US" sz="1800" dirty="0"/>
              <a:t>Whatever the </a:t>
            </a:r>
            <a:r>
              <a:rPr lang="en-US" sz="1800" dirty="0">
                <a:solidFill>
                  <a:srgbClr val="0070C0"/>
                </a:solidFill>
              </a:rPr>
              <a:t>user sees and interacts </a:t>
            </a:r>
            <a:r>
              <a:rPr lang="en-US" sz="1800" dirty="0"/>
              <a:t>with inside their browser.</a:t>
            </a:r>
          </a:p>
          <a:p>
            <a:pPr lvl="1"/>
            <a:r>
              <a:rPr lang="en-US" sz="1800" dirty="0"/>
              <a:t>The main purpose of the client side is to </a:t>
            </a:r>
            <a:r>
              <a:rPr lang="en-US" sz="1800" dirty="0">
                <a:solidFill>
                  <a:srgbClr val="0070C0"/>
                </a:solidFill>
              </a:rPr>
              <a:t>interact with users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HTML, CSS,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JavaScript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IN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529</Words>
  <Application>Microsoft Office PowerPoint</Application>
  <PresentationFormat>Widescreen</PresentationFormat>
  <Paragraphs>88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1_Office Theme</vt:lpstr>
      <vt:lpstr>Full Stack Application Development</vt:lpstr>
      <vt:lpstr>PowerPoint Presentation</vt:lpstr>
      <vt:lpstr>Introduction to Web Application</vt:lpstr>
      <vt:lpstr>Website</vt:lpstr>
      <vt:lpstr>Website</vt:lpstr>
      <vt:lpstr>Web Application</vt:lpstr>
      <vt:lpstr>Web Application</vt:lpstr>
      <vt:lpstr>Web Application Architecture</vt:lpstr>
      <vt:lpstr>Frontend , Backend and Databases</vt:lpstr>
      <vt:lpstr>Frontend , Backend and Databases</vt:lpstr>
      <vt:lpstr>Frontend , Backend and Databases</vt:lpstr>
      <vt:lpstr>Single Page Web Applications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Admin</cp:lastModifiedBy>
  <cp:revision>41</cp:revision>
  <dcterms:created xsi:type="dcterms:W3CDTF">2022-09-26T09:02:06Z</dcterms:created>
  <dcterms:modified xsi:type="dcterms:W3CDTF">2024-01-17T05:44:25Z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