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68" r:id="rId5"/>
    <p:sldId id="269" r:id="rId6"/>
    <p:sldId id="267" r:id="rId7"/>
    <p:sldId id="277" r:id="rId8"/>
    <p:sldId id="271" r:id="rId9"/>
    <p:sldId id="274" r:id="rId10"/>
    <p:sldId id="272" r:id="rId11"/>
    <p:sldId id="273" r:id="rId12"/>
    <p:sldId id="278" r:id="rId13"/>
    <p:sldId id="262" r:id="rId14"/>
    <p:sldId id="265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go9uSRA0WETdhqdHWNBKCI42gc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0E78D-CFBE-46A0-B656-1FB9B1C8EDF3}">
  <a:tblStyle styleId="{51A0E78D-CFBE-46A0-B656-1FB9B1C8E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B06F5D-42E0-42AE-BADE-56DEFFABFE9E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B656CEB6-1785-408A-8C5B-0FF3F9696296}">
      <dgm:prSet custT="1"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sz="1800" dirty="0"/>
            <a:t>API stands for ‘</a:t>
          </a:r>
          <a:r>
            <a:rPr lang="en-US" sz="1800" b="1" dirty="0">
              <a:solidFill>
                <a:srgbClr val="C00000"/>
              </a:solidFill>
            </a:rPr>
            <a:t>Application Programming Interface</a:t>
          </a:r>
          <a:r>
            <a:rPr lang="en-US" sz="1800" dirty="0"/>
            <a:t>’.</a:t>
          </a:r>
          <a:endParaRPr lang="en-IN" sz="1800" dirty="0"/>
        </a:p>
      </dgm:t>
    </dgm:pt>
    <dgm:pt modelId="{70242808-1E41-4993-B4E5-6D1CD7D89EC1}" type="parTrans" cxnId="{01632B0F-2EBD-4E4F-BF3D-70F4122DCDDD}">
      <dgm:prSet/>
      <dgm:spPr/>
      <dgm:t>
        <a:bodyPr/>
        <a:lstStyle/>
        <a:p>
          <a:endParaRPr lang="en-IN" sz="1800"/>
        </a:p>
      </dgm:t>
    </dgm:pt>
    <dgm:pt modelId="{9455617A-2B92-486C-9BCA-7E74735D236F}" type="sibTrans" cxnId="{01632B0F-2EBD-4E4F-BF3D-70F4122DCDDD}">
      <dgm:prSet/>
      <dgm:spPr/>
      <dgm:t>
        <a:bodyPr/>
        <a:lstStyle/>
        <a:p>
          <a:endParaRPr lang="en-IN" sz="1800"/>
        </a:p>
      </dgm:t>
    </dgm:pt>
    <dgm:pt modelId="{E2EFE1D7-A4AB-452C-99C4-CB537DDF786E}">
      <dgm:prSet custT="1"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API: an interface to access whatever resource it points to: data, server software, or other applications.</a:t>
          </a:r>
          <a:endParaRPr lang="en-IN" sz="1800" dirty="0"/>
        </a:p>
      </dgm:t>
    </dgm:pt>
    <dgm:pt modelId="{773628E7-5166-4DCB-BEEA-B2AE04D378D8}" type="parTrans" cxnId="{58051AE9-D8F1-4419-9C56-C679638D23DC}">
      <dgm:prSet/>
      <dgm:spPr/>
      <dgm:t>
        <a:bodyPr/>
        <a:lstStyle/>
        <a:p>
          <a:endParaRPr lang="en-IN" sz="1800"/>
        </a:p>
      </dgm:t>
    </dgm:pt>
    <dgm:pt modelId="{E68F7F34-8244-4741-A244-8595F7E08A4F}" type="sibTrans" cxnId="{58051AE9-D8F1-4419-9C56-C679638D23DC}">
      <dgm:prSet/>
      <dgm:spPr/>
      <dgm:t>
        <a:bodyPr/>
        <a:lstStyle/>
        <a:p>
          <a:endParaRPr lang="en-IN" sz="1800"/>
        </a:p>
      </dgm:t>
    </dgm:pt>
    <dgm:pt modelId="{41234373-BDAC-416E-80B6-3FBB65F67E05}">
      <dgm:prSet custT="1"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sz="1800" dirty="0"/>
            <a:t>In an internet-connected world, web and mobile applications are designed for humans to use</a:t>
          </a:r>
          <a:r>
            <a:rPr lang="en-US" sz="1800" dirty="0" smtClean="0"/>
            <a:t>.</a:t>
          </a:r>
          <a:endParaRPr lang="en-IN" sz="1800" dirty="0"/>
        </a:p>
      </dgm:t>
    </dgm:pt>
    <dgm:pt modelId="{691949C7-D792-41D4-9EA4-4345FAD4A8F5}" type="parTrans" cxnId="{8A398C8B-05C9-41C6-9B0B-5AF59191B4EE}">
      <dgm:prSet/>
      <dgm:spPr/>
      <dgm:t>
        <a:bodyPr/>
        <a:lstStyle/>
        <a:p>
          <a:endParaRPr lang="en-IN" sz="1800"/>
        </a:p>
      </dgm:t>
    </dgm:pt>
    <dgm:pt modelId="{9E185472-18AF-4E2C-AD9D-415BD4419DAB}" type="sibTrans" cxnId="{8A398C8B-05C9-41C6-9B0B-5AF59191B4EE}">
      <dgm:prSet/>
      <dgm:spPr/>
      <dgm:t>
        <a:bodyPr/>
        <a:lstStyle/>
        <a:p>
          <a:endParaRPr lang="en-IN" sz="1800"/>
        </a:p>
      </dgm:t>
    </dgm:pt>
    <dgm:pt modelId="{ACEFEECC-DC24-4C90-8FBA-46C8FE533624}">
      <dgm:prSet custT="1"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sz="1800" dirty="0" smtClean="0"/>
            <a:t>APIs are designed for other digital systems and applications to use.</a:t>
          </a:r>
          <a:endParaRPr lang="en-IN" sz="1800" dirty="0"/>
        </a:p>
      </dgm:t>
    </dgm:pt>
    <dgm:pt modelId="{83608C1E-B098-4411-B7C8-A2AD681FB7F2}" type="parTrans" cxnId="{C47AC006-7D85-4C4B-B365-EAAB2339EDAF}">
      <dgm:prSet/>
      <dgm:spPr/>
      <dgm:t>
        <a:bodyPr/>
        <a:lstStyle/>
        <a:p>
          <a:endParaRPr lang="en-IN" sz="1800"/>
        </a:p>
      </dgm:t>
    </dgm:pt>
    <dgm:pt modelId="{51F04A80-9646-405A-AA01-D8493AC1E30F}" type="sibTrans" cxnId="{C47AC006-7D85-4C4B-B365-EAAB2339EDAF}">
      <dgm:prSet/>
      <dgm:spPr/>
      <dgm:t>
        <a:bodyPr/>
        <a:lstStyle/>
        <a:p>
          <a:endParaRPr lang="en-IN" sz="1800"/>
        </a:p>
      </dgm:t>
    </dgm:pt>
    <dgm:pt modelId="{E455D43B-D71E-43A8-8C1C-7F99F3BD0AF2}" type="pres">
      <dgm:prSet presAssocID="{1AB06F5D-42E0-42AE-BADE-56DEFFABFE9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14D9EB-1C93-4237-8DFB-81E50FE50872}" type="pres">
      <dgm:prSet presAssocID="{B656CEB6-1785-408A-8C5B-0FF3F9696296}" presName="parentText" presStyleLbl="node1" presStyleIdx="0" presStyleCnt="4" custScaleY="80089" custLinFactY="-26007" custLinFactNeighborX="-26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7FF87-CD5B-458A-83DE-D5BBD6F89977}" type="pres">
      <dgm:prSet presAssocID="{9455617A-2B92-486C-9BCA-7E74735D236F}" presName="spacer" presStyleCnt="0"/>
      <dgm:spPr/>
    </dgm:pt>
    <dgm:pt modelId="{00BCABF9-B3CC-4971-BA47-6A9AE55FB8F2}" type="pres">
      <dgm:prSet presAssocID="{E2EFE1D7-A4AB-452C-99C4-CB537DDF786E}" presName="parentText" presStyleLbl="node1" presStyleIdx="1" presStyleCnt="4" custScaleY="81337" custLinFactNeighborX="-222" custLinFactNeighborY="-392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2CC1C-A51B-4D32-A4D9-625EC41F0E39}" type="pres">
      <dgm:prSet presAssocID="{E68F7F34-8244-4741-A244-8595F7E08A4F}" presName="spacer" presStyleCnt="0"/>
      <dgm:spPr/>
    </dgm:pt>
    <dgm:pt modelId="{157D5521-8CB6-4EA2-8FDF-30B62C59A86D}" type="pres">
      <dgm:prSet presAssocID="{41234373-BDAC-416E-80B6-3FBB65F67E05}" presName="parentText" presStyleLbl="node1" presStyleIdx="2" presStyleCnt="4" custScaleY="83692" custLinFactNeighborY="-7093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A727B-88D5-4277-B65E-2DB2C4507254}" type="pres">
      <dgm:prSet presAssocID="{9E185472-18AF-4E2C-AD9D-415BD4419DAB}" presName="spacer" presStyleCnt="0"/>
      <dgm:spPr/>
    </dgm:pt>
    <dgm:pt modelId="{EF31759E-9A79-4122-AB6B-31ABF24FB65B}" type="pres">
      <dgm:prSet presAssocID="{ACEFEECC-DC24-4C90-8FBA-46C8FE533624}" presName="parentText" presStyleLbl="node1" presStyleIdx="3" presStyleCnt="4" custScaleY="85774" custLinFactNeighborY="-996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7AC006-7D85-4C4B-B365-EAAB2339EDAF}" srcId="{1AB06F5D-42E0-42AE-BADE-56DEFFABFE9E}" destId="{ACEFEECC-DC24-4C90-8FBA-46C8FE533624}" srcOrd="3" destOrd="0" parTransId="{83608C1E-B098-4411-B7C8-A2AD681FB7F2}" sibTransId="{51F04A80-9646-405A-AA01-D8493AC1E30F}"/>
    <dgm:cxn modelId="{58051AE9-D8F1-4419-9C56-C679638D23DC}" srcId="{1AB06F5D-42E0-42AE-BADE-56DEFFABFE9E}" destId="{E2EFE1D7-A4AB-452C-99C4-CB537DDF786E}" srcOrd="1" destOrd="0" parTransId="{773628E7-5166-4DCB-BEEA-B2AE04D378D8}" sibTransId="{E68F7F34-8244-4741-A244-8595F7E08A4F}"/>
    <dgm:cxn modelId="{8A398C8B-05C9-41C6-9B0B-5AF59191B4EE}" srcId="{1AB06F5D-42E0-42AE-BADE-56DEFFABFE9E}" destId="{41234373-BDAC-416E-80B6-3FBB65F67E05}" srcOrd="2" destOrd="0" parTransId="{691949C7-D792-41D4-9EA4-4345FAD4A8F5}" sibTransId="{9E185472-18AF-4E2C-AD9D-415BD4419DAB}"/>
    <dgm:cxn modelId="{01632B0F-2EBD-4E4F-BF3D-70F4122DCDDD}" srcId="{1AB06F5D-42E0-42AE-BADE-56DEFFABFE9E}" destId="{B656CEB6-1785-408A-8C5B-0FF3F9696296}" srcOrd="0" destOrd="0" parTransId="{70242808-1E41-4993-B4E5-6D1CD7D89EC1}" sibTransId="{9455617A-2B92-486C-9BCA-7E74735D236F}"/>
    <dgm:cxn modelId="{CA792D54-866B-4784-B5CF-52C5975DF934}" type="presOf" srcId="{E2EFE1D7-A4AB-452C-99C4-CB537DDF786E}" destId="{00BCABF9-B3CC-4971-BA47-6A9AE55FB8F2}" srcOrd="0" destOrd="0" presId="urn:microsoft.com/office/officeart/2005/8/layout/vList2"/>
    <dgm:cxn modelId="{96C8B2B3-80D0-49BD-8E77-AAC65FAEC0C0}" type="presOf" srcId="{ACEFEECC-DC24-4C90-8FBA-46C8FE533624}" destId="{EF31759E-9A79-4122-AB6B-31ABF24FB65B}" srcOrd="0" destOrd="0" presId="urn:microsoft.com/office/officeart/2005/8/layout/vList2"/>
    <dgm:cxn modelId="{9AE87509-B61D-406B-A3EE-7C6CFEED6640}" type="presOf" srcId="{B656CEB6-1785-408A-8C5B-0FF3F9696296}" destId="{7F14D9EB-1C93-4237-8DFB-81E50FE50872}" srcOrd="0" destOrd="0" presId="urn:microsoft.com/office/officeart/2005/8/layout/vList2"/>
    <dgm:cxn modelId="{9F4DCBF7-F175-4DDE-B5F4-576248855B73}" type="presOf" srcId="{41234373-BDAC-416E-80B6-3FBB65F67E05}" destId="{157D5521-8CB6-4EA2-8FDF-30B62C59A86D}" srcOrd="0" destOrd="0" presId="urn:microsoft.com/office/officeart/2005/8/layout/vList2"/>
    <dgm:cxn modelId="{51ECCFF6-D9DF-4B9D-B650-83A34DBE8EA3}" type="presOf" srcId="{1AB06F5D-42E0-42AE-BADE-56DEFFABFE9E}" destId="{E455D43B-D71E-43A8-8C1C-7F99F3BD0AF2}" srcOrd="0" destOrd="0" presId="urn:microsoft.com/office/officeart/2005/8/layout/vList2"/>
    <dgm:cxn modelId="{9FB15D15-0652-4DB5-9AB9-E6E0794CC1FD}" type="presParOf" srcId="{E455D43B-D71E-43A8-8C1C-7F99F3BD0AF2}" destId="{7F14D9EB-1C93-4237-8DFB-81E50FE50872}" srcOrd="0" destOrd="0" presId="urn:microsoft.com/office/officeart/2005/8/layout/vList2"/>
    <dgm:cxn modelId="{A52EECEE-334A-4C72-9958-19D37FD0B36C}" type="presParOf" srcId="{E455D43B-D71E-43A8-8C1C-7F99F3BD0AF2}" destId="{FD77FF87-CD5B-458A-83DE-D5BBD6F89977}" srcOrd="1" destOrd="0" presId="urn:microsoft.com/office/officeart/2005/8/layout/vList2"/>
    <dgm:cxn modelId="{45D61F96-F182-4B83-A03D-2DAA587852BA}" type="presParOf" srcId="{E455D43B-D71E-43A8-8C1C-7F99F3BD0AF2}" destId="{00BCABF9-B3CC-4971-BA47-6A9AE55FB8F2}" srcOrd="2" destOrd="0" presId="urn:microsoft.com/office/officeart/2005/8/layout/vList2"/>
    <dgm:cxn modelId="{D1D847B7-71AB-427E-AD13-B58B16955755}" type="presParOf" srcId="{E455D43B-D71E-43A8-8C1C-7F99F3BD0AF2}" destId="{0F02CC1C-A51B-4D32-A4D9-625EC41F0E39}" srcOrd="3" destOrd="0" presId="urn:microsoft.com/office/officeart/2005/8/layout/vList2"/>
    <dgm:cxn modelId="{833C5ECD-8A4F-4481-8C3F-BCCE22B2A6AD}" type="presParOf" srcId="{E455D43B-D71E-43A8-8C1C-7F99F3BD0AF2}" destId="{157D5521-8CB6-4EA2-8FDF-30B62C59A86D}" srcOrd="4" destOrd="0" presId="urn:microsoft.com/office/officeart/2005/8/layout/vList2"/>
    <dgm:cxn modelId="{92E814CC-C0B7-4315-9A2F-ACB678B4DCD8}" type="presParOf" srcId="{E455D43B-D71E-43A8-8C1C-7F99F3BD0AF2}" destId="{4BBA727B-88D5-4277-B65E-2DB2C4507254}" srcOrd="5" destOrd="0" presId="urn:microsoft.com/office/officeart/2005/8/layout/vList2"/>
    <dgm:cxn modelId="{D435DCE5-9B61-49D9-AA38-75BBD56B4AC6}" type="presParOf" srcId="{E455D43B-D71E-43A8-8C1C-7F99F3BD0AF2}" destId="{EF31759E-9A79-4122-AB6B-31ABF24FB65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B06F5D-42E0-42AE-BADE-56DEFFABFE9E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B656CEB6-1785-408A-8C5B-0FF3F9696296}">
      <dgm:prSet custT="1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sz="1800" b="0" i="0" dirty="0"/>
            <a:t>Twitter API, Facebook API, Google Maps API, and more</a:t>
          </a:r>
          <a:endParaRPr lang="en-IN" sz="1800" dirty="0"/>
        </a:p>
      </dgm:t>
    </dgm:pt>
    <dgm:pt modelId="{70242808-1E41-4993-B4E5-6D1CD7D89EC1}" type="parTrans" cxnId="{01632B0F-2EBD-4E4F-BF3D-70F4122DCDDD}">
      <dgm:prSet/>
      <dgm:spPr/>
      <dgm:t>
        <a:bodyPr/>
        <a:lstStyle/>
        <a:p>
          <a:endParaRPr lang="en-IN" sz="1800"/>
        </a:p>
      </dgm:t>
    </dgm:pt>
    <dgm:pt modelId="{9455617A-2B92-486C-9BCA-7E74735D236F}" type="sibTrans" cxnId="{01632B0F-2EBD-4E4F-BF3D-70F4122DCDDD}">
      <dgm:prSet/>
      <dgm:spPr/>
      <dgm:t>
        <a:bodyPr/>
        <a:lstStyle/>
        <a:p>
          <a:endParaRPr lang="en-IN" sz="1800"/>
        </a:p>
      </dgm:t>
    </dgm:pt>
    <dgm:pt modelId="{E2EFE1D7-A4AB-452C-99C4-CB537DDF786E}">
      <dgm:prSet custT="1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sz="1800" b="0" i="0" dirty="0">
              <a:solidFill>
                <a:srgbClr val="0070C0"/>
              </a:solidFill>
            </a:rPr>
            <a:t>Granting Outside Access </a:t>
          </a:r>
          <a:r>
            <a:rPr lang="en-US" sz="1800" b="0" i="0" dirty="0"/>
            <a:t>to Your Assets</a:t>
          </a:r>
          <a:endParaRPr lang="en-IN" sz="1800" dirty="0"/>
        </a:p>
      </dgm:t>
    </dgm:pt>
    <dgm:pt modelId="{773628E7-5166-4DCB-BEEA-B2AE04D378D8}" type="parTrans" cxnId="{58051AE9-D8F1-4419-9C56-C679638D23DC}">
      <dgm:prSet/>
      <dgm:spPr/>
      <dgm:t>
        <a:bodyPr/>
        <a:lstStyle/>
        <a:p>
          <a:endParaRPr lang="en-IN" sz="1800"/>
        </a:p>
      </dgm:t>
    </dgm:pt>
    <dgm:pt modelId="{E68F7F34-8244-4741-A244-8595F7E08A4F}" type="sibTrans" cxnId="{58051AE9-D8F1-4419-9C56-C679638D23DC}">
      <dgm:prSet/>
      <dgm:spPr/>
      <dgm:t>
        <a:bodyPr/>
        <a:lstStyle/>
        <a:p>
          <a:endParaRPr lang="en-IN" sz="1800"/>
        </a:p>
      </dgm:t>
    </dgm:pt>
    <dgm:pt modelId="{41234373-BDAC-416E-80B6-3FBB65F67E05}">
      <dgm:prSet custT="1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sz="1800" b="0" i="0" dirty="0"/>
            <a:t>Provide a set of instructions and standards for </a:t>
          </a:r>
          <a:r>
            <a:rPr lang="en-US" sz="1800" dirty="0">
              <a:solidFill>
                <a:srgbClr val="0070C0"/>
              </a:solidFill>
            </a:rPr>
            <a:t>accessing the information and services </a:t>
          </a:r>
          <a:r>
            <a:rPr lang="en-US" sz="1800" b="0" i="0" dirty="0"/>
            <a:t>being shared</a:t>
          </a:r>
          <a:endParaRPr lang="en-IN" sz="1800" dirty="0"/>
        </a:p>
      </dgm:t>
    </dgm:pt>
    <dgm:pt modelId="{691949C7-D792-41D4-9EA4-4345FAD4A8F5}" type="parTrans" cxnId="{8A398C8B-05C9-41C6-9B0B-5AF59191B4EE}">
      <dgm:prSet/>
      <dgm:spPr/>
      <dgm:t>
        <a:bodyPr/>
        <a:lstStyle/>
        <a:p>
          <a:endParaRPr lang="en-IN" sz="1800"/>
        </a:p>
      </dgm:t>
    </dgm:pt>
    <dgm:pt modelId="{9E185472-18AF-4E2C-AD9D-415BD4419DAB}" type="sibTrans" cxnId="{8A398C8B-05C9-41C6-9B0B-5AF59191B4EE}">
      <dgm:prSet/>
      <dgm:spPr/>
      <dgm:t>
        <a:bodyPr/>
        <a:lstStyle/>
        <a:p>
          <a:endParaRPr lang="en-IN" sz="1800"/>
        </a:p>
      </dgm:t>
    </dgm:pt>
    <dgm:pt modelId="{ACEFEECC-DC24-4C90-8FBA-46C8FE533624}">
      <dgm:prSet custT="1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sz="1800" b="0" i="0" dirty="0"/>
            <a:t>Making it possible for external developers to build an application around those assets</a:t>
          </a:r>
          <a:endParaRPr lang="en-IN" sz="1800" dirty="0"/>
        </a:p>
      </dgm:t>
    </dgm:pt>
    <dgm:pt modelId="{83608C1E-B098-4411-B7C8-A2AD681FB7F2}" type="parTrans" cxnId="{C47AC006-7D85-4C4B-B365-EAAB2339EDAF}">
      <dgm:prSet/>
      <dgm:spPr/>
      <dgm:t>
        <a:bodyPr/>
        <a:lstStyle/>
        <a:p>
          <a:endParaRPr lang="en-IN" sz="1800"/>
        </a:p>
      </dgm:t>
    </dgm:pt>
    <dgm:pt modelId="{51F04A80-9646-405A-AA01-D8493AC1E30F}" type="sibTrans" cxnId="{C47AC006-7D85-4C4B-B365-EAAB2339EDAF}">
      <dgm:prSet/>
      <dgm:spPr/>
      <dgm:t>
        <a:bodyPr/>
        <a:lstStyle/>
        <a:p>
          <a:endParaRPr lang="en-IN" sz="1800"/>
        </a:p>
      </dgm:t>
    </dgm:pt>
    <dgm:pt modelId="{29310898-B781-4F72-A8FA-F5CD8EDE9A7B}">
      <dgm:prSet custT="1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sz="1800" b="0" i="0" dirty="0"/>
            <a:t>Much more restricted in the assets they share, given they’re sharing them publicly with developers around the web</a:t>
          </a:r>
          <a:endParaRPr lang="en-IN" sz="1800" dirty="0"/>
        </a:p>
      </dgm:t>
    </dgm:pt>
    <dgm:pt modelId="{A46F304F-4B96-42B1-B610-BC23A38BC8DF}" type="parTrans" cxnId="{0B6763C7-6FB2-4F86-A360-D92749D250FC}">
      <dgm:prSet/>
      <dgm:spPr/>
      <dgm:t>
        <a:bodyPr/>
        <a:lstStyle/>
        <a:p>
          <a:endParaRPr lang="en-IN" sz="1800"/>
        </a:p>
      </dgm:t>
    </dgm:pt>
    <dgm:pt modelId="{D07075B1-277F-4642-9BE0-474A5073C13A}" type="sibTrans" cxnId="{0B6763C7-6FB2-4F86-A360-D92749D250FC}">
      <dgm:prSet/>
      <dgm:spPr/>
      <dgm:t>
        <a:bodyPr/>
        <a:lstStyle/>
        <a:p>
          <a:endParaRPr lang="en-IN" sz="1800"/>
        </a:p>
      </dgm:t>
    </dgm:pt>
    <dgm:pt modelId="{E455D43B-D71E-43A8-8C1C-7F99F3BD0AF2}" type="pres">
      <dgm:prSet presAssocID="{1AB06F5D-42E0-42AE-BADE-56DEFFABFE9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14D9EB-1C93-4237-8DFB-81E50FE50872}" type="pres">
      <dgm:prSet presAssocID="{B656CEB6-1785-408A-8C5B-0FF3F9696296}" presName="parentText" presStyleLbl="node1" presStyleIdx="0" presStyleCnt="5" custScaleY="80089" custLinFactY="-26007" custLinFactNeighborX="-26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7FF87-CD5B-458A-83DE-D5BBD6F89977}" type="pres">
      <dgm:prSet presAssocID="{9455617A-2B92-486C-9BCA-7E74735D236F}" presName="spacer" presStyleCnt="0"/>
      <dgm:spPr/>
    </dgm:pt>
    <dgm:pt modelId="{00BCABF9-B3CC-4971-BA47-6A9AE55FB8F2}" type="pres">
      <dgm:prSet presAssocID="{E2EFE1D7-A4AB-452C-99C4-CB537DDF786E}" presName="parentText" presStyleLbl="node1" presStyleIdx="1" presStyleCnt="5" custScaleY="63450" custLinFactNeighborY="119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2CC1C-A51B-4D32-A4D9-625EC41F0E39}" type="pres">
      <dgm:prSet presAssocID="{E68F7F34-8244-4741-A244-8595F7E08A4F}" presName="spacer" presStyleCnt="0"/>
      <dgm:spPr/>
    </dgm:pt>
    <dgm:pt modelId="{157D5521-8CB6-4EA2-8FDF-30B62C59A86D}" type="pres">
      <dgm:prSet presAssocID="{41234373-BDAC-416E-80B6-3FBB65F67E05}" presName="parentText" presStyleLbl="node1" presStyleIdx="2" presStyleCnt="5" custScaleY="92734" custLinFactNeighborY="228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A727B-88D5-4277-B65E-2DB2C4507254}" type="pres">
      <dgm:prSet presAssocID="{9E185472-18AF-4E2C-AD9D-415BD4419DAB}" presName="spacer" presStyleCnt="0"/>
      <dgm:spPr/>
    </dgm:pt>
    <dgm:pt modelId="{EF31759E-9A79-4122-AB6B-31ABF24FB65B}" type="pres">
      <dgm:prSet presAssocID="{ACEFEECC-DC24-4C90-8FBA-46C8FE533624}" presName="parentText" presStyleLbl="node1" presStyleIdx="3" presStyleCnt="5" custScaleY="85774" custLinFactNeighborY="160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9E93C-AB40-478B-AEA0-022B2FE6A889}" type="pres">
      <dgm:prSet presAssocID="{51F04A80-9646-405A-AA01-D8493AC1E30F}" presName="spacer" presStyleCnt="0"/>
      <dgm:spPr/>
    </dgm:pt>
    <dgm:pt modelId="{A7FA1551-F010-408D-8336-292EF7B5FF1C}" type="pres">
      <dgm:prSet presAssocID="{29310898-B781-4F72-A8FA-F5CD8EDE9A7B}" presName="parentText" presStyleLbl="node1" presStyleIdx="4" presStyleCnt="5" custScaleY="120747" custLinFactNeighborY="770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ECCFF6-D9DF-4B9D-B650-83A34DBE8EA3}" type="presOf" srcId="{1AB06F5D-42E0-42AE-BADE-56DEFFABFE9E}" destId="{E455D43B-D71E-43A8-8C1C-7F99F3BD0AF2}" srcOrd="0" destOrd="0" presId="urn:microsoft.com/office/officeart/2005/8/layout/vList2"/>
    <dgm:cxn modelId="{01632B0F-2EBD-4E4F-BF3D-70F4122DCDDD}" srcId="{1AB06F5D-42E0-42AE-BADE-56DEFFABFE9E}" destId="{B656CEB6-1785-408A-8C5B-0FF3F9696296}" srcOrd="0" destOrd="0" parTransId="{70242808-1E41-4993-B4E5-6D1CD7D89EC1}" sibTransId="{9455617A-2B92-486C-9BCA-7E74735D236F}"/>
    <dgm:cxn modelId="{0B6763C7-6FB2-4F86-A360-D92749D250FC}" srcId="{1AB06F5D-42E0-42AE-BADE-56DEFFABFE9E}" destId="{29310898-B781-4F72-A8FA-F5CD8EDE9A7B}" srcOrd="4" destOrd="0" parTransId="{A46F304F-4B96-42B1-B610-BC23A38BC8DF}" sibTransId="{D07075B1-277F-4642-9BE0-474A5073C13A}"/>
    <dgm:cxn modelId="{9AE87509-B61D-406B-A3EE-7C6CFEED6640}" type="presOf" srcId="{B656CEB6-1785-408A-8C5B-0FF3F9696296}" destId="{7F14D9EB-1C93-4237-8DFB-81E50FE50872}" srcOrd="0" destOrd="0" presId="urn:microsoft.com/office/officeart/2005/8/layout/vList2"/>
    <dgm:cxn modelId="{96C8B2B3-80D0-49BD-8E77-AAC65FAEC0C0}" type="presOf" srcId="{ACEFEECC-DC24-4C90-8FBA-46C8FE533624}" destId="{EF31759E-9A79-4122-AB6B-31ABF24FB65B}" srcOrd="0" destOrd="0" presId="urn:microsoft.com/office/officeart/2005/8/layout/vList2"/>
    <dgm:cxn modelId="{C47AC006-7D85-4C4B-B365-EAAB2339EDAF}" srcId="{1AB06F5D-42E0-42AE-BADE-56DEFFABFE9E}" destId="{ACEFEECC-DC24-4C90-8FBA-46C8FE533624}" srcOrd="3" destOrd="0" parTransId="{83608C1E-B098-4411-B7C8-A2AD681FB7F2}" sibTransId="{51F04A80-9646-405A-AA01-D8493AC1E30F}"/>
    <dgm:cxn modelId="{9F4DCBF7-F175-4DDE-B5F4-576248855B73}" type="presOf" srcId="{41234373-BDAC-416E-80B6-3FBB65F67E05}" destId="{157D5521-8CB6-4EA2-8FDF-30B62C59A86D}" srcOrd="0" destOrd="0" presId="urn:microsoft.com/office/officeart/2005/8/layout/vList2"/>
    <dgm:cxn modelId="{58051AE9-D8F1-4419-9C56-C679638D23DC}" srcId="{1AB06F5D-42E0-42AE-BADE-56DEFFABFE9E}" destId="{E2EFE1D7-A4AB-452C-99C4-CB537DDF786E}" srcOrd="1" destOrd="0" parTransId="{773628E7-5166-4DCB-BEEA-B2AE04D378D8}" sibTransId="{E68F7F34-8244-4741-A244-8595F7E08A4F}"/>
    <dgm:cxn modelId="{CA792D54-866B-4784-B5CF-52C5975DF934}" type="presOf" srcId="{E2EFE1D7-A4AB-452C-99C4-CB537DDF786E}" destId="{00BCABF9-B3CC-4971-BA47-6A9AE55FB8F2}" srcOrd="0" destOrd="0" presId="urn:microsoft.com/office/officeart/2005/8/layout/vList2"/>
    <dgm:cxn modelId="{459297D5-B035-4368-935B-EF79DA2ABD0B}" type="presOf" srcId="{29310898-B781-4F72-A8FA-F5CD8EDE9A7B}" destId="{A7FA1551-F010-408D-8336-292EF7B5FF1C}" srcOrd="0" destOrd="0" presId="urn:microsoft.com/office/officeart/2005/8/layout/vList2"/>
    <dgm:cxn modelId="{8A398C8B-05C9-41C6-9B0B-5AF59191B4EE}" srcId="{1AB06F5D-42E0-42AE-BADE-56DEFFABFE9E}" destId="{41234373-BDAC-416E-80B6-3FBB65F67E05}" srcOrd="2" destOrd="0" parTransId="{691949C7-D792-41D4-9EA4-4345FAD4A8F5}" sibTransId="{9E185472-18AF-4E2C-AD9D-415BD4419DAB}"/>
    <dgm:cxn modelId="{9FB15D15-0652-4DB5-9AB9-E6E0794CC1FD}" type="presParOf" srcId="{E455D43B-D71E-43A8-8C1C-7F99F3BD0AF2}" destId="{7F14D9EB-1C93-4237-8DFB-81E50FE50872}" srcOrd="0" destOrd="0" presId="urn:microsoft.com/office/officeart/2005/8/layout/vList2"/>
    <dgm:cxn modelId="{A52EECEE-334A-4C72-9958-19D37FD0B36C}" type="presParOf" srcId="{E455D43B-D71E-43A8-8C1C-7F99F3BD0AF2}" destId="{FD77FF87-CD5B-458A-83DE-D5BBD6F89977}" srcOrd="1" destOrd="0" presId="urn:microsoft.com/office/officeart/2005/8/layout/vList2"/>
    <dgm:cxn modelId="{45D61F96-F182-4B83-A03D-2DAA587852BA}" type="presParOf" srcId="{E455D43B-D71E-43A8-8C1C-7F99F3BD0AF2}" destId="{00BCABF9-B3CC-4971-BA47-6A9AE55FB8F2}" srcOrd="2" destOrd="0" presId="urn:microsoft.com/office/officeart/2005/8/layout/vList2"/>
    <dgm:cxn modelId="{D1D847B7-71AB-427E-AD13-B58B16955755}" type="presParOf" srcId="{E455D43B-D71E-43A8-8C1C-7F99F3BD0AF2}" destId="{0F02CC1C-A51B-4D32-A4D9-625EC41F0E39}" srcOrd="3" destOrd="0" presId="urn:microsoft.com/office/officeart/2005/8/layout/vList2"/>
    <dgm:cxn modelId="{833C5ECD-8A4F-4481-8C3F-BCCE22B2A6AD}" type="presParOf" srcId="{E455D43B-D71E-43A8-8C1C-7F99F3BD0AF2}" destId="{157D5521-8CB6-4EA2-8FDF-30B62C59A86D}" srcOrd="4" destOrd="0" presId="urn:microsoft.com/office/officeart/2005/8/layout/vList2"/>
    <dgm:cxn modelId="{92E814CC-C0B7-4315-9A2F-ACB678B4DCD8}" type="presParOf" srcId="{E455D43B-D71E-43A8-8C1C-7F99F3BD0AF2}" destId="{4BBA727B-88D5-4277-B65E-2DB2C4507254}" srcOrd="5" destOrd="0" presId="urn:microsoft.com/office/officeart/2005/8/layout/vList2"/>
    <dgm:cxn modelId="{D435DCE5-9B61-49D9-AA38-75BBD56B4AC6}" type="presParOf" srcId="{E455D43B-D71E-43A8-8C1C-7F99F3BD0AF2}" destId="{EF31759E-9A79-4122-AB6B-31ABF24FB65B}" srcOrd="6" destOrd="0" presId="urn:microsoft.com/office/officeart/2005/8/layout/vList2"/>
    <dgm:cxn modelId="{FABB3798-413E-4C59-8D90-D6886D5AB1F8}" type="presParOf" srcId="{E455D43B-D71E-43A8-8C1C-7F99F3BD0AF2}" destId="{38D9E93C-AB40-478B-AEA0-022B2FE6A889}" srcOrd="7" destOrd="0" presId="urn:microsoft.com/office/officeart/2005/8/layout/vList2"/>
    <dgm:cxn modelId="{5ECFBA5D-7B03-4C13-B7BE-61943771F676}" type="presParOf" srcId="{E455D43B-D71E-43A8-8C1C-7F99F3BD0AF2}" destId="{A7FA1551-F010-408D-8336-292EF7B5FF1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B06F5D-42E0-42AE-BADE-56DEFFABFE9E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B656CEB6-1785-408A-8C5B-0FF3F9696296}">
      <dgm:prSet custT="1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sz="1800" dirty="0"/>
            <a:t>Self-Service Developer &amp; Partner Portal API</a:t>
          </a:r>
          <a:endParaRPr lang="en-IN" sz="1800" dirty="0"/>
        </a:p>
      </dgm:t>
    </dgm:pt>
    <dgm:pt modelId="{70242808-1E41-4993-B4E5-6D1CD7D89EC1}" type="parTrans" cxnId="{01632B0F-2EBD-4E4F-BF3D-70F4122DCDDD}">
      <dgm:prSet/>
      <dgm:spPr/>
      <dgm:t>
        <a:bodyPr/>
        <a:lstStyle/>
        <a:p>
          <a:endParaRPr lang="en-IN" sz="1800"/>
        </a:p>
      </dgm:t>
    </dgm:pt>
    <dgm:pt modelId="{9455617A-2B92-486C-9BCA-7E74735D236F}" type="sibTrans" cxnId="{01632B0F-2EBD-4E4F-BF3D-70F4122DCDDD}">
      <dgm:prSet/>
      <dgm:spPr/>
      <dgm:t>
        <a:bodyPr/>
        <a:lstStyle/>
        <a:p>
          <a:endParaRPr lang="en-IN" sz="1800"/>
        </a:p>
      </dgm:t>
    </dgm:pt>
    <dgm:pt modelId="{E2EFE1D7-A4AB-452C-99C4-CB537DDF786E}">
      <dgm:prSet custT="1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sz="1800" dirty="0"/>
            <a:t>Far more common (and possibly even more beneficial, from a business standpoint)</a:t>
          </a:r>
          <a:endParaRPr lang="en-IN" sz="1800" dirty="0"/>
        </a:p>
      </dgm:t>
    </dgm:pt>
    <dgm:pt modelId="{773628E7-5166-4DCB-BEEA-B2AE04D378D8}" type="parTrans" cxnId="{58051AE9-D8F1-4419-9C56-C679638D23DC}">
      <dgm:prSet/>
      <dgm:spPr/>
      <dgm:t>
        <a:bodyPr/>
        <a:lstStyle/>
        <a:p>
          <a:endParaRPr lang="en-IN" sz="1800"/>
        </a:p>
      </dgm:t>
    </dgm:pt>
    <dgm:pt modelId="{E68F7F34-8244-4741-A244-8595F7E08A4F}" type="sibTrans" cxnId="{58051AE9-D8F1-4419-9C56-C679638D23DC}">
      <dgm:prSet/>
      <dgm:spPr/>
      <dgm:t>
        <a:bodyPr/>
        <a:lstStyle/>
        <a:p>
          <a:endParaRPr lang="en-IN" sz="1800"/>
        </a:p>
      </dgm:t>
    </dgm:pt>
    <dgm:pt modelId="{41234373-BDAC-416E-80B6-3FBB65F67E05}">
      <dgm:prSet custT="1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sz="1800" dirty="0"/>
            <a:t>Give developers an easy way to plug right into back-end systems, data, and software</a:t>
          </a:r>
          <a:endParaRPr lang="en-IN" sz="1800" dirty="0"/>
        </a:p>
      </dgm:t>
    </dgm:pt>
    <dgm:pt modelId="{691949C7-D792-41D4-9EA4-4345FAD4A8F5}" type="parTrans" cxnId="{8A398C8B-05C9-41C6-9B0B-5AF59191B4EE}">
      <dgm:prSet/>
      <dgm:spPr/>
      <dgm:t>
        <a:bodyPr/>
        <a:lstStyle/>
        <a:p>
          <a:endParaRPr lang="en-IN" sz="1800"/>
        </a:p>
      </dgm:t>
    </dgm:pt>
    <dgm:pt modelId="{9E185472-18AF-4E2C-AD9D-415BD4419DAB}" type="sibTrans" cxnId="{8A398C8B-05C9-41C6-9B0B-5AF59191B4EE}">
      <dgm:prSet/>
      <dgm:spPr/>
      <dgm:t>
        <a:bodyPr/>
        <a:lstStyle/>
        <a:p>
          <a:endParaRPr lang="en-IN" sz="1800"/>
        </a:p>
      </dgm:t>
    </dgm:pt>
    <dgm:pt modelId="{ACEFEECC-DC24-4C90-8FBA-46C8FE533624}">
      <dgm:prSet custT="1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sz="1800" dirty="0"/>
            <a:t>Letting engineering teams do their jobs in less time, with fewer resources</a:t>
          </a:r>
          <a:endParaRPr lang="en-IN" sz="1800" dirty="0"/>
        </a:p>
      </dgm:t>
    </dgm:pt>
    <dgm:pt modelId="{83608C1E-B098-4411-B7C8-A2AD681FB7F2}" type="parTrans" cxnId="{C47AC006-7D85-4C4B-B365-EAAB2339EDAF}">
      <dgm:prSet/>
      <dgm:spPr/>
      <dgm:t>
        <a:bodyPr/>
        <a:lstStyle/>
        <a:p>
          <a:endParaRPr lang="en-IN" sz="1800"/>
        </a:p>
      </dgm:t>
    </dgm:pt>
    <dgm:pt modelId="{51F04A80-9646-405A-AA01-D8493AC1E30F}" type="sibTrans" cxnId="{C47AC006-7D85-4C4B-B365-EAAB2339EDAF}">
      <dgm:prSet/>
      <dgm:spPr/>
      <dgm:t>
        <a:bodyPr/>
        <a:lstStyle/>
        <a:p>
          <a:endParaRPr lang="en-IN" sz="1800"/>
        </a:p>
      </dgm:t>
    </dgm:pt>
    <dgm:pt modelId="{29310898-B781-4F72-A8FA-F5CD8EDE9A7B}">
      <dgm:prSet custT="1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sz="1800" dirty="0"/>
            <a:t>All about productivity, partnerships, and facilitating service-oriented architectures</a:t>
          </a:r>
          <a:endParaRPr lang="en-IN" sz="1800" dirty="0"/>
        </a:p>
      </dgm:t>
    </dgm:pt>
    <dgm:pt modelId="{A46F304F-4B96-42B1-B610-BC23A38BC8DF}" type="parTrans" cxnId="{0B6763C7-6FB2-4F86-A360-D92749D250FC}">
      <dgm:prSet/>
      <dgm:spPr/>
      <dgm:t>
        <a:bodyPr/>
        <a:lstStyle/>
        <a:p>
          <a:endParaRPr lang="en-IN" sz="1800"/>
        </a:p>
      </dgm:t>
    </dgm:pt>
    <dgm:pt modelId="{D07075B1-277F-4642-9BE0-474A5073C13A}" type="sibTrans" cxnId="{0B6763C7-6FB2-4F86-A360-D92749D250FC}">
      <dgm:prSet/>
      <dgm:spPr/>
      <dgm:t>
        <a:bodyPr/>
        <a:lstStyle/>
        <a:p>
          <a:endParaRPr lang="en-IN" sz="1800"/>
        </a:p>
      </dgm:t>
    </dgm:pt>
    <dgm:pt modelId="{E455D43B-D71E-43A8-8C1C-7F99F3BD0AF2}" type="pres">
      <dgm:prSet presAssocID="{1AB06F5D-42E0-42AE-BADE-56DEFFABFE9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14D9EB-1C93-4237-8DFB-81E50FE50872}" type="pres">
      <dgm:prSet presAssocID="{B656CEB6-1785-408A-8C5B-0FF3F9696296}" presName="parentText" presStyleLbl="node1" presStyleIdx="0" presStyleCnt="5" custScaleY="80089" custLinFactY="-26007" custLinFactNeighborX="-26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7FF87-CD5B-458A-83DE-D5BBD6F89977}" type="pres">
      <dgm:prSet presAssocID="{9455617A-2B92-486C-9BCA-7E74735D236F}" presName="spacer" presStyleCnt="0"/>
      <dgm:spPr/>
    </dgm:pt>
    <dgm:pt modelId="{00BCABF9-B3CC-4971-BA47-6A9AE55FB8F2}" type="pres">
      <dgm:prSet presAssocID="{E2EFE1D7-A4AB-452C-99C4-CB537DDF786E}" presName="parentText" presStyleLbl="node1" presStyleIdx="1" presStyleCnt="5" custScaleY="97881" custLinFactNeighborY="-2479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2CC1C-A51B-4D32-A4D9-625EC41F0E39}" type="pres">
      <dgm:prSet presAssocID="{E68F7F34-8244-4741-A244-8595F7E08A4F}" presName="spacer" presStyleCnt="0"/>
      <dgm:spPr/>
    </dgm:pt>
    <dgm:pt modelId="{157D5521-8CB6-4EA2-8FDF-30B62C59A86D}" type="pres">
      <dgm:prSet presAssocID="{41234373-BDAC-416E-80B6-3FBB65F67E05}" presName="parentText" presStyleLbl="node1" presStyleIdx="2" presStyleCnt="5" custScaleY="92734" custLinFactNeighborY="-506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A727B-88D5-4277-B65E-2DB2C4507254}" type="pres">
      <dgm:prSet presAssocID="{9E185472-18AF-4E2C-AD9D-415BD4419DAB}" presName="spacer" presStyleCnt="0"/>
      <dgm:spPr/>
    </dgm:pt>
    <dgm:pt modelId="{EF31759E-9A79-4122-AB6B-31ABF24FB65B}" type="pres">
      <dgm:prSet presAssocID="{ACEFEECC-DC24-4C90-8FBA-46C8FE533624}" presName="parentText" presStyleLbl="node1" presStyleIdx="3" presStyleCnt="5" custScaleY="85774" custLinFactNeighborY="-67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9E93C-AB40-478B-AEA0-022B2FE6A889}" type="pres">
      <dgm:prSet presAssocID="{51F04A80-9646-405A-AA01-D8493AC1E30F}" presName="spacer" presStyleCnt="0"/>
      <dgm:spPr/>
    </dgm:pt>
    <dgm:pt modelId="{A7FA1551-F010-408D-8336-292EF7B5FF1C}" type="pres">
      <dgm:prSet presAssocID="{29310898-B781-4F72-A8FA-F5CD8EDE9A7B}" presName="parentText" presStyleLbl="node1" presStyleIdx="4" presStyleCnt="5" custScaleY="90301" custLinFactNeighborY="-842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ECCFF6-D9DF-4B9D-B650-83A34DBE8EA3}" type="presOf" srcId="{1AB06F5D-42E0-42AE-BADE-56DEFFABFE9E}" destId="{E455D43B-D71E-43A8-8C1C-7F99F3BD0AF2}" srcOrd="0" destOrd="0" presId="urn:microsoft.com/office/officeart/2005/8/layout/vList2"/>
    <dgm:cxn modelId="{01632B0F-2EBD-4E4F-BF3D-70F4122DCDDD}" srcId="{1AB06F5D-42E0-42AE-BADE-56DEFFABFE9E}" destId="{B656CEB6-1785-408A-8C5B-0FF3F9696296}" srcOrd="0" destOrd="0" parTransId="{70242808-1E41-4993-B4E5-6D1CD7D89EC1}" sibTransId="{9455617A-2B92-486C-9BCA-7E74735D236F}"/>
    <dgm:cxn modelId="{0B6763C7-6FB2-4F86-A360-D92749D250FC}" srcId="{1AB06F5D-42E0-42AE-BADE-56DEFFABFE9E}" destId="{29310898-B781-4F72-A8FA-F5CD8EDE9A7B}" srcOrd="4" destOrd="0" parTransId="{A46F304F-4B96-42B1-B610-BC23A38BC8DF}" sibTransId="{D07075B1-277F-4642-9BE0-474A5073C13A}"/>
    <dgm:cxn modelId="{9AE87509-B61D-406B-A3EE-7C6CFEED6640}" type="presOf" srcId="{B656CEB6-1785-408A-8C5B-0FF3F9696296}" destId="{7F14D9EB-1C93-4237-8DFB-81E50FE50872}" srcOrd="0" destOrd="0" presId="urn:microsoft.com/office/officeart/2005/8/layout/vList2"/>
    <dgm:cxn modelId="{96C8B2B3-80D0-49BD-8E77-AAC65FAEC0C0}" type="presOf" srcId="{ACEFEECC-DC24-4C90-8FBA-46C8FE533624}" destId="{EF31759E-9A79-4122-AB6B-31ABF24FB65B}" srcOrd="0" destOrd="0" presId="urn:microsoft.com/office/officeart/2005/8/layout/vList2"/>
    <dgm:cxn modelId="{C47AC006-7D85-4C4B-B365-EAAB2339EDAF}" srcId="{1AB06F5D-42E0-42AE-BADE-56DEFFABFE9E}" destId="{ACEFEECC-DC24-4C90-8FBA-46C8FE533624}" srcOrd="3" destOrd="0" parTransId="{83608C1E-B098-4411-B7C8-A2AD681FB7F2}" sibTransId="{51F04A80-9646-405A-AA01-D8493AC1E30F}"/>
    <dgm:cxn modelId="{9F4DCBF7-F175-4DDE-B5F4-576248855B73}" type="presOf" srcId="{41234373-BDAC-416E-80B6-3FBB65F67E05}" destId="{157D5521-8CB6-4EA2-8FDF-30B62C59A86D}" srcOrd="0" destOrd="0" presId="urn:microsoft.com/office/officeart/2005/8/layout/vList2"/>
    <dgm:cxn modelId="{58051AE9-D8F1-4419-9C56-C679638D23DC}" srcId="{1AB06F5D-42E0-42AE-BADE-56DEFFABFE9E}" destId="{E2EFE1D7-A4AB-452C-99C4-CB537DDF786E}" srcOrd="1" destOrd="0" parTransId="{773628E7-5166-4DCB-BEEA-B2AE04D378D8}" sibTransId="{E68F7F34-8244-4741-A244-8595F7E08A4F}"/>
    <dgm:cxn modelId="{CA792D54-866B-4784-B5CF-52C5975DF934}" type="presOf" srcId="{E2EFE1D7-A4AB-452C-99C4-CB537DDF786E}" destId="{00BCABF9-B3CC-4971-BA47-6A9AE55FB8F2}" srcOrd="0" destOrd="0" presId="urn:microsoft.com/office/officeart/2005/8/layout/vList2"/>
    <dgm:cxn modelId="{459297D5-B035-4368-935B-EF79DA2ABD0B}" type="presOf" srcId="{29310898-B781-4F72-A8FA-F5CD8EDE9A7B}" destId="{A7FA1551-F010-408D-8336-292EF7B5FF1C}" srcOrd="0" destOrd="0" presId="urn:microsoft.com/office/officeart/2005/8/layout/vList2"/>
    <dgm:cxn modelId="{8A398C8B-05C9-41C6-9B0B-5AF59191B4EE}" srcId="{1AB06F5D-42E0-42AE-BADE-56DEFFABFE9E}" destId="{41234373-BDAC-416E-80B6-3FBB65F67E05}" srcOrd="2" destOrd="0" parTransId="{691949C7-D792-41D4-9EA4-4345FAD4A8F5}" sibTransId="{9E185472-18AF-4E2C-AD9D-415BD4419DAB}"/>
    <dgm:cxn modelId="{9FB15D15-0652-4DB5-9AB9-E6E0794CC1FD}" type="presParOf" srcId="{E455D43B-D71E-43A8-8C1C-7F99F3BD0AF2}" destId="{7F14D9EB-1C93-4237-8DFB-81E50FE50872}" srcOrd="0" destOrd="0" presId="urn:microsoft.com/office/officeart/2005/8/layout/vList2"/>
    <dgm:cxn modelId="{A52EECEE-334A-4C72-9958-19D37FD0B36C}" type="presParOf" srcId="{E455D43B-D71E-43A8-8C1C-7F99F3BD0AF2}" destId="{FD77FF87-CD5B-458A-83DE-D5BBD6F89977}" srcOrd="1" destOrd="0" presId="urn:microsoft.com/office/officeart/2005/8/layout/vList2"/>
    <dgm:cxn modelId="{45D61F96-F182-4B83-A03D-2DAA587852BA}" type="presParOf" srcId="{E455D43B-D71E-43A8-8C1C-7F99F3BD0AF2}" destId="{00BCABF9-B3CC-4971-BA47-6A9AE55FB8F2}" srcOrd="2" destOrd="0" presId="urn:microsoft.com/office/officeart/2005/8/layout/vList2"/>
    <dgm:cxn modelId="{D1D847B7-71AB-427E-AD13-B58B16955755}" type="presParOf" srcId="{E455D43B-D71E-43A8-8C1C-7F99F3BD0AF2}" destId="{0F02CC1C-A51B-4D32-A4D9-625EC41F0E39}" srcOrd="3" destOrd="0" presId="urn:microsoft.com/office/officeart/2005/8/layout/vList2"/>
    <dgm:cxn modelId="{833C5ECD-8A4F-4481-8C3F-BCCE22B2A6AD}" type="presParOf" srcId="{E455D43B-D71E-43A8-8C1C-7F99F3BD0AF2}" destId="{157D5521-8CB6-4EA2-8FDF-30B62C59A86D}" srcOrd="4" destOrd="0" presId="urn:microsoft.com/office/officeart/2005/8/layout/vList2"/>
    <dgm:cxn modelId="{92E814CC-C0B7-4315-9A2F-ACB678B4DCD8}" type="presParOf" srcId="{E455D43B-D71E-43A8-8C1C-7F99F3BD0AF2}" destId="{4BBA727B-88D5-4277-B65E-2DB2C4507254}" srcOrd="5" destOrd="0" presId="urn:microsoft.com/office/officeart/2005/8/layout/vList2"/>
    <dgm:cxn modelId="{D435DCE5-9B61-49D9-AA38-75BBD56B4AC6}" type="presParOf" srcId="{E455D43B-D71E-43A8-8C1C-7F99F3BD0AF2}" destId="{EF31759E-9A79-4122-AB6B-31ABF24FB65B}" srcOrd="6" destOrd="0" presId="urn:microsoft.com/office/officeart/2005/8/layout/vList2"/>
    <dgm:cxn modelId="{FABB3798-413E-4C59-8D90-D6886D5AB1F8}" type="presParOf" srcId="{E455D43B-D71E-43A8-8C1C-7F99F3BD0AF2}" destId="{38D9E93C-AB40-478B-AEA0-022B2FE6A889}" srcOrd="7" destOrd="0" presId="urn:microsoft.com/office/officeart/2005/8/layout/vList2"/>
    <dgm:cxn modelId="{5ECFBA5D-7B03-4C13-B7BE-61943771F676}" type="presParOf" srcId="{E455D43B-D71E-43A8-8C1C-7F99F3BD0AF2}" destId="{A7FA1551-F010-408D-8336-292EF7B5FF1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4D9EB-1C93-4237-8DFB-81E50FE50872}">
      <dsp:nvSpPr>
        <dsp:cNvPr id="0" name=""/>
        <dsp:cNvSpPr/>
      </dsp:nvSpPr>
      <dsp:spPr>
        <a:xfrm>
          <a:off x="0" y="0"/>
          <a:ext cx="5646640" cy="764625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API stands for ‘</a:t>
          </a:r>
          <a:r>
            <a:rPr lang="en-US" sz="1800" b="1" kern="1200" dirty="0">
              <a:solidFill>
                <a:srgbClr val="C00000"/>
              </a:solidFill>
            </a:rPr>
            <a:t>Application Programming Interface</a:t>
          </a:r>
          <a:r>
            <a:rPr lang="en-US" sz="1800" kern="1200" dirty="0"/>
            <a:t>’.</a:t>
          </a:r>
          <a:endParaRPr lang="en-IN" sz="1800" kern="1200" dirty="0"/>
        </a:p>
      </dsp:txBody>
      <dsp:txXfrm>
        <a:off x="37326" y="37326"/>
        <a:ext cx="5571988" cy="689973"/>
      </dsp:txXfrm>
    </dsp:sp>
    <dsp:sp modelId="{00BCABF9-B3CC-4971-BA47-6A9AE55FB8F2}">
      <dsp:nvSpPr>
        <dsp:cNvPr id="0" name=""/>
        <dsp:cNvSpPr/>
      </dsp:nvSpPr>
      <dsp:spPr>
        <a:xfrm>
          <a:off x="0" y="857792"/>
          <a:ext cx="5646640" cy="776540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API: an interface to access whatever resource it points to: data, server software, or other applications.</a:t>
          </a:r>
          <a:endParaRPr lang="en-IN" sz="1800" kern="1200" dirty="0"/>
        </a:p>
      </dsp:txBody>
      <dsp:txXfrm>
        <a:off x="37908" y="895700"/>
        <a:ext cx="5570824" cy="700724"/>
      </dsp:txXfrm>
    </dsp:sp>
    <dsp:sp modelId="{157D5521-8CB6-4EA2-8FDF-30B62C59A86D}">
      <dsp:nvSpPr>
        <dsp:cNvPr id="0" name=""/>
        <dsp:cNvSpPr/>
      </dsp:nvSpPr>
      <dsp:spPr>
        <a:xfrm>
          <a:off x="0" y="1734614"/>
          <a:ext cx="5646640" cy="799024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In an internet-connected world, web and mobile applications are designed for humans to use</a:t>
          </a:r>
          <a:r>
            <a:rPr lang="en-US" sz="1800" kern="1200" dirty="0" smtClean="0"/>
            <a:t>.</a:t>
          </a:r>
          <a:endParaRPr lang="en-IN" sz="1800" kern="1200" dirty="0"/>
        </a:p>
      </dsp:txBody>
      <dsp:txXfrm>
        <a:off x="39005" y="1773619"/>
        <a:ext cx="5568630" cy="721014"/>
      </dsp:txXfrm>
    </dsp:sp>
    <dsp:sp modelId="{EF31759E-9A79-4122-AB6B-31ABF24FB65B}">
      <dsp:nvSpPr>
        <dsp:cNvPr id="0" name=""/>
        <dsp:cNvSpPr/>
      </dsp:nvSpPr>
      <dsp:spPr>
        <a:xfrm>
          <a:off x="0" y="2638280"/>
          <a:ext cx="5646640" cy="818901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APIs are designed for other digital systems and applications to use.</a:t>
          </a:r>
          <a:endParaRPr lang="en-IN" sz="1800" kern="1200" dirty="0"/>
        </a:p>
      </dsp:txBody>
      <dsp:txXfrm>
        <a:off x="39975" y="2678255"/>
        <a:ext cx="5566690" cy="7389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4D9EB-1C93-4237-8DFB-81E50FE50872}">
      <dsp:nvSpPr>
        <dsp:cNvPr id="0" name=""/>
        <dsp:cNvSpPr/>
      </dsp:nvSpPr>
      <dsp:spPr>
        <a:xfrm>
          <a:off x="0" y="0"/>
          <a:ext cx="5646640" cy="757597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/>
            <a:t>Twitter API, Facebook API, Google Maps API, and more</a:t>
          </a:r>
          <a:endParaRPr lang="en-IN" sz="1800" kern="1200" dirty="0"/>
        </a:p>
      </dsp:txBody>
      <dsp:txXfrm>
        <a:off x="36983" y="36983"/>
        <a:ext cx="5572674" cy="683631"/>
      </dsp:txXfrm>
    </dsp:sp>
    <dsp:sp modelId="{00BCABF9-B3CC-4971-BA47-6A9AE55FB8F2}">
      <dsp:nvSpPr>
        <dsp:cNvPr id="0" name=""/>
        <dsp:cNvSpPr/>
      </dsp:nvSpPr>
      <dsp:spPr>
        <a:xfrm>
          <a:off x="0" y="857477"/>
          <a:ext cx="5646640" cy="600202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>
              <a:solidFill>
                <a:srgbClr val="0070C0"/>
              </a:solidFill>
            </a:rPr>
            <a:t>Granting Outside Access </a:t>
          </a:r>
          <a:r>
            <a:rPr lang="en-US" sz="1800" b="0" i="0" kern="1200" dirty="0"/>
            <a:t>to Your Assets</a:t>
          </a:r>
          <a:endParaRPr lang="en-IN" sz="1800" kern="1200" dirty="0"/>
        </a:p>
      </dsp:txBody>
      <dsp:txXfrm>
        <a:off x="29299" y="886776"/>
        <a:ext cx="5588042" cy="541604"/>
      </dsp:txXfrm>
    </dsp:sp>
    <dsp:sp modelId="{157D5521-8CB6-4EA2-8FDF-30B62C59A86D}">
      <dsp:nvSpPr>
        <dsp:cNvPr id="0" name=""/>
        <dsp:cNvSpPr/>
      </dsp:nvSpPr>
      <dsp:spPr>
        <a:xfrm>
          <a:off x="0" y="1547121"/>
          <a:ext cx="5646640" cy="877212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/>
            <a:t>Provide a set of instructions and standards for </a:t>
          </a:r>
          <a:r>
            <a:rPr lang="en-US" sz="1800" kern="1200" dirty="0">
              <a:solidFill>
                <a:srgbClr val="0070C0"/>
              </a:solidFill>
            </a:rPr>
            <a:t>accessing the information and services </a:t>
          </a:r>
          <a:r>
            <a:rPr lang="en-US" sz="1800" b="0" i="0" kern="1200" dirty="0"/>
            <a:t>being shared</a:t>
          </a:r>
          <a:endParaRPr lang="en-IN" sz="1800" kern="1200" dirty="0"/>
        </a:p>
      </dsp:txBody>
      <dsp:txXfrm>
        <a:off x="42822" y="1589943"/>
        <a:ext cx="5560996" cy="791568"/>
      </dsp:txXfrm>
    </dsp:sp>
    <dsp:sp modelId="{EF31759E-9A79-4122-AB6B-31ABF24FB65B}">
      <dsp:nvSpPr>
        <dsp:cNvPr id="0" name=""/>
        <dsp:cNvSpPr/>
      </dsp:nvSpPr>
      <dsp:spPr>
        <a:xfrm>
          <a:off x="0" y="2499450"/>
          <a:ext cx="5646640" cy="811374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/>
            <a:t>Making it possible for external developers to build an application around those assets</a:t>
          </a:r>
          <a:endParaRPr lang="en-IN" sz="1800" kern="1200" dirty="0"/>
        </a:p>
      </dsp:txBody>
      <dsp:txXfrm>
        <a:off x="39608" y="2539058"/>
        <a:ext cx="5567424" cy="732158"/>
      </dsp:txXfrm>
    </dsp:sp>
    <dsp:sp modelId="{A7FA1551-F010-408D-8336-292EF7B5FF1C}">
      <dsp:nvSpPr>
        <dsp:cNvPr id="0" name=""/>
        <dsp:cNvSpPr/>
      </dsp:nvSpPr>
      <dsp:spPr>
        <a:xfrm>
          <a:off x="0" y="3388144"/>
          <a:ext cx="5646640" cy="114220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/>
            <a:t>Much more restricted in the assets they share, given they’re sharing them publicly with developers around the web</a:t>
          </a:r>
          <a:endParaRPr lang="en-IN" sz="1800" kern="1200" dirty="0"/>
        </a:p>
      </dsp:txBody>
      <dsp:txXfrm>
        <a:off x="55758" y="3443902"/>
        <a:ext cx="5535124" cy="10306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4D9EB-1C93-4237-8DFB-81E50FE50872}">
      <dsp:nvSpPr>
        <dsp:cNvPr id="0" name=""/>
        <dsp:cNvSpPr/>
      </dsp:nvSpPr>
      <dsp:spPr>
        <a:xfrm>
          <a:off x="0" y="0"/>
          <a:ext cx="5646640" cy="629691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Self-Service Developer &amp; Partner Portal API</a:t>
          </a:r>
          <a:endParaRPr lang="en-IN" sz="1800" kern="1200" dirty="0"/>
        </a:p>
      </dsp:txBody>
      <dsp:txXfrm>
        <a:off x="30739" y="30739"/>
        <a:ext cx="5585162" cy="568213"/>
      </dsp:txXfrm>
    </dsp:sp>
    <dsp:sp modelId="{00BCABF9-B3CC-4971-BA47-6A9AE55FB8F2}">
      <dsp:nvSpPr>
        <dsp:cNvPr id="0" name=""/>
        <dsp:cNvSpPr/>
      </dsp:nvSpPr>
      <dsp:spPr>
        <a:xfrm>
          <a:off x="0" y="726745"/>
          <a:ext cx="5646640" cy="769579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Far more common (and possibly even more beneficial, from a business standpoint)</a:t>
          </a:r>
          <a:endParaRPr lang="en-IN" sz="1800" kern="1200" dirty="0"/>
        </a:p>
      </dsp:txBody>
      <dsp:txXfrm>
        <a:off x="37568" y="764313"/>
        <a:ext cx="5571504" cy="694443"/>
      </dsp:txXfrm>
    </dsp:sp>
    <dsp:sp modelId="{157D5521-8CB6-4EA2-8FDF-30B62C59A86D}">
      <dsp:nvSpPr>
        <dsp:cNvPr id="0" name=""/>
        <dsp:cNvSpPr/>
      </dsp:nvSpPr>
      <dsp:spPr>
        <a:xfrm>
          <a:off x="0" y="1586034"/>
          <a:ext cx="5646640" cy="729111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Give developers an easy way to plug right into back-end systems, data, and software</a:t>
          </a:r>
          <a:endParaRPr lang="en-IN" sz="1800" kern="1200" dirty="0"/>
        </a:p>
      </dsp:txBody>
      <dsp:txXfrm>
        <a:off x="35592" y="1621626"/>
        <a:ext cx="5575456" cy="657927"/>
      </dsp:txXfrm>
    </dsp:sp>
    <dsp:sp modelId="{EF31759E-9A79-4122-AB6B-31ABF24FB65B}">
      <dsp:nvSpPr>
        <dsp:cNvPr id="0" name=""/>
        <dsp:cNvSpPr/>
      </dsp:nvSpPr>
      <dsp:spPr>
        <a:xfrm>
          <a:off x="0" y="2415120"/>
          <a:ext cx="5646640" cy="674389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Letting engineering teams do their jobs in less time, with fewer resources</a:t>
          </a:r>
          <a:endParaRPr lang="en-IN" sz="1800" kern="1200" dirty="0"/>
        </a:p>
      </dsp:txBody>
      <dsp:txXfrm>
        <a:off x="32921" y="2448041"/>
        <a:ext cx="5580798" cy="608547"/>
      </dsp:txXfrm>
    </dsp:sp>
    <dsp:sp modelId="{A7FA1551-F010-408D-8336-292EF7B5FF1C}">
      <dsp:nvSpPr>
        <dsp:cNvPr id="0" name=""/>
        <dsp:cNvSpPr/>
      </dsp:nvSpPr>
      <dsp:spPr>
        <a:xfrm>
          <a:off x="0" y="3190824"/>
          <a:ext cx="5646640" cy="709982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All about productivity, partnerships, and facilitating service-oriented architectures</a:t>
          </a:r>
          <a:endParaRPr lang="en-IN" sz="1800" kern="1200" dirty="0"/>
        </a:p>
      </dsp:txBody>
      <dsp:txXfrm>
        <a:off x="34658" y="3225482"/>
        <a:ext cx="5577324" cy="640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3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2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9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5" y="646777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708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3393315" y="2502273"/>
            <a:ext cx="4213381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70" y="2510642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23760" marR="0" lvl="0" indent="-211880" algn="l" rtl="0">
              <a:lnSpc>
                <a:spcPct val="9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47521" marR="0" lvl="1" indent="-353133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1280" marR="0" lvl="2" indent="-32959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95040" marR="0" lvl="3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8801" marR="0" lvl="4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2561" marR="0" lvl="5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6321" marR="0" lvl="6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90081" marR="0" lvl="7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3841" marR="0" lvl="8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1" y="2510642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4738" tIns="42358" rIns="84738" bIns="42358" anchor="ctr" anchorCtr="0">
            <a:noAutofit/>
          </a:bodyPr>
          <a:lstStyle/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6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3673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 the end of this video, you will be able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502092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5254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6848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4038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8"/>
            <a:ext cx="5940425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3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0954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5188226" y="4965618"/>
            <a:ext cx="1815548" cy="166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7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70" name="Google Shape;70;p17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548891" y="2502273"/>
            <a:ext cx="5057806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000" dirty="0"/>
              <a:t>Application Development- Introduction</a:t>
            </a:r>
          </a:p>
          <a:p>
            <a:pPr lvl="0"/>
            <a:r>
              <a:rPr lang="en-US" sz="2200" dirty="0"/>
              <a:t>Web application architectures</a:t>
            </a:r>
          </a:p>
          <a:p>
            <a:pPr lvl="0"/>
            <a:r>
              <a:rPr lang="en-US" sz="2200" dirty="0"/>
              <a:t>Application Programming Interface</a:t>
            </a: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1361C82-ADFF-4F0C-B44B-5F818D974FE2}"/>
              </a:ext>
            </a:extLst>
          </p:cNvPr>
          <p:cNvGrpSpPr/>
          <p:nvPr/>
        </p:nvGrpSpPr>
        <p:grpSpPr>
          <a:xfrm>
            <a:off x="679107" y="4165852"/>
            <a:ext cx="4539972" cy="1300991"/>
            <a:chOff x="395283" y="5054360"/>
            <a:chExt cx="5592683" cy="161403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5DA2A2-CAD3-4C79-A155-4C14108BC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283" y="5214780"/>
              <a:ext cx="2128087" cy="129319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3CBAFB1-1581-419E-A98E-D0F56C672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8281" y="5054360"/>
              <a:ext cx="1614035" cy="161403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24FB55C-C265-46FC-A5F2-43A558D0D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7227" y="5371008"/>
              <a:ext cx="980739" cy="98073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Request-Response APIs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Typically expose an interface through a </a:t>
            </a:r>
            <a:r>
              <a:rPr lang="en-US" sz="1800" b="1" dirty="0">
                <a:solidFill>
                  <a:srgbClr val="C00000"/>
                </a:solidFill>
              </a:rPr>
              <a:t>HTTP-based web server</a:t>
            </a:r>
          </a:p>
          <a:p>
            <a:r>
              <a:rPr lang="en-US" sz="1800" dirty="0"/>
              <a:t>APIs define a set of endpoints</a:t>
            </a:r>
          </a:p>
          <a:p>
            <a:pPr lvl="1"/>
            <a:r>
              <a:rPr lang="en-US" sz="1800" dirty="0"/>
              <a:t>Clients make HTTP requests for data to those endpoints </a:t>
            </a:r>
          </a:p>
          <a:p>
            <a:pPr lvl="1"/>
            <a:r>
              <a:rPr lang="en-US" sz="1800" dirty="0"/>
              <a:t>Server returns responses</a:t>
            </a:r>
          </a:p>
          <a:p>
            <a:r>
              <a:rPr lang="en-US" sz="1800" dirty="0"/>
              <a:t>The response is typically sent back as </a:t>
            </a:r>
            <a:r>
              <a:rPr lang="en-US" sz="1800" dirty="0">
                <a:solidFill>
                  <a:srgbClr val="0070C0"/>
                </a:solidFill>
              </a:rPr>
              <a:t>JSON or XML</a:t>
            </a:r>
          </a:p>
          <a:p>
            <a:r>
              <a:rPr lang="en-US" sz="1800" dirty="0"/>
              <a:t>Three common paradigms used to expose request–response APIs: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254190" y="515287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800" dirty="0" err="1"/>
              <a:t>GraphQL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7255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Event Driven APIs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Apps which want to </a:t>
            </a:r>
            <a:r>
              <a:rPr lang="en-US" sz="1800" b="1" dirty="0">
                <a:solidFill>
                  <a:srgbClr val="C00000"/>
                </a:solidFill>
              </a:rPr>
              <a:t>stay up to date with the changes </a:t>
            </a:r>
            <a:r>
              <a:rPr lang="en-US" sz="1800" dirty="0"/>
              <a:t>in data on server side often end up polling the API.</a:t>
            </a:r>
          </a:p>
          <a:p>
            <a:r>
              <a:rPr lang="en-US" sz="1800" dirty="0"/>
              <a:t>With polling, </a:t>
            </a:r>
            <a:r>
              <a:rPr lang="en-US" sz="1800" b="1" dirty="0">
                <a:solidFill>
                  <a:srgbClr val="C00000"/>
                </a:solidFill>
              </a:rPr>
              <a:t>apps constantly query API endpoints </a:t>
            </a:r>
            <a:r>
              <a:rPr lang="en-US" sz="1800" dirty="0"/>
              <a:t>at a predetermined frequency and look for new data.</a:t>
            </a:r>
          </a:p>
          <a:p>
            <a:pPr lvl="1"/>
            <a:r>
              <a:rPr lang="en-US" sz="1800" dirty="0"/>
              <a:t>If poll is done at a low frequency, apps will not have data about all the events happened since last poll.</a:t>
            </a:r>
          </a:p>
          <a:p>
            <a:pPr lvl="1"/>
            <a:r>
              <a:rPr lang="en-US" sz="1800" dirty="0"/>
              <a:t>If poll is done at a high frequency, would lead to a huge waste of resources, as most API calls will not return any new data.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41847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BE199E-D6B5-4292-8EC7-F2535552F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481" y="2973466"/>
            <a:ext cx="2568559" cy="1498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D929F9-D2C4-4475-A269-7FB802D89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28" y="3295684"/>
            <a:ext cx="914475" cy="8538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Event Driven APIs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To share data about events in real time, </a:t>
            </a:r>
          </a:p>
          <a:p>
            <a:pPr lvl="1"/>
            <a:r>
              <a:rPr lang="en-US" sz="1800" dirty="0"/>
              <a:t>three common mechanisms are used : </a:t>
            </a:r>
          </a:p>
          <a:p>
            <a:pPr lvl="2"/>
            <a:r>
              <a:rPr lang="en-US" sz="1800" dirty="0" err="1"/>
              <a:t>WebHooks</a:t>
            </a:r>
            <a:endParaRPr lang="en-US" sz="1800" dirty="0"/>
          </a:p>
          <a:p>
            <a:pPr lvl="2"/>
            <a:r>
              <a:rPr lang="en-US" sz="1800" dirty="0" err="1"/>
              <a:t>WebSockets</a:t>
            </a:r>
            <a:endParaRPr lang="en-US" sz="1800" dirty="0"/>
          </a:p>
          <a:p>
            <a:pPr lvl="2"/>
            <a:r>
              <a:rPr lang="en-US" sz="1800" dirty="0"/>
              <a:t>and HTTP Streaming.</a:t>
            </a:r>
          </a:p>
        </p:txBody>
      </p:sp>
    </p:spTree>
    <p:extLst>
      <p:ext uri="{BB962C8B-B14F-4D97-AF65-F5344CB8AC3E}">
        <p14:creationId xmlns:p14="http://schemas.microsoft.com/office/powerpoint/2010/main" val="886873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1800" dirty="0"/>
              <a:t>Application Programming Interface</a:t>
            </a:r>
          </a:p>
          <a:p>
            <a:pPr marL="12600" indent="0">
              <a:spcBef>
                <a:spcPts val="0"/>
              </a:spcBef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1800" dirty="0"/>
              <a:t>Application Programming Interface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8FB95AC-4EE3-4D2B-A6AC-91C720479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071999"/>
              </p:ext>
            </p:extLst>
          </p:nvPr>
        </p:nvGraphicFramePr>
        <p:xfrm>
          <a:off x="338186" y="1215026"/>
          <a:ext cx="5646640" cy="3607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014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API?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An </a:t>
            </a:r>
            <a:r>
              <a:rPr lang="en-US" sz="1800" b="1" dirty="0">
                <a:solidFill>
                  <a:srgbClr val="C00000"/>
                </a:solidFill>
              </a:rPr>
              <a:t>API</a:t>
            </a:r>
            <a:r>
              <a:rPr lang="en-US" sz="1800" dirty="0"/>
              <a:t> is a </a:t>
            </a:r>
            <a:r>
              <a:rPr lang="en-US" sz="1800" b="1" dirty="0">
                <a:solidFill>
                  <a:srgbClr val="C00000"/>
                </a:solidFill>
              </a:rPr>
              <a:t>software intermediary </a:t>
            </a:r>
            <a:r>
              <a:rPr lang="en-US" sz="1800" dirty="0"/>
              <a:t>that allows </a:t>
            </a:r>
            <a:r>
              <a:rPr lang="en-US" sz="1800" dirty="0">
                <a:solidFill>
                  <a:srgbClr val="0070C0"/>
                </a:solidFill>
              </a:rPr>
              <a:t>two applications to talk to each other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API is the messenger that delivers your request to the provider that you’re requesting it from and then delivers the response back to you.</a:t>
            </a:r>
          </a:p>
          <a:p>
            <a:r>
              <a:rPr lang="en-US" sz="1800" dirty="0"/>
              <a:t>An API is independent of their respective implementations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Changing the underlying implementation can be done without affecting the users.</a:t>
            </a:r>
          </a:p>
          <a:p>
            <a:r>
              <a:rPr lang="en-US" sz="1800" dirty="0"/>
              <a:t>APIs make it possible to </a:t>
            </a:r>
            <a:r>
              <a:rPr lang="en-US" sz="1800" b="1" dirty="0">
                <a:solidFill>
                  <a:srgbClr val="C00000"/>
                </a:solidFill>
              </a:rPr>
              <a:t>integrate different systems </a:t>
            </a:r>
            <a:r>
              <a:rPr lang="en-US" sz="1800" dirty="0"/>
              <a:t>together.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848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In this metaphor</a:t>
            </a:r>
            <a:r>
              <a:rPr lang="en-US" sz="1800" dirty="0"/>
              <a:t>, a customer is like a user, who tells the waiter what </a:t>
            </a:r>
            <a:r>
              <a:rPr lang="en-US" sz="1800" dirty="0" smtClean="0"/>
              <a:t>they</a:t>
            </a:r>
            <a:r>
              <a:rPr lang="en-US" sz="1800" dirty="0" smtClean="0"/>
              <a:t> want.</a:t>
            </a:r>
            <a:endParaRPr lang="en-US" sz="1800" dirty="0"/>
          </a:p>
          <a:p>
            <a:r>
              <a:rPr lang="en-US" sz="1800" b="1" dirty="0">
                <a:solidFill>
                  <a:srgbClr val="C00000"/>
                </a:solidFill>
              </a:rPr>
              <a:t>The waiter is like an API</a:t>
            </a:r>
            <a:r>
              <a:rPr lang="en-US" sz="1800" dirty="0"/>
              <a:t>,</a:t>
            </a:r>
          </a:p>
          <a:p>
            <a:pPr lvl="1"/>
            <a:r>
              <a:rPr lang="en-US" sz="1800" dirty="0"/>
              <a:t>receiving the customer’s order. </a:t>
            </a:r>
          </a:p>
          <a:p>
            <a:pPr lvl="1"/>
            <a:r>
              <a:rPr lang="en-US" sz="1800" dirty="0"/>
              <a:t>translating the order into easy-to-follow </a:t>
            </a:r>
            <a:r>
              <a:rPr lang="en-US" sz="1800" dirty="0" smtClean="0"/>
              <a:t>instructions and conveys it to the kitchen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kitchen is like a server that creates the order in the manner the customer wants </a:t>
            </a:r>
            <a:r>
              <a:rPr lang="en-US" sz="1800" dirty="0" smtClean="0"/>
              <a:t>it</a:t>
            </a:r>
            <a:r>
              <a:rPr lang="en-US" sz="1800" dirty="0"/>
              <a:t>.</a:t>
            </a:r>
            <a:endParaRPr lang="en-US" sz="1800" dirty="0" smtClean="0"/>
          </a:p>
          <a:p>
            <a:pPr lvl="1"/>
            <a:r>
              <a:rPr lang="en-US" sz="1800" dirty="0"/>
              <a:t>When the food is ready, the waiter picks up the order and delivers it to the customer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/>
              <a:t>Similarly, the </a:t>
            </a:r>
            <a:r>
              <a:rPr lang="en-US" sz="1800" dirty="0">
                <a:solidFill>
                  <a:srgbClr val="0070C0"/>
                </a:solidFill>
              </a:rPr>
              <a:t>API delivers the response</a:t>
            </a:r>
            <a:r>
              <a:rPr lang="en-US" sz="1800" dirty="0"/>
              <a:t>.</a:t>
            </a:r>
            <a:endParaRPr lang="en-IN" sz="1800" dirty="0"/>
          </a:p>
          <a:p>
            <a:pPr lvl="1"/>
            <a:endParaRPr lang="en-IN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6758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Types- </a:t>
            </a:r>
            <a:r>
              <a:rPr lang="en-US" sz="3600" dirty="0">
                <a:solidFill>
                  <a:srgbClr val="002060"/>
                </a:solidFill>
              </a:rPr>
              <a:t>Public </a:t>
            </a:r>
            <a:r>
              <a:rPr lang="en-US" sz="3600" dirty="0" smtClean="0">
                <a:solidFill>
                  <a:srgbClr val="002060"/>
                </a:solidFill>
              </a:rPr>
              <a:t>API</a:t>
            </a:r>
            <a:endParaRPr lang="en-IN" dirty="0">
              <a:solidFill>
                <a:srgbClr val="002060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7FDA3D4-CD05-4CA6-9BDC-CA5D71D0A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1473637"/>
              </p:ext>
            </p:extLst>
          </p:nvPr>
        </p:nvGraphicFramePr>
        <p:xfrm>
          <a:off x="338186" y="1683557"/>
          <a:ext cx="5646640" cy="4530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007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Types- </a:t>
            </a:r>
            <a:r>
              <a:rPr lang="en-US" sz="3600" dirty="0">
                <a:solidFill>
                  <a:srgbClr val="002060"/>
                </a:solidFill>
              </a:rPr>
              <a:t>Private </a:t>
            </a:r>
            <a:r>
              <a:rPr lang="en-US" sz="3600" dirty="0" smtClean="0">
                <a:solidFill>
                  <a:srgbClr val="002060"/>
                </a:solidFill>
              </a:rPr>
              <a:t>API</a:t>
            </a:r>
            <a:endParaRPr lang="en-IN" dirty="0">
              <a:solidFill>
                <a:srgbClr val="002060"/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6BF1954-7FB6-4865-98F7-0F73F26FF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0083011"/>
              </p:ext>
            </p:extLst>
          </p:nvPr>
        </p:nvGraphicFramePr>
        <p:xfrm>
          <a:off x="338186" y="1509387"/>
          <a:ext cx="5646640" cy="400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135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6C212D9-1DD5-4EE6-8707-4CF3B0C5A320}"/>
              </a:ext>
            </a:extLst>
          </p:cNvPr>
          <p:cNvGrpSpPr/>
          <p:nvPr/>
        </p:nvGrpSpPr>
        <p:grpSpPr>
          <a:xfrm>
            <a:off x="520046" y="1799772"/>
            <a:ext cx="5231822" cy="3000863"/>
            <a:chOff x="956036" y="3602384"/>
            <a:chExt cx="4855390" cy="278495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B2819CC-1893-4C57-9EE7-02AB8F0FF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1585" y="5028261"/>
              <a:ext cx="2329841" cy="135907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DF75F64-BF88-4755-BE76-D3EE9C30C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6036" y="3751262"/>
              <a:ext cx="1974970" cy="120014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D7988AA-4909-4EC8-8AB3-8B3BCB9B3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7556" y="3602384"/>
              <a:ext cx="1497904" cy="149790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3FE50E-4637-4932-BBF9-B48459165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1360" y="5169653"/>
              <a:ext cx="910174" cy="91017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245285B-1C18-4A0E-87A9-DE299F37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27570" y="5229952"/>
              <a:ext cx="910174" cy="84987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Paradigm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7013" y="1089030"/>
            <a:ext cx="5868987" cy="710742"/>
          </a:xfrm>
        </p:spPr>
        <p:txBody>
          <a:bodyPr/>
          <a:lstStyle/>
          <a:p>
            <a:r>
              <a:rPr lang="en-US" sz="1800" dirty="0"/>
              <a:t>Over the years, multiple API paradigms have emerged such as </a:t>
            </a:r>
            <a:r>
              <a:rPr lang="en-US" sz="1800" dirty="0" smtClean="0"/>
              <a:t>: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607146" y="4469287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800" b="1" dirty="0" err="1"/>
              <a:t>GraphQL</a:t>
            </a:r>
            <a:endParaRPr lang="en-US" sz="1800" b="1" dirty="0"/>
          </a:p>
        </p:txBody>
      </p:sp>
      <p:sp>
        <p:nvSpPr>
          <p:cNvPr id="6" name="Rectangle 5"/>
          <p:cNvSpPr/>
          <p:nvPr/>
        </p:nvSpPr>
        <p:spPr>
          <a:xfrm>
            <a:off x="2138354" y="4491142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800" b="1" dirty="0" err="1"/>
              <a:t>WebHooks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3535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Paradigm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C00000"/>
                </a:solidFill>
              </a:rPr>
              <a:t>Broadly can be classified </a:t>
            </a:r>
            <a:r>
              <a:rPr lang="en-US" sz="1800" dirty="0"/>
              <a:t>as 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Request-Response APIs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Event Driven APIs</a:t>
            </a:r>
            <a:endParaRPr lang="en-IN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224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568</Words>
  <Application>Microsoft Office PowerPoint</Application>
  <PresentationFormat>Widescreen</PresentationFormat>
  <Paragraphs>68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1_Office Theme</vt:lpstr>
      <vt:lpstr>Full Stack Application Development</vt:lpstr>
      <vt:lpstr>PowerPoint Presentation</vt:lpstr>
      <vt:lpstr>API</vt:lpstr>
      <vt:lpstr>What is a API?</vt:lpstr>
      <vt:lpstr>API</vt:lpstr>
      <vt:lpstr>Types- Public API</vt:lpstr>
      <vt:lpstr>Types- Private API</vt:lpstr>
      <vt:lpstr>API Paradigm </vt:lpstr>
      <vt:lpstr>API Paradigm </vt:lpstr>
      <vt:lpstr> Request-Response APIs </vt:lpstr>
      <vt:lpstr> Event Driven APIs </vt:lpstr>
      <vt:lpstr> Event Driven APIs 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Shivam Chauhan</dc:creator>
  <cp:lastModifiedBy>Admin</cp:lastModifiedBy>
  <cp:revision>64</cp:revision>
  <dcterms:created xsi:type="dcterms:W3CDTF">2022-09-26T09:02:06Z</dcterms:created>
  <dcterms:modified xsi:type="dcterms:W3CDTF">2024-01-17T15:49:06Z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0x010100B3AC44B68C077B4EBA1A8030BA55A96A</vt:lpwstr>
  </property>
</Properties>
</file>