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62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1E4BE-229D-46B9-9C41-22684C4F0424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B25D008-68DC-4A1B-8486-967D859B8DB6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communication between the service and client, or the service to service, has drastically evolved over time.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DD3788-203C-4127-AEC6-748F9E182089}" type="parTrans" cxnId="{9308F74A-EBDB-4EC9-AAF5-2D30D4E4722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5EBC90-54FF-4F9D-8755-74B83D3297D9}" type="sibTrans" cxnId="{9308F74A-EBDB-4EC9-AAF5-2D30D4E4722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B00BA-709D-491E-8250-84B6E999AA10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Some of the most commonly used communication techniques are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0294FD-FCE9-4067-8EA3-4C6F054B18C3}" type="parTrans" cxnId="{F404A28D-35C4-4A34-8556-05C675798C4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08DB9B-DDF1-4F2E-93B9-64DD3E8CD3A0}" type="sibTrans" cxnId="{F404A28D-35C4-4A34-8556-05C675798C4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907BDC-A973-448D-AE71-BAA19195F12A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Other ways include RPC, webhooks, </a:t>
          </a:r>
          <a:r>
            <a:rPr lang="en-US" sz="1800" b="0" i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websockets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SOAP, Server sent events.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4DDE20-F4AA-4875-89E0-C5E21E2DAC93}" type="parTrans" cxnId="{2212100B-206F-4AF8-922E-BC96AAC8B23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D1F49C-AD54-4424-8D39-079E4D44ABFC}" type="sibTrans" cxnId="{2212100B-206F-4AF8-922E-BC96AAC8B23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FBB6B7-553E-4146-82FB-45CD2A05A04A}" type="pres">
      <dgm:prSet presAssocID="{21D1E4BE-229D-46B9-9C41-22684C4F0424}" presName="linear" presStyleCnt="0">
        <dgm:presLayoutVars>
          <dgm:animLvl val="lvl"/>
          <dgm:resizeHandles val="exact"/>
        </dgm:presLayoutVars>
      </dgm:prSet>
      <dgm:spPr/>
    </dgm:pt>
    <dgm:pt modelId="{19738E17-B7D2-437F-9703-9DE97AFBFD6A}" type="pres">
      <dgm:prSet presAssocID="{1B25D008-68DC-4A1B-8486-967D859B8DB6}" presName="parentText" presStyleLbl="node1" presStyleIdx="0" presStyleCnt="3" custScaleY="88310" custLinFactY="-36085" custLinFactNeighborX="274" custLinFactNeighborY="-100000">
        <dgm:presLayoutVars>
          <dgm:chMax val="0"/>
          <dgm:bulletEnabled val="1"/>
        </dgm:presLayoutVars>
      </dgm:prSet>
      <dgm:spPr/>
    </dgm:pt>
    <dgm:pt modelId="{A14362D9-04B7-4B52-A5E2-95D5A957AAC1}" type="pres">
      <dgm:prSet presAssocID="{4B5EBC90-54FF-4F9D-8755-74B83D3297D9}" presName="spacer" presStyleCnt="0"/>
      <dgm:spPr/>
    </dgm:pt>
    <dgm:pt modelId="{5A184799-D451-44AB-86C3-4720F7987CC9}" type="pres">
      <dgm:prSet presAssocID="{93AB00BA-709D-491E-8250-84B6E999AA10}" presName="parentText" presStyleLbl="node1" presStyleIdx="1" presStyleCnt="3" custScaleY="64362" custLinFactY="-42345" custLinFactNeighborY="-100000">
        <dgm:presLayoutVars>
          <dgm:chMax val="0"/>
          <dgm:bulletEnabled val="1"/>
        </dgm:presLayoutVars>
      </dgm:prSet>
      <dgm:spPr/>
    </dgm:pt>
    <dgm:pt modelId="{F3073BD9-21F6-46BD-9470-22E63293184C}" type="pres">
      <dgm:prSet presAssocID="{B308DB9B-DDF1-4F2E-93B9-64DD3E8CD3A0}" presName="spacer" presStyleCnt="0"/>
      <dgm:spPr/>
    </dgm:pt>
    <dgm:pt modelId="{91125A77-C0CF-42C4-B458-7A88ABC908E8}" type="pres">
      <dgm:prSet presAssocID="{2B907BDC-A973-448D-AE71-BAA19195F12A}" presName="parentText" presStyleLbl="node1" presStyleIdx="2" presStyleCnt="3" custScaleY="64362" custLinFactY="21673" custLinFactNeighborY="100000">
        <dgm:presLayoutVars>
          <dgm:chMax val="0"/>
          <dgm:bulletEnabled val="1"/>
        </dgm:presLayoutVars>
      </dgm:prSet>
      <dgm:spPr/>
    </dgm:pt>
  </dgm:ptLst>
  <dgm:cxnLst>
    <dgm:cxn modelId="{2212100B-206F-4AF8-922E-BC96AAC8B231}" srcId="{21D1E4BE-229D-46B9-9C41-22684C4F0424}" destId="{2B907BDC-A973-448D-AE71-BAA19195F12A}" srcOrd="2" destOrd="0" parTransId="{154DDE20-F4AA-4875-89E0-C5E21E2DAC93}" sibTransId="{C3D1F49C-AD54-4424-8D39-079E4D44ABFC}"/>
    <dgm:cxn modelId="{7004A71C-F1C9-49E8-B160-61912D44ABFB}" type="presOf" srcId="{93AB00BA-709D-491E-8250-84B6E999AA10}" destId="{5A184799-D451-44AB-86C3-4720F7987CC9}" srcOrd="0" destOrd="0" presId="urn:microsoft.com/office/officeart/2005/8/layout/vList2"/>
    <dgm:cxn modelId="{D4A04925-FE1A-4ECC-BA30-B0CCE854BA6D}" type="presOf" srcId="{1B25D008-68DC-4A1B-8486-967D859B8DB6}" destId="{19738E17-B7D2-437F-9703-9DE97AFBFD6A}" srcOrd="0" destOrd="0" presId="urn:microsoft.com/office/officeart/2005/8/layout/vList2"/>
    <dgm:cxn modelId="{26C4CB3A-8B1F-4D2E-9AC4-07C2CFFD51A8}" type="presOf" srcId="{21D1E4BE-229D-46B9-9C41-22684C4F0424}" destId="{2DFBB6B7-553E-4146-82FB-45CD2A05A04A}" srcOrd="0" destOrd="0" presId="urn:microsoft.com/office/officeart/2005/8/layout/vList2"/>
    <dgm:cxn modelId="{9308F74A-EBDB-4EC9-AAF5-2D30D4E47228}" srcId="{21D1E4BE-229D-46B9-9C41-22684C4F0424}" destId="{1B25D008-68DC-4A1B-8486-967D859B8DB6}" srcOrd="0" destOrd="0" parTransId="{B4DD3788-203C-4127-AEC6-748F9E182089}" sibTransId="{4B5EBC90-54FF-4F9D-8755-74B83D3297D9}"/>
    <dgm:cxn modelId="{F404A28D-35C4-4A34-8556-05C675798C43}" srcId="{21D1E4BE-229D-46B9-9C41-22684C4F0424}" destId="{93AB00BA-709D-491E-8250-84B6E999AA10}" srcOrd="1" destOrd="0" parTransId="{5E0294FD-FCE9-4067-8EA3-4C6F054B18C3}" sibTransId="{B308DB9B-DDF1-4F2E-93B9-64DD3E8CD3A0}"/>
    <dgm:cxn modelId="{C45B4F9D-938A-4FA3-8652-32550574DE34}" type="presOf" srcId="{2B907BDC-A973-448D-AE71-BAA19195F12A}" destId="{91125A77-C0CF-42C4-B458-7A88ABC908E8}" srcOrd="0" destOrd="0" presId="urn:microsoft.com/office/officeart/2005/8/layout/vList2"/>
    <dgm:cxn modelId="{41C2D198-FE00-4467-8EF3-5FCE8C18E803}" type="presParOf" srcId="{2DFBB6B7-553E-4146-82FB-45CD2A05A04A}" destId="{19738E17-B7D2-437F-9703-9DE97AFBFD6A}" srcOrd="0" destOrd="0" presId="urn:microsoft.com/office/officeart/2005/8/layout/vList2"/>
    <dgm:cxn modelId="{CE48D246-FACD-4758-95A0-615276559DE7}" type="presParOf" srcId="{2DFBB6B7-553E-4146-82FB-45CD2A05A04A}" destId="{A14362D9-04B7-4B52-A5E2-95D5A957AAC1}" srcOrd="1" destOrd="0" presId="urn:microsoft.com/office/officeart/2005/8/layout/vList2"/>
    <dgm:cxn modelId="{8E6DB011-B730-4CF3-9F53-F1041F594032}" type="presParOf" srcId="{2DFBB6B7-553E-4146-82FB-45CD2A05A04A}" destId="{5A184799-D451-44AB-86C3-4720F7987CC9}" srcOrd="2" destOrd="0" presId="urn:microsoft.com/office/officeart/2005/8/layout/vList2"/>
    <dgm:cxn modelId="{A62BDB79-7770-4DFB-8BEA-D27486D8BB8A}" type="presParOf" srcId="{2DFBB6B7-553E-4146-82FB-45CD2A05A04A}" destId="{F3073BD9-21F6-46BD-9470-22E63293184C}" srcOrd="3" destOrd="0" presId="urn:microsoft.com/office/officeart/2005/8/layout/vList2"/>
    <dgm:cxn modelId="{8D4C85E4-C8C8-4476-9108-381D126BD78D}" type="presParOf" srcId="{2DFBB6B7-553E-4146-82FB-45CD2A05A04A}" destId="{91125A77-C0CF-42C4-B458-7A88ABC908E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556CAE-7BD4-4406-BD12-A58EA037356F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0AE7DE3-F05D-4FEE-B9DE-9E96E2D0AE6C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 Object Access Protocol (SOAP)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EE5A29-097A-46E3-B7AE-BADC12C1922E}" type="parTrans" cxnId="{4BBC5413-7E82-4C67-A37A-1AE9B1248395}">
      <dgm:prSet/>
      <dgm:spPr/>
      <dgm:t>
        <a:bodyPr/>
        <a:lstStyle/>
        <a:p>
          <a:endParaRPr lang="en-IN"/>
        </a:p>
      </dgm:t>
    </dgm:pt>
    <dgm:pt modelId="{A227FB23-351D-4F60-9774-A807CE6E8E99}" type="sibTrans" cxnId="{4BBC5413-7E82-4C67-A37A-1AE9B1248395}">
      <dgm:prSet/>
      <dgm:spPr/>
      <dgm:t>
        <a:bodyPr/>
        <a:lstStyle/>
        <a:p>
          <a:endParaRPr lang="en-IN"/>
        </a:p>
      </dgm:t>
    </dgm:pt>
    <dgm:pt modelId="{DD666EF4-472A-44A2-8AD9-34F88DF15624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SOAP is the standard communication technique in a service-oriented architecture (SOA) to exchange XML-based structured data between services.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FE6B0D-FBA5-4F04-8303-A4FCD2A0FEDF}" type="parTrans" cxnId="{24DD2FBA-842A-46A3-8F17-2CFE89417269}">
      <dgm:prSet/>
      <dgm:spPr/>
      <dgm:t>
        <a:bodyPr/>
        <a:lstStyle/>
        <a:p>
          <a:endParaRPr lang="en-IN"/>
        </a:p>
      </dgm:t>
    </dgm:pt>
    <dgm:pt modelId="{31775298-408E-400F-9E17-B9FF15FC2D40}" type="sibTrans" cxnId="{24DD2FBA-842A-46A3-8F17-2CFE89417269}">
      <dgm:prSet/>
      <dgm:spPr/>
      <dgm:t>
        <a:bodyPr/>
        <a:lstStyle/>
        <a:p>
          <a:endParaRPr lang="en-IN"/>
        </a:p>
      </dgm:t>
    </dgm:pt>
    <dgm:pt modelId="{58F49F3D-923F-4BBF-A44B-0A877B761605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Communicates over any underlying communication protocol such as HTTP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CDA7E1-4D59-43A1-908E-119F184DDC8B}" type="parTrans" cxnId="{80C6B6ED-9745-48BF-B51E-AAD6907171A2}">
      <dgm:prSet/>
      <dgm:spPr/>
      <dgm:t>
        <a:bodyPr/>
        <a:lstStyle/>
        <a:p>
          <a:endParaRPr lang="en-IN"/>
        </a:p>
      </dgm:t>
    </dgm:pt>
    <dgm:pt modelId="{538AE1B7-7CC2-4938-AB35-50BCCB0C909C}" type="sibTrans" cxnId="{80C6B6ED-9745-48BF-B51E-AAD6907171A2}">
      <dgm:prSet/>
      <dgm:spPr/>
      <dgm:t>
        <a:bodyPr/>
        <a:lstStyle/>
        <a:p>
          <a:endParaRPr lang="en-IN"/>
        </a:p>
      </dgm:t>
    </dgm:pt>
    <dgm:pt modelId="{F6DF877F-F206-4CD9-8D34-823C90636610}" type="pres">
      <dgm:prSet presAssocID="{C8556CAE-7BD4-4406-BD12-A58EA037356F}" presName="linear" presStyleCnt="0">
        <dgm:presLayoutVars>
          <dgm:animLvl val="lvl"/>
          <dgm:resizeHandles val="exact"/>
        </dgm:presLayoutVars>
      </dgm:prSet>
      <dgm:spPr/>
    </dgm:pt>
    <dgm:pt modelId="{A2FCE42C-D757-4101-A7A6-2BCC74D05CD6}" type="pres">
      <dgm:prSet presAssocID="{30AE7DE3-F05D-4FEE-B9DE-9E96E2D0AE6C}" presName="parentText" presStyleLbl="node1" presStyleIdx="0" presStyleCnt="3" custScaleY="54044" custLinFactNeighborX="111">
        <dgm:presLayoutVars>
          <dgm:chMax val="0"/>
          <dgm:bulletEnabled val="1"/>
        </dgm:presLayoutVars>
      </dgm:prSet>
      <dgm:spPr/>
    </dgm:pt>
    <dgm:pt modelId="{9273C03E-D907-4AAC-BC6E-F84394836E22}" type="pres">
      <dgm:prSet presAssocID="{A227FB23-351D-4F60-9774-A807CE6E8E99}" presName="spacer" presStyleCnt="0"/>
      <dgm:spPr/>
    </dgm:pt>
    <dgm:pt modelId="{7B17BF3F-9A4D-4BDF-A54F-52096AA8619C}" type="pres">
      <dgm:prSet presAssocID="{DD666EF4-472A-44A2-8AD9-34F88DF15624}" presName="parentText" presStyleLbl="node1" presStyleIdx="1" presStyleCnt="3" custScaleY="113045">
        <dgm:presLayoutVars>
          <dgm:chMax val="0"/>
          <dgm:bulletEnabled val="1"/>
        </dgm:presLayoutVars>
      </dgm:prSet>
      <dgm:spPr/>
    </dgm:pt>
    <dgm:pt modelId="{64BBBA6A-150A-4A6F-90A0-A1497B081A78}" type="pres">
      <dgm:prSet presAssocID="{31775298-408E-400F-9E17-B9FF15FC2D40}" presName="spacer" presStyleCnt="0"/>
      <dgm:spPr/>
    </dgm:pt>
    <dgm:pt modelId="{24F5ED81-0B05-415A-A290-A4AB9D1B2472}" type="pres">
      <dgm:prSet presAssocID="{58F49F3D-923F-4BBF-A44B-0A877B761605}" presName="parentText" presStyleLbl="node1" presStyleIdx="2" presStyleCnt="3" custScaleY="80650">
        <dgm:presLayoutVars>
          <dgm:chMax val="0"/>
          <dgm:bulletEnabled val="1"/>
        </dgm:presLayoutVars>
      </dgm:prSet>
      <dgm:spPr/>
    </dgm:pt>
  </dgm:ptLst>
  <dgm:cxnLst>
    <dgm:cxn modelId="{4BBC5413-7E82-4C67-A37A-1AE9B1248395}" srcId="{C8556CAE-7BD4-4406-BD12-A58EA037356F}" destId="{30AE7DE3-F05D-4FEE-B9DE-9E96E2D0AE6C}" srcOrd="0" destOrd="0" parTransId="{9BEE5A29-097A-46E3-B7AE-BADC12C1922E}" sibTransId="{A227FB23-351D-4F60-9774-A807CE6E8E99}"/>
    <dgm:cxn modelId="{BBE87374-BEC7-4EE5-9748-0807CC8FEEFC}" type="presOf" srcId="{DD666EF4-472A-44A2-8AD9-34F88DF15624}" destId="{7B17BF3F-9A4D-4BDF-A54F-52096AA8619C}" srcOrd="0" destOrd="0" presId="urn:microsoft.com/office/officeart/2005/8/layout/vList2"/>
    <dgm:cxn modelId="{24DD2FBA-842A-46A3-8F17-2CFE89417269}" srcId="{C8556CAE-7BD4-4406-BD12-A58EA037356F}" destId="{DD666EF4-472A-44A2-8AD9-34F88DF15624}" srcOrd="1" destOrd="0" parTransId="{07FE6B0D-FBA5-4F04-8303-A4FCD2A0FEDF}" sibTransId="{31775298-408E-400F-9E17-B9FF15FC2D40}"/>
    <dgm:cxn modelId="{CF7587CA-00BA-46A9-A7C2-8437D76BD47E}" type="presOf" srcId="{30AE7DE3-F05D-4FEE-B9DE-9E96E2D0AE6C}" destId="{A2FCE42C-D757-4101-A7A6-2BCC74D05CD6}" srcOrd="0" destOrd="0" presId="urn:microsoft.com/office/officeart/2005/8/layout/vList2"/>
    <dgm:cxn modelId="{80C6B6ED-9745-48BF-B51E-AAD6907171A2}" srcId="{C8556CAE-7BD4-4406-BD12-A58EA037356F}" destId="{58F49F3D-923F-4BBF-A44B-0A877B761605}" srcOrd="2" destOrd="0" parTransId="{58CDA7E1-4D59-43A1-908E-119F184DDC8B}" sibTransId="{538AE1B7-7CC2-4938-AB35-50BCCB0C909C}"/>
    <dgm:cxn modelId="{DFDE4FFC-1E40-4602-8F28-E2FC12D0F15E}" type="presOf" srcId="{C8556CAE-7BD4-4406-BD12-A58EA037356F}" destId="{F6DF877F-F206-4CD9-8D34-823C90636610}" srcOrd="0" destOrd="0" presId="urn:microsoft.com/office/officeart/2005/8/layout/vList2"/>
    <dgm:cxn modelId="{B3DB5BFD-8956-4E41-AE58-F9FE90CB2C45}" type="presOf" srcId="{58F49F3D-923F-4BBF-A44B-0A877B761605}" destId="{24F5ED81-0B05-415A-A290-A4AB9D1B2472}" srcOrd="0" destOrd="0" presId="urn:microsoft.com/office/officeart/2005/8/layout/vList2"/>
    <dgm:cxn modelId="{653C104D-FA4F-4BF3-A359-175859BA2606}" type="presParOf" srcId="{F6DF877F-F206-4CD9-8D34-823C90636610}" destId="{A2FCE42C-D757-4101-A7A6-2BCC74D05CD6}" srcOrd="0" destOrd="0" presId="urn:microsoft.com/office/officeart/2005/8/layout/vList2"/>
    <dgm:cxn modelId="{8BD50B6F-EB97-4088-9870-8CE77BB3ABAF}" type="presParOf" srcId="{F6DF877F-F206-4CD9-8D34-823C90636610}" destId="{9273C03E-D907-4AAC-BC6E-F84394836E22}" srcOrd="1" destOrd="0" presId="urn:microsoft.com/office/officeart/2005/8/layout/vList2"/>
    <dgm:cxn modelId="{4CD171FF-CE91-4DC3-AD36-D874F6FBA3B5}" type="presParOf" srcId="{F6DF877F-F206-4CD9-8D34-823C90636610}" destId="{7B17BF3F-9A4D-4BDF-A54F-52096AA8619C}" srcOrd="2" destOrd="0" presId="urn:microsoft.com/office/officeart/2005/8/layout/vList2"/>
    <dgm:cxn modelId="{19D8EEBC-6D68-4E83-88E8-9DE3E179F632}" type="presParOf" srcId="{F6DF877F-F206-4CD9-8D34-823C90636610}" destId="{64BBBA6A-150A-4A6F-90A0-A1497B081A78}" srcOrd="3" destOrd="0" presId="urn:microsoft.com/office/officeart/2005/8/layout/vList2"/>
    <dgm:cxn modelId="{12AA3E59-13BE-4C01-9E2A-853E44F53A40}" type="presParOf" srcId="{F6DF877F-F206-4CD9-8D34-823C90636610}" destId="{24F5ED81-0B05-415A-A290-A4AB9D1B24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3B9F49-C8F1-4197-876D-2A6569E0B4DE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E043B18-0B87-4475-9244-EBCDB5DABECA}">
      <dgm:prSet custT="1"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Inefficient text-based message protocols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CFDB2B-98E8-4CAC-ADB2-29DFCF6BA6E7}" type="parTrans" cxnId="{7F95B472-0B6C-4620-9C07-D4BD6A14D66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2445B2-34EF-4FD3-8E82-FFCBD89ED86F}" type="sibTrans" cxnId="{7F95B472-0B6C-4620-9C07-D4BD6A14D66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7C62F8-903A-47F3-B3B9-D6AD6EB14961}">
      <dgm:prSet custT="1"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Lacks strongly typed interfaces between apps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78BE8F-3985-4396-9553-665C5225DE23}" type="parTrans" cxnId="{561B3C6F-67B4-490C-B403-A15F646E2BB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8A2BFC-6E5A-4C60-A493-9DC80D2BA616}" type="sibTrans" cxnId="{561B3C6F-67B4-490C-B403-A15F646E2BB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1534F1-8F01-4241-850C-321FE5D9EB37}">
      <dgm:prSet custT="1"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REST architectural style is hard to enforce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C9648-F29A-4BAC-A452-D30357FEABE8}" type="parTrans" cxnId="{15722929-2225-44CE-B1A1-28F43D6ECC0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EBF71C-73C0-4872-BF7E-CB1C15248B44}" type="sibTrans" cxnId="{15722929-2225-44CE-B1A1-28F43D6ECC0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78792E-C057-4E05-B5EC-CDA79D469EA3}" type="pres">
      <dgm:prSet presAssocID="{E13B9F49-C8F1-4197-876D-2A6569E0B4DE}" presName="linear" presStyleCnt="0">
        <dgm:presLayoutVars>
          <dgm:animLvl val="lvl"/>
          <dgm:resizeHandles val="exact"/>
        </dgm:presLayoutVars>
      </dgm:prSet>
      <dgm:spPr/>
    </dgm:pt>
    <dgm:pt modelId="{5743B61E-E99D-46EB-943B-4C1306667A16}" type="pres">
      <dgm:prSet presAssocID="{FE043B18-0B87-4475-9244-EBCDB5DABE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D5838F-0C92-41F8-B6EB-76FFDB48DBF2}" type="pres">
      <dgm:prSet presAssocID="{652445B2-34EF-4FD3-8E82-FFCBD89ED86F}" presName="spacer" presStyleCnt="0"/>
      <dgm:spPr/>
    </dgm:pt>
    <dgm:pt modelId="{8E3D4DB2-79ED-45CF-A6FD-9E85F79058FC}" type="pres">
      <dgm:prSet presAssocID="{5A7C62F8-903A-47F3-B3B9-D6AD6EB149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8C2366-E3A6-4AEE-9A88-715BBA73CC74}" type="pres">
      <dgm:prSet presAssocID="{E08A2BFC-6E5A-4C60-A493-9DC80D2BA616}" presName="spacer" presStyleCnt="0"/>
      <dgm:spPr/>
    </dgm:pt>
    <dgm:pt modelId="{B8E0B371-1A44-4CC1-9679-326514ED57AB}" type="pres">
      <dgm:prSet presAssocID="{B71534F1-8F01-4241-850C-321FE5D9EB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DE8623-E1F7-43B8-B8FC-470F0F84351D}" type="presOf" srcId="{E13B9F49-C8F1-4197-876D-2A6569E0B4DE}" destId="{0178792E-C057-4E05-B5EC-CDA79D469EA3}" srcOrd="0" destOrd="0" presId="urn:microsoft.com/office/officeart/2005/8/layout/vList2"/>
    <dgm:cxn modelId="{15722929-2225-44CE-B1A1-28F43D6ECC0C}" srcId="{E13B9F49-C8F1-4197-876D-2A6569E0B4DE}" destId="{B71534F1-8F01-4241-850C-321FE5D9EB37}" srcOrd="2" destOrd="0" parTransId="{C3BC9648-F29A-4BAC-A452-D30357FEABE8}" sibTransId="{70EBF71C-73C0-4872-BF7E-CB1C15248B44}"/>
    <dgm:cxn modelId="{907BCC34-2A67-4232-BD07-2AA5BA5EC769}" type="presOf" srcId="{B71534F1-8F01-4241-850C-321FE5D9EB37}" destId="{B8E0B371-1A44-4CC1-9679-326514ED57AB}" srcOrd="0" destOrd="0" presId="urn:microsoft.com/office/officeart/2005/8/layout/vList2"/>
    <dgm:cxn modelId="{5971D93F-0E81-40D9-8A00-E4895F1ADB6A}" type="presOf" srcId="{FE043B18-0B87-4475-9244-EBCDB5DABECA}" destId="{5743B61E-E99D-46EB-943B-4C1306667A16}" srcOrd="0" destOrd="0" presId="urn:microsoft.com/office/officeart/2005/8/layout/vList2"/>
    <dgm:cxn modelId="{C360ED42-8AEB-4141-B1EE-745CEBD4A478}" type="presOf" srcId="{5A7C62F8-903A-47F3-B3B9-D6AD6EB14961}" destId="{8E3D4DB2-79ED-45CF-A6FD-9E85F79058FC}" srcOrd="0" destOrd="0" presId="urn:microsoft.com/office/officeart/2005/8/layout/vList2"/>
    <dgm:cxn modelId="{561B3C6F-67B4-490C-B403-A15F646E2BBF}" srcId="{E13B9F49-C8F1-4197-876D-2A6569E0B4DE}" destId="{5A7C62F8-903A-47F3-B3B9-D6AD6EB14961}" srcOrd="1" destOrd="0" parTransId="{9878BE8F-3985-4396-9553-665C5225DE23}" sibTransId="{E08A2BFC-6E5A-4C60-A493-9DC80D2BA616}"/>
    <dgm:cxn modelId="{7F95B472-0B6C-4620-9C07-D4BD6A14D66C}" srcId="{E13B9F49-C8F1-4197-876D-2A6569E0B4DE}" destId="{FE043B18-0B87-4475-9244-EBCDB5DABECA}" srcOrd="0" destOrd="0" parTransId="{7BCFDB2B-98E8-4CAC-ADB2-29DFCF6BA6E7}" sibTransId="{652445B2-34EF-4FD3-8E82-FFCBD89ED86F}"/>
    <dgm:cxn modelId="{AEA7FB6F-0775-4639-9EA7-02A0A87EEB8D}" type="presParOf" srcId="{0178792E-C057-4E05-B5EC-CDA79D469EA3}" destId="{5743B61E-E99D-46EB-943B-4C1306667A16}" srcOrd="0" destOrd="0" presId="urn:microsoft.com/office/officeart/2005/8/layout/vList2"/>
    <dgm:cxn modelId="{8F201643-4821-4C4F-A222-B5F4EB2C410D}" type="presParOf" srcId="{0178792E-C057-4E05-B5EC-CDA79D469EA3}" destId="{55D5838F-0C92-41F8-B6EB-76FFDB48DBF2}" srcOrd="1" destOrd="0" presId="urn:microsoft.com/office/officeart/2005/8/layout/vList2"/>
    <dgm:cxn modelId="{C65A07CC-15B2-4BD6-BEF3-D7C259A487F4}" type="presParOf" srcId="{0178792E-C057-4E05-B5EC-CDA79D469EA3}" destId="{8E3D4DB2-79ED-45CF-A6FD-9E85F79058FC}" srcOrd="2" destOrd="0" presId="urn:microsoft.com/office/officeart/2005/8/layout/vList2"/>
    <dgm:cxn modelId="{BA080832-ECFD-4969-BC1F-60BB58A9C1B9}" type="presParOf" srcId="{0178792E-C057-4E05-B5EC-CDA79D469EA3}" destId="{D78C2366-E3A6-4AEE-9A88-715BBA73CC74}" srcOrd="3" destOrd="0" presId="urn:microsoft.com/office/officeart/2005/8/layout/vList2"/>
    <dgm:cxn modelId="{5E227DA7-F585-47C8-B94B-48727F53D81E}" type="presParOf" srcId="{0178792E-C057-4E05-B5EC-CDA79D469EA3}" destId="{B8E0B371-1A44-4CC1-9679-326514ED57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38E17-B7D2-437F-9703-9DE97AFBFD6A}">
      <dsp:nvSpPr>
        <dsp:cNvPr id="0" name=""/>
        <dsp:cNvSpPr/>
      </dsp:nvSpPr>
      <dsp:spPr>
        <a:xfrm>
          <a:off x="0" y="0"/>
          <a:ext cx="5724207" cy="10745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communication between the service and client, or the service to service, has drastically evolved over time.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456" y="52456"/>
        <a:ext cx="5619295" cy="969644"/>
      </dsp:txXfrm>
    </dsp:sp>
    <dsp:sp modelId="{5A184799-D451-44AB-86C3-4720F7987CC9}">
      <dsp:nvSpPr>
        <dsp:cNvPr id="0" name=""/>
        <dsp:cNvSpPr/>
      </dsp:nvSpPr>
      <dsp:spPr>
        <a:xfrm>
          <a:off x="0" y="1185582"/>
          <a:ext cx="5724207" cy="783156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Some of the most commonly used communication techniques are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31" y="1223813"/>
        <a:ext cx="5647745" cy="706694"/>
      </dsp:txXfrm>
    </dsp:sp>
    <dsp:sp modelId="{91125A77-C0CF-42C4-B458-7A88ABC908E8}">
      <dsp:nvSpPr>
        <dsp:cNvPr id="0" name=""/>
        <dsp:cNvSpPr/>
      </dsp:nvSpPr>
      <dsp:spPr>
        <a:xfrm>
          <a:off x="0" y="3309310"/>
          <a:ext cx="5724207" cy="783156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Other ways include RPC, webhooks, </a:t>
          </a:r>
          <a:r>
            <a:rPr lang="en-US" sz="1800" b="0" i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websockets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SOAP, Server sent events.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31" y="3347541"/>
        <a:ext cx="5647745" cy="706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CE42C-D757-4101-A7A6-2BCC74D05CD6}">
      <dsp:nvSpPr>
        <dsp:cNvPr id="0" name=""/>
        <dsp:cNvSpPr/>
      </dsp:nvSpPr>
      <dsp:spPr>
        <a:xfrm>
          <a:off x="0" y="2418"/>
          <a:ext cx="5666483" cy="5147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accent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 Object Access Protocol (SOAP)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26" y="27544"/>
        <a:ext cx="5616231" cy="464452"/>
      </dsp:txXfrm>
    </dsp:sp>
    <dsp:sp modelId="{7B17BF3F-9A4D-4BDF-A54F-52096AA8619C}">
      <dsp:nvSpPr>
        <dsp:cNvPr id="0" name=""/>
        <dsp:cNvSpPr/>
      </dsp:nvSpPr>
      <dsp:spPr>
        <a:xfrm>
          <a:off x="0" y="623682"/>
          <a:ext cx="5666483" cy="107661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accent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SOAP is the standard communication technique in a service-oriented architecture (SOA) to exchange XML-based structured data between services.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556" y="676238"/>
        <a:ext cx="5561371" cy="971505"/>
      </dsp:txXfrm>
    </dsp:sp>
    <dsp:sp modelId="{24F5ED81-0B05-415A-A290-A4AB9D1B2472}">
      <dsp:nvSpPr>
        <dsp:cNvPr id="0" name=""/>
        <dsp:cNvSpPr/>
      </dsp:nvSpPr>
      <dsp:spPr>
        <a:xfrm>
          <a:off x="0" y="1806860"/>
          <a:ext cx="5666483" cy="76809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accent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Communicates over any underlying communication protocol such as HTTP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95" y="1844355"/>
        <a:ext cx="5591493" cy="69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3B61E-E99D-46EB-943B-4C1306667A16}">
      <dsp:nvSpPr>
        <dsp:cNvPr id="0" name=""/>
        <dsp:cNvSpPr/>
      </dsp:nvSpPr>
      <dsp:spPr>
        <a:xfrm>
          <a:off x="0" y="28871"/>
          <a:ext cx="5697798" cy="842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2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Inefficient text-based message protocols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69994"/>
        <a:ext cx="5615552" cy="760154"/>
      </dsp:txXfrm>
    </dsp:sp>
    <dsp:sp modelId="{8E3D4DB2-79ED-45CF-A6FD-9E85F79058FC}">
      <dsp:nvSpPr>
        <dsp:cNvPr id="0" name=""/>
        <dsp:cNvSpPr/>
      </dsp:nvSpPr>
      <dsp:spPr>
        <a:xfrm>
          <a:off x="0" y="1000871"/>
          <a:ext cx="5697798" cy="8424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2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Lacks strongly typed interfaces between apps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1041994"/>
        <a:ext cx="5615552" cy="760154"/>
      </dsp:txXfrm>
    </dsp:sp>
    <dsp:sp modelId="{B8E0B371-1A44-4CC1-9679-326514ED57AB}">
      <dsp:nvSpPr>
        <dsp:cNvPr id="0" name=""/>
        <dsp:cNvSpPr/>
      </dsp:nvSpPr>
      <dsp:spPr>
        <a:xfrm>
          <a:off x="0" y="1972871"/>
          <a:ext cx="5697798" cy="8424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2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REST architectural style is hard to enforce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2013994"/>
        <a:ext cx="5615552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Server Side:  Implementing Web Services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Problems with REST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Problems with REST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Problems with REST API Style</a:t>
            </a:r>
          </a:p>
          <a:p>
            <a:pPr marL="812700" lvl="1" indent="-342900">
              <a:spcBef>
                <a:spcPts val="0"/>
              </a:spcBef>
            </a:pPr>
            <a:r>
              <a:rPr lang="en-IN" sz="1800" dirty="0"/>
              <a:t>Alternatives to 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566E9BF-028F-4FAF-9EC9-200A1321B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392028"/>
              </p:ext>
            </p:extLst>
          </p:nvPr>
        </p:nvGraphicFramePr>
        <p:xfrm>
          <a:off x="333693" y="1089029"/>
          <a:ext cx="5724207" cy="4267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3AC435F-F78F-4140-99C1-E89199617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33" y="3172575"/>
            <a:ext cx="1854518" cy="1126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47F071-FC84-455F-9A13-104974DBD7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0298" y="3065560"/>
            <a:ext cx="1340983" cy="13409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4F7A6FF-9395-4143-95B9-10356DC8F896}"/>
              </a:ext>
            </a:extLst>
          </p:cNvPr>
          <p:cNvGrpSpPr/>
          <p:nvPr/>
        </p:nvGrpSpPr>
        <p:grpSpPr>
          <a:xfrm>
            <a:off x="4058398" y="3162007"/>
            <a:ext cx="1191782" cy="1148088"/>
            <a:chOff x="801864" y="2633567"/>
            <a:chExt cx="2206773" cy="21258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271BE1-DB3A-49ED-8C02-B1531AC86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00021" y="2633567"/>
              <a:ext cx="1410462" cy="14104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38655A-F035-42FE-83D2-9C97A3F6D5D2}"/>
                </a:ext>
              </a:extLst>
            </p:cNvPr>
            <p:cNvSpPr txBox="1"/>
            <p:nvPr/>
          </p:nvSpPr>
          <p:spPr>
            <a:xfrm>
              <a:off x="801864" y="4075556"/>
              <a:ext cx="2206773" cy="6838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/>
                <a:t>GraphQL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099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RPC</a:t>
            </a:r>
            <a:r>
              <a:rPr lang="en-US" sz="1800" dirty="0"/>
              <a:t> was a popular inter-process communication technique for building client service applications. </a:t>
            </a:r>
          </a:p>
          <a:p>
            <a:r>
              <a:rPr lang="en-US" sz="1800" dirty="0"/>
              <a:t>With </a:t>
            </a:r>
            <a:r>
              <a:rPr lang="en-US" sz="1800" dirty="0">
                <a:solidFill>
                  <a:srgbClr val="0070C0"/>
                </a:solidFill>
              </a:rPr>
              <a:t>RPC</a:t>
            </a:r>
            <a:r>
              <a:rPr lang="en-US" sz="1800" dirty="0"/>
              <a:t>, a client can remotely invoke a function of a method, just like calling a local method.</a:t>
            </a:r>
          </a:p>
          <a:p>
            <a:r>
              <a:rPr lang="en-US" sz="1800" dirty="0"/>
              <a:t> Popular </a:t>
            </a:r>
            <a:r>
              <a:rPr lang="en-US" sz="1800" dirty="0">
                <a:solidFill>
                  <a:srgbClr val="0070C0"/>
                </a:solidFill>
              </a:rPr>
              <a:t>RPC</a:t>
            </a:r>
            <a:r>
              <a:rPr lang="en-US" sz="1800" dirty="0"/>
              <a:t> implementations </a:t>
            </a:r>
          </a:p>
          <a:p>
            <a:pPr lvl="1"/>
            <a:r>
              <a:rPr lang="en-US" sz="1800" dirty="0"/>
              <a:t> Common Object Request Broker Architecture </a:t>
            </a:r>
            <a:r>
              <a:rPr lang="en-US" sz="1800" dirty="0">
                <a:solidFill>
                  <a:srgbClr val="0070C0"/>
                </a:solidFill>
              </a:rPr>
              <a:t>(CORBA)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dirty="0"/>
              <a:t>Java Remote Method Invocation </a:t>
            </a:r>
            <a:r>
              <a:rPr lang="en-US" sz="1800" dirty="0">
                <a:solidFill>
                  <a:srgbClr val="0070C0"/>
                </a:solidFill>
              </a:rPr>
              <a:t>(RMI)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Drawbacks</a:t>
            </a:r>
          </a:p>
          <a:p>
            <a:pPr lvl="1"/>
            <a:r>
              <a:rPr lang="en-US" sz="1800" dirty="0"/>
              <a:t>Complex</a:t>
            </a:r>
          </a:p>
          <a:p>
            <a:pPr lvl="1"/>
            <a:r>
              <a:rPr lang="en-US" sz="1800" dirty="0"/>
              <a:t>Not interoperable</a:t>
            </a:r>
          </a:p>
        </p:txBody>
      </p:sp>
    </p:spTree>
    <p:extLst>
      <p:ext uri="{BB962C8B-B14F-4D97-AF65-F5344CB8AC3E}">
        <p14:creationId xmlns:p14="http://schemas.microsoft.com/office/powerpoint/2010/main" val="280616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BF33CAB-52EC-4B6A-B382-0F4DBC9B7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99657"/>
              </p:ext>
            </p:extLst>
          </p:nvPr>
        </p:nvGraphicFramePr>
        <p:xfrm>
          <a:off x="339747" y="1089032"/>
          <a:ext cx="5666483" cy="2577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BA3E68-15A8-40A9-BF74-841618BC1A0B}"/>
              </a:ext>
            </a:extLst>
          </p:cNvPr>
          <p:cNvSpPr/>
          <p:nvPr/>
        </p:nvSpPr>
        <p:spPr>
          <a:xfrm>
            <a:off x="2367419" y="3958225"/>
            <a:ext cx="1490598" cy="4634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Service Broker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A5FBD2-B2FB-4782-8D52-D086732584BD}"/>
              </a:ext>
            </a:extLst>
          </p:cNvPr>
          <p:cNvSpPr/>
          <p:nvPr/>
        </p:nvSpPr>
        <p:spPr>
          <a:xfrm>
            <a:off x="513567" y="5991155"/>
            <a:ext cx="1759908" cy="4634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Service Requestor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D9D81E-C767-41AA-8E9D-EC8C0B59E72E}"/>
              </a:ext>
            </a:extLst>
          </p:cNvPr>
          <p:cNvSpPr/>
          <p:nvPr/>
        </p:nvSpPr>
        <p:spPr>
          <a:xfrm>
            <a:off x="3951962" y="5991155"/>
            <a:ext cx="1759908" cy="4634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Service Provider</a:t>
            </a:r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AF7A8084-25EA-4793-9F39-1160FBE00542}"/>
              </a:ext>
            </a:extLst>
          </p:cNvPr>
          <p:cNvSpPr/>
          <p:nvPr/>
        </p:nvSpPr>
        <p:spPr>
          <a:xfrm flipH="1">
            <a:off x="3733286" y="4606116"/>
            <a:ext cx="845507" cy="338202"/>
          </a:xfrm>
          <a:prstGeom prst="flowChartPunchedCar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UDDI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9A1008-394C-4E3B-A545-3A5E115A66A6}"/>
              </a:ext>
            </a:extLst>
          </p:cNvPr>
          <p:cNvSpPr/>
          <p:nvPr/>
        </p:nvSpPr>
        <p:spPr>
          <a:xfrm>
            <a:off x="2547947" y="4537223"/>
            <a:ext cx="1129542" cy="4759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36000" rtlCol="0" anchor="ctr"/>
          <a:lstStyle/>
          <a:p>
            <a:pPr algn="ctr"/>
            <a:r>
              <a:rPr lang="en-IN" dirty="0"/>
              <a:t>Registries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D39737-217D-4FB3-B930-472580A47148}"/>
              </a:ext>
            </a:extLst>
          </p:cNvPr>
          <p:cNvCxnSpPr>
            <a:cxnSpLocks/>
            <a:stCxn id="7" idx="0"/>
            <a:endCxn id="13" idx="3"/>
          </p:cNvCxnSpPr>
          <p:nvPr/>
        </p:nvCxnSpPr>
        <p:spPr>
          <a:xfrm flipV="1">
            <a:off x="1393521" y="4943504"/>
            <a:ext cx="1319844" cy="1047651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9971385E-1F27-4063-A579-7F5412505C41}"/>
              </a:ext>
            </a:extLst>
          </p:cNvPr>
          <p:cNvSpPr/>
          <p:nvPr/>
        </p:nvSpPr>
        <p:spPr>
          <a:xfrm flipH="1">
            <a:off x="1427968" y="5361134"/>
            <a:ext cx="845507" cy="338202"/>
          </a:xfrm>
          <a:prstGeom prst="flowChartPunchedCar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WSDL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29E47E-CBCA-4850-A2A9-4F0F824D9E6D}"/>
              </a:ext>
            </a:extLst>
          </p:cNvPr>
          <p:cNvCxnSpPr>
            <a:cxnSpLocks/>
            <a:stCxn id="8" idx="0"/>
            <a:endCxn id="13" idx="5"/>
          </p:cNvCxnSpPr>
          <p:nvPr/>
        </p:nvCxnSpPr>
        <p:spPr>
          <a:xfrm flipH="1" flipV="1">
            <a:off x="3512071" y="4943504"/>
            <a:ext cx="1319845" cy="1047651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F1B1778C-F51D-4F06-B565-391DF1C5C332}"/>
              </a:ext>
            </a:extLst>
          </p:cNvPr>
          <p:cNvSpPr/>
          <p:nvPr/>
        </p:nvSpPr>
        <p:spPr>
          <a:xfrm flipH="1">
            <a:off x="3948215" y="5361134"/>
            <a:ext cx="845507" cy="338202"/>
          </a:xfrm>
          <a:prstGeom prst="flowChartPunchedCar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WSDL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E1BD32-E77D-448C-BA65-1A348E013B86}"/>
              </a:ext>
            </a:extLst>
          </p:cNvPr>
          <p:cNvCxnSpPr>
            <a:cxnSpLocks/>
          </p:cNvCxnSpPr>
          <p:nvPr/>
        </p:nvCxnSpPr>
        <p:spPr>
          <a:xfrm flipH="1">
            <a:off x="2273476" y="6128610"/>
            <a:ext cx="1674739" cy="1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7A9E0B-D6D3-4C31-9DD2-296E7BB3D790}"/>
              </a:ext>
            </a:extLst>
          </p:cNvPr>
          <p:cNvCxnSpPr>
            <a:cxnSpLocks/>
          </p:cNvCxnSpPr>
          <p:nvPr/>
        </p:nvCxnSpPr>
        <p:spPr>
          <a:xfrm>
            <a:off x="2273475" y="6328543"/>
            <a:ext cx="1674740" cy="0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3286E097-DA76-4B17-91B6-477174F2F520}"/>
              </a:ext>
            </a:extLst>
          </p:cNvPr>
          <p:cNvSpPr/>
          <p:nvPr/>
        </p:nvSpPr>
        <p:spPr>
          <a:xfrm flipH="1">
            <a:off x="2689965" y="6053784"/>
            <a:ext cx="845507" cy="338202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IN" dirty="0"/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61556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Building applications using the </a:t>
            </a:r>
            <a:r>
              <a:rPr lang="en-US" sz="1800" dirty="0">
                <a:solidFill>
                  <a:srgbClr val="0070C0"/>
                </a:solidFill>
              </a:rPr>
              <a:t>REST</a:t>
            </a:r>
            <a:r>
              <a:rPr lang="en-US" sz="1800" dirty="0"/>
              <a:t> architectural style with </a:t>
            </a:r>
            <a:r>
              <a:rPr lang="en-US" sz="1800" dirty="0">
                <a:solidFill>
                  <a:srgbClr val="0070C0"/>
                </a:solidFill>
              </a:rPr>
              <a:t>HTTP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JSON</a:t>
            </a:r>
            <a:r>
              <a:rPr lang="en-US" sz="1800" dirty="0"/>
              <a:t> has become the de facto method.</a:t>
            </a:r>
          </a:p>
          <a:p>
            <a:r>
              <a:rPr lang="en-US" sz="1800" dirty="0"/>
              <a:t>However, </a:t>
            </a:r>
            <a:r>
              <a:rPr lang="en-US" sz="1800" dirty="0">
                <a:solidFill>
                  <a:srgbClr val="0070C0"/>
                </a:solidFill>
              </a:rPr>
              <a:t>RESTful</a:t>
            </a:r>
            <a:r>
              <a:rPr lang="en-US" sz="1800" dirty="0"/>
              <a:t> services have not been able to meet the expected modern requirements </a:t>
            </a:r>
          </a:p>
          <a:p>
            <a:pPr lvl="1"/>
            <a:r>
              <a:rPr lang="en-US" sz="1800" dirty="0"/>
              <a:t>With the increasing number of services and </a:t>
            </a:r>
          </a:p>
          <a:p>
            <a:pPr lvl="1"/>
            <a:r>
              <a:rPr lang="en-US" sz="1800" dirty="0"/>
              <a:t>Their complex network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17163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B9FD88-ED88-4295-B5E7-47A4A0ABA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658858"/>
              </p:ext>
            </p:extLst>
          </p:nvPr>
        </p:nvGraphicFramePr>
        <p:xfrm>
          <a:off x="302170" y="1089030"/>
          <a:ext cx="5697798" cy="2844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25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E3FE2-B469-4523-8EB3-09C05A99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59" y="985947"/>
            <a:ext cx="1584783" cy="1584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CF101-DBC4-43D3-BFDD-7F391951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55" y="4403639"/>
            <a:ext cx="3817390" cy="95594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A29F659-F6D9-4522-A5D8-1A22CD9D0FA9}"/>
              </a:ext>
            </a:extLst>
          </p:cNvPr>
          <p:cNvGrpSpPr/>
          <p:nvPr/>
        </p:nvGrpSpPr>
        <p:grpSpPr>
          <a:xfrm>
            <a:off x="2275318" y="2596612"/>
            <a:ext cx="1302068" cy="1553209"/>
            <a:chOff x="1112276" y="2633567"/>
            <a:chExt cx="1585949" cy="18918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F6C9C8-0C39-415B-844D-59FAD9136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0016" y="2633567"/>
              <a:ext cx="1410462" cy="141046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DE86A8-6E26-4E63-857C-BD26A9F9CD09}"/>
                </a:ext>
              </a:extLst>
            </p:cNvPr>
            <p:cNvSpPr txBox="1"/>
            <p:nvPr/>
          </p:nvSpPr>
          <p:spPr>
            <a:xfrm>
              <a:off x="1112276" y="4075555"/>
              <a:ext cx="1585949" cy="4498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/>
                <a:t>GraphQL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73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Evolution of communication styles</a:t>
            </a:r>
          </a:p>
          <a:p>
            <a:pPr marL="812700" lvl="1" indent="-342900">
              <a:spcBef>
                <a:spcPts val="0"/>
              </a:spcBef>
            </a:pPr>
            <a:r>
              <a:rPr lang="en-IN" sz="1800" dirty="0"/>
              <a:t>Problems with REST API Style</a:t>
            </a:r>
          </a:p>
          <a:p>
            <a:pPr marL="812700" lvl="1" indent="-342900">
              <a:spcBef>
                <a:spcPts val="0"/>
              </a:spcBef>
            </a:pPr>
            <a:r>
              <a:rPr lang="en-IN" sz="1800" dirty="0"/>
              <a:t>Alternatives to REST</a:t>
            </a:r>
          </a:p>
          <a:p>
            <a:pPr marL="126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1800" dirty="0"/>
          </a:p>
          <a:p>
            <a:pPr marL="126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1800" dirty="0"/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266</Words>
  <Application>Microsoft Office PowerPoint</Application>
  <PresentationFormat>Widescreen</PresentationFormat>
  <Paragraphs>50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1_Office Theme</vt:lpstr>
      <vt:lpstr>Full Stack Application Development</vt:lpstr>
      <vt:lpstr>PowerPoint Presentation</vt:lpstr>
      <vt:lpstr>Communication</vt:lpstr>
      <vt:lpstr>Conventional RPC</vt:lpstr>
      <vt:lpstr>SOAP</vt:lpstr>
      <vt:lpstr>REST</vt:lpstr>
      <vt:lpstr>Limitations of REST</vt:lpstr>
      <vt:lpstr>Alternatives to REST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51</cp:revision>
  <dcterms:created xsi:type="dcterms:W3CDTF">2022-09-26T09:02:06Z</dcterms:created>
  <dcterms:modified xsi:type="dcterms:W3CDTF">2024-02-08T06:34:32Z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