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7" r:id="rId4"/>
    <p:sldId id="308" r:id="rId5"/>
    <p:sldId id="309" r:id="rId6"/>
    <p:sldId id="288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CD256-D189-4F5D-B3EA-7E47EB0D0B8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AB7C54C-69E7-42DD-893C-EB2C1F548775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Efficient for inter-process communication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4718A0-A902-446B-8D55-4DBB1D175B25}" type="parTrans" cxnId="{8E0D315A-0B11-4E14-8920-291C10A3169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8EC507-26F5-49EB-A7E1-09D71F04B296}" type="sibTrans" cxnId="{8E0D315A-0B11-4E14-8920-291C10A3169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8C80D9-BBD1-4DAE-90ED-F95535597C6A}">
      <dgm:prSet custT="1"/>
      <dgm:spPr/>
      <dgm:t>
        <a:bodyPr/>
        <a:lstStyle/>
        <a:p>
          <a:r>
            <a:rPr lang="en-US" sz="1800" b="0" i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implements protocol buffers on top of HTTP/2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19C932-EE42-468D-9030-2100DC06489E}" type="parTrans" cxnId="{6A2E8A58-E13C-451B-B3B1-43FD6863A9D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DCA3F7-A3C8-48F6-936A-DD7FB9F1D5BE}" type="sibTrans" cxnId="{6A2E8A58-E13C-451B-B3B1-43FD6863A9D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73823F-22AB-4EC1-873D-29E98005DA44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Simple, well-defined service interfaces and schema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BD3790-2CA7-48EE-A0F0-97E3D20DBA6F}" type="parTrans" cxnId="{FB8D7333-C615-4538-B078-5DC3431CE02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E4441E-72C7-4CEB-B67F-994E2815025D}" type="sibTrans" cxnId="{FB8D7333-C615-4538-B078-5DC3431CE024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81C7B-2D4D-4E6E-9846-81DBD74490C8}">
      <dgm:prSet custT="1"/>
      <dgm:spPr/>
      <dgm:t>
        <a:bodyPr/>
        <a:lstStyle/>
        <a:p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Contract-first approach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FDCA30-D129-415F-B1CB-FD38B79C3622}" type="parTrans" cxnId="{4467379C-950A-485F-97DE-8D9C31FC616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82D6A4-9899-4B11-8873-EA98E780D040}" type="sibTrans" cxnId="{4467379C-950A-485F-97DE-8D9C31FC616A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7C506-8B09-4E6F-807A-267D52D3CDBE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Strongly typed- protocol buffers to define gRPC services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992800-A111-4FCA-91B3-09B5C2767FE1}" type="parTrans" cxnId="{E7C70081-D243-466A-90CB-E786491AC5D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E1D977-FD58-4B53-ABC3-D84FEA52F5BE}" type="sibTrans" cxnId="{E7C70081-D243-466A-90CB-E786491AC5D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5FC88A-25E3-4614-9E2A-948DBE6EBDD8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Polyglot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0D783-BFC0-48A6-8102-B55DBB5E1102}" type="parTrans" cxnId="{5D5930F1-D240-4327-95BF-2157405C764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E2DFB7-8232-4A08-B71F-562CE708F583}" type="sibTrans" cxnId="{5D5930F1-D240-4327-95BF-2157405C7649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6502CA-8625-4213-BA05-4D5C257AD121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Duplex streaming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899CDD-5648-49FF-8145-FF4AA846E55A}" type="parTrans" cxnId="{61637730-F69F-48D4-B95E-57AF9FB5662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BACDEF-966E-4F19-A514-FB1B822E8412}" type="sibTrans" cxnId="{61637730-F69F-48D4-B95E-57AF9FB56622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59B36-F4C7-40FD-9854-E3A0923A5B08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Built-in commodity features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8B2540-BFF2-41EA-8B88-80F621DABE1E}" type="parTrans" cxnId="{E119019E-3D11-4932-A27E-6C2A234ADDC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C367E0-FEAA-4619-B1E6-353C9BABD8D0}" type="sibTrans" cxnId="{E119019E-3D11-4932-A27E-6C2A234ADDCD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D8F674-38ED-459C-A227-B5D8B9E186B6}" type="pres">
      <dgm:prSet presAssocID="{634CD256-D189-4F5D-B3EA-7E47EB0D0B8A}" presName="linear" presStyleCnt="0">
        <dgm:presLayoutVars>
          <dgm:animLvl val="lvl"/>
          <dgm:resizeHandles val="exact"/>
        </dgm:presLayoutVars>
      </dgm:prSet>
      <dgm:spPr/>
    </dgm:pt>
    <dgm:pt modelId="{119B2608-8F4C-412A-B7C6-399D592F9BBA}" type="pres">
      <dgm:prSet presAssocID="{BAB7C54C-69E7-42DD-893C-EB2C1F548775}" presName="parentText" presStyleLbl="node1" presStyleIdx="0" presStyleCnt="6" custScaleY="68971">
        <dgm:presLayoutVars>
          <dgm:chMax val="0"/>
          <dgm:bulletEnabled val="1"/>
        </dgm:presLayoutVars>
      </dgm:prSet>
      <dgm:spPr/>
    </dgm:pt>
    <dgm:pt modelId="{6170DDCD-541E-4B6A-AF04-48B676F7107B}" type="pres">
      <dgm:prSet presAssocID="{BAB7C54C-69E7-42DD-893C-EB2C1F548775}" presName="childText" presStyleLbl="revTx" presStyleIdx="0" presStyleCnt="2" custLinFactNeighborY="8550">
        <dgm:presLayoutVars>
          <dgm:bulletEnabled val="1"/>
        </dgm:presLayoutVars>
      </dgm:prSet>
      <dgm:spPr/>
    </dgm:pt>
    <dgm:pt modelId="{E8E4051A-1F63-4007-9699-686703F05387}" type="pres">
      <dgm:prSet presAssocID="{9E73823F-22AB-4EC1-873D-29E98005DA44}" presName="parentText" presStyleLbl="node1" presStyleIdx="1" presStyleCnt="6" custScaleY="68971" custLinFactNeighborY="-22554">
        <dgm:presLayoutVars>
          <dgm:chMax val="0"/>
          <dgm:bulletEnabled val="1"/>
        </dgm:presLayoutVars>
      </dgm:prSet>
      <dgm:spPr/>
    </dgm:pt>
    <dgm:pt modelId="{B2BDA416-E5FB-42B9-BA4C-700EE647110A}" type="pres">
      <dgm:prSet presAssocID="{9E73823F-22AB-4EC1-873D-29E98005DA44}" presName="childText" presStyleLbl="revTx" presStyleIdx="1" presStyleCnt="2" custLinFactNeighborY="-12350">
        <dgm:presLayoutVars>
          <dgm:bulletEnabled val="1"/>
        </dgm:presLayoutVars>
      </dgm:prSet>
      <dgm:spPr/>
    </dgm:pt>
    <dgm:pt modelId="{8192EFB9-B87B-4F02-B08B-E687CDB72338}" type="pres">
      <dgm:prSet presAssocID="{4C57C506-8B09-4E6F-807A-267D52D3CDBE}" presName="parentText" presStyleLbl="node1" presStyleIdx="2" presStyleCnt="6" custLinFactY="-28311" custLinFactNeighborY="-100000">
        <dgm:presLayoutVars>
          <dgm:chMax val="0"/>
          <dgm:bulletEnabled val="1"/>
        </dgm:presLayoutVars>
      </dgm:prSet>
      <dgm:spPr/>
    </dgm:pt>
    <dgm:pt modelId="{525C57B9-20C2-4B9F-9F1D-1EBC50ED72D3}" type="pres">
      <dgm:prSet presAssocID="{A2E1D977-FD58-4B53-ABC3-D84FEA52F5BE}" presName="spacer" presStyleCnt="0"/>
      <dgm:spPr/>
    </dgm:pt>
    <dgm:pt modelId="{723D633A-666B-4789-9AFB-DA114AB3E825}" type="pres">
      <dgm:prSet presAssocID="{1E5FC88A-25E3-4614-9E2A-948DBE6EBDD8}" presName="parentText" presStyleLbl="node1" presStyleIdx="3" presStyleCnt="6" custScaleY="68971" custLinFactY="-28311" custLinFactNeighborY="-100000">
        <dgm:presLayoutVars>
          <dgm:chMax val="0"/>
          <dgm:bulletEnabled val="1"/>
        </dgm:presLayoutVars>
      </dgm:prSet>
      <dgm:spPr/>
    </dgm:pt>
    <dgm:pt modelId="{B6EEDC86-EED2-4B69-874A-7886CA376942}" type="pres">
      <dgm:prSet presAssocID="{92E2DFB7-8232-4A08-B71F-562CE708F583}" presName="spacer" presStyleCnt="0"/>
      <dgm:spPr/>
    </dgm:pt>
    <dgm:pt modelId="{E74C50D5-282E-4D39-8893-77E6209083B4}" type="pres">
      <dgm:prSet presAssocID="{D16502CA-8625-4213-BA05-4D5C257AD121}" presName="parentText" presStyleLbl="node1" presStyleIdx="4" presStyleCnt="6" custScaleY="68971" custLinFactY="-28311" custLinFactNeighborY="-100000">
        <dgm:presLayoutVars>
          <dgm:chMax val="0"/>
          <dgm:bulletEnabled val="1"/>
        </dgm:presLayoutVars>
      </dgm:prSet>
      <dgm:spPr/>
    </dgm:pt>
    <dgm:pt modelId="{592D50DF-CBA3-4759-AF89-0FFED42ADA12}" type="pres">
      <dgm:prSet presAssocID="{CEBACDEF-966E-4F19-A514-FB1B822E8412}" presName="spacer" presStyleCnt="0"/>
      <dgm:spPr/>
    </dgm:pt>
    <dgm:pt modelId="{63565B4F-3151-45DC-9DF4-4F17EB85899B}" type="pres">
      <dgm:prSet presAssocID="{A4059B36-F4C7-40FD-9854-E3A0923A5B08}" presName="parentText" presStyleLbl="node1" presStyleIdx="5" presStyleCnt="6" custScaleY="68971" custLinFactY="-28311" custLinFactNeighborY="-100000">
        <dgm:presLayoutVars>
          <dgm:chMax val="0"/>
          <dgm:bulletEnabled val="1"/>
        </dgm:presLayoutVars>
      </dgm:prSet>
      <dgm:spPr/>
    </dgm:pt>
  </dgm:ptLst>
  <dgm:cxnLst>
    <dgm:cxn modelId="{756C2D02-C38C-4CED-A133-C433AD30F974}" type="presOf" srcId="{9E73823F-22AB-4EC1-873D-29E98005DA44}" destId="{E8E4051A-1F63-4007-9699-686703F05387}" srcOrd="0" destOrd="0" presId="urn:microsoft.com/office/officeart/2005/8/layout/vList2"/>
    <dgm:cxn modelId="{0B383C17-7A35-4FDB-AAE9-F57076869776}" type="presOf" srcId="{1E5FC88A-25E3-4614-9E2A-948DBE6EBDD8}" destId="{723D633A-666B-4789-9AFB-DA114AB3E825}" srcOrd="0" destOrd="0" presId="urn:microsoft.com/office/officeart/2005/8/layout/vList2"/>
    <dgm:cxn modelId="{61637730-F69F-48D4-B95E-57AF9FB56622}" srcId="{634CD256-D189-4F5D-B3EA-7E47EB0D0B8A}" destId="{D16502CA-8625-4213-BA05-4D5C257AD121}" srcOrd="4" destOrd="0" parTransId="{FE899CDD-5648-49FF-8145-FF4AA846E55A}" sibTransId="{CEBACDEF-966E-4F19-A514-FB1B822E8412}"/>
    <dgm:cxn modelId="{FB8D7333-C615-4538-B078-5DC3431CE024}" srcId="{634CD256-D189-4F5D-B3EA-7E47EB0D0B8A}" destId="{9E73823F-22AB-4EC1-873D-29E98005DA44}" srcOrd="1" destOrd="0" parTransId="{AABD3790-2CA7-48EE-A0F0-97E3D20DBA6F}" sibTransId="{38E4441E-72C7-4CEB-B67F-994E2815025D}"/>
    <dgm:cxn modelId="{6EF60875-D5BE-45B1-9E9B-A2BA4C6006FE}" type="presOf" srcId="{BAB7C54C-69E7-42DD-893C-EB2C1F548775}" destId="{119B2608-8F4C-412A-B7C6-399D592F9BBA}" srcOrd="0" destOrd="0" presId="urn:microsoft.com/office/officeart/2005/8/layout/vList2"/>
    <dgm:cxn modelId="{6A2E8A58-E13C-451B-B3B1-43FD6863A9DD}" srcId="{BAB7C54C-69E7-42DD-893C-EB2C1F548775}" destId="{658C80D9-BBD1-4DAE-90ED-F95535597C6A}" srcOrd="0" destOrd="0" parTransId="{2C19C932-EE42-468D-9030-2100DC06489E}" sibTransId="{A2DCA3F7-A3C8-48F6-936A-DD7FB9F1D5BE}"/>
    <dgm:cxn modelId="{8E0D315A-0B11-4E14-8920-291C10A31698}" srcId="{634CD256-D189-4F5D-B3EA-7E47EB0D0B8A}" destId="{BAB7C54C-69E7-42DD-893C-EB2C1F548775}" srcOrd="0" destOrd="0" parTransId="{704718A0-A902-446B-8D55-4DBB1D175B25}" sibTransId="{048EC507-26F5-49EB-A7E1-09D71F04B296}"/>
    <dgm:cxn modelId="{E7C70081-D243-466A-90CB-E786491AC5D5}" srcId="{634CD256-D189-4F5D-B3EA-7E47EB0D0B8A}" destId="{4C57C506-8B09-4E6F-807A-267D52D3CDBE}" srcOrd="2" destOrd="0" parTransId="{7C992800-A111-4FCA-91B3-09B5C2767FE1}" sibTransId="{A2E1D977-FD58-4B53-ABC3-D84FEA52F5BE}"/>
    <dgm:cxn modelId="{6EB44390-DA7D-46E7-8CE1-AB6818FB7621}" type="presOf" srcId="{19281C7B-2D4D-4E6E-9846-81DBD74490C8}" destId="{B2BDA416-E5FB-42B9-BA4C-700EE647110A}" srcOrd="0" destOrd="0" presId="urn:microsoft.com/office/officeart/2005/8/layout/vList2"/>
    <dgm:cxn modelId="{4467379C-950A-485F-97DE-8D9C31FC616A}" srcId="{9E73823F-22AB-4EC1-873D-29E98005DA44}" destId="{19281C7B-2D4D-4E6E-9846-81DBD74490C8}" srcOrd="0" destOrd="0" parTransId="{4BFDCA30-D129-415F-B1CB-FD38B79C3622}" sibTransId="{3E82D6A4-9899-4B11-8873-EA98E780D040}"/>
    <dgm:cxn modelId="{E119019E-3D11-4932-A27E-6C2A234ADDCD}" srcId="{634CD256-D189-4F5D-B3EA-7E47EB0D0B8A}" destId="{A4059B36-F4C7-40FD-9854-E3A0923A5B08}" srcOrd="5" destOrd="0" parTransId="{EE8B2540-BFF2-41EA-8B88-80F621DABE1E}" sibTransId="{3AC367E0-FEAA-4619-B1E6-353C9BABD8D0}"/>
    <dgm:cxn modelId="{8435169E-D76A-4991-BF83-8D20E1AA3824}" type="presOf" srcId="{634CD256-D189-4F5D-B3EA-7E47EB0D0B8A}" destId="{18D8F674-38ED-459C-A227-B5D8B9E186B6}" srcOrd="0" destOrd="0" presId="urn:microsoft.com/office/officeart/2005/8/layout/vList2"/>
    <dgm:cxn modelId="{D6657ABA-EB5E-43FB-8DAC-87A0E1DC4E3A}" type="presOf" srcId="{D16502CA-8625-4213-BA05-4D5C257AD121}" destId="{E74C50D5-282E-4D39-8893-77E6209083B4}" srcOrd="0" destOrd="0" presId="urn:microsoft.com/office/officeart/2005/8/layout/vList2"/>
    <dgm:cxn modelId="{C5F2BDE9-AB32-4C38-98B3-8E916BEDF8CC}" type="presOf" srcId="{4C57C506-8B09-4E6F-807A-267D52D3CDBE}" destId="{8192EFB9-B87B-4F02-B08B-E687CDB72338}" srcOrd="0" destOrd="0" presId="urn:microsoft.com/office/officeart/2005/8/layout/vList2"/>
    <dgm:cxn modelId="{5D5930F1-D240-4327-95BF-2157405C7649}" srcId="{634CD256-D189-4F5D-B3EA-7E47EB0D0B8A}" destId="{1E5FC88A-25E3-4614-9E2A-948DBE6EBDD8}" srcOrd="3" destOrd="0" parTransId="{4260D783-BFC0-48A6-8102-B55DBB5E1102}" sibTransId="{92E2DFB7-8232-4A08-B71F-562CE708F583}"/>
    <dgm:cxn modelId="{8ADFD1F5-A03C-41FB-B20A-8B1DE8174D10}" type="presOf" srcId="{A4059B36-F4C7-40FD-9854-E3A0923A5B08}" destId="{63565B4F-3151-45DC-9DF4-4F17EB85899B}" srcOrd="0" destOrd="0" presId="urn:microsoft.com/office/officeart/2005/8/layout/vList2"/>
    <dgm:cxn modelId="{890510FF-438B-4E46-A4C2-BE52B9044A6C}" type="presOf" srcId="{658C80D9-BBD1-4DAE-90ED-F95535597C6A}" destId="{6170DDCD-541E-4B6A-AF04-48B676F7107B}" srcOrd="0" destOrd="0" presId="urn:microsoft.com/office/officeart/2005/8/layout/vList2"/>
    <dgm:cxn modelId="{422C3FD3-650E-49DD-8D23-01CE23D3F646}" type="presParOf" srcId="{18D8F674-38ED-459C-A227-B5D8B9E186B6}" destId="{119B2608-8F4C-412A-B7C6-399D592F9BBA}" srcOrd="0" destOrd="0" presId="urn:microsoft.com/office/officeart/2005/8/layout/vList2"/>
    <dgm:cxn modelId="{B19ED8F9-15F5-472D-86BB-1AC5662C958C}" type="presParOf" srcId="{18D8F674-38ED-459C-A227-B5D8B9E186B6}" destId="{6170DDCD-541E-4B6A-AF04-48B676F7107B}" srcOrd="1" destOrd="0" presId="urn:microsoft.com/office/officeart/2005/8/layout/vList2"/>
    <dgm:cxn modelId="{9F98CF0A-A8E1-47A5-BB04-5B30AD015148}" type="presParOf" srcId="{18D8F674-38ED-459C-A227-B5D8B9E186B6}" destId="{E8E4051A-1F63-4007-9699-686703F05387}" srcOrd="2" destOrd="0" presId="urn:microsoft.com/office/officeart/2005/8/layout/vList2"/>
    <dgm:cxn modelId="{7272C483-3B86-40FB-9F89-E2AED426BC84}" type="presParOf" srcId="{18D8F674-38ED-459C-A227-B5D8B9E186B6}" destId="{B2BDA416-E5FB-42B9-BA4C-700EE647110A}" srcOrd="3" destOrd="0" presId="urn:microsoft.com/office/officeart/2005/8/layout/vList2"/>
    <dgm:cxn modelId="{7CEDA856-4808-482B-B449-DB2522466710}" type="presParOf" srcId="{18D8F674-38ED-459C-A227-B5D8B9E186B6}" destId="{8192EFB9-B87B-4F02-B08B-E687CDB72338}" srcOrd="4" destOrd="0" presId="urn:microsoft.com/office/officeart/2005/8/layout/vList2"/>
    <dgm:cxn modelId="{C9610890-9FCF-4194-AD6E-4D25A4E466AB}" type="presParOf" srcId="{18D8F674-38ED-459C-A227-B5D8B9E186B6}" destId="{525C57B9-20C2-4B9F-9F1D-1EBC50ED72D3}" srcOrd="5" destOrd="0" presId="urn:microsoft.com/office/officeart/2005/8/layout/vList2"/>
    <dgm:cxn modelId="{D58020C3-BC35-4CCF-B450-7C92C86914DB}" type="presParOf" srcId="{18D8F674-38ED-459C-A227-B5D8B9E186B6}" destId="{723D633A-666B-4789-9AFB-DA114AB3E825}" srcOrd="6" destOrd="0" presId="urn:microsoft.com/office/officeart/2005/8/layout/vList2"/>
    <dgm:cxn modelId="{5FD30B43-6C4E-483F-94F5-284036D90FE8}" type="presParOf" srcId="{18D8F674-38ED-459C-A227-B5D8B9E186B6}" destId="{B6EEDC86-EED2-4B69-874A-7886CA376942}" srcOrd="7" destOrd="0" presId="urn:microsoft.com/office/officeart/2005/8/layout/vList2"/>
    <dgm:cxn modelId="{C7AA3626-AF20-4BB5-999B-AC6BBF21B4FC}" type="presParOf" srcId="{18D8F674-38ED-459C-A227-B5D8B9E186B6}" destId="{E74C50D5-282E-4D39-8893-77E6209083B4}" srcOrd="8" destOrd="0" presId="urn:microsoft.com/office/officeart/2005/8/layout/vList2"/>
    <dgm:cxn modelId="{4B827C22-A10B-4D7C-8E48-09760E427FFA}" type="presParOf" srcId="{18D8F674-38ED-459C-A227-B5D8B9E186B6}" destId="{592D50DF-CBA3-4759-AF89-0FFED42ADA12}" srcOrd="9" destOrd="0" presId="urn:microsoft.com/office/officeart/2005/8/layout/vList2"/>
    <dgm:cxn modelId="{E86A4E66-ACDA-4F53-B5D2-0CB0E1172CB2}" type="presParOf" srcId="{18D8F674-38ED-459C-A227-B5D8B9E186B6}" destId="{63565B4F-3151-45DC-9DF4-4F17EB85899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74131-6DAF-4956-885A-207A4EDE0374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587F2B6-A438-4794-9962-9269814F1B5E}">
      <dgm:prSet custT="1"/>
      <dgm:spPr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ysClr val="windowText" lastClr="000000"/>
              </a:solidFill>
            </a:rPr>
            <a:t>With the adoption of </a:t>
          </a:r>
          <a:r>
            <a:rPr lang="en-US" sz="1800" dirty="0" err="1">
              <a:solidFill>
                <a:sysClr val="windowText" lastClr="000000"/>
              </a:solidFill>
            </a:rPr>
            <a:t>gRPC</a:t>
          </a:r>
          <a:r>
            <a:rPr lang="en-US" sz="1800" dirty="0">
              <a:solidFill>
                <a:sysClr val="windowText" lastClr="000000"/>
              </a:solidFill>
            </a:rPr>
            <a:t>, Netflix has seen a massive boost in developer productivity.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1F6A5-6613-4114-A9F1-B6FB0FF6D0B2}" type="parTrans" cxnId="{F8C1CE58-DB28-4EEA-960F-D1D6AD4FAB4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C907F4-1691-4BDF-922F-77D484F7D44A}" type="sibTrans" cxnId="{F8C1CE58-DB28-4EEA-960F-D1D6AD4FAB4F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C1D783-5208-4378-AE11-56ED1C05215F}">
      <dgm:prSet custT="1"/>
      <dgm:spPr>
        <a:gradFill flip="none" rotWithShape="0">
          <a:gsLst>
            <a:gs pos="0">
              <a:schemeClr val="accent2">
                <a:tint val="66000"/>
                <a:satMod val="160000"/>
              </a:schemeClr>
            </a:gs>
            <a:gs pos="50000">
              <a:schemeClr val="accent2">
                <a:tint val="44500"/>
                <a:satMod val="160000"/>
              </a:schemeClr>
            </a:gs>
            <a:gs pos="100000">
              <a:schemeClr val="accent2"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 err="1">
              <a:solidFill>
                <a:sysClr val="windowText" lastClr="000000"/>
              </a:solidFill>
            </a:rPr>
            <a:t>Etcd</a:t>
          </a:r>
          <a:r>
            <a:rPr lang="en-US" sz="1800" dirty="0">
              <a:solidFill>
                <a:sysClr val="windowText" lastClr="000000"/>
              </a:solidFill>
            </a:rPr>
            <a:t> uses a </a:t>
          </a:r>
          <a:r>
            <a:rPr lang="en-US" sz="1800" dirty="0" err="1">
              <a:solidFill>
                <a:sysClr val="windowText" lastClr="000000"/>
              </a:solidFill>
            </a:rPr>
            <a:t>gRPC</a:t>
          </a:r>
          <a:r>
            <a:rPr lang="en-US" sz="1800" dirty="0">
              <a:solidFill>
                <a:sysClr val="windowText" lastClr="000000"/>
              </a:solidFill>
            </a:rPr>
            <a:t> user-facing API to leverage the full power of </a:t>
          </a:r>
          <a:r>
            <a:rPr lang="en-US" sz="1800" dirty="0" err="1">
              <a:solidFill>
                <a:sysClr val="windowText" lastClr="000000"/>
              </a:solidFill>
            </a:rPr>
            <a:t>gRPC</a:t>
          </a:r>
          <a:r>
            <a:rPr lang="en-US" sz="1800" dirty="0">
              <a:solidFill>
                <a:sysClr val="windowText" lastClr="000000"/>
              </a:solidFill>
            </a:rPr>
            <a:t>.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949D51-BA4A-4CB8-8228-F23736386891}" type="sibTrans" cxnId="{48054AD4-CDAA-434B-9977-944A5D49AC8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4FF39-AF47-4F0E-AA2D-17B516A0A88F}" type="parTrans" cxnId="{48054AD4-CDAA-434B-9977-944A5D49AC85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84BED1-320E-44BA-A53F-27006F49D01D}">
      <dgm:prSet custT="1"/>
      <dgm:spPr>
        <a:gradFill flip="none" rotWithShape="0">
          <a:gsLst>
            <a:gs pos="0">
              <a:srgbClr val="00FFFF">
                <a:shade val="30000"/>
                <a:satMod val="115000"/>
              </a:srgbClr>
            </a:gs>
            <a:gs pos="50000">
              <a:srgbClr val="00FFFF">
                <a:shade val="67500"/>
                <a:satMod val="115000"/>
              </a:srgbClr>
            </a:gs>
            <a:gs pos="100000">
              <a:srgbClr val="00FFFF">
                <a:shade val="100000"/>
                <a:satMod val="115000"/>
              </a:srgb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ysClr val="windowText" lastClr="000000"/>
              </a:solidFill>
            </a:rPr>
            <a:t>Dropbox has switched to </a:t>
          </a:r>
          <a:r>
            <a:rPr lang="en-US" sz="1800" dirty="0" err="1">
              <a:solidFill>
                <a:sysClr val="windowText" lastClr="000000"/>
              </a:solidFill>
            </a:rPr>
            <a:t>gRPC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2D8FB7-4279-4F7B-AA4A-D550998C8988}" type="sibTrans" cxnId="{0641C568-F18A-4861-868E-247D89877467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8E9C9F76-0697-4201-90EC-79729900203F}" type="parTrans" cxnId="{0641C568-F18A-4861-868E-247D89877467}">
      <dgm:prSet/>
      <dgm:spPr/>
      <dgm:t>
        <a:bodyPr/>
        <a:lstStyle/>
        <a:p>
          <a:endParaRPr lang="en-IN">
            <a:solidFill>
              <a:sysClr val="windowText" lastClr="000000"/>
            </a:solidFill>
          </a:endParaRPr>
        </a:p>
      </dgm:t>
    </dgm:pt>
    <dgm:pt modelId="{FA845AC9-B47A-45FA-B4AF-26E102B00AB1}" type="pres">
      <dgm:prSet presAssocID="{83E74131-6DAF-4956-885A-207A4EDE0374}" presName="linear" presStyleCnt="0">
        <dgm:presLayoutVars>
          <dgm:animLvl val="lvl"/>
          <dgm:resizeHandles val="exact"/>
        </dgm:presLayoutVars>
      </dgm:prSet>
      <dgm:spPr/>
    </dgm:pt>
    <dgm:pt modelId="{BE8C288D-4BF0-4F83-ACBE-601783F9416F}" type="pres">
      <dgm:prSet presAssocID="{2587F2B6-A438-4794-9962-9269814F1B5E}" presName="parentText" presStyleLbl="node1" presStyleIdx="0" presStyleCnt="3" custScaleY="84198">
        <dgm:presLayoutVars>
          <dgm:chMax val="0"/>
          <dgm:bulletEnabled val="1"/>
        </dgm:presLayoutVars>
      </dgm:prSet>
      <dgm:spPr/>
    </dgm:pt>
    <dgm:pt modelId="{AC583DFC-CE67-405C-8AB9-B2300795F1AA}" type="pres">
      <dgm:prSet presAssocID="{27C907F4-1691-4BDF-922F-77D484F7D44A}" presName="spacer" presStyleCnt="0"/>
      <dgm:spPr/>
    </dgm:pt>
    <dgm:pt modelId="{61FED209-DEEC-45A0-A158-4210C02BBFF0}" type="pres">
      <dgm:prSet presAssocID="{78C1D783-5208-4378-AE11-56ED1C05215F}" presName="parentText" presStyleLbl="node1" presStyleIdx="1" presStyleCnt="3" custScaleY="84198">
        <dgm:presLayoutVars>
          <dgm:chMax val="0"/>
          <dgm:bulletEnabled val="1"/>
        </dgm:presLayoutVars>
      </dgm:prSet>
      <dgm:spPr/>
    </dgm:pt>
    <dgm:pt modelId="{4D514C4E-4036-4210-A967-54A8B6A69E06}" type="pres">
      <dgm:prSet presAssocID="{73949D51-BA4A-4CB8-8228-F23736386891}" presName="spacer" presStyleCnt="0"/>
      <dgm:spPr/>
    </dgm:pt>
    <dgm:pt modelId="{765B3903-3BBE-431D-AB4A-DC3646E0ABEB}" type="pres">
      <dgm:prSet presAssocID="{AB84BED1-320E-44BA-A53F-27006F49D01D}" presName="parentText" presStyleLbl="node1" presStyleIdx="2" presStyleCnt="3" custScaleY="64188">
        <dgm:presLayoutVars>
          <dgm:chMax val="0"/>
          <dgm:bulletEnabled val="1"/>
        </dgm:presLayoutVars>
      </dgm:prSet>
      <dgm:spPr/>
    </dgm:pt>
  </dgm:ptLst>
  <dgm:cxnLst>
    <dgm:cxn modelId="{CC01515F-6B06-498C-ACAD-1B3C34B1684F}" type="presOf" srcId="{83E74131-6DAF-4956-885A-207A4EDE0374}" destId="{FA845AC9-B47A-45FA-B4AF-26E102B00AB1}" srcOrd="0" destOrd="0" presId="urn:microsoft.com/office/officeart/2005/8/layout/vList2"/>
    <dgm:cxn modelId="{0641C568-F18A-4861-868E-247D89877467}" srcId="{83E74131-6DAF-4956-885A-207A4EDE0374}" destId="{AB84BED1-320E-44BA-A53F-27006F49D01D}" srcOrd="2" destOrd="0" parTransId="{8E9C9F76-0697-4201-90EC-79729900203F}" sibTransId="{982D8FB7-4279-4F7B-AA4A-D550998C8988}"/>
    <dgm:cxn modelId="{F67C6277-1982-4065-9011-F102917AF674}" type="presOf" srcId="{2587F2B6-A438-4794-9962-9269814F1B5E}" destId="{BE8C288D-4BF0-4F83-ACBE-601783F9416F}" srcOrd="0" destOrd="0" presId="urn:microsoft.com/office/officeart/2005/8/layout/vList2"/>
    <dgm:cxn modelId="{F8C1CE58-DB28-4EEA-960F-D1D6AD4FAB4F}" srcId="{83E74131-6DAF-4956-885A-207A4EDE0374}" destId="{2587F2B6-A438-4794-9962-9269814F1B5E}" srcOrd="0" destOrd="0" parTransId="{69A1F6A5-6613-4114-A9F1-B6FB0FF6D0B2}" sibTransId="{27C907F4-1691-4BDF-922F-77D484F7D44A}"/>
    <dgm:cxn modelId="{636736AB-EC39-4309-AAD7-C399A0E386D7}" type="presOf" srcId="{78C1D783-5208-4378-AE11-56ED1C05215F}" destId="{61FED209-DEEC-45A0-A158-4210C02BBFF0}" srcOrd="0" destOrd="0" presId="urn:microsoft.com/office/officeart/2005/8/layout/vList2"/>
    <dgm:cxn modelId="{48054AD4-CDAA-434B-9977-944A5D49AC85}" srcId="{83E74131-6DAF-4956-885A-207A4EDE0374}" destId="{78C1D783-5208-4378-AE11-56ED1C05215F}" srcOrd="1" destOrd="0" parTransId="{9574FF39-AF47-4F0E-AA2D-17B516A0A88F}" sibTransId="{73949D51-BA4A-4CB8-8228-F23736386891}"/>
    <dgm:cxn modelId="{709305D5-426C-4A89-AC59-CF96149374D6}" type="presOf" srcId="{AB84BED1-320E-44BA-A53F-27006F49D01D}" destId="{765B3903-3BBE-431D-AB4A-DC3646E0ABEB}" srcOrd="0" destOrd="0" presId="urn:microsoft.com/office/officeart/2005/8/layout/vList2"/>
    <dgm:cxn modelId="{EBAA1F58-C5F6-4033-BD79-B94873BE630F}" type="presParOf" srcId="{FA845AC9-B47A-45FA-B4AF-26E102B00AB1}" destId="{BE8C288D-4BF0-4F83-ACBE-601783F9416F}" srcOrd="0" destOrd="0" presId="urn:microsoft.com/office/officeart/2005/8/layout/vList2"/>
    <dgm:cxn modelId="{42846DE4-D3AF-4306-AE06-ADC45D024497}" type="presParOf" srcId="{FA845AC9-B47A-45FA-B4AF-26E102B00AB1}" destId="{AC583DFC-CE67-405C-8AB9-B2300795F1AA}" srcOrd="1" destOrd="0" presId="urn:microsoft.com/office/officeart/2005/8/layout/vList2"/>
    <dgm:cxn modelId="{52168664-C306-4937-AE4F-21F64C22440D}" type="presParOf" srcId="{FA845AC9-B47A-45FA-B4AF-26E102B00AB1}" destId="{61FED209-DEEC-45A0-A158-4210C02BBFF0}" srcOrd="2" destOrd="0" presId="urn:microsoft.com/office/officeart/2005/8/layout/vList2"/>
    <dgm:cxn modelId="{3D4665BE-CF9C-4549-B162-526829692231}" type="presParOf" srcId="{FA845AC9-B47A-45FA-B4AF-26E102B00AB1}" destId="{4D514C4E-4036-4210-A967-54A8B6A69E06}" srcOrd="3" destOrd="0" presId="urn:microsoft.com/office/officeart/2005/8/layout/vList2"/>
    <dgm:cxn modelId="{E10219A5-95DF-48C2-8ED6-84C477120D19}" type="presParOf" srcId="{FA845AC9-B47A-45FA-B4AF-26E102B00AB1}" destId="{765B3903-3BBE-431D-AB4A-DC3646E0AB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7D097C-A129-4798-8D87-CE76D9FEFC2A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81FAAD9-73BA-492B-8BE1-CBCD6C2BD6E1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may not be suitable for external-facing services.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CABCA-9B03-4215-B44F-306DB5E7BFD1}" type="parTrans" cxnId="{0414A678-BC78-41D9-B015-C08368A63B2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C4AB2C9-60A8-4946-A1EF-D0318C6871A3}" type="sibTrans" cxnId="{0414A678-BC78-41D9-B015-C08368A63B2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C971A10-A636-4D26-B77A-0515F4E0C706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Drastic service definition changes are a complicated development process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1E723E-9726-4289-8714-061586653551}" type="parTrans" cxnId="{882AF61D-E282-4AEA-8F2C-EBC53F56E24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766BE9E-D7A4-44E7-82E8-F5AFEC3935CE}" type="sibTrans" cxnId="{882AF61D-E282-4AEA-8F2C-EBC53F56E24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842538F-CA75-4681-8A37-59363EF4B337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ecosystem is still evolving.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425878-9B9B-4A09-B417-6FA7EC96AF66}" type="parTrans" cxnId="{AA2FC081-7053-44FF-8AED-A806E4750BA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B6B8FE1-752B-44DF-94FA-577CB5C7CA79}" type="sibTrans" cxnId="{AA2FC081-7053-44FF-8AED-A806E4750BA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BF1F014-07A5-4FB6-A184-4D89D4035E20}" type="pres">
      <dgm:prSet presAssocID="{BC7D097C-A129-4798-8D87-CE76D9FEFC2A}" presName="linear" presStyleCnt="0">
        <dgm:presLayoutVars>
          <dgm:animLvl val="lvl"/>
          <dgm:resizeHandles val="exact"/>
        </dgm:presLayoutVars>
      </dgm:prSet>
      <dgm:spPr/>
    </dgm:pt>
    <dgm:pt modelId="{093D165D-6F58-444F-86B0-6B06BDC9A8DB}" type="pres">
      <dgm:prSet presAssocID="{A81FAAD9-73BA-492B-8BE1-CBCD6C2BD6E1}" presName="parentText" presStyleLbl="node1" presStyleIdx="0" presStyleCnt="3" custScaleY="72993">
        <dgm:presLayoutVars>
          <dgm:chMax val="0"/>
          <dgm:bulletEnabled val="1"/>
        </dgm:presLayoutVars>
      </dgm:prSet>
      <dgm:spPr/>
    </dgm:pt>
    <dgm:pt modelId="{7F39ACE3-C794-4AC2-9774-0D451F76D9BD}" type="pres">
      <dgm:prSet presAssocID="{4C4AB2C9-60A8-4946-A1EF-D0318C6871A3}" presName="spacer" presStyleCnt="0"/>
      <dgm:spPr/>
    </dgm:pt>
    <dgm:pt modelId="{3081B28D-DEE7-4147-8865-3C6140EB91A1}" type="pres">
      <dgm:prSet presAssocID="{AC971A10-A636-4D26-B77A-0515F4E0C7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671B2F-9CB8-443D-BBD7-BC95560C029E}" type="pres">
      <dgm:prSet presAssocID="{6766BE9E-D7A4-44E7-82E8-F5AFEC3935CE}" presName="spacer" presStyleCnt="0"/>
      <dgm:spPr/>
    </dgm:pt>
    <dgm:pt modelId="{07731A44-0A48-4470-A2D4-9083333BA8CD}" type="pres">
      <dgm:prSet presAssocID="{8842538F-CA75-4681-8A37-59363EF4B337}" presName="parentText" presStyleLbl="node1" presStyleIdx="2" presStyleCnt="3" custScaleY="72993">
        <dgm:presLayoutVars>
          <dgm:chMax val="0"/>
          <dgm:bulletEnabled val="1"/>
        </dgm:presLayoutVars>
      </dgm:prSet>
      <dgm:spPr/>
    </dgm:pt>
  </dgm:ptLst>
  <dgm:cxnLst>
    <dgm:cxn modelId="{882AF61D-E282-4AEA-8F2C-EBC53F56E240}" srcId="{BC7D097C-A129-4798-8D87-CE76D9FEFC2A}" destId="{AC971A10-A636-4D26-B77A-0515F4E0C706}" srcOrd="1" destOrd="0" parTransId="{BC1E723E-9726-4289-8714-061586653551}" sibTransId="{6766BE9E-D7A4-44E7-82E8-F5AFEC3935CE}"/>
    <dgm:cxn modelId="{27F90761-B301-4921-8648-3D56E1BABBD3}" type="presOf" srcId="{AC971A10-A636-4D26-B77A-0515F4E0C706}" destId="{3081B28D-DEE7-4147-8865-3C6140EB91A1}" srcOrd="0" destOrd="0" presId="urn:microsoft.com/office/officeart/2005/8/layout/vList2"/>
    <dgm:cxn modelId="{0414A678-BC78-41D9-B015-C08368A63B2D}" srcId="{BC7D097C-A129-4798-8D87-CE76D9FEFC2A}" destId="{A81FAAD9-73BA-492B-8BE1-CBCD6C2BD6E1}" srcOrd="0" destOrd="0" parTransId="{0ABCABCA-9B03-4215-B44F-306DB5E7BFD1}" sibTransId="{4C4AB2C9-60A8-4946-A1EF-D0318C6871A3}"/>
    <dgm:cxn modelId="{AA2FC081-7053-44FF-8AED-A806E4750BA3}" srcId="{BC7D097C-A129-4798-8D87-CE76D9FEFC2A}" destId="{8842538F-CA75-4681-8A37-59363EF4B337}" srcOrd="2" destOrd="0" parTransId="{52425878-9B9B-4A09-B417-6FA7EC96AF66}" sibTransId="{9B6B8FE1-752B-44DF-94FA-577CB5C7CA79}"/>
    <dgm:cxn modelId="{B0EB40CE-FB17-4D70-AB74-FCB34F691BE2}" type="presOf" srcId="{A81FAAD9-73BA-492B-8BE1-CBCD6C2BD6E1}" destId="{093D165D-6F58-444F-86B0-6B06BDC9A8DB}" srcOrd="0" destOrd="0" presId="urn:microsoft.com/office/officeart/2005/8/layout/vList2"/>
    <dgm:cxn modelId="{5FF4CBD4-6D44-4186-90EF-083D397C00DE}" type="presOf" srcId="{BC7D097C-A129-4798-8D87-CE76D9FEFC2A}" destId="{7BF1F014-07A5-4FB6-A184-4D89D4035E20}" srcOrd="0" destOrd="0" presId="urn:microsoft.com/office/officeart/2005/8/layout/vList2"/>
    <dgm:cxn modelId="{5F4A68EF-E33F-402C-87C2-1CE14A10F421}" type="presOf" srcId="{8842538F-CA75-4681-8A37-59363EF4B337}" destId="{07731A44-0A48-4470-A2D4-9083333BA8CD}" srcOrd="0" destOrd="0" presId="urn:microsoft.com/office/officeart/2005/8/layout/vList2"/>
    <dgm:cxn modelId="{EEE7E022-2F7B-4CCC-ACB1-493B72A58F37}" type="presParOf" srcId="{7BF1F014-07A5-4FB6-A184-4D89D4035E20}" destId="{093D165D-6F58-444F-86B0-6B06BDC9A8DB}" srcOrd="0" destOrd="0" presId="urn:microsoft.com/office/officeart/2005/8/layout/vList2"/>
    <dgm:cxn modelId="{6AD38038-3267-40DC-999A-DFCFDB60C3EC}" type="presParOf" srcId="{7BF1F014-07A5-4FB6-A184-4D89D4035E20}" destId="{7F39ACE3-C794-4AC2-9774-0D451F76D9BD}" srcOrd="1" destOrd="0" presId="urn:microsoft.com/office/officeart/2005/8/layout/vList2"/>
    <dgm:cxn modelId="{8C31F0A3-8C9E-4DE7-8F14-44D3484B009E}" type="presParOf" srcId="{7BF1F014-07A5-4FB6-A184-4D89D4035E20}" destId="{3081B28D-DEE7-4147-8865-3C6140EB91A1}" srcOrd="2" destOrd="0" presId="urn:microsoft.com/office/officeart/2005/8/layout/vList2"/>
    <dgm:cxn modelId="{11011733-B82A-40CA-8FC8-4768DB9EFF3B}" type="presParOf" srcId="{7BF1F014-07A5-4FB6-A184-4D89D4035E20}" destId="{5A671B2F-9CB8-443D-BBD7-BC95560C029E}" srcOrd="3" destOrd="0" presId="urn:microsoft.com/office/officeart/2005/8/layout/vList2"/>
    <dgm:cxn modelId="{6656055C-FD42-43B7-B08A-A9EECEEA44C6}" type="presParOf" srcId="{7BF1F014-07A5-4FB6-A184-4D89D4035E20}" destId="{07731A44-0A48-4470-A2D4-9083333BA8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B2608-8F4C-412A-B7C6-399D592F9BBA}">
      <dsp:nvSpPr>
        <dsp:cNvPr id="0" name=""/>
        <dsp:cNvSpPr/>
      </dsp:nvSpPr>
      <dsp:spPr>
        <a:xfrm>
          <a:off x="0" y="27732"/>
          <a:ext cx="5780236" cy="477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Efficient for inter-process communication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20" y="51052"/>
        <a:ext cx="5733596" cy="431080"/>
      </dsp:txXfrm>
    </dsp:sp>
    <dsp:sp modelId="{6170DDCD-541E-4B6A-AF04-48B676F7107B}">
      <dsp:nvSpPr>
        <dsp:cNvPr id="0" name=""/>
        <dsp:cNvSpPr/>
      </dsp:nvSpPr>
      <dsp:spPr>
        <a:xfrm>
          <a:off x="0" y="564674"/>
          <a:ext cx="57802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2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gRPC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implements protocol buffers on top of HTTP/2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64674"/>
        <a:ext cx="5780236" cy="612720"/>
      </dsp:txXfrm>
    </dsp:sp>
    <dsp:sp modelId="{E8E4051A-1F63-4007-9699-686703F05387}">
      <dsp:nvSpPr>
        <dsp:cNvPr id="0" name=""/>
        <dsp:cNvSpPr/>
      </dsp:nvSpPr>
      <dsp:spPr>
        <a:xfrm>
          <a:off x="0" y="979980"/>
          <a:ext cx="5780236" cy="477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Simple, well-defined service interfaces and schema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20" y="1003300"/>
        <a:ext cx="5733596" cy="431080"/>
      </dsp:txXfrm>
    </dsp:sp>
    <dsp:sp modelId="{B2BDA416-E5FB-42B9-BA4C-700EE647110A}">
      <dsp:nvSpPr>
        <dsp:cNvPr id="0" name=""/>
        <dsp:cNvSpPr/>
      </dsp:nvSpPr>
      <dsp:spPr>
        <a:xfrm>
          <a:off x="0" y="1510353"/>
          <a:ext cx="5780236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52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Contract-first approach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10353"/>
        <a:ext cx="5780236" cy="612720"/>
      </dsp:txXfrm>
    </dsp:sp>
    <dsp:sp modelId="{8192EFB9-B87B-4F02-B08B-E687CDB72338}">
      <dsp:nvSpPr>
        <dsp:cNvPr id="0" name=""/>
        <dsp:cNvSpPr/>
      </dsp:nvSpPr>
      <dsp:spPr>
        <a:xfrm>
          <a:off x="0" y="1905960"/>
          <a:ext cx="5780236" cy="692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Strongly typed- protocol buffers to define gRPC services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12" y="1939772"/>
        <a:ext cx="5712612" cy="625016"/>
      </dsp:txXfrm>
    </dsp:sp>
    <dsp:sp modelId="{723D633A-666B-4789-9AFB-DA114AB3E825}">
      <dsp:nvSpPr>
        <dsp:cNvPr id="0" name=""/>
        <dsp:cNvSpPr/>
      </dsp:nvSpPr>
      <dsp:spPr>
        <a:xfrm>
          <a:off x="0" y="2705160"/>
          <a:ext cx="5780236" cy="477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Polyglot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20" y="2728480"/>
        <a:ext cx="5733596" cy="431080"/>
      </dsp:txXfrm>
    </dsp:sp>
    <dsp:sp modelId="{E74C50D5-282E-4D39-8893-77E6209083B4}">
      <dsp:nvSpPr>
        <dsp:cNvPr id="0" name=""/>
        <dsp:cNvSpPr/>
      </dsp:nvSpPr>
      <dsp:spPr>
        <a:xfrm>
          <a:off x="0" y="3289441"/>
          <a:ext cx="5780236" cy="47772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Duplex streaming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20" y="3312761"/>
        <a:ext cx="5733596" cy="431080"/>
      </dsp:txXfrm>
    </dsp:sp>
    <dsp:sp modelId="{63565B4F-3151-45DC-9DF4-4F17EB85899B}">
      <dsp:nvSpPr>
        <dsp:cNvPr id="0" name=""/>
        <dsp:cNvSpPr/>
      </dsp:nvSpPr>
      <dsp:spPr>
        <a:xfrm>
          <a:off x="0" y="3873722"/>
          <a:ext cx="5780236" cy="47772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Built-in commodity features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20" y="3897042"/>
        <a:ext cx="5733596" cy="43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C288D-4BF0-4F83-ACBE-601783F9416F}">
      <dsp:nvSpPr>
        <dsp:cNvPr id="0" name=""/>
        <dsp:cNvSpPr/>
      </dsp:nvSpPr>
      <dsp:spPr>
        <a:xfrm>
          <a:off x="0" y="19381"/>
          <a:ext cx="5607050" cy="740807"/>
        </a:xfrm>
        <a:prstGeom prst="roundRect">
          <a:avLst/>
        </a:prstGeom>
        <a:gradFill flip="none" rotWithShape="0">
          <a:gsLst>
            <a:gs pos="0">
              <a:schemeClr val="accent4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4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4">
                <a:lumMod val="60000"/>
                <a:lumOff val="40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With the adoption of </a:t>
          </a:r>
          <a:r>
            <a:rPr lang="en-US" sz="1800" kern="1200" dirty="0" err="1">
              <a:solidFill>
                <a:sysClr val="windowText" lastClr="000000"/>
              </a:solidFill>
            </a:rPr>
            <a:t>gRPC</a:t>
          </a:r>
          <a:r>
            <a:rPr lang="en-US" sz="1800" kern="1200" dirty="0">
              <a:solidFill>
                <a:sysClr val="windowText" lastClr="000000"/>
              </a:solidFill>
            </a:rPr>
            <a:t>, Netflix has seen a massive boost in developer productivity.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163" y="55544"/>
        <a:ext cx="5534724" cy="668481"/>
      </dsp:txXfrm>
    </dsp:sp>
    <dsp:sp modelId="{61FED209-DEEC-45A0-A158-4210C02BBFF0}">
      <dsp:nvSpPr>
        <dsp:cNvPr id="0" name=""/>
        <dsp:cNvSpPr/>
      </dsp:nvSpPr>
      <dsp:spPr>
        <a:xfrm>
          <a:off x="0" y="895549"/>
          <a:ext cx="5607050" cy="740807"/>
        </a:xfrm>
        <a:prstGeom prst="roundRect">
          <a:avLst/>
        </a:prstGeom>
        <a:gradFill flip="none" rotWithShape="0">
          <a:gsLst>
            <a:gs pos="0">
              <a:schemeClr val="accent2">
                <a:tint val="66000"/>
                <a:satMod val="160000"/>
              </a:schemeClr>
            </a:gs>
            <a:gs pos="50000">
              <a:schemeClr val="accent2">
                <a:tint val="44500"/>
                <a:satMod val="160000"/>
              </a:schemeClr>
            </a:gs>
            <a:gs pos="100000">
              <a:schemeClr val="accent2">
                <a:tint val="23500"/>
                <a:satMod val="160000"/>
              </a:scheme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ysClr val="windowText" lastClr="000000"/>
              </a:solidFill>
            </a:rPr>
            <a:t>Etcd</a:t>
          </a:r>
          <a:r>
            <a:rPr lang="en-US" sz="1800" kern="1200" dirty="0">
              <a:solidFill>
                <a:sysClr val="windowText" lastClr="000000"/>
              </a:solidFill>
            </a:rPr>
            <a:t> uses a </a:t>
          </a:r>
          <a:r>
            <a:rPr lang="en-US" sz="1800" kern="1200" dirty="0" err="1">
              <a:solidFill>
                <a:sysClr val="windowText" lastClr="000000"/>
              </a:solidFill>
            </a:rPr>
            <a:t>gRPC</a:t>
          </a:r>
          <a:r>
            <a:rPr lang="en-US" sz="1800" kern="1200" dirty="0">
              <a:solidFill>
                <a:sysClr val="windowText" lastClr="000000"/>
              </a:solidFill>
            </a:rPr>
            <a:t> user-facing API to leverage the full power of </a:t>
          </a:r>
          <a:r>
            <a:rPr lang="en-US" sz="1800" kern="1200" dirty="0" err="1">
              <a:solidFill>
                <a:sysClr val="windowText" lastClr="000000"/>
              </a:solidFill>
            </a:rPr>
            <a:t>gRPC</a:t>
          </a:r>
          <a:r>
            <a:rPr lang="en-US" sz="1800" kern="1200" dirty="0">
              <a:solidFill>
                <a:sysClr val="windowText" lastClr="000000"/>
              </a:solidFill>
            </a:rPr>
            <a:t>.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163" y="931712"/>
        <a:ext cx="5534724" cy="668481"/>
      </dsp:txXfrm>
    </dsp:sp>
    <dsp:sp modelId="{765B3903-3BBE-431D-AB4A-DC3646E0ABEB}">
      <dsp:nvSpPr>
        <dsp:cNvPr id="0" name=""/>
        <dsp:cNvSpPr/>
      </dsp:nvSpPr>
      <dsp:spPr>
        <a:xfrm>
          <a:off x="0" y="1771716"/>
          <a:ext cx="5607050" cy="564751"/>
        </a:xfrm>
        <a:prstGeom prst="roundRect">
          <a:avLst/>
        </a:prstGeom>
        <a:gradFill flip="none" rotWithShape="0">
          <a:gsLst>
            <a:gs pos="0">
              <a:srgbClr val="00FFFF">
                <a:shade val="30000"/>
                <a:satMod val="115000"/>
              </a:srgbClr>
            </a:gs>
            <a:gs pos="50000">
              <a:srgbClr val="00FFFF">
                <a:shade val="67500"/>
                <a:satMod val="115000"/>
              </a:srgbClr>
            </a:gs>
            <a:gs pos="100000">
              <a:srgbClr val="00FFFF">
                <a:shade val="100000"/>
                <a:satMod val="115000"/>
              </a:srgbClr>
            </a:gs>
          </a:gsLst>
          <a:lin ang="13500000" scaled="1"/>
          <a:tileRect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Dropbox has switched to </a:t>
          </a:r>
          <a:r>
            <a:rPr lang="en-US" sz="1800" kern="1200" dirty="0" err="1">
              <a:solidFill>
                <a:sysClr val="windowText" lastClr="000000"/>
              </a:solidFill>
            </a:rPr>
            <a:t>gRPC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569" y="1799285"/>
        <a:ext cx="5551912" cy="509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D165D-6F58-444F-86B0-6B06BDC9A8DB}">
      <dsp:nvSpPr>
        <dsp:cNvPr id="0" name=""/>
        <dsp:cNvSpPr/>
      </dsp:nvSpPr>
      <dsp:spPr>
        <a:xfrm>
          <a:off x="0" y="2371"/>
          <a:ext cx="5690331" cy="737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may not be suitable for external-facing services.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020" y="38391"/>
        <a:ext cx="5618291" cy="665831"/>
      </dsp:txXfrm>
    </dsp:sp>
    <dsp:sp modelId="{3081B28D-DEE7-4147-8865-3C6140EB91A1}">
      <dsp:nvSpPr>
        <dsp:cNvPr id="0" name=""/>
        <dsp:cNvSpPr/>
      </dsp:nvSpPr>
      <dsp:spPr>
        <a:xfrm>
          <a:off x="0" y="895762"/>
          <a:ext cx="5690331" cy="1010880"/>
        </a:xfrm>
        <a:prstGeom prst="roundRect">
          <a:avLst/>
        </a:prstGeom>
        <a:gradFill rotWithShape="0">
          <a:gsLst>
            <a:gs pos="0">
              <a:schemeClr val="accent2">
                <a:hueOff val="-3905316"/>
                <a:satOff val="8239"/>
                <a:lumOff val="13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905316"/>
                <a:satOff val="8239"/>
                <a:lumOff val="13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Drastic service definition changes are a complicated development process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47" y="945109"/>
        <a:ext cx="5591637" cy="912186"/>
      </dsp:txXfrm>
    </dsp:sp>
    <dsp:sp modelId="{07731A44-0A48-4470-A2D4-9083333BA8CD}">
      <dsp:nvSpPr>
        <dsp:cNvPr id="0" name=""/>
        <dsp:cNvSpPr/>
      </dsp:nvSpPr>
      <dsp:spPr>
        <a:xfrm>
          <a:off x="0" y="2062163"/>
          <a:ext cx="5690331" cy="737871"/>
        </a:xfrm>
        <a:prstGeom prst="roundRect">
          <a:avLst/>
        </a:prstGeom>
        <a:gradFill rotWithShape="0">
          <a:gsLst>
            <a:gs pos="0">
              <a:schemeClr val="accent2">
                <a:hueOff val="-7810631"/>
                <a:satOff val="16478"/>
                <a:lumOff val="274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810631"/>
                <a:satOff val="16478"/>
                <a:lumOff val="274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ecosystem is still evolving.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020" y="2098183"/>
        <a:ext cx="5618291" cy="665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D06C66-A42E-440F-9CAC-BACCAC34D468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CE279F-7CC4-484C-85CC-9BD78964965B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AE1652-563B-4BF4-A609-7915CA349C5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7D18E-40A4-4E19-B99F-36B1F04B7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Server Side:  Implementing Web Services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r>
              <a:rPr lang="en-US" sz="2000" dirty="0"/>
              <a:t>- Benefits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 err="1"/>
              <a:t>gRPC</a:t>
            </a:r>
            <a:r>
              <a:rPr lang="en-IN" sz="1800" dirty="0"/>
              <a:t>- Benefits and disadvantages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</a:t>
            </a:r>
            <a:r>
              <a:rPr lang="en-US" b="0" dirty="0" err="1"/>
              <a:t>gRPC</a:t>
            </a:r>
            <a:r>
              <a:rPr lang="en-US" b="0" dirty="0"/>
              <a:t>?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4932626-9F94-42EA-B358-DDA6E8FFC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94809"/>
              </p:ext>
            </p:extLst>
          </p:nvPr>
        </p:nvGraphicFramePr>
        <p:xfrm>
          <a:off x="315764" y="1151223"/>
          <a:ext cx="5780236" cy="468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91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Real World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07020AC-922D-4F59-847F-77F6C1448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028859"/>
              </p:ext>
            </p:extLst>
          </p:nvPr>
        </p:nvGraphicFramePr>
        <p:xfrm>
          <a:off x="336550" y="1174750"/>
          <a:ext cx="5607050" cy="235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186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- Disadvantages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FAA0F-62A4-4C22-B0BE-71990F6A9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390029"/>
              </p:ext>
            </p:extLst>
          </p:nvPr>
        </p:nvGraphicFramePr>
        <p:xfrm>
          <a:off x="322342" y="1184116"/>
          <a:ext cx="5690331" cy="280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89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 err="1"/>
              <a:t>gRPC</a:t>
            </a:r>
            <a:r>
              <a:rPr lang="en-IN" sz="1800" dirty="0"/>
              <a:t>- Benefits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Slidehelper - 00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BFBFBF"/>
      </a:accent6>
      <a:hlink>
        <a:srgbClr val="264653"/>
      </a:hlink>
      <a:folHlink>
        <a:srgbClr val="2A9D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2532</TotalTime>
  <Words>131</Words>
  <Application>Microsoft Office PowerPoint</Application>
  <PresentationFormat>Widescreen</PresentationFormat>
  <Paragraphs>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1_Office Theme</vt:lpstr>
      <vt:lpstr>Full Stack Application Development</vt:lpstr>
      <vt:lpstr>PowerPoint Presentation</vt:lpstr>
      <vt:lpstr>Why gRPC?</vt:lpstr>
      <vt:lpstr>gRPC in Real World</vt:lpstr>
      <vt:lpstr>gRPC- Disadvantages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77</cp:revision>
  <dcterms:created xsi:type="dcterms:W3CDTF">2022-09-26T09:02:06Z</dcterms:created>
  <dcterms:modified xsi:type="dcterms:W3CDTF">2024-02-08T10:22:23Z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