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+WJdi897X+Q7ovfED3vnbzyNO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FE7474-8020-4978-8B5A-B8F0CFCFB891}">
  <a:tblStyle styleId="{76FE7474-8020-4978-8B5A-B8F0CFCFB89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_option 1">
  <p:cSld name="3_Title Slide_option 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9"/>
          <p:cNvPicPr preferRelativeResize="0"/>
          <p:nvPr/>
        </p:nvPicPr>
        <p:blipFill rotWithShape="1">
          <a:blip r:embed="rId2">
            <a:alphaModFix/>
          </a:blip>
          <a:srcRect b="17834" l="3455" r="718" t="4216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19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19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8"/>
                <a:buFont typeface="Arial"/>
                <a:buNone/>
              </a:pPr>
              <a:r>
                <a:t/>
              </a:r>
              <a:endParaRPr b="0" i="0" sz="166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9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8"/>
                <a:buFont typeface="Arial"/>
                <a:buNone/>
              </a:pPr>
              <a:r>
                <a:t/>
              </a:r>
              <a:endParaRPr b="0" i="0" sz="166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9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8"/>
                <a:buFont typeface="Arial"/>
                <a:buNone/>
              </a:pPr>
              <a:r>
                <a:t/>
              </a:r>
              <a:endParaRPr b="0" i="0" sz="166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" name="Google Shape;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b="1" i="0" sz="3708" u="none" cap="none" strike="noStrik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" type="subTitle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2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2" type="body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5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2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8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6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6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6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6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6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6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9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2350" lIns="84725" spcFirstLastPara="1" rIns="84725" wrap="square" tIns="42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8"/>
              <a:buFont typeface="Arial"/>
              <a:buNone/>
            </a:pPr>
            <a:r>
              <a:t/>
            </a:r>
            <a:endParaRPr b="0" i="0" sz="1668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arning Outcomes_Two Content">
  <p:cSld name="1_Learning Outcomes_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8"/>
              <a:buFont typeface="Arial"/>
              <a:buNone/>
            </a:pPr>
            <a:r>
              <a:rPr b="0" i="0" lang="en-IN" sz="129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b="0" i="0" sz="1298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0"/>
          <p:cNvPicPr preferRelativeResize="0"/>
          <p:nvPr/>
        </p:nvPicPr>
        <p:blipFill rotWithShape="1">
          <a:blip r:embed="rId2">
            <a:alphaModFix/>
          </a:blip>
          <a:srcRect b="24408" l="13070" r="13441" t="2102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076" lvl="0" marL="4572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039"/>
              <a:buFont typeface="Arial"/>
              <a:buChar char="•"/>
              <a:defRPr b="0" i="0" sz="20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6265" lvl="1" marL="9144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4517" lvl="2" marL="13716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1668"/>
              <a:buFont typeface="Arial"/>
              <a:buChar char="•"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9887" lvl="3" marL="18288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225"/>
              <a:buFont typeface="Arial"/>
              <a:buChar char="•"/>
              <a:defRPr b="0" i="0" sz="22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9887" lvl="4" marL="22860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225"/>
              <a:buFont typeface="Arial"/>
              <a:buChar char="•"/>
              <a:defRPr b="0" i="0" sz="22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0"/>
          <p:cNvSpPr txBox="1"/>
          <p:nvPr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9"/>
              <a:buFont typeface="Arial"/>
              <a:buNone/>
            </a:pPr>
            <a:r>
              <a:rPr b="1" i="0" lang="en-IN" sz="20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end of this video, you will be able to:</a:t>
            </a:r>
            <a:endParaRPr/>
          </a:p>
        </p:txBody>
      </p:sp>
      <p:sp>
        <p:nvSpPr>
          <p:cNvPr id="22" name="Google Shape;22;p20"/>
          <p:cNvSpPr txBox="1"/>
          <p:nvPr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6"/>
              <a:buFont typeface="Arial"/>
              <a:buNone/>
            </a:pPr>
            <a:r>
              <a:rPr b="1" i="0" lang="en-IN" sz="3336" u="none" cap="none" strike="noStrik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rPr>
              <a:t>Learning Outcomes: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3_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b="1" i="0" sz="3336" u="none" cap="none" strike="noStrik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6265" lvl="0" marL="4572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6265" lvl="1" marL="9144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6265" lvl="2" marL="13716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9887" lvl="3" marL="18288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225"/>
              <a:buFont typeface="Arial"/>
              <a:buChar char="•"/>
              <a:defRPr b="0" i="0" sz="22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9887" lvl="4" marL="22860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225"/>
              <a:buFont typeface="Arial"/>
              <a:buChar char="•"/>
              <a:defRPr b="0" i="0" sz="22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" name="Google Shape;26;p27"/>
          <p:cNvPicPr preferRelativeResize="0"/>
          <p:nvPr/>
        </p:nvPicPr>
        <p:blipFill rotWithShape="1">
          <a:blip r:embed="rId2">
            <a:alphaModFix/>
          </a:blip>
          <a:srcRect b="24408" l="13070" r="13441" t="2102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b="1" i="0" sz="3336" u="none" cap="none" strike="noStrik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6265" lvl="0" marL="4572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6265" lvl="1" marL="9144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6265" lvl="2" marL="13716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9887" lvl="3" marL="18288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225"/>
              <a:buFont typeface="Arial"/>
              <a:buChar char="•"/>
              <a:defRPr b="0" i="0" sz="22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9887" lvl="4" marL="22860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225"/>
              <a:buFont typeface="Arial"/>
              <a:buChar char="•"/>
              <a:defRPr b="0" i="0" sz="22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 b="24408" l="13070" r="13441" t="2102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8"/>
          <p:cNvSpPr/>
          <p:nvPr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8"/>
              <a:buFont typeface="Arial"/>
              <a:buNone/>
            </a:pPr>
            <a:r>
              <a:rPr b="0" i="0" lang="en-IN" sz="129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b="0" i="0" sz="1298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3_Two Content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6265" lvl="0" marL="4572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6265" lvl="1" marL="9144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6265" lvl="2" marL="13716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9887" lvl="3" marL="18288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225"/>
              <a:buFont typeface="Arial"/>
              <a:buChar char="•"/>
              <a:defRPr b="0" i="0" sz="22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9887" lvl="4" marL="22860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225"/>
              <a:buFont typeface="Arial"/>
              <a:buChar char="•"/>
              <a:defRPr b="0" i="0" sz="22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p29"/>
          <p:cNvPicPr preferRelativeResize="0"/>
          <p:nvPr/>
        </p:nvPicPr>
        <p:blipFill rotWithShape="1">
          <a:blip r:embed="rId2">
            <a:alphaModFix/>
          </a:blip>
          <a:srcRect b="24408" l="13070" r="13441" t="2102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9"/>
          <p:cNvSpPr txBox="1"/>
          <p:nvPr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6"/>
              <a:buFont typeface="Arial"/>
              <a:buNone/>
            </a:pPr>
            <a:r>
              <a:rPr b="1" i="0" lang="en-IN" sz="3336" u="none" cap="none" strike="noStrik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6" name="Google Shape;36;p29"/>
          <p:cNvSpPr txBox="1"/>
          <p:nvPr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9"/>
              <a:buFont typeface="Arial"/>
              <a:buNone/>
            </a:pPr>
            <a:r>
              <a:rPr b="1" i="0" lang="en-IN" sz="20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video, you have learned about</a:t>
            </a:r>
            <a:r>
              <a:rPr b="0" i="0" lang="en-IN" sz="20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7" name="Google Shape;37;p29"/>
          <p:cNvSpPr/>
          <p:nvPr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8"/>
              <a:buFont typeface="Arial"/>
              <a:buNone/>
            </a:pPr>
            <a:r>
              <a:rPr b="0" i="0" lang="en-IN" sz="129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b="0" i="0" sz="1298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42" name="Google Shape;42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" name="Google Shape;4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3_Two Content 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b="1" i="0" sz="3336" u="none" cap="none" strike="noStrik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076" lvl="0" marL="4572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039"/>
              <a:buFont typeface="Arial"/>
              <a:buChar char="•"/>
              <a:defRPr b="0" i="0" sz="20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6265" lvl="1" marL="9144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1853"/>
              <a:buFont typeface="Arial"/>
              <a:buChar char="•"/>
              <a:defRPr b="0" i="0" sz="18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4517" lvl="2" marL="13716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1668"/>
              <a:buFont typeface="Arial"/>
              <a:buChar char="•"/>
              <a:defRPr b="0" i="0" sz="16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9887" lvl="3" marL="18288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225"/>
              <a:buFont typeface="Arial"/>
              <a:buChar char="•"/>
              <a:defRPr b="0" i="0" sz="22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9887" lvl="4" marL="2286000" marR="0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SzPts val="2225"/>
              <a:buFont typeface="Arial"/>
              <a:buChar char="•"/>
              <a:defRPr b="0" i="0" sz="22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30"/>
          <p:cNvPicPr preferRelativeResize="0"/>
          <p:nvPr/>
        </p:nvPicPr>
        <p:blipFill rotWithShape="1">
          <a:blip r:embed="rId2">
            <a:alphaModFix/>
          </a:blip>
          <a:srcRect b="24408" l="13070" r="13441" t="2102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/>
          <p:nvPr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8"/>
              <a:buFont typeface="Arial"/>
              <a:buNone/>
            </a:pPr>
            <a:r>
              <a:rPr b="0" i="0" lang="en-IN" sz="129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b="0" i="0" sz="1298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/>
              <a:t>Full Stack Application Development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000"/>
              <a:t>Server Side:  Implementing Web Services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IN" sz="2000"/>
              <a:t>gRPC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2400"/>
              <a:buNone/>
            </a:pPr>
            <a:r>
              <a:rPr lang="en-IN" sz="2000"/>
              <a:t>gRPC- Message Encoding</a:t>
            </a:r>
            <a:endParaRPr/>
          </a:p>
        </p:txBody>
      </p:sp>
      <p:sp>
        <p:nvSpPr>
          <p:cNvPr id="57" name="Google Shape;57;p1"/>
          <p:cNvSpPr txBox="1"/>
          <p:nvPr>
            <p:ph idx="2" type="body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/>
              <a:t>Akshaya Ganesan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5123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6"/>
              <a:buChar char="•"/>
            </a:pPr>
            <a:r>
              <a:rPr lang="en-IN" sz="1986"/>
              <a:t>gRPC-Message encoding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gRPC- Flow</a:t>
            </a:r>
            <a:endParaRPr/>
          </a:p>
        </p:txBody>
      </p:sp>
      <p:pic>
        <p:nvPicPr>
          <p:cNvPr id="68" name="Google Shape;6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12" y="1258866"/>
            <a:ext cx="10129175" cy="492653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/>
          <p:nvPr/>
        </p:nvSpPr>
        <p:spPr>
          <a:xfrm flipH="1">
            <a:off x="176909" y="6457890"/>
            <a:ext cx="750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Source: gRPC: Up and Running by Kasun Indrasiri, Danesh Kuruppu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Message Encoding</a:t>
            </a:r>
            <a:endParaRPr/>
          </a:p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227013" y="1089029"/>
            <a:ext cx="5868987" cy="29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30030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2D82FF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ProductID </a:t>
            </a:r>
            <a:endParaRPr/>
          </a:p>
          <a:p>
            <a:pPr indent="0" lvl="1" marL="300303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300303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CC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value = </a:t>
            </a:r>
            <a:r>
              <a:rPr lang="en-IN" sz="1800">
                <a:solidFill>
                  <a:srgbClr val="CC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300303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300303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00303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Let’s say we need to get product details for product ID 15;</a:t>
            </a:r>
            <a:endParaRPr/>
          </a:p>
        </p:txBody>
      </p:sp>
      <p:graphicFrame>
        <p:nvGraphicFramePr>
          <p:cNvPr id="76" name="Google Shape;76;p22"/>
          <p:cNvGraphicFramePr/>
          <p:nvPr/>
        </p:nvGraphicFramePr>
        <p:xfrm>
          <a:off x="611101" y="5105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{76FE7474-8020-4978-8B5A-B8F0CFCFB891}</a:tableStyleId>
              </a:tblPr>
              <a:tblGrid>
                <a:gridCol w="2537700"/>
                <a:gridCol w="2537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Tag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 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7" name="Google Shape;77;p22"/>
          <p:cNvSpPr/>
          <p:nvPr/>
        </p:nvSpPr>
        <p:spPr>
          <a:xfrm rot="5400000">
            <a:off x="2860778" y="2179310"/>
            <a:ext cx="576028" cy="5075381"/>
          </a:xfrm>
          <a:prstGeom prst="leftBrace">
            <a:avLst>
              <a:gd fmla="val 70308" name="adj1"/>
              <a:gd fmla="val 51164" name="adj2"/>
            </a:avLst>
          </a:prstGeom>
          <a:noFill/>
          <a:ln cap="flat" cmpd="sng" w="19050">
            <a:solidFill>
              <a:srgbClr val="EB79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2"/>
          <p:cNvSpPr txBox="1"/>
          <p:nvPr/>
        </p:nvSpPr>
        <p:spPr>
          <a:xfrm>
            <a:off x="2424306" y="4021051"/>
            <a:ext cx="1448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Field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Message Encoding</a:t>
            </a:r>
            <a:endParaRPr/>
          </a:p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202" lvl="1" marL="20020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rgbClr val="0070C0"/>
                </a:solidFill>
              </a:rPr>
              <a:t>Tag value </a:t>
            </a:r>
            <a:r>
              <a:rPr lang="en-IN"/>
              <a:t>= (field_index &lt;&lt; 3) | wire_type</a:t>
            </a:r>
            <a:endParaRPr/>
          </a:p>
          <a:p>
            <a:pPr indent="-200202" lvl="0" marL="200202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>
                <a:solidFill>
                  <a:srgbClr val="C00000"/>
                </a:solidFill>
              </a:rPr>
              <a:t>Wire type </a:t>
            </a:r>
            <a:endParaRPr/>
          </a:p>
          <a:p>
            <a:pPr indent="-200202" lvl="1" marL="500505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0  for Varint int32, int64, uint32, uint64, sint32, sint64, bool, enum</a:t>
            </a:r>
            <a:endParaRPr/>
          </a:p>
          <a:p>
            <a:pPr indent="-200202" lvl="1" marL="500505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1  for 64-bit fixed64, sfixed64, double</a:t>
            </a:r>
            <a:endParaRPr/>
          </a:p>
          <a:p>
            <a:pPr indent="-200202" lvl="1" marL="500505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2  for Length-delimited string, bytes, embedded messages, packed repeated fields</a:t>
            </a:r>
            <a:endParaRPr/>
          </a:p>
          <a:p>
            <a:pPr indent="-200202" lvl="1" marL="500505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3 for Start group groups (deprecated)</a:t>
            </a:r>
            <a:endParaRPr/>
          </a:p>
          <a:p>
            <a:pPr indent="-200202" lvl="1" marL="500505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4 for End group groups (deprecated)</a:t>
            </a:r>
            <a:endParaRPr/>
          </a:p>
          <a:p>
            <a:pPr indent="-200202" lvl="1" marL="500505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5  for 32-bit fixed32, sfixed32, float</a:t>
            </a:r>
            <a:endParaRPr/>
          </a:p>
          <a:p>
            <a:pPr indent="-200202" lvl="0" marL="200202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70C0"/>
                </a:solidFill>
              </a:rPr>
              <a:t>Tag value </a:t>
            </a:r>
            <a:r>
              <a:rPr lang="en-IN" sz="2000"/>
              <a:t>= (00000001 &lt;&lt; 3) | 00000010</a:t>
            </a:r>
            <a:endParaRPr/>
          </a:p>
          <a:p>
            <a:pPr indent="-200202" lvl="0" marL="200202" rtl="0" algn="l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= 000 1010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Length-Prefixed</a:t>
            </a:r>
            <a:r>
              <a:rPr b="0" lang="en-IN"/>
              <a:t> Message Framing</a:t>
            </a:r>
            <a:endParaRPr/>
          </a:p>
        </p:txBody>
      </p:sp>
      <p:grpSp>
        <p:nvGrpSpPr>
          <p:cNvPr id="90" name="Google Shape;90;p24"/>
          <p:cNvGrpSpPr/>
          <p:nvPr/>
        </p:nvGrpSpPr>
        <p:grpSpPr>
          <a:xfrm>
            <a:off x="325677" y="1152395"/>
            <a:ext cx="5718131" cy="2270342"/>
            <a:chOff x="0" y="0"/>
            <a:chExt cx="5718131" cy="2270342"/>
          </a:xfrm>
        </p:grpSpPr>
        <p:sp>
          <p:nvSpPr>
            <p:cNvPr id="91" name="Google Shape;91;p24"/>
            <p:cNvSpPr/>
            <p:nvPr/>
          </p:nvSpPr>
          <p:spPr>
            <a:xfrm>
              <a:off x="0" y="0"/>
              <a:ext cx="5718131" cy="95018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D300"/>
                </a:gs>
                <a:gs pos="100000">
                  <a:srgbClr val="FFEF63"/>
                </a:gs>
              </a:gsLst>
              <a:lin ang="16200000" scaled="0"/>
            </a:gra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4"/>
            <p:cNvSpPr txBox="1"/>
            <p:nvPr/>
          </p:nvSpPr>
          <p:spPr>
            <a:xfrm>
              <a:off x="46384" y="46384"/>
              <a:ext cx="5625363" cy="857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gRPC uses a message-framing technique called length-prefix framing.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4"/>
            <p:cNvSpPr/>
            <p:nvPr/>
          </p:nvSpPr>
          <p:spPr>
            <a:xfrm>
              <a:off x="0" y="1053542"/>
              <a:ext cx="5718131" cy="1216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699E7"/>
                </a:gs>
                <a:gs pos="100000">
                  <a:srgbClr val="8ECAFF"/>
                </a:gs>
              </a:gsLst>
              <a:lin ang="16200000" scaled="0"/>
            </a:gra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4"/>
            <p:cNvSpPr txBox="1"/>
            <p:nvPr/>
          </p:nvSpPr>
          <p:spPr>
            <a:xfrm>
              <a:off x="59399" y="1112941"/>
              <a:ext cx="5599333" cy="1098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Length-prefix is a message-framing approach that writes the size of each message before writing the message itself.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gRPC over HTTP/2</a:t>
            </a:r>
            <a:endParaRPr/>
          </a:p>
        </p:txBody>
      </p:sp>
      <p:grpSp>
        <p:nvGrpSpPr>
          <p:cNvPr id="100" name="Google Shape;100;p25"/>
          <p:cNvGrpSpPr/>
          <p:nvPr/>
        </p:nvGrpSpPr>
        <p:grpSpPr>
          <a:xfrm>
            <a:off x="325677" y="1089026"/>
            <a:ext cx="5770323" cy="4527184"/>
            <a:chOff x="0" y="0"/>
            <a:chExt cx="5770323" cy="4527184"/>
          </a:xfrm>
        </p:grpSpPr>
        <p:sp>
          <p:nvSpPr>
            <p:cNvPr id="101" name="Google Shape;101;p25"/>
            <p:cNvSpPr/>
            <p:nvPr/>
          </p:nvSpPr>
          <p:spPr>
            <a:xfrm>
              <a:off x="0" y="0"/>
              <a:ext cx="5770323" cy="77631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5"/>
            <p:cNvSpPr txBox="1"/>
            <p:nvPr/>
          </p:nvSpPr>
          <p:spPr>
            <a:xfrm>
              <a:off x="37897" y="37897"/>
              <a:ext cx="5694529" cy="700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gRPC uses HTTP/2 as its transport protocol to send messages over the network.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0" y="893231"/>
              <a:ext cx="5770323" cy="77631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5"/>
            <p:cNvSpPr txBox="1"/>
            <p:nvPr/>
          </p:nvSpPr>
          <p:spPr>
            <a:xfrm>
              <a:off x="37897" y="931128"/>
              <a:ext cx="5694529" cy="700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is one of the reasons why gRPC is a high-performance RPC framework.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0" y="1784748"/>
              <a:ext cx="5770323" cy="77631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5"/>
            <p:cNvSpPr txBox="1"/>
            <p:nvPr/>
          </p:nvSpPr>
          <p:spPr>
            <a:xfrm>
              <a:off x="37897" y="1822645"/>
              <a:ext cx="5694529" cy="700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gRPC channel represents a connection to an endpoint, which is an HTTP/2 connection.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0" y="2676266"/>
              <a:ext cx="5770323" cy="776317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5"/>
            <p:cNvSpPr txBox="1"/>
            <p:nvPr/>
          </p:nvSpPr>
          <p:spPr>
            <a:xfrm>
              <a:off x="37897" y="2714163"/>
              <a:ext cx="5694529" cy="700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Messages that are sent in the remote call are sent as HTTP/2 frames.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0" y="3567784"/>
              <a:ext cx="5770323" cy="9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5"/>
            <p:cNvSpPr txBox="1"/>
            <p:nvPr/>
          </p:nvSpPr>
          <p:spPr>
            <a:xfrm>
              <a:off x="46834" y="3614618"/>
              <a:ext cx="5676655" cy="86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frame may carry one gRPC length-prefixed message, or if a gRPC message is quite large it might span multiple data frames.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gRPC Flow</a:t>
            </a:r>
            <a:endParaRPr/>
          </a:p>
          <a:p>
            <a:pPr indent="-342900" lvl="1" marL="8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gRPC Message Encoding</a:t>
            </a:r>
            <a:endParaRPr/>
          </a:p>
          <a:p>
            <a:pPr indent="-342900" lvl="1" marL="8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Length Prefix Message Framing</a:t>
            </a:r>
            <a:endParaRPr/>
          </a:p>
          <a:p>
            <a:pPr indent="-342900" lvl="1" marL="8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gRPC over HTTP/2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2022-09-26T09:02:06Z</dcterms:created>
  <dc:creator>Shivam Chauhan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